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8" r:id="rId1"/>
  </p:sldMasterIdLst>
  <p:notesMasterIdLst>
    <p:notesMasterId r:id="rId64"/>
  </p:notesMasterIdLst>
  <p:handoutMasterIdLst>
    <p:handoutMasterId r:id="rId65"/>
  </p:handoutMasterIdLst>
  <p:sldIdLst>
    <p:sldId id="263" r:id="rId2"/>
    <p:sldId id="265" r:id="rId3"/>
    <p:sldId id="267" r:id="rId4"/>
    <p:sldId id="330" r:id="rId5"/>
    <p:sldId id="273" r:id="rId6"/>
    <p:sldId id="274" r:id="rId7"/>
    <p:sldId id="275" r:id="rId8"/>
    <p:sldId id="276" r:id="rId9"/>
    <p:sldId id="356" r:id="rId10"/>
    <p:sldId id="277" r:id="rId11"/>
    <p:sldId id="278" r:id="rId12"/>
    <p:sldId id="350" r:id="rId13"/>
    <p:sldId id="268" r:id="rId14"/>
    <p:sldId id="281" r:id="rId15"/>
    <p:sldId id="342" r:id="rId16"/>
    <p:sldId id="343" r:id="rId17"/>
    <p:sldId id="338" r:id="rId18"/>
    <p:sldId id="339" r:id="rId19"/>
    <p:sldId id="340" r:id="rId20"/>
    <p:sldId id="341" r:id="rId21"/>
    <p:sldId id="331" r:id="rId22"/>
    <p:sldId id="283" r:id="rId23"/>
    <p:sldId id="336" r:id="rId24"/>
    <p:sldId id="326" r:id="rId25"/>
    <p:sldId id="362" r:id="rId26"/>
    <p:sldId id="296" r:id="rId27"/>
    <p:sldId id="332" r:id="rId28"/>
    <p:sldId id="333" r:id="rId29"/>
    <p:sldId id="334" r:id="rId30"/>
    <p:sldId id="335" r:id="rId31"/>
    <p:sldId id="345" r:id="rId32"/>
    <p:sldId id="347" r:id="rId33"/>
    <p:sldId id="348" r:id="rId34"/>
    <p:sldId id="349" r:id="rId35"/>
    <p:sldId id="317" r:id="rId36"/>
    <p:sldId id="318" r:id="rId37"/>
    <p:sldId id="299" r:id="rId38"/>
    <p:sldId id="300" r:id="rId39"/>
    <p:sldId id="316" r:id="rId40"/>
    <p:sldId id="310" r:id="rId41"/>
    <p:sldId id="328" r:id="rId42"/>
    <p:sldId id="352" r:id="rId43"/>
    <p:sldId id="302" r:id="rId44"/>
    <p:sldId id="303" r:id="rId45"/>
    <p:sldId id="304" r:id="rId46"/>
    <p:sldId id="305" r:id="rId47"/>
    <p:sldId id="306" r:id="rId48"/>
    <p:sldId id="307" r:id="rId49"/>
    <p:sldId id="308" r:id="rId50"/>
    <p:sldId id="311" r:id="rId51"/>
    <p:sldId id="313" r:id="rId52"/>
    <p:sldId id="314" r:id="rId53"/>
    <p:sldId id="361" r:id="rId54"/>
    <p:sldId id="353" r:id="rId55"/>
    <p:sldId id="354" r:id="rId56"/>
    <p:sldId id="321" r:id="rId57"/>
    <p:sldId id="357" r:id="rId58"/>
    <p:sldId id="358" r:id="rId59"/>
    <p:sldId id="359" r:id="rId60"/>
    <p:sldId id="323" r:id="rId61"/>
    <p:sldId id="322" r:id="rId62"/>
    <p:sldId id="355" r:id="rId63"/>
  </p:sldIdLst>
  <p:sldSz cx="9144000" cy="6858000" type="screen4x3"/>
  <p:notesSz cx="9601200" cy="7315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assem, Sarah" initials="KS" lastIdx="1" clrIdx="0"/>
  <p:cmAuthor id="1" name="Amruta A. Sudhalkar" initials="AAS" lastIdx="8" clrIdx="1"/>
  <p:cmAuthor id="2" name="Bonham-Carter, Claire" initials="BC"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6857" autoAdjust="0"/>
  </p:normalViewPr>
  <p:slideViewPr>
    <p:cSldViewPr snapToGrid="0">
      <p:cViewPr varScale="1">
        <p:scale>
          <a:sx n="70" d="100"/>
          <a:sy n="70" d="100"/>
        </p:scale>
        <p:origin x="-2094" y="-102"/>
      </p:cViewPr>
      <p:guideLst>
        <p:guide orient="horz" pos="1008"/>
        <p:guide pos="288"/>
      </p:guideLst>
    </p:cSldViewPr>
  </p:slideViewPr>
  <p:notesTextViewPr>
    <p:cViewPr>
      <p:scale>
        <a:sx n="1" d="1"/>
        <a:sy n="1" d="1"/>
      </p:scale>
      <p:origin x="0" y="0"/>
    </p:cViewPr>
  </p:notesTextViewPr>
  <p:sorterViewPr>
    <p:cViewPr>
      <p:scale>
        <a:sx n="54" d="100"/>
        <a:sy n="54" d="100"/>
      </p:scale>
      <p:origin x="0" y="145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8" Type="http://schemas.openxmlformats.org/officeDocument/2006/relationships/image" Target="../media/image58.jpeg"/><Relationship Id="rId3" Type="http://schemas.openxmlformats.org/officeDocument/2006/relationships/image" Target="../media/image53.jpeg"/><Relationship Id="rId7" Type="http://schemas.openxmlformats.org/officeDocument/2006/relationships/image" Target="../media/image57.jpeg"/><Relationship Id="rId2" Type="http://schemas.openxmlformats.org/officeDocument/2006/relationships/image" Target="../media/image52.jpeg"/><Relationship Id="rId1" Type="http://schemas.openxmlformats.org/officeDocument/2006/relationships/image" Target="../media/image51.jpeg"/><Relationship Id="rId6" Type="http://schemas.openxmlformats.org/officeDocument/2006/relationships/image" Target="../media/image56.jpeg"/><Relationship Id="rId5" Type="http://schemas.openxmlformats.org/officeDocument/2006/relationships/image" Target="../media/image55.jpeg"/><Relationship Id="rId10" Type="http://schemas.openxmlformats.org/officeDocument/2006/relationships/image" Target="../media/image60.jpeg"/><Relationship Id="rId4" Type="http://schemas.openxmlformats.org/officeDocument/2006/relationships/image" Target="../media/image54.jpeg"/><Relationship Id="rId9" Type="http://schemas.openxmlformats.org/officeDocument/2006/relationships/image" Target="../media/image59.png"/></Relationships>
</file>

<file path=ppt/diagrams/_rels/drawing1.xml.rels><?xml version="1.0" encoding="UTF-8" standalone="yes"?>
<Relationships xmlns="http://schemas.openxmlformats.org/package/2006/relationships"><Relationship Id="rId8" Type="http://schemas.openxmlformats.org/officeDocument/2006/relationships/image" Target="../media/image58.jpeg"/><Relationship Id="rId3" Type="http://schemas.openxmlformats.org/officeDocument/2006/relationships/image" Target="../media/image53.jpeg"/><Relationship Id="rId7" Type="http://schemas.openxmlformats.org/officeDocument/2006/relationships/image" Target="../media/image57.jpeg"/><Relationship Id="rId2" Type="http://schemas.openxmlformats.org/officeDocument/2006/relationships/image" Target="../media/image52.jpeg"/><Relationship Id="rId1" Type="http://schemas.openxmlformats.org/officeDocument/2006/relationships/image" Target="../media/image51.jpeg"/><Relationship Id="rId6" Type="http://schemas.openxmlformats.org/officeDocument/2006/relationships/image" Target="../media/image56.jpeg"/><Relationship Id="rId5" Type="http://schemas.openxmlformats.org/officeDocument/2006/relationships/image" Target="../media/image55.jpeg"/><Relationship Id="rId10" Type="http://schemas.openxmlformats.org/officeDocument/2006/relationships/image" Target="../media/image60.jpeg"/><Relationship Id="rId4" Type="http://schemas.openxmlformats.org/officeDocument/2006/relationships/image" Target="../media/image54.jpeg"/><Relationship Id="rId9" Type="http://schemas.openxmlformats.org/officeDocument/2006/relationships/image" Target="../media/image59.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3556FFB-364B-4941-89B2-EA8787E1D9D7}" type="doc">
      <dgm:prSet loTypeId="urn:microsoft.com/office/officeart/2008/layout/HexagonCluster" loCatId="relationship" qsTypeId="urn:microsoft.com/office/officeart/2005/8/quickstyle/simple1" qsCatId="simple" csTypeId="urn:microsoft.com/office/officeart/2005/8/colors/accent1_2" csCatId="accent1" phldr="1"/>
      <dgm:spPr/>
      <dgm:t>
        <a:bodyPr/>
        <a:lstStyle/>
        <a:p>
          <a:endParaRPr lang="es-ES"/>
        </a:p>
      </dgm:t>
    </dgm:pt>
    <dgm:pt modelId="{76A39C4B-059D-435D-AAF8-ABF95C5C41AC}">
      <dgm:prSet phldrT="[Text]"/>
      <dgm:spPr/>
      <dgm:t>
        <a:bodyPr/>
        <a:lstStyle/>
        <a:p>
          <a:r>
            <a:rPr lang="en-US" smtClean="0"/>
            <a:t>Reduce Urban Heat Island (UHI) Effect </a:t>
          </a:r>
          <a:endParaRPr lang="es-ES"/>
        </a:p>
      </dgm:t>
    </dgm:pt>
    <dgm:pt modelId="{A973C9D2-27C3-417E-B0AF-9B98E3FD0AB9}" type="parTrans" cxnId="{BD9B98E2-95B6-4DDA-BEDF-CA0315D45A37}">
      <dgm:prSet/>
      <dgm:spPr/>
      <dgm:t>
        <a:bodyPr/>
        <a:lstStyle/>
        <a:p>
          <a:endParaRPr lang="es-ES"/>
        </a:p>
      </dgm:t>
    </dgm:pt>
    <dgm:pt modelId="{4BE2CFCC-E72F-4463-A963-531FA47F7C27}" type="sibTrans" cxnId="{BD9B98E2-95B6-4DDA-BEDF-CA0315D45A37}">
      <dgm:prSet/>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t="-25000" b="-25000"/>
          </a:stretch>
        </a:blipFill>
      </dgm:spPr>
      <dgm:t>
        <a:bodyPr/>
        <a:lstStyle/>
        <a:p>
          <a:endParaRPr lang="es-ES"/>
        </a:p>
      </dgm:t>
    </dgm:pt>
    <dgm:pt modelId="{A01701FA-CB10-48E6-B9E1-36FF50C4E74C}">
      <dgm:prSet phldrT="[Text]"/>
      <dgm:spPr/>
      <dgm:t>
        <a:bodyPr/>
        <a:lstStyle/>
        <a:p>
          <a:r>
            <a:rPr lang="en-US" smtClean="0"/>
            <a:t>Improve Quality of Life</a:t>
          </a:r>
          <a:endParaRPr lang="es-ES"/>
        </a:p>
      </dgm:t>
    </dgm:pt>
    <dgm:pt modelId="{EF44294E-5D59-4BC3-A6EF-497B7AF87134}" type="parTrans" cxnId="{67A4542E-3ADD-4153-99BD-BB73C2F3718D}">
      <dgm:prSet/>
      <dgm:spPr/>
      <dgm:t>
        <a:bodyPr/>
        <a:lstStyle/>
        <a:p>
          <a:endParaRPr lang="es-ES"/>
        </a:p>
      </dgm:t>
    </dgm:pt>
    <dgm:pt modelId="{88EB765F-49AB-43DB-9BA4-7B57A028776A}" type="sibTrans" cxnId="{67A4542E-3ADD-4153-99BD-BB73C2F3718D}">
      <dgm:prSet/>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7000" r="-7000"/>
          </a:stretch>
        </a:blipFill>
      </dgm:spPr>
      <dgm:t>
        <a:bodyPr/>
        <a:lstStyle/>
        <a:p>
          <a:endParaRPr lang="es-ES"/>
        </a:p>
      </dgm:t>
    </dgm:pt>
    <dgm:pt modelId="{AE26ED84-199B-49FE-8608-0AE56EB93C77}">
      <dgm:prSet phldrT="[Text]"/>
      <dgm:spPr/>
      <dgm:t>
        <a:bodyPr/>
        <a:lstStyle/>
        <a:p>
          <a:r>
            <a:rPr lang="en-US" dirty="0" smtClean="0"/>
            <a:t>Enhance Recreational  Opportunities</a:t>
          </a:r>
          <a:endParaRPr lang="es-ES" dirty="0"/>
        </a:p>
      </dgm:t>
    </dgm:pt>
    <dgm:pt modelId="{91D8296E-C11D-403C-BCF2-F9D7EB3819F1}" type="parTrans" cxnId="{93A1854A-E087-45D2-97F0-5C6EB67591C2}">
      <dgm:prSet/>
      <dgm:spPr/>
      <dgm:t>
        <a:bodyPr/>
        <a:lstStyle/>
        <a:p>
          <a:endParaRPr lang="es-ES"/>
        </a:p>
      </dgm:t>
    </dgm:pt>
    <dgm:pt modelId="{50F00F51-080C-469B-9A56-4B9CE66F0B8F}" type="sibTrans" cxnId="{93A1854A-E087-45D2-97F0-5C6EB67591C2}">
      <dgm:prSet/>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t="-25000" b="-25000"/>
          </a:stretch>
        </a:blipFill>
      </dgm:spPr>
      <dgm:t>
        <a:bodyPr/>
        <a:lstStyle/>
        <a:p>
          <a:endParaRPr lang="es-ES"/>
        </a:p>
      </dgm:t>
    </dgm:pt>
    <dgm:pt modelId="{161E7868-3062-46D6-9952-1ECB7D70739A}">
      <dgm:prSet phldrT="[Text]"/>
      <dgm:spPr/>
      <dgm:t>
        <a:bodyPr/>
        <a:lstStyle/>
        <a:p>
          <a:r>
            <a:rPr lang="en-US" smtClean="0"/>
            <a:t>Restore Ecosystems</a:t>
          </a:r>
          <a:endParaRPr lang="es-ES"/>
        </a:p>
      </dgm:t>
    </dgm:pt>
    <dgm:pt modelId="{70419D02-80F7-40FD-8F54-CC004EB6312F}" type="parTrans" cxnId="{C2A9069C-C5B2-4B22-87C7-5A59229A1DF2}">
      <dgm:prSet/>
      <dgm:spPr/>
      <dgm:t>
        <a:bodyPr/>
        <a:lstStyle/>
        <a:p>
          <a:endParaRPr lang="es-ES"/>
        </a:p>
      </dgm:t>
    </dgm:pt>
    <dgm:pt modelId="{6C4CA810-8061-446B-BD32-61D91755C3E6}" type="sibTrans" cxnId="{C2A9069C-C5B2-4B22-87C7-5A59229A1DF2}">
      <dgm:prSet/>
      <dgm:spPr>
        <a:blipFill>
          <a:blip xmlns:r="http://schemas.openxmlformats.org/officeDocument/2006/relationships" r:embed="rId4" cstate="print">
            <a:extLst>
              <a:ext uri="{28A0092B-C50C-407E-A947-70E740481C1C}">
                <a14:useLocalDpi xmlns:a14="http://schemas.microsoft.com/office/drawing/2010/main" val="0"/>
              </a:ext>
            </a:extLst>
          </a:blip>
          <a:srcRect/>
          <a:stretch>
            <a:fillRect t="-25000" b="-25000"/>
          </a:stretch>
        </a:blipFill>
      </dgm:spPr>
      <dgm:t>
        <a:bodyPr/>
        <a:lstStyle/>
        <a:p>
          <a:endParaRPr lang="es-ES"/>
        </a:p>
      </dgm:t>
    </dgm:pt>
    <dgm:pt modelId="{F1DA294B-B4BC-4679-89FA-5919C38A3303}">
      <dgm:prSet phldrT="[Text]"/>
      <dgm:spPr/>
      <dgm:t>
        <a:bodyPr/>
        <a:lstStyle/>
        <a:p>
          <a:r>
            <a:rPr lang="en-US" smtClean="0"/>
            <a:t>Improve air quality</a:t>
          </a:r>
          <a:endParaRPr lang="es-ES"/>
        </a:p>
      </dgm:t>
    </dgm:pt>
    <dgm:pt modelId="{68E76ABD-88D9-4024-BE57-263CDDA8F057}" type="parTrans" cxnId="{4AFE23F1-0920-4A3F-A297-0725BFC73CC7}">
      <dgm:prSet/>
      <dgm:spPr/>
      <dgm:t>
        <a:bodyPr/>
        <a:lstStyle/>
        <a:p>
          <a:endParaRPr lang="es-ES"/>
        </a:p>
      </dgm:t>
    </dgm:pt>
    <dgm:pt modelId="{EB6EB24E-B23B-4CB4-9E00-6CC44E69FC22}" type="sibTrans" cxnId="{4AFE23F1-0920-4A3F-A297-0725BFC73CC7}">
      <dgm:prSet/>
      <dgm:spPr>
        <a:blipFill>
          <a:blip xmlns:r="http://schemas.openxmlformats.org/officeDocument/2006/relationships" r:embed="rId5" cstate="print">
            <a:extLst>
              <a:ext uri="{28A0092B-C50C-407E-A947-70E740481C1C}">
                <a14:useLocalDpi xmlns:a14="http://schemas.microsoft.com/office/drawing/2010/main" val="0"/>
              </a:ext>
            </a:extLst>
          </a:blip>
          <a:srcRect/>
          <a:stretch>
            <a:fillRect l="-14000" r="-14000"/>
          </a:stretch>
        </a:blipFill>
      </dgm:spPr>
      <dgm:t>
        <a:bodyPr/>
        <a:lstStyle/>
        <a:p>
          <a:endParaRPr lang="es-ES"/>
        </a:p>
      </dgm:t>
    </dgm:pt>
    <dgm:pt modelId="{A583E7D5-46E4-40F8-8746-53C975C66866}">
      <dgm:prSet phldrT="[Text]"/>
      <dgm:spPr/>
      <dgm:t>
        <a:bodyPr/>
        <a:lstStyle/>
        <a:p>
          <a:r>
            <a:rPr lang="en-US" smtClean="0"/>
            <a:t>Save energy</a:t>
          </a:r>
          <a:endParaRPr lang="es-ES"/>
        </a:p>
      </dgm:t>
    </dgm:pt>
    <dgm:pt modelId="{1517797D-9FE4-453B-A997-E471FEE7418A}" type="parTrans" cxnId="{7964FA8E-F904-428E-8AB9-8AF1680A07DE}">
      <dgm:prSet/>
      <dgm:spPr/>
      <dgm:t>
        <a:bodyPr/>
        <a:lstStyle/>
        <a:p>
          <a:endParaRPr lang="es-ES"/>
        </a:p>
      </dgm:t>
    </dgm:pt>
    <dgm:pt modelId="{177FDC46-491F-4295-AFEC-947E6D131020}" type="sibTrans" cxnId="{7964FA8E-F904-428E-8AB9-8AF1680A07DE}">
      <dgm:prSet/>
      <dgm:spPr>
        <a:blipFill>
          <a:blip xmlns:r="http://schemas.openxmlformats.org/officeDocument/2006/relationships" r:embed="rId6" cstate="print">
            <a:extLst>
              <a:ext uri="{28A0092B-C50C-407E-A947-70E740481C1C}">
                <a14:useLocalDpi xmlns:a14="http://schemas.microsoft.com/office/drawing/2010/main" val="0"/>
              </a:ext>
            </a:extLst>
          </a:blip>
          <a:srcRect/>
          <a:stretch>
            <a:fillRect l="-7000" r="-7000"/>
          </a:stretch>
        </a:blipFill>
      </dgm:spPr>
      <dgm:t>
        <a:bodyPr/>
        <a:lstStyle/>
        <a:p>
          <a:endParaRPr lang="es-ES"/>
        </a:p>
      </dgm:t>
    </dgm:pt>
    <dgm:pt modelId="{87E4FB83-E1B5-42A7-8840-5EE9D73D979E}">
      <dgm:prSet phldrT="[Text]"/>
      <dgm:spPr/>
      <dgm:t>
        <a:bodyPr/>
        <a:lstStyle/>
        <a:p>
          <a:r>
            <a:rPr lang="en-US" smtClean="0"/>
            <a:t>Improve Water Quality</a:t>
          </a:r>
          <a:endParaRPr lang="es-ES"/>
        </a:p>
      </dgm:t>
    </dgm:pt>
    <dgm:pt modelId="{E6C1AC1E-5CAD-4948-9F52-64985897386B}" type="parTrans" cxnId="{4A52783D-7EE4-4739-A6D5-FC6209A9FF3D}">
      <dgm:prSet/>
      <dgm:spPr/>
      <dgm:t>
        <a:bodyPr/>
        <a:lstStyle/>
        <a:p>
          <a:endParaRPr lang="es-ES"/>
        </a:p>
      </dgm:t>
    </dgm:pt>
    <dgm:pt modelId="{27DD8461-BD06-4E1A-B657-9477BCA64421}" type="sibTrans" cxnId="{4A52783D-7EE4-4739-A6D5-FC6209A9FF3D}">
      <dgm:prSet/>
      <dgm:spPr>
        <a:blipFill>
          <a:blip xmlns:r="http://schemas.openxmlformats.org/officeDocument/2006/relationships" r:embed="rId7" cstate="print">
            <a:extLst>
              <a:ext uri="{28A0092B-C50C-407E-A947-70E740481C1C}">
                <a14:useLocalDpi xmlns:a14="http://schemas.microsoft.com/office/drawing/2010/main" val="0"/>
              </a:ext>
            </a:extLst>
          </a:blip>
          <a:srcRect/>
          <a:stretch>
            <a:fillRect t="-25000" b="-25000"/>
          </a:stretch>
        </a:blipFill>
      </dgm:spPr>
      <dgm:t>
        <a:bodyPr/>
        <a:lstStyle/>
        <a:p>
          <a:endParaRPr lang="es-ES"/>
        </a:p>
      </dgm:t>
    </dgm:pt>
    <dgm:pt modelId="{F503F4A1-C410-4ADD-A4F2-95258FEA32C2}">
      <dgm:prSet phldrT="[Text]"/>
      <dgm:spPr/>
      <dgm:t>
        <a:bodyPr/>
        <a:lstStyle/>
        <a:p>
          <a:r>
            <a:rPr lang="en-US" smtClean="0"/>
            <a:t>Manage Flooding</a:t>
          </a:r>
          <a:endParaRPr lang="es-ES"/>
        </a:p>
      </dgm:t>
    </dgm:pt>
    <dgm:pt modelId="{1C192417-8783-4954-8888-B18F29838376}" type="parTrans" cxnId="{6A18F10A-F428-44BD-8F4B-D55C36F1D141}">
      <dgm:prSet/>
      <dgm:spPr/>
      <dgm:t>
        <a:bodyPr/>
        <a:lstStyle/>
        <a:p>
          <a:endParaRPr lang="es-ES"/>
        </a:p>
      </dgm:t>
    </dgm:pt>
    <dgm:pt modelId="{BB86E92B-6E2F-4C17-9A64-2AC6FF5E6A9D}" type="sibTrans" cxnId="{6A18F10A-F428-44BD-8F4B-D55C36F1D141}">
      <dgm:prSet/>
      <dgm:spPr>
        <a:blipFill>
          <a:blip xmlns:r="http://schemas.openxmlformats.org/officeDocument/2006/relationships" r:embed="rId8" cstate="print">
            <a:extLst>
              <a:ext uri="{28A0092B-C50C-407E-A947-70E740481C1C}">
                <a14:useLocalDpi xmlns:a14="http://schemas.microsoft.com/office/drawing/2010/main" val="0"/>
              </a:ext>
            </a:extLst>
          </a:blip>
          <a:srcRect/>
          <a:stretch>
            <a:fillRect t="-25000" b="-25000"/>
          </a:stretch>
        </a:blipFill>
      </dgm:spPr>
      <dgm:t>
        <a:bodyPr/>
        <a:lstStyle/>
        <a:p>
          <a:endParaRPr lang="es-ES"/>
        </a:p>
      </dgm:t>
    </dgm:pt>
    <dgm:pt modelId="{135BB274-6DAF-4FA6-8F7A-034F4E2DB9B2}">
      <dgm:prSet phldrT="[Text]"/>
      <dgm:spPr/>
      <dgm:t>
        <a:bodyPr/>
        <a:lstStyle/>
        <a:p>
          <a:r>
            <a:rPr lang="en-US" smtClean="0"/>
            <a:t>Increase Property Values</a:t>
          </a:r>
          <a:endParaRPr lang="es-ES"/>
        </a:p>
      </dgm:t>
    </dgm:pt>
    <dgm:pt modelId="{2BBA79A2-A0CD-4D8A-957D-65B662688C39}" type="parTrans" cxnId="{6E875909-981F-4C12-A3EA-78D77719A567}">
      <dgm:prSet/>
      <dgm:spPr/>
      <dgm:t>
        <a:bodyPr/>
        <a:lstStyle/>
        <a:p>
          <a:endParaRPr lang="es-ES"/>
        </a:p>
      </dgm:t>
    </dgm:pt>
    <dgm:pt modelId="{7CB60944-A03E-42E0-921B-A49983FCE9D7}" type="sibTrans" cxnId="{6E875909-981F-4C12-A3EA-78D77719A567}">
      <dgm:prSet/>
      <dgm:spPr>
        <a:blipFill>
          <a:blip xmlns:r="http://schemas.openxmlformats.org/officeDocument/2006/relationships" r:embed="rId9" cstate="print">
            <a:extLst>
              <a:ext uri="{28A0092B-C50C-407E-A947-70E740481C1C}">
                <a14:useLocalDpi xmlns:a14="http://schemas.microsoft.com/office/drawing/2010/main" val="0"/>
              </a:ext>
            </a:extLst>
          </a:blip>
          <a:srcRect/>
          <a:stretch>
            <a:fillRect l="-14000" r="-14000"/>
          </a:stretch>
        </a:blipFill>
      </dgm:spPr>
      <dgm:t>
        <a:bodyPr/>
        <a:lstStyle/>
        <a:p>
          <a:endParaRPr lang="es-ES"/>
        </a:p>
      </dgm:t>
    </dgm:pt>
    <dgm:pt modelId="{17A600A5-6A9B-4E28-85CF-D3FF1A50A2C0}">
      <dgm:prSet phldrT="[Text]"/>
      <dgm:spPr/>
      <dgm:t>
        <a:bodyPr/>
        <a:lstStyle/>
        <a:p>
          <a:r>
            <a:rPr lang="en-US" smtClean="0"/>
            <a:t>Reduce and Reuse Water</a:t>
          </a:r>
          <a:endParaRPr lang="es-ES"/>
        </a:p>
      </dgm:t>
    </dgm:pt>
    <dgm:pt modelId="{A58192C0-FD3B-4848-99D6-7C9538AF1C16}" type="parTrans" cxnId="{2EFD3691-1D2C-4181-AB6B-1FB0AE189DF8}">
      <dgm:prSet/>
      <dgm:spPr/>
      <dgm:t>
        <a:bodyPr/>
        <a:lstStyle/>
        <a:p>
          <a:endParaRPr lang="es-ES"/>
        </a:p>
      </dgm:t>
    </dgm:pt>
    <dgm:pt modelId="{C8A47B91-0554-41A6-82D3-23B8110501D4}" type="sibTrans" cxnId="{2EFD3691-1D2C-4181-AB6B-1FB0AE189DF8}">
      <dgm:prSet/>
      <dgm:spPr>
        <a:blipFill>
          <a:blip xmlns:r="http://schemas.openxmlformats.org/officeDocument/2006/relationships" r:embed="rId10" cstate="print">
            <a:extLst>
              <a:ext uri="{28A0092B-C50C-407E-A947-70E740481C1C}">
                <a14:useLocalDpi xmlns:a14="http://schemas.microsoft.com/office/drawing/2010/main" val="0"/>
              </a:ext>
            </a:extLst>
          </a:blip>
          <a:srcRect/>
          <a:stretch>
            <a:fillRect l="-14000" r="-14000"/>
          </a:stretch>
        </a:blipFill>
      </dgm:spPr>
      <dgm:t>
        <a:bodyPr/>
        <a:lstStyle/>
        <a:p>
          <a:endParaRPr lang="es-ES"/>
        </a:p>
      </dgm:t>
    </dgm:pt>
    <dgm:pt modelId="{0D6127C1-DABC-48FB-98A4-4DFA0B7E09AD}" type="pres">
      <dgm:prSet presAssocID="{93556FFB-364B-4941-89B2-EA8787E1D9D7}" presName="Name0" presStyleCnt="0">
        <dgm:presLayoutVars>
          <dgm:chMax val="21"/>
          <dgm:chPref val="21"/>
        </dgm:presLayoutVars>
      </dgm:prSet>
      <dgm:spPr/>
      <dgm:t>
        <a:bodyPr/>
        <a:lstStyle/>
        <a:p>
          <a:endParaRPr lang="es-ES"/>
        </a:p>
      </dgm:t>
    </dgm:pt>
    <dgm:pt modelId="{CDD9CA52-0612-466B-959B-A576C28AC041}" type="pres">
      <dgm:prSet presAssocID="{76A39C4B-059D-435D-AAF8-ABF95C5C41AC}" presName="text1" presStyleCnt="0"/>
      <dgm:spPr/>
    </dgm:pt>
    <dgm:pt modelId="{C5B9AFF2-6F0E-4E55-B882-99F952B6D913}" type="pres">
      <dgm:prSet presAssocID="{76A39C4B-059D-435D-AAF8-ABF95C5C41AC}" presName="textRepeatNode" presStyleLbl="alignNode1" presStyleIdx="0" presStyleCnt="10">
        <dgm:presLayoutVars>
          <dgm:chMax val="0"/>
          <dgm:chPref val="0"/>
          <dgm:bulletEnabled val="1"/>
        </dgm:presLayoutVars>
      </dgm:prSet>
      <dgm:spPr/>
      <dgm:t>
        <a:bodyPr/>
        <a:lstStyle/>
        <a:p>
          <a:endParaRPr lang="es-ES"/>
        </a:p>
      </dgm:t>
    </dgm:pt>
    <dgm:pt modelId="{E9C454BF-46DF-40F9-A345-BA6BAD57D5CB}" type="pres">
      <dgm:prSet presAssocID="{76A39C4B-059D-435D-AAF8-ABF95C5C41AC}" presName="textaccent1" presStyleCnt="0"/>
      <dgm:spPr/>
    </dgm:pt>
    <dgm:pt modelId="{5F903871-F16D-436C-916B-175575C7BD4D}" type="pres">
      <dgm:prSet presAssocID="{76A39C4B-059D-435D-AAF8-ABF95C5C41AC}" presName="accentRepeatNode" presStyleLbl="solidAlignAcc1" presStyleIdx="0" presStyleCnt="20"/>
      <dgm:spPr/>
    </dgm:pt>
    <dgm:pt modelId="{B5EB394F-CDC9-4B97-B73D-CF3A3DC013C7}" type="pres">
      <dgm:prSet presAssocID="{4BE2CFCC-E72F-4463-A963-531FA47F7C27}" presName="image1" presStyleCnt="0"/>
      <dgm:spPr/>
    </dgm:pt>
    <dgm:pt modelId="{0757257D-1C0B-4E28-8567-A4DCF3F94131}" type="pres">
      <dgm:prSet presAssocID="{4BE2CFCC-E72F-4463-A963-531FA47F7C27}" presName="imageRepeatNode" presStyleLbl="alignAcc1" presStyleIdx="0" presStyleCnt="10"/>
      <dgm:spPr/>
      <dgm:t>
        <a:bodyPr/>
        <a:lstStyle/>
        <a:p>
          <a:endParaRPr lang="es-ES"/>
        </a:p>
      </dgm:t>
    </dgm:pt>
    <dgm:pt modelId="{9F8EC322-C086-49EF-A413-83AA1768BC6F}" type="pres">
      <dgm:prSet presAssocID="{4BE2CFCC-E72F-4463-A963-531FA47F7C27}" presName="imageaccent1" presStyleCnt="0"/>
      <dgm:spPr/>
    </dgm:pt>
    <dgm:pt modelId="{232EB6B6-E46E-4A1D-A5F1-A53780E1FC2F}" type="pres">
      <dgm:prSet presAssocID="{4BE2CFCC-E72F-4463-A963-531FA47F7C27}" presName="accentRepeatNode" presStyleLbl="solidAlignAcc1" presStyleIdx="1" presStyleCnt="20"/>
      <dgm:spPr/>
    </dgm:pt>
    <dgm:pt modelId="{32E84EED-54B2-45B2-B8C7-6D11FD2D8846}" type="pres">
      <dgm:prSet presAssocID="{A01701FA-CB10-48E6-B9E1-36FF50C4E74C}" presName="text2" presStyleCnt="0"/>
      <dgm:spPr/>
    </dgm:pt>
    <dgm:pt modelId="{9E77C1EC-ABB7-433B-B561-3456C88B86C3}" type="pres">
      <dgm:prSet presAssocID="{A01701FA-CB10-48E6-B9E1-36FF50C4E74C}" presName="textRepeatNode" presStyleLbl="alignNode1" presStyleIdx="1" presStyleCnt="10">
        <dgm:presLayoutVars>
          <dgm:chMax val="0"/>
          <dgm:chPref val="0"/>
          <dgm:bulletEnabled val="1"/>
        </dgm:presLayoutVars>
      </dgm:prSet>
      <dgm:spPr/>
      <dgm:t>
        <a:bodyPr/>
        <a:lstStyle/>
        <a:p>
          <a:endParaRPr lang="es-ES"/>
        </a:p>
      </dgm:t>
    </dgm:pt>
    <dgm:pt modelId="{9BF26E62-0DC4-4D8F-B9C0-FD2F44FA52C7}" type="pres">
      <dgm:prSet presAssocID="{A01701FA-CB10-48E6-B9E1-36FF50C4E74C}" presName="textaccent2" presStyleCnt="0"/>
      <dgm:spPr/>
    </dgm:pt>
    <dgm:pt modelId="{D0C78509-7FCF-4202-8759-B9A243FD808F}" type="pres">
      <dgm:prSet presAssocID="{A01701FA-CB10-48E6-B9E1-36FF50C4E74C}" presName="accentRepeatNode" presStyleLbl="solidAlignAcc1" presStyleIdx="2" presStyleCnt="20"/>
      <dgm:spPr/>
    </dgm:pt>
    <dgm:pt modelId="{BD31520C-3EA4-4B94-8A63-39945C5A6BF7}" type="pres">
      <dgm:prSet presAssocID="{88EB765F-49AB-43DB-9BA4-7B57A028776A}" presName="image2" presStyleCnt="0"/>
      <dgm:spPr/>
    </dgm:pt>
    <dgm:pt modelId="{4D81E085-24B4-4AAF-93A7-B8013EC6E6B6}" type="pres">
      <dgm:prSet presAssocID="{88EB765F-49AB-43DB-9BA4-7B57A028776A}" presName="imageRepeatNode" presStyleLbl="alignAcc1" presStyleIdx="1" presStyleCnt="10"/>
      <dgm:spPr/>
      <dgm:t>
        <a:bodyPr/>
        <a:lstStyle/>
        <a:p>
          <a:endParaRPr lang="es-ES"/>
        </a:p>
      </dgm:t>
    </dgm:pt>
    <dgm:pt modelId="{7D0DEFB0-27B8-446E-9CED-15311049B204}" type="pres">
      <dgm:prSet presAssocID="{88EB765F-49AB-43DB-9BA4-7B57A028776A}" presName="imageaccent2" presStyleCnt="0"/>
      <dgm:spPr/>
    </dgm:pt>
    <dgm:pt modelId="{F0AD9B28-4D67-4743-B846-83F6D0BCFAB7}" type="pres">
      <dgm:prSet presAssocID="{88EB765F-49AB-43DB-9BA4-7B57A028776A}" presName="accentRepeatNode" presStyleLbl="solidAlignAcc1" presStyleIdx="3" presStyleCnt="20"/>
      <dgm:spPr/>
    </dgm:pt>
    <dgm:pt modelId="{E94C5791-CDFF-4B91-9B69-371EA4D84050}" type="pres">
      <dgm:prSet presAssocID="{AE26ED84-199B-49FE-8608-0AE56EB93C77}" presName="text3" presStyleCnt="0"/>
      <dgm:spPr/>
    </dgm:pt>
    <dgm:pt modelId="{DD527C1C-63EA-4A81-8AB0-C07E54E10AED}" type="pres">
      <dgm:prSet presAssocID="{AE26ED84-199B-49FE-8608-0AE56EB93C77}" presName="textRepeatNode" presStyleLbl="alignNode1" presStyleIdx="2" presStyleCnt="10">
        <dgm:presLayoutVars>
          <dgm:chMax val="0"/>
          <dgm:chPref val="0"/>
          <dgm:bulletEnabled val="1"/>
        </dgm:presLayoutVars>
      </dgm:prSet>
      <dgm:spPr/>
      <dgm:t>
        <a:bodyPr/>
        <a:lstStyle/>
        <a:p>
          <a:endParaRPr lang="es-ES"/>
        </a:p>
      </dgm:t>
    </dgm:pt>
    <dgm:pt modelId="{792812E9-6E1B-4D86-8853-551D8C3440BC}" type="pres">
      <dgm:prSet presAssocID="{AE26ED84-199B-49FE-8608-0AE56EB93C77}" presName="textaccent3" presStyleCnt="0"/>
      <dgm:spPr/>
    </dgm:pt>
    <dgm:pt modelId="{60418647-8496-4F53-84C7-4C3FCD241D55}" type="pres">
      <dgm:prSet presAssocID="{AE26ED84-199B-49FE-8608-0AE56EB93C77}" presName="accentRepeatNode" presStyleLbl="solidAlignAcc1" presStyleIdx="4" presStyleCnt="20"/>
      <dgm:spPr/>
    </dgm:pt>
    <dgm:pt modelId="{33C3AE8F-7D4F-4F44-AE56-81E8A7757811}" type="pres">
      <dgm:prSet presAssocID="{50F00F51-080C-469B-9A56-4B9CE66F0B8F}" presName="image3" presStyleCnt="0"/>
      <dgm:spPr/>
    </dgm:pt>
    <dgm:pt modelId="{84325427-055A-4241-ADF8-564F5D2C45B1}" type="pres">
      <dgm:prSet presAssocID="{50F00F51-080C-469B-9A56-4B9CE66F0B8F}" presName="imageRepeatNode" presStyleLbl="alignAcc1" presStyleIdx="2" presStyleCnt="10"/>
      <dgm:spPr/>
      <dgm:t>
        <a:bodyPr/>
        <a:lstStyle/>
        <a:p>
          <a:endParaRPr lang="es-ES"/>
        </a:p>
      </dgm:t>
    </dgm:pt>
    <dgm:pt modelId="{2ECB75FD-BFDA-4216-B9F9-D02C8BE1140D}" type="pres">
      <dgm:prSet presAssocID="{50F00F51-080C-469B-9A56-4B9CE66F0B8F}" presName="imageaccent3" presStyleCnt="0"/>
      <dgm:spPr/>
    </dgm:pt>
    <dgm:pt modelId="{A0A9D298-0638-4E63-92AD-38871A467391}" type="pres">
      <dgm:prSet presAssocID="{50F00F51-080C-469B-9A56-4B9CE66F0B8F}" presName="accentRepeatNode" presStyleLbl="solidAlignAcc1" presStyleIdx="5" presStyleCnt="20"/>
      <dgm:spPr/>
    </dgm:pt>
    <dgm:pt modelId="{A9A5DF6D-6D50-40AD-9836-3531435145B6}" type="pres">
      <dgm:prSet presAssocID="{161E7868-3062-46D6-9952-1ECB7D70739A}" presName="text4" presStyleCnt="0"/>
      <dgm:spPr/>
    </dgm:pt>
    <dgm:pt modelId="{52282A10-B382-4DCA-A2FE-6C737D9DB725}" type="pres">
      <dgm:prSet presAssocID="{161E7868-3062-46D6-9952-1ECB7D70739A}" presName="textRepeatNode" presStyleLbl="alignNode1" presStyleIdx="3" presStyleCnt="10">
        <dgm:presLayoutVars>
          <dgm:chMax val="0"/>
          <dgm:chPref val="0"/>
          <dgm:bulletEnabled val="1"/>
        </dgm:presLayoutVars>
      </dgm:prSet>
      <dgm:spPr/>
      <dgm:t>
        <a:bodyPr/>
        <a:lstStyle/>
        <a:p>
          <a:endParaRPr lang="es-ES"/>
        </a:p>
      </dgm:t>
    </dgm:pt>
    <dgm:pt modelId="{5E612BA2-30F5-4B72-BAAE-ED1C26C0F14F}" type="pres">
      <dgm:prSet presAssocID="{161E7868-3062-46D6-9952-1ECB7D70739A}" presName="textaccent4" presStyleCnt="0"/>
      <dgm:spPr/>
    </dgm:pt>
    <dgm:pt modelId="{CA594530-C019-46B5-A1F5-9E7BF99335D5}" type="pres">
      <dgm:prSet presAssocID="{161E7868-3062-46D6-9952-1ECB7D70739A}" presName="accentRepeatNode" presStyleLbl="solidAlignAcc1" presStyleIdx="6" presStyleCnt="20"/>
      <dgm:spPr/>
    </dgm:pt>
    <dgm:pt modelId="{DA3B1FB0-2AC8-4ED7-B3BC-62CB8988630F}" type="pres">
      <dgm:prSet presAssocID="{6C4CA810-8061-446B-BD32-61D91755C3E6}" presName="image4" presStyleCnt="0"/>
      <dgm:spPr/>
    </dgm:pt>
    <dgm:pt modelId="{6002D435-C7AD-424E-ADF2-0E1568E2A737}" type="pres">
      <dgm:prSet presAssocID="{6C4CA810-8061-446B-BD32-61D91755C3E6}" presName="imageRepeatNode" presStyleLbl="alignAcc1" presStyleIdx="3" presStyleCnt="10"/>
      <dgm:spPr/>
      <dgm:t>
        <a:bodyPr/>
        <a:lstStyle/>
        <a:p>
          <a:endParaRPr lang="es-ES"/>
        </a:p>
      </dgm:t>
    </dgm:pt>
    <dgm:pt modelId="{78F6C8CB-12B4-4B84-8E45-0A51C6EED123}" type="pres">
      <dgm:prSet presAssocID="{6C4CA810-8061-446B-BD32-61D91755C3E6}" presName="imageaccent4" presStyleCnt="0"/>
      <dgm:spPr/>
    </dgm:pt>
    <dgm:pt modelId="{72AB4CAB-4306-4882-80CA-07FB710D4A01}" type="pres">
      <dgm:prSet presAssocID="{6C4CA810-8061-446B-BD32-61D91755C3E6}" presName="accentRepeatNode" presStyleLbl="solidAlignAcc1" presStyleIdx="7" presStyleCnt="20"/>
      <dgm:spPr/>
    </dgm:pt>
    <dgm:pt modelId="{B4C4FB1C-FF50-4BF9-94A7-88846D6107B4}" type="pres">
      <dgm:prSet presAssocID="{F1DA294B-B4BC-4679-89FA-5919C38A3303}" presName="text5" presStyleCnt="0"/>
      <dgm:spPr/>
    </dgm:pt>
    <dgm:pt modelId="{5C46DD5F-CFF1-4C6B-A594-DD945781B4D8}" type="pres">
      <dgm:prSet presAssocID="{F1DA294B-B4BC-4679-89FA-5919C38A3303}" presName="textRepeatNode" presStyleLbl="alignNode1" presStyleIdx="4" presStyleCnt="10">
        <dgm:presLayoutVars>
          <dgm:chMax val="0"/>
          <dgm:chPref val="0"/>
          <dgm:bulletEnabled val="1"/>
        </dgm:presLayoutVars>
      </dgm:prSet>
      <dgm:spPr/>
      <dgm:t>
        <a:bodyPr/>
        <a:lstStyle/>
        <a:p>
          <a:endParaRPr lang="es-ES"/>
        </a:p>
      </dgm:t>
    </dgm:pt>
    <dgm:pt modelId="{F67A7ADF-F2F3-4B80-AC9D-5B6020A332B9}" type="pres">
      <dgm:prSet presAssocID="{F1DA294B-B4BC-4679-89FA-5919C38A3303}" presName="textaccent5" presStyleCnt="0"/>
      <dgm:spPr/>
    </dgm:pt>
    <dgm:pt modelId="{1270B2A0-AC20-45FC-8AB6-4A2906A11C7F}" type="pres">
      <dgm:prSet presAssocID="{F1DA294B-B4BC-4679-89FA-5919C38A3303}" presName="accentRepeatNode" presStyleLbl="solidAlignAcc1" presStyleIdx="8" presStyleCnt="20"/>
      <dgm:spPr/>
    </dgm:pt>
    <dgm:pt modelId="{2E382C8E-E316-490B-8136-60A5537994B8}" type="pres">
      <dgm:prSet presAssocID="{EB6EB24E-B23B-4CB4-9E00-6CC44E69FC22}" presName="image5" presStyleCnt="0"/>
      <dgm:spPr/>
    </dgm:pt>
    <dgm:pt modelId="{9A4B07AE-7033-4C5F-8BF2-91CE8245DAB1}" type="pres">
      <dgm:prSet presAssocID="{EB6EB24E-B23B-4CB4-9E00-6CC44E69FC22}" presName="imageRepeatNode" presStyleLbl="alignAcc1" presStyleIdx="4" presStyleCnt="10"/>
      <dgm:spPr/>
      <dgm:t>
        <a:bodyPr/>
        <a:lstStyle/>
        <a:p>
          <a:endParaRPr lang="es-ES"/>
        </a:p>
      </dgm:t>
    </dgm:pt>
    <dgm:pt modelId="{36D9A428-E4D9-4296-A6D0-1A2C10C82C91}" type="pres">
      <dgm:prSet presAssocID="{EB6EB24E-B23B-4CB4-9E00-6CC44E69FC22}" presName="imageaccent5" presStyleCnt="0"/>
      <dgm:spPr/>
    </dgm:pt>
    <dgm:pt modelId="{EAD74778-A9EB-4A70-B2E8-2925383FB858}" type="pres">
      <dgm:prSet presAssocID="{EB6EB24E-B23B-4CB4-9E00-6CC44E69FC22}" presName="accentRepeatNode" presStyleLbl="solidAlignAcc1" presStyleIdx="9" presStyleCnt="20"/>
      <dgm:spPr/>
    </dgm:pt>
    <dgm:pt modelId="{E258E2F9-0A08-45F5-99F5-5C964CA9D652}" type="pres">
      <dgm:prSet presAssocID="{A583E7D5-46E4-40F8-8746-53C975C66866}" presName="text6" presStyleCnt="0"/>
      <dgm:spPr/>
    </dgm:pt>
    <dgm:pt modelId="{71AF6A52-2A09-4167-B2FE-17A823626B46}" type="pres">
      <dgm:prSet presAssocID="{A583E7D5-46E4-40F8-8746-53C975C66866}" presName="textRepeatNode" presStyleLbl="alignNode1" presStyleIdx="5" presStyleCnt="10">
        <dgm:presLayoutVars>
          <dgm:chMax val="0"/>
          <dgm:chPref val="0"/>
          <dgm:bulletEnabled val="1"/>
        </dgm:presLayoutVars>
      </dgm:prSet>
      <dgm:spPr/>
      <dgm:t>
        <a:bodyPr/>
        <a:lstStyle/>
        <a:p>
          <a:endParaRPr lang="es-ES"/>
        </a:p>
      </dgm:t>
    </dgm:pt>
    <dgm:pt modelId="{DEF9D13C-F88E-4573-8507-3CD0077DD078}" type="pres">
      <dgm:prSet presAssocID="{A583E7D5-46E4-40F8-8746-53C975C66866}" presName="textaccent6" presStyleCnt="0"/>
      <dgm:spPr/>
    </dgm:pt>
    <dgm:pt modelId="{CE35DB4F-B1E1-4E63-B2EE-D6471305166E}" type="pres">
      <dgm:prSet presAssocID="{A583E7D5-46E4-40F8-8746-53C975C66866}" presName="accentRepeatNode" presStyleLbl="solidAlignAcc1" presStyleIdx="10" presStyleCnt="20"/>
      <dgm:spPr/>
    </dgm:pt>
    <dgm:pt modelId="{39CF973C-7C3E-43E0-9B9F-609583BCE177}" type="pres">
      <dgm:prSet presAssocID="{177FDC46-491F-4295-AFEC-947E6D131020}" presName="image6" presStyleCnt="0"/>
      <dgm:spPr/>
    </dgm:pt>
    <dgm:pt modelId="{C1981EDE-6C53-4F9A-B5CA-01C0BF27A0B2}" type="pres">
      <dgm:prSet presAssocID="{177FDC46-491F-4295-AFEC-947E6D131020}" presName="imageRepeatNode" presStyleLbl="alignAcc1" presStyleIdx="5" presStyleCnt="10"/>
      <dgm:spPr/>
      <dgm:t>
        <a:bodyPr/>
        <a:lstStyle/>
        <a:p>
          <a:endParaRPr lang="es-ES"/>
        </a:p>
      </dgm:t>
    </dgm:pt>
    <dgm:pt modelId="{72FFBBA5-C45B-48D9-B54B-58975067F856}" type="pres">
      <dgm:prSet presAssocID="{177FDC46-491F-4295-AFEC-947E6D131020}" presName="imageaccent6" presStyleCnt="0"/>
      <dgm:spPr/>
    </dgm:pt>
    <dgm:pt modelId="{7ADE868E-45D5-4BEB-B61A-E1780AF40074}" type="pres">
      <dgm:prSet presAssocID="{177FDC46-491F-4295-AFEC-947E6D131020}" presName="accentRepeatNode" presStyleLbl="solidAlignAcc1" presStyleIdx="11" presStyleCnt="20"/>
      <dgm:spPr/>
    </dgm:pt>
    <dgm:pt modelId="{2EE8A6A8-C704-4C86-8482-5E8FE32057F5}" type="pres">
      <dgm:prSet presAssocID="{87E4FB83-E1B5-42A7-8840-5EE9D73D979E}" presName="text7" presStyleCnt="0"/>
      <dgm:spPr/>
    </dgm:pt>
    <dgm:pt modelId="{347B16D8-FFD8-434C-8257-B18D3E26B9AD}" type="pres">
      <dgm:prSet presAssocID="{87E4FB83-E1B5-42A7-8840-5EE9D73D979E}" presName="textRepeatNode" presStyleLbl="alignNode1" presStyleIdx="6" presStyleCnt="10">
        <dgm:presLayoutVars>
          <dgm:chMax val="0"/>
          <dgm:chPref val="0"/>
          <dgm:bulletEnabled val="1"/>
        </dgm:presLayoutVars>
      </dgm:prSet>
      <dgm:spPr/>
      <dgm:t>
        <a:bodyPr/>
        <a:lstStyle/>
        <a:p>
          <a:endParaRPr lang="es-ES"/>
        </a:p>
      </dgm:t>
    </dgm:pt>
    <dgm:pt modelId="{396A3EE7-547E-4548-B605-0A240451500E}" type="pres">
      <dgm:prSet presAssocID="{87E4FB83-E1B5-42A7-8840-5EE9D73D979E}" presName="textaccent7" presStyleCnt="0"/>
      <dgm:spPr/>
    </dgm:pt>
    <dgm:pt modelId="{30BE641B-3DDB-42CF-A4C1-0F4EA0CABA19}" type="pres">
      <dgm:prSet presAssocID="{87E4FB83-E1B5-42A7-8840-5EE9D73D979E}" presName="accentRepeatNode" presStyleLbl="solidAlignAcc1" presStyleIdx="12" presStyleCnt="20"/>
      <dgm:spPr/>
    </dgm:pt>
    <dgm:pt modelId="{C553906E-A7DB-41DD-86D4-3999CF40FEC8}" type="pres">
      <dgm:prSet presAssocID="{27DD8461-BD06-4E1A-B657-9477BCA64421}" presName="image7" presStyleCnt="0"/>
      <dgm:spPr/>
    </dgm:pt>
    <dgm:pt modelId="{EF375906-3C95-419D-B01C-0680299070A5}" type="pres">
      <dgm:prSet presAssocID="{27DD8461-BD06-4E1A-B657-9477BCA64421}" presName="imageRepeatNode" presStyleLbl="alignAcc1" presStyleIdx="6" presStyleCnt="10"/>
      <dgm:spPr/>
      <dgm:t>
        <a:bodyPr/>
        <a:lstStyle/>
        <a:p>
          <a:endParaRPr lang="es-ES"/>
        </a:p>
      </dgm:t>
    </dgm:pt>
    <dgm:pt modelId="{33E0BBB7-F832-47B8-A316-7C6D518B09CB}" type="pres">
      <dgm:prSet presAssocID="{27DD8461-BD06-4E1A-B657-9477BCA64421}" presName="imageaccent7" presStyleCnt="0"/>
      <dgm:spPr/>
    </dgm:pt>
    <dgm:pt modelId="{4C1493B0-1F5A-4B77-893E-4DCA782FCE3F}" type="pres">
      <dgm:prSet presAssocID="{27DD8461-BD06-4E1A-B657-9477BCA64421}" presName="accentRepeatNode" presStyleLbl="solidAlignAcc1" presStyleIdx="13" presStyleCnt="20"/>
      <dgm:spPr/>
    </dgm:pt>
    <dgm:pt modelId="{A67514D5-AA8F-4F70-B0FE-AED792F09DC8}" type="pres">
      <dgm:prSet presAssocID="{F503F4A1-C410-4ADD-A4F2-95258FEA32C2}" presName="text8" presStyleCnt="0"/>
      <dgm:spPr/>
    </dgm:pt>
    <dgm:pt modelId="{FDC65324-3F32-4E2B-9B76-5E74602407FA}" type="pres">
      <dgm:prSet presAssocID="{F503F4A1-C410-4ADD-A4F2-95258FEA32C2}" presName="textRepeatNode" presStyleLbl="alignNode1" presStyleIdx="7" presStyleCnt="10">
        <dgm:presLayoutVars>
          <dgm:chMax val="0"/>
          <dgm:chPref val="0"/>
          <dgm:bulletEnabled val="1"/>
        </dgm:presLayoutVars>
      </dgm:prSet>
      <dgm:spPr/>
      <dgm:t>
        <a:bodyPr/>
        <a:lstStyle/>
        <a:p>
          <a:endParaRPr lang="es-ES"/>
        </a:p>
      </dgm:t>
    </dgm:pt>
    <dgm:pt modelId="{C20CD7BE-DCE2-4484-8A4C-D16FFEDCAB32}" type="pres">
      <dgm:prSet presAssocID="{F503F4A1-C410-4ADD-A4F2-95258FEA32C2}" presName="textaccent8" presStyleCnt="0"/>
      <dgm:spPr/>
    </dgm:pt>
    <dgm:pt modelId="{16ABF818-D85B-4379-B7F8-D991BB085ABC}" type="pres">
      <dgm:prSet presAssocID="{F503F4A1-C410-4ADD-A4F2-95258FEA32C2}" presName="accentRepeatNode" presStyleLbl="solidAlignAcc1" presStyleIdx="14" presStyleCnt="20"/>
      <dgm:spPr/>
    </dgm:pt>
    <dgm:pt modelId="{E90AA313-D988-444F-BB61-BFDFE84C19A8}" type="pres">
      <dgm:prSet presAssocID="{BB86E92B-6E2F-4C17-9A64-2AC6FF5E6A9D}" presName="image8" presStyleCnt="0"/>
      <dgm:spPr/>
    </dgm:pt>
    <dgm:pt modelId="{08D2D37F-BE02-4C7F-9DE4-77F2840D9E66}" type="pres">
      <dgm:prSet presAssocID="{BB86E92B-6E2F-4C17-9A64-2AC6FF5E6A9D}" presName="imageRepeatNode" presStyleLbl="alignAcc1" presStyleIdx="7" presStyleCnt="10"/>
      <dgm:spPr/>
      <dgm:t>
        <a:bodyPr/>
        <a:lstStyle/>
        <a:p>
          <a:endParaRPr lang="es-ES"/>
        </a:p>
      </dgm:t>
    </dgm:pt>
    <dgm:pt modelId="{9D98B44B-4296-4933-BA67-C46EF1F835D3}" type="pres">
      <dgm:prSet presAssocID="{BB86E92B-6E2F-4C17-9A64-2AC6FF5E6A9D}" presName="imageaccent8" presStyleCnt="0"/>
      <dgm:spPr/>
    </dgm:pt>
    <dgm:pt modelId="{8CCBFEB7-23DC-4B7B-9863-1BB5CFDE28B4}" type="pres">
      <dgm:prSet presAssocID="{BB86E92B-6E2F-4C17-9A64-2AC6FF5E6A9D}" presName="accentRepeatNode" presStyleLbl="solidAlignAcc1" presStyleIdx="15" presStyleCnt="20"/>
      <dgm:spPr/>
    </dgm:pt>
    <dgm:pt modelId="{4BEEB3F2-6819-4431-A568-7B1F38725C0C}" type="pres">
      <dgm:prSet presAssocID="{135BB274-6DAF-4FA6-8F7A-034F4E2DB9B2}" presName="text9" presStyleCnt="0"/>
      <dgm:spPr/>
    </dgm:pt>
    <dgm:pt modelId="{38CD0DCE-28C3-4A1D-AF30-664F3785FC15}" type="pres">
      <dgm:prSet presAssocID="{135BB274-6DAF-4FA6-8F7A-034F4E2DB9B2}" presName="textRepeatNode" presStyleLbl="alignNode1" presStyleIdx="8" presStyleCnt="10">
        <dgm:presLayoutVars>
          <dgm:chMax val="0"/>
          <dgm:chPref val="0"/>
          <dgm:bulletEnabled val="1"/>
        </dgm:presLayoutVars>
      </dgm:prSet>
      <dgm:spPr/>
      <dgm:t>
        <a:bodyPr/>
        <a:lstStyle/>
        <a:p>
          <a:endParaRPr lang="es-ES"/>
        </a:p>
      </dgm:t>
    </dgm:pt>
    <dgm:pt modelId="{DB1C4F31-E9B3-4A23-BECC-25414E9881C0}" type="pres">
      <dgm:prSet presAssocID="{135BB274-6DAF-4FA6-8F7A-034F4E2DB9B2}" presName="textaccent9" presStyleCnt="0"/>
      <dgm:spPr/>
    </dgm:pt>
    <dgm:pt modelId="{DB949EAD-AE7A-453E-A939-51406BFF1B71}" type="pres">
      <dgm:prSet presAssocID="{135BB274-6DAF-4FA6-8F7A-034F4E2DB9B2}" presName="accentRepeatNode" presStyleLbl="solidAlignAcc1" presStyleIdx="16" presStyleCnt="20"/>
      <dgm:spPr/>
    </dgm:pt>
    <dgm:pt modelId="{5E3B7553-A0F7-4DE6-A223-6E9487AC4058}" type="pres">
      <dgm:prSet presAssocID="{7CB60944-A03E-42E0-921B-A49983FCE9D7}" presName="image9" presStyleCnt="0"/>
      <dgm:spPr/>
    </dgm:pt>
    <dgm:pt modelId="{DAEDD2F0-8034-4B5C-A022-3D5C86CA5F1B}" type="pres">
      <dgm:prSet presAssocID="{7CB60944-A03E-42E0-921B-A49983FCE9D7}" presName="imageRepeatNode" presStyleLbl="alignAcc1" presStyleIdx="8" presStyleCnt="10"/>
      <dgm:spPr/>
      <dgm:t>
        <a:bodyPr/>
        <a:lstStyle/>
        <a:p>
          <a:endParaRPr lang="es-ES"/>
        </a:p>
      </dgm:t>
    </dgm:pt>
    <dgm:pt modelId="{7CB68136-45F4-4EAE-8292-DDA9209440E4}" type="pres">
      <dgm:prSet presAssocID="{7CB60944-A03E-42E0-921B-A49983FCE9D7}" presName="imageaccent9" presStyleCnt="0"/>
      <dgm:spPr/>
    </dgm:pt>
    <dgm:pt modelId="{653BC014-8653-4F6A-8221-CCF221CB9E1C}" type="pres">
      <dgm:prSet presAssocID="{7CB60944-A03E-42E0-921B-A49983FCE9D7}" presName="accentRepeatNode" presStyleLbl="solidAlignAcc1" presStyleIdx="17" presStyleCnt="20"/>
      <dgm:spPr/>
    </dgm:pt>
    <dgm:pt modelId="{005F63C1-B8B5-4952-AD94-78843EF611EB}" type="pres">
      <dgm:prSet presAssocID="{17A600A5-6A9B-4E28-85CF-D3FF1A50A2C0}" presName="text10" presStyleCnt="0"/>
      <dgm:spPr/>
    </dgm:pt>
    <dgm:pt modelId="{AA5A11E1-A7FB-4F09-BB82-ED083BF2B75C}" type="pres">
      <dgm:prSet presAssocID="{17A600A5-6A9B-4E28-85CF-D3FF1A50A2C0}" presName="textRepeatNode" presStyleLbl="alignNode1" presStyleIdx="9" presStyleCnt="10">
        <dgm:presLayoutVars>
          <dgm:chMax val="0"/>
          <dgm:chPref val="0"/>
          <dgm:bulletEnabled val="1"/>
        </dgm:presLayoutVars>
      </dgm:prSet>
      <dgm:spPr/>
      <dgm:t>
        <a:bodyPr/>
        <a:lstStyle/>
        <a:p>
          <a:endParaRPr lang="es-ES"/>
        </a:p>
      </dgm:t>
    </dgm:pt>
    <dgm:pt modelId="{F655A93E-C6EB-42D7-B937-E104E9CE7107}" type="pres">
      <dgm:prSet presAssocID="{17A600A5-6A9B-4E28-85CF-D3FF1A50A2C0}" presName="textaccent10" presStyleCnt="0"/>
      <dgm:spPr/>
    </dgm:pt>
    <dgm:pt modelId="{321CF71D-9E14-4E3D-AD7B-F98ED902C700}" type="pres">
      <dgm:prSet presAssocID="{17A600A5-6A9B-4E28-85CF-D3FF1A50A2C0}" presName="accentRepeatNode" presStyleLbl="solidAlignAcc1" presStyleIdx="18" presStyleCnt="20"/>
      <dgm:spPr/>
    </dgm:pt>
    <dgm:pt modelId="{AB2CE891-B50E-4A7F-B68E-72299957E0D2}" type="pres">
      <dgm:prSet presAssocID="{C8A47B91-0554-41A6-82D3-23B8110501D4}" presName="image10" presStyleCnt="0"/>
      <dgm:spPr/>
    </dgm:pt>
    <dgm:pt modelId="{BBB37947-5E8C-46F4-9015-601C4AD17EAC}" type="pres">
      <dgm:prSet presAssocID="{C8A47B91-0554-41A6-82D3-23B8110501D4}" presName="imageRepeatNode" presStyleLbl="alignAcc1" presStyleIdx="9" presStyleCnt="10"/>
      <dgm:spPr/>
      <dgm:t>
        <a:bodyPr/>
        <a:lstStyle/>
        <a:p>
          <a:endParaRPr lang="es-ES"/>
        </a:p>
      </dgm:t>
    </dgm:pt>
    <dgm:pt modelId="{C546E825-8FC4-4614-BF9F-547A0069B8F5}" type="pres">
      <dgm:prSet presAssocID="{C8A47B91-0554-41A6-82D3-23B8110501D4}" presName="imageaccent10" presStyleCnt="0"/>
      <dgm:spPr/>
    </dgm:pt>
    <dgm:pt modelId="{0A6511E6-62CB-49DC-A8DF-A02B7497B7B3}" type="pres">
      <dgm:prSet presAssocID="{C8A47B91-0554-41A6-82D3-23B8110501D4}" presName="accentRepeatNode" presStyleLbl="solidAlignAcc1" presStyleIdx="19" presStyleCnt="20"/>
      <dgm:spPr/>
    </dgm:pt>
  </dgm:ptLst>
  <dgm:cxnLst>
    <dgm:cxn modelId="{8B4A02D0-948E-44A3-BE57-6B8410EADDFA}" type="presOf" srcId="{50F00F51-080C-469B-9A56-4B9CE66F0B8F}" destId="{84325427-055A-4241-ADF8-564F5D2C45B1}" srcOrd="0" destOrd="0" presId="urn:microsoft.com/office/officeart/2008/layout/HexagonCluster"/>
    <dgm:cxn modelId="{0FEA4C2A-299E-462B-B36B-CFC1F91FE871}" type="presOf" srcId="{87E4FB83-E1B5-42A7-8840-5EE9D73D979E}" destId="{347B16D8-FFD8-434C-8257-B18D3E26B9AD}" srcOrd="0" destOrd="0" presId="urn:microsoft.com/office/officeart/2008/layout/HexagonCluster"/>
    <dgm:cxn modelId="{80C71C92-3E4F-4E58-9F63-B74DEC43F734}" type="presOf" srcId="{A01701FA-CB10-48E6-B9E1-36FF50C4E74C}" destId="{9E77C1EC-ABB7-433B-B561-3456C88B86C3}" srcOrd="0" destOrd="0" presId="urn:microsoft.com/office/officeart/2008/layout/HexagonCluster"/>
    <dgm:cxn modelId="{879D1ED3-CB17-4848-BEA1-50270F3E165E}" type="presOf" srcId="{F503F4A1-C410-4ADD-A4F2-95258FEA32C2}" destId="{FDC65324-3F32-4E2B-9B76-5E74602407FA}" srcOrd="0" destOrd="0" presId="urn:microsoft.com/office/officeart/2008/layout/HexagonCluster"/>
    <dgm:cxn modelId="{20A64799-B921-4C4D-B66C-A634C7B7D65F}" type="presOf" srcId="{177FDC46-491F-4295-AFEC-947E6D131020}" destId="{C1981EDE-6C53-4F9A-B5CA-01C0BF27A0B2}" srcOrd="0" destOrd="0" presId="urn:microsoft.com/office/officeart/2008/layout/HexagonCluster"/>
    <dgm:cxn modelId="{BD9B98E2-95B6-4DDA-BEDF-CA0315D45A37}" srcId="{93556FFB-364B-4941-89B2-EA8787E1D9D7}" destId="{76A39C4B-059D-435D-AAF8-ABF95C5C41AC}" srcOrd="0" destOrd="0" parTransId="{A973C9D2-27C3-417E-B0AF-9B98E3FD0AB9}" sibTransId="{4BE2CFCC-E72F-4463-A963-531FA47F7C27}"/>
    <dgm:cxn modelId="{E342EC43-9509-4EB3-8850-956A0A6915FD}" type="presOf" srcId="{AE26ED84-199B-49FE-8608-0AE56EB93C77}" destId="{DD527C1C-63EA-4A81-8AB0-C07E54E10AED}" srcOrd="0" destOrd="0" presId="urn:microsoft.com/office/officeart/2008/layout/HexagonCluster"/>
    <dgm:cxn modelId="{67A4542E-3ADD-4153-99BD-BB73C2F3718D}" srcId="{93556FFB-364B-4941-89B2-EA8787E1D9D7}" destId="{A01701FA-CB10-48E6-B9E1-36FF50C4E74C}" srcOrd="1" destOrd="0" parTransId="{EF44294E-5D59-4BC3-A6EF-497B7AF87134}" sibTransId="{88EB765F-49AB-43DB-9BA4-7B57A028776A}"/>
    <dgm:cxn modelId="{4AFE23F1-0920-4A3F-A297-0725BFC73CC7}" srcId="{93556FFB-364B-4941-89B2-EA8787E1D9D7}" destId="{F1DA294B-B4BC-4679-89FA-5919C38A3303}" srcOrd="4" destOrd="0" parTransId="{68E76ABD-88D9-4024-BE57-263CDDA8F057}" sibTransId="{EB6EB24E-B23B-4CB4-9E00-6CC44E69FC22}"/>
    <dgm:cxn modelId="{1EEB45D4-8194-4DE3-99A0-E7DBE0EC898E}" type="presOf" srcId="{BB86E92B-6E2F-4C17-9A64-2AC6FF5E6A9D}" destId="{08D2D37F-BE02-4C7F-9DE4-77F2840D9E66}" srcOrd="0" destOrd="0" presId="urn:microsoft.com/office/officeart/2008/layout/HexagonCluster"/>
    <dgm:cxn modelId="{C2A9069C-C5B2-4B22-87C7-5A59229A1DF2}" srcId="{93556FFB-364B-4941-89B2-EA8787E1D9D7}" destId="{161E7868-3062-46D6-9952-1ECB7D70739A}" srcOrd="3" destOrd="0" parTransId="{70419D02-80F7-40FD-8F54-CC004EB6312F}" sibTransId="{6C4CA810-8061-446B-BD32-61D91755C3E6}"/>
    <dgm:cxn modelId="{1A331EFE-E6BB-44A7-8CCA-A19CB7741A5D}" type="presOf" srcId="{27DD8461-BD06-4E1A-B657-9477BCA64421}" destId="{EF375906-3C95-419D-B01C-0680299070A5}" srcOrd="0" destOrd="0" presId="urn:microsoft.com/office/officeart/2008/layout/HexagonCluster"/>
    <dgm:cxn modelId="{6A18F10A-F428-44BD-8F4B-D55C36F1D141}" srcId="{93556FFB-364B-4941-89B2-EA8787E1D9D7}" destId="{F503F4A1-C410-4ADD-A4F2-95258FEA32C2}" srcOrd="7" destOrd="0" parTransId="{1C192417-8783-4954-8888-B18F29838376}" sibTransId="{BB86E92B-6E2F-4C17-9A64-2AC6FF5E6A9D}"/>
    <dgm:cxn modelId="{7964FA8E-F904-428E-8AB9-8AF1680A07DE}" srcId="{93556FFB-364B-4941-89B2-EA8787E1D9D7}" destId="{A583E7D5-46E4-40F8-8746-53C975C66866}" srcOrd="5" destOrd="0" parTransId="{1517797D-9FE4-453B-A997-E471FEE7418A}" sibTransId="{177FDC46-491F-4295-AFEC-947E6D131020}"/>
    <dgm:cxn modelId="{E2143E6F-A27D-418F-BB01-BF36736404E1}" type="presOf" srcId="{17A600A5-6A9B-4E28-85CF-D3FF1A50A2C0}" destId="{AA5A11E1-A7FB-4F09-BB82-ED083BF2B75C}" srcOrd="0" destOrd="0" presId="urn:microsoft.com/office/officeart/2008/layout/HexagonCluster"/>
    <dgm:cxn modelId="{3A7A5F0E-000F-4465-90FC-43E2E0E9933C}" type="presOf" srcId="{161E7868-3062-46D6-9952-1ECB7D70739A}" destId="{52282A10-B382-4DCA-A2FE-6C737D9DB725}" srcOrd="0" destOrd="0" presId="urn:microsoft.com/office/officeart/2008/layout/HexagonCluster"/>
    <dgm:cxn modelId="{252AB5F5-0962-4156-AA38-0C9D30D83228}" type="presOf" srcId="{7CB60944-A03E-42E0-921B-A49983FCE9D7}" destId="{DAEDD2F0-8034-4B5C-A022-3D5C86CA5F1B}" srcOrd="0" destOrd="0" presId="urn:microsoft.com/office/officeart/2008/layout/HexagonCluster"/>
    <dgm:cxn modelId="{8A7F2356-5524-4653-8B3D-157C2A6360A7}" type="presOf" srcId="{76A39C4B-059D-435D-AAF8-ABF95C5C41AC}" destId="{C5B9AFF2-6F0E-4E55-B882-99F952B6D913}" srcOrd="0" destOrd="0" presId="urn:microsoft.com/office/officeart/2008/layout/HexagonCluster"/>
    <dgm:cxn modelId="{8C2790B2-CA64-4629-A62E-EBDA00BA0048}" type="presOf" srcId="{A583E7D5-46E4-40F8-8746-53C975C66866}" destId="{71AF6A52-2A09-4167-B2FE-17A823626B46}" srcOrd="0" destOrd="0" presId="urn:microsoft.com/office/officeart/2008/layout/HexagonCluster"/>
    <dgm:cxn modelId="{93A1854A-E087-45D2-97F0-5C6EB67591C2}" srcId="{93556FFB-364B-4941-89B2-EA8787E1D9D7}" destId="{AE26ED84-199B-49FE-8608-0AE56EB93C77}" srcOrd="2" destOrd="0" parTransId="{91D8296E-C11D-403C-BCF2-F9D7EB3819F1}" sibTransId="{50F00F51-080C-469B-9A56-4B9CE66F0B8F}"/>
    <dgm:cxn modelId="{3F1DE36C-0840-4465-BB85-36BC4BFAA5C8}" type="presOf" srcId="{F1DA294B-B4BC-4679-89FA-5919C38A3303}" destId="{5C46DD5F-CFF1-4C6B-A594-DD945781B4D8}" srcOrd="0" destOrd="0" presId="urn:microsoft.com/office/officeart/2008/layout/HexagonCluster"/>
    <dgm:cxn modelId="{EB020784-7B9D-4BC3-A8B3-9E86B21C4525}" type="presOf" srcId="{6C4CA810-8061-446B-BD32-61D91755C3E6}" destId="{6002D435-C7AD-424E-ADF2-0E1568E2A737}" srcOrd="0" destOrd="0" presId="urn:microsoft.com/office/officeart/2008/layout/HexagonCluster"/>
    <dgm:cxn modelId="{533CDBA9-FBFC-48FC-926B-7A87178227EF}" type="presOf" srcId="{88EB765F-49AB-43DB-9BA4-7B57A028776A}" destId="{4D81E085-24B4-4AAF-93A7-B8013EC6E6B6}" srcOrd="0" destOrd="0" presId="urn:microsoft.com/office/officeart/2008/layout/HexagonCluster"/>
    <dgm:cxn modelId="{8B87929A-95BC-4DF6-8B61-EB8FA6DC0F75}" type="presOf" srcId="{C8A47B91-0554-41A6-82D3-23B8110501D4}" destId="{BBB37947-5E8C-46F4-9015-601C4AD17EAC}" srcOrd="0" destOrd="0" presId="urn:microsoft.com/office/officeart/2008/layout/HexagonCluster"/>
    <dgm:cxn modelId="{7A33704A-DACC-45DF-A8BF-EB6CDD321635}" type="presOf" srcId="{4BE2CFCC-E72F-4463-A963-531FA47F7C27}" destId="{0757257D-1C0B-4E28-8567-A4DCF3F94131}" srcOrd="0" destOrd="0" presId="urn:microsoft.com/office/officeart/2008/layout/HexagonCluster"/>
    <dgm:cxn modelId="{6E875909-981F-4C12-A3EA-78D77719A567}" srcId="{93556FFB-364B-4941-89B2-EA8787E1D9D7}" destId="{135BB274-6DAF-4FA6-8F7A-034F4E2DB9B2}" srcOrd="8" destOrd="0" parTransId="{2BBA79A2-A0CD-4D8A-957D-65B662688C39}" sibTransId="{7CB60944-A03E-42E0-921B-A49983FCE9D7}"/>
    <dgm:cxn modelId="{81780CD6-4819-4744-9F64-4D7DFDC8D268}" type="presOf" srcId="{EB6EB24E-B23B-4CB4-9E00-6CC44E69FC22}" destId="{9A4B07AE-7033-4C5F-8BF2-91CE8245DAB1}" srcOrd="0" destOrd="0" presId="urn:microsoft.com/office/officeart/2008/layout/HexagonCluster"/>
    <dgm:cxn modelId="{D0600020-E3E0-4F2D-BBCE-F3946B6A7B62}" type="presOf" srcId="{135BB274-6DAF-4FA6-8F7A-034F4E2DB9B2}" destId="{38CD0DCE-28C3-4A1D-AF30-664F3785FC15}" srcOrd="0" destOrd="0" presId="urn:microsoft.com/office/officeart/2008/layout/HexagonCluster"/>
    <dgm:cxn modelId="{2EFD3691-1D2C-4181-AB6B-1FB0AE189DF8}" srcId="{93556FFB-364B-4941-89B2-EA8787E1D9D7}" destId="{17A600A5-6A9B-4E28-85CF-D3FF1A50A2C0}" srcOrd="9" destOrd="0" parTransId="{A58192C0-FD3B-4848-99D6-7C9538AF1C16}" sibTransId="{C8A47B91-0554-41A6-82D3-23B8110501D4}"/>
    <dgm:cxn modelId="{4A52783D-7EE4-4739-A6D5-FC6209A9FF3D}" srcId="{93556FFB-364B-4941-89B2-EA8787E1D9D7}" destId="{87E4FB83-E1B5-42A7-8840-5EE9D73D979E}" srcOrd="6" destOrd="0" parTransId="{E6C1AC1E-5CAD-4948-9F52-64985897386B}" sibTransId="{27DD8461-BD06-4E1A-B657-9477BCA64421}"/>
    <dgm:cxn modelId="{BA265978-C7A2-40F3-8E8F-7C5DBC6BF4B5}" type="presOf" srcId="{93556FFB-364B-4941-89B2-EA8787E1D9D7}" destId="{0D6127C1-DABC-48FB-98A4-4DFA0B7E09AD}" srcOrd="0" destOrd="0" presId="urn:microsoft.com/office/officeart/2008/layout/HexagonCluster"/>
    <dgm:cxn modelId="{2EB63807-0738-4EE6-95BC-A3E3F5EB5135}" type="presParOf" srcId="{0D6127C1-DABC-48FB-98A4-4DFA0B7E09AD}" destId="{CDD9CA52-0612-466B-959B-A576C28AC041}" srcOrd="0" destOrd="0" presId="urn:microsoft.com/office/officeart/2008/layout/HexagonCluster"/>
    <dgm:cxn modelId="{77E5B586-09F1-438C-9011-84C8D7FB6E17}" type="presParOf" srcId="{CDD9CA52-0612-466B-959B-A576C28AC041}" destId="{C5B9AFF2-6F0E-4E55-B882-99F952B6D913}" srcOrd="0" destOrd="0" presId="urn:microsoft.com/office/officeart/2008/layout/HexagonCluster"/>
    <dgm:cxn modelId="{6DD6C706-2A33-47AB-BF8E-1FE433C919D0}" type="presParOf" srcId="{0D6127C1-DABC-48FB-98A4-4DFA0B7E09AD}" destId="{E9C454BF-46DF-40F9-A345-BA6BAD57D5CB}" srcOrd="1" destOrd="0" presId="urn:microsoft.com/office/officeart/2008/layout/HexagonCluster"/>
    <dgm:cxn modelId="{64979225-66CD-4792-9BE2-9D37F5E02072}" type="presParOf" srcId="{E9C454BF-46DF-40F9-A345-BA6BAD57D5CB}" destId="{5F903871-F16D-436C-916B-175575C7BD4D}" srcOrd="0" destOrd="0" presId="urn:microsoft.com/office/officeart/2008/layout/HexagonCluster"/>
    <dgm:cxn modelId="{54C7C031-2AEE-4812-B69D-840FC157ED24}" type="presParOf" srcId="{0D6127C1-DABC-48FB-98A4-4DFA0B7E09AD}" destId="{B5EB394F-CDC9-4B97-B73D-CF3A3DC013C7}" srcOrd="2" destOrd="0" presId="urn:microsoft.com/office/officeart/2008/layout/HexagonCluster"/>
    <dgm:cxn modelId="{3EFDB092-E1A5-4F26-8873-21427B455F20}" type="presParOf" srcId="{B5EB394F-CDC9-4B97-B73D-CF3A3DC013C7}" destId="{0757257D-1C0B-4E28-8567-A4DCF3F94131}" srcOrd="0" destOrd="0" presId="urn:microsoft.com/office/officeart/2008/layout/HexagonCluster"/>
    <dgm:cxn modelId="{5DC70AB8-5AD4-438B-BAED-9BE89E69A745}" type="presParOf" srcId="{0D6127C1-DABC-48FB-98A4-4DFA0B7E09AD}" destId="{9F8EC322-C086-49EF-A413-83AA1768BC6F}" srcOrd="3" destOrd="0" presId="urn:microsoft.com/office/officeart/2008/layout/HexagonCluster"/>
    <dgm:cxn modelId="{D429B4DF-8235-43F9-B7FC-C188A80C56DE}" type="presParOf" srcId="{9F8EC322-C086-49EF-A413-83AA1768BC6F}" destId="{232EB6B6-E46E-4A1D-A5F1-A53780E1FC2F}" srcOrd="0" destOrd="0" presId="urn:microsoft.com/office/officeart/2008/layout/HexagonCluster"/>
    <dgm:cxn modelId="{185CD63B-3A74-4480-887A-47DACEC7175A}" type="presParOf" srcId="{0D6127C1-DABC-48FB-98A4-4DFA0B7E09AD}" destId="{32E84EED-54B2-45B2-B8C7-6D11FD2D8846}" srcOrd="4" destOrd="0" presId="urn:microsoft.com/office/officeart/2008/layout/HexagonCluster"/>
    <dgm:cxn modelId="{AE96752D-2467-4649-85F4-55BE456C85C5}" type="presParOf" srcId="{32E84EED-54B2-45B2-B8C7-6D11FD2D8846}" destId="{9E77C1EC-ABB7-433B-B561-3456C88B86C3}" srcOrd="0" destOrd="0" presId="urn:microsoft.com/office/officeart/2008/layout/HexagonCluster"/>
    <dgm:cxn modelId="{F56814A4-2BF1-45C7-A680-62D1B9862C94}" type="presParOf" srcId="{0D6127C1-DABC-48FB-98A4-4DFA0B7E09AD}" destId="{9BF26E62-0DC4-4D8F-B9C0-FD2F44FA52C7}" srcOrd="5" destOrd="0" presId="urn:microsoft.com/office/officeart/2008/layout/HexagonCluster"/>
    <dgm:cxn modelId="{1202CBE5-135F-43FE-904A-FCCB8D22D888}" type="presParOf" srcId="{9BF26E62-0DC4-4D8F-B9C0-FD2F44FA52C7}" destId="{D0C78509-7FCF-4202-8759-B9A243FD808F}" srcOrd="0" destOrd="0" presId="urn:microsoft.com/office/officeart/2008/layout/HexagonCluster"/>
    <dgm:cxn modelId="{71501653-3D51-4EC6-A46B-029ED936D9DA}" type="presParOf" srcId="{0D6127C1-DABC-48FB-98A4-4DFA0B7E09AD}" destId="{BD31520C-3EA4-4B94-8A63-39945C5A6BF7}" srcOrd="6" destOrd="0" presId="urn:microsoft.com/office/officeart/2008/layout/HexagonCluster"/>
    <dgm:cxn modelId="{A8CB87BB-D420-4D6B-9B40-02FD3C6B5414}" type="presParOf" srcId="{BD31520C-3EA4-4B94-8A63-39945C5A6BF7}" destId="{4D81E085-24B4-4AAF-93A7-B8013EC6E6B6}" srcOrd="0" destOrd="0" presId="urn:microsoft.com/office/officeart/2008/layout/HexagonCluster"/>
    <dgm:cxn modelId="{2CB27495-96BF-44CD-85D1-3A0331B6E23A}" type="presParOf" srcId="{0D6127C1-DABC-48FB-98A4-4DFA0B7E09AD}" destId="{7D0DEFB0-27B8-446E-9CED-15311049B204}" srcOrd="7" destOrd="0" presId="urn:microsoft.com/office/officeart/2008/layout/HexagonCluster"/>
    <dgm:cxn modelId="{D87F2EB9-6B66-45EC-9582-3EC3B97AFF7F}" type="presParOf" srcId="{7D0DEFB0-27B8-446E-9CED-15311049B204}" destId="{F0AD9B28-4D67-4743-B846-83F6D0BCFAB7}" srcOrd="0" destOrd="0" presId="urn:microsoft.com/office/officeart/2008/layout/HexagonCluster"/>
    <dgm:cxn modelId="{6F3F0AAC-23A8-4FD3-A227-5BB3E06CA6AB}" type="presParOf" srcId="{0D6127C1-DABC-48FB-98A4-4DFA0B7E09AD}" destId="{E94C5791-CDFF-4B91-9B69-371EA4D84050}" srcOrd="8" destOrd="0" presId="urn:microsoft.com/office/officeart/2008/layout/HexagonCluster"/>
    <dgm:cxn modelId="{BEE17A08-1200-43E5-9820-5A7BF3A7B84B}" type="presParOf" srcId="{E94C5791-CDFF-4B91-9B69-371EA4D84050}" destId="{DD527C1C-63EA-4A81-8AB0-C07E54E10AED}" srcOrd="0" destOrd="0" presId="urn:microsoft.com/office/officeart/2008/layout/HexagonCluster"/>
    <dgm:cxn modelId="{31B2DD22-54E4-459E-BF5F-2AE640FCE02C}" type="presParOf" srcId="{0D6127C1-DABC-48FB-98A4-4DFA0B7E09AD}" destId="{792812E9-6E1B-4D86-8853-551D8C3440BC}" srcOrd="9" destOrd="0" presId="urn:microsoft.com/office/officeart/2008/layout/HexagonCluster"/>
    <dgm:cxn modelId="{A5F08E18-0737-4BD9-AC65-427F83327652}" type="presParOf" srcId="{792812E9-6E1B-4D86-8853-551D8C3440BC}" destId="{60418647-8496-4F53-84C7-4C3FCD241D55}" srcOrd="0" destOrd="0" presId="urn:microsoft.com/office/officeart/2008/layout/HexagonCluster"/>
    <dgm:cxn modelId="{5FBBE0C6-0A3C-4EAE-803C-AA557C2652C9}" type="presParOf" srcId="{0D6127C1-DABC-48FB-98A4-4DFA0B7E09AD}" destId="{33C3AE8F-7D4F-4F44-AE56-81E8A7757811}" srcOrd="10" destOrd="0" presId="urn:microsoft.com/office/officeart/2008/layout/HexagonCluster"/>
    <dgm:cxn modelId="{00895A8D-98D1-4676-B12B-5A23A7475710}" type="presParOf" srcId="{33C3AE8F-7D4F-4F44-AE56-81E8A7757811}" destId="{84325427-055A-4241-ADF8-564F5D2C45B1}" srcOrd="0" destOrd="0" presId="urn:microsoft.com/office/officeart/2008/layout/HexagonCluster"/>
    <dgm:cxn modelId="{BD8ABEC4-EE43-4255-BEBC-F8998E267BCB}" type="presParOf" srcId="{0D6127C1-DABC-48FB-98A4-4DFA0B7E09AD}" destId="{2ECB75FD-BFDA-4216-B9F9-D02C8BE1140D}" srcOrd="11" destOrd="0" presId="urn:microsoft.com/office/officeart/2008/layout/HexagonCluster"/>
    <dgm:cxn modelId="{E171EACE-148E-4BEF-978F-541789C4495A}" type="presParOf" srcId="{2ECB75FD-BFDA-4216-B9F9-D02C8BE1140D}" destId="{A0A9D298-0638-4E63-92AD-38871A467391}" srcOrd="0" destOrd="0" presId="urn:microsoft.com/office/officeart/2008/layout/HexagonCluster"/>
    <dgm:cxn modelId="{C6F7F588-A4B3-40AA-A8A0-36E0200061D4}" type="presParOf" srcId="{0D6127C1-DABC-48FB-98A4-4DFA0B7E09AD}" destId="{A9A5DF6D-6D50-40AD-9836-3531435145B6}" srcOrd="12" destOrd="0" presId="urn:microsoft.com/office/officeart/2008/layout/HexagonCluster"/>
    <dgm:cxn modelId="{C9D58D71-065E-4CA7-AE3A-99D335ACA064}" type="presParOf" srcId="{A9A5DF6D-6D50-40AD-9836-3531435145B6}" destId="{52282A10-B382-4DCA-A2FE-6C737D9DB725}" srcOrd="0" destOrd="0" presId="urn:microsoft.com/office/officeart/2008/layout/HexagonCluster"/>
    <dgm:cxn modelId="{FD2C3BD1-3C51-41DA-919A-C26425A035CB}" type="presParOf" srcId="{0D6127C1-DABC-48FB-98A4-4DFA0B7E09AD}" destId="{5E612BA2-30F5-4B72-BAAE-ED1C26C0F14F}" srcOrd="13" destOrd="0" presId="urn:microsoft.com/office/officeart/2008/layout/HexagonCluster"/>
    <dgm:cxn modelId="{A36C24C0-6C6E-4A1D-9D12-AEACBA2429F8}" type="presParOf" srcId="{5E612BA2-30F5-4B72-BAAE-ED1C26C0F14F}" destId="{CA594530-C019-46B5-A1F5-9E7BF99335D5}" srcOrd="0" destOrd="0" presId="urn:microsoft.com/office/officeart/2008/layout/HexagonCluster"/>
    <dgm:cxn modelId="{153C9E67-3032-445C-B091-25B28F3882B2}" type="presParOf" srcId="{0D6127C1-DABC-48FB-98A4-4DFA0B7E09AD}" destId="{DA3B1FB0-2AC8-4ED7-B3BC-62CB8988630F}" srcOrd="14" destOrd="0" presId="urn:microsoft.com/office/officeart/2008/layout/HexagonCluster"/>
    <dgm:cxn modelId="{A8BA6BE7-35EA-4878-BB1B-3C9B449938E8}" type="presParOf" srcId="{DA3B1FB0-2AC8-4ED7-B3BC-62CB8988630F}" destId="{6002D435-C7AD-424E-ADF2-0E1568E2A737}" srcOrd="0" destOrd="0" presId="urn:microsoft.com/office/officeart/2008/layout/HexagonCluster"/>
    <dgm:cxn modelId="{7990D3AE-825F-4918-8F16-5BD01A7430C7}" type="presParOf" srcId="{0D6127C1-DABC-48FB-98A4-4DFA0B7E09AD}" destId="{78F6C8CB-12B4-4B84-8E45-0A51C6EED123}" srcOrd="15" destOrd="0" presId="urn:microsoft.com/office/officeart/2008/layout/HexagonCluster"/>
    <dgm:cxn modelId="{8470EB08-2A4E-4C2F-B0A7-B0EC6F550813}" type="presParOf" srcId="{78F6C8CB-12B4-4B84-8E45-0A51C6EED123}" destId="{72AB4CAB-4306-4882-80CA-07FB710D4A01}" srcOrd="0" destOrd="0" presId="urn:microsoft.com/office/officeart/2008/layout/HexagonCluster"/>
    <dgm:cxn modelId="{739BEEF4-E2BC-426C-8094-72D4940D2AAE}" type="presParOf" srcId="{0D6127C1-DABC-48FB-98A4-4DFA0B7E09AD}" destId="{B4C4FB1C-FF50-4BF9-94A7-88846D6107B4}" srcOrd="16" destOrd="0" presId="urn:microsoft.com/office/officeart/2008/layout/HexagonCluster"/>
    <dgm:cxn modelId="{288735E5-F941-4A8B-94F5-0E41FA4E7AAE}" type="presParOf" srcId="{B4C4FB1C-FF50-4BF9-94A7-88846D6107B4}" destId="{5C46DD5F-CFF1-4C6B-A594-DD945781B4D8}" srcOrd="0" destOrd="0" presId="urn:microsoft.com/office/officeart/2008/layout/HexagonCluster"/>
    <dgm:cxn modelId="{8926BE5E-49DD-4522-9E5A-B52E5495E023}" type="presParOf" srcId="{0D6127C1-DABC-48FB-98A4-4DFA0B7E09AD}" destId="{F67A7ADF-F2F3-4B80-AC9D-5B6020A332B9}" srcOrd="17" destOrd="0" presId="urn:microsoft.com/office/officeart/2008/layout/HexagonCluster"/>
    <dgm:cxn modelId="{20E3868F-9E6D-4BE1-B0D1-E516ECE6AAC5}" type="presParOf" srcId="{F67A7ADF-F2F3-4B80-AC9D-5B6020A332B9}" destId="{1270B2A0-AC20-45FC-8AB6-4A2906A11C7F}" srcOrd="0" destOrd="0" presId="urn:microsoft.com/office/officeart/2008/layout/HexagonCluster"/>
    <dgm:cxn modelId="{0B628B15-397B-4A22-8642-F7919E1BF302}" type="presParOf" srcId="{0D6127C1-DABC-48FB-98A4-4DFA0B7E09AD}" destId="{2E382C8E-E316-490B-8136-60A5537994B8}" srcOrd="18" destOrd="0" presId="urn:microsoft.com/office/officeart/2008/layout/HexagonCluster"/>
    <dgm:cxn modelId="{8C957502-780E-4FDF-B2C4-E4E0B23137E6}" type="presParOf" srcId="{2E382C8E-E316-490B-8136-60A5537994B8}" destId="{9A4B07AE-7033-4C5F-8BF2-91CE8245DAB1}" srcOrd="0" destOrd="0" presId="urn:microsoft.com/office/officeart/2008/layout/HexagonCluster"/>
    <dgm:cxn modelId="{E27FABB4-6B41-4EF3-977D-474AC1AAFD4C}" type="presParOf" srcId="{0D6127C1-DABC-48FB-98A4-4DFA0B7E09AD}" destId="{36D9A428-E4D9-4296-A6D0-1A2C10C82C91}" srcOrd="19" destOrd="0" presId="urn:microsoft.com/office/officeart/2008/layout/HexagonCluster"/>
    <dgm:cxn modelId="{C3877DE2-9677-4993-8B5F-48C49D984A16}" type="presParOf" srcId="{36D9A428-E4D9-4296-A6D0-1A2C10C82C91}" destId="{EAD74778-A9EB-4A70-B2E8-2925383FB858}" srcOrd="0" destOrd="0" presId="urn:microsoft.com/office/officeart/2008/layout/HexagonCluster"/>
    <dgm:cxn modelId="{17A570B1-E497-4154-A489-F67A4AD3C523}" type="presParOf" srcId="{0D6127C1-DABC-48FB-98A4-4DFA0B7E09AD}" destId="{E258E2F9-0A08-45F5-99F5-5C964CA9D652}" srcOrd="20" destOrd="0" presId="urn:microsoft.com/office/officeart/2008/layout/HexagonCluster"/>
    <dgm:cxn modelId="{3DDE347D-05D6-4F73-9EBA-9D201EA453B0}" type="presParOf" srcId="{E258E2F9-0A08-45F5-99F5-5C964CA9D652}" destId="{71AF6A52-2A09-4167-B2FE-17A823626B46}" srcOrd="0" destOrd="0" presId="urn:microsoft.com/office/officeart/2008/layout/HexagonCluster"/>
    <dgm:cxn modelId="{1106C5D4-6CF5-4389-B8E5-E76D98267F76}" type="presParOf" srcId="{0D6127C1-DABC-48FB-98A4-4DFA0B7E09AD}" destId="{DEF9D13C-F88E-4573-8507-3CD0077DD078}" srcOrd="21" destOrd="0" presId="urn:microsoft.com/office/officeart/2008/layout/HexagonCluster"/>
    <dgm:cxn modelId="{9AA038AE-B32D-4A03-A9A0-29D08C9E2AC5}" type="presParOf" srcId="{DEF9D13C-F88E-4573-8507-3CD0077DD078}" destId="{CE35DB4F-B1E1-4E63-B2EE-D6471305166E}" srcOrd="0" destOrd="0" presId="urn:microsoft.com/office/officeart/2008/layout/HexagonCluster"/>
    <dgm:cxn modelId="{6177A1C8-EB29-491E-A187-9E72B3068A9F}" type="presParOf" srcId="{0D6127C1-DABC-48FB-98A4-4DFA0B7E09AD}" destId="{39CF973C-7C3E-43E0-9B9F-609583BCE177}" srcOrd="22" destOrd="0" presId="urn:microsoft.com/office/officeart/2008/layout/HexagonCluster"/>
    <dgm:cxn modelId="{FB9E298B-2334-4FB9-A1EC-34121B59F5DB}" type="presParOf" srcId="{39CF973C-7C3E-43E0-9B9F-609583BCE177}" destId="{C1981EDE-6C53-4F9A-B5CA-01C0BF27A0B2}" srcOrd="0" destOrd="0" presId="urn:microsoft.com/office/officeart/2008/layout/HexagonCluster"/>
    <dgm:cxn modelId="{4572551F-0BF5-42C6-856B-EB4FDD879EEB}" type="presParOf" srcId="{0D6127C1-DABC-48FB-98A4-4DFA0B7E09AD}" destId="{72FFBBA5-C45B-48D9-B54B-58975067F856}" srcOrd="23" destOrd="0" presId="urn:microsoft.com/office/officeart/2008/layout/HexagonCluster"/>
    <dgm:cxn modelId="{5BD26AA8-E9EF-44B3-BC30-1FD07AD7E34D}" type="presParOf" srcId="{72FFBBA5-C45B-48D9-B54B-58975067F856}" destId="{7ADE868E-45D5-4BEB-B61A-E1780AF40074}" srcOrd="0" destOrd="0" presId="urn:microsoft.com/office/officeart/2008/layout/HexagonCluster"/>
    <dgm:cxn modelId="{919C913E-81A8-473A-81D0-7CB400916428}" type="presParOf" srcId="{0D6127C1-DABC-48FB-98A4-4DFA0B7E09AD}" destId="{2EE8A6A8-C704-4C86-8482-5E8FE32057F5}" srcOrd="24" destOrd="0" presId="urn:microsoft.com/office/officeart/2008/layout/HexagonCluster"/>
    <dgm:cxn modelId="{D3402818-2843-45BC-85BF-CA0F9CE78581}" type="presParOf" srcId="{2EE8A6A8-C704-4C86-8482-5E8FE32057F5}" destId="{347B16D8-FFD8-434C-8257-B18D3E26B9AD}" srcOrd="0" destOrd="0" presId="urn:microsoft.com/office/officeart/2008/layout/HexagonCluster"/>
    <dgm:cxn modelId="{0F07297C-5F39-42B9-9381-C9D277D097AE}" type="presParOf" srcId="{0D6127C1-DABC-48FB-98A4-4DFA0B7E09AD}" destId="{396A3EE7-547E-4548-B605-0A240451500E}" srcOrd="25" destOrd="0" presId="urn:microsoft.com/office/officeart/2008/layout/HexagonCluster"/>
    <dgm:cxn modelId="{C83DF3D2-1628-4370-90B7-8F2189E38601}" type="presParOf" srcId="{396A3EE7-547E-4548-B605-0A240451500E}" destId="{30BE641B-3DDB-42CF-A4C1-0F4EA0CABA19}" srcOrd="0" destOrd="0" presId="urn:microsoft.com/office/officeart/2008/layout/HexagonCluster"/>
    <dgm:cxn modelId="{3A40707B-0B8B-4E9E-9AC2-7BF42A595D8F}" type="presParOf" srcId="{0D6127C1-DABC-48FB-98A4-4DFA0B7E09AD}" destId="{C553906E-A7DB-41DD-86D4-3999CF40FEC8}" srcOrd="26" destOrd="0" presId="urn:microsoft.com/office/officeart/2008/layout/HexagonCluster"/>
    <dgm:cxn modelId="{E0B93FDA-0009-4C8F-AD54-A2BBAD6C4432}" type="presParOf" srcId="{C553906E-A7DB-41DD-86D4-3999CF40FEC8}" destId="{EF375906-3C95-419D-B01C-0680299070A5}" srcOrd="0" destOrd="0" presId="urn:microsoft.com/office/officeart/2008/layout/HexagonCluster"/>
    <dgm:cxn modelId="{D4579DFE-CE2D-4585-A14D-D7CAC81BCB72}" type="presParOf" srcId="{0D6127C1-DABC-48FB-98A4-4DFA0B7E09AD}" destId="{33E0BBB7-F832-47B8-A316-7C6D518B09CB}" srcOrd="27" destOrd="0" presId="urn:microsoft.com/office/officeart/2008/layout/HexagonCluster"/>
    <dgm:cxn modelId="{D14B4AFE-92F0-4E46-8049-85695517C890}" type="presParOf" srcId="{33E0BBB7-F832-47B8-A316-7C6D518B09CB}" destId="{4C1493B0-1F5A-4B77-893E-4DCA782FCE3F}" srcOrd="0" destOrd="0" presId="urn:microsoft.com/office/officeart/2008/layout/HexagonCluster"/>
    <dgm:cxn modelId="{CDEDEF21-97BF-47B2-8AB5-1B69A54F9B08}" type="presParOf" srcId="{0D6127C1-DABC-48FB-98A4-4DFA0B7E09AD}" destId="{A67514D5-AA8F-4F70-B0FE-AED792F09DC8}" srcOrd="28" destOrd="0" presId="urn:microsoft.com/office/officeart/2008/layout/HexagonCluster"/>
    <dgm:cxn modelId="{C1ECFB78-4593-454B-AA7E-3786A39264B3}" type="presParOf" srcId="{A67514D5-AA8F-4F70-B0FE-AED792F09DC8}" destId="{FDC65324-3F32-4E2B-9B76-5E74602407FA}" srcOrd="0" destOrd="0" presId="urn:microsoft.com/office/officeart/2008/layout/HexagonCluster"/>
    <dgm:cxn modelId="{F2C8C038-9373-4D68-BC4D-557CB024A469}" type="presParOf" srcId="{0D6127C1-DABC-48FB-98A4-4DFA0B7E09AD}" destId="{C20CD7BE-DCE2-4484-8A4C-D16FFEDCAB32}" srcOrd="29" destOrd="0" presId="urn:microsoft.com/office/officeart/2008/layout/HexagonCluster"/>
    <dgm:cxn modelId="{C79AE5CF-264B-421F-890E-A5F61CA08FD1}" type="presParOf" srcId="{C20CD7BE-DCE2-4484-8A4C-D16FFEDCAB32}" destId="{16ABF818-D85B-4379-B7F8-D991BB085ABC}" srcOrd="0" destOrd="0" presId="urn:microsoft.com/office/officeart/2008/layout/HexagonCluster"/>
    <dgm:cxn modelId="{CFF85068-46CE-40EF-BEC5-EDC7C055D5FD}" type="presParOf" srcId="{0D6127C1-DABC-48FB-98A4-4DFA0B7E09AD}" destId="{E90AA313-D988-444F-BB61-BFDFE84C19A8}" srcOrd="30" destOrd="0" presId="urn:microsoft.com/office/officeart/2008/layout/HexagonCluster"/>
    <dgm:cxn modelId="{995D18D7-34AF-40B8-A2DE-4B517619EE7E}" type="presParOf" srcId="{E90AA313-D988-444F-BB61-BFDFE84C19A8}" destId="{08D2D37F-BE02-4C7F-9DE4-77F2840D9E66}" srcOrd="0" destOrd="0" presId="urn:microsoft.com/office/officeart/2008/layout/HexagonCluster"/>
    <dgm:cxn modelId="{23402E1E-361E-4DBC-B04F-6B43653778F5}" type="presParOf" srcId="{0D6127C1-DABC-48FB-98A4-4DFA0B7E09AD}" destId="{9D98B44B-4296-4933-BA67-C46EF1F835D3}" srcOrd="31" destOrd="0" presId="urn:microsoft.com/office/officeart/2008/layout/HexagonCluster"/>
    <dgm:cxn modelId="{3974E246-65DA-4E50-8BB7-6420907DAFE3}" type="presParOf" srcId="{9D98B44B-4296-4933-BA67-C46EF1F835D3}" destId="{8CCBFEB7-23DC-4B7B-9863-1BB5CFDE28B4}" srcOrd="0" destOrd="0" presId="urn:microsoft.com/office/officeart/2008/layout/HexagonCluster"/>
    <dgm:cxn modelId="{B28ECA66-5A49-4F91-B3C2-8391486EBCDE}" type="presParOf" srcId="{0D6127C1-DABC-48FB-98A4-4DFA0B7E09AD}" destId="{4BEEB3F2-6819-4431-A568-7B1F38725C0C}" srcOrd="32" destOrd="0" presId="urn:microsoft.com/office/officeart/2008/layout/HexagonCluster"/>
    <dgm:cxn modelId="{BE7BD10C-77FF-452B-8012-B1F96C6711DA}" type="presParOf" srcId="{4BEEB3F2-6819-4431-A568-7B1F38725C0C}" destId="{38CD0DCE-28C3-4A1D-AF30-664F3785FC15}" srcOrd="0" destOrd="0" presId="urn:microsoft.com/office/officeart/2008/layout/HexagonCluster"/>
    <dgm:cxn modelId="{AD7604E6-03EA-4881-9ED6-B520ACE77383}" type="presParOf" srcId="{0D6127C1-DABC-48FB-98A4-4DFA0B7E09AD}" destId="{DB1C4F31-E9B3-4A23-BECC-25414E9881C0}" srcOrd="33" destOrd="0" presId="urn:microsoft.com/office/officeart/2008/layout/HexagonCluster"/>
    <dgm:cxn modelId="{6E5DE8F9-9EDC-4733-BB4F-D2143CFC2A87}" type="presParOf" srcId="{DB1C4F31-E9B3-4A23-BECC-25414E9881C0}" destId="{DB949EAD-AE7A-453E-A939-51406BFF1B71}" srcOrd="0" destOrd="0" presId="urn:microsoft.com/office/officeart/2008/layout/HexagonCluster"/>
    <dgm:cxn modelId="{4206563D-C4A5-4581-9DB9-5CCFBCD77F9A}" type="presParOf" srcId="{0D6127C1-DABC-48FB-98A4-4DFA0B7E09AD}" destId="{5E3B7553-A0F7-4DE6-A223-6E9487AC4058}" srcOrd="34" destOrd="0" presId="urn:microsoft.com/office/officeart/2008/layout/HexagonCluster"/>
    <dgm:cxn modelId="{71020BD2-7B1D-413D-8037-29BC88ACCE2B}" type="presParOf" srcId="{5E3B7553-A0F7-4DE6-A223-6E9487AC4058}" destId="{DAEDD2F0-8034-4B5C-A022-3D5C86CA5F1B}" srcOrd="0" destOrd="0" presId="urn:microsoft.com/office/officeart/2008/layout/HexagonCluster"/>
    <dgm:cxn modelId="{03D52EBE-45B5-492B-B11D-EF09088DD6BA}" type="presParOf" srcId="{0D6127C1-DABC-48FB-98A4-4DFA0B7E09AD}" destId="{7CB68136-45F4-4EAE-8292-DDA9209440E4}" srcOrd="35" destOrd="0" presId="urn:microsoft.com/office/officeart/2008/layout/HexagonCluster"/>
    <dgm:cxn modelId="{10B3F191-E243-4ABB-9ACF-C1913BC58F58}" type="presParOf" srcId="{7CB68136-45F4-4EAE-8292-DDA9209440E4}" destId="{653BC014-8653-4F6A-8221-CCF221CB9E1C}" srcOrd="0" destOrd="0" presId="urn:microsoft.com/office/officeart/2008/layout/HexagonCluster"/>
    <dgm:cxn modelId="{1502C1C0-B6FE-408F-A7A0-6C4FB70F47DB}" type="presParOf" srcId="{0D6127C1-DABC-48FB-98A4-4DFA0B7E09AD}" destId="{005F63C1-B8B5-4952-AD94-78843EF611EB}" srcOrd="36" destOrd="0" presId="urn:microsoft.com/office/officeart/2008/layout/HexagonCluster"/>
    <dgm:cxn modelId="{9E937AAB-D5A2-4544-8214-A130781313D0}" type="presParOf" srcId="{005F63C1-B8B5-4952-AD94-78843EF611EB}" destId="{AA5A11E1-A7FB-4F09-BB82-ED083BF2B75C}" srcOrd="0" destOrd="0" presId="urn:microsoft.com/office/officeart/2008/layout/HexagonCluster"/>
    <dgm:cxn modelId="{CF4505CB-8EEC-4F9F-BDCE-A29F5CD72D9D}" type="presParOf" srcId="{0D6127C1-DABC-48FB-98A4-4DFA0B7E09AD}" destId="{F655A93E-C6EB-42D7-B937-E104E9CE7107}" srcOrd="37" destOrd="0" presId="urn:microsoft.com/office/officeart/2008/layout/HexagonCluster"/>
    <dgm:cxn modelId="{F7D3A1E3-0334-44E4-965F-ACD793A4A88F}" type="presParOf" srcId="{F655A93E-C6EB-42D7-B937-E104E9CE7107}" destId="{321CF71D-9E14-4E3D-AD7B-F98ED902C700}" srcOrd="0" destOrd="0" presId="urn:microsoft.com/office/officeart/2008/layout/HexagonCluster"/>
    <dgm:cxn modelId="{CAC7B3B5-F573-4ACB-A2BE-3EBA2D6B3997}" type="presParOf" srcId="{0D6127C1-DABC-48FB-98A4-4DFA0B7E09AD}" destId="{AB2CE891-B50E-4A7F-B68E-72299957E0D2}" srcOrd="38" destOrd="0" presId="urn:microsoft.com/office/officeart/2008/layout/HexagonCluster"/>
    <dgm:cxn modelId="{5F414D99-60FD-434C-82BE-D1C6438F2B02}" type="presParOf" srcId="{AB2CE891-B50E-4A7F-B68E-72299957E0D2}" destId="{BBB37947-5E8C-46F4-9015-601C4AD17EAC}" srcOrd="0" destOrd="0" presId="urn:microsoft.com/office/officeart/2008/layout/HexagonCluster"/>
    <dgm:cxn modelId="{AE611FB6-DDC6-4050-BC61-078EFFD1B430}" type="presParOf" srcId="{0D6127C1-DABC-48FB-98A4-4DFA0B7E09AD}" destId="{C546E825-8FC4-4614-BF9F-547A0069B8F5}" srcOrd="39" destOrd="0" presId="urn:microsoft.com/office/officeart/2008/layout/HexagonCluster"/>
    <dgm:cxn modelId="{A1948165-7A05-4105-92A8-3851E4BA8AA7}" type="presParOf" srcId="{C546E825-8FC4-4614-BF9F-547A0069B8F5}" destId="{0A6511E6-62CB-49DC-A8DF-A02B7497B7B3}" srcOrd="0" destOrd="0" presId="urn:microsoft.com/office/officeart/2008/layout/HexagonCluster"/>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B9AFF2-6F0E-4E55-B882-99F952B6D913}">
      <dsp:nvSpPr>
        <dsp:cNvPr id="0" name=""/>
        <dsp:cNvSpPr/>
      </dsp:nvSpPr>
      <dsp:spPr>
        <a:xfrm>
          <a:off x="1167685" y="2159635"/>
          <a:ext cx="1357560" cy="1165431"/>
        </a:xfrm>
        <a:prstGeom prst="hexagon">
          <a:avLst>
            <a:gd name="adj" fmla="val 25000"/>
            <a:gd name="vf" fmla="val 11547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6510" rIns="0" bIns="16510" numCol="1" spcCol="1270" anchor="ctr" anchorCtr="0">
          <a:noAutofit/>
        </a:bodyPr>
        <a:lstStyle/>
        <a:p>
          <a:pPr lvl="0" algn="ctr" defTabSz="577850">
            <a:lnSpc>
              <a:spcPct val="90000"/>
            </a:lnSpc>
            <a:spcBef>
              <a:spcPct val="0"/>
            </a:spcBef>
            <a:spcAft>
              <a:spcPct val="35000"/>
            </a:spcAft>
          </a:pPr>
          <a:r>
            <a:rPr lang="en-US" sz="1300" kern="1200" smtClean="0"/>
            <a:t>Reduce Urban Heat Island (UHI) Effect </a:t>
          </a:r>
          <a:endParaRPr lang="es-ES" sz="1300" kern="1200"/>
        </a:p>
      </dsp:txBody>
      <dsp:txXfrm>
        <a:off x="1377934" y="2340129"/>
        <a:ext cx="937062" cy="804443"/>
      </dsp:txXfrm>
    </dsp:sp>
    <dsp:sp modelId="{5F903871-F16D-436C-916B-175575C7BD4D}">
      <dsp:nvSpPr>
        <dsp:cNvPr id="0" name=""/>
        <dsp:cNvSpPr/>
      </dsp:nvSpPr>
      <dsp:spPr>
        <a:xfrm>
          <a:off x="1200307" y="2680906"/>
          <a:ext cx="158089" cy="13648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757257D-1C0B-4E28-8567-A4DCF3F94131}">
      <dsp:nvSpPr>
        <dsp:cNvPr id="0" name=""/>
        <dsp:cNvSpPr/>
      </dsp:nvSpPr>
      <dsp:spPr>
        <a:xfrm>
          <a:off x="0" y="1515475"/>
          <a:ext cx="1357560" cy="1165431"/>
        </a:xfrm>
        <a:prstGeom prst="hexagon">
          <a:avLst>
            <a:gd name="adj" fmla="val 25000"/>
            <a:gd name="vf" fmla="val 115470"/>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25000" b="-25000"/>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32EB6B6-E46E-4A1D-A5F1-A53780E1FC2F}">
      <dsp:nvSpPr>
        <dsp:cNvPr id="0" name=""/>
        <dsp:cNvSpPr/>
      </dsp:nvSpPr>
      <dsp:spPr>
        <a:xfrm>
          <a:off x="929297" y="2525784"/>
          <a:ext cx="158089" cy="13648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E77C1EC-ABB7-433B-B561-3456C88B86C3}">
      <dsp:nvSpPr>
        <dsp:cNvPr id="0" name=""/>
        <dsp:cNvSpPr/>
      </dsp:nvSpPr>
      <dsp:spPr>
        <a:xfrm>
          <a:off x="2336208" y="1511446"/>
          <a:ext cx="1357560" cy="1165431"/>
        </a:xfrm>
        <a:prstGeom prst="hexagon">
          <a:avLst>
            <a:gd name="adj" fmla="val 25000"/>
            <a:gd name="vf" fmla="val 11547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6510" rIns="0" bIns="16510" numCol="1" spcCol="1270" anchor="ctr" anchorCtr="0">
          <a:noAutofit/>
        </a:bodyPr>
        <a:lstStyle/>
        <a:p>
          <a:pPr lvl="0" algn="ctr" defTabSz="577850">
            <a:lnSpc>
              <a:spcPct val="90000"/>
            </a:lnSpc>
            <a:spcBef>
              <a:spcPct val="0"/>
            </a:spcBef>
            <a:spcAft>
              <a:spcPct val="35000"/>
            </a:spcAft>
          </a:pPr>
          <a:r>
            <a:rPr lang="en-US" sz="1300" kern="1200" smtClean="0"/>
            <a:t>Improve Quality of Life</a:t>
          </a:r>
          <a:endParaRPr lang="es-ES" sz="1300" kern="1200"/>
        </a:p>
      </dsp:txBody>
      <dsp:txXfrm>
        <a:off x="2546457" y="1691940"/>
        <a:ext cx="937062" cy="804443"/>
      </dsp:txXfrm>
    </dsp:sp>
    <dsp:sp modelId="{D0C78509-7FCF-4202-8759-B9A243FD808F}">
      <dsp:nvSpPr>
        <dsp:cNvPr id="0" name=""/>
        <dsp:cNvSpPr/>
      </dsp:nvSpPr>
      <dsp:spPr>
        <a:xfrm>
          <a:off x="3270524" y="2519740"/>
          <a:ext cx="158089" cy="13648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D81E085-24B4-4AAF-93A7-B8013EC6E6B6}">
      <dsp:nvSpPr>
        <dsp:cNvPr id="0" name=""/>
        <dsp:cNvSpPr/>
      </dsp:nvSpPr>
      <dsp:spPr>
        <a:xfrm>
          <a:off x="3503894" y="2157117"/>
          <a:ext cx="1357560" cy="1165431"/>
        </a:xfrm>
        <a:prstGeom prst="hexagon">
          <a:avLst>
            <a:gd name="adj" fmla="val 25000"/>
            <a:gd name="vf" fmla="val 115470"/>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7000" r="-7000"/>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0AD9B28-4D67-4743-B846-83F6D0BCFAB7}">
      <dsp:nvSpPr>
        <dsp:cNvPr id="0" name=""/>
        <dsp:cNvSpPr/>
      </dsp:nvSpPr>
      <dsp:spPr>
        <a:xfrm>
          <a:off x="3536515" y="2675870"/>
          <a:ext cx="158089" cy="13648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D527C1C-63EA-4A81-8AB0-C07E54E10AED}">
      <dsp:nvSpPr>
        <dsp:cNvPr id="0" name=""/>
        <dsp:cNvSpPr/>
      </dsp:nvSpPr>
      <dsp:spPr>
        <a:xfrm>
          <a:off x="1167685" y="870811"/>
          <a:ext cx="1357560" cy="1165431"/>
        </a:xfrm>
        <a:prstGeom prst="hexagon">
          <a:avLst>
            <a:gd name="adj" fmla="val 25000"/>
            <a:gd name="vf" fmla="val 11547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6510" rIns="0" bIns="16510" numCol="1" spcCol="1270" anchor="ctr" anchorCtr="0">
          <a:noAutofit/>
        </a:bodyPr>
        <a:lstStyle/>
        <a:p>
          <a:pPr lvl="0" algn="ctr" defTabSz="577850">
            <a:lnSpc>
              <a:spcPct val="90000"/>
            </a:lnSpc>
            <a:spcBef>
              <a:spcPct val="0"/>
            </a:spcBef>
            <a:spcAft>
              <a:spcPct val="35000"/>
            </a:spcAft>
          </a:pPr>
          <a:r>
            <a:rPr lang="en-US" sz="1300" kern="1200" dirty="0" smtClean="0"/>
            <a:t>Enhance Recreational  Opportunities</a:t>
          </a:r>
          <a:endParaRPr lang="es-ES" sz="1300" kern="1200" dirty="0"/>
        </a:p>
      </dsp:txBody>
      <dsp:txXfrm>
        <a:off x="1377934" y="1051305"/>
        <a:ext cx="937062" cy="804443"/>
      </dsp:txXfrm>
    </dsp:sp>
    <dsp:sp modelId="{60418647-8496-4F53-84C7-4C3FCD241D55}">
      <dsp:nvSpPr>
        <dsp:cNvPr id="0" name=""/>
        <dsp:cNvSpPr/>
      </dsp:nvSpPr>
      <dsp:spPr>
        <a:xfrm>
          <a:off x="2091964" y="886928"/>
          <a:ext cx="158089" cy="13648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4325427-055A-4241-ADF8-564F5D2C45B1}">
      <dsp:nvSpPr>
        <dsp:cNvPr id="0" name=""/>
        <dsp:cNvSpPr/>
      </dsp:nvSpPr>
      <dsp:spPr>
        <a:xfrm>
          <a:off x="2336208" y="223126"/>
          <a:ext cx="1357560" cy="1165431"/>
        </a:xfrm>
        <a:prstGeom prst="hexagon">
          <a:avLst>
            <a:gd name="adj" fmla="val 25000"/>
            <a:gd name="vf" fmla="val 115470"/>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t="-25000" b="-25000"/>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0A9D298-0638-4E63-92AD-38871A467391}">
      <dsp:nvSpPr>
        <dsp:cNvPr id="0" name=""/>
        <dsp:cNvSpPr/>
      </dsp:nvSpPr>
      <dsp:spPr>
        <a:xfrm>
          <a:off x="2374684" y="739360"/>
          <a:ext cx="158089" cy="13648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2282A10-B382-4DCA-A2FE-6C737D9DB725}">
      <dsp:nvSpPr>
        <dsp:cNvPr id="0" name=""/>
        <dsp:cNvSpPr/>
      </dsp:nvSpPr>
      <dsp:spPr>
        <a:xfrm>
          <a:off x="3503894" y="868797"/>
          <a:ext cx="1357560" cy="1165431"/>
        </a:xfrm>
        <a:prstGeom prst="hexagon">
          <a:avLst>
            <a:gd name="adj" fmla="val 25000"/>
            <a:gd name="vf" fmla="val 11547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6510" rIns="0" bIns="16510" numCol="1" spcCol="1270" anchor="ctr" anchorCtr="0">
          <a:noAutofit/>
        </a:bodyPr>
        <a:lstStyle/>
        <a:p>
          <a:pPr lvl="0" algn="ctr" defTabSz="577850">
            <a:lnSpc>
              <a:spcPct val="90000"/>
            </a:lnSpc>
            <a:spcBef>
              <a:spcPct val="0"/>
            </a:spcBef>
            <a:spcAft>
              <a:spcPct val="35000"/>
            </a:spcAft>
          </a:pPr>
          <a:r>
            <a:rPr lang="en-US" sz="1300" kern="1200" smtClean="0"/>
            <a:t>Restore Ecosystems</a:t>
          </a:r>
          <a:endParaRPr lang="es-ES" sz="1300" kern="1200"/>
        </a:p>
      </dsp:txBody>
      <dsp:txXfrm>
        <a:off x="3714143" y="1049291"/>
        <a:ext cx="937062" cy="804443"/>
      </dsp:txXfrm>
    </dsp:sp>
    <dsp:sp modelId="{CA594530-C019-46B5-A1F5-9E7BF99335D5}">
      <dsp:nvSpPr>
        <dsp:cNvPr id="0" name=""/>
        <dsp:cNvSpPr/>
      </dsp:nvSpPr>
      <dsp:spPr>
        <a:xfrm>
          <a:off x="4678271" y="1385031"/>
          <a:ext cx="158089" cy="13648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002D435-C7AD-424E-ADF2-0E1568E2A737}">
      <dsp:nvSpPr>
        <dsp:cNvPr id="0" name=""/>
        <dsp:cNvSpPr/>
      </dsp:nvSpPr>
      <dsp:spPr>
        <a:xfrm>
          <a:off x="4671579" y="1524037"/>
          <a:ext cx="1357560" cy="1165431"/>
        </a:xfrm>
        <a:prstGeom prst="hexagon">
          <a:avLst>
            <a:gd name="adj" fmla="val 25000"/>
            <a:gd name="vf" fmla="val 115470"/>
          </a:avLst>
        </a:prstGeom>
        <a:blipFill>
          <a:blip xmlns:r="http://schemas.openxmlformats.org/officeDocument/2006/relationships" r:embed="rId4" cstate="print">
            <a:extLst>
              <a:ext uri="{28A0092B-C50C-407E-A947-70E740481C1C}">
                <a14:useLocalDpi xmlns:a14="http://schemas.microsoft.com/office/drawing/2010/main" val="0"/>
              </a:ext>
            </a:extLst>
          </a:blip>
          <a:srcRect/>
          <a:stretch>
            <a:fillRect t="-25000" b="-25000"/>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2AB4CAB-4306-4882-80CA-07FB710D4A01}">
      <dsp:nvSpPr>
        <dsp:cNvPr id="0" name=""/>
        <dsp:cNvSpPr/>
      </dsp:nvSpPr>
      <dsp:spPr>
        <a:xfrm>
          <a:off x="4935898" y="1544686"/>
          <a:ext cx="158089" cy="13648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C46DD5F-CFF1-4C6B-A594-DD945781B4D8}">
      <dsp:nvSpPr>
        <dsp:cNvPr id="0" name=""/>
        <dsp:cNvSpPr/>
      </dsp:nvSpPr>
      <dsp:spPr>
        <a:xfrm>
          <a:off x="4671579" y="235213"/>
          <a:ext cx="1357560" cy="1165431"/>
        </a:xfrm>
        <a:prstGeom prst="hexagon">
          <a:avLst>
            <a:gd name="adj" fmla="val 25000"/>
            <a:gd name="vf" fmla="val 11547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6510" rIns="0" bIns="16510" numCol="1" spcCol="1270" anchor="ctr" anchorCtr="0">
          <a:noAutofit/>
        </a:bodyPr>
        <a:lstStyle/>
        <a:p>
          <a:pPr lvl="0" algn="ctr" defTabSz="577850">
            <a:lnSpc>
              <a:spcPct val="90000"/>
            </a:lnSpc>
            <a:spcBef>
              <a:spcPct val="0"/>
            </a:spcBef>
            <a:spcAft>
              <a:spcPct val="35000"/>
            </a:spcAft>
          </a:pPr>
          <a:r>
            <a:rPr lang="en-US" sz="1300" kern="1200" smtClean="0"/>
            <a:t>Improve air quality</a:t>
          </a:r>
          <a:endParaRPr lang="es-ES" sz="1300" kern="1200"/>
        </a:p>
      </dsp:txBody>
      <dsp:txXfrm>
        <a:off x="4881828" y="415707"/>
        <a:ext cx="937062" cy="804443"/>
      </dsp:txXfrm>
    </dsp:sp>
    <dsp:sp modelId="{1270B2A0-AC20-45FC-8AB6-4A2906A11C7F}">
      <dsp:nvSpPr>
        <dsp:cNvPr id="0" name=""/>
        <dsp:cNvSpPr/>
      </dsp:nvSpPr>
      <dsp:spPr>
        <a:xfrm>
          <a:off x="5845957" y="757995"/>
          <a:ext cx="158089" cy="13648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A4B07AE-7033-4C5F-8BF2-91CE8245DAB1}">
      <dsp:nvSpPr>
        <dsp:cNvPr id="0" name=""/>
        <dsp:cNvSpPr/>
      </dsp:nvSpPr>
      <dsp:spPr>
        <a:xfrm>
          <a:off x="5840102" y="885921"/>
          <a:ext cx="1357560" cy="1165431"/>
        </a:xfrm>
        <a:prstGeom prst="hexagon">
          <a:avLst>
            <a:gd name="adj" fmla="val 25000"/>
            <a:gd name="vf" fmla="val 115470"/>
          </a:avLst>
        </a:prstGeom>
        <a:blipFill>
          <a:blip xmlns:r="http://schemas.openxmlformats.org/officeDocument/2006/relationships" r:embed="rId5" cstate="print">
            <a:extLst>
              <a:ext uri="{28A0092B-C50C-407E-A947-70E740481C1C}">
                <a14:useLocalDpi xmlns:a14="http://schemas.microsoft.com/office/drawing/2010/main" val="0"/>
              </a:ext>
            </a:extLst>
          </a:blip>
          <a:srcRect/>
          <a:stretch>
            <a:fillRect l="-14000" r="-14000"/>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AD74778-A9EB-4A70-B2E8-2925383FB858}">
      <dsp:nvSpPr>
        <dsp:cNvPr id="0" name=""/>
        <dsp:cNvSpPr/>
      </dsp:nvSpPr>
      <dsp:spPr>
        <a:xfrm>
          <a:off x="6110276" y="911607"/>
          <a:ext cx="158089" cy="13648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1AF6A52-2A09-4167-B2FE-17A823626B46}">
      <dsp:nvSpPr>
        <dsp:cNvPr id="0" name=""/>
        <dsp:cNvSpPr/>
      </dsp:nvSpPr>
      <dsp:spPr>
        <a:xfrm>
          <a:off x="5840102" y="2172226"/>
          <a:ext cx="1357560" cy="1165431"/>
        </a:xfrm>
        <a:prstGeom prst="hexagon">
          <a:avLst>
            <a:gd name="adj" fmla="val 25000"/>
            <a:gd name="vf" fmla="val 11547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6510" rIns="0" bIns="16510" numCol="1" spcCol="1270" anchor="ctr" anchorCtr="0">
          <a:noAutofit/>
        </a:bodyPr>
        <a:lstStyle/>
        <a:p>
          <a:pPr lvl="0" algn="ctr" defTabSz="577850">
            <a:lnSpc>
              <a:spcPct val="90000"/>
            </a:lnSpc>
            <a:spcBef>
              <a:spcPct val="0"/>
            </a:spcBef>
            <a:spcAft>
              <a:spcPct val="35000"/>
            </a:spcAft>
          </a:pPr>
          <a:r>
            <a:rPr lang="en-US" sz="1300" kern="1200" smtClean="0"/>
            <a:t>Save energy</a:t>
          </a:r>
          <a:endParaRPr lang="es-ES" sz="1300" kern="1200"/>
        </a:p>
      </dsp:txBody>
      <dsp:txXfrm>
        <a:off x="6050351" y="2352720"/>
        <a:ext cx="937062" cy="804443"/>
      </dsp:txXfrm>
    </dsp:sp>
    <dsp:sp modelId="{CE35DB4F-B1E1-4E63-B2EE-D6471305166E}">
      <dsp:nvSpPr>
        <dsp:cNvPr id="0" name=""/>
        <dsp:cNvSpPr/>
      </dsp:nvSpPr>
      <dsp:spPr>
        <a:xfrm>
          <a:off x="6108603" y="3193112"/>
          <a:ext cx="158089" cy="13648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1981EDE-6C53-4F9A-B5CA-01C0BF27A0B2}">
      <dsp:nvSpPr>
        <dsp:cNvPr id="0" name=""/>
        <dsp:cNvSpPr/>
      </dsp:nvSpPr>
      <dsp:spPr>
        <a:xfrm>
          <a:off x="4671579" y="2810343"/>
          <a:ext cx="1357560" cy="1165431"/>
        </a:xfrm>
        <a:prstGeom prst="hexagon">
          <a:avLst>
            <a:gd name="adj" fmla="val 25000"/>
            <a:gd name="vf" fmla="val 115470"/>
          </a:avLst>
        </a:prstGeom>
        <a:blipFill>
          <a:blip xmlns:r="http://schemas.openxmlformats.org/officeDocument/2006/relationships" r:embed="rId6" cstate="print">
            <a:extLst>
              <a:ext uri="{28A0092B-C50C-407E-A947-70E740481C1C}">
                <a14:useLocalDpi xmlns:a14="http://schemas.microsoft.com/office/drawing/2010/main" val="0"/>
              </a:ext>
            </a:extLst>
          </a:blip>
          <a:srcRect/>
          <a:stretch>
            <a:fillRect l="-7000" r="-7000"/>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ADE868E-45D5-4BEB-B61A-E1780AF40074}">
      <dsp:nvSpPr>
        <dsp:cNvPr id="0" name=""/>
        <dsp:cNvSpPr/>
      </dsp:nvSpPr>
      <dsp:spPr>
        <a:xfrm>
          <a:off x="5856831" y="3321541"/>
          <a:ext cx="158089" cy="13648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47B16D8-FFD8-434C-8257-B18D3E26B9AD}">
      <dsp:nvSpPr>
        <dsp:cNvPr id="0" name=""/>
        <dsp:cNvSpPr/>
      </dsp:nvSpPr>
      <dsp:spPr>
        <a:xfrm>
          <a:off x="2335371" y="2802788"/>
          <a:ext cx="1357560" cy="1165431"/>
        </a:xfrm>
        <a:prstGeom prst="hexagon">
          <a:avLst>
            <a:gd name="adj" fmla="val 25000"/>
            <a:gd name="vf" fmla="val 11547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6510" rIns="0" bIns="16510" numCol="1" spcCol="1270" anchor="ctr" anchorCtr="0">
          <a:noAutofit/>
        </a:bodyPr>
        <a:lstStyle/>
        <a:p>
          <a:pPr lvl="0" algn="ctr" defTabSz="577850">
            <a:lnSpc>
              <a:spcPct val="90000"/>
            </a:lnSpc>
            <a:spcBef>
              <a:spcPct val="0"/>
            </a:spcBef>
            <a:spcAft>
              <a:spcPct val="35000"/>
            </a:spcAft>
          </a:pPr>
          <a:r>
            <a:rPr lang="en-US" sz="1300" kern="1200" smtClean="0"/>
            <a:t>Improve Water Quality</a:t>
          </a:r>
          <a:endParaRPr lang="es-ES" sz="1300" kern="1200"/>
        </a:p>
      </dsp:txBody>
      <dsp:txXfrm>
        <a:off x="2545620" y="2983282"/>
        <a:ext cx="937062" cy="804443"/>
      </dsp:txXfrm>
    </dsp:sp>
    <dsp:sp modelId="{30BE641B-3DDB-42CF-A4C1-0F4EA0CABA19}">
      <dsp:nvSpPr>
        <dsp:cNvPr id="0" name=""/>
        <dsp:cNvSpPr/>
      </dsp:nvSpPr>
      <dsp:spPr>
        <a:xfrm>
          <a:off x="2373848" y="3319526"/>
          <a:ext cx="158089" cy="13648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F375906-3C95-419D-B01C-0680299070A5}">
      <dsp:nvSpPr>
        <dsp:cNvPr id="0" name=""/>
        <dsp:cNvSpPr/>
      </dsp:nvSpPr>
      <dsp:spPr>
        <a:xfrm>
          <a:off x="1166849" y="3450977"/>
          <a:ext cx="1357560" cy="1165431"/>
        </a:xfrm>
        <a:prstGeom prst="hexagon">
          <a:avLst>
            <a:gd name="adj" fmla="val 25000"/>
            <a:gd name="vf" fmla="val 115470"/>
          </a:avLst>
        </a:prstGeom>
        <a:blipFill>
          <a:blip xmlns:r="http://schemas.openxmlformats.org/officeDocument/2006/relationships" r:embed="rId7" cstate="print">
            <a:extLst>
              <a:ext uri="{28A0092B-C50C-407E-A947-70E740481C1C}">
                <a14:useLocalDpi xmlns:a14="http://schemas.microsoft.com/office/drawing/2010/main" val="0"/>
              </a:ext>
            </a:extLst>
          </a:blip>
          <a:srcRect/>
          <a:stretch>
            <a:fillRect t="-25000" b="-25000"/>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C1493B0-1F5A-4B77-893E-4DCA782FCE3F}">
      <dsp:nvSpPr>
        <dsp:cNvPr id="0" name=""/>
        <dsp:cNvSpPr/>
      </dsp:nvSpPr>
      <dsp:spPr>
        <a:xfrm>
          <a:off x="2091127" y="3467094"/>
          <a:ext cx="158089" cy="13648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DC65324-3F32-4E2B-9B76-5E74602407FA}">
      <dsp:nvSpPr>
        <dsp:cNvPr id="0" name=""/>
        <dsp:cNvSpPr/>
      </dsp:nvSpPr>
      <dsp:spPr>
        <a:xfrm>
          <a:off x="7001932" y="2825452"/>
          <a:ext cx="1357560" cy="1165431"/>
        </a:xfrm>
        <a:prstGeom prst="hexagon">
          <a:avLst>
            <a:gd name="adj" fmla="val 25000"/>
            <a:gd name="vf" fmla="val 11547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6510" rIns="0" bIns="16510" numCol="1" spcCol="1270" anchor="ctr" anchorCtr="0">
          <a:noAutofit/>
        </a:bodyPr>
        <a:lstStyle/>
        <a:p>
          <a:pPr lvl="0" algn="ctr" defTabSz="577850">
            <a:lnSpc>
              <a:spcPct val="90000"/>
            </a:lnSpc>
            <a:spcBef>
              <a:spcPct val="0"/>
            </a:spcBef>
            <a:spcAft>
              <a:spcPct val="35000"/>
            </a:spcAft>
          </a:pPr>
          <a:r>
            <a:rPr lang="en-US" sz="1300" kern="1200" smtClean="0"/>
            <a:t>Manage Flooding</a:t>
          </a:r>
          <a:endParaRPr lang="es-ES" sz="1300" kern="1200"/>
        </a:p>
      </dsp:txBody>
      <dsp:txXfrm>
        <a:off x="7212181" y="3005946"/>
        <a:ext cx="937062" cy="804443"/>
      </dsp:txXfrm>
    </dsp:sp>
    <dsp:sp modelId="{16ABF818-D85B-4379-B7F8-D991BB085ABC}">
      <dsp:nvSpPr>
        <dsp:cNvPr id="0" name=""/>
        <dsp:cNvSpPr/>
      </dsp:nvSpPr>
      <dsp:spPr>
        <a:xfrm>
          <a:off x="7271270" y="3846337"/>
          <a:ext cx="158089" cy="13648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8D2D37F-BE02-4C7F-9DE4-77F2840D9E66}">
      <dsp:nvSpPr>
        <dsp:cNvPr id="0" name=""/>
        <dsp:cNvSpPr/>
      </dsp:nvSpPr>
      <dsp:spPr>
        <a:xfrm>
          <a:off x="5834247" y="3463065"/>
          <a:ext cx="1357560" cy="1165431"/>
        </a:xfrm>
        <a:prstGeom prst="hexagon">
          <a:avLst>
            <a:gd name="adj" fmla="val 25000"/>
            <a:gd name="vf" fmla="val 115470"/>
          </a:avLst>
        </a:prstGeom>
        <a:blipFill>
          <a:blip xmlns:r="http://schemas.openxmlformats.org/officeDocument/2006/relationships" r:embed="rId8" cstate="print">
            <a:extLst>
              <a:ext uri="{28A0092B-C50C-407E-A947-70E740481C1C}">
                <a14:useLocalDpi xmlns:a14="http://schemas.microsoft.com/office/drawing/2010/main" val="0"/>
              </a:ext>
            </a:extLst>
          </a:blip>
          <a:srcRect/>
          <a:stretch>
            <a:fillRect t="-25000" b="-25000"/>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CCBFEB7-23DC-4B7B-9863-1BB5CFDE28B4}">
      <dsp:nvSpPr>
        <dsp:cNvPr id="0" name=""/>
        <dsp:cNvSpPr/>
      </dsp:nvSpPr>
      <dsp:spPr>
        <a:xfrm>
          <a:off x="7019498" y="3974767"/>
          <a:ext cx="158089" cy="13648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8CD0DCE-28C3-4A1D-AF30-664F3785FC15}">
      <dsp:nvSpPr>
        <dsp:cNvPr id="0" name=""/>
        <dsp:cNvSpPr/>
      </dsp:nvSpPr>
      <dsp:spPr>
        <a:xfrm>
          <a:off x="7006951" y="248308"/>
          <a:ext cx="1357560" cy="1165431"/>
        </a:xfrm>
        <a:prstGeom prst="hexagon">
          <a:avLst>
            <a:gd name="adj" fmla="val 25000"/>
            <a:gd name="vf" fmla="val 11547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6510" rIns="0" bIns="16510" numCol="1" spcCol="1270" anchor="ctr" anchorCtr="0">
          <a:noAutofit/>
        </a:bodyPr>
        <a:lstStyle/>
        <a:p>
          <a:pPr lvl="0" algn="ctr" defTabSz="577850">
            <a:lnSpc>
              <a:spcPct val="90000"/>
            </a:lnSpc>
            <a:spcBef>
              <a:spcPct val="0"/>
            </a:spcBef>
            <a:spcAft>
              <a:spcPct val="35000"/>
            </a:spcAft>
          </a:pPr>
          <a:r>
            <a:rPr lang="en-US" sz="1300" kern="1200" smtClean="0"/>
            <a:t>Increase Property Values</a:t>
          </a:r>
          <a:endParaRPr lang="es-ES" sz="1300" kern="1200"/>
        </a:p>
      </dsp:txBody>
      <dsp:txXfrm>
        <a:off x="7217200" y="428802"/>
        <a:ext cx="937062" cy="804443"/>
      </dsp:txXfrm>
    </dsp:sp>
    <dsp:sp modelId="{DB949EAD-AE7A-453E-A939-51406BFF1B71}">
      <dsp:nvSpPr>
        <dsp:cNvPr id="0" name=""/>
        <dsp:cNvSpPr/>
      </dsp:nvSpPr>
      <dsp:spPr>
        <a:xfrm>
          <a:off x="7946286" y="1272719"/>
          <a:ext cx="158089" cy="13648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AEDD2F0-8034-4B5C-A022-3D5C86CA5F1B}">
      <dsp:nvSpPr>
        <dsp:cNvPr id="0" name=""/>
        <dsp:cNvSpPr/>
      </dsp:nvSpPr>
      <dsp:spPr>
        <a:xfrm>
          <a:off x="7006951" y="1534614"/>
          <a:ext cx="1357560" cy="1165431"/>
        </a:xfrm>
        <a:prstGeom prst="hexagon">
          <a:avLst>
            <a:gd name="adj" fmla="val 25000"/>
            <a:gd name="vf" fmla="val 115470"/>
          </a:avLst>
        </a:prstGeom>
        <a:blipFill>
          <a:blip xmlns:r="http://schemas.openxmlformats.org/officeDocument/2006/relationships" r:embed="rId9" cstate="print">
            <a:extLst>
              <a:ext uri="{28A0092B-C50C-407E-A947-70E740481C1C}">
                <a14:useLocalDpi xmlns:a14="http://schemas.microsoft.com/office/drawing/2010/main" val="0"/>
              </a:ext>
            </a:extLst>
          </a:blip>
          <a:srcRect/>
          <a:stretch>
            <a:fillRect l="-14000" r="-14000"/>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53BC014-8653-4F6A-8221-CCF221CB9E1C}">
      <dsp:nvSpPr>
        <dsp:cNvPr id="0" name=""/>
        <dsp:cNvSpPr/>
      </dsp:nvSpPr>
      <dsp:spPr>
        <a:xfrm>
          <a:off x="7946286" y="1541665"/>
          <a:ext cx="158089" cy="13648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A5A11E1-A7FB-4F09-BB82-ED083BF2B75C}">
      <dsp:nvSpPr>
        <dsp:cNvPr id="0" name=""/>
        <dsp:cNvSpPr/>
      </dsp:nvSpPr>
      <dsp:spPr>
        <a:xfrm>
          <a:off x="3498875" y="3456014"/>
          <a:ext cx="1357560" cy="1165431"/>
        </a:xfrm>
        <a:prstGeom prst="hexagon">
          <a:avLst>
            <a:gd name="adj" fmla="val 25000"/>
            <a:gd name="vf" fmla="val 11547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6510" rIns="0" bIns="16510" numCol="1" spcCol="1270" anchor="ctr" anchorCtr="0">
          <a:noAutofit/>
        </a:bodyPr>
        <a:lstStyle/>
        <a:p>
          <a:pPr lvl="0" algn="ctr" defTabSz="577850">
            <a:lnSpc>
              <a:spcPct val="90000"/>
            </a:lnSpc>
            <a:spcBef>
              <a:spcPct val="0"/>
            </a:spcBef>
            <a:spcAft>
              <a:spcPct val="35000"/>
            </a:spcAft>
          </a:pPr>
          <a:r>
            <a:rPr lang="en-US" sz="1300" kern="1200" smtClean="0"/>
            <a:t>Reduce and Reuse Water</a:t>
          </a:r>
          <a:endParaRPr lang="es-ES" sz="1300" kern="1200"/>
        </a:p>
      </dsp:txBody>
      <dsp:txXfrm>
        <a:off x="3709124" y="3636508"/>
        <a:ext cx="937062" cy="804443"/>
      </dsp:txXfrm>
    </dsp:sp>
    <dsp:sp modelId="{321CF71D-9E14-4E3D-AD7B-F98ED902C700}">
      <dsp:nvSpPr>
        <dsp:cNvPr id="0" name=""/>
        <dsp:cNvSpPr/>
      </dsp:nvSpPr>
      <dsp:spPr>
        <a:xfrm>
          <a:off x="3767376" y="4476899"/>
          <a:ext cx="158089" cy="13648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BB37947-5E8C-46F4-9015-601C4AD17EAC}">
      <dsp:nvSpPr>
        <dsp:cNvPr id="0" name=""/>
        <dsp:cNvSpPr/>
      </dsp:nvSpPr>
      <dsp:spPr>
        <a:xfrm>
          <a:off x="2330353" y="4094130"/>
          <a:ext cx="1357560" cy="1165431"/>
        </a:xfrm>
        <a:prstGeom prst="hexagon">
          <a:avLst>
            <a:gd name="adj" fmla="val 25000"/>
            <a:gd name="vf" fmla="val 115470"/>
          </a:avLst>
        </a:prstGeom>
        <a:blipFill>
          <a:blip xmlns:r="http://schemas.openxmlformats.org/officeDocument/2006/relationships" r:embed="rId10" cstate="print">
            <a:extLst>
              <a:ext uri="{28A0092B-C50C-407E-A947-70E740481C1C}">
                <a14:useLocalDpi xmlns:a14="http://schemas.microsoft.com/office/drawing/2010/main" val="0"/>
              </a:ext>
            </a:extLst>
          </a:blip>
          <a:srcRect/>
          <a:stretch>
            <a:fillRect l="-14000" r="-14000"/>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A6511E6-62CB-49DC-A8DF-A02B7497B7B3}">
      <dsp:nvSpPr>
        <dsp:cNvPr id="0" name=""/>
        <dsp:cNvSpPr/>
      </dsp:nvSpPr>
      <dsp:spPr>
        <a:xfrm>
          <a:off x="3515604" y="4605328"/>
          <a:ext cx="158089" cy="13648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160520" cy="3657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sz="quarter" idx="1"/>
          </p:nvPr>
        </p:nvSpPr>
        <p:spPr>
          <a:xfrm>
            <a:off x="5438458" y="0"/>
            <a:ext cx="4160520" cy="365760"/>
          </a:xfrm>
          <a:prstGeom prst="rect">
            <a:avLst/>
          </a:prstGeom>
        </p:spPr>
        <p:txBody>
          <a:bodyPr vert="horz" lIns="96661" tIns="48331" rIns="96661" bIns="48331" rtlCol="0"/>
          <a:lstStyle>
            <a:lvl1pPr algn="r">
              <a:defRPr sz="1300"/>
            </a:lvl1pPr>
          </a:lstStyle>
          <a:p>
            <a:fld id="{2B1FC545-FF8A-46F4-90A3-81EBCF089AE5}" type="datetimeFigureOut">
              <a:rPr lang="en-US" smtClean="0"/>
              <a:t>11/8/2016</a:t>
            </a:fld>
            <a:endParaRPr lang="en-US"/>
          </a:p>
        </p:txBody>
      </p:sp>
      <p:sp>
        <p:nvSpPr>
          <p:cNvPr id="4" name="Footer Placeholder 3"/>
          <p:cNvSpPr>
            <a:spLocks noGrp="1"/>
          </p:cNvSpPr>
          <p:nvPr>
            <p:ph type="ftr" sz="quarter" idx="2"/>
          </p:nvPr>
        </p:nvSpPr>
        <p:spPr>
          <a:xfrm>
            <a:off x="0" y="6948171"/>
            <a:ext cx="4160520" cy="365760"/>
          </a:xfrm>
          <a:prstGeom prst="rect">
            <a:avLst/>
          </a:prstGeom>
        </p:spPr>
        <p:txBody>
          <a:bodyPr vert="horz" lIns="96661" tIns="48331" rIns="96661" bIns="48331" rtlCol="0" anchor="b"/>
          <a:lstStyle>
            <a:lvl1pPr algn="l">
              <a:defRPr sz="1300"/>
            </a:lvl1pPr>
          </a:lstStyle>
          <a:p>
            <a:endParaRPr lang="en-US"/>
          </a:p>
        </p:txBody>
      </p:sp>
      <p:sp>
        <p:nvSpPr>
          <p:cNvPr id="5" name="Slide Number Placeholder 4"/>
          <p:cNvSpPr>
            <a:spLocks noGrp="1"/>
          </p:cNvSpPr>
          <p:nvPr>
            <p:ph type="sldNum" sz="quarter" idx="3"/>
          </p:nvPr>
        </p:nvSpPr>
        <p:spPr>
          <a:xfrm>
            <a:off x="5438458" y="6948171"/>
            <a:ext cx="4160520" cy="365760"/>
          </a:xfrm>
          <a:prstGeom prst="rect">
            <a:avLst/>
          </a:prstGeom>
        </p:spPr>
        <p:txBody>
          <a:bodyPr vert="horz" lIns="96661" tIns="48331" rIns="96661" bIns="48331" rtlCol="0" anchor="b"/>
          <a:lstStyle>
            <a:lvl1pPr algn="r">
              <a:defRPr sz="1300"/>
            </a:lvl1pPr>
          </a:lstStyle>
          <a:p>
            <a:fld id="{FB98A963-4ED4-4262-9431-A2F9D89F96B0}" type="slidenum">
              <a:rPr lang="en-US" smtClean="0"/>
              <a:t>‹#›</a:t>
            </a:fld>
            <a:endParaRPr lang="en-US"/>
          </a:p>
        </p:txBody>
      </p:sp>
    </p:spTree>
    <p:extLst>
      <p:ext uri="{BB962C8B-B14F-4D97-AF65-F5344CB8AC3E}">
        <p14:creationId xmlns:p14="http://schemas.microsoft.com/office/powerpoint/2010/main" val="12121303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160838" cy="365125"/>
          </a:xfrm>
          <a:prstGeom prst="rect">
            <a:avLst/>
          </a:prstGeom>
        </p:spPr>
        <p:txBody>
          <a:bodyPr vert="horz" lIns="91440" tIns="45720" rIns="91440" bIns="45720" rtlCol="0"/>
          <a:lstStyle>
            <a:lvl1pPr algn="l">
              <a:defRPr sz="1200"/>
            </a:lvl1pPr>
          </a:lstStyle>
          <a:p>
            <a:endParaRPr lang="es-ES"/>
          </a:p>
        </p:txBody>
      </p:sp>
      <p:sp>
        <p:nvSpPr>
          <p:cNvPr id="3" name="Date Placeholder 2"/>
          <p:cNvSpPr>
            <a:spLocks noGrp="1"/>
          </p:cNvSpPr>
          <p:nvPr>
            <p:ph type="dt" idx="1"/>
          </p:nvPr>
        </p:nvSpPr>
        <p:spPr>
          <a:xfrm>
            <a:off x="5438775" y="0"/>
            <a:ext cx="4160838" cy="365125"/>
          </a:xfrm>
          <a:prstGeom prst="rect">
            <a:avLst/>
          </a:prstGeom>
        </p:spPr>
        <p:txBody>
          <a:bodyPr vert="horz" lIns="91440" tIns="45720" rIns="91440" bIns="45720" rtlCol="0"/>
          <a:lstStyle>
            <a:lvl1pPr algn="r">
              <a:defRPr sz="1200"/>
            </a:lvl1pPr>
          </a:lstStyle>
          <a:p>
            <a:fld id="{1D5FC2ED-AB11-4A52-8148-6C3547C051A4}" type="datetimeFigureOut">
              <a:rPr lang="es-ES" smtClean="0"/>
              <a:t>08/11/2016</a:t>
            </a:fld>
            <a:endParaRPr lang="es-ES"/>
          </a:p>
        </p:txBody>
      </p:sp>
      <p:sp>
        <p:nvSpPr>
          <p:cNvPr id="4" name="Slide Image Placeholder 3"/>
          <p:cNvSpPr>
            <a:spLocks noGrp="1" noRot="1" noChangeAspect="1"/>
          </p:cNvSpPr>
          <p:nvPr>
            <p:ph type="sldImg" idx="2"/>
          </p:nvPr>
        </p:nvSpPr>
        <p:spPr>
          <a:xfrm>
            <a:off x="2971800" y="549275"/>
            <a:ext cx="3657600" cy="2743200"/>
          </a:xfrm>
          <a:prstGeom prst="rect">
            <a:avLst/>
          </a:prstGeom>
          <a:noFill/>
          <a:ln w="12700">
            <a:solidFill>
              <a:prstClr val="black"/>
            </a:solidFill>
          </a:ln>
        </p:spPr>
        <p:txBody>
          <a:bodyPr vert="horz" lIns="91440" tIns="45720" rIns="91440" bIns="45720" rtlCol="0" anchor="ctr"/>
          <a:lstStyle/>
          <a:p>
            <a:endParaRPr lang="es-ES"/>
          </a:p>
        </p:txBody>
      </p:sp>
      <p:sp>
        <p:nvSpPr>
          <p:cNvPr id="5" name="Notes Placeholder 4"/>
          <p:cNvSpPr>
            <a:spLocks noGrp="1"/>
          </p:cNvSpPr>
          <p:nvPr>
            <p:ph type="body" sz="quarter" idx="3"/>
          </p:nvPr>
        </p:nvSpPr>
        <p:spPr>
          <a:xfrm>
            <a:off x="960438" y="3475038"/>
            <a:ext cx="7680325" cy="3290887"/>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
          </a:p>
        </p:txBody>
      </p:sp>
      <p:sp>
        <p:nvSpPr>
          <p:cNvPr id="6" name="Footer Placeholder 5"/>
          <p:cNvSpPr>
            <a:spLocks noGrp="1"/>
          </p:cNvSpPr>
          <p:nvPr>
            <p:ph type="ftr" sz="quarter" idx="4"/>
          </p:nvPr>
        </p:nvSpPr>
        <p:spPr>
          <a:xfrm>
            <a:off x="0" y="6948488"/>
            <a:ext cx="4160838" cy="365125"/>
          </a:xfrm>
          <a:prstGeom prst="rect">
            <a:avLst/>
          </a:prstGeom>
        </p:spPr>
        <p:txBody>
          <a:bodyPr vert="horz" lIns="91440" tIns="45720" rIns="91440" bIns="45720" rtlCol="0" anchor="b"/>
          <a:lstStyle>
            <a:lvl1pPr algn="l">
              <a:defRPr sz="1200"/>
            </a:lvl1pPr>
          </a:lstStyle>
          <a:p>
            <a:endParaRPr lang="es-ES"/>
          </a:p>
        </p:txBody>
      </p:sp>
      <p:sp>
        <p:nvSpPr>
          <p:cNvPr id="7" name="Slide Number Placeholder 6"/>
          <p:cNvSpPr>
            <a:spLocks noGrp="1"/>
          </p:cNvSpPr>
          <p:nvPr>
            <p:ph type="sldNum" sz="quarter" idx="5"/>
          </p:nvPr>
        </p:nvSpPr>
        <p:spPr>
          <a:xfrm>
            <a:off x="5438775" y="6948488"/>
            <a:ext cx="4160838" cy="365125"/>
          </a:xfrm>
          <a:prstGeom prst="rect">
            <a:avLst/>
          </a:prstGeom>
        </p:spPr>
        <p:txBody>
          <a:bodyPr vert="horz" lIns="91440" tIns="45720" rIns="91440" bIns="45720" rtlCol="0" anchor="b"/>
          <a:lstStyle>
            <a:lvl1pPr algn="r">
              <a:defRPr sz="1200"/>
            </a:lvl1pPr>
          </a:lstStyle>
          <a:p>
            <a:fld id="{5BE7E60D-C082-4F49-8DE3-A2458EA78B06}" type="slidenum">
              <a:rPr lang="es-ES" smtClean="0"/>
              <a:t>‹#›</a:t>
            </a:fld>
            <a:endParaRPr lang="es-ES"/>
          </a:p>
        </p:txBody>
      </p:sp>
    </p:spTree>
    <p:extLst>
      <p:ext uri="{BB962C8B-B14F-4D97-AF65-F5344CB8AC3E}">
        <p14:creationId xmlns:p14="http://schemas.microsoft.com/office/powerpoint/2010/main" val="35721086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mtc.ca.gov/tools-and-resources/digital-library/climate-change-and-extreme-weather-adaptation-options" TargetMode="External"/><Relationship Id="rId2" Type="http://schemas.openxmlformats.org/officeDocument/2006/relationships/slide" Target="../slides/slide12.xml"/><Relationship Id="rId1" Type="http://schemas.openxmlformats.org/officeDocument/2006/relationships/notesMaster" Target="../notesMasters/notesMaster1.xml"/><Relationship Id="rId4" Type="http://schemas.openxmlformats.org/officeDocument/2006/relationships/hyperlink" Target="http://www.cakex.org/directory/organizations/metropolitan-transportation-commission" TargetMode="Externa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crd.bc.ca/docs/default-source/climate-action-pdf/coastal-sea-level-rise-risk-assessment-report.pdf"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mtc.ca.gov/tools-and-resources/digital-library/climate-change-and-extreme-weather-adaptation-options" TargetMode="External"/><Relationship Id="rId2" Type="http://schemas.openxmlformats.org/officeDocument/2006/relationships/slide" Target="../slides/slide16.xml"/><Relationship Id="rId1" Type="http://schemas.openxmlformats.org/officeDocument/2006/relationships/notesMaster" Target="../notesMasters/notesMaster1.xml"/><Relationship Id="rId4" Type="http://schemas.openxmlformats.org/officeDocument/2006/relationships/hyperlink" Target="http://www.cakex.org/directory/organizations/metropolitan-transportation-commission"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mtc.ca.gov/tools-and-resources/digital-library/climate-change-and-extreme-weather-adaptation-options" TargetMode="External"/><Relationship Id="rId2" Type="http://schemas.openxmlformats.org/officeDocument/2006/relationships/slide" Target="../slides/slide31.xml"/><Relationship Id="rId1" Type="http://schemas.openxmlformats.org/officeDocument/2006/relationships/notesMaster" Target="../notesMasters/notesMaster1.xml"/><Relationship Id="rId4" Type="http://schemas.openxmlformats.org/officeDocument/2006/relationships/hyperlink" Target="http://www.cakex.org/directory/organizations/metropolitan-transportation-commission" TargetMode="Externa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crd.bc.ca/docs/default-source/climate-action-pdf/coastal-sea-level-rise-risk-assessment-report.pdf"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1.toronto.ca/wps/portal/contentonly?vgnextoid=d4e249983587f310VgnVCM10000071d60f89RCRD&amp;vgnextchannel=972bab501d8ce310VgnVCM10000071d60f89RCRD#Beach" TargetMode="External"/><Relationship Id="rId2" Type="http://schemas.openxmlformats.org/officeDocument/2006/relationships/slide" Target="../slides/slide36.xml"/><Relationship Id="rId1" Type="http://schemas.openxmlformats.org/officeDocument/2006/relationships/notesMaster" Target="../notesMasters/notesMaster1.xml"/><Relationship Id="rId4" Type="http://schemas.openxmlformats.org/officeDocument/2006/relationships/hyperlink" Target="http://www.stlucianewsonline.com/funding-approved-for-climate-change-adaptation-through-rainwater-harvesting-project/" TargetMode="Externa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council.vancouver.ca/20140709/documents/cfsc2.pdf" TargetMode="External"/><Relationship Id="rId2" Type="http://schemas.openxmlformats.org/officeDocument/2006/relationships/slide" Target="../slides/slide46.xml"/><Relationship Id="rId1" Type="http://schemas.openxmlformats.org/officeDocument/2006/relationships/notesMaster" Target="../notesMasters/notesMaster1.xml"/><Relationship Id="rId4" Type="http://schemas.openxmlformats.org/officeDocument/2006/relationships/hyperlink" Target="http://former.vancouver.ca/commsvcs/guidelines/F014.pdf"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www.bostonredevelopmentauthority.org/getattachment/0518c9ed-8768-4481-883e-3d27ce5b56dd"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mtc.ca.gov/tools-and-resources/digital-library/climate-change-and-extreme-weather-adaptation-options" TargetMode="External"/><Relationship Id="rId2" Type="http://schemas.openxmlformats.org/officeDocument/2006/relationships/slide" Target="../slides/slide54.xml"/><Relationship Id="rId1" Type="http://schemas.openxmlformats.org/officeDocument/2006/relationships/notesMaster" Target="../notesMasters/notesMaster1.xml"/><Relationship Id="rId4" Type="http://schemas.openxmlformats.org/officeDocument/2006/relationships/hyperlink" Target="http://www.cakex.org/directory/organizations/metropolitan-transportation-commission" TargetMode="Externa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mtc.ca.gov/tools-and-resources/digital-library/climate-change-and-extreme-weather-adaptation-options" TargetMode="External"/><Relationship Id="rId2" Type="http://schemas.openxmlformats.org/officeDocument/2006/relationships/slide" Target="../slides/slide55.xml"/><Relationship Id="rId1" Type="http://schemas.openxmlformats.org/officeDocument/2006/relationships/notesMaster" Target="../notesMasters/notesMaster1.xml"/><Relationship Id="rId4" Type="http://schemas.openxmlformats.org/officeDocument/2006/relationships/hyperlink" Target="http://www.cakex.org/directory/organizations/metropolitan-transportation-commission" TargetMode="Externa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mtc.ca.gov/tools-and-resources/digital-library/climate-change-and-extreme-weather-adaptation-options" TargetMode="External"/><Relationship Id="rId2" Type="http://schemas.openxmlformats.org/officeDocument/2006/relationships/slide" Target="../slides/slide56.xml"/><Relationship Id="rId1" Type="http://schemas.openxmlformats.org/officeDocument/2006/relationships/notesMaster" Target="../notesMasters/notesMaster1.xml"/><Relationship Id="rId4" Type="http://schemas.openxmlformats.org/officeDocument/2006/relationships/hyperlink" Target="http://www.cakex.org/directory/organizations/metropolitan-transportation-commission"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mtc.ca.gov/tools-and-resources/digital-library/climate-change-and-extreme-weather-adaptation-options" TargetMode="External"/><Relationship Id="rId2" Type="http://schemas.openxmlformats.org/officeDocument/2006/relationships/slide" Target="../slides/slide11.xml"/><Relationship Id="rId1" Type="http://schemas.openxmlformats.org/officeDocument/2006/relationships/notesMaster" Target="../notesMasters/notesMaster1.xml"/><Relationship Id="rId4" Type="http://schemas.openxmlformats.org/officeDocument/2006/relationships/hyperlink" Target="http://www.cakex.org/directory/organizations/metropolitan-transportation-commission"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E7E60D-C082-4F49-8DE3-A2458EA78B06}" type="slidenum">
              <a:rPr lang="es-ES" smtClean="0"/>
              <a:t>1</a:t>
            </a:fld>
            <a:endParaRPr lang="es-ES"/>
          </a:p>
        </p:txBody>
      </p:sp>
    </p:spTree>
    <p:extLst>
      <p:ext uri="{BB962C8B-B14F-4D97-AF65-F5344CB8AC3E}">
        <p14:creationId xmlns:p14="http://schemas.microsoft.com/office/powerpoint/2010/main" val="35070983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71800" y="549275"/>
            <a:ext cx="3657600" cy="27432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Asset and Operations Inventory Case</a:t>
            </a:r>
            <a:r>
              <a:rPr lang="en-US" b="1" baseline="0" dirty="0" smtClean="0"/>
              <a:t> Study – Bay Area, California cont. [2/2]</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a:t>
            </a:r>
            <a:r>
              <a:rPr lang="en-US" b="1" baseline="0" dirty="0" smtClean="0"/>
              <a:t> Notes:</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assets shown</a:t>
            </a:r>
            <a:r>
              <a:rPr lang="en-US" baseline="0" dirty="0" smtClean="0"/>
              <a:t> in this slide are from the Bay Bridge Focus Area (one of the 5 focus areas in the MTC Adapting to Rising Tides Project), an area on the eastern side of the Bay Bridge in Oakland. This area includes a mix of core assets such as highway segments and the Transbay tube and track portal for the train that connects San Francisco to Oakland by cutting across the Bay.</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adjacent assets include a wastewater treatment plant, an electric substation, and parkland.</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All of these assets are affected by sea level rise and coastal storm surge.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______________________________________________________________________</a:t>
            </a:r>
          </a:p>
          <a:p>
            <a:r>
              <a:rPr lang="en-CA" sz="1200" b="1" kern="1200" dirty="0" smtClean="0">
                <a:solidFill>
                  <a:schemeClr val="tx1"/>
                </a:solidFill>
                <a:effectLst/>
                <a:latin typeface="Arial" panose="020B0604020202020204" pitchFamily="34" charset="0"/>
                <a:ea typeface="+mn-ea"/>
                <a:cs typeface="+mn-cs"/>
              </a:rPr>
              <a:t>Name of Resource: </a:t>
            </a:r>
            <a:r>
              <a:rPr lang="en-CA" sz="1200" kern="1200" dirty="0" smtClean="0">
                <a:solidFill>
                  <a:schemeClr val="tx1"/>
                </a:solidFill>
                <a:effectLst/>
                <a:latin typeface="Arial" panose="020B0604020202020204" pitchFamily="34" charset="0"/>
                <a:ea typeface="+mn-ea"/>
                <a:cs typeface="+mn-cs"/>
              </a:rPr>
              <a:t>Climate Change and Extreme Weather Adaptation Options for Transportation Assets in the Bay Area: Pilot Project</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Author: </a:t>
            </a:r>
            <a:r>
              <a:rPr lang="en-CA" sz="1200" kern="1200" dirty="0" smtClean="0">
                <a:solidFill>
                  <a:schemeClr val="tx1"/>
                </a:solidFill>
                <a:effectLst/>
                <a:latin typeface="Arial" panose="020B0604020202020204" pitchFamily="34" charset="0"/>
                <a:ea typeface="+mn-ea"/>
                <a:cs typeface="+mn-cs"/>
              </a:rPr>
              <a:t>San Francisco Bay Area Metropolitan Transportation Commission</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Type of Resource:</a:t>
            </a:r>
            <a:r>
              <a:rPr lang="en-CA" sz="1200" kern="1200" dirty="0" smtClean="0">
                <a:solidFill>
                  <a:schemeClr val="tx1"/>
                </a:solidFill>
                <a:effectLst/>
                <a:latin typeface="Arial" panose="020B0604020202020204" pitchFamily="34" charset="0"/>
                <a:ea typeface="+mn-ea"/>
                <a:cs typeface="+mn-cs"/>
              </a:rPr>
              <a:t> Pilot study report</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Why read this document?</a:t>
            </a:r>
            <a:r>
              <a:rPr lang="en-CA" sz="1200" b="1" i="1" kern="1200" dirty="0" smtClean="0">
                <a:solidFill>
                  <a:schemeClr val="tx1"/>
                </a:solidFill>
                <a:effectLst/>
                <a:latin typeface="Arial" panose="020B0604020202020204" pitchFamily="34" charset="0"/>
                <a:ea typeface="+mn-ea"/>
                <a:cs typeface="+mn-cs"/>
              </a:rPr>
              <a:t>  </a:t>
            </a:r>
            <a:r>
              <a:rPr lang="en-CA" sz="1200" kern="1200" dirty="0" smtClean="0">
                <a:solidFill>
                  <a:schemeClr val="tx1"/>
                </a:solidFill>
                <a:effectLst/>
                <a:latin typeface="Arial" panose="020B0604020202020204" pitchFamily="34" charset="0"/>
                <a:ea typeface="+mn-ea"/>
                <a:cs typeface="+mn-cs"/>
              </a:rPr>
              <a:t>For details on carrying out sea level rise assessments, use of shoreline overtopping analysis to identify areas for focused study; how to assess the sources, mechanisms, and timing of inland inundation and flooding; how to develop evaluation criteria to choose qualitatively between different adaptation strategies; details on living levees as an adaptation strategy; and how to mainstream climate change into an agency’s function</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Topics covered: </a:t>
            </a:r>
            <a:r>
              <a:rPr lang="en-CA" sz="1200" kern="1200" dirty="0" smtClean="0">
                <a:solidFill>
                  <a:schemeClr val="tx1"/>
                </a:solidFill>
                <a:effectLst/>
                <a:latin typeface="Arial" panose="020B0604020202020204" pitchFamily="34" charset="0"/>
                <a:ea typeface="+mn-ea"/>
                <a:cs typeface="+mn-cs"/>
              </a:rPr>
              <a:t>Sea level rise mapping, vulnerability assessment, evaluation criteria development, adaptation strategy development</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Sector:</a:t>
            </a:r>
            <a:r>
              <a:rPr lang="en-CA" sz="1200" kern="1200" dirty="0" smtClean="0">
                <a:solidFill>
                  <a:schemeClr val="tx1"/>
                </a:solidFill>
                <a:effectLst/>
                <a:latin typeface="Arial" panose="020B0604020202020204" pitchFamily="34" charset="0"/>
                <a:ea typeface="+mn-ea"/>
                <a:cs typeface="+mn-cs"/>
              </a:rPr>
              <a:t> Transportation</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Stressors covered:</a:t>
            </a:r>
            <a:r>
              <a:rPr lang="en-CA" sz="1200" kern="1200" dirty="0" smtClean="0">
                <a:solidFill>
                  <a:schemeClr val="tx1"/>
                </a:solidFill>
                <a:effectLst/>
                <a:latin typeface="Arial" panose="020B0604020202020204" pitchFamily="34" charset="0"/>
                <a:ea typeface="+mn-ea"/>
                <a:cs typeface="+mn-cs"/>
              </a:rPr>
              <a:t> Sea level rise and storm surge</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Highlighted sections:</a:t>
            </a:r>
            <a:r>
              <a:rPr lang="en-CA" sz="1200" b="1" i="1" kern="1200" dirty="0" smtClean="0">
                <a:solidFill>
                  <a:schemeClr val="tx1"/>
                </a:solidFill>
                <a:effectLst/>
                <a:latin typeface="Arial" panose="020B0604020202020204" pitchFamily="34" charset="0"/>
                <a:ea typeface="+mn-ea"/>
                <a:cs typeface="+mn-cs"/>
              </a:rPr>
              <a:t> </a:t>
            </a:r>
            <a:r>
              <a:rPr lang="en-CA" sz="1200" kern="1200" dirty="0" smtClean="0">
                <a:solidFill>
                  <a:schemeClr val="tx1"/>
                </a:solidFill>
                <a:effectLst/>
                <a:latin typeface="Arial" panose="020B0604020202020204" pitchFamily="34" charset="0"/>
                <a:ea typeface="+mn-ea"/>
                <a:cs typeface="+mn-cs"/>
              </a:rPr>
              <a:t>The Executive Summary provides a good overview of the whole study. Chapters 5 and 6 outline design of living levees as adaptation strategies; Chapter 8 outlines how to mainstream climate adaptation into transportation agencies. Appendix B provides technical details on work carried out to identify the key areas of vulnerability that exist within three focus areas and assess the sources, mechanisms, and timing of inland inundation and flooding to inform the development of adaptation strategies.</a:t>
            </a:r>
            <a:endParaRPr lang="en-US" sz="1200" kern="1200" dirty="0" smtClean="0">
              <a:solidFill>
                <a:schemeClr val="tx1"/>
              </a:solidFill>
              <a:effectLst/>
              <a:latin typeface="Arial" panose="020B0604020202020204" pitchFamily="34" charset="0"/>
              <a:ea typeface="+mn-ea"/>
              <a:cs typeface="+mn-cs"/>
            </a:endParaRPr>
          </a:p>
          <a:p>
            <a:r>
              <a:rPr lang="en-CA" sz="1200" b="1" kern="1200" dirty="0" err="1" smtClean="0">
                <a:solidFill>
                  <a:schemeClr val="tx1"/>
                </a:solidFill>
                <a:effectLst/>
                <a:latin typeface="Arial" panose="020B0604020202020204" pitchFamily="34" charset="0"/>
                <a:ea typeface="+mn-ea"/>
                <a:cs typeface="+mn-cs"/>
              </a:rPr>
              <a:t>Weblink</a:t>
            </a:r>
            <a:r>
              <a:rPr lang="en-CA" sz="1200" b="1" kern="1200" dirty="0" smtClean="0">
                <a:solidFill>
                  <a:schemeClr val="tx1"/>
                </a:solidFill>
                <a:effectLst/>
                <a:latin typeface="Arial" panose="020B0604020202020204" pitchFamily="34" charset="0"/>
                <a:ea typeface="+mn-ea"/>
                <a:cs typeface="+mn-cs"/>
              </a:rPr>
              <a:t>:</a:t>
            </a:r>
            <a:r>
              <a:rPr lang="en-CA" sz="1200" kern="1200" dirty="0" smtClean="0">
                <a:solidFill>
                  <a:schemeClr val="tx1"/>
                </a:solidFill>
                <a:effectLst/>
                <a:latin typeface="Arial" panose="020B0604020202020204" pitchFamily="34" charset="0"/>
                <a:ea typeface="+mn-ea"/>
                <a:cs typeface="+mn-cs"/>
              </a:rPr>
              <a:t> </a:t>
            </a:r>
            <a:r>
              <a:rPr lang="en-CA" sz="1200" u="sng" kern="1200" dirty="0" smtClean="0">
                <a:solidFill>
                  <a:schemeClr val="tx1"/>
                </a:solidFill>
                <a:effectLst/>
                <a:latin typeface="Arial" panose="020B0604020202020204" pitchFamily="34" charset="0"/>
                <a:ea typeface="+mn-ea"/>
                <a:cs typeface="+mn-cs"/>
                <a:hlinkClick r:id="rId3"/>
              </a:rPr>
              <a:t>http://mtc.ca.gov/tools-and-resources/digital-library/climate-change-and-extreme-weather-adaptation-options</a:t>
            </a:r>
            <a:r>
              <a:rPr lang="en-CA" sz="1200" kern="1200" dirty="0" smtClean="0">
                <a:solidFill>
                  <a:schemeClr val="tx1"/>
                </a:solidFill>
                <a:effectLst/>
                <a:latin typeface="Arial" panose="020B0604020202020204" pitchFamily="34" charset="0"/>
                <a:ea typeface="+mn-ea"/>
                <a:cs typeface="+mn-cs"/>
              </a:rPr>
              <a:t> </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CAKE Link:</a:t>
            </a:r>
            <a:r>
              <a:rPr lang="en-CA" sz="1200" kern="1200" dirty="0" smtClean="0">
                <a:solidFill>
                  <a:schemeClr val="tx1"/>
                </a:solidFill>
                <a:effectLst/>
                <a:latin typeface="Arial" panose="020B0604020202020204" pitchFamily="34" charset="0"/>
                <a:ea typeface="+mn-ea"/>
                <a:cs typeface="+mn-cs"/>
              </a:rPr>
              <a:t> </a:t>
            </a:r>
            <a:r>
              <a:rPr lang="en-CA" sz="1200" u="sng" kern="1200" dirty="0" smtClean="0">
                <a:solidFill>
                  <a:schemeClr val="tx1"/>
                </a:solidFill>
                <a:effectLst/>
                <a:latin typeface="Arial" panose="020B0604020202020204" pitchFamily="34" charset="0"/>
                <a:ea typeface="+mn-ea"/>
                <a:cs typeface="+mn-cs"/>
                <a:hlinkClick r:id="rId4"/>
              </a:rPr>
              <a:t>http://www.cakex.org/directory/organizations/metropolitan-transportation-commission</a:t>
            </a:r>
            <a:endParaRPr lang="en-US" sz="1200" kern="1200" dirty="0" smtClean="0">
              <a:solidFill>
                <a:schemeClr val="tx1"/>
              </a:solidFill>
              <a:effectLst/>
              <a:latin typeface="Arial" panose="020B0604020202020204" pitchFamily="34" charset="0"/>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38AE2493-2A1C-4046-9F6E-887E1BAEBFF2}" type="slidenum">
              <a:rPr lang="en-US" smtClean="0"/>
              <a:pPr/>
              <a:t>12</a:t>
            </a:fld>
            <a:endParaRPr lang="en-US" dirty="0"/>
          </a:p>
        </p:txBody>
      </p:sp>
    </p:spTree>
    <p:extLst>
      <p:ext uri="{BB962C8B-B14F-4D97-AF65-F5344CB8AC3E}">
        <p14:creationId xmlns:p14="http://schemas.microsoft.com/office/powerpoint/2010/main" val="4314048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200" b="1" kern="1200" dirty="0" smtClean="0">
                <a:solidFill>
                  <a:schemeClr val="tx1"/>
                </a:solidFill>
                <a:effectLst/>
                <a:latin typeface="Arial" panose="020B0604020202020204" pitchFamily="34" charset="0"/>
                <a:ea typeface="+mn-ea"/>
                <a:cs typeface="+mn-cs"/>
              </a:rPr>
              <a:t>Capital Regional District Coastal Sea Level Rise Asset</a:t>
            </a:r>
            <a:r>
              <a:rPr lang="en-CA" sz="1200" b="1" kern="1200" baseline="0" dirty="0" smtClean="0">
                <a:solidFill>
                  <a:schemeClr val="tx1"/>
                </a:solidFill>
                <a:effectLst/>
                <a:latin typeface="Arial" panose="020B0604020202020204" pitchFamily="34" charset="0"/>
                <a:ea typeface="+mn-ea"/>
                <a:cs typeface="+mn-cs"/>
              </a:rPr>
              <a:t> Assessment</a:t>
            </a:r>
            <a:r>
              <a:rPr lang="en-CA" sz="1200" b="0" kern="1200" dirty="0" smtClean="0">
                <a:solidFill>
                  <a:schemeClr val="tx1"/>
                </a:solidFill>
                <a:effectLst/>
                <a:latin typeface="Arial" panose="020B0604020202020204" pitchFamily="34" charset="0"/>
                <a:ea typeface="+mn-ea"/>
                <a:cs typeface="+mn-cs"/>
              </a:rPr>
              <a:t>,</a:t>
            </a:r>
            <a:r>
              <a:rPr lang="en-CA" sz="1200" b="0" kern="1200" baseline="0" dirty="0" smtClean="0">
                <a:solidFill>
                  <a:schemeClr val="tx1"/>
                </a:solidFill>
                <a:effectLst/>
                <a:latin typeface="Arial" panose="020B0604020202020204" pitchFamily="34" charset="0"/>
                <a:ea typeface="+mn-ea"/>
                <a:cs typeface="+mn-cs"/>
              </a:rPr>
              <a:t> </a:t>
            </a:r>
            <a:r>
              <a:rPr lang="en-CA" sz="1200" b="1" kern="1200" baseline="0" dirty="0" smtClean="0">
                <a:solidFill>
                  <a:schemeClr val="tx1"/>
                </a:solidFill>
                <a:effectLst/>
                <a:latin typeface="Arial" panose="020B0604020202020204" pitchFamily="34" charset="0"/>
                <a:ea typeface="+mn-ea"/>
                <a:cs typeface="+mn-cs"/>
              </a:rPr>
              <a:t>Victoria, British Columbia [</a:t>
            </a:r>
            <a:r>
              <a:rPr lang="en-CA" sz="1200" b="1" kern="1200" baseline="0" dirty="0" err="1" smtClean="0">
                <a:solidFill>
                  <a:schemeClr val="tx1"/>
                </a:solidFill>
                <a:effectLst/>
                <a:latin typeface="Arial" panose="020B0604020202020204" pitchFamily="34" charset="0"/>
                <a:ea typeface="+mn-ea"/>
                <a:cs typeface="+mn-cs"/>
              </a:rPr>
              <a:t>cont</a:t>
            </a:r>
            <a:r>
              <a:rPr lang="en-CA" sz="1200" b="1" kern="1200" baseline="0" dirty="0" smtClean="0">
                <a:solidFill>
                  <a:schemeClr val="tx1"/>
                </a:solidFill>
                <a:effectLst/>
                <a:latin typeface="Arial" panose="020B0604020202020204" pitchFamily="34" charset="0"/>
                <a:ea typeface="+mn-ea"/>
                <a:cs typeface="+mn-cs"/>
              </a:rPr>
              <a:t>] [2/5]</a:t>
            </a:r>
            <a:endParaRPr lang="en-US" sz="1200" kern="1200" dirty="0" smtClean="0">
              <a:solidFill>
                <a:schemeClr val="tx1"/>
              </a:solidFill>
              <a:effectLst/>
              <a:latin typeface="Arial" panose="020B0604020202020204" pitchFamily="34" charset="0"/>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a:t>
            </a:r>
            <a:r>
              <a:rPr lang="en-US" b="1" baseline="0" dirty="0" smtClean="0"/>
              <a:t> Notes:</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AECOM Sans" panose="020B0504020202020204" pitchFamily="34" charset="0"/>
                <a:ea typeface="+mn-ea"/>
                <a:cs typeface="+mn-cs"/>
              </a:rPr>
              <a:t>Once maps were developed for the entire CRD coastline a workshop was run with the CRD Project Team to identify the key assets (e.g. key municipal infrastructure) that exist within the coastal areas that could be subject to flooding for the scenarios considered. This was used to help define SLR Focus Areas for a selection of areas with key assets and relatively high levels of expected future inundation.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CASE STUDY</a:t>
            </a:r>
          </a:p>
          <a:p>
            <a:endParaRPr lang="en-US" baseline="0" dirty="0" smtClean="0"/>
          </a:p>
          <a:p>
            <a:r>
              <a:rPr lang="en-CA" sz="1200" b="1" kern="1200" dirty="0" smtClean="0">
                <a:solidFill>
                  <a:schemeClr val="tx1"/>
                </a:solidFill>
                <a:effectLst/>
                <a:latin typeface="Arial" panose="020B0604020202020204" pitchFamily="34" charset="0"/>
                <a:ea typeface="+mn-ea"/>
                <a:cs typeface="+mn-cs"/>
              </a:rPr>
              <a:t>Capital Regional District Coastal Sea Level Rise Risk Assessment</a:t>
            </a:r>
            <a:r>
              <a:rPr lang="en-CA" sz="1200" kern="1200" dirty="0" smtClean="0">
                <a:solidFill>
                  <a:schemeClr val="tx1"/>
                </a:solidFill>
                <a:effectLst/>
                <a:latin typeface="Arial" panose="020B0604020202020204" pitchFamily="34" charset="0"/>
                <a:ea typeface="+mn-ea"/>
                <a:cs typeface="+mn-cs"/>
              </a:rPr>
              <a:t> </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 </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Stressors covered:</a:t>
            </a:r>
            <a:r>
              <a:rPr lang="en-CA" sz="1200" kern="1200" dirty="0" smtClean="0">
                <a:solidFill>
                  <a:schemeClr val="tx1"/>
                </a:solidFill>
                <a:effectLst/>
                <a:latin typeface="Arial" panose="020B0604020202020204" pitchFamily="34" charset="0"/>
                <a:ea typeface="+mn-ea"/>
                <a:cs typeface="+mn-cs"/>
              </a:rPr>
              <a:t> Sea level rise and coastal flooding; Time Horizons: 2050, 2100, 2200</a:t>
            </a:r>
            <a:endParaRPr lang="en-US" sz="1200" kern="1200" dirty="0" smtClean="0">
              <a:solidFill>
                <a:schemeClr val="tx1"/>
              </a:solidFill>
              <a:effectLst/>
              <a:latin typeface="Arial" panose="020B0604020202020204" pitchFamily="34" charset="0"/>
              <a:ea typeface="+mn-ea"/>
              <a:cs typeface="+mn-cs"/>
            </a:endParaRPr>
          </a:p>
          <a:p>
            <a:r>
              <a:rPr lang="en-CA" sz="1200" kern="1200" dirty="0" smtClean="0">
                <a:solidFill>
                  <a:schemeClr val="tx1"/>
                </a:solidFill>
                <a:effectLst/>
                <a:latin typeface="Arial" panose="020B0604020202020204" pitchFamily="34" charset="0"/>
                <a:ea typeface="+mn-ea"/>
                <a:cs typeface="+mn-cs"/>
              </a:rPr>
              <a:t> </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Project components:</a:t>
            </a:r>
            <a:r>
              <a:rPr lang="en-CA" sz="1200" kern="1200" dirty="0" smtClean="0">
                <a:solidFill>
                  <a:schemeClr val="tx1"/>
                </a:solidFill>
                <a:effectLst/>
                <a:latin typeface="Arial" panose="020B0604020202020204" pitchFamily="34" charset="0"/>
                <a:ea typeface="+mn-ea"/>
                <a:cs typeface="+mn-cs"/>
              </a:rPr>
              <a:t> Climate change scenarios; Asset prioritization (including stakeholder workshops); SLR mapping; case studies on business, transportation and community economic/financial impacts. .</a:t>
            </a:r>
            <a:endParaRPr lang="en-US" sz="1200" kern="1200" dirty="0" smtClean="0">
              <a:solidFill>
                <a:schemeClr val="tx1"/>
              </a:solidFill>
              <a:effectLst/>
              <a:latin typeface="Arial" panose="020B0604020202020204" pitchFamily="34" charset="0"/>
              <a:ea typeface="+mn-ea"/>
              <a:cs typeface="+mn-cs"/>
            </a:endParaRPr>
          </a:p>
          <a:p>
            <a:r>
              <a:rPr lang="en-CA" sz="1200" u="none" strike="noStrike" kern="1200" dirty="0" smtClean="0">
                <a:solidFill>
                  <a:schemeClr val="tx1"/>
                </a:solidFill>
                <a:effectLst/>
                <a:latin typeface="Arial" panose="020B0604020202020204" pitchFamily="34" charset="0"/>
                <a:ea typeface="+mn-ea"/>
                <a:cs typeface="+mn-cs"/>
              </a:rPr>
              <a:t> </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Location:</a:t>
            </a:r>
            <a:r>
              <a:rPr lang="en-CA" sz="1200" kern="1200" dirty="0" smtClean="0">
                <a:solidFill>
                  <a:schemeClr val="tx1"/>
                </a:solidFill>
                <a:effectLst/>
                <a:latin typeface="Arial" panose="020B0604020202020204" pitchFamily="34" charset="0"/>
                <a:ea typeface="+mn-ea"/>
                <a:cs typeface="+mn-cs"/>
              </a:rPr>
              <a:t> Capital Regional District (CRD), Victoria, British Columbia, Canada</a:t>
            </a:r>
            <a:endParaRPr lang="en-US" sz="1200" kern="1200" dirty="0" smtClean="0">
              <a:solidFill>
                <a:schemeClr val="tx1"/>
              </a:solidFill>
              <a:effectLst/>
              <a:latin typeface="Arial" panose="020B0604020202020204" pitchFamily="34" charset="0"/>
              <a:ea typeface="+mn-ea"/>
              <a:cs typeface="+mn-cs"/>
            </a:endParaRPr>
          </a:p>
          <a:p>
            <a:r>
              <a:rPr lang="en-CA" sz="1200" kern="1200" dirty="0" smtClean="0">
                <a:solidFill>
                  <a:schemeClr val="tx1"/>
                </a:solidFill>
                <a:effectLst/>
                <a:latin typeface="Arial" panose="020B0604020202020204" pitchFamily="34" charset="0"/>
                <a:ea typeface="+mn-ea"/>
                <a:cs typeface="+mn-cs"/>
              </a:rPr>
              <a:t> </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Overview:</a:t>
            </a:r>
            <a:r>
              <a:rPr lang="en-CA" sz="1200" kern="1200" dirty="0" smtClean="0">
                <a:solidFill>
                  <a:schemeClr val="tx1"/>
                </a:solidFill>
                <a:effectLst/>
                <a:latin typeface="Arial" panose="020B0604020202020204" pitchFamily="34" charset="0"/>
                <a:ea typeface="+mn-ea"/>
                <a:cs typeface="+mn-cs"/>
              </a:rPr>
              <a:t> The primary purpose of this study was to map SLR and storm inundation and identify areas that are vulnerable within the CRD. The secondary purpose was to understand the potential economic consequences of SLR to support development of future policy and land use regulations through development of three case studies looking at transportation disruption (based on disruption to Highway 14 south of Shirley), local community disruption (in the Oak Bay Windsor Park residential area), and business disruption (in the Victoria Inner Harbour).</a:t>
            </a:r>
            <a:endParaRPr lang="en-US" sz="1200" kern="1200" dirty="0" smtClean="0">
              <a:solidFill>
                <a:schemeClr val="tx1"/>
              </a:solidFill>
              <a:effectLst/>
              <a:latin typeface="Arial" panose="020B0604020202020204" pitchFamily="34" charset="0"/>
              <a:ea typeface="+mn-ea"/>
              <a:cs typeface="+mn-cs"/>
            </a:endParaRPr>
          </a:p>
          <a:p>
            <a:r>
              <a:rPr lang="en-CA" sz="1200" kern="1200" dirty="0" smtClean="0">
                <a:solidFill>
                  <a:schemeClr val="tx1"/>
                </a:solidFill>
                <a:effectLst/>
                <a:latin typeface="Arial" panose="020B0604020202020204" pitchFamily="34" charset="0"/>
                <a:ea typeface="+mn-ea"/>
                <a:cs typeface="+mn-cs"/>
              </a:rPr>
              <a:t> </a:t>
            </a:r>
            <a:endParaRPr lang="en-US" sz="1200" kern="1200" dirty="0" smtClean="0">
              <a:solidFill>
                <a:schemeClr val="tx1"/>
              </a:solidFill>
              <a:effectLst/>
              <a:latin typeface="Arial" panose="020B0604020202020204" pitchFamily="34" charset="0"/>
              <a:ea typeface="+mn-ea"/>
              <a:cs typeface="+mn-cs"/>
            </a:endParaRPr>
          </a:p>
          <a:p>
            <a:r>
              <a:rPr lang="en-CA" sz="1200" kern="1200" dirty="0" smtClean="0">
                <a:solidFill>
                  <a:schemeClr val="tx1"/>
                </a:solidFill>
                <a:effectLst/>
                <a:latin typeface="Arial" panose="020B0604020202020204" pitchFamily="34" charset="0"/>
                <a:ea typeface="+mn-ea"/>
                <a:cs typeface="+mn-cs"/>
              </a:rPr>
              <a:t>Mapping scenarios considered static SLR (0.5, 1.0, and 1.5 meters) coupled with a 1 in 500 year storm surge condition to show the anticipated future shoreline at high tide and during storm conditions for the years 2050, 2100, and 2200. </a:t>
            </a:r>
            <a:endParaRPr lang="en-US" sz="1200" kern="1200" dirty="0" smtClean="0">
              <a:solidFill>
                <a:schemeClr val="tx1"/>
              </a:solidFill>
              <a:effectLst/>
              <a:latin typeface="Arial" panose="020B0604020202020204" pitchFamily="34" charset="0"/>
              <a:ea typeface="+mn-ea"/>
              <a:cs typeface="+mn-cs"/>
            </a:endParaRPr>
          </a:p>
          <a:p>
            <a:r>
              <a:rPr lang="en-CA" sz="1200" u="none" strike="noStrike" kern="1200" dirty="0" smtClean="0">
                <a:solidFill>
                  <a:schemeClr val="tx1"/>
                </a:solidFill>
                <a:effectLst/>
                <a:latin typeface="Arial" panose="020B0604020202020204" pitchFamily="34" charset="0"/>
                <a:ea typeface="+mn-ea"/>
                <a:cs typeface="+mn-cs"/>
              </a:rPr>
              <a:t> </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Project Funding:</a:t>
            </a:r>
            <a:r>
              <a:rPr lang="en-CA" sz="1200" kern="1200" dirty="0" smtClean="0">
                <a:solidFill>
                  <a:schemeClr val="tx1"/>
                </a:solidFill>
                <a:effectLst/>
                <a:latin typeface="Arial" panose="020B0604020202020204" pitchFamily="34" charset="0"/>
                <a:ea typeface="+mn-ea"/>
                <a:cs typeface="+mn-cs"/>
              </a:rPr>
              <a:t> Capital Regional District</a:t>
            </a:r>
            <a:endParaRPr lang="en-US" sz="1200" kern="1200" dirty="0" smtClean="0">
              <a:solidFill>
                <a:schemeClr val="tx1"/>
              </a:solidFill>
              <a:effectLst/>
              <a:latin typeface="Arial" panose="020B0604020202020204" pitchFamily="34" charset="0"/>
              <a:ea typeface="+mn-ea"/>
              <a:cs typeface="+mn-cs"/>
            </a:endParaRPr>
          </a:p>
          <a:p>
            <a:r>
              <a:rPr lang="en-CA" sz="1200" u="none" strike="noStrike" kern="1200" dirty="0" smtClean="0">
                <a:solidFill>
                  <a:schemeClr val="tx1"/>
                </a:solidFill>
                <a:effectLst/>
                <a:latin typeface="Arial" panose="020B0604020202020204" pitchFamily="34" charset="0"/>
                <a:ea typeface="+mn-ea"/>
                <a:cs typeface="+mn-cs"/>
              </a:rPr>
              <a:t> </a:t>
            </a:r>
            <a:endParaRPr lang="en-US" sz="1200" kern="1200" dirty="0" smtClean="0">
              <a:solidFill>
                <a:schemeClr val="tx1"/>
              </a:solidFill>
              <a:effectLst/>
              <a:latin typeface="Arial" panose="020B0604020202020204" pitchFamily="34" charset="0"/>
              <a:ea typeface="+mn-ea"/>
              <a:cs typeface="+mn-cs"/>
            </a:endParaRPr>
          </a:p>
          <a:p>
            <a:r>
              <a:rPr lang="en-CA" sz="1200" b="1" kern="1200" dirty="0" err="1" smtClean="0">
                <a:solidFill>
                  <a:schemeClr val="tx1"/>
                </a:solidFill>
                <a:effectLst/>
                <a:latin typeface="Arial" panose="020B0604020202020204" pitchFamily="34" charset="0"/>
                <a:ea typeface="+mn-ea"/>
                <a:cs typeface="+mn-cs"/>
              </a:rPr>
              <a:t>Weblink</a:t>
            </a:r>
            <a:r>
              <a:rPr lang="en-CA" sz="1200" b="1" kern="1200" dirty="0" smtClean="0">
                <a:solidFill>
                  <a:schemeClr val="tx1"/>
                </a:solidFill>
                <a:effectLst/>
                <a:latin typeface="Arial" panose="020B0604020202020204" pitchFamily="34" charset="0"/>
                <a:ea typeface="+mn-ea"/>
                <a:cs typeface="+mn-cs"/>
              </a:rPr>
              <a:t>:</a:t>
            </a:r>
            <a:r>
              <a:rPr lang="en-CA" sz="1200" kern="1200" dirty="0" smtClean="0">
                <a:solidFill>
                  <a:schemeClr val="tx1"/>
                </a:solidFill>
                <a:effectLst/>
                <a:latin typeface="Arial" panose="020B0604020202020204" pitchFamily="34" charset="0"/>
                <a:ea typeface="+mn-ea"/>
                <a:cs typeface="+mn-cs"/>
              </a:rPr>
              <a:t> </a:t>
            </a:r>
            <a:r>
              <a:rPr lang="en-CA" sz="1200" u="sng" kern="1200" dirty="0" smtClean="0">
                <a:solidFill>
                  <a:schemeClr val="tx1"/>
                </a:solidFill>
                <a:effectLst/>
                <a:latin typeface="Arial" panose="020B0604020202020204" pitchFamily="34" charset="0"/>
                <a:ea typeface="+mn-ea"/>
                <a:cs typeface="+mn-cs"/>
                <a:hlinkClick r:id="rId3"/>
              </a:rPr>
              <a:t>https://www.crd.bc.ca/docs/default-source/climate-action-pdf/coastal-sea-level-rise-risk-assessment-report.pdf</a:t>
            </a:r>
            <a:r>
              <a:rPr lang="en-CA" sz="1200" kern="1200" dirty="0" smtClean="0">
                <a:solidFill>
                  <a:schemeClr val="tx1"/>
                </a:solidFill>
                <a:effectLst/>
                <a:latin typeface="Arial" panose="020B0604020202020204" pitchFamily="34" charset="0"/>
                <a:ea typeface="+mn-ea"/>
                <a:cs typeface="+mn-cs"/>
              </a:rPr>
              <a:t> </a:t>
            </a:r>
            <a:endParaRPr lang="en-US" sz="1200" kern="1200" dirty="0" smtClean="0">
              <a:solidFill>
                <a:schemeClr val="tx1"/>
              </a:solidFill>
              <a:effectLst/>
              <a:latin typeface="Arial" panose="020B0604020202020204" pitchFamily="34" charset="0"/>
              <a:ea typeface="+mn-ea"/>
              <a:cs typeface="+mn-cs"/>
            </a:endParaRPr>
          </a:p>
          <a:p>
            <a:r>
              <a:rPr lang="en-CA" sz="1200" kern="1200" dirty="0" smtClean="0">
                <a:solidFill>
                  <a:schemeClr val="tx1"/>
                </a:solidFill>
                <a:effectLst/>
                <a:latin typeface="Arial" panose="020B0604020202020204" pitchFamily="34" charset="0"/>
                <a:ea typeface="+mn-ea"/>
                <a:cs typeface="+mn-cs"/>
              </a:rPr>
              <a:t> </a:t>
            </a:r>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13</a:t>
            </a:fld>
            <a:endParaRPr lang="en-US" dirty="0"/>
          </a:p>
        </p:txBody>
      </p:sp>
    </p:spTree>
    <p:extLst>
      <p:ext uri="{BB962C8B-B14F-4D97-AF65-F5344CB8AC3E}">
        <p14:creationId xmlns:p14="http://schemas.microsoft.com/office/powerpoint/2010/main" val="5086375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71800" y="549275"/>
            <a:ext cx="3657600" cy="27432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Asset and Operations Inventory Case</a:t>
            </a:r>
            <a:r>
              <a:rPr lang="en-US" b="1" baseline="0" dirty="0" smtClean="0"/>
              <a:t> Study – New York, New Jersey, Connecticut</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a:t>
            </a:r>
            <a:r>
              <a:rPr lang="en-US" b="1" baseline="0" dirty="0" smtClean="0"/>
              <a:t> Notes:</a:t>
            </a:r>
          </a:p>
          <a:p>
            <a:r>
              <a:rPr lang="en-US" dirty="0" smtClean="0"/>
              <a:t>Case study of Federal Highway Administration Study post-Hurricane</a:t>
            </a:r>
            <a:r>
              <a:rPr lang="en-US" baseline="0" dirty="0" smtClean="0"/>
              <a:t> Sandy to examine climate change vulnerability of transportation assets in the Tri-State Area (New York, New Jersey, and Connecticut).</a:t>
            </a:r>
          </a:p>
          <a:p>
            <a:endParaRPr lang="en-US" baseline="0" dirty="0" smtClean="0"/>
          </a:p>
          <a:p>
            <a:r>
              <a:rPr lang="en-US" baseline="0" dirty="0" smtClean="0"/>
              <a:t>An adaptation engineering assessment process was developed for transportation assets. To test the methodology, 10 assets were selected in 3 states that had suffered from one of the recent, major storms in the North East (such as Sandy, Irene etc.).  A vulnerability assessment was carried out of the asset and adaptation solutions developed for each asset assuming a certain future climate change scenario (depending on the current age / future lifespan of the asset) rather than current day conditions.  </a:t>
            </a:r>
          </a:p>
          <a:p>
            <a:endParaRPr lang="en-US" baseline="0" dirty="0" smtClean="0"/>
          </a:p>
          <a:p>
            <a:r>
              <a:rPr lang="en-US" baseline="0" dirty="0" smtClean="0"/>
              <a:t>A mix of different assets were selected including bascule bridges, highway, a port and section of railroad track.  Climate Change stressors covered including SLR, precipitation, and extreme heat.  Strategies included physical modifications and updating of regulatory guidelines.  </a:t>
            </a:r>
          </a:p>
          <a:p>
            <a:endParaRPr lang="en-US" baseline="0" dirty="0" smtClean="0"/>
          </a:p>
          <a:p>
            <a:pPr marL="0" indent="0">
              <a:buNone/>
            </a:pPr>
            <a:r>
              <a:rPr lang="en-US" sz="1600" b="1" dirty="0" smtClean="0"/>
              <a:t>10 Transportation Assets</a:t>
            </a:r>
          </a:p>
          <a:p>
            <a:pPr lvl="1"/>
            <a:r>
              <a:rPr lang="en-US" sz="1600" dirty="0" smtClean="0">
                <a:latin typeface="Arial" panose="020B0604020202020204" pitchFamily="34" charset="0"/>
                <a:cs typeface="Arial" panose="020B0604020202020204" pitchFamily="34" charset="0"/>
              </a:rPr>
              <a:t>6 in New York, 3 in New Jersey, 1 in Connecticut</a:t>
            </a:r>
          </a:p>
          <a:p>
            <a:pPr lvl="1"/>
            <a:r>
              <a:rPr lang="en-US" sz="1600" dirty="0" smtClean="0">
                <a:latin typeface="Arial" panose="020B0604020202020204" pitchFamily="34" charset="0"/>
                <a:cs typeface="Arial" panose="020B0604020202020204" pitchFamily="34" charset="0"/>
              </a:rPr>
              <a:t>A mix of bridges, highways, a port, and a railroad track</a:t>
            </a:r>
          </a:p>
          <a:p>
            <a:pPr marL="0" indent="0">
              <a:buNone/>
            </a:pPr>
            <a:r>
              <a:rPr lang="en-US" sz="1600" b="1" dirty="0" smtClean="0"/>
              <a:t>Range of Climate Stressors Covered</a:t>
            </a:r>
          </a:p>
          <a:p>
            <a:pPr lvl="1"/>
            <a:r>
              <a:rPr lang="en-US" sz="1600" dirty="0" smtClean="0">
                <a:latin typeface="Arial" panose="020B0604020202020204" pitchFamily="34" charset="0"/>
                <a:cs typeface="Arial" panose="020B0604020202020204" pitchFamily="34" charset="0"/>
              </a:rPr>
              <a:t>Sea level Rise and Storm Surge (7 assessments)</a:t>
            </a:r>
          </a:p>
          <a:p>
            <a:pPr lvl="1"/>
            <a:r>
              <a:rPr lang="en-US" sz="1600" dirty="0" smtClean="0">
                <a:latin typeface="Arial" panose="020B0604020202020204" pitchFamily="34" charset="0"/>
                <a:cs typeface="Arial" panose="020B0604020202020204" pitchFamily="34" charset="0"/>
              </a:rPr>
              <a:t>Extreme Precipitation (2 assessments)</a:t>
            </a:r>
          </a:p>
          <a:p>
            <a:pPr lvl="1"/>
            <a:r>
              <a:rPr lang="en-US" sz="1600" dirty="0" smtClean="0">
                <a:latin typeface="Arial" panose="020B0604020202020204" pitchFamily="34" charset="0"/>
                <a:cs typeface="Arial" panose="020B0604020202020204" pitchFamily="34" charset="0"/>
              </a:rPr>
              <a:t>Extreme Heat (1 assessment)</a:t>
            </a:r>
          </a:p>
          <a:p>
            <a:pPr marL="0" indent="0">
              <a:buNone/>
            </a:pPr>
            <a:r>
              <a:rPr lang="en-US" sz="1600" b="1" dirty="0" smtClean="0"/>
              <a:t>Vulnerability Assessment included:	</a:t>
            </a:r>
          </a:p>
          <a:p>
            <a:pPr lvl="1"/>
            <a:r>
              <a:rPr lang="en-US" sz="1600" dirty="0" smtClean="0">
                <a:latin typeface="Arial" panose="020B0604020202020204" pitchFamily="34" charset="0"/>
                <a:cs typeface="Arial" panose="020B0604020202020204" pitchFamily="34" charset="0"/>
              </a:rPr>
              <a:t>Exposure, sensitivity, adaptive capacity </a:t>
            </a:r>
          </a:p>
          <a:p>
            <a:pPr lvl="1"/>
            <a:r>
              <a:rPr lang="en-US" sz="1600" dirty="0" smtClean="0">
                <a:latin typeface="Arial" panose="020B0604020202020204" pitchFamily="34" charset="0"/>
                <a:cs typeface="Arial" panose="020B0604020202020204" pitchFamily="34" charset="0"/>
              </a:rPr>
              <a:t>Economic consequence analysis </a:t>
            </a:r>
          </a:p>
          <a:p>
            <a:pPr marL="0" indent="0">
              <a:buNone/>
            </a:pPr>
            <a:r>
              <a:rPr lang="en-US" sz="1600" b="1" dirty="0" smtClean="0"/>
              <a:t>Range of Adaptation Strategies Proposed</a:t>
            </a:r>
          </a:p>
          <a:p>
            <a:pPr lvl="1"/>
            <a:r>
              <a:rPr lang="en-US" sz="1600" dirty="0" smtClean="0">
                <a:latin typeface="Arial" panose="020B0604020202020204" pitchFamily="34" charset="0"/>
                <a:cs typeface="Arial" panose="020B0604020202020204" pitchFamily="34" charset="0"/>
              </a:rPr>
              <a:t>Physical modifications (e.g., installation of seawalls)</a:t>
            </a:r>
          </a:p>
          <a:p>
            <a:pPr lvl="1"/>
            <a:r>
              <a:rPr lang="en-US" sz="1600" dirty="0" smtClean="0">
                <a:latin typeface="Arial" panose="020B0604020202020204" pitchFamily="34" charset="0"/>
                <a:cs typeface="Arial" panose="020B0604020202020204" pitchFamily="34" charset="0"/>
              </a:rPr>
              <a:t>Updating regulatory guidelines (e.g., updates to zero thermal stress temperature, updates to IDF Curve)</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38AE2493-2A1C-4046-9F6E-887E1BAEBFF2}" type="slidenum">
              <a:rPr lang="en-US" smtClean="0"/>
              <a:pPr/>
              <a:t>14</a:t>
            </a:fld>
            <a:endParaRPr lang="en-US"/>
          </a:p>
        </p:txBody>
      </p:sp>
    </p:spTree>
    <p:extLst>
      <p:ext uri="{BB962C8B-B14F-4D97-AF65-F5344CB8AC3E}">
        <p14:creationId xmlns:p14="http://schemas.microsoft.com/office/powerpoint/2010/main" val="4314048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71800" y="549275"/>
            <a:ext cx="3657600" cy="27432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Exposure</a:t>
            </a:r>
            <a:r>
              <a:rPr lang="en-US" b="1" baseline="0" dirty="0" smtClean="0"/>
              <a:t> </a:t>
            </a:r>
            <a:r>
              <a:rPr lang="en-US" b="1" dirty="0" smtClean="0"/>
              <a:t>Case</a:t>
            </a:r>
            <a:r>
              <a:rPr lang="en-US" b="1" baseline="0" dirty="0" smtClean="0"/>
              <a:t> Study – Bay Area, California</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a:t>
            </a:r>
            <a:r>
              <a:rPr lang="en-US" b="1" baseline="0" dirty="0" smtClean="0"/>
              <a:t> Notes:</a:t>
            </a:r>
          </a:p>
          <a:p>
            <a:r>
              <a:rPr lang="en-AU" dirty="0" smtClean="0"/>
              <a:t>This</a:t>
            </a:r>
            <a:r>
              <a:rPr lang="en-AU" baseline="0" dirty="0" smtClean="0"/>
              <a:t> climate change vulnerability assessment and adaptation strategy development study focused on transportation infrastructure in the SF Bay area. </a:t>
            </a:r>
            <a:endParaRPr lang="en-AU" dirty="0" smtClean="0"/>
          </a:p>
          <a:p>
            <a:r>
              <a:rPr lang="en-AU" baseline="0" dirty="0" smtClean="0"/>
              <a:t>6 SLR scenarios were developed and mapped.  Focus areas were identified and further analysis was conducted to develop conceptual physical adaptation strategies. </a:t>
            </a:r>
          </a:p>
          <a:p>
            <a:endParaRPr lang="en-AU" baseline="0" dirty="0" smtClean="0"/>
          </a:p>
          <a:p>
            <a:r>
              <a:rPr lang="en-AU" baseline="0" dirty="0" smtClean="0"/>
              <a:t>The adaptation strategies were then sorted and ranked based on a multi-criteria analysis to select 5 strategies for further conceptual design development. </a:t>
            </a:r>
          </a:p>
          <a:p>
            <a:endParaRPr lang="en-AU" baseline="0" dirty="0" smtClean="0"/>
          </a:p>
          <a:p>
            <a:r>
              <a:rPr lang="en-AU" baseline="0" dirty="0" smtClean="0"/>
              <a:t>The focus of this slide and the next 4 map slides </a:t>
            </a:r>
            <a:r>
              <a:rPr lang="en-US" baseline="0" dirty="0" smtClean="0"/>
              <a:t>are on a combined hydraulic modeling of a tidal creek with fluvial discharge and sea level rise to examine combined flooding.</a:t>
            </a:r>
            <a:endParaRPr lang="en-US" dirty="0" smtClean="0"/>
          </a:p>
          <a:p>
            <a:endParaRPr lang="en-AU" baseline="0" dirty="0" smtClean="0"/>
          </a:p>
          <a:p>
            <a:r>
              <a:rPr lang="en-AU" baseline="0" dirty="0" smtClean="0"/>
              <a:t>__________________________________________________</a:t>
            </a:r>
          </a:p>
          <a:p>
            <a:r>
              <a:rPr lang="en-CA" sz="1200" b="1" kern="1200" dirty="0" smtClean="0">
                <a:solidFill>
                  <a:schemeClr val="tx1"/>
                </a:solidFill>
                <a:effectLst/>
                <a:latin typeface="Arial" panose="020B0604020202020204" pitchFamily="34" charset="0"/>
                <a:ea typeface="+mn-ea"/>
                <a:cs typeface="+mn-cs"/>
              </a:rPr>
              <a:t>Name of Resource: </a:t>
            </a:r>
            <a:r>
              <a:rPr lang="en-CA" sz="1200" kern="1200" dirty="0" smtClean="0">
                <a:solidFill>
                  <a:schemeClr val="tx1"/>
                </a:solidFill>
                <a:effectLst/>
                <a:latin typeface="Arial" panose="020B0604020202020204" pitchFamily="34" charset="0"/>
                <a:ea typeface="+mn-ea"/>
                <a:cs typeface="+mn-cs"/>
              </a:rPr>
              <a:t>Climate Change and Extreme Weather Adaptation Options for Transportation Assets in the Bay Area: Pilot Project</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Author: </a:t>
            </a:r>
            <a:r>
              <a:rPr lang="en-CA" sz="1200" kern="1200" dirty="0" smtClean="0">
                <a:solidFill>
                  <a:schemeClr val="tx1"/>
                </a:solidFill>
                <a:effectLst/>
                <a:latin typeface="Arial" panose="020B0604020202020204" pitchFamily="34" charset="0"/>
                <a:ea typeface="+mn-ea"/>
                <a:cs typeface="+mn-cs"/>
              </a:rPr>
              <a:t>San Francisco Bay Area Metropolitan Transportation Commission</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Type of Resource:</a:t>
            </a:r>
            <a:r>
              <a:rPr lang="en-CA" sz="1200" kern="1200" dirty="0" smtClean="0">
                <a:solidFill>
                  <a:schemeClr val="tx1"/>
                </a:solidFill>
                <a:effectLst/>
                <a:latin typeface="Arial" panose="020B0604020202020204" pitchFamily="34" charset="0"/>
                <a:ea typeface="+mn-ea"/>
                <a:cs typeface="+mn-cs"/>
              </a:rPr>
              <a:t> Pilot study report</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Why read this document?</a:t>
            </a:r>
            <a:r>
              <a:rPr lang="en-CA" sz="1200" b="1" i="1" kern="1200" dirty="0" smtClean="0">
                <a:solidFill>
                  <a:schemeClr val="tx1"/>
                </a:solidFill>
                <a:effectLst/>
                <a:latin typeface="Arial" panose="020B0604020202020204" pitchFamily="34" charset="0"/>
                <a:ea typeface="+mn-ea"/>
                <a:cs typeface="+mn-cs"/>
              </a:rPr>
              <a:t>  </a:t>
            </a:r>
            <a:r>
              <a:rPr lang="en-CA" sz="1200" kern="1200" dirty="0" smtClean="0">
                <a:solidFill>
                  <a:schemeClr val="tx1"/>
                </a:solidFill>
                <a:effectLst/>
                <a:latin typeface="Arial" panose="020B0604020202020204" pitchFamily="34" charset="0"/>
                <a:ea typeface="+mn-ea"/>
                <a:cs typeface="+mn-cs"/>
              </a:rPr>
              <a:t>For details on carrying out sea level rise assessments, use of shoreline overtopping analysis to identify areas for focused study; how to assess the sources, mechanisms, and timing of inland inundation and flooding; how to develop evaluation criteria to choose qualitatively between different adaptation strategies; details on living levees as an adaptation strategy; and how to mainstream climate change into an agency’s function</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Topics covered: </a:t>
            </a:r>
            <a:r>
              <a:rPr lang="en-CA" sz="1200" kern="1200" dirty="0" smtClean="0">
                <a:solidFill>
                  <a:schemeClr val="tx1"/>
                </a:solidFill>
                <a:effectLst/>
                <a:latin typeface="Arial" panose="020B0604020202020204" pitchFamily="34" charset="0"/>
                <a:ea typeface="+mn-ea"/>
                <a:cs typeface="+mn-cs"/>
              </a:rPr>
              <a:t>Sea level rise mapping, vulnerability assessment, evaluation criteria development, adaptation strategy development</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Sector:</a:t>
            </a:r>
            <a:r>
              <a:rPr lang="en-CA" sz="1200" kern="1200" dirty="0" smtClean="0">
                <a:solidFill>
                  <a:schemeClr val="tx1"/>
                </a:solidFill>
                <a:effectLst/>
                <a:latin typeface="Arial" panose="020B0604020202020204" pitchFamily="34" charset="0"/>
                <a:ea typeface="+mn-ea"/>
                <a:cs typeface="+mn-cs"/>
              </a:rPr>
              <a:t> Transportation</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Stressors covered:</a:t>
            </a:r>
            <a:r>
              <a:rPr lang="en-CA" sz="1200" kern="1200" dirty="0" smtClean="0">
                <a:solidFill>
                  <a:schemeClr val="tx1"/>
                </a:solidFill>
                <a:effectLst/>
                <a:latin typeface="Arial" panose="020B0604020202020204" pitchFamily="34" charset="0"/>
                <a:ea typeface="+mn-ea"/>
                <a:cs typeface="+mn-cs"/>
              </a:rPr>
              <a:t> Sea level rise and storm surge</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Highlighted sections:</a:t>
            </a:r>
            <a:r>
              <a:rPr lang="en-CA" sz="1200" b="1" i="1" kern="1200" dirty="0" smtClean="0">
                <a:solidFill>
                  <a:schemeClr val="tx1"/>
                </a:solidFill>
                <a:effectLst/>
                <a:latin typeface="Arial" panose="020B0604020202020204" pitchFamily="34" charset="0"/>
                <a:ea typeface="+mn-ea"/>
                <a:cs typeface="+mn-cs"/>
              </a:rPr>
              <a:t> </a:t>
            </a:r>
            <a:r>
              <a:rPr lang="en-CA" sz="1200" kern="1200" dirty="0" smtClean="0">
                <a:solidFill>
                  <a:schemeClr val="tx1"/>
                </a:solidFill>
                <a:effectLst/>
                <a:latin typeface="Arial" panose="020B0604020202020204" pitchFamily="34" charset="0"/>
                <a:ea typeface="+mn-ea"/>
                <a:cs typeface="+mn-cs"/>
              </a:rPr>
              <a:t>The Executive Summary provides a good overview of the whole study. Chapters 5 and 6 outline design of living levees as adaptation strategies; Chapter 8 outlines how to mainstream climate adaptation into transportation agencies. Appendix B provides technical details on work carried out to identify the key areas of vulnerability that exist within three focus areas and assess the sources, mechanisms, and timing of inland inundation and flooding to inform the development of adaptation strategies.</a:t>
            </a:r>
            <a:endParaRPr lang="en-US" sz="1200" kern="1200" dirty="0" smtClean="0">
              <a:solidFill>
                <a:schemeClr val="tx1"/>
              </a:solidFill>
              <a:effectLst/>
              <a:latin typeface="Arial" panose="020B0604020202020204" pitchFamily="34" charset="0"/>
              <a:ea typeface="+mn-ea"/>
              <a:cs typeface="+mn-cs"/>
            </a:endParaRPr>
          </a:p>
          <a:p>
            <a:r>
              <a:rPr lang="en-CA" sz="1200" b="1" kern="1200" dirty="0" err="1" smtClean="0">
                <a:solidFill>
                  <a:schemeClr val="tx1"/>
                </a:solidFill>
                <a:effectLst/>
                <a:latin typeface="Arial" panose="020B0604020202020204" pitchFamily="34" charset="0"/>
                <a:ea typeface="+mn-ea"/>
                <a:cs typeface="+mn-cs"/>
              </a:rPr>
              <a:t>Weblink</a:t>
            </a:r>
            <a:r>
              <a:rPr lang="en-CA" sz="1200" b="1" kern="1200" dirty="0" smtClean="0">
                <a:solidFill>
                  <a:schemeClr val="tx1"/>
                </a:solidFill>
                <a:effectLst/>
                <a:latin typeface="Arial" panose="020B0604020202020204" pitchFamily="34" charset="0"/>
                <a:ea typeface="+mn-ea"/>
                <a:cs typeface="+mn-cs"/>
              </a:rPr>
              <a:t>:</a:t>
            </a:r>
            <a:r>
              <a:rPr lang="en-CA" sz="1200" kern="1200" dirty="0" smtClean="0">
                <a:solidFill>
                  <a:schemeClr val="tx1"/>
                </a:solidFill>
                <a:effectLst/>
                <a:latin typeface="Arial" panose="020B0604020202020204" pitchFamily="34" charset="0"/>
                <a:ea typeface="+mn-ea"/>
                <a:cs typeface="+mn-cs"/>
              </a:rPr>
              <a:t> </a:t>
            </a:r>
            <a:r>
              <a:rPr lang="en-CA" sz="1200" u="sng" kern="1200" dirty="0" smtClean="0">
                <a:solidFill>
                  <a:schemeClr val="tx1"/>
                </a:solidFill>
                <a:effectLst/>
                <a:latin typeface="Arial" panose="020B0604020202020204" pitchFamily="34" charset="0"/>
                <a:ea typeface="+mn-ea"/>
                <a:cs typeface="+mn-cs"/>
                <a:hlinkClick r:id="rId3"/>
              </a:rPr>
              <a:t>http://mtc.ca.gov/tools-and-resources/digital-library/climate-change-and-extreme-weather-adaptation-options</a:t>
            </a:r>
            <a:r>
              <a:rPr lang="en-CA" sz="1200" kern="1200" dirty="0" smtClean="0">
                <a:solidFill>
                  <a:schemeClr val="tx1"/>
                </a:solidFill>
                <a:effectLst/>
                <a:latin typeface="Arial" panose="020B0604020202020204" pitchFamily="34" charset="0"/>
                <a:ea typeface="+mn-ea"/>
                <a:cs typeface="+mn-cs"/>
              </a:rPr>
              <a:t> </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CAKE Link:</a:t>
            </a:r>
            <a:r>
              <a:rPr lang="en-CA" sz="1200" kern="1200" dirty="0" smtClean="0">
                <a:solidFill>
                  <a:schemeClr val="tx1"/>
                </a:solidFill>
                <a:effectLst/>
                <a:latin typeface="Arial" panose="020B0604020202020204" pitchFamily="34" charset="0"/>
                <a:ea typeface="+mn-ea"/>
                <a:cs typeface="+mn-cs"/>
              </a:rPr>
              <a:t> </a:t>
            </a:r>
            <a:r>
              <a:rPr lang="en-CA" sz="1200" u="sng" kern="1200" dirty="0" smtClean="0">
                <a:solidFill>
                  <a:schemeClr val="tx1"/>
                </a:solidFill>
                <a:effectLst/>
                <a:latin typeface="Arial" panose="020B0604020202020204" pitchFamily="34" charset="0"/>
                <a:ea typeface="+mn-ea"/>
                <a:cs typeface="+mn-cs"/>
                <a:hlinkClick r:id="rId4"/>
              </a:rPr>
              <a:t>http://www.cakex.org/directory/organizations/metropolitan-transportation-commission</a:t>
            </a:r>
            <a:endParaRPr lang="en-US" sz="1200" kern="1200" dirty="0" smtClean="0">
              <a:solidFill>
                <a:schemeClr val="tx1"/>
              </a:solidFill>
              <a:effectLst/>
              <a:latin typeface="Arial" panose="020B0604020202020204" pitchFamily="34" charset="0"/>
              <a:ea typeface="+mn-ea"/>
              <a:cs typeface="+mn-cs"/>
            </a:endParaRPr>
          </a:p>
          <a:p>
            <a:r>
              <a:rPr lang="en-CA" sz="1200" kern="1200" dirty="0" smtClean="0">
                <a:solidFill>
                  <a:schemeClr val="tx1"/>
                </a:solidFill>
                <a:effectLst/>
                <a:latin typeface="Arial" panose="020B0604020202020204" pitchFamily="34" charset="0"/>
                <a:ea typeface="+mn-ea"/>
                <a:cs typeface="+mn-cs"/>
              </a:rPr>
              <a:t> </a:t>
            </a:r>
            <a:endParaRPr lang="en-US" sz="1200" kern="1200" dirty="0" smtClean="0">
              <a:solidFill>
                <a:schemeClr val="tx1"/>
              </a:solidFill>
              <a:effectLst/>
              <a:latin typeface="Arial" panose="020B0604020202020204"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fld id="{38AE2493-2A1C-4046-9F6E-887E1BAEBFF2}" type="slidenum">
              <a:rPr lang="en-US" smtClean="0"/>
              <a:pPr/>
              <a:t>16</a:t>
            </a:fld>
            <a:endParaRPr lang="en-US"/>
          </a:p>
        </p:txBody>
      </p:sp>
    </p:spTree>
    <p:extLst>
      <p:ext uri="{BB962C8B-B14F-4D97-AF65-F5344CB8AC3E}">
        <p14:creationId xmlns:p14="http://schemas.microsoft.com/office/powerpoint/2010/main" val="4314048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Exposure</a:t>
            </a:r>
            <a:r>
              <a:rPr lang="en-US" b="1" baseline="0" dirty="0" smtClean="0"/>
              <a:t> </a:t>
            </a:r>
            <a:r>
              <a:rPr lang="en-US" b="1" dirty="0" smtClean="0"/>
              <a:t>Case</a:t>
            </a:r>
            <a:r>
              <a:rPr lang="en-US" b="1" baseline="0" dirty="0" smtClean="0"/>
              <a:t> Study – Bay Area, California cont.</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a:t>
            </a:r>
            <a:r>
              <a:rPr lang="en-US" b="1" baseline="0" dirty="0" smtClean="0"/>
              <a:t> Notes:</a:t>
            </a:r>
          </a:p>
          <a:p>
            <a:r>
              <a:rPr lang="en-US" baseline="0" dirty="0" smtClean="0"/>
              <a:t>Here are the results of the combined riverine and coastal water level analysis. The light blue represents present-day inundation and the dark blue represents inundation that would occur with the same coastal water level and river discharge with 24’’ of SLR. </a:t>
            </a:r>
          </a:p>
          <a:p>
            <a:r>
              <a:rPr lang="en-US" baseline="0" dirty="0" smtClean="0"/>
              <a:t>Several combinations of riverine-coastal water levels were analyzed to determine flooding pathways and vulnerable areas</a:t>
            </a:r>
          </a:p>
          <a:p>
            <a:endParaRPr lang="en-US" baseline="0" dirty="0" smtClean="0"/>
          </a:p>
          <a:p>
            <a:r>
              <a:rPr lang="en-US" baseline="0" dirty="0" smtClean="0"/>
              <a:t>This example shows inundation during a MHHW tide with a 100-yr flow. </a:t>
            </a:r>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17</a:t>
            </a:fld>
            <a:endParaRPr lang="en-US"/>
          </a:p>
        </p:txBody>
      </p:sp>
    </p:spTree>
    <p:extLst>
      <p:ext uri="{BB962C8B-B14F-4D97-AF65-F5344CB8AC3E}">
        <p14:creationId xmlns:p14="http://schemas.microsoft.com/office/powerpoint/2010/main" val="25761651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Exposure</a:t>
            </a:r>
            <a:r>
              <a:rPr lang="en-US" b="1" baseline="0" dirty="0" smtClean="0"/>
              <a:t> </a:t>
            </a:r>
            <a:r>
              <a:rPr lang="en-US" b="1" dirty="0" smtClean="0"/>
              <a:t>Case</a:t>
            </a:r>
            <a:r>
              <a:rPr lang="en-US" b="1" baseline="0" dirty="0" smtClean="0"/>
              <a:t> Study – Bay Area, California cont.</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a:t>
            </a:r>
            <a:r>
              <a:rPr lang="en-US" b="1" baseline="0" dirty="0" smtClean="0"/>
              <a:t> Notes:</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This example shows inundation during a 10-yr tide with a 10-yr flow. </a:t>
            </a:r>
            <a:endParaRPr lang="en-US" dirty="0" smtClean="0"/>
          </a:p>
          <a:p>
            <a:endParaRPr lang="en-US" dirty="0"/>
          </a:p>
        </p:txBody>
      </p:sp>
      <p:sp>
        <p:nvSpPr>
          <p:cNvPr id="4" name="Slide Number Placeholder 3"/>
          <p:cNvSpPr>
            <a:spLocks noGrp="1"/>
          </p:cNvSpPr>
          <p:nvPr>
            <p:ph type="sldNum" sz="quarter" idx="10"/>
          </p:nvPr>
        </p:nvSpPr>
        <p:spPr/>
        <p:txBody>
          <a:bodyPr/>
          <a:lstStyle/>
          <a:p>
            <a:fld id="{1ED85828-1473-4F67-8701-0721BC900F78}" type="slidenum">
              <a:rPr lang="en-US" smtClean="0"/>
              <a:pPr/>
              <a:t>18</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Exposure</a:t>
            </a:r>
            <a:r>
              <a:rPr lang="en-US" b="1" baseline="0" dirty="0" smtClean="0"/>
              <a:t> </a:t>
            </a:r>
            <a:r>
              <a:rPr lang="en-US" b="1" dirty="0" smtClean="0"/>
              <a:t>Case</a:t>
            </a:r>
            <a:r>
              <a:rPr lang="en-US" b="1" baseline="0" dirty="0" smtClean="0"/>
              <a:t> Study – Bay Area, California cont.</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a:t>
            </a:r>
            <a:r>
              <a:rPr lang="en-US" b="1" baseline="0" dirty="0" smtClean="0"/>
              <a:t> Notes:</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This example shows inundation during a 10-yr tide with a 100-yr flow. </a:t>
            </a:r>
            <a:endParaRPr lang="en-US" dirty="0" smtClean="0"/>
          </a:p>
          <a:p>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19</a:t>
            </a:fld>
            <a:endParaRPr lang="en-US"/>
          </a:p>
        </p:txBody>
      </p:sp>
    </p:spTree>
    <p:extLst>
      <p:ext uri="{BB962C8B-B14F-4D97-AF65-F5344CB8AC3E}">
        <p14:creationId xmlns:p14="http://schemas.microsoft.com/office/powerpoint/2010/main" val="36975299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a:t>
            </a:r>
            <a:r>
              <a:rPr lang="en-US" b="1" baseline="0" dirty="0" smtClean="0"/>
              <a:t> Notes:</a:t>
            </a:r>
          </a:p>
          <a:p>
            <a:r>
              <a:rPr lang="en-US" baseline="0" dirty="0" smtClean="0"/>
              <a:t>This example shows inundation during a 100-yr tide with a 10-yr flow. </a:t>
            </a:r>
            <a:endParaRPr lang="en-US" dirty="0" smtClean="0"/>
          </a:p>
          <a:p>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20</a:t>
            </a:fld>
            <a:endParaRPr lang="en-US"/>
          </a:p>
        </p:txBody>
      </p:sp>
    </p:spTree>
    <p:extLst>
      <p:ext uri="{BB962C8B-B14F-4D97-AF65-F5344CB8AC3E}">
        <p14:creationId xmlns:p14="http://schemas.microsoft.com/office/powerpoint/2010/main" val="27080041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Vulnerability</a:t>
            </a:r>
            <a:r>
              <a:rPr lang="en-US" b="1" baseline="0" dirty="0" smtClean="0"/>
              <a:t> </a:t>
            </a:r>
            <a:r>
              <a:rPr lang="en-US" b="1" dirty="0" smtClean="0"/>
              <a:t>Case</a:t>
            </a:r>
            <a:r>
              <a:rPr lang="en-US" b="1" baseline="0" dirty="0" smtClean="0"/>
              <a:t> Study – State Route 37, California</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a:t>
            </a:r>
            <a:r>
              <a:rPr lang="en-US" b="1" baseline="0" dirty="0" smtClean="0"/>
              <a:t> Notes:</a:t>
            </a:r>
          </a:p>
          <a:p>
            <a:r>
              <a:rPr lang="en-US" dirty="0" smtClean="0"/>
              <a:t>Case study of sea level rise vulnerability and risk assessment for state highway in North San Francisco Bay. Project included SLR inundation mapping</a:t>
            </a:r>
            <a:r>
              <a:rPr lang="en-US" baseline="0" dirty="0" smtClean="0"/>
              <a:t> and shoreline vulnerability assessment, conceptual engineering design and costs for alternatives, and 3-D renderings of proposed solutions.</a:t>
            </a:r>
          </a:p>
          <a:p>
            <a:endParaRPr lang="en-US" baseline="0" dirty="0" smtClean="0"/>
          </a:p>
          <a:p>
            <a:r>
              <a:rPr lang="en-US" dirty="0" smtClean="0"/>
              <a:t>HWY37,</a:t>
            </a:r>
            <a:r>
              <a:rPr lang="en-US" baseline="0" dirty="0" smtClean="0"/>
              <a:t> which runs along North SF Bay is vulnerable to the effects of SLR. </a:t>
            </a:r>
          </a:p>
          <a:p>
            <a:r>
              <a:rPr lang="en-US" baseline="0" dirty="0" smtClean="0"/>
              <a:t>SLR inundation maps were used to determine which sections of the HWY are vulnerable to the effects of SLR. The HWY was separated into reaches and a shoreline vulnerability assessment was conducted for each reach. Using that information, adaptation alternatives were developed, which involved conceptual engineering design and cost estimates for three physical alternative to raise the elevation of the road. </a:t>
            </a:r>
          </a:p>
          <a:p>
            <a:r>
              <a:rPr lang="en-US" baseline="0" dirty="0" smtClean="0"/>
              <a:t>Conceptual rendering of the alternative were also developed – see later slides under the adaptation solutions section. </a:t>
            </a:r>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22</a:t>
            </a:fld>
            <a:endParaRPr lang="en-US"/>
          </a:p>
        </p:txBody>
      </p:sp>
    </p:spTree>
    <p:extLst>
      <p:ext uri="{BB962C8B-B14F-4D97-AF65-F5344CB8AC3E}">
        <p14:creationId xmlns:p14="http://schemas.microsoft.com/office/powerpoint/2010/main" val="29519154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Sea Level Rise Risk Assessment-</a:t>
            </a:r>
            <a:r>
              <a:rPr lang="en-US" b="1" baseline="0" dirty="0" smtClean="0"/>
              <a:t> Victoria, BC [cont.] [3/4]</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This is a continuation of the Victoria, BC case study.</a:t>
            </a: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a:t>
            </a:r>
            <a:r>
              <a:rPr lang="en-US" b="1" baseline="0" dirty="0" smtClean="0"/>
              <a:t> Notes:</a:t>
            </a:r>
          </a:p>
          <a:p>
            <a:r>
              <a:rPr lang="en-US" sz="1200" b="0" i="0" u="none" strike="noStrike" kern="1200" baseline="0" dirty="0" smtClean="0">
                <a:solidFill>
                  <a:schemeClr val="tx1"/>
                </a:solidFill>
                <a:latin typeface="AECOM Sans" panose="020B0504020202020204" pitchFamily="34" charset="0"/>
                <a:ea typeface="+mn-ea"/>
                <a:cs typeface="+mn-cs"/>
              </a:rPr>
              <a:t>Once the focus areas were selected, the following data was compiled and defined:</a:t>
            </a:r>
          </a:p>
          <a:p>
            <a:r>
              <a:rPr lang="en-US" sz="1200" b="0" i="0" u="none" strike="noStrike" kern="1200" baseline="0" dirty="0" smtClean="0">
                <a:solidFill>
                  <a:schemeClr val="tx1"/>
                </a:solidFill>
                <a:latin typeface="AECOM Sans" panose="020B0504020202020204" pitchFamily="34" charset="0"/>
                <a:ea typeface="+mn-ea"/>
                <a:cs typeface="+mn-cs"/>
              </a:rPr>
              <a:t> - land use</a:t>
            </a:r>
          </a:p>
          <a:p>
            <a:r>
              <a:rPr lang="en-US" sz="1200" b="0" i="0" u="none" strike="noStrike" kern="1200" baseline="0" dirty="0" smtClean="0">
                <a:solidFill>
                  <a:schemeClr val="tx1"/>
                </a:solidFill>
                <a:latin typeface="AECOM Sans" panose="020B0504020202020204" pitchFamily="34" charset="0"/>
                <a:ea typeface="+mn-ea"/>
                <a:cs typeface="+mn-cs"/>
              </a:rPr>
              <a:t> - shoreline sensitivity to sea level rise</a:t>
            </a:r>
          </a:p>
          <a:p>
            <a:r>
              <a:rPr lang="en-US" sz="1200" b="0" i="0" u="none" strike="noStrike" kern="1200" baseline="0" dirty="0" smtClean="0">
                <a:solidFill>
                  <a:schemeClr val="tx1"/>
                </a:solidFill>
                <a:latin typeface="AECOM Sans" panose="020B0504020202020204" pitchFamily="34" charset="0"/>
                <a:ea typeface="+mn-ea"/>
                <a:cs typeface="+mn-cs"/>
              </a:rPr>
              <a:t> - valuation of land and improvements</a:t>
            </a:r>
          </a:p>
          <a:p>
            <a:r>
              <a:rPr lang="en-US" sz="1200" b="0" i="0" u="none" strike="noStrike" kern="1200" baseline="0" dirty="0" smtClean="0">
                <a:solidFill>
                  <a:schemeClr val="tx1"/>
                </a:solidFill>
                <a:latin typeface="AECOM Sans" panose="020B0504020202020204" pitchFamily="34" charset="0"/>
                <a:ea typeface="+mn-ea"/>
                <a:cs typeface="+mn-cs"/>
              </a:rPr>
              <a:t> - roads and presence of key public assets within the areas that would be flooded</a:t>
            </a:r>
          </a:p>
          <a:p>
            <a:endParaRPr lang="en-US" sz="1200" b="0" i="0" u="none" strike="noStrike" kern="1200" baseline="0" dirty="0" smtClean="0">
              <a:solidFill>
                <a:schemeClr val="tx1"/>
              </a:solidFill>
              <a:latin typeface="AECOM Sans" panose="020B0504020202020204" pitchFamily="34" charset="0"/>
              <a:ea typeface="+mn-ea"/>
              <a:cs typeface="+mn-cs"/>
            </a:endParaRPr>
          </a:p>
          <a:p>
            <a:r>
              <a:rPr lang="en-US" sz="1200" b="0" i="0" u="none" strike="noStrike" kern="1200" baseline="0" dirty="0" smtClean="0">
                <a:solidFill>
                  <a:schemeClr val="tx1"/>
                </a:solidFill>
                <a:latin typeface="AECOM Sans" panose="020B0504020202020204" pitchFamily="34" charset="0"/>
                <a:ea typeface="+mn-ea"/>
                <a:cs typeface="+mn-cs"/>
              </a:rPr>
              <a:t>This data was provided by CRD and also included</a:t>
            </a:r>
          </a:p>
          <a:p>
            <a:r>
              <a:rPr lang="en-US" sz="1200" b="0" i="0" u="none" strike="noStrike" kern="1200" baseline="0" dirty="0" smtClean="0">
                <a:solidFill>
                  <a:schemeClr val="tx1"/>
                </a:solidFill>
                <a:latin typeface="AECOM Sans" panose="020B0504020202020204" pitchFamily="34" charset="0"/>
                <a:ea typeface="+mn-ea"/>
                <a:cs typeface="+mn-cs"/>
              </a:rPr>
              <a:t> - municipal zoning data</a:t>
            </a:r>
          </a:p>
          <a:p>
            <a:r>
              <a:rPr lang="en-US" sz="1200" b="0" i="0" u="none" strike="noStrike" kern="1200" baseline="0" dirty="0" smtClean="0">
                <a:solidFill>
                  <a:schemeClr val="tx1"/>
                </a:solidFill>
                <a:latin typeface="AECOM Sans" panose="020B0504020202020204" pitchFamily="34" charset="0"/>
                <a:ea typeface="+mn-ea"/>
                <a:cs typeface="+mn-cs"/>
              </a:rPr>
              <a:t> - BC Assessment data for actual use of land and market valuation of land and improvements</a:t>
            </a:r>
          </a:p>
          <a:p>
            <a:r>
              <a:rPr lang="en-US" sz="1200" b="0" i="0" u="none" strike="noStrike" kern="1200" baseline="0" dirty="0" smtClean="0">
                <a:solidFill>
                  <a:schemeClr val="tx1"/>
                </a:solidFill>
                <a:latin typeface="AECOM Sans" panose="020B0504020202020204" pitchFamily="34" charset="0"/>
                <a:ea typeface="+mn-ea"/>
                <a:cs typeface="+mn-cs"/>
              </a:rPr>
              <a:t> - location of roads</a:t>
            </a:r>
          </a:p>
          <a:p>
            <a:r>
              <a:rPr lang="en-US" sz="1200" b="0" i="0" u="none" strike="noStrike" kern="1200" baseline="0" dirty="0" smtClean="0">
                <a:solidFill>
                  <a:schemeClr val="tx1"/>
                </a:solidFill>
                <a:latin typeface="AECOM Sans" panose="020B0504020202020204" pitchFamily="34" charset="0"/>
                <a:ea typeface="+mn-ea"/>
                <a:cs typeface="+mn-cs"/>
              </a:rPr>
              <a:t> - replacement cost estimates for key public assets. </a:t>
            </a:r>
          </a:p>
          <a:p>
            <a:endParaRPr lang="en-US" sz="1200" b="0" i="0" u="none" strike="noStrike" kern="1200" baseline="0" dirty="0" smtClean="0">
              <a:solidFill>
                <a:schemeClr val="tx1"/>
              </a:solidFill>
              <a:latin typeface="AECOM Sans" panose="020B0504020202020204" pitchFamily="34" charset="0"/>
              <a:ea typeface="+mn-ea"/>
              <a:cs typeface="+mn-cs"/>
            </a:endParaRPr>
          </a:p>
          <a:p>
            <a:r>
              <a:rPr lang="en-US" sz="1200" b="0" i="0" u="none" strike="noStrike" kern="1200" baseline="0" dirty="0" smtClean="0">
                <a:solidFill>
                  <a:schemeClr val="tx1"/>
                </a:solidFill>
                <a:latin typeface="AECOM Sans" panose="020B0504020202020204" pitchFamily="34" charset="0"/>
                <a:ea typeface="+mn-ea"/>
                <a:cs typeface="+mn-cs"/>
              </a:rPr>
              <a:t>For this </a:t>
            </a:r>
            <a:r>
              <a:rPr lang="en-US" b="1" dirty="0" smtClean="0"/>
              <a:t>Community services disruption case</a:t>
            </a:r>
            <a:r>
              <a:rPr lang="en-US" b="1" baseline="0" dirty="0" smtClean="0"/>
              <a:t> study </a:t>
            </a:r>
            <a:r>
              <a:rPr lang="en-US" b="1" dirty="0" smtClean="0"/>
              <a:t>:</a:t>
            </a:r>
            <a:r>
              <a:rPr lang="en-US" dirty="0" smtClean="0"/>
              <a:t>. </a:t>
            </a:r>
            <a:r>
              <a:rPr lang="en-US" sz="1200" b="0" i="0" u="none" strike="noStrike" kern="1200" baseline="0" dirty="0" smtClean="0">
                <a:solidFill>
                  <a:schemeClr val="tx1"/>
                </a:solidFill>
                <a:latin typeface="+mn-lt"/>
                <a:ea typeface="+mn-ea"/>
                <a:cs typeface="+mn-cs"/>
              </a:rPr>
              <a:t>The Community Disruption Case Study assesses the economic impacts of storm surge in the Oak Bay / Windsor</a:t>
            </a:r>
          </a:p>
          <a:p>
            <a:r>
              <a:rPr lang="en-US" sz="1200" b="0" i="0" u="none" strike="noStrike" kern="1200" baseline="0" dirty="0" smtClean="0">
                <a:solidFill>
                  <a:schemeClr val="tx1"/>
                </a:solidFill>
                <a:latin typeface="+mn-lt"/>
                <a:ea typeface="+mn-ea"/>
                <a:cs typeface="+mn-cs"/>
              </a:rPr>
              <a:t>Park Focus Area (see Figures for Focus Area 15 in Appendix A Map Book). A storm surge event that inundates the Oak Bay Focus Area has the potential to disrupt the life of local residents. Inundation of the neighborhood may result in disruption of utility service, longer commute times due to flooded roads, higher costs to deliver emergency services, the closure of recreation areas, and in the long run, lower property values and tax receipts because of flood risks. For some SLR and storm surge scenarios the inundation could occur in a way that makes the south-eastern portion of this area into a temporary “island”. Without any management measures in place (e.g. to maintain a corridor of unflooded roads), this could prevent access to and from this part of the area. </a:t>
            </a:r>
            <a:r>
              <a:rPr lang="en-US" dirty="0" smtClean="0"/>
              <a:t>The following impacts were considered: Emergency Services</a:t>
            </a:r>
            <a:r>
              <a:rPr lang="en-US" baseline="0" dirty="0" smtClean="0"/>
              <a:t> costs, commute costs, residential utility disruption costs, fiscal risk. </a:t>
            </a:r>
            <a:r>
              <a:rPr lang="en-US" sz="1200" b="0" i="0" u="none" strike="noStrike" kern="1200" baseline="0" dirty="0" smtClean="0">
                <a:solidFill>
                  <a:schemeClr val="tx1"/>
                </a:solidFill>
                <a:latin typeface="+mn-lt"/>
                <a:ea typeface="+mn-ea"/>
                <a:cs typeface="+mn-cs"/>
              </a:rPr>
              <a:t>Three additional indicators (business disruption, recreation disruption, and transit disruption) are assessed in qualitative terms.</a:t>
            </a:r>
            <a:endParaRPr lang="en-US" sz="1200" b="0" i="0" u="none" strike="noStrike" kern="1200" baseline="0" dirty="0" smtClean="0">
              <a:solidFill>
                <a:schemeClr val="tx1"/>
              </a:solidFill>
              <a:latin typeface="AECOM Sans" panose="020B0504020202020204" pitchFamily="34" charset="0"/>
              <a:ea typeface="+mn-ea"/>
              <a:cs typeface="+mn-cs"/>
            </a:endParaRPr>
          </a:p>
          <a:p>
            <a:endParaRPr lang="en-US" sz="1200" b="0" i="0" u="none" strike="noStrike" kern="1200" baseline="0" dirty="0" smtClean="0">
              <a:solidFill>
                <a:schemeClr val="tx1"/>
              </a:solidFill>
              <a:latin typeface="AECOM Sans" panose="020B0504020202020204" pitchFamily="34" charset="0"/>
              <a:ea typeface="+mn-ea"/>
              <a:cs typeface="+mn-cs"/>
            </a:endParaRPr>
          </a:p>
          <a:p>
            <a:r>
              <a:rPr lang="en-US" sz="1200" b="0" i="0" u="none" strike="noStrike" kern="1200" baseline="0" dirty="0" smtClean="0">
                <a:solidFill>
                  <a:schemeClr val="tx1"/>
                </a:solidFill>
                <a:latin typeface="AECOM Sans" panose="020B0504020202020204" pitchFamily="34" charset="0"/>
                <a:ea typeface="+mn-ea"/>
                <a:cs typeface="+mn-cs"/>
              </a:rPr>
              <a:t>For the 24 Focus Areas used for this project the total valuation of land and improvements (as defined by BC Assessment) for the 2100 + 500-year storm surge scenario ranged from $333 million (for the Oak Bay Windsor Park SLR Focus Area) to $3.4 million (Albert Head SLR Focus Area). These are total asset values based on market valuation and do not infer expected losses that would occur from periodic inundation. Across the 24 SLR Focus Areas, BC Assessment data show that residential property has the highest total assessed value followed by commercial and then civic, institutional and recreational land uses. </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24</a:t>
            </a:fld>
            <a:endParaRPr lang="en-US"/>
          </a:p>
        </p:txBody>
      </p:sp>
    </p:spTree>
    <p:extLst>
      <p:ext uri="{BB962C8B-B14F-4D97-AF65-F5344CB8AC3E}">
        <p14:creationId xmlns:p14="http://schemas.microsoft.com/office/powerpoint/2010/main" val="773969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sz="1200" kern="1200" dirty="0" smtClean="0">
              <a:solidFill>
                <a:schemeClr val="tx1"/>
              </a:solidFill>
              <a:effectLst/>
              <a:latin typeface="Arial" panose="020B0604020202020204" pitchFamily="34" charset="0"/>
              <a:ea typeface="+mn-ea"/>
              <a:cs typeface="+mn-cs"/>
            </a:endParaRPr>
          </a:p>
        </p:txBody>
      </p:sp>
      <p:sp>
        <p:nvSpPr>
          <p:cNvPr id="4" name="Slide Number Placeholder 3"/>
          <p:cNvSpPr>
            <a:spLocks noGrp="1"/>
          </p:cNvSpPr>
          <p:nvPr>
            <p:ph type="sldNum" sz="quarter" idx="10"/>
          </p:nvPr>
        </p:nvSpPr>
        <p:spPr/>
        <p:txBody>
          <a:bodyPr/>
          <a:lstStyle/>
          <a:p>
            <a:fld id="{5BE7E60D-C082-4F49-8DE3-A2458EA78B06}" type="slidenum">
              <a:rPr lang="es-ES" smtClean="0"/>
              <a:t>2</a:t>
            </a:fld>
            <a:endParaRPr lang="es-ES" dirty="0"/>
          </a:p>
        </p:txBody>
      </p:sp>
    </p:spTree>
    <p:extLst>
      <p:ext uri="{BB962C8B-B14F-4D97-AF65-F5344CB8AC3E}">
        <p14:creationId xmlns:p14="http://schemas.microsoft.com/office/powerpoint/2010/main" val="9643391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Sea Level Rise Risk Assessment-</a:t>
            </a:r>
            <a:r>
              <a:rPr lang="en-US" b="1" baseline="0" dirty="0" smtClean="0"/>
              <a:t> Victoria, BC [cont.] [4/4]</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This is a continuation of the Victoria, BC case study.</a:t>
            </a:r>
            <a:endParaRPr lang="en-US" b="1" dirty="0" smtClean="0"/>
          </a:p>
          <a:p>
            <a:endParaRPr lang="en-US" dirty="0" smtClean="0"/>
          </a:p>
          <a:p>
            <a:r>
              <a:rPr lang="en-US" dirty="0" smtClean="0"/>
              <a:t>This table shows the indicator,</a:t>
            </a:r>
            <a:r>
              <a:rPr lang="en-US" baseline="0" dirty="0" smtClean="0"/>
              <a:t> metric and data inputs that were used for the </a:t>
            </a:r>
            <a:r>
              <a:rPr lang="en-US" sz="1200" b="0" i="0" u="none" strike="noStrike" kern="1200" baseline="0" dirty="0" smtClean="0">
                <a:solidFill>
                  <a:schemeClr val="tx1"/>
                </a:solidFill>
                <a:latin typeface="+mn-lt"/>
                <a:ea typeface="+mn-ea"/>
                <a:cs typeface="+mn-cs"/>
              </a:rPr>
              <a:t>Community Disruption Case Study </a:t>
            </a:r>
            <a:endParaRPr lang="en-US" dirty="0"/>
          </a:p>
        </p:txBody>
      </p:sp>
      <p:sp>
        <p:nvSpPr>
          <p:cNvPr id="4" name="Slide Number Placeholder 3"/>
          <p:cNvSpPr>
            <a:spLocks noGrp="1"/>
          </p:cNvSpPr>
          <p:nvPr>
            <p:ph type="sldNum" sz="quarter" idx="10"/>
          </p:nvPr>
        </p:nvSpPr>
        <p:spPr/>
        <p:txBody>
          <a:bodyPr/>
          <a:lstStyle/>
          <a:p>
            <a:fld id="{F5E4A7C9-B0DF-41DF-9065-8AF522D3E2A9}" type="slidenum">
              <a:rPr lang="en-US" smtClean="0"/>
              <a:pPr/>
              <a:t>25</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Sea</a:t>
            </a:r>
            <a:r>
              <a:rPr lang="en-US" b="1" baseline="0" dirty="0" smtClean="0"/>
              <a:t> Level Rise Adaptation Case Study – California [1/4]</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Speaker Notes:</a:t>
            </a: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Highway 37,</a:t>
            </a:r>
            <a:r>
              <a:rPr lang="en-US" baseline="0" dirty="0" smtClean="0"/>
              <a:t> which runs along North SF Bay is vulnerable to the effects of SLR. This project conducted a </a:t>
            </a:r>
            <a:r>
              <a:rPr lang="en-US" dirty="0" smtClean="0"/>
              <a:t>sea level rise vulnerability and risk assessment for</a:t>
            </a:r>
            <a:r>
              <a:rPr lang="en-US" baseline="0" dirty="0" smtClean="0"/>
              <a:t> the 20-mile long highway</a:t>
            </a:r>
            <a:r>
              <a:rPr lang="en-US" dirty="0" smtClean="0"/>
              <a:t>. The project included SLR inundation mapping</a:t>
            </a:r>
            <a:r>
              <a:rPr lang="en-US" baseline="0" dirty="0" smtClean="0"/>
              <a:t> and a shoreline vulnerability assessment, which identified low-lying segments of levees that are responsible for protecting the highway from flooding. The project also developed conceptual level engineering design and cost estimates for alternatives to raise the highway, and 3-D renderings of proposed solutions.</a:t>
            </a:r>
          </a:p>
        </p:txBody>
      </p:sp>
      <p:sp>
        <p:nvSpPr>
          <p:cNvPr id="4" name="Slide Number Placeholder 3"/>
          <p:cNvSpPr>
            <a:spLocks noGrp="1"/>
          </p:cNvSpPr>
          <p:nvPr>
            <p:ph type="sldNum" sz="quarter" idx="10"/>
          </p:nvPr>
        </p:nvSpPr>
        <p:spPr/>
        <p:txBody>
          <a:bodyPr/>
          <a:lstStyle/>
          <a:p>
            <a:fld id="{560B52A1-CCB2-4AAD-86EF-43FEE5A3BB26}" type="slidenum">
              <a:rPr lang="en-US" smtClean="0"/>
              <a:pPr/>
              <a:t>27</a:t>
            </a:fld>
            <a:endParaRPr lang="en-US"/>
          </a:p>
        </p:txBody>
      </p:sp>
    </p:spTree>
    <p:extLst>
      <p:ext uri="{BB962C8B-B14F-4D97-AF65-F5344CB8AC3E}">
        <p14:creationId xmlns:p14="http://schemas.microsoft.com/office/powerpoint/2010/main" val="29519154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Sea</a:t>
            </a:r>
            <a:r>
              <a:rPr lang="en-US" b="1" baseline="0" dirty="0" smtClean="0"/>
              <a:t> Level Rise Adaptation Case Study – California cont. [2/4]</a:t>
            </a:r>
            <a:endParaRPr lang="en-US" b="1" dirty="0" smtClean="0"/>
          </a:p>
          <a:p>
            <a:endParaRPr lang="en-US" dirty="0" smtClean="0"/>
          </a:p>
          <a:p>
            <a:r>
              <a:rPr lang="en-US" b="1" dirty="0" smtClean="0"/>
              <a:t>Speaker</a:t>
            </a:r>
            <a:r>
              <a:rPr lang="en-US" b="1" baseline="0" dirty="0" smtClean="0"/>
              <a:t> Notes:</a:t>
            </a:r>
            <a:endParaRPr lang="en-US" b="1" dirty="0" smtClean="0"/>
          </a:p>
          <a:p>
            <a:r>
              <a:rPr lang="en-US" dirty="0" smtClean="0"/>
              <a:t>This is a photo of the </a:t>
            </a:r>
            <a:r>
              <a:rPr lang="en-US" baseline="0" dirty="0" smtClean="0"/>
              <a:t>current road conditions at Highway 37. It is low-lying and prone to flooding. At this location the highway is surrounded by vegetated tidal saltmarsh.</a:t>
            </a:r>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28</a:t>
            </a:fld>
            <a:endParaRPr lang="en-US"/>
          </a:p>
        </p:txBody>
      </p:sp>
    </p:spTree>
    <p:extLst>
      <p:ext uri="{BB962C8B-B14F-4D97-AF65-F5344CB8AC3E}">
        <p14:creationId xmlns:p14="http://schemas.microsoft.com/office/powerpoint/2010/main" val="28559008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Sea</a:t>
            </a:r>
            <a:r>
              <a:rPr lang="en-US" b="1" baseline="0" dirty="0" smtClean="0"/>
              <a:t> Level Rise Adaptation Case Study – California cont. [3/4]</a:t>
            </a:r>
            <a:endParaRPr lang="en-US" b="1" dirty="0" smtClean="0"/>
          </a:p>
          <a:p>
            <a:endParaRPr lang="en-US" dirty="0" smtClean="0"/>
          </a:p>
          <a:p>
            <a:r>
              <a:rPr lang="en-US" b="1" dirty="0" smtClean="0"/>
              <a:t>Speaker</a:t>
            </a:r>
            <a:r>
              <a:rPr lang="en-US" b="1" baseline="0" dirty="0" smtClean="0"/>
              <a:t> Notes:</a:t>
            </a:r>
            <a:endParaRPr lang="en-US" dirty="0" smtClean="0"/>
          </a:p>
          <a:p>
            <a:r>
              <a:rPr lang="en-US" dirty="0" smtClean="0"/>
              <a:t>One adaptation option for Highway 37 is that the road would be raised</a:t>
            </a:r>
            <a:r>
              <a:rPr lang="en-US" baseline="0" dirty="0" smtClean="0"/>
              <a:t> by fill, creating an embankment. The highway would run along the top of the embankment. This alternative is less expensive than the structural alternatives; however, it could be more difficult to permit due to wetland impacts and may experience problems with settlement due to consolidation of the underlying soils.</a:t>
            </a:r>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29</a:t>
            </a:fld>
            <a:endParaRPr lang="en-US"/>
          </a:p>
        </p:txBody>
      </p:sp>
    </p:spTree>
    <p:extLst>
      <p:ext uri="{BB962C8B-B14F-4D97-AF65-F5344CB8AC3E}">
        <p14:creationId xmlns:p14="http://schemas.microsoft.com/office/powerpoint/2010/main" val="18434551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Sea</a:t>
            </a:r>
            <a:r>
              <a:rPr lang="en-US" b="1" baseline="0" dirty="0" smtClean="0"/>
              <a:t> Level Rise Adaptation Case Study – California cont. [4/4]</a:t>
            </a:r>
            <a:endParaRPr lang="en-US" b="1" dirty="0" smtClean="0"/>
          </a:p>
          <a:p>
            <a:endParaRPr lang="en-US" b="1" dirty="0" smtClean="0"/>
          </a:p>
          <a:p>
            <a:r>
              <a:rPr lang="en-US" b="1" dirty="0" smtClean="0"/>
              <a:t>Speaker</a:t>
            </a:r>
            <a:r>
              <a:rPr lang="en-US" b="1" baseline="0" dirty="0" smtClean="0"/>
              <a:t> Notes:</a:t>
            </a:r>
            <a:endParaRPr lang="en-US" b="1" dirty="0" smtClean="0"/>
          </a:p>
          <a:p>
            <a:r>
              <a:rPr lang="en-US" dirty="0" smtClean="0"/>
              <a:t>Another adaptation option for Highway 37 is that the road would built on</a:t>
            </a:r>
            <a:r>
              <a:rPr lang="en-US" baseline="0" dirty="0" smtClean="0"/>
              <a:t> piles, so that floodwaters would pass under the road. This alternative provides a unique opportunity to reconnect the hydrology of the wetlands surrounding the highway and may be advantageous from a restoration standpoint; however, elevating the highway on a structure is more expensive than the embankment alternative.</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Source: </a:t>
            </a:r>
            <a:r>
              <a:rPr lang="en-US" sz="1200" dirty="0" smtClean="0">
                <a:latin typeface="Aktiv Grotesk Trial" panose="020B0504020202020204" pitchFamily="34" charset="0"/>
                <a:cs typeface="Aktiv Grotesk Trial" panose="020B0504020202020204" pitchFamily="34" charset="0"/>
              </a:rPr>
              <a:t>http://hwy37.ucdavis.edu</a:t>
            </a:r>
          </a:p>
          <a:p>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30</a:t>
            </a:fld>
            <a:endParaRPr lang="en-US"/>
          </a:p>
        </p:txBody>
      </p:sp>
    </p:spTree>
    <p:extLst>
      <p:ext uri="{BB962C8B-B14F-4D97-AF65-F5344CB8AC3E}">
        <p14:creationId xmlns:p14="http://schemas.microsoft.com/office/powerpoint/2010/main" val="21248014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71800" y="549275"/>
            <a:ext cx="3657600" cy="2743200"/>
          </a:xfrm>
        </p:spPr>
      </p:sp>
      <p:sp>
        <p:nvSpPr>
          <p:cNvPr id="3" name="Notes Placeholder 2"/>
          <p:cNvSpPr>
            <a:spLocks noGrp="1"/>
          </p:cNvSpPr>
          <p:nvPr>
            <p:ph type="body" idx="1"/>
          </p:nvPr>
        </p:nvSpPr>
        <p:spPr/>
        <p:txBody>
          <a:bodyPr/>
          <a:lstStyle/>
          <a:p>
            <a:r>
              <a:rPr lang="en-US" b="1" dirty="0" smtClean="0"/>
              <a:t>Sea Level</a:t>
            </a:r>
            <a:r>
              <a:rPr lang="en-US" b="1" baseline="0" dirty="0" smtClean="0"/>
              <a:t> Rise Adaptation Case Study – Bay Area, California [1/4]</a:t>
            </a:r>
            <a:endParaRPr lang="en-US" b="1" dirty="0" smtClean="0"/>
          </a:p>
          <a:p>
            <a:endParaRPr lang="en-US" b="1" dirty="0" smtClean="0"/>
          </a:p>
          <a:p>
            <a:r>
              <a:rPr lang="en-US" b="1" dirty="0" smtClean="0"/>
              <a:t>Speaker Notes:</a:t>
            </a:r>
          </a:p>
          <a:p>
            <a:r>
              <a:rPr lang="en-US" b="0" dirty="0" smtClean="0"/>
              <a:t>The</a:t>
            </a:r>
            <a:r>
              <a:rPr lang="en-US" b="0" baseline="0" dirty="0" smtClean="0"/>
              <a:t> Climate Change and Extreme Weather Adaptation Options study was a climate change vulnerability assessment focusing on transportation infrastructure in the San Francisco Bay Area. The study developed a comprehensive list of 125 adaptation strategies that were evaluated using a multi-criteria analysis to select 4 focus strategies for concept design development. The focus strategies included a living levee/breakwater along the bay shoreline, a living levee along a tidal creek, a drainage study, and guidance on mainstreaming climate adaptation in agency processes. One of the focus areas selected was the San Francisco-Oakland Bay Bridge touchdown/toll plaza for development of a conceptual level engineering design and cost estimate of a living levee and breakwater (highlighted in subsequent slides).</a:t>
            </a:r>
            <a:endParaRPr lang="en-US" b="0" dirty="0" smtClean="0"/>
          </a:p>
          <a:p>
            <a:endParaRPr lang="en-AU" dirty="0" smtClean="0"/>
          </a:p>
          <a:p>
            <a:r>
              <a:rPr lang="en-AU" baseline="0" dirty="0" smtClean="0"/>
              <a:t>________________________________________________________________________________________________________________</a:t>
            </a:r>
          </a:p>
          <a:p>
            <a:r>
              <a:rPr lang="en-CA" sz="1200" b="1" kern="1200" dirty="0" smtClean="0">
                <a:solidFill>
                  <a:schemeClr val="tx1"/>
                </a:solidFill>
                <a:effectLst/>
                <a:latin typeface="Arial" panose="020B0604020202020204" pitchFamily="34" charset="0"/>
                <a:ea typeface="+mn-ea"/>
                <a:cs typeface="+mn-cs"/>
              </a:rPr>
              <a:t>Name of Resource: </a:t>
            </a:r>
            <a:r>
              <a:rPr lang="en-CA" sz="1200" kern="1200" dirty="0" smtClean="0">
                <a:solidFill>
                  <a:schemeClr val="tx1"/>
                </a:solidFill>
                <a:effectLst/>
                <a:latin typeface="Arial" panose="020B0604020202020204" pitchFamily="34" charset="0"/>
                <a:ea typeface="+mn-ea"/>
                <a:cs typeface="+mn-cs"/>
              </a:rPr>
              <a:t>Climate Change and Extreme Weather Adaptation Options for Transportation Assets in the Bay Area: Pilot Project</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Author: </a:t>
            </a:r>
            <a:r>
              <a:rPr lang="en-CA" sz="1200" kern="1200" dirty="0" smtClean="0">
                <a:solidFill>
                  <a:schemeClr val="tx1"/>
                </a:solidFill>
                <a:effectLst/>
                <a:latin typeface="Arial" panose="020B0604020202020204" pitchFamily="34" charset="0"/>
                <a:ea typeface="+mn-ea"/>
                <a:cs typeface="+mn-cs"/>
              </a:rPr>
              <a:t>San Francisco Bay Area Metropolitan Transportation Commission</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Type of Resource:</a:t>
            </a:r>
            <a:r>
              <a:rPr lang="en-CA" sz="1200" kern="1200" dirty="0" smtClean="0">
                <a:solidFill>
                  <a:schemeClr val="tx1"/>
                </a:solidFill>
                <a:effectLst/>
                <a:latin typeface="Arial" panose="020B0604020202020204" pitchFamily="34" charset="0"/>
                <a:ea typeface="+mn-ea"/>
                <a:cs typeface="+mn-cs"/>
              </a:rPr>
              <a:t> Pilot study report</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Why read this document?</a:t>
            </a:r>
            <a:r>
              <a:rPr lang="en-CA" sz="1200" b="1" i="1" kern="1200" dirty="0" smtClean="0">
                <a:solidFill>
                  <a:schemeClr val="tx1"/>
                </a:solidFill>
                <a:effectLst/>
                <a:latin typeface="Arial" panose="020B0604020202020204" pitchFamily="34" charset="0"/>
                <a:ea typeface="+mn-ea"/>
                <a:cs typeface="+mn-cs"/>
              </a:rPr>
              <a:t>  </a:t>
            </a:r>
            <a:r>
              <a:rPr lang="en-CA" sz="1200" kern="1200" dirty="0" smtClean="0">
                <a:solidFill>
                  <a:schemeClr val="tx1"/>
                </a:solidFill>
                <a:effectLst/>
                <a:latin typeface="Arial" panose="020B0604020202020204" pitchFamily="34" charset="0"/>
                <a:ea typeface="+mn-ea"/>
                <a:cs typeface="+mn-cs"/>
              </a:rPr>
              <a:t>For details on carrying out sea level rise assessments, use of shoreline overtopping analysis to identify areas for focused study; how to assess the sources, mechanisms, and timing of inland inundation and flooding; how to develop evaluation criteria to choose qualitatively between different adaptation strategies; details on living levees as an adaptation strategy; and how to mainstream climate change into an agency’s function</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Topics covered: </a:t>
            </a:r>
            <a:r>
              <a:rPr lang="en-CA" sz="1200" kern="1200" dirty="0" smtClean="0">
                <a:solidFill>
                  <a:schemeClr val="tx1"/>
                </a:solidFill>
                <a:effectLst/>
                <a:latin typeface="Arial" panose="020B0604020202020204" pitchFamily="34" charset="0"/>
                <a:ea typeface="+mn-ea"/>
                <a:cs typeface="+mn-cs"/>
              </a:rPr>
              <a:t>Sea level rise mapping, vulnerability assessment, evaluation criteria development, adaptation strategy development</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Sector:</a:t>
            </a:r>
            <a:r>
              <a:rPr lang="en-CA" sz="1200" kern="1200" dirty="0" smtClean="0">
                <a:solidFill>
                  <a:schemeClr val="tx1"/>
                </a:solidFill>
                <a:effectLst/>
                <a:latin typeface="Arial" panose="020B0604020202020204" pitchFamily="34" charset="0"/>
                <a:ea typeface="+mn-ea"/>
                <a:cs typeface="+mn-cs"/>
              </a:rPr>
              <a:t> Transportation</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Stressors covered:</a:t>
            </a:r>
            <a:r>
              <a:rPr lang="en-CA" sz="1200" kern="1200" dirty="0" smtClean="0">
                <a:solidFill>
                  <a:schemeClr val="tx1"/>
                </a:solidFill>
                <a:effectLst/>
                <a:latin typeface="Arial" panose="020B0604020202020204" pitchFamily="34" charset="0"/>
                <a:ea typeface="+mn-ea"/>
                <a:cs typeface="+mn-cs"/>
              </a:rPr>
              <a:t> Sea level rise and storm surge</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Highlighted sections:</a:t>
            </a:r>
            <a:r>
              <a:rPr lang="en-CA" sz="1200" b="1" i="1" kern="1200" dirty="0" smtClean="0">
                <a:solidFill>
                  <a:schemeClr val="tx1"/>
                </a:solidFill>
                <a:effectLst/>
                <a:latin typeface="Arial" panose="020B0604020202020204" pitchFamily="34" charset="0"/>
                <a:ea typeface="+mn-ea"/>
                <a:cs typeface="+mn-cs"/>
              </a:rPr>
              <a:t> </a:t>
            </a:r>
            <a:r>
              <a:rPr lang="en-CA" sz="1200" kern="1200" dirty="0" smtClean="0">
                <a:solidFill>
                  <a:schemeClr val="tx1"/>
                </a:solidFill>
                <a:effectLst/>
                <a:latin typeface="Arial" panose="020B0604020202020204" pitchFamily="34" charset="0"/>
                <a:ea typeface="+mn-ea"/>
                <a:cs typeface="+mn-cs"/>
              </a:rPr>
              <a:t>The Executive Summary provides a good overview of the whole study. Chapters 5 and 6 outline design of living levees as adaptation strategies; Chapter 8 outlines how to mainstream climate adaptation into transportation agencies. Appendix B provides technical details on work carried out to identify the key areas of vulnerability that exist within three focus areas and assess the sources, mechanisms, and timing of inland inundation and flooding to inform the development of adaptation strategies.</a:t>
            </a:r>
            <a:endParaRPr lang="en-US" sz="1200" kern="1200" dirty="0" smtClean="0">
              <a:solidFill>
                <a:schemeClr val="tx1"/>
              </a:solidFill>
              <a:effectLst/>
              <a:latin typeface="Arial" panose="020B0604020202020204" pitchFamily="34" charset="0"/>
              <a:ea typeface="+mn-ea"/>
              <a:cs typeface="+mn-cs"/>
            </a:endParaRPr>
          </a:p>
          <a:p>
            <a:r>
              <a:rPr lang="en-CA" sz="1200" b="1" kern="1200" dirty="0" err="1" smtClean="0">
                <a:solidFill>
                  <a:schemeClr val="tx1"/>
                </a:solidFill>
                <a:effectLst/>
                <a:latin typeface="Arial" panose="020B0604020202020204" pitchFamily="34" charset="0"/>
                <a:ea typeface="+mn-ea"/>
                <a:cs typeface="+mn-cs"/>
              </a:rPr>
              <a:t>Weblink</a:t>
            </a:r>
            <a:r>
              <a:rPr lang="en-CA" sz="1200" b="1" kern="1200" dirty="0" smtClean="0">
                <a:solidFill>
                  <a:schemeClr val="tx1"/>
                </a:solidFill>
                <a:effectLst/>
                <a:latin typeface="Arial" panose="020B0604020202020204" pitchFamily="34" charset="0"/>
                <a:ea typeface="+mn-ea"/>
                <a:cs typeface="+mn-cs"/>
              </a:rPr>
              <a:t>:</a:t>
            </a:r>
            <a:r>
              <a:rPr lang="en-CA" sz="1200" kern="1200" dirty="0" smtClean="0">
                <a:solidFill>
                  <a:schemeClr val="tx1"/>
                </a:solidFill>
                <a:effectLst/>
                <a:latin typeface="Arial" panose="020B0604020202020204" pitchFamily="34" charset="0"/>
                <a:ea typeface="+mn-ea"/>
                <a:cs typeface="+mn-cs"/>
              </a:rPr>
              <a:t> </a:t>
            </a:r>
            <a:r>
              <a:rPr lang="en-CA" sz="1200" u="sng" kern="1200" dirty="0" smtClean="0">
                <a:solidFill>
                  <a:schemeClr val="tx1"/>
                </a:solidFill>
                <a:effectLst/>
                <a:latin typeface="Arial" panose="020B0604020202020204" pitchFamily="34" charset="0"/>
                <a:ea typeface="+mn-ea"/>
                <a:cs typeface="+mn-cs"/>
                <a:hlinkClick r:id="rId3"/>
              </a:rPr>
              <a:t>http://mtc.ca.gov/tools-and-resources/digital-library/climate-change-and-extreme-weather-adaptation-options</a:t>
            </a:r>
            <a:r>
              <a:rPr lang="en-CA" sz="1200" kern="1200" dirty="0" smtClean="0">
                <a:solidFill>
                  <a:schemeClr val="tx1"/>
                </a:solidFill>
                <a:effectLst/>
                <a:latin typeface="Arial" panose="020B0604020202020204" pitchFamily="34" charset="0"/>
                <a:ea typeface="+mn-ea"/>
                <a:cs typeface="+mn-cs"/>
              </a:rPr>
              <a:t> </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CAKE Link:</a:t>
            </a:r>
            <a:r>
              <a:rPr lang="en-CA" sz="1200" kern="1200" dirty="0" smtClean="0">
                <a:solidFill>
                  <a:schemeClr val="tx1"/>
                </a:solidFill>
                <a:effectLst/>
                <a:latin typeface="Arial" panose="020B0604020202020204" pitchFamily="34" charset="0"/>
                <a:ea typeface="+mn-ea"/>
                <a:cs typeface="+mn-cs"/>
              </a:rPr>
              <a:t> </a:t>
            </a:r>
            <a:r>
              <a:rPr lang="en-CA" sz="1200" u="sng" kern="1200" dirty="0" smtClean="0">
                <a:solidFill>
                  <a:schemeClr val="tx1"/>
                </a:solidFill>
                <a:effectLst/>
                <a:latin typeface="Arial" panose="020B0604020202020204" pitchFamily="34" charset="0"/>
                <a:ea typeface="+mn-ea"/>
                <a:cs typeface="+mn-cs"/>
                <a:hlinkClick r:id="rId4"/>
              </a:rPr>
              <a:t>http://www.cakex.org/directory/organizations/metropolitan-transportation-commission</a:t>
            </a:r>
            <a:endParaRPr lang="en-US" sz="1200" kern="1200" dirty="0" smtClean="0">
              <a:solidFill>
                <a:schemeClr val="tx1"/>
              </a:solidFill>
              <a:effectLst/>
              <a:latin typeface="Arial" panose="020B0604020202020204" pitchFamily="34" charset="0"/>
              <a:ea typeface="+mn-ea"/>
              <a:cs typeface="+mn-cs"/>
            </a:endParaRPr>
          </a:p>
          <a:p>
            <a:r>
              <a:rPr lang="en-CA" sz="1200" kern="1200" dirty="0" smtClean="0">
                <a:solidFill>
                  <a:schemeClr val="tx1"/>
                </a:solidFill>
                <a:effectLst/>
                <a:latin typeface="Arial" panose="020B0604020202020204" pitchFamily="34" charset="0"/>
                <a:ea typeface="+mn-ea"/>
                <a:cs typeface="+mn-cs"/>
              </a:rPr>
              <a:t> </a:t>
            </a:r>
            <a:endParaRPr lang="en-US" sz="1200" kern="1200" dirty="0" smtClean="0">
              <a:solidFill>
                <a:schemeClr val="tx1"/>
              </a:solidFill>
              <a:effectLst/>
              <a:latin typeface="Arial" panose="020B0604020202020204" pitchFamily="34" charset="0"/>
              <a:ea typeface="+mn-ea"/>
              <a:cs typeface="+mn-cs"/>
            </a:endParaRPr>
          </a:p>
          <a:p>
            <a:endParaRPr lang="en-US" dirty="0" smtClean="0"/>
          </a:p>
          <a:p>
            <a:endParaRPr lang="en-US" dirty="0"/>
          </a:p>
        </p:txBody>
      </p:sp>
      <p:sp>
        <p:nvSpPr>
          <p:cNvPr id="4" name="Slide Number Placeholder 3"/>
          <p:cNvSpPr>
            <a:spLocks noGrp="1"/>
          </p:cNvSpPr>
          <p:nvPr>
            <p:ph type="sldNum" sz="quarter" idx="10"/>
          </p:nvPr>
        </p:nvSpPr>
        <p:spPr/>
        <p:txBody>
          <a:bodyPr/>
          <a:lstStyle/>
          <a:p>
            <a:fld id="{38AE2493-2A1C-4046-9F6E-887E1BAEBFF2}" type="slidenum">
              <a:rPr lang="en-US" smtClean="0"/>
              <a:pPr/>
              <a:t>31</a:t>
            </a:fld>
            <a:endParaRPr lang="en-US"/>
          </a:p>
        </p:txBody>
      </p:sp>
    </p:spTree>
    <p:extLst>
      <p:ext uri="{BB962C8B-B14F-4D97-AF65-F5344CB8AC3E}">
        <p14:creationId xmlns:p14="http://schemas.microsoft.com/office/powerpoint/2010/main" val="4314048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864931" rtl="0" eaLnBrk="0" fontAlgn="base" latinLnBrk="0" hangingPunct="0">
              <a:lnSpc>
                <a:spcPct val="100000"/>
              </a:lnSpc>
              <a:spcBef>
                <a:spcPct val="30000"/>
              </a:spcBef>
              <a:spcAft>
                <a:spcPct val="0"/>
              </a:spcAft>
              <a:buClrTx/>
              <a:buSzTx/>
              <a:buFontTx/>
              <a:buNone/>
              <a:tabLst/>
              <a:defRPr/>
            </a:pPr>
            <a:r>
              <a:rPr lang="en-US" sz="1100" b="1" dirty="0" smtClean="0"/>
              <a:t>Sea Level</a:t>
            </a:r>
            <a:r>
              <a:rPr lang="en-US" sz="1100" b="1" baseline="0" dirty="0" smtClean="0"/>
              <a:t> Rise Adaptation Case Study – Bay Area, California cont. [2/4]</a:t>
            </a:r>
            <a:endParaRPr lang="en-US" sz="1100" b="1" dirty="0" smtClean="0"/>
          </a:p>
          <a:p>
            <a:pPr marL="0" marR="0" indent="0" algn="l" defTabSz="864931" rtl="0" eaLnBrk="0" fontAlgn="base" latinLnBrk="0" hangingPunct="0">
              <a:lnSpc>
                <a:spcPct val="100000"/>
              </a:lnSpc>
              <a:spcBef>
                <a:spcPct val="30000"/>
              </a:spcBef>
              <a:spcAft>
                <a:spcPct val="0"/>
              </a:spcAft>
              <a:buClrTx/>
              <a:buSzTx/>
              <a:buFontTx/>
              <a:buNone/>
              <a:tabLst/>
              <a:defRPr/>
            </a:pPr>
            <a:endParaRPr kumimoji="1" lang="en-US" sz="1100" dirty="0" smtClean="0">
              <a:latin typeface="Arial" charset="0"/>
            </a:endParaRPr>
          </a:p>
          <a:p>
            <a:pPr marL="0" marR="0" indent="0" algn="l" defTabSz="864931" rtl="0" eaLnBrk="0" fontAlgn="base" latinLnBrk="0" hangingPunct="0">
              <a:lnSpc>
                <a:spcPct val="100000"/>
              </a:lnSpc>
              <a:spcBef>
                <a:spcPct val="30000"/>
              </a:spcBef>
              <a:spcAft>
                <a:spcPct val="0"/>
              </a:spcAft>
              <a:buClrTx/>
              <a:buSzTx/>
              <a:buFontTx/>
              <a:buNone/>
              <a:tabLst/>
              <a:defRPr/>
            </a:pPr>
            <a:r>
              <a:rPr kumimoji="1" lang="en-US" sz="1100" b="1" dirty="0" smtClean="0">
                <a:latin typeface="Arial" charset="0"/>
              </a:rPr>
              <a:t>Speaker Notes:</a:t>
            </a:r>
          </a:p>
          <a:p>
            <a:pPr marL="0" marR="0" indent="0" algn="l" defTabSz="864931" rtl="0" eaLnBrk="0" fontAlgn="base" latinLnBrk="0" hangingPunct="0">
              <a:lnSpc>
                <a:spcPct val="100000"/>
              </a:lnSpc>
              <a:spcBef>
                <a:spcPct val="30000"/>
              </a:spcBef>
              <a:spcAft>
                <a:spcPct val="0"/>
              </a:spcAft>
              <a:buClrTx/>
              <a:buSzTx/>
              <a:buFontTx/>
              <a:buNone/>
              <a:tabLst/>
              <a:defRPr/>
            </a:pPr>
            <a:r>
              <a:rPr kumimoji="1" lang="en-US" sz="1100" dirty="0" smtClean="0">
                <a:latin typeface="Arial" charset="0"/>
              </a:rPr>
              <a:t>This figure shows</a:t>
            </a:r>
            <a:r>
              <a:rPr kumimoji="1" lang="en-US" sz="1100" baseline="0" dirty="0" smtClean="0">
                <a:latin typeface="Arial" charset="0"/>
              </a:rPr>
              <a:t> the placement of the living levee, which will be placed along the bridge touchdown and p</a:t>
            </a:r>
            <a:r>
              <a:rPr kumimoji="1" lang="en-US" sz="1100" dirty="0" smtClean="0">
                <a:latin typeface="Arial" charset="0"/>
              </a:rPr>
              <a:t>rotect the westbound lanes of I-80, including the toll plaza, from 36 inches of SLR (2100</a:t>
            </a:r>
            <a:r>
              <a:rPr kumimoji="1" lang="en-US" sz="1100" baseline="0" dirty="0" smtClean="0">
                <a:latin typeface="Arial" charset="0"/>
              </a:rPr>
              <a:t> mid-range SLR projection)</a:t>
            </a:r>
            <a:r>
              <a:rPr kumimoji="1" lang="en-US" sz="1100" dirty="0" smtClean="0">
                <a:latin typeface="Arial" charset="0"/>
              </a:rPr>
              <a:t>. Other things to consider is that this levee would require that the dirt access road currently adjacent to I-80 be moved to the top of the levee.</a:t>
            </a:r>
          </a:p>
          <a:p>
            <a:endParaRPr lang="en-US" sz="1100" dirty="0" smtClean="0"/>
          </a:p>
          <a:p>
            <a:r>
              <a:rPr kumimoji="1" lang="en-US" sz="1100" dirty="0" smtClean="0">
                <a:latin typeface="Arial" charset="0"/>
              </a:rPr>
              <a:t>The living levee design followed the guidelines and specifications in (USACE 1994) and (CDWR 2012). </a:t>
            </a:r>
            <a:endParaRPr lang="en-US" sz="1100" dirty="0" smtClean="0"/>
          </a:p>
          <a:p>
            <a:pPr marL="0" marR="0" indent="0" algn="l" defTabSz="864931" rtl="0" eaLnBrk="0" fontAlgn="base" latinLnBrk="0" hangingPunct="0">
              <a:lnSpc>
                <a:spcPct val="100000"/>
              </a:lnSpc>
              <a:spcBef>
                <a:spcPct val="30000"/>
              </a:spcBef>
              <a:spcAft>
                <a:spcPct val="0"/>
              </a:spcAft>
              <a:buClrTx/>
              <a:buSzTx/>
              <a:buFontTx/>
              <a:buNone/>
              <a:tabLst/>
              <a:defRPr/>
            </a:pPr>
            <a:endParaRPr kumimoji="1" lang="en-US" sz="1100" dirty="0" smtClean="0">
              <a:latin typeface="Arial" charset="0"/>
            </a:endParaRPr>
          </a:p>
          <a:p>
            <a:pPr marL="0" marR="0" indent="0" algn="l" defTabSz="864931" rtl="0" eaLnBrk="0" fontAlgn="base" latinLnBrk="0" hangingPunct="0">
              <a:lnSpc>
                <a:spcPct val="100000"/>
              </a:lnSpc>
              <a:spcBef>
                <a:spcPct val="30000"/>
              </a:spcBef>
              <a:spcAft>
                <a:spcPct val="0"/>
              </a:spcAft>
              <a:buClrTx/>
              <a:buSzTx/>
              <a:buFontTx/>
              <a:buNone/>
              <a:tabLst/>
              <a:defRPr/>
            </a:pPr>
            <a:r>
              <a:rPr kumimoji="1" lang="en-US" sz="1100" dirty="0" smtClean="0">
                <a:latin typeface="Arial" charset="0"/>
              </a:rPr>
              <a:t>However, it is noted that placement of the access road on top of the levee could inhibit access to the radio towers and other infrastructure in this vicinity. It is possible that a separate levee will be required to elevate and protect the north-south dirt road used to access the radio towers. This infrastructure is owned and operated by the Port of Oakland and access needs should be vetted with the city and other stakeholders before proceeding further in the conceptual design process.  </a:t>
            </a:r>
          </a:p>
          <a:p>
            <a:pPr defTabSz="864931" eaLnBrk="0" fontAlgn="base" hangingPunct="0">
              <a:spcBef>
                <a:spcPct val="30000"/>
              </a:spcBef>
              <a:spcAft>
                <a:spcPct val="0"/>
              </a:spcAft>
              <a:defRPr/>
            </a:pPr>
            <a:endParaRPr kumimoji="1" lang="en-US" sz="1100" dirty="0" smtClean="0">
              <a:latin typeface="Arial" charset="0"/>
            </a:endParaRPr>
          </a:p>
          <a:p>
            <a:pPr defTabSz="864931" eaLnBrk="0" fontAlgn="base" hangingPunct="0">
              <a:spcBef>
                <a:spcPct val="30000"/>
              </a:spcBef>
              <a:spcAft>
                <a:spcPct val="0"/>
              </a:spcAft>
              <a:defRPr/>
            </a:pPr>
            <a:endParaRPr kumimoji="1" lang="en-US" sz="1100" dirty="0" smtClean="0">
              <a:latin typeface="Arial" charset="0"/>
            </a:endParaRPr>
          </a:p>
        </p:txBody>
      </p:sp>
      <p:sp>
        <p:nvSpPr>
          <p:cNvPr id="4" name="Slide Number Placeholder 3"/>
          <p:cNvSpPr>
            <a:spLocks noGrp="1"/>
          </p:cNvSpPr>
          <p:nvPr>
            <p:ph type="sldNum" sz="quarter" idx="10"/>
          </p:nvPr>
        </p:nvSpPr>
        <p:spPr/>
        <p:txBody>
          <a:bodyPr/>
          <a:lstStyle/>
          <a:p>
            <a:fld id="{1ED85828-1473-4F67-8701-0721BC900F78}" type="slidenum">
              <a:rPr lang="en-US" smtClean="0"/>
              <a:pPr/>
              <a:t>32</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Sea Level</a:t>
            </a:r>
            <a:r>
              <a:rPr lang="en-US" b="1" baseline="0" dirty="0" smtClean="0"/>
              <a:t> Rise Adaptation Case Study – Bay Area, California cont. [3/4]</a:t>
            </a:r>
            <a:endParaRPr lang="en-US" b="1" dirty="0" smtClean="0"/>
          </a:p>
          <a:p>
            <a:endParaRPr lang="en-US" dirty="0" smtClean="0"/>
          </a:p>
          <a:p>
            <a:r>
              <a:rPr lang="en-US" b="1" dirty="0" smtClean="0"/>
              <a:t>Speaker Notes:</a:t>
            </a:r>
          </a:p>
          <a:p>
            <a:r>
              <a:rPr lang="en-US" dirty="0" smtClean="0"/>
              <a:t>In this cross</a:t>
            </a:r>
            <a:r>
              <a:rPr lang="en-US" baseline="0" dirty="0" smtClean="0"/>
              <a:t> section of the levee at Radio Beach, we can see that the access road is moved to the crest of the levee and the bayside bank of the levee is used as marsh and transitional habitat. However the levee </a:t>
            </a:r>
            <a:r>
              <a:rPr lang="en-US" b="0" baseline="0" dirty="0" smtClean="0"/>
              <a:t>will not </a:t>
            </a:r>
            <a:r>
              <a:rPr lang="en-US" sz="1200" b="0" dirty="0" smtClean="0"/>
              <a:t>compensate for lost beach and marsh habitat due to SLR, so it is recommended that sandy beach or marsh sediment be subsequently placed seaward of the levee. </a:t>
            </a:r>
            <a:endParaRPr lang="en-US" b="0" dirty="0" smtClean="0"/>
          </a:p>
          <a:p>
            <a:endParaRPr lang="en-US" dirty="0" smtClean="0"/>
          </a:p>
        </p:txBody>
      </p:sp>
      <p:sp>
        <p:nvSpPr>
          <p:cNvPr id="4" name="Slide Number Placeholder 3"/>
          <p:cNvSpPr>
            <a:spLocks noGrp="1"/>
          </p:cNvSpPr>
          <p:nvPr>
            <p:ph type="sldNum" sz="quarter" idx="10"/>
          </p:nvPr>
        </p:nvSpPr>
        <p:spPr/>
        <p:txBody>
          <a:bodyPr/>
          <a:lstStyle/>
          <a:p>
            <a:fld id="{1ED85828-1473-4F67-8701-0721BC900F78}" type="slidenum">
              <a:rPr lang="en-US" smtClean="0"/>
              <a:pPr/>
              <a:t>33</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Sea Level</a:t>
            </a:r>
            <a:r>
              <a:rPr lang="en-US" b="1" baseline="0" dirty="0" smtClean="0"/>
              <a:t> Rise Adaptation Case Study – Bay Area, California cont. [4/4]</a:t>
            </a:r>
            <a:endParaRPr lang="en-US" b="1" dirty="0" smtClean="0"/>
          </a:p>
          <a:p>
            <a:endParaRPr lang="en-US" dirty="0" smtClean="0"/>
          </a:p>
          <a:p>
            <a:r>
              <a:rPr lang="en-US" b="1" dirty="0" smtClean="0"/>
              <a:t>Speaker Notes:</a:t>
            </a:r>
          </a:p>
          <a:p>
            <a:r>
              <a:rPr lang="en-US" dirty="0" smtClean="0"/>
              <a:t>A rough cost estimate</a:t>
            </a:r>
            <a:r>
              <a:rPr lang="en-US" baseline="0" dirty="0" smtClean="0"/>
              <a:t> was conducted as part of the conceptual design for the living levee at Radio Beach. The development of conceptual level designs and cost estimates make the development of adaptation solutions more tangible for stakeholders. It is also important to have engineers evaluate the feasibility of different proposed solutions to provide more credibility to the study.</a:t>
            </a:r>
            <a:endParaRPr lang="en-US" dirty="0"/>
          </a:p>
        </p:txBody>
      </p:sp>
      <p:sp>
        <p:nvSpPr>
          <p:cNvPr id="4" name="Slide Number Placeholder 3"/>
          <p:cNvSpPr>
            <a:spLocks noGrp="1"/>
          </p:cNvSpPr>
          <p:nvPr>
            <p:ph type="sldNum" sz="quarter" idx="10"/>
          </p:nvPr>
        </p:nvSpPr>
        <p:spPr/>
        <p:txBody>
          <a:bodyPr/>
          <a:lstStyle/>
          <a:p>
            <a:fld id="{1ED85828-1473-4F67-8701-0721BC900F78}" type="slidenum">
              <a:rPr lang="en-US" smtClean="0"/>
              <a:pPr/>
              <a:t>34</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ES" sz="1200" b="1" i="0" u="none" kern="1200" dirty="0" err="1" smtClean="0">
                <a:solidFill>
                  <a:schemeClr val="tx1"/>
                </a:solidFill>
                <a:effectLst/>
                <a:latin typeface="+mn-lt"/>
                <a:ea typeface="+mn-ea"/>
                <a:cs typeface="+mn-cs"/>
              </a:rPr>
              <a:t>Climate</a:t>
            </a:r>
            <a:r>
              <a:rPr lang="es-ES" sz="1200" b="1" i="0" u="none" kern="1200" dirty="0" smtClean="0">
                <a:solidFill>
                  <a:schemeClr val="tx1"/>
                </a:solidFill>
                <a:effectLst/>
                <a:latin typeface="+mn-lt"/>
                <a:ea typeface="+mn-ea"/>
                <a:cs typeface="+mn-cs"/>
              </a:rPr>
              <a:t> </a:t>
            </a:r>
            <a:r>
              <a:rPr lang="es-ES" sz="1200" b="1" i="0" u="none" kern="1200" dirty="0" err="1" smtClean="0">
                <a:solidFill>
                  <a:schemeClr val="tx1"/>
                </a:solidFill>
                <a:effectLst/>
                <a:latin typeface="+mn-lt"/>
                <a:ea typeface="+mn-ea"/>
                <a:cs typeface="+mn-cs"/>
              </a:rPr>
              <a:t>Change</a:t>
            </a:r>
            <a:r>
              <a:rPr lang="es-ES" sz="1200" b="1" i="0" u="none" kern="1200" dirty="0" smtClean="0">
                <a:solidFill>
                  <a:schemeClr val="tx1"/>
                </a:solidFill>
                <a:effectLst/>
                <a:latin typeface="+mn-lt"/>
                <a:ea typeface="+mn-ea"/>
                <a:cs typeface="+mn-cs"/>
              </a:rPr>
              <a:t> - </a:t>
            </a:r>
            <a:r>
              <a:rPr lang="es-ES" sz="1200" b="1" i="0" u="none" kern="1200" dirty="0" err="1" smtClean="0">
                <a:solidFill>
                  <a:schemeClr val="tx1"/>
                </a:solidFill>
                <a:effectLst/>
                <a:latin typeface="+mn-lt"/>
                <a:ea typeface="+mn-ea"/>
                <a:cs typeface="+mn-cs"/>
              </a:rPr>
              <a:t>Precipitation</a:t>
            </a:r>
            <a:r>
              <a:rPr lang="es-ES" sz="1200" b="1" i="0" u="none" kern="1200" dirty="0" smtClean="0">
                <a:solidFill>
                  <a:schemeClr val="tx1"/>
                </a:solidFill>
                <a:effectLst/>
                <a:latin typeface="+mn-lt"/>
                <a:ea typeface="+mn-ea"/>
                <a:cs typeface="+mn-cs"/>
              </a:rPr>
              <a:t> </a:t>
            </a:r>
            <a:r>
              <a:rPr lang="es-ES" sz="1200" b="1" i="0" u="none" kern="1200" dirty="0" smtClean="0">
                <a:solidFill>
                  <a:schemeClr val="tx1"/>
                </a:solidFill>
                <a:effectLst/>
                <a:latin typeface="+mn-lt"/>
                <a:ea typeface="+mn-ea"/>
                <a:cs typeface="+mn-cs"/>
              </a:rPr>
              <a:t>Storm </a:t>
            </a:r>
            <a:r>
              <a:rPr lang="es-ES" sz="1200" b="1" i="0" u="none" kern="1200" baseline="0" dirty="0" smtClean="0">
                <a:solidFill>
                  <a:schemeClr val="tx1"/>
                </a:solidFill>
                <a:effectLst/>
                <a:latin typeface="+mn-lt"/>
                <a:ea typeface="+mn-ea"/>
                <a:cs typeface="+mn-cs"/>
              </a:rPr>
              <a:t>Case </a:t>
            </a:r>
            <a:r>
              <a:rPr lang="es-ES" sz="1200" b="1" i="0" u="none" kern="1200" baseline="0" dirty="0" err="1" smtClean="0">
                <a:solidFill>
                  <a:schemeClr val="tx1"/>
                </a:solidFill>
                <a:effectLst/>
                <a:latin typeface="+mn-lt"/>
                <a:ea typeface="+mn-ea"/>
                <a:cs typeface="+mn-cs"/>
              </a:rPr>
              <a:t>Study</a:t>
            </a:r>
            <a:r>
              <a:rPr lang="es-ES" sz="1200" b="1" i="0" u="none" kern="1200" baseline="0" dirty="0" smtClean="0">
                <a:solidFill>
                  <a:schemeClr val="tx1"/>
                </a:solidFill>
                <a:effectLst/>
                <a:latin typeface="+mn-lt"/>
                <a:ea typeface="+mn-ea"/>
                <a:cs typeface="+mn-cs"/>
              </a:rPr>
              <a:t> – Toronto, </a:t>
            </a:r>
            <a:r>
              <a:rPr lang="es-ES" sz="1200" b="1" i="0" u="none" kern="1200" baseline="0" dirty="0" err="1" smtClean="0">
                <a:solidFill>
                  <a:schemeClr val="tx1"/>
                </a:solidFill>
                <a:effectLst/>
                <a:latin typeface="+mn-lt"/>
                <a:ea typeface="+mn-ea"/>
                <a:cs typeface="+mn-cs"/>
              </a:rPr>
              <a:t>Canada</a:t>
            </a:r>
            <a:r>
              <a:rPr lang="es-ES" sz="1200" b="1" i="0" u="none" kern="1200" baseline="0" dirty="0" smtClean="0">
                <a:solidFill>
                  <a:schemeClr val="tx1"/>
                </a:solidFill>
                <a:effectLst/>
                <a:latin typeface="+mn-lt"/>
                <a:ea typeface="+mn-ea"/>
                <a:cs typeface="+mn-cs"/>
              </a:rPr>
              <a:t> [1/2]</a:t>
            </a:r>
            <a:endParaRPr lang="es-ES" sz="1200" b="1" i="0" u="none"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ES" sz="1200" i="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ES" sz="1200" b="1" i="0" kern="1200" dirty="0" smtClean="0">
                <a:solidFill>
                  <a:schemeClr val="tx1"/>
                </a:solidFill>
                <a:effectLst/>
                <a:latin typeface="+mn-lt"/>
                <a:ea typeface="+mn-ea"/>
                <a:cs typeface="+mn-cs"/>
              </a:rPr>
              <a:t>Speaker Notes: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ES" sz="1200" i="0" kern="1200" dirty="0" smtClean="0">
                <a:solidFill>
                  <a:schemeClr val="tx1"/>
                </a:solidFill>
                <a:effectLst/>
                <a:latin typeface="+mn-lt"/>
                <a:ea typeface="+mn-ea"/>
                <a:cs typeface="+mn-cs"/>
              </a:rPr>
              <a:t>In 2005, Toronto</a:t>
            </a:r>
            <a:r>
              <a:rPr lang="es-ES" sz="1200" i="0" kern="1200" baseline="0" dirty="0" smtClean="0">
                <a:solidFill>
                  <a:schemeClr val="tx1"/>
                </a:solidFill>
                <a:effectLst/>
                <a:latin typeface="+mn-lt"/>
                <a:ea typeface="+mn-ea"/>
                <a:cs typeface="+mn-cs"/>
              </a:rPr>
              <a:t> </a:t>
            </a:r>
            <a:r>
              <a:rPr lang="en-US" sz="1200" i="0" kern="1200" baseline="0" noProof="0" dirty="0" smtClean="0">
                <a:solidFill>
                  <a:schemeClr val="tx1"/>
                </a:solidFill>
                <a:effectLst/>
                <a:latin typeface="+mn-lt"/>
                <a:ea typeface="+mn-ea"/>
                <a:cs typeface="+mn-cs"/>
              </a:rPr>
              <a:t>experienced a large storm which</a:t>
            </a:r>
            <a:r>
              <a:rPr lang="es-ES" sz="1200" i="0" kern="1200" baseline="0" dirty="0" smtClean="0">
                <a:solidFill>
                  <a:schemeClr val="tx1"/>
                </a:solidFill>
                <a:effectLst/>
                <a:latin typeface="+mn-lt"/>
                <a:ea typeface="+mn-ea"/>
                <a:cs typeface="+mn-cs"/>
              </a:rPr>
              <a:t> </a:t>
            </a:r>
            <a:r>
              <a:rPr lang="en-US" sz="1200" i="0" kern="1200" dirty="0" smtClean="0">
                <a:solidFill>
                  <a:schemeClr val="tx1"/>
                </a:solidFill>
                <a:effectLst/>
                <a:latin typeface="Arial" panose="020B0604020202020204" pitchFamily="34" charset="0"/>
                <a:ea typeface="+mn-ea"/>
                <a:cs typeface="+mn-cs"/>
              </a:rPr>
              <a:t>washed out a part of street and caused flash flooding to creeks, rivers and ravines, eroded streambanks and damaged trees and parks. More than 42,000 basements were flooded and the estimated damage to public and private property was $400-500 million – the most expensive storm in Toronto’s history. This was one</a:t>
            </a:r>
            <a:r>
              <a:rPr lang="en-US" sz="1200" i="0" kern="1200" baseline="0" dirty="0" smtClean="0">
                <a:solidFill>
                  <a:schemeClr val="tx1"/>
                </a:solidFill>
                <a:effectLst/>
                <a:latin typeface="Arial" panose="020B0604020202020204" pitchFamily="34" charset="0"/>
                <a:ea typeface="+mn-ea"/>
                <a:cs typeface="+mn-cs"/>
              </a:rPr>
              <a:t> </a:t>
            </a:r>
            <a:r>
              <a:rPr lang="es-ES" sz="1200" i="0" kern="1200" baseline="0" dirty="0" smtClean="0">
                <a:solidFill>
                  <a:schemeClr val="tx1"/>
                </a:solidFill>
                <a:effectLst/>
                <a:latin typeface="+mn-lt"/>
                <a:ea typeface="+mn-ea"/>
                <a:cs typeface="+mn-cs"/>
              </a:rPr>
              <a:t>of </a:t>
            </a:r>
            <a:r>
              <a:rPr lang="en-US" sz="1200" i="0" kern="1200" baseline="0" noProof="0" dirty="0" smtClean="0">
                <a:solidFill>
                  <a:schemeClr val="tx1"/>
                </a:solidFill>
                <a:effectLst/>
                <a:latin typeface="+mn-lt"/>
                <a:ea typeface="+mn-ea"/>
                <a:cs typeface="+mn-cs"/>
              </a:rPr>
              <a:t>the</a:t>
            </a:r>
            <a:r>
              <a:rPr lang="es-ES" sz="1200" i="0" kern="1200" baseline="0" dirty="0" smtClean="0">
                <a:solidFill>
                  <a:schemeClr val="tx1"/>
                </a:solidFill>
                <a:effectLst/>
                <a:latin typeface="+mn-lt"/>
                <a:ea typeface="+mn-ea"/>
                <a:cs typeface="+mn-cs"/>
              </a:rPr>
              <a:t> </a:t>
            </a:r>
            <a:r>
              <a:rPr lang="en-US" sz="1200" i="0" kern="1200" dirty="0" smtClean="0">
                <a:solidFill>
                  <a:schemeClr val="tx1"/>
                </a:solidFill>
                <a:effectLst/>
                <a:latin typeface="+mn-lt"/>
                <a:ea typeface="+mn-ea"/>
                <a:cs typeface="+mn-cs"/>
              </a:rPr>
              <a:t>eight extreme weather events in the past 20 years.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i="0" kern="1200" baseline="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i="0" kern="1200" baseline="0" dirty="0" smtClean="0">
                <a:solidFill>
                  <a:schemeClr val="tx1"/>
                </a:solidFill>
                <a:effectLst/>
                <a:latin typeface="+mn-lt"/>
                <a:ea typeface="+mn-ea"/>
                <a:cs typeface="+mn-cs"/>
              </a:rPr>
              <a:t>As a response to that storm, Toronto developed a </a:t>
            </a:r>
            <a:r>
              <a:rPr lang="en-US" sz="1200" i="0" kern="1200" baseline="0" dirty="0" smtClean="0">
                <a:solidFill>
                  <a:schemeClr val="tx1"/>
                </a:solidFill>
                <a:effectLst/>
                <a:latin typeface="Arial" panose="020B0604020202020204" pitchFamily="34" charset="0"/>
                <a:ea typeface="+mn-ea"/>
                <a:cs typeface="+mn-cs"/>
              </a:rPr>
              <a:t>c</a:t>
            </a:r>
            <a:r>
              <a:rPr lang="en-US" baseline="0" dirty="0" smtClean="0"/>
              <a:t>limate change adaptation strategy report “2008 Ahead of the Storm: Development of a Climate Change Adaptation Strategy Report”.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aseline="0" dirty="0" smtClean="0"/>
          </a:p>
          <a:p>
            <a:pPr marL="0" indent="0">
              <a:buFont typeface="Arial" panose="020B0604020202020204" pitchFamily="34" charset="0"/>
              <a:buNone/>
            </a:pPr>
            <a:r>
              <a:rPr lang="en-CA" sz="1200" kern="1200" dirty="0" smtClean="0">
                <a:solidFill>
                  <a:schemeClr val="tx1"/>
                </a:solidFill>
                <a:effectLst/>
                <a:latin typeface="Arial" panose="020B0604020202020204" pitchFamily="34" charset="0"/>
                <a:ea typeface="+mn-ea"/>
                <a:cs typeface="+mn-cs"/>
              </a:rPr>
              <a:t>The report outlines a 25-year plan designed to reduce flooding from intense rainfall, water quality degradation, and erosion impacts on streams and lake water. It uses information from the 2005 storm to guide the implementation of the plan. </a:t>
            </a:r>
          </a:p>
        </p:txBody>
      </p:sp>
      <p:sp>
        <p:nvSpPr>
          <p:cNvPr id="4" name="Slide Number Placeholder 3"/>
          <p:cNvSpPr>
            <a:spLocks noGrp="1"/>
          </p:cNvSpPr>
          <p:nvPr>
            <p:ph type="sldNum" sz="quarter" idx="10"/>
          </p:nvPr>
        </p:nvSpPr>
        <p:spPr/>
        <p:txBody>
          <a:bodyPr/>
          <a:lstStyle/>
          <a:p>
            <a:fld id="{F5E4A7C9-B0DF-41DF-9065-8AF522D3E2A9}" type="slidenum">
              <a:rPr lang="en-US" smtClean="0"/>
              <a:pPr/>
              <a:t>35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Climate Change Hazard and Impacts Case</a:t>
            </a:r>
            <a:r>
              <a:rPr lang="en-US" b="1" baseline="0" dirty="0" smtClean="0"/>
              <a:t> Study – Victoria, BC, Canada [1/4]</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CA" sz="1200" b="1" kern="1200" dirty="0" smtClean="0">
              <a:solidFill>
                <a:schemeClr val="tx1"/>
              </a:solidFill>
              <a:effectLst/>
              <a:latin typeface="Arial" panose="020B0604020202020204" pitchFamily="34" charset="0"/>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CA" sz="1200" b="1" kern="1200" dirty="0" smtClean="0">
                <a:solidFill>
                  <a:schemeClr val="tx1"/>
                </a:solidFill>
                <a:effectLst/>
                <a:latin typeface="Arial" panose="020B0604020202020204" pitchFamily="34" charset="0"/>
                <a:ea typeface="+mn-ea"/>
                <a:cs typeface="+mn-cs"/>
              </a:rPr>
              <a:t>Speaker Notes:</a:t>
            </a:r>
          </a:p>
          <a:p>
            <a:pPr marL="0" marR="0" indent="0" algn="l" defTabSz="914400" rtl="0" eaLnBrk="1" fontAlgn="auto" latinLnBrk="0" hangingPunct="1">
              <a:lnSpc>
                <a:spcPct val="100000"/>
              </a:lnSpc>
              <a:spcBef>
                <a:spcPts val="0"/>
              </a:spcBef>
              <a:spcAft>
                <a:spcPts val="0"/>
              </a:spcAft>
              <a:buClrTx/>
              <a:buSzTx/>
              <a:buFontTx/>
              <a:buNone/>
              <a:tabLst/>
              <a:defRPr/>
            </a:pPr>
            <a:r>
              <a:rPr lang="en-CA" sz="1200" kern="1200" dirty="0" smtClean="0">
                <a:solidFill>
                  <a:schemeClr val="tx1"/>
                </a:solidFill>
                <a:effectLst/>
                <a:latin typeface="Arial" panose="020B0604020202020204" pitchFamily="34" charset="0"/>
                <a:ea typeface="+mn-ea"/>
                <a:cs typeface="+mn-cs"/>
              </a:rPr>
              <a:t>Victoria Capital</a:t>
            </a:r>
            <a:r>
              <a:rPr lang="en-CA" sz="1200" kern="1200" baseline="0" dirty="0" smtClean="0">
                <a:solidFill>
                  <a:schemeClr val="tx1"/>
                </a:solidFill>
                <a:effectLst/>
                <a:latin typeface="Arial" panose="020B0604020202020204" pitchFamily="34" charset="0"/>
                <a:ea typeface="+mn-ea"/>
                <a:cs typeface="+mn-cs"/>
              </a:rPr>
              <a:t> Regional District</a:t>
            </a:r>
          </a:p>
          <a:p>
            <a:pPr marL="0" marR="0" indent="0" algn="l" defTabSz="914400" rtl="0" eaLnBrk="1" fontAlgn="auto" latinLnBrk="0" hangingPunct="1">
              <a:lnSpc>
                <a:spcPct val="100000"/>
              </a:lnSpc>
              <a:spcBef>
                <a:spcPts val="0"/>
              </a:spcBef>
              <a:spcAft>
                <a:spcPts val="0"/>
              </a:spcAft>
              <a:buClrTx/>
              <a:buSzTx/>
              <a:buFontTx/>
              <a:buNone/>
              <a:tabLst/>
              <a:defRPr/>
            </a:pPr>
            <a:r>
              <a:rPr lang="en-CA" sz="1200" kern="1200" dirty="0" smtClean="0">
                <a:solidFill>
                  <a:schemeClr val="tx1"/>
                </a:solidFill>
                <a:effectLst/>
                <a:latin typeface="Arial" panose="020B0604020202020204" pitchFamily="34" charset="0"/>
                <a:ea typeface="+mn-ea"/>
                <a:cs typeface="+mn-cs"/>
              </a:rPr>
              <a:t>SLR vulnerability and economic</a:t>
            </a:r>
            <a:r>
              <a:rPr lang="en-CA" sz="1200" kern="1200" baseline="0" dirty="0" smtClean="0">
                <a:solidFill>
                  <a:schemeClr val="tx1"/>
                </a:solidFill>
                <a:effectLst/>
                <a:latin typeface="Arial" panose="020B0604020202020204" pitchFamily="34" charset="0"/>
                <a:ea typeface="+mn-ea"/>
                <a:cs typeface="+mn-cs"/>
              </a:rPr>
              <a:t> analysis</a:t>
            </a:r>
            <a:endParaRPr lang="en-CA" sz="1200" kern="1200" dirty="0" smtClean="0">
              <a:solidFill>
                <a:schemeClr val="tx1"/>
              </a:solidFill>
              <a:effectLst/>
              <a:latin typeface="Arial" panose="020B0604020202020204" pitchFamily="34" charset="0"/>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CA" sz="1200" kern="1200" dirty="0" smtClean="0">
              <a:solidFill>
                <a:schemeClr val="tx1"/>
              </a:solidFill>
              <a:effectLst/>
              <a:latin typeface="Arial" panose="020B0604020202020204" pitchFamily="34" charset="0"/>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CA" sz="1200" kern="1200" dirty="0" smtClean="0">
                <a:solidFill>
                  <a:schemeClr val="tx1"/>
                </a:solidFill>
                <a:effectLst/>
                <a:latin typeface="Arial" panose="020B0604020202020204" pitchFamily="34" charset="0"/>
                <a:ea typeface="+mn-ea"/>
                <a:cs typeface="+mn-cs"/>
              </a:rPr>
              <a:t>The primary purpose of this study was to map SLR and storm inundation and identify areas that are vulnerable within the CRD. </a:t>
            </a:r>
            <a:r>
              <a:rPr lang="en-US" dirty="0" smtClean="0"/>
              <a:t>6</a:t>
            </a:r>
            <a:r>
              <a:rPr lang="en-US" baseline="0" dirty="0" smtClean="0"/>
              <a:t> total scenarios were evaluated for the area: 3 using high tide as the reference water level, and 3 using a 500-year storm surge, all using sea level rise expected for 2050, 2100, and 2200. The 6 scenarios were mapped regionally and the study examined 24 focus areas in detail. This is the focus of this slide. </a:t>
            </a:r>
          </a:p>
          <a:p>
            <a:pPr marL="0" marR="0" indent="0" algn="l" defTabSz="914400" rtl="0" eaLnBrk="1" fontAlgn="auto" latinLnBrk="0" hangingPunct="1">
              <a:lnSpc>
                <a:spcPct val="100000"/>
              </a:lnSpc>
              <a:spcBef>
                <a:spcPts val="0"/>
              </a:spcBef>
              <a:spcAft>
                <a:spcPts val="0"/>
              </a:spcAft>
              <a:buClrTx/>
              <a:buSzTx/>
              <a:buFontTx/>
              <a:buNone/>
              <a:tabLst/>
              <a:defRPr/>
            </a:pPr>
            <a:endParaRPr lang="en-CA" sz="1200" kern="1200" dirty="0" smtClean="0">
              <a:solidFill>
                <a:schemeClr val="tx1"/>
              </a:solidFill>
              <a:effectLst/>
              <a:latin typeface="Arial" panose="020B0604020202020204" pitchFamily="34" charset="0"/>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CA" sz="1200" kern="1200" dirty="0" smtClean="0">
                <a:solidFill>
                  <a:schemeClr val="tx1"/>
                </a:solidFill>
                <a:effectLst/>
                <a:latin typeface="Arial" panose="020B0604020202020204" pitchFamily="34" charset="0"/>
                <a:ea typeface="+mn-ea"/>
                <a:cs typeface="+mn-cs"/>
              </a:rPr>
              <a:t>The secondary purpose was to understand the potential economic consequences of SLR to support development of future policy and land use regulations through development of three case studies which looked at transportation disruption (based on disruption to Highway 14 south of Shirley), local community disruption (in the Oak Bay Windsor Park residential area), and business disruption (in the Victoria Inner Harbour). This detail is on another slide shown later under risk</a:t>
            </a:r>
            <a:r>
              <a:rPr lang="en-CA" sz="1200" kern="1200" baseline="0" dirty="0" smtClean="0">
                <a:solidFill>
                  <a:schemeClr val="tx1"/>
                </a:solidFill>
                <a:effectLst/>
                <a:latin typeface="Arial" panose="020B0604020202020204" pitchFamily="34" charset="0"/>
                <a:ea typeface="+mn-ea"/>
                <a:cs typeface="+mn-cs"/>
              </a:rPr>
              <a:t> assessment. </a:t>
            </a:r>
            <a:endParaRPr lang="en-US" sz="1200" kern="1200" dirty="0" smtClean="0">
              <a:solidFill>
                <a:schemeClr val="tx1"/>
              </a:solidFill>
              <a:effectLst/>
              <a:latin typeface="Arial" panose="020B0604020202020204" pitchFamily="34" charset="0"/>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CASE STUDY</a:t>
            </a:r>
          </a:p>
          <a:p>
            <a:endParaRPr lang="en-US" baseline="0" dirty="0" smtClean="0"/>
          </a:p>
          <a:p>
            <a:r>
              <a:rPr lang="en-CA" sz="1200" b="1" kern="1200" dirty="0" smtClean="0">
                <a:solidFill>
                  <a:schemeClr val="tx1"/>
                </a:solidFill>
                <a:effectLst/>
                <a:latin typeface="Arial" panose="020B0604020202020204" pitchFamily="34" charset="0"/>
                <a:ea typeface="+mn-ea"/>
                <a:cs typeface="+mn-cs"/>
              </a:rPr>
              <a:t>Capital Regional District Coastal Sea Level Rise Risk Assessment</a:t>
            </a:r>
            <a:r>
              <a:rPr lang="en-CA" sz="1200" kern="1200" dirty="0" smtClean="0">
                <a:solidFill>
                  <a:schemeClr val="tx1"/>
                </a:solidFill>
                <a:effectLst/>
                <a:latin typeface="Arial" panose="020B0604020202020204" pitchFamily="34" charset="0"/>
                <a:ea typeface="+mn-ea"/>
                <a:cs typeface="+mn-cs"/>
              </a:rPr>
              <a:t> </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 </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Stressors covered:</a:t>
            </a:r>
            <a:r>
              <a:rPr lang="en-CA" sz="1200" kern="1200" dirty="0" smtClean="0">
                <a:solidFill>
                  <a:schemeClr val="tx1"/>
                </a:solidFill>
                <a:effectLst/>
                <a:latin typeface="Arial" panose="020B0604020202020204" pitchFamily="34" charset="0"/>
                <a:ea typeface="+mn-ea"/>
                <a:cs typeface="+mn-cs"/>
              </a:rPr>
              <a:t> Sea level rise and coastal flooding; Time Horizons: 2050, 2100, 2200</a:t>
            </a:r>
            <a:endParaRPr lang="en-US" sz="1200" kern="1200" dirty="0" smtClean="0">
              <a:solidFill>
                <a:schemeClr val="tx1"/>
              </a:solidFill>
              <a:effectLst/>
              <a:latin typeface="Arial" panose="020B0604020202020204" pitchFamily="34" charset="0"/>
              <a:ea typeface="+mn-ea"/>
              <a:cs typeface="+mn-cs"/>
            </a:endParaRPr>
          </a:p>
          <a:p>
            <a:r>
              <a:rPr lang="en-CA" sz="1200" kern="1200" dirty="0" smtClean="0">
                <a:solidFill>
                  <a:schemeClr val="tx1"/>
                </a:solidFill>
                <a:effectLst/>
                <a:latin typeface="Arial" panose="020B0604020202020204" pitchFamily="34" charset="0"/>
                <a:ea typeface="+mn-ea"/>
                <a:cs typeface="+mn-cs"/>
              </a:rPr>
              <a:t> </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Project components:</a:t>
            </a:r>
            <a:r>
              <a:rPr lang="en-CA" sz="1200" kern="1200" dirty="0" smtClean="0">
                <a:solidFill>
                  <a:schemeClr val="tx1"/>
                </a:solidFill>
                <a:effectLst/>
                <a:latin typeface="Arial" panose="020B0604020202020204" pitchFamily="34" charset="0"/>
                <a:ea typeface="+mn-ea"/>
                <a:cs typeface="+mn-cs"/>
              </a:rPr>
              <a:t> Climate change scenarios; Asset prioritization (including stakeholder workshops); SLR mapping; case studies on business, transportation and community economic/financial impacts. .</a:t>
            </a:r>
            <a:endParaRPr lang="en-US" sz="1200" kern="1200" dirty="0" smtClean="0">
              <a:solidFill>
                <a:schemeClr val="tx1"/>
              </a:solidFill>
              <a:effectLst/>
              <a:latin typeface="Arial" panose="020B0604020202020204" pitchFamily="34" charset="0"/>
              <a:ea typeface="+mn-ea"/>
              <a:cs typeface="+mn-cs"/>
            </a:endParaRPr>
          </a:p>
          <a:p>
            <a:r>
              <a:rPr lang="en-CA" sz="1200" u="none" strike="noStrike" kern="1200" dirty="0" smtClean="0">
                <a:solidFill>
                  <a:schemeClr val="tx1"/>
                </a:solidFill>
                <a:effectLst/>
                <a:latin typeface="Arial" panose="020B0604020202020204" pitchFamily="34" charset="0"/>
                <a:ea typeface="+mn-ea"/>
                <a:cs typeface="+mn-cs"/>
              </a:rPr>
              <a:t> </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Location:</a:t>
            </a:r>
            <a:r>
              <a:rPr lang="en-CA" sz="1200" kern="1200" dirty="0" smtClean="0">
                <a:solidFill>
                  <a:schemeClr val="tx1"/>
                </a:solidFill>
                <a:effectLst/>
                <a:latin typeface="Arial" panose="020B0604020202020204" pitchFamily="34" charset="0"/>
                <a:ea typeface="+mn-ea"/>
                <a:cs typeface="+mn-cs"/>
              </a:rPr>
              <a:t> Capital Regional District (CRD), Victoria, British Columbia, Canada</a:t>
            </a:r>
            <a:endParaRPr lang="en-US" sz="1200" kern="1200" dirty="0" smtClean="0">
              <a:solidFill>
                <a:schemeClr val="tx1"/>
              </a:solidFill>
              <a:effectLst/>
              <a:latin typeface="Arial" panose="020B0604020202020204" pitchFamily="34" charset="0"/>
              <a:ea typeface="+mn-ea"/>
              <a:cs typeface="+mn-cs"/>
            </a:endParaRPr>
          </a:p>
          <a:p>
            <a:r>
              <a:rPr lang="en-CA" sz="1200" kern="1200" dirty="0" smtClean="0">
                <a:solidFill>
                  <a:schemeClr val="tx1"/>
                </a:solidFill>
                <a:effectLst/>
                <a:latin typeface="Arial" panose="020B0604020202020204" pitchFamily="34" charset="0"/>
                <a:ea typeface="+mn-ea"/>
                <a:cs typeface="+mn-cs"/>
              </a:rPr>
              <a:t> </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Overview:</a:t>
            </a:r>
            <a:r>
              <a:rPr lang="en-CA" sz="1200" kern="1200" dirty="0" smtClean="0">
                <a:solidFill>
                  <a:schemeClr val="tx1"/>
                </a:solidFill>
                <a:effectLst/>
                <a:latin typeface="Arial" panose="020B0604020202020204" pitchFamily="34" charset="0"/>
                <a:ea typeface="+mn-ea"/>
                <a:cs typeface="+mn-cs"/>
              </a:rPr>
              <a:t> The primary purpose of this study was to map SLR and storm inundation and identify areas that are vulnerable within the CRD. The secondary purpose was to understand the potential economic consequences of SLR to support development of future policy and land use regulations through development of three case studies looking at transportation disruption (based on disruption to Highway 14 south of Shirley), local community disruption (in the Oak Bay Windsor Park residential area), and business disruption (in the Victoria Inner Harbour).</a:t>
            </a:r>
            <a:endParaRPr lang="en-US" sz="1200" kern="1200" dirty="0" smtClean="0">
              <a:solidFill>
                <a:schemeClr val="tx1"/>
              </a:solidFill>
              <a:effectLst/>
              <a:latin typeface="Arial" panose="020B0604020202020204" pitchFamily="34" charset="0"/>
              <a:ea typeface="+mn-ea"/>
              <a:cs typeface="+mn-cs"/>
            </a:endParaRPr>
          </a:p>
          <a:p>
            <a:r>
              <a:rPr lang="en-CA" sz="1200" kern="1200" dirty="0" smtClean="0">
                <a:solidFill>
                  <a:schemeClr val="tx1"/>
                </a:solidFill>
                <a:effectLst/>
                <a:latin typeface="Arial" panose="020B0604020202020204" pitchFamily="34" charset="0"/>
                <a:ea typeface="+mn-ea"/>
                <a:cs typeface="+mn-cs"/>
              </a:rPr>
              <a:t> </a:t>
            </a:r>
            <a:endParaRPr lang="en-US" sz="1200" kern="1200" dirty="0" smtClean="0">
              <a:solidFill>
                <a:schemeClr val="tx1"/>
              </a:solidFill>
              <a:effectLst/>
              <a:latin typeface="Arial" panose="020B0604020202020204" pitchFamily="34" charset="0"/>
              <a:ea typeface="+mn-ea"/>
              <a:cs typeface="+mn-cs"/>
            </a:endParaRPr>
          </a:p>
          <a:p>
            <a:r>
              <a:rPr lang="en-CA" sz="1200" kern="1200" dirty="0" smtClean="0">
                <a:solidFill>
                  <a:schemeClr val="tx1"/>
                </a:solidFill>
                <a:effectLst/>
                <a:latin typeface="Arial" panose="020B0604020202020204" pitchFamily="34" charset="0"/>
                <a:ea typeface="+mn-ea"/>
                <a:cs typeface="+mn-cs"/>
              </a:rPr>
              <a:t>Mapping scenarios considered static SLR (0.5, 1.0, and 1.5 meters) coupled with a 1 in 500 year storm surge condition to show the anticipated future shoreline at high tide and during storm conditions for the years 2050, 2100, and 2200. </a:t>
            </a:r>
            <a:endParaRPr lang="en-US" sz="1200" kern="1200" dirty="0" smtClean="0">
              <a:solidFill>
                <a:schemeClr val="tx1"/>
              </a:solidFill>
              <a:effectLst/>
              <a:latin typeface="Arial" panose="020B0604020202020204" pitchFamily="34" charset="0"/>
              <a:ea typeface="+mn-ea"/>
              <a:cs typeface="+mn-cs"/>
            </a:endParaRPr>
          </a:p>
          <a:p>
            <a:r>
              <a:rPr lang="en-CA" sz="1200" u="none" strike="noStrike" kern="1200" dirty="0" smtClean="0">
                <a:solidFill>
                  <a:schemeClr val="tx1"/>
                </a:solidFill>
                <a:effectLst/>
                <a:latin typeface="Arial" panose="020B0604020202020204" pitchFamily="34" charset="0"/>
                <a:ea typeface="+mn-ea"/>
                <a:cs typeface="+mn-cs"/>
              </a:rPr>
              <a:t> </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Project Funding:</a:t>
            </a:r>
            <a:r>
              <a:rPr lang="en-CA" sz="1200" kern="1200" dirty="0" smtClean="0">
                <a:solidFill>
                  <a:schemeClr val="tx1"/>
                </a:solidFill>
                <a:effectLst/>
                <a:latin typeface="Arial" panose="020B0604020202020204" pitchFamily="34" charset="0"/>
                <a:ea typeface="+mn-ea"/>
                <a:cs typeface="+mn-cs"/>
              </a:rPr>
              <a:t> Capital Regional District</a:t>
            </a:r>
            <a:endParaRPr lang="en-US" sz="1200" kern="1200" dirty="0" smtClean="0">
              <a:solidFill>
                <a:schemeClr val="tx1"/>
              </a:solidFill>
              <a:effectLst/>
              <a:latin typeface="Arial" panose="020B0604020202020204" pitchFamily="34" charset="0"/>
              <a:ea typeface="+mn-ea"/>
              <a:cs typeface="+mn-cs"/>
            </a:endParaRPr>
          </a:p>
          <a:p>
            <a:r>
              <a:rPr lang="en-CA" sz="1200" u="none" strike="noStrike" kern="1200" dirty="0" smtClean="0">
                <a:solidFill>
                  <a:schemeClr val="tx1"/>
                </a:solidFill>
                <a:effectLst/>
                <a:latin typeface="Arial" panose="020B0604020202020204" pitchFamily="34" charset="0"/>
                <a:ea typeface="+mn-ea"/>
                <a:cs typeface="+mn-cs"/>
              </a:rPr>
              <a:t> </a:t>
            </a:r>
            <a:endParaRPr lang="en-US" sz="1200" kern="1200" dirty="0" smtClean="0">
              <a:solidFill>
                <a:schemeClr val="tx1"/>
              </a:solidFill>
              <a:effectLst/>
              <a:latin typeface="Arial" panose="020B0604020202020204" pitchFamily="34" charset="0"/>
              <a:ea typeface="+mn-ea"/>
              <a:cs typeface="+mn-cs"/>
            </a:endParaRPr>
          </a:p>
          <a:p>
            <a:r>
              <a:rPr lang="en-CA" sz="1200" b="1" kern="1200" dirty="0" err="1" smtClean="0">
                <a:solidFill>
                  <a:schemeClr val="tx1"/>
                </a:solidFill>
                <a:effectLst/>
                <a:latin typeface="Arial" panose="020B0604020202020204" pitchFamily="34" charset="0"/>
                <a:ea typeface="+mn-ea"/>
                <a:cs typeface="+mn-cs"/>
              </a:rPr>
              <a:t>Weblink</a:t>
            </a:r>
            <a:r>
              <a:rPr lang="en-CA" sz="1200" b="1" kern="1200" dirty="0" smtClean="0">
                <a:solidFill>
                  <a:schemeClr val="tx1"/>
                </a:solidFill>
                <a:effectLst/>
                <a:latin typeface="Arial" panose="020B0604020202020204" pitchFamily="34" charset="0"/>
                <a:ea typeface="+mn-ea"/>
                <a:cs typeface="+mn-cs"/>
              </a:rPr>
              <a:t>:</a:t>
            </a:r>
            <a:r>
              <a:rPr lang="en-CA" sz="1200" kern="1200" dirty="0" smtClean="0">
                <a:solidFill>
                  <a:schemeClr val="tx1"/>
                </a:solidFill>
                <a:effectLst/>
                <a:latin typeface="Arial" panose="020B0604020202020204" pitchFamily="34" charset="0"/>
                <a:ea typeface="+mn-ea"/>
                <a:cs typeface="+mn-cs"/>
              </a:rPr>
              <a:t> </a:t>
            </a:r>
            <a:r>
              <a:rPr lang="en-CA" sz="1200" u="sng" kern="1200" dirty="0" smtClean="0">
                <a:solidFill>
                  <a:schemeClr val="tx1"/>
                </a:solidFill>
                <a:effectLst/>
                <a:latin typeface="Arial" panose="020B0604020202020204" pitchFamily="34" charset="0"/>
                <a:ea typeface="+mn-ea"/>
                <a:cs typeface="+mn-cs"/>
                <a:hlinkClick r:id="rId3"/>
              </a:rPr>
              <a:t>https://www.crd.bc.ca/docs/default-source/climate-action-pdf/coastal-sea-level-rise-risk-assessment-report.pdf</a:t>
            </a:r>
            <a:r>
              <a:rPr lang="en-CA" sz="1200" kern="1200" dirty="0" smtClean="0">
                <a:solidFill>
                  <a:schemeClr val="tx1"/>
                </a:solidFill>
                <a:effectLst/>
                <a:latin typeface="Arial" panose="020B0604020202020204" pitchFamily="34" charset="0"/>
                <a:ea typeface="+mn-ea"/>
                <a:cs typeface="+mn-cs"/>
              </a:rPr>
              <a:t> </a:t>
            </a:r>
            <a:endParaRPr lang="en-US" sz="1200" kern="1200" dirty="0" smtClean="0">
              <a:solidFill>
                <a:schemeClr val="tx1"/>
              </a:solidFill>
              <a:effectLst/>
              <a:latin typeface="Arial" panose="020B0604020202020204" pitchFamily="34" charset="0"/>
              <a:ea typeface="+mn-ea"/>
              <a:cs typeface="+mn-cs"/>
            </a:endParaRPr>
          </a:p>
          <a:p>
            <a:r>
              <a:rPr lang="en-CA" sz="1200" kern="1200" dirty="0" smtClean="0">
                <a:solidFill>
                  <a:schemeClr val="tx1"/>
                </a:solidFill>
                <a:effectLst/>
                <a:latin typeface="Arial" panose="020B0604020202020204" pitchFamily="34" charset="0"/>
                <a:ea typeface="+mn-ea"/>
                <a:cs typeface="+mn-cs"/>
              </a:rPr>
              <a:t> </a:t>
            </a:r>
            <a:endParaRPr lang="en-US" sz="1200" kern="1200" dirty="0" smtClean="0">
              <a:solidFill>
                <a:schemeClr val="tx1"/>
              </a:solidFill>
              <a:effectLst/>
              <a:latin typeface="Arial" panose="020B0604020202020204"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3</a:t>
            </a:fld>
            <a:endParaRPr lang="en-US"/>
          </a:p>
        </p:txBody>
      </p:sp>
    </p:spTree>
    <p:extLst>
      <p:ext uri="{BB962C8B-B14F-4D97-AF65-F5344CB8AC3E}">
        <p14:creationId xmlns:p14="http://schemas.microsoft.com/office/powerpoint/2010/main" val="4099540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ES" sz="1200" b="1" i="0" u="none" kern="1200" dirty="0" err="1" smtClean="0">
                <a:solidFill>
                  <a:schemeClr val="tx1"/>
                </a:solidFill>
                <a:effectLst/>
                <a:latin typeface="+mn-lt"/>
                <a:ea typeface="+mn-ea"/>
                <a:cs typeface="+mn-cs"/>
              </a:rPr>
              <a:t>Climate</a:t>
            </a:r>
            <a:r>
              <a:rPr lang="es-ES" sz="1200" b="1" i="0" u="none" kern="1200" dirty="0" smtClean="0">
                <a:solidFill>
                  <a:schemeClr val="tx1"/>
                </a:solidFill>
                <a:effectLst/>
                <a:latin typeface="+mn-lt"/>
                <a:ea typeface="+mn-ea"/>
                <a:cs typeface="+mn-cs"/>
              </a:rPr>
              <a:t> </a:t>
            </a:r>
            <a:r>
              <a:rPr lang="es-ES" sz="1200" b="1" i="0" u="none" kern="1200" dirty="0" err="1" smtClean="0">
                <a:solidFill>
                  <a:schemeClr val="tx1"/>
                </a:solidFill>
                <a:effectLst/>
                <a:latin typeface="+mn-lt"/>
                <a:ea typeface="+mn-ea"/>
                <a:cs typeface="+mn-cs"/>
              </a:rPr>
              <a:t>Change</a:t>
            </a:r>
            <a:r>
              <a:rPr lang="es-ES" sz="1200" b="1" i="0" u="none" kern="1200" dirty="0" smtClean="0">
                <a:solidFill>
                  <a:schemeClr val="tx1"/>
                </a:solidFill>
                <a:effectLst/>
                <a:latin typeface="+mn-lt"/>
                <a:ea typeface="+mn-ea"/>
                <a:cs typeface="+mn-cs"/>
              </a:rPr>
              <a:t> - </a:t>
            </a:r>
            <a:r>
              <a:rPr lang="es-ES" sz="1200" b="1" i="0" u="none" kern="1200" dirty="0" err="1" smtClean="0">
                <a:solidFill>
                  <a:schemeClr val="tx1"/>
                </a:solidFill>
                <a:effectLst/>
                <a:latin typeface="+mn-lt"/>
                <a:ea typeface="+mn-ea"/>
                <a:cs typeface="+mn-cs"/>
              </a:rPr>
              <a:t>Precipitation</a:t>
            </a:r>
            <a:r>
              <a:rPr lang="es-ES" sz="1200" b="1" i="0" u="none" kern="1200" dirty="0" smtClean="0">
                <a:solidFill>
                  <a:schemeClr val="tx1"/>
                </a:solidFill>
                <a:effectLst/>
                <a:latin typeface="+mn-lt"/>
                <a:ea typeface="+mn-ea"/>
                <a:cs typeface="+mn-cs"/>
              </a:rPr>
              <a:t> </a:t>
            </a:r>
            <a:r>
              <a:rPr lang="es-ES" sz="1200" b="1" i="0" u="none" kern="1200" dirty="0" smtClean="0">
                <a:solidFill>
                  <a:schemeClr val="tx1"/>
                </a:solidFill>
                <a:effectLst/>
                <a:latin typeface="+mn-lt"/>
                <a:ea typeface="+mn-ea"/>
                <a:cs typeface="+mn-cs"/>
              </a:rPr>
              <a:t>Storm </a:t>
            </a:r>
            <a:r>
              <a:rPr lang="es-ES" sz="1200" b="1" i="0" u="none" kern="1200" baseline="0" dirty="0" smtClean="0">
                <a:solidFill>
                  <a:schemeClr val="tx1"/>
                </a:solidFill>
                <a:effectLst/>
                <a:latin typeface="+mn-lt"/>
                <a:ea typeface="+mn-ea"/>
                <a:cs typeface="+mn-cs"/>
              </a:rPr>
              <a:t>Case </a:t>
            </a:r>
            <a:r>
              <a:rPr lang="es-ES" sz="1200" b="1" i="0" u="none" kern="1200" baseline="0" dirty="0" err="1" smtClean="0">
                <a:solidFill>
                  <a:schemeClr val="tx1"/>
                </a:solidFill>
                <a:effectLst/>
                <a:latin typeface="+mn-lt"/>
                <a:ea typeface="+mn-ea"/>
                <a:cs typeface="+mn-cs"/>
              </a:rPr>
              <a:t>Study</a:t>
            </a:r>
            <a:r>
              <a:rPr lang="es-ES" sz="1200" b="1" i="0" u="none" kern="1200" baseline="0" dirty="0" smtClean="0">
                <a:solidFill>
                  <a:schemeClr val="tx1"/>
                </a:solidFill>
                <a:effectLst/>
                <a:latin typeface="+mn-lt"/>
                <a:ea typeface="+mn-ea"/>
                <a:cs typeface="+mn-cs"/>
              </a:rPr>
              <a:t> – Toronto, </a:t>
            </a:r>
            <a:r>
              <a:rPr lang="es-ES" sz="1200" b="1" i="0" u="none" kern="1200" baseline="0" dirty="0" err="1" smtClean="0">
                <a:solidFill>
                  <a:schemeClr val="tx1"/>
                </a:solidFill>
                <a:effectLst/>
                <a:latin typeface="+mn-lt"/>
                <a:ea typeface="+mn-ea"/>
                <a:cs typeface="+mn-cs"/>
              </a:rPr>
              <a:t>Canada</a:t>
            </a:r>
            <a:r>
              <a:rPr lang="es-ES" sz="1200" b="1" i="0" u="none" kern="1200" baseline="0" dirty="0" smtClean="0">
                <a:solidFill>
                  <a:schemeClr val="tx1"/>
                </a:solidFill>
                <a:effectLst/>
                <a:latin typeface="+mn-lt"/>
                <a:ea typeface="+mn-ea"/>
                <a:cs typeface="+mn-cs"/>
              </a:rPr>
              <a:t> cont. [2/2]</a:t>
            </a:r>
            <a:endParaRPr lang="es-ES" sz="1200" b="1" i="0" u="none"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ES" sz="1200" i="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ES" sz="1200" b="1" i="0" kern="1200" dirty="0" smtClean="0">
                <a:solidFill>
                  <a:schemeClr val="tx1"/>
                </a:solidFill>
                <a:effectLst/>
                <a:latin typeface="+mn-lt"/>
                <a:ea typeface="+mn-ea"/>
                <a:cs typeface="+mn-cs"/>
              </a:rPr>
              <a:t>Speaker Notes:</a:t>
            </a:r>
          </a:p>
          <a:p>
            <a:pPr marL="0" indent="0">
              <a:buFont typeface="Arial" panose="020B0604020202020204" pitchFamily="34" charset="0"/>
              <a:buNone/>
            </a:pPr>
            <a:r>
              <a:rPr lang="en-US" baseline="0" dirty="0" smtClean="0"/>
              <a:t>Climate Adaptation Strategies for Toronto were divided into different elements:</a:t>
            </a:r>
          </a:p>
          <a:p>
            <a:pPr marL="0" indent="0">
              <a:buFont typeface="Arial" panose="020B0604020202020204" pitchFamily="34" charset="0"/>
              <a:buNone/>
            </a:pPr>
            <a:r>
              <a:rPr lang="en-US" baseline="0" dirty="0" smtClean="0"/>
              <a:t> - Source control strategies</a:t>
            </a:r>
          </a:p>
          <a:p>
            <a:pPr marL="0" indent="0">
              <a:buFont typeface="Arial" panose="020B0604020202020204" pitchFamily="34" charset="0"/>
              <a:buNone/>
            </a:pPr>
            <a:r>
              <a:rPr lang="en-US" baseline="0" dirty="0" smtClean="0"/>
              <a:t> - End of pipe treatments</a:t>
            </a:r>
          </a:p>
          <a:p>
            <a:pPr marL="0" indent="0">
              <a:buFont typeface="Arial" panose="020B0604020202020204" pitchFamily="34" charset="0"/>
              <a:buNone/>
            </a:pPr>
            <a:r>
              <a:rPr lang="en-US" baseline="0" dirty="0" smtClean="0"/>
              <a:t> - Public education </a:t>
            </a:r>
          </a:p>
          <a:p>
            <a:pPr marL="0" indent="0">
              <a:buFont typeface="Arial" panose="020B0604020202020204" pitchFamily="34" charset="0"/>
              <a:buNone/>
            </a:pPr>
            <a:endParaRPr lang="en-US" baseline="0" dirty="0" smtClean="0"/>
          </a:p>
          <a:p>
            <a:pPr marL="0" indent="0">
              <a:buFont typeface="Arial" panose="020B0604020202020204" pitchFamily="34" charset="0"/>
              <a:buNone/>
            </a:pPr>
            <a:r>
              <a:rPr lang="en-US" baseline="0" dirty="0" smtClean="0"/>
              <a:t>All of these strategies include the implementation of green infrastructure. </a:t>
            </a:r>
          </a:p>
          <a:p>
            <a:pPr marL="0" indent="0">
              <a:buFont typeface="Arial" panose="020B0604020202020204" pitchFamily="34" charset="0"/>
              <a:buNone/>
            </a:pPr>
            <a:r>
              <a:rPr lang="en-US" baseline="0" dirty="0" smtClean="0"/>
              <a:t>Benefits of GI are generally related to their ability to moderate the impacts of extreme precipitation or temperature and include</a:t>
            </a:r>
          </a:p>
          <a:p>
            <a:pPr marL="0" indent="0">
              <a:buFont typeface="Arial" panose="020B0604020202020204" pitchFamily="34" charset="0"/>
              <a:buNone/>
            </a:pPr>
            <a:r>
              <a:rPr lang="en-US" baseline="0" dirty="0" smtClean="0"/>
              <a:t> - Better management of </a:t>
            </a:r>
            <a:r>
              <a:rPr lang="en-US" baseline="0" dirty="0" err="1" smtClean="0"/>
              <a:t>stormwater</a:t>
            </a:r>
            <a:r>
              <a:rPr lang="en-US" baseline="0" dirty="0" smtClean="0"/>
              <a:t> runoff</a:t>
            </a:r>
          </a:p>
          <a:p>
            <a:pPr marL="0" indent="0">
              <a:buFont typeface="Arial" panose="020B0604020202020204" pitchFamily="34" charset="0"/>
              <a:buNone/>
            </a:pPr>
            <a:r>
              <a:rPr lang="en-US" baseline="0" dirty="0" smtClean="0"/>
              <a:t> - Lower incidents of combined storm and sewer overflows (CSOs)</a:t>
            </a:r>
          </a:p>
          <a:p>
            <a:pPr marL="0" indent="0">
              <a:buFont typeface="Arial" panose="020B0604020202020204" pitchFamily="34" charset="0"/>
              <a:buNone/>
            </a:pPr>
            <a:r>
              <a:rPr lang="en-US" baseline="0" dirty="0" smtClean="0"/>
              <a:t> - Water capture and conservation</a:t>
            </a:r>
          </a:p>
          <a:p>
            <a:pPr marL="0" indent="0">
              <a:buFont typeface="Arial" panose="020B0604020202020204" pitchFamily="34" charset="0"/>
              <a:buNone/>
            </a:pPr>
            <a:r>
              <a:rPr lang="en-US" baseline="0" dirty="0" smtClean="0"/>
              <a:t> - Flood prevention</a:t>
            </a:r>
          </a:p>
          <a:p>
            <a:pPr marL="0" indent="0">
              <a:buFont typeface="Arial" panose="020B0604020202020204" pitchFamily="34" charset="0"/>
              <a:buNone/>
            </a:pPr>
            <a:r>
              <a:rPr lang="en-US" baseline="0" dirty="0" smtClean="0"/>
              <a:t> - Storm-surge protection</a:t>
            </a:r>
          </a:p>
          <a:p>
            <a:pPr marL="0" indent="0">
              <a:buFont typeface="Arial" panose="020B0604020202020204" pitchFamily="34" charset="0"/>
              <a:buNone/>
            </a:pPr>
            <a:r>
              <a:rPr lang="en-US" baseline="0" dirty="0" smtClean="0"/>
              <a:t> - Defense against sea level rise</a:t>
            </a:r>
          </a:p>
          <a:p>
            <a:pPr marL="0" indent="0">
              <a:buFont typeface="Arial" panose="020B0604020202020204" pitchFamily="34" charset="0"/>
              <a:buNone/>
            </a:pPr>
            <a:r>
              <a:rPr lang="en-US" baseline="0" dirty="0" smtClean="0"/>
              <a:t> - Accommodation of natural hazards (e.g. relocating out of floodplains)</a:t>
            </a:r>
          </a:p>
          <a:p>
            <a:pPr marL="0" indent="0">
              <a:buFont typeface="Arial" panose="020B0604020202020204" pitchFamily="34" charset="0"/>
              <a:buNone/>
            </a:pPr>
            <a:r>
              <a:rPr lang="en-US" baseline="0" dirty="0" smtClean="0"/>
              <a:t> - Reduced ambient temperatures and urban heat island (UHI) effects. </a:t>
            </a:r>
          </a:p>
          <a:p>
            <a:pPr marL="0" indent="0">
              <a:buFont typeface="Arial" panose="020B0604020202020204" pitchFamily="34" charset="0"/>
              <a:buNone/>
            </a:pPr>
            <a:endParaRPr lang="en-US" baseline="0" dirty="0" smtClean="0"/>
          </a:p>
          <a:p>
            <a:pPr marL="0" indent="0">
              <a:buFont typeface="Arial" panose="020B0604020202020204" pitchFamily="34" charset="0"/>
              <a:buNone/>
            </a:pPr>
            <a:r>
              <a:rPr lang="en-US" baseline="0" dirty="0" smtClean="0"/>
              <a:t>Furthermore, most GI practices provide co-benefits to climate mitigation goals by helping to reduce GHG emissions.</a:t>
            </a:r>
          </a:p>
          <a:p>
            <a:pPr marL="0" indent="0">
              <a:buFont typeface="Arial" panose="020B0604020202020204" pitchFamily="34" charset="0"/>
              <a:buNone/>
            </a:pPr>
            <a:endParaRPr lang="en-US" sz="1200" kern="1200" baseline="0" dirty="0" smtClean="0">
              <a:solidFill>
                <a:schemeClr val="tx1"/>
              </a:solidFill>
              <a:effectLst/>
              <a:latin typeface="+mn-lt"/>
              <a:ea typeface="+mn-ea"/>
              <a:cs typeface="+mn-cs"/>
            </a:endParaRPr>
          </a:p>
          <a:p>
            <a:pPr marL="0" indent="0">
              <a:buFont typeface="Arial" panose="020B0604020202020204" pitchFamily="34" charset="0"/>
              <a:buNone/>
            </a:pPr>
            <a:r>
              <a:rPr lang="en-US" sz="1200" kern="1200" baseline="0" dirty="0" smtClean="0">
                <a:solidFill>
                  <a:schemeClr val="tx1"/>
                </a:solidFill>
                <a:effectLst/>
                <a:latin typeface="+mn-lt"/>
                <a:ea typeface="+mn-ea"/>
                <a:cs typeface="+mn-cs"/>
              </a:rPr>
              <a:t>The </a:t>
            </a:r>
            <a:r>
              <a:rPr lang="en-US" baseline="0" dirty="0" smtClean="0"/>
              <a:t>“2008 Ahead of the Storm: Development of a Climate Change Adaptation Strategy Report”</a:t>
            </a:r>
            <a:r>
              <a:rPr lang="en-US" sz="1200" kern="1200" baseline="0" dirty="0" smtClean="0">
                <a:solidFill>
                  <a:schemeClr val="tx1"/>
                </a:solidFill>
                <a:effectLst/>
                <a:latin typeface="+mn-lt"/>
                <a:ea typeface="+mn-ea"/>
                <a:cs typeface="+mn-cs"/>
              </a:rPr>
              <a:t> recognized that GI technologies provide the most resilient solution to continually more unpredictable weather patterns (as opposed to concrete pipes and tanks sized to particular storms)</a:t>
            </a:r>
          </a:p>
          <a:p>
            <a:pPr marL="171450" indent="-171450">
              <a:buFont typeface="Arial" panose="020B0604020202020204" pitchFamily="34" charset="0"/>
              <a:buChar char="•"/>
            </a:pPr>
            <a:endParaRPr lang="en-US" dirty="0" smtClean="0"/>
          </a:p>
          <a:p>
            <a:pPr marL="0" indent="0">
              <a:buFont typeface="Arial" panose="020B0604020202020204" pitchFamily="34" charset="0"/>
              <a:buNone/>
            </a:pPr>
            <a:r>
              <a:rPr lang="en-US" baseline="0" dirty="0" smtClean="0"/>
              <a:t>Although local governments and communities are using GI to achieve a variety of environmental and economic goals, including resilience to climate change, application of GI solutions are not yet widespread as adaptation best practices. Meanwhile, communities that have embraced GI may not have connected it with adapting to climate change, or, if they have, they may not possess the necessary capacity, know-how, or resources to plan and implement solutions.</a:t>
            </a:r>
          </a:p>
          <a:p>
            <a:pPr marL="0" indent="0">
              <a:buFont typeface="Arial" panose="020B0604020202020204" pitchFamily="34" charset="0"/>
              <a:buNone/>
            </a:pPr>
            <a:r>
              <a:rPr lang="en-US" baseline="0" dirty="0" smtClean="0"/>
              <a:t>“Asking the resilience question” means that local planning and building decisions need to incorporate how to prepare climate change impacts and weather extremes. When implementing GI solutions this means that local governments and property owners seek to understand the additional benefits these practices may have for adapting to climate change and for building resilient communities</a:t>
            </a:r>
          </a:p>
          <a:p>
            <a:pPr marL="0" indent="0">
              <a:buFont typeface="Arial" panose="020B0604020202020204" pitchFamily="34" charset="0"/>
              <a:buNone/>
            </a:pPr>
            <a:endParaRPr lang="en-US" baseline="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smtClean="0"/>
              <a:t>Document:</a:t>
            </a:r>
            <a:r>
              <a:rPr lang="en-US" baseline="0" dirty="0" smtClean="0"/>
              <a:t> </a:t>
            </a:r>
            <a:r>
              <a:rPr lang="en-US" dirty="0" smtClean="0"/>
              <a:t>April 2008 - http://www.climateneeds.umd.edu/reports/Toronto%20City-Preparing%20Toronto%20for%20Climate%20Change.pdf</a:t>
            </a:r>
          </a:p>
          <a:p>
            <a:pPr marL="0" indent="0">
              <a:buFont typeface="Arial" panose="020B0604020202020204" pitchFamily="34" charset="0"/>
              <a:buNone/>
            </a:pPr>
            <a:endParaRPr lang="en-US" baseline="0" dirty="0" smtClean="0"/>
          </a:p>
          <a:p>
            <a:pPr marL="171450" indent="-171450">
              <a:buFont typeface="Arial" panose="020B0604020202020204" pitchFamily="34" charset="0"/>
              <a:buChar char="•"/>
            </a:pPr>
            <a:endParaRPr lang="en-US" baseline="0" dirty="0" smtClean="0"/>
          </a:p>
          <a:p>
            <a:pPr marL="171450" indent="-171450">
              <a:buFont typeface="Arial" panose="020B0604020202020204" pitchFamily="34" charset="0"/>
              <a:buChar char="•"/>
            </a:pPr>
            <a:endParaRPr lang="en-US" baseline="0" dirty="0" smtClean="0"/>
          </a:p>
          <a:p>
            <a:r>
              <a:rPr lang="en-CA" sz="1200" b="1" kern="1200" dirty="0" smtClean="0">
                <a:solidFill>
                  <a:schemeClr val="tx1"/>
                </a:solidFill>
                <a:effectLst/>
                <a:latin typeface="Arial" panose="020B0604020202020204" pitchFamily="34" charset="0"/>
                <a:ea typeface="+mn-ea"/>
                <a:cs typeface="+mn-cs"/>
              </a:rPr>
              <a:t>City of Toronto Wet Weather Flow Master Plan </a:t>
            </a:r>
            <a:endParaRPr lang="en-US" sz="1200" kern="1200" dirty="0" smtClean="0">
              <a:solidFill>
                <a:schemeClr val="tx1"/>
              </a:solidFill>
              <a:effectLst/>
              <a:latin typeface="Arial" panose="020B0604020202020204" pitchFamily="34" charset="0"/>
              <a:ea typeface="+mn-ea"/>
              <a:cs typeface="+mn-cs"/>
            </a:endParaRPr>
          </a:p>
          <a:p>
            <a:r>
              <a:rPr lang="en-CA" sz="1200" kern="1200" dirty="0" smtClean="0">
                <a:solidFill>
                  <a:schemeClr val="tx1"/>
                </a:solidFill>
                <a:effectLst/>
                <a:latin typeface="Arial" panose="020B0604020202020204" pitchFamily="34" charset="0"/>
                <a:ea typeface="+mn-ea"/>
                <a:cs typeface="+mn-cs"/>
              </a:rPr>
              <a:t>(as mentioned in Ahead of the Storm, Preparing Toronto for Climate Change: Development of a Climate Change Adaptation Strategy 2008 document)</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 </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Stressors covered:</a:t>
            </a:r>
            <a:r>
              <a:rPr lang="en-CA" sz="1200" kern="1200" dirty="0" smtClean="0">
                <a:solidFill>
                  <a:schemeClr val="tx1"/>
                </a:solidFill>
                <a:effectLst/>
                <a:latin typeface="Arial" panose="020B0604020202020204" pitchFamily="34" charset="0"/>
                <a:ea typeface="+mn-ea"/>
                <a:cs typeface="+mn-cs"/>
              </a:rPr>
              <a:t> Increasingly intense, unpredictable, storms</a:t>
            </a:r>
            <a:endParaRPr lang="en-US" sz="1200" kern="1200" dirty="0" smtClean="0">
              <a:solidFill>
                <a:schemeClr val="tx1"/>
              </a:solidFill>
              <a:effectLst/>
              <a:latin typeface="Arial" panose="020B0604020202020204" pitchFamily="34" charset="0"/>
              <a:ea typeface="+mn-ea"/>
              <a:cs typeface="+mn-cs"/>
            </a:endParaRPr>
          </a:p>
          <a:p>
            <a:r>
              <a:rPr lang="en-CA" sz="1200" kern="1200" dirty="0" smtClean="0">
                <a:solidFill>
                  <a:schemeClr val="tx1"/>
                </a:solidFill>
                <a:effectLst/>
                <a:latin typeface="Arial" panose="020B0604020202020204" pitchFamily="34" charset="0"/>
                <a:ea typeface="+mn-ea"/>
                <a:cs typeface="+mn-cs"/>
              </a:rPr>
              <a:t> </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Project components:</a:t>
            </a:r>
            <a:r>
              <a:rPr lang="en-CA" sz="1200" kern="1200" dirty="0" smtClean="0">
                <a:solidFill>
                  <a:schemeClr val="tx1"/>
                </a:solidFill>
                <a:effectLst/>
                <a:latin typeface="Arial" panose="020B0604020202020204" pitchFamily="34" charset="0"/>
                <a:ea typeface="+mn-ea"/>
                <a:cs typeface="+mn-cs"/>
              </a:rPr>
              <a:t> Green infrastructure to increase resiliency to more intense storms</a:t>
            </a:r>
            <a:endParaRPr lang="en-US" sz="1200" kern="1200" dirty="0" smtClean="0">
              <a:solidFill>
                <a:schemeClr val="tx1"/>
              </a:solidFill>
              <a:effectLst/>
              <a:latin typeface="Arial" panose="020B0604020202020204" pitchFamily="34" charset="0"/>
              <a:ea typeface="+mn-ea"/>
              <a:cs typeface="+mn-cs"/>
            </a:endParaRPr>
          </a:p>
          <a:p>
            <a:r>
              <a:rPr lang="en-CA" sz="1200" u="none" strike="noStrike" kern="1200" dirty="0" smtClean="0">
                <a:solidFill>
                  <a:schemeClr val="tx1"/>
                </a:solidFill>
                <a:effectLst/>
                <a:latin typeface="Arial" panose="020B0604020202020204" pitchFamily="34" charset="0"/>
                <a:ea typeface="+mn-ea"/>
                <a:cs typeface="+mn-cs"/>
              </a:rPr>
              <a:t> </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Location:</a:t>
            </a:r>
            <a:r>
              <a:rPr lang="en-CA" sz="1200" kern="1200" dirty="0" smtClean="0">
                <a:solidFill>
                  <a:schemeClr val="tx1"/>
                </a:solidFill>
                <a:effectLst/>
                <a:latin typeface="Arial" panose="020B0604020202020204" pitchFamily="34" charset="0"/>
                <a:ea typeface="+mn-ea"/>
                <a:cs typeface="+mn-cs"/>
              </a:rPr>
              <a:t> Toronto, Canada</a:t>
            </a:r>
            <a:endParaRPr lang="en-US" sz="1200" kern="1200" dirty="0" smtClean="0">
              <a:solidFill>
                <a:schemeClr val="tx1"/>
              </a:solidFill>
              <a:effectLst/>
              <a:latin typeface="Arial" panose="020B0604020202020204" pitchFamily="34" charset="0"/>
              <a:ea typeface="+mn-ea"/>
              <a:cs typeface="+mn-cs"/>
            </a:endParaRPr>
          </a:p>
          <a:p>
            <a:r>
              <a:rPr lang="en-CA" sz="1200" kern="1200" dirty="0" smtClean="0">
                <a:solidFill>
                  <a:schemeClr val="tx1"/>
                </a:solidFill>
                <a:effectLst/>
                <a:latin typeface="Arial" panose="020B0604020202020204" pitchFamily="34" charset="0"/>
                <a:ea typeface="+mn-ea"/>
                <a:cs typeface="+mn-cs"/>
              </a:rPr>
              <a:t> </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Overview:</a:t>
            </a:r>
            <a:r>
              <a:rPr lang="en-CA" sz="1200" kern="1200" dirty="0" smtClean="0">
                <a:solidFill>
                  <a:schemeClr val="tx1"/>
                </a:solidFill>
                <a:effectLst/>
                <a:latin typeface="Arial" panose="020B0604020202020204" pitchFamily="34" charset="0"/>
                <a:ea typeface="+mn-ea"/>
                <a:cs typeface="+mn-cs"/>
              </a:rPr>
              <a:t> The 25-year plan is designed to reduce flooding from intense rainfall, and water quality and erosion impacts on streams and lake water. Toronto Water is using information from the August 19, 2005 storm to guide its implementation of the plan. Source controls several GI measures including downspout disconnect, green roof incentive pilot program, rainwater harvesting demonstration project, tree planting and surface treatment ponds and wetlands.</a:t>
            </a:r>
            <a:endParaRPr lang="en-US" sz="1200" kern="1200" dirty="0" smtClean="0">
              <a:solidFill>
                <a:schemeClr val="tx1"/>
              </a:solidFill>
              <a:effectLst/>
              <a:latin typeface="Arial" panose="020B0604020202020204" pitchFamily="34" charset="0"/>
              <a:ea typeface="+mn-ea"/>
              <a:cs typeface="+mn-cs"/>
            </a:endParaRPr>
          </a:p>
          <a:p>
            <a:r>
              <a:rPr lang="en-CA" sz="1200" u="none" strike="noStrike" kern="1200" dirty="0" smtClean="0">
                <a:solidFill>
                  <a:schemeClr val="tx1"/>
                </a:solidFill>
                <a:effectLst/>
                <a:latin typeface="Arial" panose="020B0604020202020204" pitchFamily="34" charset="0"/>
                <a:ea typeface="+mn-ea"/>
                <a:cs typeface="+mn-cs"/>
              </a:rPr>
              <a:t> </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Project Funding:</a:t>
            </a:r>
            <a:r>
              <a:rPr lang="en-CA" sz="1200" kern="1200" dirty="0" smtClean="0">
                <a:solidFill>
                  <a:schemeClr val="tx1"/>
                </a:solidFill>
                <a:effectLst/>
                <a:latin typeface="Arial" panose="020B0604020202020204" pitchFamily="34" charset="0"/>
                <a:ea typeface="+mn-ea"/>
                <a:cs typeface="+mn-cs"/>
              </a:rPr>
              <a:t> City of Toronto</a:t>
            </a:r>
            <a:endParaRPr lang="en-US" sz="1200" kern="1200" dirty="0" smtClean="0">
              <a:solidFill>
                <a:schemeClr val="tx1"/>
              </a:solidFill>
              <a:effectLst/>
              <a:latin typeface="Arial" panose="020B0604020202020204" pitchFamily="34" charset="0"/>
              <a:ea typeface="+mn-ea"/>
              <a:cs typeface="+mn-cs"/>
            </a:endParaRPr>
          </a:p>
          <a:p>
            <a:r>
              <a:rPr lang="en-CA" sz="1200" u="none" strike="noStrike" kern="1200" dirty="0" smtClean="0">
                <a:solidFill>
                  <a:schemeClr val="tx1"/>
                </a:solidFill>
                <a:effectLst/>
                <a:latin typeface="Arial" panose="020B0604020202020204" pitchFamily="34" charset="0"/>
                <a:ea typeface="+mn-ea"/>
                <a:cs typeface="+mn-cs"/>
              </a:rPr>
              <a:t> </a:t>
            </a:r>
            <a:endParaRPr lang="en-US" sz="1200" kern="1200" dirty="0" smtClean="0">
              <a:solidFill>
                <a:schemeClr val="tx1"/>
              </a:solidFill>
              <a:effectLst/>
              <a:latin typeface="Arial" panose="020B0604020202020204" pitchFamily="34" charset="0"/>
              <a:ea typeface="+mn-ea"/>
              <a:cs typeface="+mn-cs"/>
            </a:endParaRPr>
          </a:p>
          <a:p>
            <a:r>
              <a:rPr lang="en-CA" sz="1200" b="1" kern="1200" dirty="0" err="1" smtClean="0">
                <a:solidFill>
                  <a:schemeClr val="tx1"/>
                </a:solidFill>
                <a:effectLst/>
                <a:latin typeface="Arial" panose="020B0604020202020204" pitchFamily="34" charset="0"/>
                <a:ea typeface="+mn-ea"/>
                <a:cs typeface="+mn-cs"/>
              </a:rPr>
              <a:t>Weblinks</a:t>
            </a:r>
            <a:r>
              <a:rPr lang="en-CA" sz="1200" b="1" kern="1200" dirty="0" smtClean="0">
                <a:solidFill>
                  <a:schemeClr val="tx1"/>
                </a:solidFill>
                <a:effectLst/>
                <a:latin typeface="Arial" panose="020B0604020202020204" pitchFamily="34" charset="0"/>
                <a:ea typeface="+mn-ea"/>
                <a:cs typeface="+mn-cs"/>
              </a:rPr>
              <a:t>:</a:t>
            </a:r>
            <a:endParaRPr lang="en-US" sz="1200" kern="1200" dirty="0" smtClean="0">
              <a:solidFill>
                <a:schemeClr val="tx1"/>
              </a:solidFill>
              <a:effectLst/>
              <a:latin typeface="Arial" panose="020B0604020202020204" pitchFamily="34" charset="0"/>
              <a:ea typeface="+mn-ea"/>
              <a:cs typeface="+mn-cs"/>
            </a:endParaRPr>
          </a:p>
          <a:p>
            <a:pPr lvl="0"/>
            <a:r>
              <a:rPr lang="en-CA" sz="1200" u="sng" kern="1200" dirty="0" smtClean="0">
                <a:solidFill>
                  <a:schemeClr val="tx1"/>
                </a:solidFill>
                <a:effectLst/>
                <a:latin typeface="Arial" panose="020B0604020202020204" pitchFamily="34" charset="0"/>
                <a:ea typeface="+mn-ea"/>
                <a:cs typeface="+mn-cs"/>
                <a:hlinkClick r:id="rId3"/>
              </a:rPr>
              <a:t>http://www1.toronto.ca/wps/portal/contentonly?vgnextoid=d4e249983587f310VgnVCM10000071d60f89RCRD&amp;vgnextchannel=972bab501d8ce310VgnVCM10000071d60f89RCRD#Beach</a:t>
            </a:r>
            <a:endParaRPr lang="en-US" sz="1200" kern="1200" dirty="0" smtClean="0">
              <a:solidFill>
                <a:schemeClr val="tx1"/>
              </a:solidFill>
              <a:effectLst/>
              <a:latin typeface="Arial" panose="020B0604020202020204" pitchFamily="34" charset="0"/>
              <a:ea typeface="+mn-ea"/>
              <a:cs typeface="+mn-cs"/>
            </a:endParaRPr>
          </a:p>
          <a:p>
            <a:pPr lvl="0"/>
            <a:r>
              <a:rPr lang="en-CA" sz="1200" u="sng" kern="1200" dirty="0" smtClean="0">
                <a:solidFill>
                  <a:schemeClr val="tx1"/>
                </a:solidFill>
                <a:effectLst/>
                <a:latin typeface="Arial" panose="020B0604020202020204" pitchFamily="34" charset="0"/>
                <a:ea typeface="+mn-ea"/>
                <a:cs typeface="+mn-cs"/>
              </a:rPr>
              <a:t>http://www.climateneeds.umd.edu/reports/Toronto%20City-Preparing%20Toronto%20for%20Climate%20Change.pdf</a:t>
            </a:r>
            <a:endParaRPr lang="en-US" sz="1200" kern="1200" dirty="0" smtClean="0">
              <a:solidFill>
                <a:schemeClr val="tx1"/>
              </a:solidFill>
              <a:effectLst/>
              <a:latin typeface="Arial" panose="020B0604020202020204" pitchFamily="34" charset="0"/>
              <a:ea typeface="+mn-ea"/>
              <a:cs typeface="+mn-cs"/>
            </a:endParaRPr>
          </a:p>
          <a:p>
            <a:r>
              <a:rPr lang="en-CA" sz="1200" kern="1200" dirty="0" smtClean="0">
                <a:solidFill>
                  <a:schemeClr val="tx1"/>
                </a:solidFill>
                <a:effectLst/>
                <a:latin typeface="Arial" panose="020B0604020202020204" pitchFamily="34" charset="0"/>
                <a:ea typeface="+mn-ea"/>
                <a:cs typeface="+mn-cs"/>
              </a:rPr>
              <a:t> </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Other Case Studies:</a:t>
            </a:r>
            <a:endParaRPr lang="en-US" sz="1200" kern="1200" dirty="0" smtClean="0">
              <a:solidFill>
                <a:schemeClr val="tx1"/>
              </a:solidFill>
              <a:effectLst/>
              <a:latin typeface="Arial" panose="020B0604020202020204" pitchFamily="34" charset="0"/>
              <a:ea typeface="+mn-ea"/>
              <a:cs typeface="+mn-cs"/>
            </a:endParaRPr>
          </a:p>
          <a:p>
            <a:pPr lvl="0"/>
            <a:r>
              <a:rPr lang="en-CA" sz="1200" kern="1200" dirty="0" smtClean="0">
                <a:solidFill>
                  <a:schemeClr val="tx1"/>
                </a:solidFill>
                <a:effectLst/>
                <a:latin typeface="Arial" panose="020B0604020202020204" pitchFamily="34" charset="0"/>
                <a:ea typeface="+mn-ea"/>
                <a:cs typeface="+mn-cs"/>
              </a:rPr>
              <a:t>Chicago, IL - Green Urban Design (GUD) Plan</a:t>
            </a:r>
            <a:endParaRPr lang="en-US" sz="1200" kern="1200" dirty="0" smtClean="0">
              <a:solidFill>
                <a:schemeClr val="tx1"/>
              </a:solidFill>
              <a:effectLst/>
              <a:latin typeface="Arial" panose="020B0604020202020204" pitchFamily="34" charset="0"/>
              <a:ea typeface="+mn-ea"/>
              <a:cs typeface="+mn-cs"/>
            </a:endParaRPr>
          </a:p>
          <a:p>
            <a:pPr lvl="0"/>
            <a:r>
              <a:rPr lang="en-CA" sz="1200" kern="1200" dirty="0" smtClean="0">
                <a:solidFill>
                  <a:schemeClr val="tx1"/>
                </a:solidFill>
                <a:effectLst/>
                <a:latin typeface="Arial" panose="020B0604020202020204" pitchFamily="34" charset="0"/>
                <a:ea typeface="+mn-ea"/>
                <a:cs typeface="+mn-cs"/>
              </a:rPr>
              <a:t>Portland, OR – Investing $8M in GI to save $250M in hard infrastructure costs, with recognition that GI is flexible and scalable as climate conditions vary or change in the future</a:t>
            </a:r>
            <a:endParaRPr lang="en-US" sz="1200" kern="1200" dirty="0" smtClean="0">
              <a:solidFill>
                <a:schemeClr val="tx1"/>
              </a:solidFill>
              <a:effectLst/>
              <a:latin typeface="Arial" panose="020B0604020202020204" pitchFamily="34" charset="0"/>
              <a:ea typeface="+mn-ea"/>
              <a:cs typeface="+mn-cs"/>
            </a:endParaRPr>
          </a:p>
          <a:p>
            <a:pPr lvl="0"/>
            <a:r>
              <a:rPr lang="en-CA" sz="1200" kern="1200" dirty="0" smtClean="0">
                <a:solidFill>
                  <a:schemeClr val="tx1"/>
                </a:solidFill>
                <a:effectLst/>
                <a:latin typeface="Arial" panose="020B0604020202020204" pitchFamily="34" charset="0"/>
                <a:ea typeface="+mn-ea"/>
                <a:cs typeface="+mn-cs"/>
              </a:rPr>
              <a:t>Fort Lauderdale – Introducing GI for Coastal Resilience</a:t>
            </a:r>
            <a:endParaRPr lang="en-US" sz="1200" kern="1200" dirty="0" smtClean="0">
              <a:solidFill>
                <a:schemeClr val="tx1"/>
              </a:solidFill>
              <a:effectLst/>
              <a:latin typeface="Arial" panose="020B0604020202020204" pitchFamily="34" charset="0"/>
              <a:ea typeface="+mn-ea"/>
              <a:cs typeface="+mn-cs"/>
            </a:endParaRPr>
          </a:p>
          <a:p>
            <a:pPr lvl="0"/>
            <a:r>
              <a:rPr lang="en-CA" sz="1200" kern="1200" dirty="0" smtClean="0">
                <a:solidFill>
                  <a:schemeClr val="tx1"/>
                </a:solidFill>
                <a:effectLst/>
                <a:latin typeface="Arial" panose="020B0604020202020204" pitchFamily="34" charset="0"/>
                <a:ea typeface="+mn-ea"/>
                <a:cs typeface="+mn-cs"/>
              </a:rPr>
              <a:t>Micoud, Saint Lucia - </a:t>
            </a:r>
            <a:r>
              <a:rPr lang="en-CA" sz="1200" u="sng" kern="1200" dirty="0" smtClean="0">
                <a:solidFill>
                  <a:schemeClr val="tx1"/>
                </a:solidFill>
                <a:effectLst/>
                <a:latin typeface="Arial" panose="020B0604020202020204" pitchFamily="34" charset="0"/>
                <a:ea typeface="+mn-ea"/>
                <a:cs typeface="+mn-cs"/>
                <a:hlinkClick r:id="rId4"/>
              </a:rPr>
              <a:t>http://www.stlucianewsonline.com/funding-approved-for-climate-change-adaptation-through-rainwater-harvesting-project/</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
            </a:r>
            <a:br>
              <a:rPr lang="en-CA" sz="1200" b="1" kern="1200" dirty="0" smtClean="0">
                <a:solidFill>
                  <a:schemeClr val="tx1"/>
                </a:solidFill>
                <a:effectLst/>
                <a:latin typeface="Arial" panose="020B0604020202020204" pitchFamily="34" charset="0"/>
                <a:ea typeface="+mn-ea"/>
                <a:cs typeface="+mn-cs"/>
              </a:rPr>
            </a:br>
            <a:endParaRPr lang="en-US" baseline="0" dirty="0" smtClean="0"/>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E4A7C9-B0DF-41DF-9065-8AF522D3E2A9}" type="slidenum">
              <a:rPr lang="en-US" smtClean="0"/>
              <a:pPr/>
              <a:t>36</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 typeface="Arial" panose="020B0604020202020204" pitchFamily="34" charset="0"/>
              <a:buNone/>
            </a:pPr>
            <a:r>
              <a:rPr lang="en-US" b="1" u="none" dirty="0" smtClean="0"/>
              <a:t>Green Infrastructure Case Study</a:t>
            </a:r>
            <a:r>
              <a:rPr lang="en-US" b="1" u="none" baseline="0" dirty="0" smtClean="0"/>
              <a:t> - New York [1/2]</a:t>
            </a:r>
          </a:p>
          <a:p>
            <a:pPr marL="0" indent="0">
              <a:buFont typeface="Arial" panose="020B0604020202020204" pitchFamily="34" charset="0"/>
              <a:buNone/>
            </a:pPr>
            <a:endParaRPr lang="en-US" b="1" u="none" dirty="0" smtClean="0"/>
          </a:p>
          <a:p>
            <a:pPr marL="0" indent="0">
              <a:buFont typeface="Arial" panose="020B0604020202020204" pitchFamily="34" charset="0"/>
              <a:buNone/>
            </a:pPr>
            <a:r>
              <a:rPr lang="en-US" b="1" u="none" dirty="0" smtClean="0"/>
              <a:t>Speaker Notes:</a:t>
            </a:r>
          </a:p>
          <a:p>
            <a:pPr marL="0" indent="0">
              <a:buFont typeface="Arial" panose="020B0604020202020204" pitchFamily="34" charset="0"/>
              <a:buNone/>
            </a:pPr>
            <a:r>
              <a:rPr lang="en-US" dirty="0" smtClean="0"/>
              <a:t>In September 2010, New York City released the NYC Green Infrastructure Plan, which presents an alternative approach to improving water quality that integrates “green infrastructure,” such as rain gardens and green roofs, with investments to optimize the existing system and to build targeted, cost-effective “grey” or traditional infrastructure.</a:t>
            </a:r>
          </a:p>
          <a:p>
            <a:pPr marL="0" indent="0">
              <a:buFont typeface="Arial" panose="020B0604020202020204" pitchFamily="34" charset="0"/>
              <a:buNone/>
            </a:pPr>
            <a:endParaRPr lang="en-US" dirty="0" smtClean="0"/>
          </a:p>
          <a:p>
            <a:pPr marL="0" indent="0">
              <a:buFont typeface="Arial" panose="020B0604020202020204" pitchFamily="34" charset="0"/>
              <a:buNone/>
            </a:pPr>
            <a:r>
              <a:rPr lang="en-US" dirty="0" smtClean="0"/>
              <a:t>The</a:t>
            </a:r>
            <a:r>
              <a:rPr lang="en-US" baseline="0" dirty="0" smtClean="0"/>
              <a:t> s</a:t>
            </a:r>
            <a:r>
              <a:rPr lang="en-US" dirty="0" smtClean="0"/>
              <a:t>ubtitle of</a:t>
            </a:r>
            <a:r>
              <a:rPr lang="en-US" baseline="0" dirty="0" smtClean="0"/>
              <a:t> the Green Infrastructure Plan is ‘A Sustainable Strategy for Clean Waterways,’ but beyond water quality, the Plan seeks to achieve multiple benefits including climate adaptation via a: “Multi-pronged sustainability effort that will reduce the urban heat island effect, enhance recreational opportunities, improve quality-of-life, restore ecosystems, improve air quality, save energy, and mitigate and adapt to climate change.’ </a:t>
            </a:r>
          </a:p>
          <a:p>
            <a:pPr marL="0" indent="0">
              <a:buFont typeface="Arial" panose="020B0604020202020204" pitchFamily="34" charset="0"/>
              <a:buNone/>
            </a:pPr>
            <a:endParaRPr lang="en-US" baseline="0" dirty="0" smtClean="0"/>
          </a:p>
          <a:p>
            <a:pPr marL="0" indent="0">
              <a:buFont typeface="Arial" panose="020B0604020202020204" pitchFamily="34" charset="0"/>
              <a:buNone/>
            </a:pPr>
            <a:r>
              <a:rPr lang="en-US" baseline="0" dirty="0" smtClean="0"/>
              <a:t>The Plan recognizes GI as an effective response to a variety of environmental challenges that is cost-effective, sustainable and provides multiple desirable outcomes</a:t>
            </a:r>
          </a:p>
          <a:p>
            <a:pPr marL="0" indent="0">
              <a:buFont typeface="Arial" panose="020B0604020202020204" pitchFamily="34" charset="0"/>
              <a:buNone/>
            </a:pPr>
            <a:endParaRPr lang="en-US" baseline="0" dirty="0" smtClean="0"/>
          </a:p>
          <a:p>
            <a:pPr marL="0" indent="0">
              <a:buFont typeface="Arial" panose="020B0604020202020204" pitchFamily="34" charset="0"/>
              <a:buNone/>
            </a:pPr>
            <a:r>
              <a:rPr lang="en-US" baseline="0" dirty="0" smtClean="0"/>
              <a:t>The effort is led by Mayor’s office and Dept. of Environmental Protection in collaboration with many City agencies including:</a:t>
            </a:r>
          </a:p>
          <a:p>
            <a:pPr marL="628650" lvl="1" indent="-171450">
              <a:buFont typeface="Arial" panose="020B0604020202020204" pitchFamily="34" charset="0"/>
              <a:buChar char="•"/>
            </a:pPr>
            <a:r>
              <a:rPr lang="en-US" baseline="0" dirty="0" smtClean="0"/>
              <a:t>Dept. of Transportation (DOT)</a:t>
            </a:r>
          </a:p>
          <a:p>
            <a:pPr marL="628650" lvl="1" indent="-171450">
              <a:buFont typeface="Arial" panose="020B0604020202020204" pitchFamily="34" charset="0"/>
              <a:buChar char="•"/>
            </a:pPr>
            <a:r>
              <a:rPr lang="en-US" baseline="0" dirty="0" smtClean="0"/>
              <a:t>Dept. of Parks and Recreation (DPR)</a:t>
            </a:r>
          </a:p>
          <a:p>
            <a:pPr marL="628650" lvl="1" indent="-171450">
              <a:buFont typeface="Arial" panose="020B0604020202020204" pitchFamily="34" charset="0"/>
              <a:buChar char="•"/>
            </a:pPr>
            <a:r>
              <a:rPr lang="en-US" baseline="0" dirty="0" smtClean="0"/>
              <a:t>Dept. of Design and Construction (DDC)</a:t>
            </a:r>
          </a:p>
          <a:p>
            <a:pPr marL="628650" lvl="1" indent="-171450">
              <a:buFont typeface="Arial" panose="020B0604020202020204" pitchFamily="34" charset="0"/>
              <a:buChar char="•"/>
            </a:pPr>
            <a:r>
              <a:rPr lang="en-US" baseline="0" dirty="0" smtClean="0"/>
              <a:t>Dept. of City Planning (DCP)</a:t>
            </a:r>
          </a:p>
          <a:p>
            <a:pPr marL="628650" lvl="1" indent="-171450">
              <a:buFont typeface="Arial" panose="020B0604020202020204" pitchFamily="34" charset="0"/>
              <a:buChar char="•"/>
            </a:pPr>
            <a:r>
              <a:rPr lang="en-US" baseline="0" dirty="0" smtClean="0"/>
              <a:t>Dept. of Education (DOE)</a:t>
            </a:r>
          </a:p>
          <a:p>
            <a:pPr marL="628650" lvl="1" indent="-171450">
              <a:buFont typeface="Arial" panose="020B0604020202020204" pitchFamily="34" charset="0"/>
              <a:buChar char="•"/>
            </a:pPr>
            <a:r>
              <a:rPr lang="en-US" baseline="0" dirty="0" smtClean="0"/>
              <a:t>Dept. of Sanitation (DSNY)</a:t>
            </a:r>
            <a:br>
              <a:rPr lang="en-US" baseline="0" dirty="0" smtClean="0"/>
            </a:br>
            <a:r>
              <a:rPr lang="en-US" baseline="0" dirty="0" smtClean="0"/>
              <a:t>Dept. of Citywide Administrative Services (DCAS)</a:t>
            </a:r>
          </a:p>
          <a:p>
            <a:pPr marL="628650" lvl="1" indent="-171450">
              <a:buFont typeface="Arial" panose="020B0604020202020204" pitchFamily="34" charset="0"/>
              <a:buChar char="•"/>
            </a:pPr>
            <a:r>
              <a:rPr lang="en-US" baseline="0" dirty="0" smtClean="0"/>
              <a:t>Dept. of Housing and Preservation and Development (HPD)</a:t>
            </a:r>
          </a:p>
          <a:p>
            <a:pPr marL="628650" lvl="1" indent="-171450">
              <a:buFont typeface="Arial" panose="020B0604020202020204" pitchFamily="34" charset="0"/>
              <a:buChar char="•"/>
            </a:pPr>
            <a:r>
              <a:rPr lang="en-US" baseline="0" dirty="0" smtClean="0"/>
              <a:t>New York City Economic Development Corporation (EDC)</a:t>
            </a:r>
          </a:p>
          <a:p>
            <a:pPr marL="628650" lvl="1" indent="-171450">
              <a:buFont typeface="Arial" panose="020B0604020202020204" pitchFamily="34" charset="0"/>
              <a:buChar char="•"/>
            </a:pPr>
            <a:r>
              <a:rPr lang="en-US" baseline="0" dirty="0" smtClean="0"/>
              <a:t>New York City Housing Authority (NYCHA)</a:t>
            </a:r>
          </a:p>
          <a:p>
            <a:pPr marL="171450" indent="-171450">
              <a:buFont typeface="Arial" panose="020B0604020202020204" pitchFamily="34" charset="0"/>
              <a:buChar char="•"/>
            </a:pPr>
            <a:endParaRPr lang="en-US" baseline="0" dirty="0" smtClean="0"/>
          </a:p>
        </p:txBody>
      </p:sp>
      <p:sp>
        <p:nvSpPr>
          <p:cNvPr id="4" name="Slide Number Placeholder 3"/>
          <p:cNvSpPr>
            <a:spLocks noGrp="1"/>
          </p:cNvSpPr>
          <p:nvPr>
            <p:ph type="sldNum" sz="quarter" idx="10"/>
          </p:nvPr>
        </p:nvSpPr>
        <p:spPr/>
        <p:txBody>
          <a:bodyPr/>
          <a:lstStyle/>
          <a:p>
            <a:fld id="{F5E4A7C9-B0DF-41DF-9065-8AF522D3E2A9}" type="slidenum">
              <a:rPr lang="en-US" smtClean="0"/>
              <a:pPr/>
              <a:t>37</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u="none" dirty="0" smtClean="0"/>
              <a:t>Green Infrastructure Case Study -</a:t>
            </a:r>
            <a:r>
              <a:rPr lang="en-US" b="1" u="none" baseline="0" dirty="0" smtClean="0"/>
              <a:t> New York cont. [2/2]</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u="none"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u="none" dirty="0" smtClean="0"/>
              <a:t>Speaker Notes:</a:t>
            </a:r>
          </a:p>
          <a:p>
            <a:pPr marL="0" indent="0">
              <a:buFont typeface="Arial" panose="020B0604020202020204" pitchFamily="34" charset="0"/>
              <a:buNone/>
            </a:pPr>
            <a:r>
              <a:rPr lang="en-US" baseline="0" dirty="0" smtClean="0"/>
              <a:t>Green Infrastructure (GI) will improve performance (e.g. est. 2 billion gallons less CSO volumes) while reducing the City’s sewer management costs by $2.4 Billion over 20 years</a:t>
            </a:r>
          </a:p>
          <a:p>
            <a:pPr marL="0" indent="0">
              <a:buFont typeface="Arial" panose="020B0604020202020204" pitchFamily="34" charset="0"/>
              <a:buNone/>
            </a:pPr>
            <a:r>
              <a:rPr lang="en-US" baseline="0" dirty="0" smtClean="0"/>
              <a:t>Philadelphia, like NYC, has also determined GI is more cost effective than continued investment in grey infrastructure in the long-term AND provides all the above mentioned co-benefits which both mitigate climate change (e.g. reduce GHG emissions, reduce energy use, reduce water use) and increase overall resiliency. </a:t>
            </a:r>
          </a:p>
          <a:p>
            <a:pPr marL="171450" indent="-171450">
              <a:buFont typeface="Arial" panose="020B0604020202020204" pitchFamily="34" charset="0"/>
              <a:buChar char="•"/>
            </a:pPr>
            <a:endParaRPr lang="en-US" baseline="0" dirty="0" smtClean="0"/>
          </a:p>
          <a:p>
            <a:pPr marL="0" indent="0">
              <a:buFont typeface="Arial" panose="020B0604020202020204" pitchFamily="34" charset="0"/>
              <a:buNone/>
            </a:pPr>
            <a:r>
              <a:rPr lang="en-US" baseline="0" dirty="0" smtClean="0"/>
              <a:t>It is estimated that every fully vegetated acre of GI will provide:</a:t>
            </a:r>
          </a:p>
          <a:p>
            <a:pPr marL="628650" lvl="1" indent="-171450">
              <a:buFont typeface="Arial" panose="020B0604020202020204" pitchFamily="34" charset="0"/>
              <a:buChar char="•"/>
            </a:pPr>
            <a:r>
              <a:rPr lang="en-US" baseline="0" dirty="0" smtClean="0"/>
              <a:t>total annual benefits of $8,522 in reduced energy demand</a:t>
            </a:r>
          </a:p>
          <a:p>
            <a:pPr marL="628650" lvl="1" indent="-171450">
              <a:buFont typeface="Arial" panose="020B0604020202020204" pitchFamily="34" charset="0"/>
              <a:buChar char="•"/>
            </a:pPr>
            <a:r>
              <a:rPr lang="en-US" baseline="0" dirty="0" smtClean="0"/>
              <a:t>$166 in reduced CO2 emissions</a:t>
            </a:r>
          </a:p>
          <a:p>
            <a:pPr marL="628650" lvl="1" indent="-171450">
              <a:buFont typeface="Arial" panose="020B0604020202020204" pitchFamily="34" charset="0"/>
              <a:buChar char="•"/>
            </a:pPr>
            <a:r>
              <a:rPr lang="en-US" baseline="0" dirty="0" smtClean="0"/>
              <a:t>$1,044 in improve air quality</a:t>
            </a:r>
          </a:p>
          <a:p>
            <a:pPr marL="628650" lvl="1" indent="-171450">
              <a:buFont typeface="Arial" panose="020B0604020202020204" pitchFamily="34" charset="0"/>
              <a:buChar char="•"/>
            </a:pPr>
            <a:r>
              <a:rPr lang="en-US" baseline="0" dirty="0" smtClean="0"/>
              <a:t>$4,725 in increased property value</a:t>
            </a:r>
          </a:p>
          <a:p>
            <a:pPr marL="171450" indent="-171450">
              <a:buFont typeface="Arial" panose="020B0604020202020204" pitchFamily="34" charset="0"/>
              <a:buChar char="•"/>
            </a:pPr>
            <a:endParaRPr lang="en-US" baseline="0" dirty="0" smtClean="0"/>
          </a:p>
        </p:txBody>
      </p:sp>
      <p:sp>
        <p:nvSpPr>
          <p:cNvPr id="4" name="Slide Number Placeholder 3"/>
          <p:cNvSpPr>
            <a:spLocks noGrp="1"/>
          </p:cNvSpPr>
          <p:nvPr>
            <p:ph type="sldNum" sz="quarter" idx="10"/>
          </p:nvPr>
        </p:nvSpPr>
        <p:spPr/>
        <p:txBody>
          <a:bodyPr/>
          <a:lstStyle/>
          <a:p>
            <a:fld id="{F5E4A7C9-B0DF-41DF-9065-8AF522D3E2A9}" type="slidenum">
              <a:rPr lang="en-US" smtClean="0"/>
              <a:pPr/>
              <a:t>38</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 typeface="Arial" panose="020B0604020202020204" pitchFamily="34" charset="0"/>
              <a:buNone/>
            </a:pPr>
            <a:r>
              <a:rPr lang="en-US" b="1" u="none" baseline="0" dirty="0" smtClean="0"/>
              <a:t>Green Infrastructure Case Study – Chicago [1/2]</a:t>
            </a:r>
          </a:p>
          <a:p>
            <a:pPr marL="0" indent="0">
              <a:buFont typeface="Arial" panose="020B0604020202020204" pitchFamily="34" charset="0"/>
              <a:buNone/>
            </a:pPr>
            <a:endParaRPr lang="en-US" b="1" u="none" baseline="0" dirty="0" smtClean="0"/>
          </a:p>
          <a:p>
            <a:pPr marL="0" indent="0">
              <a:buFont typeface="Arial" panose="020B0604020202020204" pitchFamily="34" charset="0"/>
              <a:buNone/>
            </a:pPr>
            <a:r>
              <a:rPr lang="en-US" b="1" u="none" baseline="0" dirty="0" smtClean="0"/>
              <a:t>Speaker Notes:</a:t>
            </a:r>
          </a:p>
          <a:p>
            <a:pPr marL="0" indent="0">
              <a:buFont typeface="Arial" panose="020B0604020202020204" pitchFamily="34" charset="0"/>
              <a:buNone/>
            </a:pPr>
            <a:r>
              <a:rPr lang="en-US" baseline="0" dirty="0" smtClean="0"/>
              <a:t>Chicago has experience 4 10-yr storm events in the last 6 years, as defined by the Illinois state climatologist. This implies that a new normal/benchmark is needed to define storm frequencies. </a:t>
            </a:r>
          </a:p>
          <a:p>
            <a:pPr marL="0" indent="0">
              <a:buFont typeface="Arial" panose="020B0604020202020204" pitchFamily="34" charset="0"/>
              <a:buNone/>
            </a:pPr>
            <a:r>
              <a:rPr lang="en-US" baseline="0" dirty="0" smtClean="0"/>
              <a:t>A 2008 study found that Chicago would be impacted by higher temperatures, more precipitation and more frequent and intense storms with most of the increased precipitation anticipated for the winter and spring.</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aseline="0" dirty="0" smtClean="0"/>
              <a:t>Green infrastructure is a key tool in the </a:t>
            </a:r>
            <a:r>
              <a:rPr lang="en-US" baseline="0" dirty="0" err="1" smtClean="0"/>
              <a:t>stormwater</a:t>
            </a:r>
            <a:r>
              <a:rPr lang="en-US" baseline="0" dirty="0" smtClean="0"/>
              <a:t> management plan. Existing policies and programs are:</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aseline="0" dirty="0" smtClean="0"/>
              <a:t> - Chicago </a:t>
            </a:r>
            <a:r>
              <a:rPr lang="en-US" baseline="0" dirty="0" err="1" smtClean="0"/>
              <a:t>stormwater</a:t>
            </a:r>
            <a:r>
              <a:rPr lang="en-US" baseline="0" dirty="0" smtClean="0"/>
              <a:t> ordinance (2008)</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aseline="0" dirty="0" smtClean="0"/>
              <a:t> - Sustainable development policy (2004,2008)</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aseline="0" dirty="0" smtClean="0"/>
              <a:t> - Adding green to urban design (2008)</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aseline="0" dirty="0" smtClean="0"/>
              <a:t> - Sustainable urban infrastructure guidelines (2013)</a:t>
            </a:r>
          </a:p>
          <a:p>
            <a:pPr lvl="0"/>
            <a:r>
              <a:rPr lang="en-US" dirty="0" smtClean="0">
                <a:latin typeface="Georgia" panose="02040502050405020303" pitchFamily="18" charset="0"/>
              </a:rPr>
              <a:t> - Green Roofs Initiative </a:t>
            </a:r>
            <a:endParaRPr lang="es-ES" dirty="0" smtClean="0">
              <a:latin typeface="Georgia" panose="02040502050405020303" pitchFamily="18" charset="0"/>
            </a:endParaRPr>
          </a:p>
          <a:p>
            <a:pPr lvl="0"/>
            <a:r>
              <a:rPr lang="en-US" dirty="0" smtClean="0">
                <a:latin typeface="Georgia" panose="02040502050405020303" pitchFamily="18" charset="0"/>
              </a:rPr>
              <a:t> - Green Alleys</a:t>
            </a:r>
            <a:endParaRPr lang="es-ES" dirty="0" smtClean="0">
              <a:latin typeface="Georgia" panose="02040502050405020303" pitchFamily="18" charset="0"/>
            </a:endParaRPr>
          </a:p>
          <a:p>
            <a:pPr lvl="0"/>
            <a:r>
              <a:rPr lang="en-US" dirty="0" smtClean="0">
                <a:latin typeface="Georgia" panose="02040502050405020303" pitchFamily="18" charset="0"/>
              </a:rPr>
              <a:t> - Green Streets</a:t>
            </a:r>
            <a:endParaRPr lang="es-ES" dirty="0" smtClean="0">
              <a:latin typeface="Georgia" panose="02040502050405020303" pitchFamily="18" charset="0"/>
            </a:endParaRPr>
          </a:p>
          <a:p>
            <a:pPr lvl="0"/>
            <a:r>
              <a:rPr lang="en-US" dirty="0" smtClean="0">
                <a:latin typeface="Georgia" panose="02040502050405020303" pitchFamily="18" charset="0"/>
              </a:rPr>
              <a:t> - Downspout Disconnections</a:t>
            </a:r>
            <a:endParaRPr lang="es-ES" dirty="0" smtClean="0">
              <a:latin typeface="Georgia" panose="02040502050405020303" pitchFamily="18" charset="0"/>
            </a:endParaRPr>
          </a:p>
          <a:p>
            <a:pPr lvl="0"/>
            <a:r>
              <a:rPr lang="en-US" dirty="0" smtClean="0">
                <a:latin typeface="Georgia" panose="02040502050405020303" pitchFamily="18" charset="0"/>
              </a:rPr>
              <a:t> - Sustainable Backyard Program</a:t>
            </a:r>
          </a:p>
          <a:p>
            <a:pPr lvl="0"/>
            <a:endParaRPr lang="en-US" dirty="0" smtClean="0">
              <a:latin typeface="Georgia" panose="02040502050405020303"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For more information: http://www.cityofchicago.org/content/dam/city/progs/env/ChicagoGreenStormwaterInfrastructureStrategy.pdf</a:t>
            </a:r>
          </a:p>
          <a:p>
            <a:pPr lvl="0"/>
            <a:endParaRPr lang="es-ES" dirty="0" smtClean="0">
              <a:latin typeface="Georgia" panose="02040502050405020303" pitchFamily="18" charset="0"/>
            </a:endParaRPr>
          </a:p>
          <a:p>
            <a:pPr marL="171450" indent="-171450">
              <a:buFont typeface="Arial" panose="020B0604020202020204" pitchFamily="34" charset="0"/>
              <a:buChar char="•"/>
            </a:pPr>
            <a:endParaRPr lang="en-US" baseline="0" dirty="0" smtClean="0"/>
          </a:p>
        </p:txBody>
      </p:sp>
      <p:sp>
        <p:nvSpPr>
          <p:cNvPr id="4" name="Slide Number Placeholder 3"/>
          <p:cNvSpPr>
            <a:spLocks noGrp="1"/>
          </p:cNvSpPr>
          <p:nvPr>
            <p:ph type="sldNum" sz="quarter" idx="10"/>
          </p:nvPr>
        </p:nvSpPr>
        <p:spPr/>
        <p:txBody>
          <a:bodyPr/>
          <a:lstStyle/>
          <a:p>
            <a:fld id="{F5E4A7C9-B0DF-41DF-9065-8AF522D3E2A9}" type="slidenum">
              <a:rPr lang="en-US" smtClean="0"/>
              <a:pPr/>
              <a:t>39</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u="none" baseline="0" dirty="0" smtClean="0"/>
              <a:t>Green Infrastructure Case Study – Chicago cont. [2/2]</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u="none" baseline="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u="none" baseline="0" dirty="0" smtClean="0"/>
              <a:t>Speaker Notes:</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aseline="0" dirty="0" smtClean="0"/>
              <a:t>The 2014 Green </a:t>
            </a:r>
            <a:r>
              <a:rPr lang="en-US" baseline="0" dirty="0" err="1" smtClean="0"/>
              <a:t>Stormwater</a:t>
            </a:r>
            <a:r>
              <a:rPr lang="en-US" baseline="0" dirty="0" smtClean="0"/>
              <a:t> Infrastructure Strategy builds on these prior programs and policies by pursuing two main objectives:</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aseline="0" dirty="0" smtClean="0"/>
              <a:t> - committing additional public funding to build GI infrastructure</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aseline="0" dirty="0" smtClean="0"/>
              <a:t> - launching studies to determine long-term role that GI can play alongside grey infrastructure to address city’s rainfall runoff challenges</a:t>
            </a:r>
          </a:p>
          <a:p>
            <a:pPr marL="0" indent="0">
              <a:buFont typeface="Arial" panose="020B0604020202020204" pitchFamily="34" charset="0"/>
              <a:buNone/>
            </a:pPr>
            <a:endParaRPr lang="en-US" baseline="0" dirty="0" smtClean="0"/>
          </a:p>
          <a:p>
            <a:pPr marL="0" indent="0">
              <a:buFont typeface="Arial" panose="020B0604020202020204" pitchFamily="34" charset="0"/>
              <a:buNone/>
            </a:pPr>
            <a:r>
              <a:rPr lang="en-US" baseline="0" dirty="0" smtClean="0"/>
              <a:t>Principal initiative are:</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Capital Projects – will allocate $50M over next five years to build more GI, especially into existing and future public capital projects including: upgrading water pipes, repairing roads, building parks, constructing public facilities and renovating schools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Permeable Streets - over next decade will be replacing 880 miles of water mains and 250 miles of sewer mains. rather than replace with standard asphalt, will incorporate permeable pavement for main travel, bike and/or parking lanes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err="1" smtClean="0"/>
              <a:t>Bioswale</a:t>
            </a:r>
            <a:r>
              <a:rPr lang="en-US" baseline="0" dirty="0" smtClean="0"/>
              <a:t> – continue to invest in street trees and green streets: primary benefits being cleaning air, reducing energy use, minimizing UHI and enhancing property value; The Depts. of Water Management, Transportation and Street and Sanitation will work together to develop standard specs and guidelines to ensure successful implementation and maintenance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GI Study – have learned a lot in last ten years but need additional data and analysis to determine the appropriate type, amount and location of GI </a:t>
            </a:r>
            <a:r>
              <a:rPr lang="en-US" baseline="0" dirty="0" err="1" smtClean="0"/>
              <a:t>stormwater</a:t>
            </a:r>
            <a:r>
              <a:rPr lang="en-US" baseline="0" dirty="0" smtClean="0"/>
              <a:t> infrastructure to address our challenges in the future; additional work is needed to determine best balance between green and grey in the long-term; will evaluate full costs and benefits specific to Chicago and then evaluate various scenarios for a large-scale implementation of GI citywide and by neighborhood, specifically in achieving goals such as reducing basement flooding risk and improving water quality</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latin typeface="Georgia" panose="02040502050405020303" pitchFamily="18" charset="0"/>
              </a:rPr>
              <a:t>Rainfall Frequency Analysis</a:t>
            </a:r>
            <a:r>
              <a:rPr lang="en-US" sz="1200" baseline="0" dirty="0" smtClean="0">
                <a:latin typeface="Georgia" panose="02040502050405020303" pitchFamily="18" charset="0"/>
              </a:rPr>
              <a:t> - </a:t>
            </a:r>
            <a:r>
              <a:rPr lang="en-US" sz="1200" dirty="0" smtClean="0">
                <a:latin typeface="Georgia" panose="02040502050405020303" pitchFamily="18" charset="0"/>
              </a:rPr>
              <a:t>incorporate</a:t>
            </a:r>
            <a:r>
              <a:rPr lang="en-US" sz="1200" baseline="0" dirty="0" smtClean="0">
                <a:latin typeface="Georgia" panose="02040502050405020303" pitchFamily="18" charset="0"/>
              </a:rPr>
              <a:t> </a:t>
            </a:r>
            <a:r>
              <a:rPr lang="en-US" sz="1200" dirty="0" smtClean="0">
                <a:latin typeface="Georgia" panose="02040502050405020303" pitchFamily="18" charset="0"/>
              </a:rPr>
              <a:t>advanced modeling</a:t>
            </a:r>
            <a:r>
              <a:rPr lang="en-US" sz="1200" baseline="0" dirty="0" smtClean="0">
                <a:latin typeface="Georgia" panose="02040502050405020303" pitchFamily="18" charset="0"/>
              </a:rPr>
              <a:t> and </a:t>
            </a:r>
            <a:r>
              <a:rPr lang="en-US" sz="1200" dirty="0" smtClean="0">
                <a:latin typeface="Georgia" panose="02040502050405020303" pitchFamily="18" charset="0"/>
              </a:rPr>
              <a:t>best science available to consider future climate conditions, not just historical rainfall patterns: if build infrastructure (water and sewer mains) to last 100 years, “we should also consider what climate may exist</a:t>
            </a:r>
            <a:r>
              <a:rPr lang="en-US" sz="1200" baseline="0" dirty="0" smtClean="0">
                <a:latin typeface="Georgia" panose="02040502050405020303" pitchFamily="18" charset="0"/>
              </a:rPr>
              <a:t> at the end of the century and develop a </a:t>
            </a:r>
            <a:r>
              <a:rPr lang="en-US" sz="1200" baseline="0" dirty="0" err="1" smtClean="0">
                <a:latin typeface="Georgia" panose="02040502050405020303" pitchFamily="18" charset="0"/>
              </a:rPr>
              <a:t>stormwater</a:t>
            </a:r>
            <a:r>
              <a:rPr lang="en-US" sz="1200" baseline="0" dirty="0" smtClean="0">
                <a:latin typeface="Georgia" panose="02040502050405020303" pitchFamily="18" charset="0"/>
              </a:rPr>
              <a:t> management strategy that confronts this challenge”</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aseline="0" dirty="0" smtClean="0">
                <a:latin typeface="Georgia" panose="02040502050405020303" pitchFamily="18" charset="0"/>
              </a:rPr>
              <a:t>2015 Citywide plan should be informed by the aforementioned Cost-Benefit analysis of GI and Climate Change studies</a:t>
            </a:r>
            <a:endParaRPr lang="en-US" baseline="0" dirty="0" smtClean="0"/>
          </a:p>
          <a:p>
            <a:pPr marL="171450" indent="-171450">
              <a:buFont typeface="Arial" panose="020B0604020202020204" pitchFamily="34" charset="0"/>
              <a:buChar char="•"/>
            </a:pPr>
            <a:endParaRPr lang="en-US" baseline="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aseline="0" dirty="0" smtClean="0"/>
              <a:t>For more information- http://www.cityofchicago.org/content/dam/city/progs/env/ChicagoGreenStormwaterInfrastructureStrategy.pdf</a:t>
            </a:r>
          </a:p>
          <a:p>
            <a:pPr marL="0" indent="0">
              <a:buFont typeface="Arial" panose="020B0604020202020204" pitchFamily="34" charset="0"/>
              <a:buNone/>
            </a:pPr>
            <a:endParaRPr lang="en-US" baseline="0" dirty="0" smtClean="0"/>
          </a:p>
        </p:txBody>
      </p:sp>
      <p:sp>
        <p:nvSpPr>
          <p:cNvPr id="4" name="Slide Number Placeholder 3"/>
          <p:cNvSpPr>
            <a:spLocks noGrp="1"/>
          </p:cNvSpPr>
          <p:nvPr>
            <p:ph type="sldNum" sz="quarter" idx="10"/>
          </p:nvPr>
        </p:nvSpPr>
        <p:spPr/>
        <p:txBody>
          <a:bodyPr/>
          <a:lstStyle/>
          <a:p>
            <a:fld id="{F5E4A7C9-B0DF-41DF-9065-8AF522D3E2A9}" type="slidenum">
              <a:rPr lang="en-US" smtClean="0"/>
              <a:pPr/>
              <a:t>40</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Coastal Adaptation</a:t>
            </a:r>
            <a:r>
              <a:rPr lang="en-US" b="1" baseline="0" dirty="0" smtClean="0"/>
              <a:t> Case Study – Louisiana [1/2]</a:t>
            </a:r>
          </a:p>
          <a:p>
            <a:endParaRPr lang="en-US" b="1" baseline="0" dirty="0" smtClean="0"/>
          </a:p>
          <a:p>
            <a:r>
              <a:rPr lang="en-US" b="1" baseline="0" dirty="0" smtClean="0"/>
              <a:t>Speaker Notes:</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 response to Katrina, state legislature created the Coastal Protection and Restoration Authority of Louisiana, and required it to develop a master plan for a safe and sustainable coast.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There has been 1880 square miles of coastal land loss</a:t>
            </a:r>
            <a:r>
              <a:rPr lang="en-US" baseline="0" dirty="0" smtClean="0"/>
              <a:t> since the 1930s, and a future potential loss of 1850 square miles if no action is taken. Also, if no action is taken now, expected annual damages from coastal flooding will be $23.4 billion, which is ten times greater than todays figure. </a:t>
            </a:r>
          </a:p>
          <a:p>
            <a:endParaRPr lang="en-US" b="0" dirty="0" smtClean="0"/>
          </a:p>
          <a:p>
            <a:r>
              <a:rPr lang="en-US" b="0" dirty="0" smtClean="0"/>
              <a:t>Image from pdf of</a:t>
            </a:r>
            <a:r>
              <a:rPr lang="en-US" b="0" baseline="0" dirty="0" smtClean="0"/>
              <a:t> masterplan: https://www.doi.gov/sites/doi.gov/files/migrated/deepwaterhorizon/adminrecord/upload/CPRA-Louisiana-s-Comprehensive-Master-Plan-for-a-Sustainable-Coast-2012.pdf</a:t>
            </a:r>
            <a:endParaRPr lang="en-US" b="0" dirty="0" smtClean="0"/>
          </a:p>
        </p:txBody>
      </p:sp>
      <p:sp>
        <p:nvSpPr>
          <p:cNvPr id="4" name="Slide Number Placeholder 3"/>
          <p:cNvSpPr>
            <a:spLocks noGrp="1"/>
          </p:cNvSpPr>
          <p:nvPr>
            <p:ph type="sldNum" sz="quarter" idx="10"/>
          </p:nvPr>
        </p:nvSpPr>
        <p:spPr/>
        <p:txBody>
          <a:bodyPr/>
          <a:lstStyle/>
          <a:p>
            <a:fld id="{42E635CB-4820-4E21-8B8C-D98DC55CD685}" type="slidenum">
              <a:rPr lang="en-US" smtClean="0"/>
              <a:t>41</a:t>
            </a:fld>
            <a:endParaRPr lang="en-US"/>
          </a:p>
        </p:txBody>
      </p:sp>
    </p:spTree>
    <p:extLst>
      <p:ext uri="{BB962C8B-B14F-4D97-AF65-F5344CB8AC3E}">
        <p14:creationId xmlns:p14="http://schemas.microsoft.com/office/powerpoint/2010/main" val="30989741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Coastal Adaptation</a:t>
            </a:r>
            <a:r>
              <a:rPr lang="en-US" b="1" baseline="0" dirty="0" smtClean="0"/>
              <a:t> Case Study – Louisiana cont. [2/2]</a:t>
            </a:r>
          </a:p>
          <a:p>
            <a:endParaRPr lang="en-US" b="1" baseline="0" dirty="0" smtClean="0"/>
          </a:p>
          <a:p>
            <a:r>
              <a:rPr lang="en-US" b="1" baseline="0" dirty="0" smtClean="0"/>
              <a:t>Speaker Notes:</a:t>
            </a:r>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t>The </a:t>
            </a:r>
            <a:r>
              <a:rPr lang="en-US" sz="1200" dirty="0" smtClean="0"/>
              <a:t>2012 Masterplan identifies $50 billion worth of projects aimed at protecting and restoring the coastline. It</a:t>
            </a:r>
            <a:r>
              <a:rPr lang="en-US" sz="1200" baseline="0" dirty="0" smtClean="0"/>
              <a:t> included major upgrades to current levee systems (most of which have already been constructed) and also includes</a:t>
            </a:r>
            <a:r>
              <a:rPr lang="en-US" sz="1200" dirty="0" smtClean="0"/>
              <a:t> restoration of natural features such as marshes, oyster barrier reefs and ridge restoration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It is a multi-pronged</a:t>
            </a:r>
            <a:r>
              <a:rPr lang="en-US" sz="1200" baseline="0" dirty="0" smtClean="0"/>
              <a:t> approach of protection, restoration and adaptation: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t>Protect critical elements with structural measures (levees)</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t>Restore natural elements that help with flood protection (marshes, barrier reefs)</a:t>
            </a:r>
            <a:endParaRPr lang="en-US"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Adapt to rising</a:t>
            </a:r>
            <a:r>
              <a:rPr lang="en-US" sz="1200" baseline="0" dirty="0" smtClean="0"/>
              <a:t> waters and occasional flooding (elevating houses, land-use planning)</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The images shows already</a:t>
            </a:r>
            <a:r>
              <a:rPr lang="en-US" sz="1200" baseline="0" dirty="0" smtClean="0"/>
              <a:t> completed and future proposed projects for the LO coastline. </a:t>
            </a:r>
            <a:r>
              <a:rPr lang="en-US" b="0" baseline="0" dirty="0" smtClean="0"/>
              <a:t>Projects are characterized by their type: </a:t>
            </a:r>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t>Structural protection</a:t>
            </a:r>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t>Bank stabilization</a:t>
            </a:r>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t>Oyster barrier reef</a:t>
            </a:r>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t>Ridge restoration</a:t>
            </a:r>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t>Shoreline protection</a:t>
            </a:r>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t>Infrastructure</a:t>
            </a:r>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t>Terraces</a:t>
            </a:r>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t>Barrier island restoration</a:t>
            </a:r>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t>Marsh creation</a:t>
            </a:r>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t>Sediment diversion</a:t>
            </a:r>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t>Hydrologic restoration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baseline="0" dirty="0" smtClean="0"/>
          </a:p>
          <a:p>
            <a:r>
              <a:rPr lang="en-US" b="0" baseline="0" dirty="0" smtClean="0"/>
              <a:t>Data from  LO 2012 Masterplan</a:t>
            </a:r>
          </a:p>
          <a:p>
            <a:r>
              <a:rPr lang="en-US" b="0" dirty="0" smtClean="0"/>
              <a:t>http://coastal.la.gov/a-common-vision/2012-coastal-master-plan/</a:t>
            </a:r>
          </a:p>
          <a:p>
            <a:r>
              <a:rPr lang="en-US" b="0" dirty="0" smtClean="0"/>
              <a:t>https://issuu.com/coastalmasterplan/docs/coastal_master_plan-v2?layout=http://coastalmasterplan.la.gov/issuu/mpmar2012/layout.xml&amp;e=3722998/2447530</a:t>
            </a:r>
          </a:p>
          <a:p>
            <a:endParaRPr lang="en-US" b="0" dirty="0" smtClean="0"/>
          </a:p>
          <a:p>
            <a:r>
              <a:rPr lang="en-US" b="0" dirty="0" smtClean="0"/>
              <a:t>Image from pdf of</a:t>
            </a:r>
            <a:r>
              <a:rPr lang="en-US" b="0" baseline="0" dirty="0" smtClean="0"/>
              <a:t> masterplan: https://www.doi.gov/sites/doi.gov/files/migrated/deepwaterhorizon/adminrecord/upload/CPRA-Louisiana-s-Comprehensive-Master-Plan-for-a-Sustainable-Coast-2012.pdf</a:t>
            </a:r>
            <a:endParaRPr lang="en-US" b="0" dirty="0" smtClean="0"/>
          </a:p>
        </p:txBody>
      </p:sp>
      <p:sp>
        <p:nvSpPr>
          <p:cNvPr id="4" name="Slide Number Placeholder 3"/>
          <p:cNvSpPr>
            <a:spLocks noGrp="1"/>
          </p:cNvSpPr>
          <p:nvPr>
            <p:ph type="sldNum" sz="quarter" idx="10"/>
          </p:nvPr>
        </p:nvSpPr>
        <p:spPr/>
        <p:txBody>
          <a:bodyPr/>
          <a:lstStyle/>
          <a:p>
            <a:fld id="{1ED85828-1473-4F67-8701-0721BC900F78}" type="slidenum">
              <a:rPr lang="en-US" smtClean="0"/>
              <a:pPr/>
              <a:t>42</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1" dirty="0" smtClean="0"/>
              <a:t>Climate Change Planning Case</a:t>
            </a:r>
            <a:r>
              <a:rPr lang="en-US" b="1" baseline="0" dirty="0" smtClean="0"/>
              <a:t> Study – Vancouver, BC, Canada [1/3]</a:t>
            </a:r>
          </a:p>
          <a:p>
            <a:pPr marL="0" indent="0">
              <a:buNone/>
            </a:pPr>
            <a:endParaRPr lang="en-US" b="1" baseline="0" dirty="0" smtClean="0"/>
          </a:p>
          <a:p>
            <a:pPr marL="0" indent="0">
              <a:buNone/>
            </a:pPr>
            <a:r>
              <a:rPr lang="en-US" b="1" baseline="0" dirty="0" smtClean="0"/>
              <a:t>Speaker Notes:</a:t>
            </a:r>
            <a:endParaRPr lang="en-US" b="1" dirty="0" smtClean="0"/>
          </a:p>
          <a:p>
            <a:pPr marL="0" indent="0">
              <a:buNone/>
            </a:pPr>
            <a:r>
              <a:rPr lang="en-US" dirty="0" smtClean="0"/>
              <a:t>The</a:t>
            </a:r>
            <a:r>
              <a:rPr lang="en-US" baseline="0" dirty="0" smtClean="0"/>
              <a:t> current and anticipated impacts of climate change will affect the city in many ways. SLR will continue to increase flood risk along the City coastline, including the North Arm of the Fraser River. </a:t>
            </a:r>
          </a:p>
          <a:p>
            <a:pPr marL="0" indent="0">
              <a:buNone/>
            </a:pPr>
            <a:endParaRPr lang="en-US" baseline="0" dirty="0" smtClean="0"/>
          </a:p>
          <a:p>
            <a:pPr marL="0" indent="0">
              <a:buNone/>
            </a:pPr>
            <a:r>
              <a:rPr lang="en-US" baseline="0" dirty="0" smtClean="0"/>
              <a:t>The City of Vancouver has several ways to achieve flood resilience: </a:t>
            </a:r>
          </a:p>
          <a:p>
            <a:pPr marL="0" indent="0">
              <a:buNone/>
            </a:pPr>
            <a:endParaRPr lang="en-US" baseline="0" dirty="0" smtClean="0"/>
          </a:p>
          <a:p>
            <a:pPr marL="0" indent="0">
              <a:buNone/>
            </a:pPr>
            <a:r>
              <a:rPr lang="en-US" baseline="0" dirty="0" smtClean="0"/>
              <a:t>With respect to meeting Flood Construction Levels (FCL), to address increased flood risk, buildings built today should be designed for flood resilience throughout their lifespan. City flood-proofing standards required revision to incorporate anticipated sea level rise in line with the new Provincial guidelines and current scientific consensus.</a:t>
            </a:r>
          </a:p>
          <a:p>
            <a:pPr marL="0" indent="0">
              <a:buNone/>
            </a:pPr>
            <a:endParaRPr lang="en-US" baseline="0" dirty="0" smtClean="0"/>
          </a:p>
          <a:p>
            <a:pPr marL="0" lvl="0" indent="0">
              <a:buFont typeface="+mj-lt"/>
              <a:buNone/>
            </a:pPr>
            <a:r>
              <a:rPr lang="en-US" dirty="0" smtClean="0"/>
              <a:t>Flood Construction</a:t>
            </a:r>
            <a:r>
              <a:rPr lang="en-US" baseline="0" dirty="0" smtClean="0"/>
              <a:t> Levels intended to:</a:t>
            </a:r>
          </a:p>
          <a:p>
            <a:pPr marL="228600" lvl="0" indent="-228600">
              <a:buFont typeface="+mj-lt"/>
              <a:buAutoNum type="arabicPeriod"/>
            </a:pPr>
            <a:r>
              <a:rPr lang="en-US" baseline="0" dirty="0" smtClean="0"/>
              <a:t>reduce or prevent injury, human trauma, and loss of life in the case of flood</a:t>
            </a:r>
          </a:p>
          <a:p>
            <a:pPr marL="228600" lvl="0" indent="-228600">
              <a:buFont typeface="+mj-lt"/>
              <a:buAutoNum type="arabicPeriod"/>
            </a:pPr>
            <a:r>
              <a:rPr lang="en-US" baseline="0" dirty="0" smtClean="0"/>
              <a:t>to minimize property damage during flooding events, and </a:t>
            </a:r>
          </a:p>
          <a:p>
            <a:pPr marL="228600" lvl="0" indent="-228600">
              <a:buFont typeface="+mj-lt"/>
              <a:buAutoNum type="arabicPeriod"/>
            </a:pPr>
            <a:r>
              <a:rPr lang="en-US" baseline="0" dirty="0" smtClean="0"/>
              <a:t>to reduce the amount of time it takes to return to operational functionality when flood waters recede</a:t>
            </a:r>
            <a:endParaRPr lang="en-US" dirty="0" smtClean="0"/>
          </a:p>
        </p:txBody>
      </p:sp>
      <p:sp>
        <p:nvSpPr>
          <p:cNvPr id="4" name="Slide Number Placeholder 3"/>
          <p:cNvSpPr>
            <a:spLocks noGrp="1"/>
          </p:cNvSpPr>
          <p:nvPr>
            <p:ph type="sldNum" sz="quarter" idx="10"/>
          </p:nvPr>
        </p:nvSpPr>
        <p:spPr/>
        <p:txBody>
          <a:bodyPr/>
          <a:lstStyle/>
          <a:p>
            <a:fld id="{560B52A1-CCB2-4AAD-86EF-43FEE5A3BB26}" type="slidenum">
              <a:rPr lang="en-US" smtClean="0"/>
              <a:pPr/>
              <a:t>44</a:t>
            </a:fld>
            <a:endParaRPr lang="en-US"/>
          </a:p>
        </p:txBody>
      </p:sp>
    </p:spTree>
    <p:extLst>
      <p:ext uri="{BB962C8B-B14F-4D97-AF65-F5344CB8AC3E}">
        <p14:creationId xmlns:p14="http://schemas.microsoft.com/office/powerpoint/2010/main" val="32468686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Climate Change Planning Case</a:t>
            </a:r>
            <a:r>
              <a:rPr lang="en-US" b="1" baseline="0" dirty="0" smtClean="0"/>
              <a:t> Study – Vancouver, BC, Canada cont. [2/3]</a:t>
            </a:r>
            <a:endParaRPr lang="en-US" b="1" dirty="0" smtClean="0"/>
          </a:p>
          <a:p>
            <a:pPr marL="0" indent="0">
              <a:buNone/>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City developed their own building code bylaw,</a:t>
            </a:r>
            <a:r>
              <a:rPr lang="en-US" baseline="0" dirty="0" smtClean="0"/>
              <a:t> that allows the City to withhold </a:t>
            </a:r>
            <a:r>
              <a:rPr lang="en-US" sz="1800" dirty="0" smtClean="0"/>
              <a:t>building permits for parcels in designated floodplains until satisfactory design is achieved and risk is acknowledged.</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8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Vancouver is the only municipality in British Columbia that can do this; other municipalities must use the Provincial building code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lvl="0" indent="0">
              <a:buFont typeface="+mj-lt"/>
              <a:buNone/>
            </a:pPr>
            <a:endParaRPr lang="en-US" dirty="0" smtClean="0"/>
          </a:p>
        </p:txBody>
      </p:sp>
      <p:sp>
        <p:nvSpPr>
          <p:cNvPr id="4" name="Slide Number Placeholder 3"/>
          <p:cNvSpPr>
            <a:spLocks noGrp="1"/>
          </p:cNvSpPr>
          <p:nvPr>
            <p:ph type="sldNum" sz="quarter" idx="10"/>
          </p:nvPr>
        </p:nvSpPr>
        <p:spPr/>
        <p:txBody>
          <a:bodyPr/>
          <a:lstStyle/>
          <a:p>
            <a:fld id="{560B52A1-CCB2-4AAD-86EF-43FEE5A3BB26}" type="slidenum">
              <a:rPr lang="en-US" smtClean="0"/>
              <a:pPr/>
              <a:t>45</a:t>
            </a:fld>
            <a:endParaRPr lang="en-US"/>
          </a:p>
        </p:txBody>
      </p:sp>
    </p:spTree>
    <p:extLst>
      <p:ext uri="{BB962C8B-B14F-4D97-AF65-F5344CB8AC3E}">
        <p14:creationId xmlns:p14="http://schemas.microsoft.com/office/powerpoint/2010/main" val="324686866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b="1" dirty="0" smtClean="0"/>
              <a:t>Climate Change Planning Case</a:t>
            </a:r>
            <a:r>
              <a:rPr lang="en-US" b="1" baseline="0" dirty="0" smtClean="0"/>
              <a:t> Study – Vancouver, BC, Canada cont. [3/3]</a:t>
            </a:r>
            <a:endParaRPr lang="en-US" b="1" dirty="0" smtClean="0"/>
          </a:p>
          <a:p>
            <a:pPr marL="0" lvl="0" indent="0">
              <a:buFont typeface="+mj-lt"/>
              <a:buNone/>
            </a:pPr>
            <a:endParaRPr lang="en-US" dirty="0" smtClean="0"/>
          </a:p>
          <a:p>
            <a:pPr marL="0" lvl="0" indent="0">
              <a:buFont typeface="+mj-lt"/>
              <a:buNone/>
            </a:pPr>
            <a:r>
              <a:rPr lang="en-US" dirty="0" smtClean="0"/>
              <a:t>Timeline</a:t>
            </a:r>
            <a:r>
              <a:rPr lang="en-US" baseline="0" dirty="0" smtClean="0"/>
              <a:t> for new Flood Construction Levels (FCL).</a:t>
            </a:r>
            <a:endParaRPr lang="en-US" dirty="0" smtClean="0"/>
          </a:p>
          <a:p>
            <a:pPr marL="228600" lvl="0" indent="-228600">
              <a:buFont typeface="+mj-lt"/>
              <a:buAutoNum type="arabicPeriod"/>
            </a:pPr>
            <a:r>
              <a:rPr lang="en-US" dirty="0" smtClean="0"/>
              <a:t>In January 2012, staff began encouraging interim FCLs 1m above existing levels (new level: ~4.5m) in response to the Provincial Guideline issued by the Ministry of Environment based on updated global and local climate impact models. The interim levels provided an opportunity to signal the coming change and work proactively with the development and building community to understand impacts and prepare for change.</a:t>
            </a:r>
          </a:p>
          <a:p>
            <a:pPr marL="228600" lvl="0" indent="-228600">
              <a:buFont typeface="+mj-lt"/>
              <a:buAutoNum type="arabicPeriod"/>
            </a:pPr>
            <a:r>
              <a:rPr lang="en-US" dirty="0" smtClean="0"/>
              <a:t>On July 25, 2012, City Council approved the Climate Change Adaptation Strategy recommending that staff undertake priority actions including an amendment to the Flood-Proofing Policies &amp; FCL.</a:t>
            </a:r>
          </a:p>
          <a:p>
            <a:pPr marL="228600" lvl="0" indent="-228600">
              <a:buFont typeface="+mj-lt"/>
              <a:buAutoNum type="arabicPeriod"/>
            </a:pPr>
            <a:r>
              <a:rPr lang="en-US" sz="1200" kern="1200" dirty="0" smtClean="0">
                <a:solidFill>
                  <a:schemeClr val="tx1"/>
                </a:solidFill>
                <a:effectLst/>
                <a:latin typeface="Arial" panose="020B0604020202020204" pitchFamily="34" charset="0"/>
                <a:ea typeface="+mn-ea"/>
                <a:cs typeface="+mn-cs"/>
              </a:rPr>
              <a:t>May 2014 Council Report making the case for the change: </a:t>
            </a:r>
            <a:r>
              <a:rPr lang="en-US" sz="1200" u="sng" kern="1200" dirty="0" smtClean="0">
                <a:solidFill>
                  <a:schemeClr val="tx1"/>
                </a:solidFill>
                <a:effectLst/>
                <a:latin typeface="Arial" panose="020B0604020202020204" pitchFamily="34" charset="0"/>
                <a:ea typeface="+mn-ea"/>
                <a:cs typeface="+mn-cs"/>
                <a:hlinkClick r:id="rId3"/>
              </a:rPr>
              <a:t>http://council.vancouver.ca/20140709/documents/cfsc2.pdf</a:t>
            </a:r>
            <a:r>
              <a:rPr lang="en-US" sz="1200" kern="1200" dirty="0" smtClean="0">
                <a:solidFill>
                  <a:schemeClr val="tx1"/>
                </a:solidFill>
                <a:effectLst/>
                <a:latin typeface="Arial" panose="020B0604020202020204" pitchFamily="34" charset="0"/>
                <a:ea typeface="+mn-ea"/>
                <a:cs typeface="+mn-cs"/>
              </a:rPr>
              <a:t> </a:t>
            </a:r>
            <a:endParaRPr lang="es-ES" sz="1200" kern="1200" dirty="0" smtClean="0">
              <a:solidFill>
                <a:schemeClr val="tx1"/>
              </a:solidFill>
              <a:effectLst/>
              <a:latin typeface="Arial" panose="020B0604020202020204" pitchFamily="34" charset="0"/>
              <a:ea typeface="+mn-ea"/>
              <a:cs typeface="+mn-cs"/>
            </a:endParaRPr>
          </a:p>
          <a:p>
            <a:pPr marL="228600" lvl="0" indent="-228600">
              <a:buFont typeface="+mj-lt"/>
              <a:buAutoNum type="arabicPeriod"/>
            </a:pPr>
            <a:r>
              <a:rPr lang="es-ES" sz="1200" kern="1200" dirty="0" smtClean="0">
                <a:solidFill>
                  <a:schemeClr val="tx1"/>
                </a:solidFill>
                <a:effectLst/>
                <a:latin typeface="Arial" panose="020B0604020202020204" pitchFamily="34" charset="0"/>
                <a:ea typeface="+mn-ea"/>
                <a:cs typeface="+mn-cs"/>
              </a:rPr>
              <a:t>Sept</a:t>
            </a:r>
            <a:r>
              <a:rPr lang="es-ES" sz="1200" kern="1200" baseline="0" dirty="0" smtClean="0">
                <a:solidFill>
                  <a:schemeClr val="tx1"/>
                </a:solidFill>
                <a:effectLst/>
                <a:latin typeface="Arial" panose="020B0604020202020204" pitchFamily="34" charset="0"/>
                <a:ea typeface="+mn-ea"/>
                <a:cs typeface="+mn-cs"/>
              </a:rPr>
              <a:t> 2014 – new FCL </a:t>
            </a:r>
            <a:r>
              <a:rPr lang="es-ES" sz="1200" kern="1200" baseline="0" dirty="0" err="1" smtClean="0">
                <a:solidFill>
                  <a:schemeClr val="tx1"/>
                </a:solidFill>
                <a:effectLst/>
                <a:latin typeface="Arial" panose="020B0604020202020204" pitchFamily="34" charset="0"/>
                <a:ea typeface="+mn-ea"/>
                <a:cs typeface="+mn-cs"/>
              </a:rPr>
              <a:t>Approved</a:t>
            </a:r>
            <a:r>
              <a:rPr lang="es-ES" sz="1200" kern="1200" baseline="0" dirty="0" smtClean="0">
                <a:solidFill>
                  <a:schemeClr val="tx1"/>
                </a:solidFill>
                <a:effectLst/>
                <a:latin typeface="Arial" panose="020B0604020202020204" pitchFamily="34" charset="0"/>
                <a:ea typeface="+mn-ea"/>
                <a:cs typeface="+mn-cs"/>
              </a:rPr>
              <a:t> - </a:t>
            </a:r>
            <a:r>
              <a:rPr lang="en-US" sz="1200" kern="1200" baseline="0" dirty="0" smtClean="0">
                <a:solidFill>
                  <a:schemeClr val="tx1"/>
                </a:solidFill>
                <a:effectLst/>
                <a:latin typeface="Arial" panose="020B0604020202020204" pitchFamily="34" charset="0"/>
                <a:ea typeface="+mn-ea"/>
                <a:cs typeface="+mn-cs"/>
              </a:rPr>
              <a:t>C</a:t>
            </a:r>
            <a:r>
              <a:rPr lang="en-US" sz="1200" kern="1200" dirty="0" smtClean="0">
                <a:solidFill>
                  <a:schemeClr val="tx1"/>
                </a:solidFill>
                <a:effectLst/>
                <a:latin typeface="Arial" panose="020B0604020202020204" pitchFamily="34" charset="0"/>
                <a:ea typeface="+mn-ea"/>
                <a:cs typeface="+mn-cs"/>
              </a:rPr>
              <a:t>urrent requirements: </a:t>
            </a:r>
            <a:r>
              <a:rPr lang="en-US" sz="1200" u="sng" kern="1200" dirty="0" smtClean="0">
                <a:solidFill>
                  <a:schemeClr val="tx1"/>
                </a:solidFill>
                <a:effectLst/>
                <a:latin typeface="Arial" panose="020B0604020202020204" pitchFamily="34" charset="0"/>
                <a:ea typeface="+mn-ea"/>
                <a:cs typeface="+mn-cs"/>
                <a:hlinkClick r:id="rId4"/>
              </a:rPr>
              <a:t>http://former.vancouver.ca/commsvcs/guidelines/F014.pdf</a:t>
            </a:r>
            <a:r>
              <a:rPr lang="en-US" sz="1200" kern="1200" dirty="0" smtClean="0">
                <a:solidFill>
                  <a:schemeClr val="tx1"/>
                </a:solidFill>
                <a:effectLst/>
                <a:latin typeface="Arial" panose="020B0604020202020204" pitchFamily="34" charset="0"/>
                <a:ea typeface="+mn-ea"/>
                <a:cs typeface="+mn-cs"/>
              </a:rPr>
              <a:t> </a:t>
            </a:r>
          </a:p>
          <a:p>
            <a:pPr marL="685800" lvl="1" indent="-228600">
              <a:buFont typeface="Arial" panose="020B0604020202020204" pitchFamily="34" charset="0"/>
              <a:buChar char="•"/>
            </a:pPr>
            <a:r>
              <a:rPr lang="en-US" sz="1200" i="1" kern="1200" dirty="0" smtClean="0">
                <a:solidFill>
                  <a:schemeClr val="tx1"/>
                </a:solidFill>
                <a:effectLst/>
                <a:latin typeface="Arial" panose="020B0604020202020204" pitchFamily="34" charset="0"/>
                <a:ea typeface="+mn-ea"/>
                <a:cs typeface="+mn-cs"/>
              </a:rPr>
              <a:t>The flood plain standards apply to all lands designated as flood plains and subject to flood construction level (FCL) requirements. Further review and revision of the designated flood plain areas and associated regulations is anticipated as global sea level rise and storm surge projections are refined over time and local impacts are better understood.</a:t>
            </a:r>
            <a:endParaRPr lang="es-ES" sz="1200" i="0" kern="1200" dirty="0" smtClean="0">
              <a:solidFill>
                <a:schemeClr val="tx1"/>
              </a:solidFill>
              <a:effectLst/>
              <a:latin typeface="Arial" panose="020B0604020202020204" pitchFamily="34" charset="0"/>
              <a:ea typeface="+mn-ea"/>
              <a:cs typeface="+mn-cs"/>
            </a:endParaRPr>
          </a:p>
          <a:p>
            <a:pPr marL="685800" lvl="1" indent="-228600">
              <a:buFont typeface="Arial" panose="020B0604020202020204" pitchFamily="34" charset="0"/>
              <a:buChar char="•"/>
            </a:pPr>
            <a:r>
              <a:rPr lang="en-US" sz="1200" i="1" kern="1200" dirty="0" smtClean="0">
                <a:solidFill>
                  <a:schemeClr val="tx1"/>
                </a:solidFill>
                <a:effectLst/>
                <a:latin typeface="Arial" panose="020B0604020202020204" pitchFamily="34" charset="0"/>
                <a:ea typeface="+mn-ea"/>
                <a:cs typeface="+mn-cs"/>
              </a:rPr>
              <a:t>The underside of a floor system (wood or steel) or the top of a concrete slab of any building used for habitation, business or storage of goods shall not be lower than 4.6m from GVRD datum in designated flood plains as outlined on Diagrams A1and B, in Appendix B of this document.</a:t>
            </a:r>
            <a:endParaRPr lang="es-ES" sz="1200" i="0" kern="1200" dirty="0" smtClean="0">
              <a:solidFill>
                <a:schemeClr val="tx1"/>
              </a:solidFill>
              <a:effectLst/>
              <a:latin typeface="Arial" panose="020B0604020202020204" pitchFamily="34" charset="0"/>
              <a:ea typeface="+mn-ea"/>
              <a:cs typeface="+mn-cs"/>
            </a:endParaRPr>
          </a:p>
          <a:p>
            <a:pPr marL="685800" lvl="1" indent="-228600">
              <a:buFont typeface="Arial" panose="020B0604020202020204" pitchFamily="34" charset="0"/>
              <a:buChar char="•"/>
            </a:pPr>
            <a:r>
              <a:rPr lang="en-US" sz="1200" i="1" kern="1200" dirty="0" smtClean="0">
                <a:solidFill>
                  <a:schemeClr val="tx1"/>
                </a:solidFill>
                <a:effectLst/>
                <a:latin typeface="Arial" panose="020B0604020202020204" pitchFamily="34" charset="0"/>
                <a:ea typeface="+mn-ea"/>
                <a:cs typeface="+mn-cs"/>
              </a:rPr>
              <a:t>The FCL was calculated following the methodology introduced in the Provincial Guidelines (2011). It is designed to protect people and property from anticipated flood risk to the year 2100 during storm events at high tide with a likelihood of recurrence of once every 500 years (1:500 year return period).This translates to a 0.2% chance of occurring in any given year and is a design standard for dense urban areas.</a:t>
            </a:r>
            <a:endParaRPr lang="es-ES" sz="1200" i="0" kern="1200" dirty="0" smtClean="0">
              <a:solidFill>
                <a:schemeClr val="tx1"/>
              </a:solidFill>
              <a:effectLst/>
              <a:latin typeface="Arial" panose="020B0604020202020204" pitchFamily="34" charset="0"/>
              <a:ea typeface="+mn-ea"/>
              <a:cs typeface="+mn-cs"/>
            </a:endParaRPr>
          </a:p>
          <a:p>
            <a:pPr marL="685800" lvl="1" indent="-228600">
              <a:buFont typeface="Arial" panose="020B0604020202020204" pitchFamily="34" charset="0"/>
              <a:buChar char="•"/>
            </a:pPr>
            <a:r>
              <a:rPr lang="en-US" sz="1200" i="1" kern="1200" dirty="0" smtClean="0">
                <a:solidFill>
                  <a:schemeClr val="tx1"/>
                </a:solidFill>
                <a:effectLst/>
                <a:latin typeface="Arial" panose="020B0604020202020204" pitchFamily="34" charset="0"/>
                <a:ea typeface="+mn-ea"/>
                <a:cs typeface="+mn-cs"/>
              </a:rPr>
              <a:t>City staff consulted with the Urban Development Institute, the Association of Professional Engineers and Geoscientists of B.C. the Architectural Institute of B.C., engineering and surveying professionals, the Real Estate Foundation, Port Metro Vancouver, BC Ministry of Lands and Natural Resources Operations, Metro Vancouver, Canada Mortgage And Housing Corporation (CMHC), </a:t>
            </a:r>
            <a:r>
              <a:rPr lang="en-US" sz="1200" i="1" kern="1200" dirty="0" err="1" smtClean="0">
                <a:solidFill>
                  <a:schemeClr val="tx1"/>
                </a:solidFill>
                <a:effectLst/>
                <a:latin typeface="Arial" panose="020B0604020202020204" pitchFamily="34" charset="0"/>
                <a:ea typeface="+mn-ea"/>
                <a:cs typeface="+mn-cs"/>
              </a:rPr>
              <a:t>NRCan</a:t>
            </a:r>
            <a:r>
              <a:rPr lang="en-US" sz="1200" i="1" kern="1200" dirty="0" smtClean="0">
                <a:solidFill>
                  <a:schemeClr val="tx1"/>
                </a:solidFill>
                <a:effectLst/>
                <a:latin typeface="Arial" panose="020B0604020202020204" pitchFamily="34" charset="0"/>
                <a:ea typeface="+mn-ea"/>
                <a:cs typeface="+mn-cs"/>
              </a:rPr>
              <a:t>, CP Rail, CN Rail, insurance companies, other planning and design community professionals, and multiple </a:t>
            </a:r>
            <a:r>
              <a:rPr lang="en-US" sz="1200" i="1" kern="1200" dirty="0" err="1" smtClean="0">
                <a:solidFill>
                  <a:schemeClr val="tx1"/>
                </a:solidFill>
                <a:effectLst/>
                <a:latin typeface="Arial" panose="020B0604020202020204" pitchFamily="34" charset="0"/>
                <a:ea typeface="+mn-ea"/>
                <a:cs typeface="+mn-cs"/>
              </a:rPr>
              <a:t>neighbouring</a:t>
            </a:r>
            <a:r>
              <a:rPr lang="en-US" sz="1200" i="1" kern="1200" dirty="0" smtClean="0">
                <a:solidFill>
                  <a:schemeClr val="tx1"/>
                </a:solidFill>
                <a:effectLst/>
                <a:latin typeface="Arial" panose="020B0604020202020204" pitchFamily="34" charset="0"/>
                <a:ea typeface="+mn-ea"/>
                <a:cs typeface="+mn-cs"/>
              </a:rPr>
              <a:t> municipalities, among other organizations on the approach outlined in this report.</a:t>
            </a:r>
          </a:p>
          <a:p>
            <a:pPr marL="685800" lvl="1" indent="-228600">
              <a:buFont typeface="Arial" panose="020B0604020202020204" pitchFamily="34" charset="0"/>
              <a:buChar char="•"/>
            </a:pPr>
            <a:endParaRPr lang="en-US" sz="1200" i="1" kern="1200" dirty="0" smtClean="0">
              <a:solidFill>
                <a:schemeClr val="tx1"/>
              </a:solidFill>
              <a:effectLst/>
              <a:latin typeface="Arial" panose="020B0604020202020204" pitchFamily="34" charset="0"/>
              <a:ea typeface="+mn-ea"/>
              <a:cs typeface="+mn-cs"/>
            </a:endParaRPr>
          </a:p>
          <a:p>
            <a:pPr marL="0" lvl="0" indent="0">
              <a:buFont typeface="Arial" panose="020B0604020202020204" pitchFamily="34" charset="0"/>
              <a:buNone/>
            </a:pPr>
            <a:r>
              <a:rPr lang="en-US" sz="1200" i="0" kern="1200" dirty="0" smtClean="0">
                <a:solidFill>
                  <a:schemeClr val="tx1"/>
                </a:solidFill>
                <a:effectLst/>
                <a:latin typeface="Arial" panose="020B0604020202020204" pitchFamily="34" charset="0"/>
                <a:ea typeface="+mn-ea"/>
                <a:cs typeface="+mn-cs"/>
              </a:rPr>
              <a:t>Provincial</a:t>
            </a:r>
            <a:r>
              <a:rPr lang="en-US" sz="1200" i="0" kern="1200" baseline="0" dirty="0" smtClean="0">
                <a:solidFill>
                  <a:schemeClr val="tx1"/>
                </a:solidFill>
                <a:effectLst/>
                <a:latin typeface="Arial" panose="020B0604020202020204" pitchFamily="34" charset="0"/>
                <a:ea typeface="+mn-ea"/>
                <a:cs typeface="+mn-cs"/>
              </a:rPr>
              <a:t> study estimated the cost to build flood protection infrastructure in Metro Vancouver (from coastal shoreline and the Fraser river shoreline as far east as the Port Mann Bridge), to meet the projected water level in the year 2100, at $9.5 billion. Vancouver’s proactive approach to instituting appropriate FCLs now will reduce future flood damage and may avoid some of these projected infrastructure costs. </a:t>
            </a:r>
            <a:endParaRPr lang="es-ES" sz="1200" i="0" kern="1200" dirty="0" smtClean="0">
              <a:solidFill>
                <a:schemeClr val="tx1"/>
              </a:solidFill>
              <a:effectLst/>
              <a:latin typeface="Arial" panose="020B0604020202020204" pitchFamily="34" charset="0"/>
              <a:ea typeface="+mn-ea"/>
              <a:cs typeface="+mn-cs"/>
            </a:endParaRPr>
          </a:p>
        </p:txBody>
      </p:sp>
      <p:sp>
        <p:nvSpPr>
          <p:cNvPr id="4" name="Slide Number Placeholder 3"/>
          <p:cNvSpPr>
            <a:spLocks noGrp="1"/>
          </p:cNvSpPr>
          <p:nvPr>
            <p:ph type="sldNum" sz="quarter" idx="10"/>
          </p:nvPr>
        </p:nvSpPr>
        <p:spPr/>
        <p:txBody>
          <a:bodyPr/>
          <a:lstStyle/>
          <a:p>
            <a:fld id="{560B52A1-CCB2-4AAD-86EF-43FEE5A3BB26}" type="slidenum">
              <a:rPr lang="en-US" smtClean="0"/>
              <a:pPr/>
              <a:t>46</a:t>
            </a:fld>
            <a:endParaRPr lang="en-US"/>
          </a:p>
        </p:txBody>
      </p:sp>
    </p:spTree>
    <p:extLst>
      <p:ext uri="{BB962C8B-B14F-4D97-AF65-F5344CB8AC3E}">
        <p14:creationId xmlns:p14="http://schemas.microsoft.com/office/powerpoint/2010/main" val="32468686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Climate Change Hazard and Impacts Case</a:t>
            </a:r>
            <a:r>
              <a:rPr lang="en-US" b="1" baseline="0" dirty="0" smtClean="0"/>
              <a:t> Study – Baltimore Maryland</a:t>
            </a:r>
            <a:endParaRPr lang="en-US" dirty="0" smtClean="0"/>
          </a:p>
          <a:p>
            <a:endParaRPr lang="en-US" b="1" dirty="0" smtClean="0"/>
          </a:p>
          <a:p>
            <a:r>
              <a:rPr lang="en-US" b="1" dirty="0" smtClean="0"/>
              <a:t>Speaker</a:t>
            </a:r>
            <a:r>
              <a:rPr lang="en-US" b="1" baseline="0" dirty="0" smtClean="0"/>
              <a:t> Notes:</a:t>
            </a:r>
          </a:p>
          <a:p>
            <a:r>
              <a:rPr lang="en-US" dirty="0" smtClean="0"/>
              <a:t>Case study of asset vulnerability exercise with minimal</a:t>
            </a:r>
            <a:r>
              <a:rPr lang="en-US" baseline="0" dirty="0" smtClean="0"/>
              <a:t> </a:t>
            </a:r>
            <a:r>
              <a:rPr lang="en-US" dirty="0" smtClean="0"/>
              <a:t>data availability. </a:t>
            </a:r>
          </a:p>
          <a:p>
            <a:r>
              <a:rPr lang="en-US" dirty="0" smtClean="0"/>
              <a:t>City</a:t>
            </a:r>
            <a:r>
              <a:rPr lang="en-US" baseline="0" dirty="0" smtClean="0"/>
              <a:t> of Baltimore Disaster Preparedness and Planning Project (Dp3).</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Dp3 was created as a manner to address existing hazards while simultaneously preparing for those predicted by climate change. </a:t>
            </a:r>
            <a:r>
              <a:rPr lang="en-US" baseline="0" dirty="0" smtClean="0"/>
              <a:t>Hazards were identified as flooding, coastal hazards, precipitation, wind, extreme heat, and land movement. </a:t>
            </a:r>
            <a:r>
              <a:rPr lang="en-US" dirty="0" smtClean="0"/>
              <a:t>A 42 member Advisory Committee and several working groups focused on four key sectors that could face damage from hazards: infrastructure, buildings, natural systems, and public services. An asset inventory was performed</a:t>
            </a:r>
            <a:r>
              <a:rPr lang="en-US" baseline="0" dirty="0" smtClean="0"/>
              <a:t> to </a:t>
            </a:r>
            <a:r>
              <a:rPr lang="en-US" dirty="0" smtClean="0"/>
              <a:t>identify particular assets that</a:t>
            </a:r>
            <a:r>
              <a:rPr lang="en-US" baseline="0" dirty="0" smtClean="0"/>
              <a:t> are likely to be impacted. Adaptation strategies were created for each asset type to ensure preparedness for future natural hazards. </a:t>
            </a:r>
          </a:p>
          <a:p>
            <a:r>
              <a:rPr lang="en-US" baseline="0" dirty="0" smtClean="0"/>
              <a:t>The only asset data provided was location</a:t>
            </a:r>
          </a:p>
          <a:p>
            <a:endParaRPr lang="en-US" baseline="0" dirty="0" smtClean="0"/>
          </a:p>
          <a:p>
            <a:r>
              <a:rPr lang="en-US" dirty="0" smtClean="0"/>
              <a:t>More information on the plan</a:t>
            </a:r>
            <a:r>
              <a:rPr lang="en-US" baseline="0" dirty="0" smtClean="0"/>
              <a:t> can be found here: http://www.baltimoresustainability.org/plans/disaster-preparedness-plan/</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560B52A1-CCB2-4AAD-86EF-43FEE5A3BB26}" type="slidenum">
              <a:rPr lang="en-US" smtClean="0"/>
              <a:pPr/>
              <a:t>4</a:t>
            </a:fld>
            <a:endParaRPr lang="en-US"/>
          </a:p>
        </p:txBody>
      </p:sp>
    </p:spTree>
    <p:extLst>
      <p:ext uri="{BB962C8B-B14F-4D97-AF65-F5344CB8AC3E}">
        <p14:creationId xmlns:p14="http://schemas.microsoft.com/office/powerpoint/2010/main" val="29947078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dirty="0" smtClean="0"/>
              <a:t>Climate Change Planning Case</a:t>
            </a:r>
            <a:r>
              <a:rPr lang="en-US" b="1" baseline="0" dirty="0" smtClean="0"/>
              <a:t> Study – Ft. Lauderdale, Florida</a:t>
            </a:r>
          </a:p>
          <a:p>
            <a:pPr marL="0" indent="0">
              <a:buFont typeface="Arial" panose="020B0604020202020204" pitchFamily="34" charset="0"/>
              <a:buNone/>
            </a:pPr>
            <a:endParaRPr lang="en-US" b="1" baseline="0" dirty="0" smtClean="0"/>
          </a:p>
          <a:p>
            <a:pPr marL="0" indent="0">
              <a:buFont typeface="Arial" panose="020B0604020202020204" pitchFamily="34" charset="0"/>
              <a:buNone/>
            </a:pPr>
            <a:r>
              <a:rPr lang="en-US" b="1" baseline="0" dirty="0" smtClean="0"/>
              <a:t>Speaker Notes:</a:t>
            </a:r>
            <a:endParaRPr lang="en-US" dirty="0" smtClean="0"/>
          </a:p>
          <a:p>
            <a:pPr marL="0" indent="0">
              <a:buFont typeface="Arial" panose="020B0604020202020204" pitchFamily="34" charset="0"/>
              <a:buNone/>
            </a:pPr>
            <a:r>
              <a:rPr lang="en-US" dirty="0" smtClean="0"/>
              <a:t>In 2012 Fort Lauderdale</a:t>
            </a:r>
            <a:r>
              <a:rPr lang="en-US" baseline="0" dirty="0" smtClean="0"/>
              <a:t> suffered extensive damage when seasonally high tides coincided with the effects of Sandy. Following these events the City implemented adaptive measures to ensure the sustainability of the City’s infrastructure, from utility distribution systems to bridges and roadways. </a:t>
            </a:r>
          </a:p>
          <a:p>
            <a:pPr marL="0" indent="0">
              <a:buFont typeface="Arial" panose="020B0604020202020204" pitchFamily="34" charset="0"/>
              <a:buNone/>
            </a:pPr>
            <a:endParaRPr lang="en-US" baseline="0" dirty="0" smtClean="0"/>
          </a:p>
          <a:p>
            <a:pPr marL="0" indent="0">
              <a:buFont typeface="Arial" panose="020B0604020202020204" pitchFamily="34" charset="0"/>
              <a:buNone/>
            </a:pPr>
            <a:r>
              <a:rPr lang="en-US" dirty="0" smtClean="0"/>
              <a:t>The City responded by joining forces</a:t>
            </a:r>
            <a:r>
              <a:rPr lang="en-US" baseline="0" dirty="0" smtClean="0"/>
              <a:t> with Broward County and numerous regional parties to take a comprehensive look at climate change. They concluded, without reservation, that it was now necessary to factor the projected climate change impacts into all of the City’s functions, and, most importantly, to implement programs and projects to response to those anticipated impacts.</a:t>
            </a:r>
          </a:p>
          <a:p>
            <a:pPr marL="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smtClean="0"/>
          </a:p>
          <a:p>
            <a:pPr marL="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smtClean="0"/>
              <a:t>The city developed the </a:t>
            </a:r>
            <a:r>
              <a:rPr lang="en-US" baseline="0" dirty="0" smtClean="0"/>
              <a:t>2035  ‘Fast Forward Fort Lauderdale’ </a:t>
            </a:r>
            <a:r>
              <a:rPr lang="en-US" dirty="0" smtClean="0"/>
              <a:t>Strategic Plan that</a:t>
            </a:r>
            <a:r>
              <a:rPr lang="en-US" baseline="0" dirty="0" smtClean="0"/>
              <a:t> guides all City activities.</a:t>
            </a:r>
          </a:p>
          <a:p>
            <a:pPr marL="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smtClean="0"/>
              <a:t>The Plan is the community's long-term aspiration for the future of Fort Lauderdale; </a:t>
            </a:r>
            <a:r>
              <a:rPr lang="en-US" i="1" dirty="0" smtClean="0"/>
              <a:t>Press Play Fort Lauderdale 2018</a:t>
            </a:r>
            <a:r>
              <a:rPr lang="en-US" dirty="0" smtClean="0"/>
              <a:t>  is the first five year journey to that Vision.</a:t>
            </a:r>
          </a:p>
          <a:p>
            <a:pPr marL="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1" dirty="0" smtClean="0"/>
              <a:t>Press Play Fort Lauderdale 2018</a:t>
            </a:r>
            <a:r>
              <a:rPr lang="en-US" dirty="0" smtClean="0"/>
              <a:t>  is organized within the Cylinders of Excellence and Internal Support Platform, a set of strategic area teams, all of which bring focus and coordination to what they do every day: build community.</a:t>
            </a:r>
          </a:p>
          <a:p>
            <a:pPr marL="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smtClean="0"/>
              <a:t>As interdepartmental teams, the Cylinders and Platform work together to achieve a set of 12 aspirational goals and 38 objectives identified in the plan. </a:t>
            </a:r>
            <a:endParaRPr lang="en-US" baseline="0" dirty="0" smtClean="0">
              <a:sym typeface="Wingdings" panose="05000000000000000000" pitchFamily="2" charset="2"/>
            </a:endParaRPr>
          </a:p>
          <a:p>
            <a:pPr marL="457200" marR="0" lvl="2"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aseline="0" dirty="0" smtClean="0">
              <a:sym typeface="Wingdings" panose="05000000000000000000" pitchFamily="2" charset="2"/>
            </a:endParaRPr>
          </a:p>
          <a:p>
            <a:pPr marL="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aseline="0" dirty="0" smtClean="0">
                <a:sym typeface="Wingdings" panose="05000000000000000000" pitchFamily="2" charset="2"/>
              </a:rPr>
              <a:t>Examples of resiliency objectives:</a:t>
            </a:r>
          </a:p>
          <a:p>
            <a:pPr marL="2286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sym typeface="Wingdings" panose="05000000000000000000" pitchFamily="2" charset="2"/>
              </a:rPr>
              <a:t>reduce flooding and adapt to sea level rise</a:t>
            </a:r>
          </a:p>
          <a:p>
            <a:pPr marL="2286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sym typeface="Wingdings" panose="05000000000000000000" pitchFamily="2" charset="2"/>
              </a:rPr>
              <a:t>improve climate change resiliency by incorporating local, regional and mega-regional plans</a:t>
            </a:r>
          </a:p>
          <a:p>
            <a:pPr marL="2286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sym typeface="Wingdings" panose="05000000000000000000" pitchFamily="2" charset="2"/>
              </a:rPr>
              <a:t>secure our community’s water supply</a:t>
            </a:r>
          </a:p>
          <a:p>
            <a:pPr marL="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aseline="0" dirty="0" smtClean="0">
              <a:sym typeface="Wingdings" panose="05000000000000000000" pitchFamily="2" charset="2"/>
            </a:endParaRPr>
          </a:p>
          <a:p>
            <a:pPr marL="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aseline="0" dirty="0" smtClean="0">
                <a:sym typeface="Wingdings" panose="05000000000000000000" pitchFamily="2" charset="2"/>
              </a:rPr>
              <a:t>Examples of resiliency measures achieved:</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sym typeface="Wingdings" panose="05000000000000000000" pitchFamily="2" charset="2"/>
              </a:rPr>
              <a:t>Developed a comprehensive and advanced water sustainability program, including extensive recycled water network and rainwater harvesting, so that long-term water supply is no longer an area of concern</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sym typeface="Wingdings" panose="05000000000000000000" pitchFamily="2" charset="2"/>
              </a:rPr>
              <a:t>Established a beach nourishment and seeding program that is a true recycling system, through which no new sand is ever required, that preserves the City’s near-shore ecological system. </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sym typeface="Wingdings" panose="05000000000000000000" pitchFamily="2" charset="2"/>
              </a:rPr>
              <a:t>The program is now used by cities throughout the globe</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sym typeface="Wingdings" panose="05000000000000000000" pitchFamily="2" charset="2"/>
              </a:rPr>
              <a:t>Replaced fatigued infrastructure with more resilient and permeable system that was engineered to withstand the effects of climate change</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aseline="0" dirty="0" smtClean="0">
              <a:sym typeface="Wingdings" panose="05000000000000000000" pitchFamily="2" charset="2"/>
            </a:endParaRP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aseline="0" dirty="0" smtClean="0">
              <a:sym typeface="Wingdings" panose="05000000000000000000" pitchFamily="2" charset="2"/>
            </a:endParaRPr>
          </a:p>
          <a:p>
            <a:pPr marL="6286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aseline="0" dirty="0" smtClean="0">
              <a:sym typeface="Wingdings" panose="05000000000000000000" pitchFamily="2" charset="2"/>
            </a:endParaRPr>
          </a:p>
          <a:p>
            <a:pPr marL="0" marR="0" lvl="1" indent="0" algn="l" defTabSz="914400" rtl="0" eaLnBrk="1" fontAlgn="auto" latinLnBrk="0" hangingPunct="1">
              <a:lnSpc>
                <a:spcPct val="100000"/>
              </a:lnSpc>
              <a:spcBef>
                <a:spcPts val="0"/>
              </a:spcBef>
              <a:spcAft>
                <a:spcPts val="0"/>
              </a:spcAft>
              <a:buClrTx/>
              <a:buSzTx/>
              <a:buFontTx/>
              <a:buNone/>
              <a:tabLst/>
              <a:defRPr/>
            </a:pPr>
            <a:endParaRPr lang="en-US" baseline="0" dirty="0" smtClean="0">
              <a:sym typeface="Wingdings" panose="05000000000000000000" pitchFamily="2" charset="2"/>
            </a:endParaRPr>
          </a:p>
          <a:p>
            <a:pPr marL="0" marR="0" lvl="1"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560B52A1-CCB2-4AAD-86EF-43FEE5A3BB26}" type="slidenum">
              <a:rPr lang="en-US" smtClean="0"/>
              <a:pPr/>
              <a:t>47</a:t>
            </a:fld>
            <a:endParaRPr lang="en-US"/>
          </a:p>
        </p:txBody>
      </p:sp>
    </p:spTree>
    <p:extLst>
      <p:ext uri="{BB962C8B-B14F-4D97-AF65-F5344CB8AC3E}">
        <p14:creationId xmlns:p14="http://schemas.microsoft.com/office/powerpoint/2010/main" val="324686866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smtClean="0"/>
              <a:t>Climate Change Planning Case</a:t>
            </a:r>
            <a:r>
              <a:rPr lang="en-US" b="1" baseline="0" dirty="0" smtClean="0"/>
              <a:t> Study – Baltimore, Maryland [1/2]</a:t>
            </a:r>
            <a:endParaRPr lang="en-US" dirty="0" smtClean="0"/>
          </a:p>
          <a:p>
            <a:pPr marL="0" indent="0">
              <a:buFont typeface="Arial" panose="020B0604020202020204" pitchFamily="34" charset="0"/>
              <a:buNone/>
            </a:pPr>
            <a:endParaRPr lang="en-US" sz="1200" b="0" i="0" kern="1200" dirty="0" smtClean="0">
              <a:solidFill>
                <a:schemeClr val="tx1"/>
              </a:solidFill>
              <a:effectLst/>
              <a:latin typeface="Arial" panose="020B0604020202020204" pitchFamily="34" charset="0"/>
              <a:ea typeface="+mn-ea"/>
              <a:cs typeface="+mn-cs"/>
            </a:endParaRPr>
          </a:p>
          <a:p>
            <a:pPr marL="0" indent="0">
              <a:buFont typeface="Arial" panose="020B0604020202020204" pitchFamily="34" charset="0"/>
              <a:buNone/>
            </a:pPr>
            <a:r>
              <a:rPr lang="en-US" sz="1200" b="1" i="0" kern="1200" dirty="0" smtClean="0">
                <a:solidFill>
                  <a:schemeClr val="tx1"/>
                </a:solidFill>
                <a:effectLst/>
                <a:latin typeface="Arial" panose="020B0604020202020204" pitchFamily="34" charset="0"/>
                <a:ea typeface="+mn-ea"/>
                <a:cs typeface="+mn-cs"/>
              </a:rPr>
              <a:t>Speaker Notes:</a:t>
            </a:r>
          </a:p>
          <a:p>
            <a:pPr marL="0" indent="0">
              <a:buFont typeface="Arial" panose="020B0604020202020204" pitchFamily="34" charset="0"/>
              <a:buNone/>
            </a:pPr>
            <a:r>
              <a:rPr lang="en-US" sz="1200" b="0" i="0" kern="1200" dirty="0" smtClean="0">
                <a:solidFill>
                  <a:schemeClr val="tx1"/>
                </a:solidFill>
                <a:effectLst/>
                <a:latin typeface="Arial" panose="020B0604020202020204" pitchFamily="34" charset="0"/>
                <a:ea typeface="+mn-ea"/>
                <a:cs typeface="+mn-cs"/>
              </a:rPr>
              <a:t>Baltimore City is built at the mouth of the Patapsco River, which empties directly into the Chesapeake Bay. Presently, the City’s regulated floodplain is 5,136 acres and contains over 2,800 buildings. </a:t>
            </a:r>
          </a:p>
          <a:p>
            <a:pPr marL="0" indent="0">
              <a:buFont typeface="Arial" panose="020B0604020202020204" pitchFamily="34" charset="0"/>
              <a:buNone/>
            </a:pPr>
            <a:endParaRPr lang="en-US" sz="1200" b="0" i="0" kern="1200" dirty="0" smtClean="0">
              <a:solidFill>
                <a:schemeClr val="tx1"/>
              </a:solidFill>
              <a:effectLst/>
              <a:latin typeface="Arial" panose="020B0604020202020204" pitchFamily="34" charset="0"/>
              <a:ea typeface="+mn-ea"/>
              <a:cs typeface="+mn-cs"/>
            </a:endParaRPr>
          </a:p>
          <a:p>
            <a:pPr marL="0" indent="0">
              <a:buFont typeface="Arial" panose="020B0604020202020204" pitchFamily="34" charset="0"/>
              <a:buNone/>
            </a:pPr>
            <a:r>
              <a:rPr lang="en-US" sz="1200" b="0" i="0" kern="1200" dirty="0" smtClean="0">
                <a:solidFill>
                  <a:schemeClr val="tx1"/>
                </a:solidFill>
                <a:effectLst/>
                <a:latin typeface="Arial" panose="020B0604020202020204" pitchFamily="34" charset="0"/>
                <a:ea typeface="+mn-ea"/>
                <a:cs typeface="+mn-cs"/>
              </a:rPr>
              <a:t>Floodplain regulations in Baltimore were created to protect life, health, and property while minimizing need for rescue and relief, economic interruption, and damage to infrastructure. These regulations supersede both State and Federal floodplain regulations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i="0" kern="1200" dirty="0" smtClean="0">
              <a:solidFill>
                <a:schemeClr val="tx1"/>
              </a:solidFill>
              <a:effectLst/>
              <a:latin typeface="Arial" panose="020B0604020202020204" pitchFamily="34" charset="0"/>
              <a:ea typeface="+mn-ea"/>
              <a:cs typeface="+mn-cs"/>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kern="1200" dirty="0" smtClean="0">
                <a:solidFill>
                  <a:schemeClr val="tx1"/>
                </a:solidFill>
                <a:effectLst/>
                <a:latin typeface="Arial" panose="020B0604020202020204" pitchFamily="34" charset="0"/>
                <a:ea typeface="+mn-ea"/>
                <a:cs typeface="+mn-cs"/>
              </a:rPr>
              <a:t>The Federal Emergency Management Agency (FEMA) produces Flood Insurance Rate Maps (FIRM) which identify areas that are at risk of flooding. FIRMs include statistical information such as data for river flow, storm tides, hydrologic/hydraulic analyses, and rainfall and topographic surveys. Flood hazard areas identified on the Flood Insurance Rate Map are identified as a Special Flood Hazard Area (SFHA). In Baltimore City, the regulated floodplain includes the 1% and 0.2% annual-chance flood areas, also known as the 100-year and 500-year floodplain.</a:t>
            </a:r>
            <a:endParaRPr lang="en-US" dirty="0" smtClean="0"/>
          </a:p>
          <a:p>
            <a:pPr marL="171450" indent="-171450">
              <a:buFont typeface="Arial" panose="020B0604020202020204" pitchFamily="34" charset="0"/>
              <a:buChar char="•"/>
            </a:pPr>
            <a:endParaRPr lang="en-US" dirty="0" smtClean="0"/>
          </a:p>
          <a:p>
            <a:pPr marL="0" indent="0">
              <a:buFont typeface="Arial" panose="020B0604020202020204" pitchFamily="34" charset="0"/>
              <a:buNone/>
            </a:pPr>
            <a:r>
              <a:rPr lang="en-US" dirty="0" smtClean="0"/>
              <a:t>The City of Baltimore</a:t>
            </a:r>
            <a:r>
              <a:rPr lang="en-US" baseline="0" dirty="0" smtClean="0"/>
              <a:t> </a:t>
            </a:r>
            <a:r>
              <a:rPr lang="en-US" dirty="0" smtClean="0"/>
              <a:t>changed the floodplain code:</a:t>
            </a:r>
          </a:p>
          <a:p>
            <a:pPr marL="628650" lvl="1" indent="-171450">
              <a:buFont typeface="Arial" panose="020B0604020202020204" pitchFamily="34" charset="0"/>
              <a:buChar char="•"/>
            </a:pPr>
            <a:r>
              <a:rPr lang="en-US" i="1" dirty="0" smtClean="0"/>
              <a:t>We regulate to the 500-year extent citywide and to whichever is higher between the 100-year Stillwater elevation or the 500-year elevation in the coastal floodplain (called our flood resilience area). We also adopted ASCE-24 into our code and do not exempt historic structures. We do work on recommending floodgates, flood-proofing materials and special considerations for historic property flood-proofing, but on a case by case basis.</a:t>
            </a:r>
          </a:p>
        </p:txBody>
      </p:sp>
      <p:sp>
        <p:nvSpPr>
          <p:cNvPr id="4" name="Slide Number Placeholder 3"/>
          <p:cNvSpPr>
            <a:spLocks noGrp="1"/>
          </p:cNvSpPr>
          <p:nvPr>
            <p:ph type="sldNum" sz="quarter" idx="10"/>
          </p:nvPr>
        </p:nvSpPr>
        <p:spPr/>
        <p:txBody>
          <a:bodyPr/>
          <a:lstStyle/>
          <a:p>
            <a:fld id="{560B52A1-CCB2-4AAD-86EF-43FEE5A3BB26}" type="slidenum">
              <a:rPr lang="en-US" smtClean="0"/>
              <a:pPr/>
              <a:t>48</a:t>
            </a:fld>
            <a:endParaRPr lang="en-US"/>
          </a:p>
        </p:txBody>
      </p:sp>
    </p:spTree>
    <p:extLst>
      <p:ext uri="{BB962C8B-B14F-4D97-AF65-F5344CB8AC3E}">
        <p14:creationId xmlns:p14="http://schemas.microsoft.com/office/powerpoint/2010/main" val="376375251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Climate Change Planning Case</a:t>
            </a:r>
            <a:r>
              <a:rPr lang="en-US" b="1" baseline="0" dirty="0" smtClean="0"/>
              <a:t> Study – Baltimore, Maryland [2/2]</a:t>
            </a:r>
            <a:endParaRPr lang="en-US" dirty="0" smtClean="0"/>
          </a:p>
          <a:p>
            <a:endParaRPr lang="en-US" sz="1200" b="0" i="0" kern="1200" dirty="0" smtClean="0">
              <a:solidFill>
                <a:schemeClr val="tx1"/>
              </a:solidFill>
              <a:effectLst/>
              <a:latin typeface="Arial" panose="020B0604020202020204" pitchFamily="34" charset="0"/>
              <a:ea typeface="+mn-ea"/>
              <a:cs typeface="+mn-cs"/>
            </a:endParaRPr>
          </a:p>
          <a:p>
            <a:r>
              <a:rPr lang="en-US" sz="1200" b="1" i="0" kern="1200" dirty="0" smtClean="0">
                <a:solidFill>
                  <a:schemeClr val="tx1"/>
                </a:solidFill>
                <a:effectLst/>
                <a:latin typeface="Arial" panose="020B0604020202020204" pitchFamily="34" charset="0"/>
                <a:ea typeface="+mn-ea"/>
                <a:cs typeface="+mn-cs"/>
              </a:rPr>
              <a:t>Speaker Notes:</a:t>
            </a:r>
          </a:p>
          <a:p>
            <a:r>
              <a:rPr lang="en-US" sz="1200" b="0" i="0" kern="1200" baseline="0" dirty="0" smtClean="0">
                <a:solidFill>
                  <a:schemeClr val="tx1"/>
                </a:solidFill>
                <a:effectLst/>
                <a:latin typeface="Arial" panose="020B0604020202020204" pitchFamily="34" charset="0"/>
                <a:ea typeface="+mn-ea"/>
                <a:cs typeface="+mn-cs"/>
              </a:rPr>
              <a:t>Baltimore has its own Floodplain Management Program. </a:t>
            </a:r>
            <a:endParaRPr lang="en-US" sz="1200" b="0" i="0" kern="1200" dirty="0" smtClean="0">
              <a:solidFill>
                <a:schemeClr val="tx1"/>
              </a:solidFill>
              <a:effectLst/>
              <a:latin typeface="Arial" panose="020B0604020202020204" pitchFamily="34" charset="0"/>
              <a:ea typeface="+mn-ea"/>
              <a:cs typeface="+mn-cs"/>
            </a:endParaRPr>
          </a:p>
          <a:p>
            <a:endParaRPr lang="en-US" sz="1200" b="0" i="0" kern="1200" dirty="0" smtClean="0">
              <a:solidFill>
                <a:schemeClr val="tx1"/>
              </a:solidFill>
              <a:effectLst/>
              <a:latin typeface="Arial" panose="020B0604020202020204" pitchFamily="34" charset="0"/>
              <a:ea typeface="+mn-ea"/>
              <a:cs typeface="+mn-cs"/>
            </a:endParaRPr>
          </a:p>
          <a:p>
            <a:r>
              <a:rPr lang="en-US" sz="1200" b="0" i="0" kern="1200" baseline="0" dirty="0" smtClean="0">
                <a:solidFill>
                  <a:schemeClr val="tx1"/>
                </a:solidFill>
                <a:effectLst/>
                <a:latin typeface="Arial" panose="020B0604020202020204" pitchFamily="34" charset="0"/>
                <a:ea typeface="+mn-ea"/>
                <a:cs typeface="+mn-cs"/>
              </a:rPr>
              <a:t>The BaltimoreSustainability.org website empowers citizens to be proactive and has a lot of useful information on the floodplain management program</a:t>
            </a:r>
            <a:endParaRPr lang="en-US" sz="1200" b="0" i="0" kern="1200" dirty="0" smtClean="0">
              <a:solidFill>
                <a:schemeClr val="tx1"/>
              </a:solidFill>
              <a:effectLst/>
              <a:latin typeface="Arial" panose="020B0604020202020204" pitchFamily="34" charset="0"/>
              <a:ea typeface="+mn-ea"/>
              <a:cs typeface="+mn-cs"/>
            </a:endParaRPr>
          </a:p>
          <a:p>
            <a:endParaRPr lang="en-US" sz="1200" b="0" i="0" kern="1200" dirty="0" smtClean="0">
              <a:solidFill>
                <a:schemeClr val="tx1"/>
              </a:solidFill>
              <a:effectLst/>
              <a:latin typeface="Arial" panose="020B0604020202020204" pitchFamily="34" charset="0"/>
              <a:ea typeface="+mn-ea"/>
              <a:cs typeface="+mn-cs"/>
            </a:endParaRPr>
          </a:p>
          <a:p>
            <a:r>
              <a:rPr lang="en-US" sz="1200" b="0" i="0" kern="1200" dirty="0" err="1" smtClean="0">
                <a:solidFill>
                  <a:schemeClr val="tx1"/>
                </a:solidFill>
                <a:effectLst/>
                <a:latin typeface="Arial" panose="020B0604020202020204" pitchFamily="34" charset="0"/>
                <a:ea typeface="+mn-ea"/>
                <a:cs typeface="+mn-cs"/>
              </a:rPr>
              <a:t>CityView</a:t>
            </a:r>
            <a:r>
              <a:rPr lang="en-US" sz="1200" b="0" i="0" kern="1200" dirty="0" smtClean="0">
                <a:solidFill>
                  <a:schemeClr val="tx1"/>
                </a:solidFill>
                <a:effectLst/>
                <a:latin typeface="Arial" panose="020B0604020202020204" pitchFamily="34" charset="0"/>
                <a:ea typeface="+mn-ea"/>
                <a:cs typeface="+mn-cs"/>
              </a:rPr>
              <a:t> is the City of Baltimore’s mapping portal that provides information on a series of topics of interest for its citizens, visitors, researchers, and business community. This site will be updated with refreshed data and new layers on a frequent basis and feedback from its users will be an important source for making the application more useful to all.</a:t>
            </a:r>
          </a:p>
          <a:p>
            <a:endParaRPr lang="en-US" sz="1200" b="0" i="0" kern="1200" dirty="0" smtClean="0">
              <a:solidFill>
                <a:schemeClr val="tx1"/>
              </a:solidFill>
              <a:effectLst/>
              <a:latin typeface="Arial" panose="020B0604020202020204" pitchFamily="34" charset="0"/>
              <a:ea typeface="+mn-ea"/>
              <a:cs typeface="+mn-cs"/>
            </a:endParaRPr>
          </a:p>
          <a:p>
            <a:r>
              <a:rPr lang="en-US" sz="1200" b="0" i="0" kern="1200" dirty="0" smtClean="0">
                <a:solidFill>
                  <a:schemeClr val="tx1"/>
                </a:solidFill>
                <a:effectLst/>
                <a:latin typeface="Arial" panose="020B0604020202020204" pitchFamily="34" charset="0"/>
                <a:ea typeface="+mn-ea"/>
                <a:cs typeface="+mn-cs"/>
              </a:rPr>
              <a:t>Featured topics include:</a:t>
            </a:r>
          </a:p>
          <a:p>
            <a:pPr marL="171450" indent="-171450">
              <a:buFont typeface="Arial" panose="020B0604020202020204" pitchFamily="34" charset="0"/>
              <a:buChar char="•"/>
            </a:pPr>
            <a:r>
              <a:rPr lang="en-US" sz="1200" b="0" i="0" kern="1200" dirty="0" smtClean="0">
                <a:solidFill>
                  <a:schemeClr val="tx1"/>
                </a:solidFill>
                <a:effectLst/>
                <a:latin typeface="Arial" panose="020B0604020202020204" pitchFamily="34" charset="0"/>
                <a:ea typeface="+mn-ea"/>
                <a:cs typeface="+mn-cs"/>
              </a:rPr>
              <a:t>trash and recycling pick</a:t>
            </a:r>
            <a:r>
              <a:rPr lang="en-US" sz="1200" b="0" i="0" kern="1200" baseline="0" dirty="0" smtClean="0">
                <a:solidFill>
                  <a:schemeClr val="tx1"/>
                </a:solidFill>
                <a:effectLst/>
                <a:latin typeface="Arial" panose="020B0604020202020204" pitchFamily="34" charset="0"/>
                <a:ea typeface="+mn-ea"/>
                <a:cs typeface="+mn-cs"/>
              </a:rPr>
              <a:t> up</a:t>
            </a:r>
          </a:p>
          <a:p>
            <a:pPr marL="171450" indent="-171450">
              <a:buFont typeface="Arial" panose="020B0604020202020204" pitchFamily="34" charset="0"/>
              <a:buChar char="•"/>
            </a:pPr>
            <a:r>
              <a:rPr lang="en-US" sz="1200" b="0" i="0" kern="1200" baseline="0" dirty="0" smtClean="0">
                <a:solidFill>
                  <a:schemeClr val="tx1"/>
                </a:solidFill>
                <a:effectLst/>
                <a:latin typeface="Arial" panose="020B0604020202020204" pitchFamily="34" charset="0"/>
                <a:ea typeface="+mn-ea"/>
                <a:cs typeface="+mn-cs"/>
              </a:rPr>
              <a:t>alley sweeping</a:t>
            </a:r>
          </a:p>
          <a:p>
            <a:pPr marL="171450" indent="-171450">
              <a:buFont typeface="Arial" panose="020B0604020202020204" pitchFamily="34" charset="0"/>
              <a:buChar char="•"/>
            </a:pPr>
            <a:r>
              <a:rPr lang="en-US" sz="1200" b="0" i="0" kern="1200" baseline="0" dirty="0" smtClean="0">
                <a:solidFill>
                  <a:schemeClr val="tx1"/>
                </a:solidFill>
                <a:effectLst/>
                <a:latin typeface="Arial" panose="020B0604020202020204" pitchFamily="34" charset="0"/>
                <a:ea typeface="+mn-ea"/>
                <a:cs typeface="+mn-cs"/>
              </a:rPr>
              <a:t>flood plains and contours</a:t>
            </a:r>
          </a:p>
          <a:p>
            <a:pPr marL="171450" indent="-171450">
              <a:buFont typeface="Arial" panose="020B0604020202020204" pitchFamily="34" charset="0"/>
              <a:buChar char="•"/>
            </a:pPr>
            <a:r>
              <a:rPr lang="en-US" sz="1200" b="0" i="0" kern="1200" baseline="0" dirty="0" smtClean="0">
                <a:solidFill>
                  <a:schemeClr val="tx1"/>
                </a:solidFill>
                <a:effectLst/>
                <a:latin typeface="Arial" panose="020B0604020202020204" pitchFamily="34" charset="0"/>
                <a:ea typeface="+mn-ea"/>
                <a:cs typeface="+mn-cs"/>
              </a:rPr>
              <a:t>weather</a:t>
            </a:r>
          </a:p>
        </p:txBody>
      </p:sp>
      <p:sp>
        <p:nvSpPr>
          <p:cNvPr id="4" name="Slide Number Placeholder 3"/>
          <p:cNvSpPr>
            <a:spLocks noGrp="1"/>
          </p:cNvSpPr>
          <p:nvPr>
            <p:ph type="sldNum" sz="quarter" idx="10"/>
          </p:nvPr>
        </p:nvSpPr>
        <p:spPr/>
        <p:txBody>
          <a:bodyPr/>
          <a:lstStyle/>
          <a:p>
            <a:fld id="{560B52A1-CCB2-4AAD-86EF-43FEE5A3BB26}" type="slidenum">
              <a:rPr lang="en-US" smtClean="0"/>
              <a:pPr/>
              <a:t>49</a:t>
            </a:fld>
            <a:endParaRPr lang="en-US"/>
          </a:p>
        </p:txBody>
      </p:sp>
    </p:spTree>
    <p:extLst>
      <p:ext uri="{BB962C8B-B14F-4D97-AF65-F5344CB8AC3E}">
        <p14:creationId xmlns:p14="http://schemas.microsoft.com/office/powerpoint/2010/main" val="253641518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smtClean="0"/>
              <a:t>Climate Change Planning Case</a:t>
            </a:r>
            <a:r>
              <a:rPr lang="en-US" b="1" baseline="0" dirty="0" smtClean="0"/>
              <a:t> Study – Boston, Massachusetts</a:t>
            </a:r>
            <a:endParaRPr lang="en-US" dirty="0" smtClean="0"/>
          </a:p>
          <a:p>
            <a:pPr marL="0" lvl="0" indent="0">
              <a:buFont typeface="Arial" panose="020B0604020202020204" pitchFamily="34" charset="0"/>
              <a:buNone/>
            </a:pPr>
            <a:endParaRPr lang="en-US" baseline="0" dirty="0" smtClean="0"/>
          </a:p>
          <a:p>
            <a:pPr marL="0" lvl="0" indent="0">
              <a:buFont typeface="Arial" panose="020B0604020202020204" pitchFamily="34" charset="0"/>
              <a:buNone/>
            </a:pPr>
            <a:r>
              <a:rPr lang="en-US" b="1" baseline="0" dirty="0" smtClean="0"/>
              <a:t>Speaker Notes:</a:t>
            </a:r>
          </a:p>
          <a:p>
            <a:pPr marL="0" lvl="0" indent="0">
              <a:buFont typeface="Arial" panose="020B0604020202020204" pitchFamily="34" charset="0"/>
              <a:buNone/>
            </a:pPr>
            <a:r>
              <a:rPr lang="en-US" baseline="0" dirty="0" smtClean="0"/>
              <a:t>In Nov. 2013, in conformance with the Mayor’s 2011 Climate Action Leadership Committee’s recommendations, the Boston Redevelopment Authority (BRA) adopted policy for all development projects subject to Boston Zoning Article 80, including all Institutional Master Plan modifications and updates, to complete a climate preparedness checklist.</a:t>
            </a:r>
          </a:p>
          <a:p>
            <a:pPr marL="0" lvl="0" indent="0">
              <a:buFont typeface="Arial" panose="020B0604020202020204" pitchFamily="34" charset="0"/>
              <a:buNone/>
            </a:pPr>
            <a:endParaRPr lang="en-US" baseline="0" dirty="0" smtClean="0"/>
          </a:p>
          <a:p>
            <a:pPr marL="0" lvl="0" indent="0">
              <a:buFont typeface="Arial" panose="020B0604020202020204" pitchFamily="34" charset="0"/>
              <a:buNone/>
            </a:pPr>
            <a:r>
              <a:rPr lang="en-US" baseline="0" dirty="0" smtClean="0"/>
              <a:t>Checklists are due at the time of initial project filing or Notice of Project Change and final filing just prior to seek Final BRA Approval.</a:t>
            </a:r>
          </a:p>
          <a:p>
            <a:pPr marL="0" lvl="0" indent="0">
              <a:buFont typeface="Arial" panose="020B0604020202020204" pitchFamily="34" charset="0"/>
              <a:buNone/>
            </a:pPr>
            <a:endParaRPr lang="en-US" baseline="0" dirty="0" smtClean="0"/>
          </a:p>
          <a:p>
            <a:pPr marL="0" lvl="0" indent="0">
              <a:buFont typeface="Arial" panose="020B0604020202020204" pitchFamily="34" charset="0"/>
              <a:buNone/>
            </a:pPr>
            <a:r>
              <a:rPr lang="en-US" baseline="0" dirty="0" smtClean="0"/>
              <a:t>Checklist considers: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Extreme weather: </a:t>
            </a:r>
            <a:r>
              <a:rPr lang="en-US" dirty="0" smtClean="0"/>
              <a:t>e.g. days over 90 degrees likely to increase from 10 to 64 by end of century,</a:t>
            </a:r>
            <a:r>
              <a:rPr lang="en-US" baseline="0" dirty="0" smtClean="0"/>
              <a:t> </a:t>
            </a:r>
            <a:r>
              <a:rPr lang="en-US" dirty="0" smtClean="0"/>
              <a:t>increase in storm volumes and intensities, per Boston</a:t>
            </a:r>
            <a:r>
              <a:rPr lang="en-US" baseline="0" dirty="0" smtClean="0"/>
              <a:t> Water and Sewer Commission (B</a:t>
            </a:r>
            <a:r>
              <a:rPr lang="en-US" dirty="0" smtClean="0"/>
              <a:t>WSC) projections</a:t>
            </a:r>
          </a:p>
          <a:p>
            <a:pPr marL="628650" lvl="1" indent="-171450">
              <a:buFont typeface="Arial" panose="020B0604020202020204" pitchFamily="34" charset="0"/>
              <a:buChar char="•"/>
            </a:pPr>
            <a:r>
              <a:rPr lang="en-US" baseline="0" dirty="0" smtClean="0"/>
              <a:t>Sea Level Rise: currently refers to 2013 report of the Massachusetts Office of Coastal Zone Management (CZM) </a:t>
            </a:r>
            <a:r>
              <a:rPr lang="en-US" i="1" baseline="0" dirty="0" smtClean="0"/>
              <a:t>Sea Level Rise: Understanding and Applying Trends and Future Scenarios for Analysis and Planning; </a:t>
            </a:r>
            <a:r>
              <a:rPr lang="en-US" i="0" baseline="0" dirty="0" smtClean="0"/>
              <a:t>IGBC recommends developers to plan for intermediate high scenario and the highest scenarios for critical facilities and infrastructure (4.2 to 6.8 ft by 2100)</a:t>
            </a:r>
          </a:p>
          <a:p>
            <a:pPr marL="171450" lvl="0" indent="-171450">
              <a:buFont typeface="Arial" panose="020B0604020202020204" pitchFamily="34" charset="0"/>
              <a:buChar char="•"/>
            </a:pPr>
            <a:endParaRPr lang="en-US" sz="1200" b="0" i="0" kern="1200" dirty="0" smtClean="0">
              <a:solidFill>
                <a:schemeClr val="tx1"/>
              </a:solidFill>
              <a:effectLst/>
              <a:latin typeface="Arial" panose="020B0604020202020204" pitchFamily="34" charset="0"/>
              <a:ea typeface="+mn-ea"/>
              <a:cs typeface="+mn-cs"/>
            </a:endParaRPr>
          </a:p>
          <a:p>
            <a:pPr marL="0" lvl="0" indent="0">
              <a:buFont typeface="Arial" panose="020B0604020202020204" pitchFamily="34" charset="0"/>
              <a:buNone/>
            </a:pPr>
            <a:r>
              <a:rPr lang="en-US" sz="1200" b="0" i="0" kern="1200" dirty="0" smtClean="0">
                <a:solidFill>
                  <a:schemeClr val="tx1"/>
                </a:solidFill>
                <a:effectLst/>
                <a:latin typeface="Arial" panose="020B0604020202020204" pitchFamily="34" charset="0"/>
                <a:ea typeface="+mn-ea"/>
                <a:cs typeface="+mn-cs"/>
              </a:rPr>
              <a:t>Article 37 establishes the Interagency Green Building Committee (IGBC) to advise the Boston Redevelopment Authority (BRA) and the </a:t>
            </a:r>
            <a:r>
              <a:rPr lang="en-US" sz="1200" b="0" i="0" u="none" strike="noStrike" kern="1200" dirty="0" smtClean="0">
                <a:solidFill>
                  <a:schemeClr val="tx1"/>
                </a:solidFill>
                <a:effectLst/>
                <a:latin typeface="Arial" panose="020B0604020202020204" pitchFamily="34" charset="0"/>
                <a:ea typeface="+mn-ea"/>
                <a:cs typeface="+mn-cs"/>
              </a:rPr>
              <a:t>Inspectional Services Department</a:t>
            </a:r>
            <a:r>
              <a:rPr lang="en-US" sz="1200" b="0" i="0" kern="1200" dirty="0" smtClean="0">
                <a:solidFill>
                  <a:schemeClr val="tx1"/>
                </a:solidFill>
                <a:effectLst/>
                <a:latin typeface="Arial" panose="020B0604020202020204" pitchFamily="34" charset="0"/>
                <a:ea typeface="+mn-ea"/>
                <a:cs typeface="+mn-cs"/>
              </a:rPr>
              <a:t> (</a:t>
            </a:r>
            <a:r>
              <a:rPr lang="en-US" sz="1200" b="0" i="0" u="none" strike="noStrike" kern="1200" dirty="0" smtClean="0">
                <a:solidFill>
                  <a:schemeClr val="tx1"/>
                </a:solidFill>
                <a:effectLst/>
                <a:latin typeface="Arial" panose="020B0604020202020204" pitchFamily="34" charset="0"/>
                <a:ea typeface="+mn-ea"/>
                <a:cs typeface="+mn-cs"/>
              </a:rPr>
              <a:t>ISD</a:t>
            </a:r>
            <a:r>
              <a:rPr lang="en-US" sz="1200" b="0" i="0" kern="1200" dirty="0" smtClean="0">
                <a:solidFill>
                  <a:schemeClr val="tx1"/>
                </a:solidFill>
                <a:effectLst/>
                <a:latin typeface="Arial" panose="020B0604020202020204" pitchFamily="34" charset="0"/>
                <a:ea typeface="+mn-ea"/>
                <a:cs typeface="+mn-cs"/>
              </a:rPr>
              <a:t>) on project compliance with the City's green building and climate-change policies and requirements. Reviews for compliance occur at three phases:  Initial Filing, Design/Building Permit Filing, and Construction/Certificate of Occupancy Filing (see Boston Green Building &amp; Boston Climate Preparedness and Resiliency Review Procedures and Submittal Requirements). The BRA and ISD rely on the IGBC’s advice for the approval of projects and the issuance of Building Permits and Certificates of Occupancy.</a:t>
            </a:r>
          </a:p>
          <a:p>
            <a:pPr marL="171450" lvl="0" indent="-171450">
              <a:buFont typeface="Arial" panose="020B0604020202020204" pitchFamily="34" charset="0"/>
              <a:buChar char="•"/>
            </a:pPr>
            <a:endParaRPr lang="en-US" sz="1200" b="0" i="0" kern="1200" baseline="0" dirty="0" smtClean="0">
              <a:solidFill>
                <a:schemeClr val="tx1"/>
              </a:solidFill>
              <a:effectLst/>
              <a:latin typeface="Arial" panose="020B0604020202020204" pitchFamily="34" charset="0"/>
              <a:ea typeface="+mn-ea"/>
              <a:cs typeface="+mn-cs"/>
            </a:endParaRPr>
          </a:p>
          <a:p>
            <a:pPr marL="171450" lvl="0" indent="-171450">
              <a:buFont typeface="Arial" panose="020B0604020202020204" pitchFamily="34" charset="0"/>
              <a:buChar char="•"/>
            </a:pPr>
            <a:endParaRPr lang="en-US" sz="1200" b="0" i="0" kern="1200" baseline="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Name of Resource: </a:t>
            </a:r>
            <a:r>
              <a:rPr lang="en-CA" sz="1200" kern="1200" dirty="0" smtClean="0">
                <a:solidFill>
                  <a:schemeClr val="tx1"/>
                </a:solidFill>
                <a:effectLst/>
                <a:latin typeface="Arial" panose="020B0604020202020204" pitchFamily="34" charset="0"/>
                <a:ea typeface="+mn-ea"/>
                <a:cs typeface="+mn-cs"/>
              </a:rPr>
              <a:t>Climate Change Preparedness and Resiliency Checklist</a:t>
            </a:r>
            <a:endParaRPr lang="en-US" sz="1200" kern="1200" dirty="0" smtClean="0">
              <a:solidFill>
                <a:schemeClr val="tx1"/>
              </a:solidFill>
              <a:effectLst/>
              <a:latin typeface="Arial" panose="020B0604020202020204" pitchFamily="34" charset="0"/>
              <a:ea typeface="+mn-ea"/>
              <a:cs typeface="+mn-cs"/>
            </a:endParaRPr>
          </a:p>
          <a:p>
            <a:r>
              <a:rPr lang="en-US" dirty="0" smtClean="0">
                <a:effectLst/>
              </a:rPr>
              <a:t/>
            </a:r>
            <a:br>
              <a:rPr lang="en-US" dirty="0" smtClean="0">
                <a:effectLst/>
              </a:rPr>
            </a:br>
            <a:r>
              <a:rPr lang="en-CA" sz="1200" b="1" kern="1200" dirty="0" smtClean="0">
                <a:solidFill>
                  <a:schemeClr val="tx1"/>
                </a:solidFill>
                <a:effectLst/>
                <a:latin typeface="Arial" panose="020B0604020202020204" pitchFamily="34" charset="0"/>
                <a:ea typeface="+mn-ea"/>
                <a:cs typeface="+mn-cs"/>
              </a:rPr>
              <a:t>Author: </a:t>
            </a:r>
            <a:r>
              <a:rPr lang="en-CA" sz="1200" kern="1200" dirty="0" smtClean="0">
                <a:solidFill>
                  <a:schemeClr val="tx1"/>
                </a:solidFill>
                <a:effectLst/>
                <a:latin typeface="Arial" panose="020B0604020202020204" pitchFamily="34" charset="0"/>
                <a:ea typeface="+mn-ea"/>
                <a:cs typeface="+mn-cs"/>
              </a:rPr>
              <a:t>City of Boston</a:t>
            </a:r>
            <a:endParaRPr lang="en-US" sz="1200" kern="1200" dirty="0" smtClean="0">
              <a:solidFill>
                <a:schemeClr val="tx1"/>
              </a:solidFill>
              <a:effectLst/>
              <a:latin typeface="Arial" panose="020B0604020202020204" pitchFamily="34" charset="0"/>
              <a:ea typeface="+mn-ea"/>
              <a:cs typeface="+mn-cs"/>
            </a:endParaRPr>
          </a:p>
          <a:p>
            <a:r>
              <a:rPr lang="en-CA" sz="1200" i="1" u="none" strike="noStrike" kern="1200" dirty="0" smtClean="0">
                <a:solidFill>
                  <a:schemeClr val="tx1"/>
                </a:solidFill>
                <a:effectLst/>
                <a:latin typeface="Arial" panose="020B0604020202020204" pitchFamily="34" charset="0"/>
                <a:ea typeface="+mn-ea"/>
                <a:cs typeface="+mn-cs"/>
              </a:rPr>
              <a:t> </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Type of Resource:</a:t>
            </a:r>
            <a:r>
              <a:rPr lang="en-CA" sz="1200" kern="1200" dirty="0" smtClean="0">
                <a:solidFill>
                  <a:schemeClr val="tx1"/>
                </a:solidFill>
                <a:effectLst/>
                <a:latin typeface="Arial" panose="020B0604020202020204" pitchFamily="34" charset="0"/>
                <a:ea typeface="+mn-ea"/>
                <a:cs typeface="+mn-cs"/>
              </a:rPr>
              <a:t> Checklist</a:t>
            </a:r>
            <a:endParaRPr lang="en-US" sz="1200" kern="1200" dirty="0" smtClean="0">
              <a:solidFill>
                <a:schemeClr val="tx1"/>
              </a:solidFill>
              <a:effectLst/>
              <a:latin typeface="Arial" panose="020B0604020202020204" pitchFamily="34" charset="0"/>
              <a:ea typeface="+mn-ea"/>
              <a:cs typeface="+mn-cs"/>
            </a:endParaRPr>
          </a:p>
          <a:p>
            <a:r>
              <a:rPr lang="en-CA" sz="1200" i="1" u="none" strike="noStrike" kern="1200" dirty="0" smtClean="0">
                <a:solidFill>
                  <a:schemeClr val="tx1"/>
                </a:solidFill>
                <a:effectLst/>
                <a:latin typeface="Arial" panose="020B0604020202020204" pitchFamily="34" charset="0"/>
                <a:ea typeface="+mn-ea"/>
                <a:cs typeface="+mn-cs"/>
              </a:rPr>
              <a:t> </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Why read this document?</a:t>
            </a:r>
            <a:r>
              <a:rPr lang="en-CA" sz="1200" b="1" i="1" kern="1200" dirty="0" smtClean="0">
                <a:solidFill>
                  <a:schemeClr val="tx1"/>
                </a:solidFill>
                <a:effectLst/>
                <a:latin typeface="Arial" panose="020B0604020202020204" pitchFamily="34" charset="0"/>
                <a:ea typeface="+mn-ea"/>
                <a:cs typeface="+mn-cs"/>
              </a:rPr>
              <a:t>  </a:t>
            </a:r>
            <a:endParaRPr lang="en-US" sz="1200" kern="1200" dirty="0" smtClean="0">
              <a:solidFill>
                <a:schemeClr val="tx1"/>
              </a:solidFill>
              <a:effectLst/>
              <a:latin typeface="Arial" panose="020B0604020202020204" pitchFamily="34" charset="0"/>
              <a:ea typeface="+mn-ea"/>
              <a:cs typeface="+mn-cs"/>
            </a:endParaRPr>
          </a:p>
          <a:p>
            <a:r>
              <a:rPr lang="en-US" sz="1200" kern="1200" dirty="0" smtClean="0">
                <a:solidFill>
                  <a:schemeClr val="tx1"/>
                </a:solidFill>
                <a:effectLst/>
                <a:latin typeface="Arial" panose="020B0604020202020204" pitchFamily="34" charset="0"/>
                <a:ea typeface="+mn-ea"/>
                <a:cs typeface="+mn-cs"/>
              </a:rPr>
              <a:t>In Nov. 2013, in conformance with the Mayor’s 2011 Climate Action Leadership Committee’s recommendations, the Boston Redevelopment Authority (BRA) adopted policy for all development projects subject to Boston Zoning Article 80, including all Institutional Master Plan modifications and updates, to complete a climate preparedness checklist. The six-page checklist is not specific to Boston and can be adapted as a tool for any developer to use, or City to encourage/require. </a:t>
            </a:r>
          </a:p>
          <a:p>
            <a:r>
              <a:rPr lang="en-US" sz="1200" kern="1200" dirty="0" smtClean="0">
                <a:solidFill>
                  <a:schemeClr val="tx1"/>
                </a:solidFill>
                <a:effectLst/>
                <a:latin typeface="Arial" panose="020B0604020202020204" pitchFamily="34" charset="0"/>
                <a:ea typeface="+mn-ea"/>
                <a:cs typeface="+mn-cs"/>
              </a:rPr>
              <a:t> </a:t>
            </a:r>
          </a:p>
          <a:p>
            <a:r>
              <a:rPr lang="en-CA" sz="1200" b="1" kern="1200" dirty="0" smtClean="0">
                <a:solidFill>
                  <a:schemeClr val="tx1"/>
                </a:solidFill>
                <a:effectLst/>
                <a:latin typeface="Arial" panose="020B0604020202020204" pitchFamily="34" charset="0"/>
                <a:ea typeface="+mn-ea"/>
                <a:cs typeface="+mn-cs"/>
              </a:rPr>
              <a:t>Topics covered: </a:t>
            </a:r>
            <a:r>
              <a:rPr lang="en-CA" sz="1200" kern="1200" dirty="0" smtClean="0">
                <a:solidFill>
                  <a:schemeClr val="tx1"/>
                </a:solidFill>
                <a:effectLst/>
                <a:latin typeface="Arial" panose="020B0604020202020204" pitchFamily="34" charset="0"/>
                <a:ea typeface="+mn-ea"/>
                <a:cs typeface="+mn-cs"/>
              </a:rPr>
              <a:t>Building resilience measures</a:t>
            </a:r>
            <a:endParaRPr lang="en-US" sz="1200" kern="1200" dirty="0" smtClean="0">
              <a:solidFill>
                <a:schemeClr val="tx1"/>
              </a:solidFill>
              <a:effectLst/>
              <a:latin typeface="Arial" panose="020B0604020202020204" pitchFamily="34" charset="0"/>
              <a:ea typeface="+mn-ea"/>
              <a:cs typeface="+mn-cs"/>
            </a:endParaRPr>
          </a:p>
          <a:p>
            <a:r>
              <a:rPr lang="en-CA" sz="1200" i="1" kern="1200" dirty="0" smtClean="0">
                <a:solidFill>
                  <a:schemeClr val="tx1"/>
                </a:solidFill>
                <a:effectLst/>
                <a:latin typeface="Arial" panose="020B0604020202020204" pitchFamily="34" charset="0"/>
                <a:ea typeface="+mn-ea"/>
                <a:cs typeface="+mn-cs"/>
              </a:rPr>
              <a:t> </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Sector:</a:t>
            </a:r>
            <a:r>
              <a:rPr lang="en-CA" sz="1200" kern="1200" dirty="0" smtClean="0">
                <a:solidFill>
                  <a:schemeClr val="tx1"/>
                </a:solidFill>
                <a:effectLst/>
                <a:latin typeface="Arial" panose="020B0604020202020204" pitchFamily="34" charset="0"/>
                <a:ea typeface="+mn-ea"/>
                <a:cs typeface="+mn-cs"/>
              </a:rPr>
              <a:t> Private-sector large buildings </a:t>
            </a:r>
            <a:endParaRPr lang="en-US" sz="1200" kern="1200" dirty="0" smtClean="0">
              <a:solidFill>
                <a:schemeClr val="tx1"/>
              </a:solidFill>
              <a:effectLst/>
              <a:latin typeface="Arial" panose="020B0604020202020204" pitchFamily="34" charset="0"/>
              <a:ea typeface="+mn-ea"/>
              <a:cs typeface="+mn-cs"/>
            </a:endParaRPr>
          </a:p>
          <a:p>
            <a:r>
              <a:rPr lang="en-CA" sz="1200" kern="1200" dirty="0" smtClean="0">
                <a:solidFill>
                  <a:schemeClr val="tx1"/>
                </a:solidFill>
                <a:effectLst/>
                <a:latin typeface="Arial" panose="020B0604020202020204" pitchFamily="34" charset="0"/>
                <a:ea typeface="+mn-ea"/>
                <a:cs typeface="+mn-cs"/>
              </a:rPr>
              <a:t> </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Stressors covered:</a:t>
            </a:r>
            <a:r>
              <a:rPr lang="en-CA" sz="1200" kern="1200" dirty="0" smtClean="0">
                <a:solidFill>
                  <a:schemeClr val="tx1"/>
                </a:solidFill>
                <a:effectLst/>
                <a:latin typeface="Arial" panose="020B0604020202020204" pitchFamily="34" charset="0"/>
                <a:ea typeface="+mn-ea"/>
                <a:cs typeface="+mn-cs"/>
              </a:rPr>
              <a:t> Extreme weather, sea level rise and coastal flooding</a:t>
            </a:r>
            <a:endParaRPr lang="en-US" sz="1200" kern="1200" dirty="0" smtClean="0">
              <a:solidFill>
                <a:schemeClr val="tx1"/>
              </a:solidFill>
              <a:effectLst/>
              <a:latin typeface="Arial" panose="020B0604020202020204" pitchFamily="34" charset="0"/>
              <a:ea typeface="+mn-ea"/>
              <a:cs typeface="+mn-cs"/>
            </a:endParaRPr>
          </a:p>
          <a:p>
            <a:r>
              <a:rPr lang="en-CA" sz="1200" i="1" u="none" strike="noStrike" kern="1200" dirty="0" smtClean="0">
                <a:solidFill>
                  <a:schemeClr val="tx1"/>
                </a:solidFill>
                <a:effectLst/>
                <a:latin typeface="Arial" panose="020B0604020202020204" pitchFamily="34" charset="0"/>
                <a:ea typeface="+mn-ea"/>
                <a:cs typeface="+mn-cs"/>
              </a:rPr>
              <a:t> </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Highlighted sections:</a:t>
            </a:r>
            <a:r>
              <a:rPr lang="en-CA" sz="1200" b="1" i="1" kern="1200" dirty="0" smtClean="0">
                <a:solidFill>
                  <a:schemeClr val="tx1"/>
                </a:solidFill>
                <a:effectLst/>
                <a:latin typeface="Arial" panose="020B0604020202020204" pitchFamily="34" charset="0"/>
                <a:ea typeface="+mn-ea"/>
                <a:cs typeface="+mn-cs"/>
              </a:rPr>
              <a:t> </a:t>
            </a:r>
            <a:r>
              <a:rPr lang="en-CA" sz="1200" kern="1200" dirty="0" smtClean="0">
                <a:solidFill>
                  <a:schemeClr val="tx1"/>
                </a:solidFill>
                <a:effectLst/>
                <a:latin typeface="Arial" panose="020B0604020202020204" pitchFamily="34" charset="0"/>
                <a:ea typeface="+mn-ea"/>
                <a:cs typeface="+mn-cs"/>
              </a:rPr>
              <a:t>The checklist is only six page and is worth reading through in its entirety.</a:t>
            </a:r>
            <a:endParaRPr lang="en-US" sz="1200" kern="1200" dirty="0" smtClean="0">
              <a:solidFill>
                <a:schemeClr val="tx1"/>
              </a:solidFill>
              <a:effectLst/>
              <a:latin typeface="Arial" panose="020B0604020202020204" pitchFamily="34" charset="0"/>
              <a:ea typeface="+mn-ea"/>
              <a:cs typeface="+mn-cs"/>
            </a:endParaRPr>
          </a:p>
          <a:p>
            <a:r>
              <a:rPr lang="en-CA" sz="1200" kern="1200" dirty="0" smtClean="0">
                <a:solidFill>
                  <a:schemeClr val="tx1"/>
                </a:solidFill>
                <a:effectLst/>
                <a:latin typeface="Arial" panose="020B0604020202020204" pitchFamily="34" charset="0"/>
                <a:ea typeface="+mn-ea"/>
                <a:cs typeface="+mn-cs"/>
              </a:rPr>
              <a:t> </a:t>
            </a:r>
            <a:endParaRPr lang="en-US" sz="1200" kern="1200" dirty="0" smtClean="0">
              <a:solidFill>
                <a:schemeClr val="tx1"/>
              </a:solidFill>
              <a:effectLst/>
              <a:latin typeface="Arial" panose="020B0604020202020204" pitchFamily="34" charset="0"/>
              <a:ea typeface="+mn-ea"/>
              <a:cs typeface="+mn-cs"/>
            </a:endParaRPr>
          </a:p>
          <a:p>
            <a:r>
              <a:rPr lang="en-CA" sz="1200" b="1" kern="1200" dirty="0" err="1" smtClean="0">
                <a:solidFill>
                  <a:schemeClr val="tx1"/>
                </a:solidFill>
                <a:effectLst/>
                <a:latin typeface="Arial" panose="020B0604020202020204" pitchFamily="34" charset="0"/>
                <a:ea typeface="+mn-ea"/>
                <a:cs typeface="+mn-cs"/>
              </a:rPr>
              <a:t>Weblink</a:t>
            </a:r>
            <a:r>
              <a:rPr lang="en-CA" sz="1200" b="1" kern="1200" dirty="0" smtClean="0">
                <a:solidFill>
                  <a:schemeClr val="tx1"/>
                </a:solidFill>
                <a:effectLst/>
                <a:latin typeface="Arial" panose="020B0604020202020204" pitchFamily="34" charset="0"/>
                <a:ea typeface="+mn-ea"/>
                <a:cs typeface="+mn-cs"/>
              </a:rPr>
              <a:t>:</a:t>
            </a:r>
            <a:r>
              <a:rPr lang="en-CA" sz="1200" kern="1200" dirty="0" smtClean="0">
                <a:solidFill>
                  <a:schemeClr val="tx1"/>
                </a:solidFill>
                <a:effectLst/>
                <a:latin typeface="Arial" panose="020B0604020202020204" pitchFamily="34" charset="0"/>
                <a:ea typeface="+mn-ea"/>
                <a:cs typeface="+mn-cs"/>
              </a:rPr>
              <a:t> </a:t>
            </a:r>
            <a:r>
              <a:rPr lang="en-CA" sz="1200" u="sng" kern="1200" dirty="0" smtClean="0">
                <a:solidFill>
                  <a:schemeClr val="tx1"/>
                </a:solidFill>
                <a:effectLst/>
                <a:latin typeface="Arial" panose="020B0604020202020204" pitchFamily="34" charset="0"/>
                <a:ea typeface="+mn-ea"/>
                <a:cs typeface="+mn-cs"/>
                <a:hlinkClick r:id="rId3"/>
              </a:rPr>
              <a:t>http://www.bostonredevelopmentauthority.org/getattachment/0518c9ed-8768-4481-883e-3d27ce5b56dd</a:t>
            </a:r>
            <a:endParaRPr lang="en-US" sz="1200" kern="1200" dirty="0" smtClean="0">
              <a:solidFill>
                <a:schemeClr val="tx1"/>
              </a:solidFill>
              <a:effectLst/>
              <a:latin typeface="Arial" panose="020B0604020202020204" pitchFamily="34" charset="0"/>
              <a:ea typeface="+mn-ea"/>
              <a:cs typeface="+mn-cs"/>
            </a:endParaRPr>
          </a:p>
          <a:p>
            <a:pPr marL="171450" lvl="0" indent="-171450">
              <a:buFont typeface="Arial" panose="020B0604020202020204" pitchFamily="34" charset="0"/>
              <a:buChar char="•"/>
            </a:pPr>
            <a:endParaRPr lang="en-US" i="0" baseline="0" dirty="0" smtClean="0"/>
          </a:p>
        </p:txBody>
      </p:sp>
      <p:sp>
        <p:nvSpPr>
          <p:cNvPr id="4" name="Slide Number Placeholder 3"/>
          <p:cNvSpPr>
            <a:spLocks noGrp="1"/>
          </p:cNvSpPr>
          <p:nvPr>
            <p:ph type="sldNum" sz="quarter" idx="10"/>
          </p:nvPr>
        </p:nvSpPr>
        <p:spPr/>
        <p:txBody>
          <a:bodyPr/>
          <a:lstStyle/>
          <a:p>
            <a:fld id="{560B52A1-CCB2-4AAD-86EF-43FEE5A3BB26}" type="slidenum">
              <a:rPr lang="en-US" smtClean="0"/>
              <a:pPr/>
              <a:t>50</a:t>
            </a:fld>
            <a:endParaRPr lang="en-US"/>
          </a:p>
        </p:txBody>
      </p:sp>
    </p:spTree>
    <p:extLst>
      <p:ext uri="{BB962C8B-B14F-4D97-AF65-F5344CB8AC3E}">
        <p14:creationId xmlns:p14="http://schemas.microsoft.com/office/powerpoint/2010/main" val="323867499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71800" y="549275"/>
            <a:ext cx="3657600" cy="27432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Sea Level Rise Planning Case</a:t>
            </a:r>
            <a:r>
              <a:rPr lang="en-US" b="1" baseline="0" dirty="0" smtClean="0"/>
              <a:t> Study – San Francisco, California</a:t>
            </a:r>
            <a:endParaRPr lang="en-US" dirty="0" smtClean="0"/>
          </a:p>
          <a:p>
            <a:endParaRPr lang="en-AU" dirty="0" smtClean="0"/>
          </a:p>
          <a:p>
            <a:r>
              <a:rPr lang="en-AU" b="1" dirty="0" smtClean="0"/>
              <a:t>Speaker</a:t>
            </a:r>
            <a:r>
              <a:rPr lang="en-AU" b="1" baseline="0" dirty="0" smtClean="0"/>
              <a:t> Notes:</a:t>
            </a:r>
            <a:endParaRPr lang="en-AU" b="1" dirty="0" smtClean="0"/>
          </a:p>
          <a:p>
            <a:r>
              <a:rPr lang="en-AU" dirty="0" smtClean="0"/>
              <a:t>The City of San Francisco recently adopted sea level rise capital</a:t>
            </a:r>
            <a:r>
              <a:rPr lang="en-AU" baseline="0" dirty="0" smtClean="0"/>
              <a:t> planning guidance to promote consistent consideration of the impacts of sea level rise on capital projects within the city. The guidance also includes a checklist for project managers to help them step through the process of incorporating consideration of sea level rise into their project planning and design.</a:t>
            </a:r>
          </a:p>
          <a:p>
            <a:endParaRPr lang="en-AU" baseline="0" dirty="0" smtClean="0"/>
          </a:p>
          <a:p>
            <a:r>
              <a:rPr lang="en-AU" baseline="0" dirty="0" smtClean="0"/>
              <a:t>See here for more information</a:t>
            </a:r>
          </a:p>
          <a:p>
            <a:r>
              <a:rPr lang="en-US" dirty="0" smtClean="0"/>
              <a:t>http://onesanfrancisco.org/staff-resources/sea-level-rise-guidance/ </a:t>
            </a:r>
            <a:endParaRPr lang="en-US" dirty="0"/>
          </a:p>
        </p:txBody>
      </p:sp>
      <p:sp>
        <p:nvSpPr>
          <p:cNvPr id="4" name="Slide Number Placeholder 3"/>
          <p:cNvSpPr>
            <a:spLocks noGrp="1"/>
          </p:cNvSpPr>
          <p:nvPr>
            <p:ph type="sldNum" sz="quarter" idx="10"/>
          </p:nvPr>
        </p:nvSpPr>
        <p:spPr/>
        <p:txBody>
          <a:bodyPr/>
          <a:lstStyle/>
          <a:p>
            <a:fld id="{38AE2493-2A1C-4046-9F6E-887E1BAEBFF2}" type="slidenum">
              <a:rPr lang="en-US" smtClean="0"/>
              <a:pPr/>
              <a:t>51</a:t>
            </a:fld>
            <a:endParaRPr lang="en-US"/>
          </a:p>
        </p:txBody>
      </p:sp>
    </p:spTree>
    <p:extLst>
      <p:ext uri="{BB962C8B-B14F-4D97-AF65-F5344CB8AC3E}">
        <p14:creationId xmlns:p14="http://schemas.microsoft.com/office/powerpoint/2010/main" val="43140484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71800" y="549275"/>
            <a:ext cx="3657600" cy="27432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Sea Level Rise Planning Case</a:t>
            </a:r>
            <a:r>
              <a:rPr lang="en-US" b="1" baseline="0" dirty="0" smtClean="0"/>
              <a:t> Study – Miami Beach, Florida [1/2]</a:t>
            </a:r>
            <a:endParaRPr lang="en-US" dirty="0" smtClean="0"/>
          </a:p>
          <a:p>
            <a:endParaRPr lang="en-AU" dirty="0" smtClean="0"/>
          </a:p>
          <a:p>
            <a:r>
              <a:rPr lang="en-AU" b="1" dirty="0" smtClean="0"/>
              <a:t>Speaker Notes:</a:t>
            </a:r>
          </a:p>
          <a:p>
            <a:r>
              <a:rPr lang="en-AU" dirty="0" smtClean="0"/>
              <a:t>Miami Beach</a:t>
            </a:r>
            <a:r>
              <a:rPr lang="en-AU" baseline="0" dirty="0" smtClean="0"/>
              <a:t> convened a Blue Ribbon Sea level Rise Panel  in January 2014.  The Panel oversees the City’s response to flooding (stormwater and sea level rise) and assisting with the implementation of a comprehensive flood management plan. The City of Miami Beach is pursuing a building code update to specify new building standards with respect to the FEMA Base Flood Elevation and seawall crest design elevations in addition to other updates.</a:t>
            </a:r>
          </a:p>
          <a:p>
            <a:endParaRPr lang="en-AU" dirty="0" smtClean="0"/>
          </a:p>
          <a:p>
            <a:r>
              <a:rPr lang="en-AU" dirty="0" smtClean="0"/>
              <a:t>More information</a:t>
            </a:r>
            <a:r>
              <a:rPr lang="en-AU" baseline="0" dirty="0" smtClean="0"/>
              <a:t> here: http://www.miamibeachfl.gov/cityclerk/default.aspx?id=78270 </a:t>
            </a:r>
            <a:endParaRPr lang="en-US" dirty="0"/>
          </a:p>
        </p:txBody>
      </p:sp>
      <p:sp>
        <p:nvSpPr>
          <p:cNvPr id="4" name="Slide Number Placeholder 3"/>
          <p:cNvSpPr>
            <a:spLocks noGrp="1"/>
          </p:cNvSpPr>
          <p:nvPr>
            <p:ph type="sldNum" sz="quarter" idx="10"/>
          </p:nvPr>
        </p:nvSpPr>
        <p:spPr/>
        <p:txBody>
          <a:bodyPr/>
          <a:lstStyle/>
          <a:p>
            <a:fld id="{38AE2493-2A1C-4046-9F6E-887E1BAEBFF2}" type="slidenum">
              <a:rPr lang="en-US" smtClean="0"/>
              <a:pPr/>
              <a:t>52</a:t>
            </a:fld>
            <a:endParaRPr lang="en-US"/>
          </a:p>
        </p:txBody>
      </p:sp>
    </p:spTree>
    <p:extLst>
      <p:ext uri="{BB962C8B-B14F-4D97-AF65-F5344CB8AC3E}">
        <p14:creationId xmlns:p14="http://schemas.microsoft.com/office/powerpoint/2010/main" val="43140484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Sea Level Rise Planning Case</a:t>
            </a:r>
            <a:r>
              <a:rPr lang="en-US" b="1" baseline="0" dirty="0" smtClean="0"/>
              <a:t> Study – Miami Beach, Florida [2/2]</a:t>
            </a:r>
            <a:endParaRPr lang="en-US" dirty="0" smtClean="0"/>
          </a:p>
          <a:p>
            <a:endParaRPr lang="en-US" dirty="0" smtClean="0"/>
          </a:p>
          <a:p>
            <a:r>
              <a:rPr lang="en-US" b="1" dirty="0" smtClean="0"/>
              <a:t>Speaker Notes:</a:t>
            </a:r>
          </a:p>
          <a:p>
            <a:r>
              <a:rPr lang="en-US" dirty="0" smtClean="0"/>
              <a:t>The city of Miami Beach has been upgrading building codes that require new construction to raise the minimum height of city infrastructure, including raising roads. The City Council has approved increases to its base flood elevation requirements, increases in its sea wall elevation, and a minimum yard elevation. They apply only to new construction or renovations that change more than 50 percent of a building, and the new rules don’t yet apply to its two historic districts.</a:t>
            </a:r>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53</a:t>
            </a:fld>
            <a:endParaRPr lang="en-US"/>
          </a:p>
        </p:txBody>
      </p:sp>
    </p:spTree>
    <p:extLst>
      <p:ext uri="{BB962C8B-B14F-4D97-AF65-F5344CB8AC3E}">
        <p14:creationId xmlns:p14="http://schemas.microsoft.com/office/powerpoint/2010/main" val="268887461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Climate Change Planning Case</a:t>
            </a:r>
            <a:r>
              <a:rPr lang="en-US" b="1" baseline="0" dirty="0" smtClean="0"/>
              <a:t> Study – San Francisco Bay Area, California [1/4]</a:t>
            </a:r>
            <a:endParaRPr lang="en-US" dirty="0" smtClean="0"/>
          </a:p>
          <a:p>
            <a:endParaRPr lang="en-CA" sz="1200" b="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Speaker Notes:</a:t>
            </a:r>
          </a:p>
          <a:p>
            <a:r>
              <a:rPr lang="en-CA" sz="1200" b="0" kern="1200" dirty="0" smtClean="0">
                <a:solidFill>
                  <a:schemeClr val="tx1"/>
                </a:solidFill>
                <a:effectLst/>
                <a:latin typeface="Arial" panose="020B0604020202020204" pitchFamily="34" charset="0"/>
                <a:ea typeface="+mn-ea"/>
                <a:cs typeface="+mn-cs"/>
              </a:rPr>
              <a:t>In this</a:t>
            </a:r>
            <a:r>
              <a:rPr lang="en-CA" sz="1200" b="0" kern="1200" baseline="0" dirty="0" smtClean="0">
                <a:solidFill>
                  <a:schemeClr val="tx1"/>
                </a:solidFill>
                <a:effectLst/>
                <a:latin typeface="Arial" panose="020B0604020202020204" pitchFamily="34" charset="0"/>
                <a:ea typeface="+mn-ea"/>
                <a:cs typeface="+mn-cs"/>
              </a:rPr>
              <a:t> project, one of the 5 adaptation strategies developed focused on providing process guidance on how transportation agencies can mainstream adaptation planning into their planning and operations. This chapter emphasizes  the importance of an overarching climate policy which in turn drives various departments to better prepare for climate change.</a:t>
            </a:r>
          </a:p>
          <a:p>
            <a:endParaRPr lang="en-CA" sz="1200" b="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Name of Resource: </a:t>
            </a:r>
            <a:r>
              <a:rPr lang="en-CA" sz="1200" kern="1200" dirty="0" smtClean="0">
                <a:solidFill>
                  <a:schemeClr val="tx1"/>
                </a:solidFill>
                <a:effectLst/>
                <a:latin typeface="Arial" panose="020B0604020202020204" pitchFamily="34" charset="0"/>
                <a:ea typeface="+mn-ea"/>
                <a:cs typeface="+mn-cs"/>
              </a:rPr>
              <a:t>Climate Change and Extreme Weather Adaptation Options for Transportation Assets in the Bay Area: Pilot Project</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Author: </a:t>
            </a:r>
            <a:r>
              <a:rPr lang="en-CA" sz="1200" kern="1200" dirty="0" smtClean="0">
                <a:solidFill>
                  <a:schemeClr val="tx1"/>
                </a:solidFill>
                <a:effectLst/>
                <a:latin typeface="Arial" panose="020B0604020202020204" pitchFamily="34" charset="0"/>
                <a:ea typeface="+mn-ea"/>
                <a:cs typeface="+mn-cs"/>
              </a:rPr>
              <a:t>San Francisco Bay Area Metropolitan Transportation Commission</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Type of Resource:</a:t>
            </a:r>
            <a:r>
              <a:rPr lang="en-CA" sz="1200" kern="1200" dirty="0" smtClean="0">
                <a:solidFill>
                  <a:schemeClr val="tx1"/>
                </a:solidFill>
                <a:effectLst/>
                <a:latin typeface="Arial" panose="020B0604020202020204" pitchFamily="34" charset="0"/>
                <a:ea typeface="+mn-ea"/>
                <a:cs typeface="+mn-cs"/>
              </a:rPr>
              <a:t> Pilot study report</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Why read this document?</a:t>
            </a:r>
            <a:r>
              <a:rPr lang="en-CA" sz="1200" b="1" i="1" kern="1200" dirty="0" smtClean="0">
                <a:solidFill>
                  <a:schemeClr val="tx1"/>
                </a:solidFill>
                <a:effectLst/>
                <a:latin typeface="Arial" panose="020B0604020202020204" pitchFamily="34" charset="0"/>
                <a:ea typeface="+mn-ea"/>
                <a:cs typeface="+mn-cs"/>
              </a:rPr>
              <a:t>  </a:t>
            </a:r>
            <a:r>
              <a:rPr lang="en-CA" sz="1200" kern="1200" dirty="0" smtClean="0">
                <a:solidFill>
                  <a:schemeClr val="tx1"/>
                </a:solidFill>
                <a:effectLst/>
                <a:latin typeface="Arial" panose="020B0604020202020204" pitchFamily="34" charset="0"/>
                <a:ea typeface="+mn-ea"/>
                <a:cs typeface="+mn-cs"/>
              </a:rPr>
              <a:t>For details on carrying out sea level rise assessments, use of shoreline overtopping analysis to identify areas for focused study; how to assess the sources, mechanisms, and timing of inland inundation and flooding; how to develop evaluation criteria to choose qualitatively between different adaptation strategies; details on living levees as an adaptation strategy; and how to mainstream climate change into an agency’s function</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Topics covered: </a:t>
            </a:r>
            <a:r>
              <a:rPr lang="en-CA" sz="1200" kern="1200" dirty="0" smtClean="0">
                <a:solidFill>
                  <a:schemeClr val="tx1"/>
                </a:solidFill>
                <a:effectLst/>
                <a:latin typeface="Arial" panose="020B0604020202020204" pitchFamily="34" charset="0"/>
                <a:ea typeface="+mn-ea"/>
                <a:cs typeface="+mn-cs"/>
              </a:rPr>
              <a:t>Sea level rise mapping, vulnerability assessment, evaluation criteria development, adaptation strategy development</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Sector:</a:t>
            </a:r>
            <a:r>
              <a:rPr lang="en-CA" sz="1200" kern="1200" dirty="0" smtClean="0">
                <a:solidFill>
                  <a:schemeClr val="tx1"/>
                </a:solidFill>
                <a:effectLst/>
                <a:latin typeface="Arial" panose="020B0604020202020204" pitchFamily="34" charset="0"/>
                <a:ea typeface="+mn-ea"/>
                <a:cs typeface="+mn-cs"/>
              </a:rPr>
              <a:t> Transportation</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Stressors covered:</a:t>
            </a:r>
            <a:r>
              <a:rPr lang="en-CA" sz="1200" kern="1200" dirty="0" smtClean="0">
                <a:solidFill>
                  <a:schemeClr val="tx1"/>
                </a:solidFill>
                <a:effectLst/>
                <a:latin typeface="Arial" panose="020B0604020202020204" pitchFamily="34" charset="0"/>
                <a:ea typeface="+mn-ea"/>
                <a:cs typeface="+mn-cs"/>
              </a:rPr>
              <a:t> Sea level rise and storm surge</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Highlighted sections:</a:t>
            </a:r>
            <a:r>
              <a:rPr lang="en-CA" sz="1200" b="1" i="1" kern="1200" dirty="0" smtClean="0">
                <a:solidFill>
                  <a:schemeClr val="tx1"/>
                </a:solidFill>
                <a:effectLst/>
                <a:latin typeface="Arial" panose="020B0604020202020204" pitchFamily="34" charset="0"/>
                <a:ea typeface="+mn-ea"/>
                <a:cs typeface="+mn-cs"/>
              </a:rPr>
              <a:t> </a:t>
            </a:r>
            <a:r>
              <a:rPr lang="en-CA" sz="1200" kern="1200" dirty="0" smtClean="0">
                <a:solidFill>
                  <a:schemeClr val="tx1"/>
                </a:solidFill>
                <a:effectLst/>
                <a:latin typeface="Arial" panose="020B0604020202020204" pitchFamily="34" charset="0"/>
                <a:ea typeface="+mn-ea"/>
                <a:cs typeface="+mn-cs"/>
              </a:rPr>
              <a:t>The Executive Summary provides a good overview of the whole study. Chapters 5 and 6 outline design of living levees as adaptation strategies; Chapter 8 outlines how to mainstream climate adaptation into transportation agencies. Appendix B provides technical details on work carried out to identify the key areas of vulnerability that exist within three focus areas and assess the sources, mechanisms, and timing of inland inundation and flooding to inform the development of adaptation strategies.</a:t>
            </a:r>
            <a:endParaRPr lang="en-US" sz="1200" kern="1200" dirty="0" smtClean="0">
              <a:solidFill>
                <a:schemeClr val="tx1"/>
              </a:solidFill>
              <a:effectLst/>
              <a:latin typeface="Arial" panose="020B0604020202020204" pitchFamily="34" charset="0"/>
              <a:ea typeface="+mn-ea"/>
              <a:cs typeface="+mn-cs"/>
            </a:endParaRPr>
          </a:p>
          <a:p>
            <a:r>
              <a:rPr lang="en-CA" sz="1200" b="1" kern="1200" dirty="0" err="1" smtClean="0">
                <a:solidFill>
                  <a:schemeClr val="tx1"/>
                </a:solidFill>
                <a:effectLst/>
                <a:latin typeface="Arial" panose="020B0604020202020204" pitchFamily="34" charset="0"/>
                <a:ea typeface="+mn-ea"/>
                <a:cs typeface="+mn-cs"/>
              </a:rPr>
              <a:t>Weblink</a:t>
            </a:r>
            <a:r>
              <a:rPr lang="en-CA" sz="1200" b="1" kern="1200" dirty="0" smtClean="0">
                <a:solidFill>
                  <a:schemeClr val="tx1"/>
                </a:solidFill>
                <a:effectLst/>
                <a:latin typeface="Arial" panose="020B0604020202020204" pitchFamily="34" charset="0"/>
                <a:ea typeface="+mn-ea"/>
                <a:cs typeface="+mn-cs"/>
              </a:rPr>
              <a:t>:</a:t>
            </a:r>
            <a:r>
              <a:rPr lang="en-CA" sz="1200" kern="1200" dirty="0" smtClean="0">
                <a:solidFill>
                  <a:schemeClr val="tx1"/>
                </a:solidFill>
                <a:effectLst/>
                <a:latin typeface="Arial" panose="020B0604020202020204" pitchFamily="34" charset="0"/>
                <a:ea typeface="+mn-ea"/>
                <a:cs typeface="+mn-cs"/>
              </a:rPr>
              <a:t> </a:t>
            </a:r>
            <a:r>
              <a:rPr lang="en-CA" sz="1200" u="sng" kern="1200" dirty="0" smtClean="0">
                <a:solidFill>
                  <a:schemeClr val="tx1"/>
                </a:solidFill>
                <a:effectLst/>
                <a:latin typeface="Arial" panose="020B0604020202020204" pitchFamily="34" charset="0"/>
                <a:ea typeface="+mn-ea"/>
                <a:cs typeface="+mn-cs"/>
                <a:hlinkClick r:id="rId3"/>
              </a:rPr>
              <a:t>http://mtc.ca.gov/tools-and-resources/digital-library/climate-change-and-extreme-weather-adaptation-options</a:t>
            </a:r>
            <a:r>
              <a:rPr lang="en-CA" sz="1200" kern="1200" dirty="0" smtClean="0">
                <a:solidFill>
                  <a:schemeClr val="tx1"/>
                </a:solidFill>
                <a:effectLst/>
                <a:latin typeface="Arial" panose="020B0604020202020204" pitchFamily="34" charset="0"/>
                <a:ea typeface="+mn-ea"/>
                <a:cs typeface="+mn-cs"/>
              </a:rPr>
              <a:t> </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CAKE Link:</a:t>
            </a:r>
            <a:r>
              <a:rPr lang="en-CA" sz="1200" kern="1200" dirty="0" smtClean="0">
                <a:solidFill>
                  <a:schemeClr val="tx1"/>
                </a:solidFill>
                <a:effectLst/>
                <a:latin typeface="Arial" panose="020B0604020202020204" pitchFamily="34" charset="0"/>
                <a:ea typeface="+mn-ea"/>
                <a:cs typeface="+mn-cs"/>
              </a:rPr>
              <a:t> </a:t>
            </a:r>
            <a:r>
              <a:rPr lang="en-CA" sz="1200" u="sng" kern="1200" dirty="0" smtClean="0">
                <a:solidFill>
                  <a:schemeClr val="tx1"/>
                </a:solidFill>
                <a:effectLst/>
                <a:latin typeface="Arial" panose="020B0604020202020204" pitchFamily="34" charset="0"/>
                <a:ea typeface="+mn-ea"/>
                <a:cs typeface="+mn-cs"/>
                <a:hlinkClick r:id="rId4"/>
              </a:rPr>
              <a:t>http://www.cakex.org/directory/organizations/metropolitan-transportation-commission</a:t>
            </a:r>
            <a:endParaRPr lang="en-US" sz="1200" kern="1200" dirty="0" smtClean="0">
              <a:solidFill>
                <a:schemeClr val="tx1"/>
              </a:solidFill>
              <a:effectLst/>
              <a:latin typeface="Arial" panose="020B0604020202020204"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54</a:t>
            </a:fld>
            <a:endParaRPr lang="en-US"/>
          </a:p>
        </p:txBody>
      </p:sp>
    </p:spTree>
    <p:extLst>
      <p:ext uri="{BB962C8B-B14F-4D97-AF65-F5344CB8AC3E}">
        <p14:creationId xmlns:p14="http://schemas.microsoft.com/office/powerpoint/2010/main" val="268887461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Climate Change Planning Case</a:t>
            </a:r>
            <a:r>
              <a:rPr lang="en-US" b="1" baseline="0" dirty="0" smtClean="0"/>
              <a:t> Study – San Francisco Bay Area, California cont. [2/4]</a:t>
            </a:r>
            <a:endParaRPr lang="en-US" dirty="0" smtClean="0"/>
          </a:p>
          <a:p>
            <a:endParaRPr lang="en-CA" sz="1200" b="0" kern="1200" dirty="0" smtClean="0">
              <a:solidFill>
                <a:schemeClr val="tx1"/>
              </a:solidFill>
              <a:effectLst/>
              <a:latin typeface="Arial" panose="020B0604020202020204" pitchFamily="34" charset="0"/>
              <a:ea typeface="+mn-ea"/>
              <a:cs typeface="+mn-cs"/>
            </a:endParaRPr>
          </a:p>
          <a:p>
            <a:r>
              <a:rPr lang="en-CA" sz="1200" b="0" kern="1200" dirty="0" smtClean="0">
                <a:solidFill>
                  <a:schemeClr val="tx1"/>
                </a:solidFill>
                <a:effectLst/>
                <a:latin typeface="Arial" panose="020B0604020202020204" pitchFamily="34" charset="0"/>
                <a:ea typeface="+mn-ea"/>
                <a:cs typeface="+mn-cs"/>
              </a:rPr>
              <a:t>Following up on</a:t>
            </a:r>
            <a:r>
              <a:rPr lang="en-CA" sz="1200" b="0" kern="1200" baseline="0" dirty="0" smtClean="0">
                <a:solidFill>
                  <a:schemeClr val="tx1"/>
                </a:solidFill>
                <a:effectLst/>
                <a:latin typeface="Arial" panose="020B0604020202020204" pitchFamily="34" charset="0"/>
                <a:ea typeface="+mn-ea"/>
                <a:cs typeface="+mn-cs"/>
              </a:rPr>
              <a:t> the previous slide, this slide provides specific pathways to establishing an overarching climate policy, either via the development of a stand-alone policy or via integration into existing overarching policies.</a:t>
            </a:r>
          </a:p>
          <a:p>
            <a:endParaRPr lang="en-CA" sz="1200" b="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Name of Resource: </a:t>
            </a:r>
            <a:r>
              <a:rPr lang="en-CA" sz="1200" kern="1200" dirty="0" smtClean="0">
                <a:solidFill>
                  <a:schemeClr val="tx1"/>
                </a:solidFill>
                <a:effectLst/>
                <a:latin typeface="Arial" panose="020B0604020202020204" pitchFamily="34" charset="0"/>
                <a:ea typeface="+mn-ea"/>
                <a:cs typeface="+mn-cs"/>
              </a:rPr>
              <a:t>Climate Change and Extreme Weather Adaptation Options for Transportation Assets in the Bay Area: Pilot Project</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Author: </a:t>
            </a:r>
            <a:r>
              <a:rPr lang="en-CA" sz="1200" kern="1200" dirty="0" smtClean="0">
                <a:solidFill>
                  <a:schemeClr val="tx1"/>
                </a:solidFill>
                <a:effectLst/>
                <a:latin typeface="Arial" panose="020B0604020202020204" pitchFamily="34" charset="0"/>
                <a:ea typeface="+mn-ea"/>
                <a:cs typeface="+mn-cs"/>
              </a:rPr>
              <a:t>San Francisco Bay Area Metropolitan Transportation Commission</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Type of Resource:</a:t>
            </a:r>
            <a:r>
              <a:rPr lang="en-CA" sz="1200" kern="1200" dirty="0" smtClean="0">
                <a:solidFill>
                  <a:schemeClr val="tx1"/>
                </a:solidFill>
                <a:effectLst/>
                <a:latin typeface="Arial" panose="020B0604020202020204" pitchFamily="34" charset="0"/>
                <a:ea typeface="+mn-ea"/>
                <a:cs typeface="+mn-cs"/>
              </a:rPr>
              <a:t> Pilot study report</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Why read this document?</a:t>
            </a:r>
            <a:r>
              <a:rPr lang="en-CA" sz="1200" b="1" i="1" kern="1200" dirty="0" smtClean="0">
                <a:solidFill>
                  <a:schemeClr val="tx1"/>
                </a:solidFill>
                <a:effectLst/>
                <a:latin typeface="Arial" panose="020B0604020202020204" pitchFamily="34" charset="0"/>
                <a:ea typeface="+mn-ea"/>
                <a:cs typeface="+mn-cs"/>
              </a:rPr>
              <a:t>  </a:t>
            </a:r>
            <a:r>
              <a:rPr lang="en-CA" sz="1200" kern="1200" dirty="0" smtClean="0">
                <a:solidFill>
                  <a:schemeClr val="tx1"/>
                </a:solidFill>
                <a:effectLst/>
                <a:latin typeface="Arial" panose="020B0604020202020204" pitchFamily="34" charset="0"/>
                <a:ea typeface="+mn-ea"/>
                <a:cs typeface="+mn-cs"/>
              </a:rPr>
              <a:t>For details on carrying out sea level rise assessments, use of shoreline overtopping analysis to identify areas for focused study; how to assess the sources, mechanisms, and timing of inland inundation and flooding; how to develop evaluation criteria to choose qualitatively between different adaptation strategies; details on living levees as an adaptation strategy; and how to mainstream climate change into an agency’s function</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Topics covered: </a:t>
            </a:r>
            <a:r>
              <a:rPr lang="en-CA" sz="1200" kern="1200" dirty="0" smtClean="0">
                <a:solidFill>
                  <a:schemeClr val="tx1"/>
                </a:solidFill>
                <a:effectLst/>
                <a:latin typeface="Arial" panose="020B0604020202020204" pitchFamily="34" charset="0"/>
                <a:ea typeface="+mn-ea"/>
                <a:cs typeface="+mn-cs"/>
              </a:rPr>
              <a:t>Sea level rise mapping, vulnerability assessment, evaluation criteria development, adaptation strategy development</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Sector:</a:t>
            </a:r>
            <a:r>
              <a:rPr lang="en-CA" sz="1200" kern="1200" dirty="0" smtClean="0">
                <a:solidFill>
                  <a:schemeClr val="tx1"/>
                </a:solidFill>
                <a:effectLst/>
                <a:latin typeface="Arial" panose="020B0604020202020204" pitchFamily="34" charset="0"/>
                <a:ea typeface="+mn-ea"/>
                <a:cs typeface="+mn-cs"/>
              </a:rPr>
              <a:t> Transportation</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Stressors covered:</a:t>
            </a:r>
            <a:r>
              <a:rPr lang="en-CA" sz="1200" kern="1200" dirty="0" smtClean="0">
                <a:solidFill>
                  <a:schemeClr val="tx1"/>
                </a:solidFill>
                <a:effectLst/>
                <a:latin typeface="Arial" panose="020B0604020202020204" pitchFamily="34" charset="0"/>
                <a:ea typeface="+mn-ea"/>
                <a:cs typeface="+mn-cs"/>
              </a:rPr>
              <a:t> Sea level rise and storm surge</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Highlighted sections:</a:t>
            </a:r>
            <a:r>
              <a:rPr lang="en-CA" sz="1200" b="1" i="1" kern="1200" dirty="0" smtClean="0">
                <a:solidFill>
                  <a:schemeClr val="tx1"/>
                </a:solidFill>
                <a:effectLst/>
                <a:latin typeface="Arial" panose="020B0604020202020204" pitchFamily="34" charset="0"/>
                <a:ea typeface="+mn-ea"/>
                <a:cs typeface="+mn-cs"/>
              </a:rPr>
              <a:t> </a:t>
            </a:r>
            <a:r>
              <a:rPr lang="en-CA" sz="1200" kern="1200" dirty="0" smtClean="0">
                <a:solidFill>
                  <a:schemeClr val="tx1"/>
                </a:solidFill>
                <a:effectLst/>
                <a:latin typeface="Arial" panose="020B0604020202020204" pitchFamily="34" charset="0"/>
                <a:ea typeface="+mn-ea"/>
                <a:cs typeface="+mn-cs"/>
              </a:rPr>
              <a:t>The Executive Summary provides a good overview of the whole study. Chapters 5 and 6 outline design of living levees as adaptation strategies; Chapter 8 outlines how to mainstream climate adaptation into transportation agencies. Appendix B provides technical details on work carried out to identify the key areas of vulnerability that exist within three focus areas and assess the sources, mechanisms, and timing of inland inundation and flooding to inform the development of adaptation strategies.</a:t>
            </a:r>
            <a:endParaRPr lang="en-US" sz="1200" kern="1200" dirty="0" smtClean="0">
              <a:solidFill>
                <a:schemeClr val="tx1"/>
              </a:solidFill>
              <a:effectLst/>
              <a:latin typeface="Arial" panose="020B0604020202020204" pitchFamily="34" charset="0"/>
              <a:ea typeface="+mn-ea"/>
              <a:cs typeface="+mn-cs"/>
            </a:endParaRPr>
          </a:p>
          <a:p>
            <a:r>
              <a:rPr lang="en-CA" sz="1200" b="1" kern="1200" dirty="0" err="1" smtClean="0">
                <a:solidFill>
                  <a:schemeClr val="tx1"/>
                </a:solidFill>
                <a:effectLst/>
                <a:latin typeface="Arial" panose="020B0604020202020204" pitchFamily="34" charset="0"/>
                <a:ea typeface="+mn-ea"/>
                <a:cs typeface="+mn-cs"/>
              </a:rPr>
              <a:t>Weblink</a:t>
            </a:r>
            <a:r>
              <a:rPr lang="en-CA" sz="1200" b="1" kern="1200" dirty="0" smtClean="0">
                <a:solidFill>
                  <a:schemeClr val="tx1"/>
                </a:solidFill>
                <a:effectLst/>
                <a:latin typeface="Arial" panose="020B0604020202020204" pitchFamily="34" charset="0"/>
                <a:ea typeface="+mn-ea"/>
                <a:cs typeface="+mn-cs"/>
              </a:rPr>
              <a:t>:</a:t>
            </a:r>
            <a:r>
              <a:rPr lang="en-CA" sz="1200" kern="1200" dirty="0" smtClean="0">
                <a:solidFill>
                  <a:schemeClr val="tx1"/>
                </a:solidFill>
                <a:effectLst/>
                <a:latin typeface="Arial" panose="020B0604020202020204" pitchFamily="34" charset="0"/>
                <a:ea typeface="+mn-ea"/>
                <a:cs typeface="+mn-cs"/>
              </a:rPr>
              <a:t> </a:t>
            </a:r>
            <a:r>
              <a:rPr lang="en-CA" sz="1200" u="sng" kern="1200" dirty="0" smtClean="0">
                <a:solidFill>
                  <a:schemeClr val="tx1"/>
                </a:solidFill>
                <a:effectLst/>
                <a:latin typeface="Arial" panose="020B0604020202020204" pitchFamily="34" charset="0"/>
                <a:ea typeface="+mn-ea"/>
                <a:cs typeface="+mn-cs"/>
                <a:hlinkClick r:id="rId3"/>
              </a:rPr>
              <a:t>http://mtc.ca.gov/tools-and-resources/digital-library/climate-change-and-extreme-weather-adaptation-options</a:t>
            </a:r>
            <a:r>
              <a:rPr lang="en-CA" sz="1200" kern="1200" dirty="0" smtClean="0">
                <a:solidFill>
                  <a:schemeClr val="tx1"/>
                </a:solidFill>
                <a:effectLst/>
                <a:latin typeface="Arial" panose="020B0604020202020204" pitchFamily="34" charset="0"/>
                <a:ea typeface="+mn-ea"/>
                <a:cs typeface="+mn-cs"/>
              </a:rPr>
              <a:t> </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CAKE Link:</a:t>
            </a:r>
            <a:r>
              <a:rPr lang="en-CA" sz="1200" kern="1200" dirty="0" smtClean="0">
                <a:solidFill>
                  <a:schemeClr val="tx1"/>
                </a:solidFill>
                <a:effectLst/>
                <a:latin typeface="Arial" panose="020B0604020202020204" pitchFamily="34" charset="0"/>
                <a:ea typeface="+mn-ea"/>
                <a:cs typeface="+mn-cs"/>
              </a:rPr>
              <a:t> </a:t>
            </a:r>
            <a:r>
              <a:rPr lang="en-CA" sz="1200" u="sng" kern="1200" dirty="0" smtClean="0">
                <a:solidFill>
                  <a:schemeClr val="tx1"/>
                </a:solidFill>
                <a:effectLst/>
                <a:latin typeface="Arial" panose="020B0604020202020204" pitchFamily="34" charset="0"/>
                <a:ea typeface="+mn-ea"/>
                <a:cs typeface="+mn-cs"/>
                <a:hlinkClick r:id="rId4"/>
              </a:rPr>
              <a:t>http://www.cakex.org/directory/organizations/metropolitan-transportation-commission</a:t>
            </a:r>
            <a:endParaRPr lang="en-US" sz="1200" kern="1200" dirty="0" smtClean="0">
              <a:solidFill>
                <a:schemeClr val="tx1"/>
              </a:solidFill>
              <a:effectLst/>
              <a:latin typeface="Arial" panose="020B0604020202020204"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55</a:t>
            </a:fld>
            <a:endParaRPr lang="en-US"/>
          </a:p>
        </p:txBody>
      </p:sp>
    </p:spTree>
    <p:extLst>
      <p:ext uri="{BB962C8B-B14F-4D97-AF65-F5344CB8AC3E}">
        <p14:creationId xmlns:p14="http://schemas.microsoft.com/office/powerpoint/2010/main" val="268887461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Climate Change Planning Case</a:t>
            </a:r>
            <a:r>
              <a:rPr lang="en-US" b="1" baseline="0" dirty="0" smtClean="0"/>
              <a:t> Study – San Francisco Bay Area, California cont. [3/4]</a:t>
            </a:r>
            <a:endParaRPr lang="en-US" dirty="0" smtClean="0"/>
          </a:p>
          <a:p>
            <a:endParaRPr lang="en-CA" sz="1200" b="0" kern="1200" dirty="0" smtClean="0">
              <a:solidFill>
                <a:schemeClr val="tx1"/>
              </a:solidFill>
              <a:effectLst/>
              <a:latin typeface="Arial" panose="020B0604020202020204" pitchFamily="34" charset="0"/>
              <a:ea typeface="+mn-ea"/>
              <a:cs typeface="+mn-cs"/>
            </a:endParaRPr>
          </a:p>
          <a:p>
            <a:r>
              <a:rPr lang="en-CA" sz="1200" b="0" kern="1200" dirty="0" smtClean="0">
                <a:solidFill>
                  <a:schemeClr val="tx1"/>
                </a:solidFill>
                <a:effectLst/>
                <a:latin typeface="Arial" panose="020B0604020202020204" pitchFamily="34" charset="0"/>
                <a:ea typeface="+mn-ea"/>
                <a:cs typeface="+mn-cs"/>
              </a:rPr>
              <a:t>In this</a:t>
            </a:r>
            <a:r>
              <a:rPr lang="en-CA" sz="1200" b="0" kern="1200" baseline="0" dirty="0" smtClean="0">
                <a:solidFill>
                  <a:schemeClr val="tx1"/>
                </a:solidFill>
                <a:effectLst/>
                <a:latin typeface="Arial" panose="020B0604020202020204" pitchFamily="34" charset="0"/>
                <a:ea typeface="+mn-ea"/>
                <a:cs typeface="+mn-cs"/>
              </a:rPr>
              <a:t> project, one of the 5 adaptation strategies developed focused on providing process guidance on how transportation agencies can mainstream adaptation planning into their planning and operations. This chapter provides specific examples of how the planning, capital development, operations, and administration departments can incorporate climate considerations in performing their responsibilities.</a:t>
            </a:r>
          </a:p>
          <a:p>
            <a:endParaRPr lang="en-CA" sz="1200" b="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Name of Resource: </a:t>
            </a:r>
            <a:r>
              <a:rPr lang="en-CA" sz="1200" kern="1200" dirty="0" smtClean="0">
                <a:solidFill>
                  <a:schemeClr val="tx1"/>
                </a:solidFill>
                <a:effectLst/>
                <a:latin typeface="Arial" panose="020B0604020202020204" pitchFamily="34" charset="0"/>
                <a:ea typeface="+mn-ea"/>
                <a:cs typeface="+mn-cs"/>
              </a:rPr>
              <a:t>Climate Change and Extreme Weather Adaptation Options for Transportation Assets in the Bay Area: Pilot Project</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Author: </a:t>
            </a:r>
            <a:r>
              <a:rPr lang="en-CA" sz="1200" kern="1200" dirty="0" smtClean="0">
                <a:solidFill>
                  <a:schemeClr val="tx1"/>
                </a:solidFill>
                <a:effectLst/>
                <a:latin typeface="Arial" panose="020B0604020202020204" pitchFamily="34" charset="0"/>
                <a:ea typeface="+mn-ea"/>
                <a:cs typeface="+mn-cs"/>
              </a:rPr>
              <a:t>San Francisco Bay Area Metropolitan Transportation Commission</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Type of Resource:</a:t>
            </a:r>
            <a:r>
              <a:rPr lang="en-CA" sz="1200" kern="1200" dirty="0" smtClean="0">
                <a:solidFill>
                  <a:schemeClr val="tx1"/>
                </a:solidFill>
                <a:effectLst/>
                <a:latin typeface="Arial" panose="020B0604020202020204" pitchFamily="34" charset="0"/>
                <a:ea typeface="+mn-ea"/>
                <a:cs typeface="+mn-cs"/>
              </a:rPr>
              <a:t> Pilot study report</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Why read this document?</a:t>
            </a:r>
            <a:r>
              <a:rPr lang="en-CA" sz="1200" b="1" i="1" kern="1200" dirty="0" smtClean="0">
                <a:solidFill>
                  <a:schemeClr val="tx1"/>
                </a:solidFill>
                <a:effectLst/>
                <a:latin typeface="Arial" panose="020B0604020202020204" pitchFamily="34" charset="0"/>
                <a:ea typeface="+mn-ea"/>
                <a:cs typeface="+mn-cs"/>
              </a:rPr>
              <a:t>  </a:t>
            </a:r>
            <a:r>
              <a:rPr lang="en-CA" sz="1200" kern="1200" dirty="0" smtClean="0">
                <a:solidFill>
                  <a:schemeClr val="tx1"/>
                </a:solidFill>
                <a:effectLst/>
                <a:latin typeface="Arial" panose="020B0604020202020204" pitchFamily="34" charset="0"/>
                <a:ea typeface="+mn-ea"/>
                <a:cs typeface="+mn-cs"/>
              </a:rPr>
              <a:t>For details on carrying out sea level rise assessments, use of shoreline overtopping analysis to identify areas for focused study; how to assess the sources, mechanisms, and timing of inland inundation and flooding; how to develop evaluation criteria to choose qualitatively between different adaptation strategies; details on living levees as an adaptation strategy; and how to mainstream climate change into an agency’s function</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Topics covered: </a:t>
            </a:r>
            <a:r>
              <a:rPr lang="en-CA" sz="1200" kern="1200" dirty="0" smtClean="0">
                <a:solidFill>
                  <a:schemeClr val="tx1"/>
                </a:solidFill>
                <a:effectLst/>
                <a:latin typeface="Arial" panose="020B0604020202020204" pitchFamily="34" charset="0"/>
                <a:ea typeface="+mn-ea"/>
                <a:cs typeface="+mn-cs"/>
              </a:rPr>
              <a:t>Sea level rise mapping, vulnerability assessment, evaluation criteria development, adaptation strategy development</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Sector:</a:t>
            </a:r>
            <a:r>
              <a:rPr lang="en-CA" sz="1200" kern="1200" dirty="0" smtClean="0">
                <a:solidFill>
                  <a:schemeClr val="tx1"/>
                </a:solidFill>
                <a:effectLst/>
                <a:latin typeface="Arial" panose="020B0604020202020204" pitchFamily="34" charset="0"/>
                <a:ea typeface="+mn-ea"/>
                <a:cs typeface="+mn-cs"/>
              </a:rPr>
              <a:t> Transportation</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Stressors covered:</a:t>
            </a:r>
            <a:r>
              <a:rPr lang="en-CA" sz="1200" kern="1200" dirty="0" smtClean="0">
                <a:solidFill>
                  <a:schemeClr val="tx1"/>
                </a:solidFill>
                <a:effectLst/>
                <a:latin typeface="Arial" panose="020B0604020202020204" pitchFamily="34" charset="0"/>
                <a:ea typeface="+mn-ea"/>
                <a:cs typeface="+mn-cs"/>
              </a:rPr>
              <a:t> Sea level rise and storm surge</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Highlighted sections:</a:t>
            </a:r>
            <a:r>
              <a:rPr lang="en-CA" sz="1200" b="1" i="1" kern="1200" dirty="0" smtClean="0">
                <a:solidFill>
                  <a:schemeClr val="tx1"/>
                </a:solidFill>
                <a:effectLst/>
                <a:latin typeface="Arial" panose="020B0604020202020204" pitchFamily="34" charset="0"/>
                <a:ea typeface="+mn-ea"/>
                <a:cs typeface="+mn-cs"/>
              </a:rPr>
              <a:t> </a:t>
            </a:r>
            <a:r>
              <a:rPr lang="en-CA" sz="1200" kern="1200" dirty="0" smtClean="0">
                <a:solidFill>
                  <a:schemeClr val="tx1"/>
                </a:solidFill>
                <a:effectLst/>
                <a:latin typeface="Arial" panose="020B0604020202020204" pitchFamily="34" charset="0"/>
                <a:ea typeface="+mn-ea"/>
                <a:cs typeface="+mn-cs"/>
              </a:rPr>
              <a:t>The Executive Summary provides a good overview of the whole study. Chapters 5 and 6 outline design of living levees as adaptation strategies; Chapter 8 outlines how to mainstream climate adaptation into transportation agencies. Appendix B provides technical details on work carried out to identify the key areas of vulnerability that exist within three focus areas and assess the sources, mechanisms, and timing of inland inundation and flooding to inform the development of adaptation strategies.</a:t>
            </a:r>
            <a:endParaRPr lang="en-US" sz="1200" kern="1200" dirty="0" smtClean="0">
              <a:solidFill>
                <a:schemeClr val="tx1"/>
              </a:solidFill>
              <a:effectLst/>
              <a:latin typeface="Arial" panose="020B0604020202020204" pitchFamily="34" charset="0"/>
              <a:ea typeface="+mn-ea"/>
              <a:cs typeface="+mn-cs"/>
            </a:endParaRPr>
          </a:p>
          <a:p>
            <a:r>
              <a:rPr lang="en-CA" sz="1200" b="1" kern="1200" dirty="0" err="1" smtClean="0">
                <a:solidFill>
                  <a:schemeClr val="tx1"/>
                </a:solidFill>
                <a:effectLst/>
                <a:latin typeface="Arial" panose="020B0604020202020204" pitchFamily="34" charset="0"/>
                <a:ea typeface="+mn-ea"/>
                <a:cs typeface="+mn-cs"/>
              </a:rPr>
              <a:t>Weblink</a:t>
            </a:r>
            <a:r>
              <a:rPr lang="en-CA" sz="1200" b="1" kern="1200" dirty="0" smtClean="0">
                <a:solidFill>
                  <a:schemeClr val="tx1"/>
                </a:solidFill>
                <a:effectLst/>
                <a:latin typeface="Arial" panose="020B0604020202020204" pitchFamily="34" charset="0"/>
                <a:ea typeface="+mn-ea"/>
                <a:cs typeface="+mn-cs"/>
              </a:rPr>
              <a:t>:</a:t>
            </a:r>
            <a:r>
              <a:rPr lang="en-CA" sz="1200" kern="1200" dirty="0" smtClean="0">
                <a:solidFill>
                  <a:schemeClr val="tx1"/>
                </a:solidFill>
                <a:effectLst/>
                <a:latin typeface="Arial" panose="020B0604020202020204" pitchFamily="34" charset="0"/>
                <a:ea typeface="+mn-ea"/>
                <a:cs typeface="+mn-cs"/>
              </a:rPr>
              <a:t> </a:t>
            </a:r>
            <a:r>
              <a:rPr lang="en-CA" sz="1200" u="sng" kern="1200" dirty="0" smtClean="0">
                <a:solidFill>
                  <a:schemeClr val="tx1"/>
                </a:solidFill>
                <a:effectLst/>
                <a:latin typeface="Arial" panose="020B0604020202020204" pitchFamily="34" charset="0"/>
                <a:ea typeface="+mn-ea"/>
                <a:cs typeface="+mn-cs"/>
                <a:hlinkClick r:id="rId3"/>
              </a:rPr>
              <a:t>http://mtc.ca.gov/tools-and-resources/digital-library/climate-change-and-extreme-weather-adaptation-options</a:t>
            </a:r>
            <a:r>
              <a:rPr lang="en-CA" sz="1200" kern="1200" dirty="0" smtClean="0">
                <a:solidFill>
                  <a:schemeClr val="tx1"/>
                </a:solidFill>
                <a:effectLst/>
                <a:latin typeface="Arial" panose="020B0604020202020204" pitchFamily="34" charset="0"/>
                <a:ea typeface="+mn-ea"/>
                <a:cs typeface="+mn-cs"/>
              </a:rPr>
              <a:t> </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CAKE Link:</a:t>
            </a:r>
            <a:r>
              <a:rPr lang="en-CA" sz="1200" kern="1200" dirty="0" smtClean="0">
                <a:solidFill>
                  <a:schemeClr val="tx1"/>
                </a:solidFill>
                <a:effectLst/>
                <a:latin typeface="Arial" panose="020B0604020202020204" pitchFamily="34" charset="0"/>
                <a:ea typeface="+mn-ea"/>
                <a:cs typeface="+mn-cs"/>
              </a:rPr>
              <a:t> </a:t>
            </a:r>
            <a:r>
              <a:rPr lang="en-CA" sz="1200" u="sng" kern="1200" dirty="0" smtClean="0">
                <a:solidFill>
                  <a:schemeClr val="tx1"/>
                </a:solidFill>
                <a:effectLst/>
                <a:latin typeface="Arial" panose="020B0604020202020204" pitchFamily="34" charset="0"/>
                <a:ea typeface="+mn-ea"/>
                <a:cs typeface="+mn-cs"/>
                <a:hlinkClick r:id="rId4"/>
              </a:rPr>
              <a:t>http://www.cakex.org/directory/organizations/metropolitan-transportation-commission</a:t>
            </a:r>
            <a:endParaRPr lang="en-US" sz="1200" kern="1200" dirty="0" smtClean="0">
              <a:solidFill>
                <a:schemeClr val="tx1"/>
              </a:solidFill>
              <a:effectLst/>
              <a:latin typeface="Arial" panose="020B0604020202020204" pitchFamily="34" charset="0"/>
              <a:ea typeface="+mn-ea"/>
              <a:cs typeface="+mn-cs"/>
            </a:endParaRPr>
          </a:p>
          <a:p>
            <a:endParaRPr lang="en-US" dirty="0" smtClean="0"/>
          </a:p>
          <a:p>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56</a:t>
            </a:fld>
            <a:endParaRPr lang="en-US"/>
          </a:p>
        </p:txBody>
      </p:sp>
    </p:spTree>
    <p:extLst>
      <p:ext uri="{BB962C8B-B14F-4D97-AF65-F5344CB8AC3E}">
        <p14:creationId xmlns:p14="http://schemas.microsoft.com/office/powerpoint/2010/main" val="26888746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71800" y="549275"/>
            <a:ext cx="3657600" cy="27432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Climate Change Science</a:t>
            </a:r>
            <a:r>
              <a:rPr lang="en-US" b="1" baseline="0" dirty="0" smtClean="0"/>
              <a:t> and Projections </a:t>
            </a:r>
            <a:r>
              <a:rPr lang="en-US" b="1" dirty="0" smtClean="0"/>
              <a:t>Case</a:t>
            </a:r>
            <a:r>
              <a:rPr lang="en-US" b="1" baseline="0" dirty="0" smtClean="0"/>
              <a:t> Study – Berkeley, California [1/3]</a:t>
            </a:r>
            <a:endParaRPr lang="en-US" dirty="0" smtClean="0"/>
          </a:p>
          <a:p>
            <a:endParaRPr lang="en-US" b="1" dirty="0" smtClean="0"/>
          </a:p>
          <a:p>
            <a:r>
              <a:rPr lang="en-US" b="1" dirty="0" smtClean="0"/>
              <a:t>Speaker</a:t>
            </a:r>
            <a:r>
              <a:rPr lang="en-US" b="1" baseline="0" dirty="0" smtClean="0"/>
              <a:t> Notes:</a:t>
            </a:r>
          </a:p>
          <a:p>
            <a:r>
              <a:rPr lang="en-US" dirty="0" smtClean="0"/>
              <a:t>Here is a an example in which future climate conditions were developed and modeled to obtain future climate impacts on stormwater</a:t>
            </a:r>
            <a:r>
              <a:rPr lang="en-US" baseline="0" dirty="0" smtClean="0"/>
              <a:t> infrastructure.</a:t>
            </a:r>
          </a:p>
          <a:p>
            <a:endParaRPr lang="en-US" baseline="0" dirty="0" smtClean="0"/>
          </a:p>
          <a:p>
            <a:r>
              <a:rPr lang="en-US" baseline="0" dirty="0" smtClean="0"/>
              <a:t>Currently the Berkeley watershed masterplan evaluates the performance of stormwater infrastructure under current conditions. This project provided an approach for incorporating changes to precipitation and SLR in the watershed modeling as a way to model future conditions.  </a:t>
            </a:r>
          </a:p>
          <a:p>
            <a:endParaRPr lang="en-US" baseline="0" dirty="0" smtClean="0"/>
          </a:p>
          <a:p>
            <a:r>
              <a:rPr lang="en-US" dirty="0" smtClean="0"/>
              <a:t>This project</a:t>
            </a:r>
            <a:r>
              <a:rPr lang="en-US" baseline="0" dirty="0" smtClean="0"/>
              <a:t> will help guide the city’s investments in stormwater system upgrades green infrastructure implementation </a:t>
            </a:r>
          </a:p>
          <a:p>
            <a:endParaRPr lang="en-US" baseline="0" dirty="0" smtClean="0"/>
          </a:p>
          <a:p>
            <a:r>
              <a:rPr lang="en-US" dirty="0" smtClean="0"/>
              <a:t>Case study example of</a:t>
            </a:r>
            <a:r>
              <a:rPr lang="en-US" baseline="0" dirty="0" smtClean="0"/>
              <a:t> how to use downscaled Global Circulation Model (GCM) precipitation data to develop future conditions hydrology and Intensity-Duration-Frequency (IDF) curves. IDF curves are precipitation design curves that provide information on how much rain falls (intensity) in a given period of time (duration) and how often that event occurs (frequency).</a:t>
            </a:r>
            <a:endParaRPr lang="en-US" dirty="0"/>
          </a:p>
        </p:txBody>
      </p:sp>
      <p:sp>
        <p:nvSpPr>
          <p:cNvPr id="4" name="Slide Number Placeholder 3"/>
          <p:cNvSpPr>
            <a:spLocks noGrp="1"/>
          </p:cNvSpPr>
          <p:nvPr>
            <p:ph type="sldNum" sz="quarter" idx="10"/>
          </p:nvPr>
        </p:nvSpPr>
        <p:spPr/>
        <p:txBody>
          <a:bodyPr/>
          <a:lstStyle/>
          <a:p>
            <a:fld id="{38AE2493-2A1C-4046-9F6E-887E1BAEBFF2}" type="slidenum">
              <a:rPr lang="en-US" smtClean="0"/>
              <a:pPr/>
              <a:t>6</a:t>
            </a:fld>
            <a:endParaRPr lang="en-US" dirty="0"/>
          </a:p>
        </p:txBody>
      </p:sp>
    </p:spTree>
    <p:extLst>
      <p:ext uri="{BB962C8B-B14F-4D97-AF65-F5344CB8AC3E}">
        <p14:creationId xmlns:p14="http://schemas.microsoft.com/office/powerpoint/2010/main" val="43140484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Climate Change Planning Case</a:t>
            </a:r>
            <a:r>
              <a:rPr lang="en-US" b="1" baseline="0" dirty="0" smtClean="0"/>
              <a:t> Study – San Francisco Bay Area, California cont. [4/4]</a:t>
            </a:r>
            <a:endParaRPr lang="en-US" dirty="0" smtClean="0"/>
          </a:p>
          <a:p>
            <a:endParaRPr lang="en-US" dirty="0" smtClean="0"/>
          </a:p>
          <a:p>
            <a:r>
              <a:rPr lang="en-US" dirty="0" smtClean="0"/>
              <a:t>Following up on the previous</a:t>
            </a:r>
            <a:r>
              <a:rPr lang="en-US" baseline="0" dirty="0" smtClean="0"/>
              <a:t> slide, this slide offers examples of the responsibilities held by a specific department in transportation agencies (the capital planning department), that would be affected by climate change considerations.</a:t>
            </a:r>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57</a:t>
            </a:fld>
            <a:endParaRPr lang="en-US"/>
          </a:p>
        </p:txBody>
      </p:sp>
    </p:spTree>
    <p:extLst>
      <p:ext uri="{BB962C8B-B14F-4D97-AF65-F5344CB8AC3E}">
        <p14:creationId xmlns:p14="http://schemas.microsoft.com/office/powerpoint/2010/main" val="268887461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Climate Change Planning Case</a:t>
            </a:r>
            <a:r>
              <a:rPr lang="en-US" b="1" baseline="0" dirty="0" smtClean="0"/>
              <a:t> Study – Long Beach, California [1/2]</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CA" sz="1200" b="0" kern="1200" dirty="0" smtClean="0">
              <a:solidFill>
                <a:schemeClr val="tx1"/>
              </a:solidFill>
              <a:effectLst/>
              <a:latin typeface="Arial" panose="020B0604020202020204" pitchFamily="34" charset="0"/>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CA" sz="1200" b="1" kern="1200" dirty="0" smtClean="0">
                <a:solidFill>
                  <a:schemeClr val="tx1"/>
                </a:solidFill>
                <a:effectLst/>
                <a:latin typeface="Arial" panose="020B0604020202020204" pitchFamily="34" charset="0"/>
                <a:ea typeface="+mn-ea"/>
                <a:cs typeface="+mn-cs"/>
              </a:rPr>
              <a:t>Speaker Notes:</a:t>
            </a:r>
          </a:p>
          <a:p>
            <a:pPr marL="0" marR="0" indent="0" algn="l" defTabSz="914400" rtl="0" eaLnBrk="1" fontAlgn="auto" latinLnBrk="0" hangingPunct="1">
              <a:lnSpc>
                <a:spcPct val="100000"/>
              </a:lnSpc>
              <a:spcBef>
                <a:spcPts val="0"/>
              </a:spcBef>
              <a:spcAft>
                <a:spcPts val="0"/>
              </a:spcAft>
              <a:buClrTx/>
              <a:buSzTx/>
              <a:buFontTx/>
              <a:buNone/>
              <a:tabLst/>
              <a:defRPr/>
            </a:pPr>
            <a:r>
              <a:rPr lang="en-CA" sz="1200" b="0" kern="1200" dirty="0" smtClean="0">
                <a:solidFill>
                  <a:schemeClr val="tx1"/>
                </a:solidFill>
                <a:effectLst/>
                <a:latin typeface="Arial" panose="020B0604020202020204" pitchFamily="34" charset="0"/>
                <a:ea typeface="+mn-ea"/>
                <a:cs typeface="+mn-cs"/>
              </a:rPr>
              <a:t>In this</a:t>
            </a:r>
            <a:r>
              <a:rPr lang="en-CA" sz="1200" b="0" kern="1200" baseline="0" dirty="0" smtClean="0">
                <a:solidFill>
                  <a:schemeClr val="tx1"/>
                </a:solidFill>
                <a:effectLst/>
                <a:latin typeface="Arial" panose="020B0604020202020204" pitchFamily="34" charset="0"/>
                <a:ea typeface="+mn-ea"/>
                <a:cs typeface="+mn-cs"/>
              </a:rPr>
              <a:t> project, one of the five adaptation strategies focused on incorporating recommended climate change language into Port policies, plans, and guidelines. The integration of climate change language into these key planning and design documents will ensure that future investments by the Port are safeguarded through consideration of climate impacts and incorporation of adaptation strategies to cope with changing environmental conditions. </a:t>
            </a:r>
          </a:p>
          <a:p>
            <a:pPr marL="0" marR="0" indent="0" algn="l" defTabSz="914400" rtl="0" eaLnBrk="1" fontAlgn="auto" latinLnBrk="0" hangingPunct="1">
              <a:lnSpc>
                <a:spcPct val="100000"/>
              </a:lnSpc>
              <a:spcBef>
                <a:spcPts val="0"/>
              </a:spcBef>
              <a:spcAft>
                <a:spcPts val="0"/>
              </a:spcAft>
              <a:buClrTx/>
              <a:buSzTx/>
              <a:buFontTx/>
              <a:buNone/>
              <a:tabLst/>
              <a:defRPr/>
            </a:pPr>
            <a:endParaRPr lang="en-CA" sz="1200" b="0" kern="1200" baseline="0" dirty="0" smtClean="0">
              <a:solidFill>
                <a:schemeClr val="tx1"/>
              </a:solidFill>
              <a:effectLst/>
              <a:latin typeface="Arial" panose="020B0604020202020204"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58</a:t>
            </a:fld>
            <a:endParaRPr lang="en-US"/>
          </a:p>
        </p:txBody>
      </p:sp>
    </p:spTree>
    <p:extLst>
      <p:ext uri="{BB962C8B-B14F-4D97-AF65-F5344CB8AC3E}">
        <p14:creationId xmlns:p14="http://schemas.microsoft.com/office/powerpoint/2010/main" val="268887461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Climate Change Planning Case</a:t>
            </a:r>
            <a:r>
              <a:rPr lang="en-US" b="1" baseline="0" dirty="0" smtClean="0"/>
              <a:t> Study – Long Beach, California cont. [2/2]</a:t>
            </a:r>
            <a:endParaRPr lang="en-US" dirty="0" smtClean="0"/>
          </a:p>
          <a:p>
            <a:endParaRPr lang="en-US" dirty="0" smtClean="0"/>
          </a:p>
          <a:p>
            <a:r>
              <a:rPr lang="en-US" b="1" dirty="0" smtClean="0"/>
              <a:t>Speaker Notes:</a:t>
            </a:r>
          </a:p>
          <a:p>
            <a:r>
              <a:rPr lang="en-US" dirty="0" smtClean="0"/>
              <a:t>Another of the five adaptation</a:t>
            </a:r>
            <a:r>
              <a:rPr lang="en-US" baseline="0" dirty="0" smtClean="0"/>
              <a:t> strategies focused on updating the Port’s Harbor Development Permit (HDP) process to include climate change considerations. A new section in the HDP short and long forms is designed to heighten awareness and consideration of SLR impacts on any proposed development sites. A Port Coastal Vulnerability Zone map was created to clarify whether an applicant’s project is located in an area vulnerable to temporary or permanent inundation (36’’ SLR and 36’’ SLR + 100-year storm surge). A guidance manual was developed for Port staff to provide additional support to ensure that the HDP checklist is properly completed and reviewed. </a:t>
            </a:r>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59</a:t>
            </a:fld>
            <a:endParaRPr lang="en-US"/>
          </a:p>
        </p:txBody>
      </p:sp>
    </p:spTree>
    <p:extLst>
      <p:ext uri="{BB962C8B-B14F-4D97-AF65-F5344CB8AC3E}">
        <p14:creationId xmlns:p14="http://schemas.microsoft.com/office/powerpoint/2010/main" val="268887461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Climate Change Planning Case</a:t>
            </a:r>
            <a:r>
              <a:rPr lang="en-US" b="1" baseline="0" dirty="0" smtClean="0"/>
              <a:t> Study – Baltimore, Maryland [1/3]</a:t>
            </a:r>
            <a:endParaRPr lang="en-US" dirty="0" smtClean="0"/>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Strategies</a:t>
            </a:r>
            <a:r>
              <a:rPr lang="en-US" baseline="0" dirty="0" smtClean="0"/>
              <a:t> and actions of the Disaster Preparedness Project and Plan must be considered in development of capital improvement projects. </a:t>
            </a:r>
            <a:endParaRPr lang="en-US" dirty="0" smtClean="0"/>
          </a:p>
          <a:p>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t>Each department has a responsibility to consider how their projects will address future climate impacts, reduce risk, and make Baltimore more resilient.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smtClean="0"/>
              <a:t>Projects must integrate consideration for </a:t>
            </a:r>
            <a:r>
              <a:rPr lang="en-US" sz="1200" dirty="0" smtClean="0"/>
              <a:t>increased precipitation events, including heavier precipitation in shorter durations of time; higher heat including weeks of 90+ degree temperatures; stronger storms including hurricanes and strong winds; and rising sea levels which will lead to increased tidal flooding and storm surge. </a:t>
            </a:r>
          </a:p>
        </p:txBody>
      </p:sp>
      <p:sp>
        <p:nvSpPr>
          <p:cNvPr id="4" name="Slide Number Placeholder 3"/>
          <p:cNvSpPr>
            <a:spLocks noGrp="1"/>
          </p:cNvSpPr>
          <p:nvPr>
            <p:ph type="sldNum" sz="quarter" idx="10"/>
          </p:nvPr>
        </p:nvSpPr>
        <p:spPr/>
        <p:txBody>
          <a:bodyPr/>
          <a:lstStyle/>
          <a:p>
            <a:fld id="{560B52A1-CCB2-4AAD-86EF-43FEE5A3BB26}" type="slidenum">
              <a:rPr lang="en-US" smtClean="0"/>
              <a:pPr/>
              <a:t>60</a:t>
            </a:fld>
            <a:endParaRPr lang="en-US"/>
          </a:p>
        </p:txBody>
      </p:sp>
    </p:spTree>
    <p:extLst>
      <p:ext uri="{BB962C8B-B14F-4D97-AF65-F5344CB8AC3E}">
        <p14:creationId xmlns:p14="http://schemas.microsoft.com/office/powerpoint/2010/main" val="268887461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Climate Change Planning Case</a:t>
            </a:r>
            <a:r>
              <a:rPr lang="en-US" b="1" baseline="0" dirty="0" smtClean="0"/>
              <a:t> Study – Baltimore, Maryland cont. [2/3]</a:t>
            </a:r>
            <a:endParaRPr lang="en-US" dirty="0" smtClean="0"/>
          </a:p>
          <a:p>
            <a:endParaRPr lang="en-US" dirty="0" smtClean="0"/>
          </a:p>
          <a:p>
            <a:r>
              <a:rPr lang="en-US" dirty="0" smtClean="0"/>
              <a:t>See slide for notes.</a:t>
            </a:r>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61</a:t>
            </a:fld>
            <a:endParaRPr lang="en-US"/>
          </a:p>
        </p:txBody>
      </p:sp>
    </p:spTree>
    <p:extLst>
      <p:ext uri="{BB962C8B-B14F-4D97-AF65-F5344CB8AC3E}">
        <p14:creationId xmlns:p14="http://schemas.microsoft.com/office/powerpoint/2010/main" val="268887461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Climate Change Planning Case</a:t>
            </a:r>
            <a:r>
              <a:rPr lang="en-US" b="1" baseline="0" dirty="0" smtClean="0"/>
              <a:t> Study – Baltimore, Maryland cont. [3/3]</a:t>
            </a:r>
            <a:endParaRPr lang="en-US" dirty="0" smtClean="0"/>
          </a:p>
          <a:p>
            <a:endParaRPr lang="en-US" dirty="0" smtClean="0"/>
          </a:p>
          <a:p>
            <a:r>
              <a:rPr lang="en-US" dirty="0" smtClean="0"/>
              <a:t>See slide for notes.</a:t>
            </a:r>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62</a:t>
            </a:fld>
            <a:endParaRPr lang="en-US"/>
          </a:p>
        </p:txBody>
      </p:sp>
    </p:spTree>
    <p:extLst>
      <p:ext uri="{BB962C8B-B14F-4D97-AF65-F5344CB8AC3E}">
        <p14:creationId xmlns:p14="http://schemas.microsoft.com/office/powerpoint/2010/main" val="26888746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71800" y="549275"/>
            <a:ext cx="3657600" cy="27432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Climate Change Science</a:t>
            </a:r>
            <a:r>
              <a:rPr lang="en-US" b="1" baseline="0" dirty="0" smtClean="0"/>
              <a:t> and Projections </a:t>
            </a:r>
            <a:r>
              <a:rPr lang="en-US" b="1" dirty="0" smtClean="0"/>
              <a:t>Case</a:t>
            </a:r>
            <a:r>
              <a:rPr lang="en-US" b="1" baseline="0" dirty="0" smtClean="0"/>
              <a:t> Study – Berkeley, California cont. [1/2]</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a:t>
            </a:r>
            <a:r>
              <a:rPr lang="en-US" b="1" baseline="0" dirty="0" smtClean="0"/>
              <a:t> Notes:</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Case study example of</a:t>
            </a:r>
            <a:r>
              <a:rPr lang="en-US" baseline="0" dirty="0" smtClean="0"/>
              <a:t> how to use downscaled Global Circulation Model (GCM) precipitation data to develop future conditions hydrology and Intensity-Duration-Frequency (IDF) curves. IDF curves are precipitation design curves that provide information on how much rain falls (intensity) in a given period of time (duration) and how often that event occurs (frequency).</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project involved identifying</a:t>
            </a:r>
            <a:r>
              <a:rPr lang="en-US" baseline="0" dirty="0" smtClean="0"/>
              <a:t> future conditions hydrology  and selecting climate change scenarios for </a:t>
            </a:r>
            <a:r>
              <a:rPr lang="en-US" dirty="0" smtClean="0"/>
              <a:t>Bay water levels and precipitation events. </a:t>
            </a:r>
          </a:p>
          <a:p>
            <a:endParaRPr lang="en-US" dirty="0" smtClean="0"/>
          </a:p>
          <a:p>
            <a:r>
              <a:rPr lang="en-US" dirty="0" smtClean="0"/>
              <a:t>Precipitation data were obtain from readily available GCM data output</a:t>
            </a:r>
            <a:r>
              <a:rPr lang="en-US" baseline="0" dirty="0" smtClean="0"/>
              <a:t>; however, these datasets are very coarse, so they had to be downscaled to represent the local Berkeley area. Once this was done, future conditions hydrology and IDF curves were developed.</a:t>
            </a:r>
          </a:p>
          <a:p>
            <a:endParaRPr lang="en-US" baseline="0" dirty="0" smtClean="0"/>
          </a:p>
          <a:p>
            <a:r>
              <a:rPr lang="en-US" baseline="0" dirty="0" smtClean="0"/>
              <a:t>The idea was that the future conditions hydrology scenarios and IDF curves would be boundary conditions to a watershed model, which would result in an analysis and evaluation of stormwater infrastructure of future conditions.</a:t>
            </a:r>
            <a:endParaRPr lang="en-US" dirty="0"/>
          </a:p>
        </p:txBody>
      </p:sp>
      <p:sp>
        <p:nvSpPr>
          <p:cNvPr id="4" name="Slide Number Placeholder 3"/>
          <p:cNvSpPr>
            <a:spLocks noGrp="1"/>
          </p:cNvSpPr>
          <p:nvPr>
            <p:ph type="sldNum" sz="quarter" idx="10"/>
          </p:nvPr>
        </p:nvSpPr>
        <p:spPr/>
        <p:txBody>
          <a:bodyPr/>
          <a:lstStyle/>
          <a:p>
            <a:fld id="{38AE2493-2A1C-4046-9F6E-887E1BAEBFF2}" type="slidenum">
              <a:rPr lang="en-US" smtClean="0"/>
              <a:pPr/>
              <a:t>7</a:t>
            </a:fld>
            <a:endParaRPr lang="en-US" dirty="0"/>
          </a:p>
        </p:txBody>
      </p:sp>
    </p:spTree>
    <p:extLst>
      <p:ext uri="{BB962C8B-B14F-4D97-AF65-F5344CB8AC3E}">
        <p14:creationId xmlns:p14="http://schemas.microsoft.com/office/powerpoint/2010/main" val="4314048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71800" y="549275"/>
            <a:ext cx="3657600" cy="27432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Climate Change Science</a:t>
            </a:r>
            <a:r>
              <a:rPr lang="en-US" b="1" baseline="0" dirty="0" smtClean="0"/>
              <a:t> and Projections </a:t>
            </a:r>
            <a:r>
              <a:rPr lang="en-US" b="1" dirty="0" smtClean="0"/>
              <a:t>Case</a:t>
            </a:r>
            <a:r>
              <a:rPr lang="en-US" b="1" baseline="0" dirty="0" smtClean="0"/>
              <a:t> Study – Berkeley, California cont. [2/2]</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a:t>
            </a:r>
            <a:r>
              <a:rPr lang="en-US" b="1" baseline="0" dirty="0" smtClean="0"/>
              <a:t> Notes:</a:t>
            </a:r>
          </a:p>
          <a:p>
            <a:r>
              <a:rPr lang="en-US" dirty="0" smtClean="0"/>
              <a:t>This is</a:t>
            </a:r>
            <a:r>
              <a:rPr lang="en-US" baseline="0" dirty="0" smtClean="0"/>
              <a:t> an example of how an IDF curve was modified (using GCM data) to represent future conditions precipitation events. An IDF curve represents Intensity-Duration-Frequency of rainfall events – essentially how much rain falls in what amount of time and how often that occurs.</a:t>
            </a:r>
          </a:p>
          <a:p>
            <a:endParaRPr lang="en-US" baseline="0" dirty="0" smtClean="0"/>
          </a:p>
          <a:p>
            <a:r>
              <a:rPr lang="en-US" baseline="0" dirty="0" smtClean="0"/>
              <a:t>For example, under existing conditions, the 10-year 3-hour precipitation amount is approximately 1.1 inches. Based on the GCM output and analysis, the 10-year 3-hour precipitation amount is projected to increase from approximately 1.1 inches to approximately 1.4 inches by 2100.</a:t>
            </a:r>
            <a:endParaRPr lang="en-US" dirty="0"/>
          </a:p>
        </p:txBody>
      </p:sp>
      <p:sp>
        <p:nvSpPr>
          <p:cNvPr id="4" name="Slide Number Placeholder 3"/>
          <p:cNvSpPr>
            <a:spLocks noGrp="1"/>
          </p:cNvSpPr>
          <p:nvPr>
            <p:ph type="sldNum" sz="quarter" idx="10"/>
          </p:nvPr>
        </p:nvSpPr>
        <p:spPr/>
        <p:txBody>
          <a:bodyPr/>
          <a:lstStyle/>
          <a:p>
            <a:fld id="{38AE2493-2A1C-4046-9F6E-887E1BAEBFF2}" type="slidenum">
              <a:rPr lang="en-US" smtClean="0"/>
              <a:pPr/>
              <a:t>8</a:t>
            </a:fld>
            <a:endParaRPr lang="en-US" dirty="0"/>
          </a:p>
        </p:txBody>
      </p:sp>
    </p:spTree>
    <p:extLst>
      <p:ext uri="{BB962C8B-B14F-4D97-AF65-F5344CB8AC3E}">
        <p14:creationId xmlns:p14="http://schemas.microsoft.com/office/powerpoint/2010/main" val="4314048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Climate Change Science</a:t>
            </a:r>
            <a:r>
              <a:rPr lang="en-US" b="1" baseline="0" dirty="0" smtClean="0"/>
              <a:t> and Projections </a:t>
            </a:r>
            <a:r>
              <a:rPr lang="en-US" b="1" dirty="0" smtClean="0"/>
              <a:t>Case</a:t>
            </a:r>
            <a:r>
              <a:rPr lang="en-US" b="1" baseline="0" dirty="0" smtClean="0"/>
              <a:t> Study – Baltimore, Maryland</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a:t>
            </a:r>
            <a:r>
              <a:rPr lang="en-US" b="1" baseline="0" dirty="0" smtClean="0"/>
              <a:t> Notes:</a:t>
            </a:r>
          </a:p>
          <a:p>
            <a:r>
              <a:rPr lang="en-US" dirty="0" smtClean="0"/>
              <a:t>The Baltimore 2013</a:t>
            </a:r>
            <a:r>
              <a:rPr lang="en-US" baseline="0" dirty="0" smtClean="0"/>
              <a:t> </a:t>
            </a:r>
            <a:r>
              <a:rPr lang="en-US" dirty="0" smtClean="0"/>
              <a:t>Disaster Preparedness and Planning Project Plan developed a unified approach to hazard mitigation and climate adaptation. The Federal Emergency Management Agency (FEMA) requires every local jurisdiction to adopt an All Hazards Mitigation Plan (AHMP). The Plan was created as a method to address existing hazards while simultaneously preparing for those predicted by climate change. One</a:t>
            </a:r>
            <a:r>
              <a:rPr lang="en-US" baseline="0" dirty="0" smtClean="0"/>
              <a:t> of the goals of the plan is </a:t>
            </a:r>
            <a:r>
              <a:rPr lang="en-US" sz="1200" b="0" i="0" u="none" strike="noStrike" kern="1200" baseline="0" dirty="0" smtClean="0">
                <a:solidFill>
                  <a:schemeClr val="tx1"/>
                </a:solidFill>
                <a:latin typeface="+mn-lt"/>
                <a:ea typeface="+mn-ea"/>
                <a:cs typeface="+mn-cs"/>
              </a:rPr>
              <a:t>to Enhance the City of Baltimore’s adaptive capacity and build institutional structures that can cope with future conditions that are beyond past experience.  </a:t>
            </a:r>
            <a:r>
              <a:rPr lang="en-US" dirty="0" smtClean="0"/>
              <a:t>This</a:t>
            </a:r>
            <a:r>
              <a:rPr lang="en-US" baseline="0" dirty="0" smtClean="0"/>
              <a:t> slide articulates one of the actions to conduct </a:t>
            </a:r>
            <a:r>
              <a:rPr lang="en-US" sz="1200" b="0" i="0" u="none" strike="noStrike" kern="1200" baseline="0" dirty="0" smtClean="0">
                <a:solidFill>
                  <a:schemeClr val="tx1"/>
                </a:solidFill>
                <a:latin typeface="+mn-lt"/>
                <a:ea typeface="+mn-ea"/>
                <a:cs typeface="+mn-cs"/>
              </a:rPr>
              <a:t>detailed ongoing analysis of climate information, trends in storm events and hydrology to support policy changes responding to climate change. </a:t>
            </a:r>
            <a:r>
              <a:rPr lang="en-US" baseline="0" dirty="0" smtClean="0"/>
              <a:t>This action recommends that climate information is used in future water resources planning, flood map updates and recommends actions to continually learn from current storm events and flood events. </a:t>
            </a:r>
            <a:endParaRPr lang="en-US" dirty="0" smtClean="0"/>
          </a:p>
          <a:p>
            <a:endParaRPr lang="en-US" dirty="0" smtClean="0"/>
          </a:p>
          <a:p>
            <a:r>
              <a:rPr lang="en-US" dirty="0" smtClean="0"/>
              <a:t>More information on the plan</a:t>
            </a:r>
            <a:r>
              <a:rPr lang="en-US" baseline="0" dirty="0" smtClean="0"/>
              <a:t> can be found here: http://www.baltimoresustainability.org/plans/disaster-preparedness-plan/ </a:t>
            </a:r>
          </a:p>
        </p:txBody>
      </p:sp>
      <p:sp>
        <p:nvSpPr>
          <p:cNvPr id="4" name="Slide Number Placeholder 3"/>
          <p:cNvSpPr>
            <a:spLocks noGrp="1"/>
          </p:cNvSpPr>
          <p:nvPr>
            <p:ph type="sldNum" sz="quarter" idx="10"/>
          </p:nvPr>
        </p:nvSpPr>
        <p:spPr/>
        <p:txBody>
          <a:bodyPr/>
          <a:lstStyle/>
          <a:p>
            <a:fld id="{560B52A1-CCB2-4AAD-86EF-43FEE5A3BB26}" type="slidenum">
              <a:rPr lang="en-US" smtClean="0"/>
              <a:pPr/>
              <a:t>9</a:t>
            </a:fld>
            <a:endParaRPr lang="en-US"/>
          </a:p>
        </p:txBody>
      </p:sp>
    </p:spTree>
    <p:extLst>
      <p:ext uri="{BB962C8B-B14F-4D97-AF65-F5344CB8AC3E}">
        <p14:creationId xmlns:p14="http://schemas.microsoft.com/office/powerpoint/2010/main" val="26888746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Asset and Operations Inventory Case</a:t>
            </a:r>
            <a:r>
              <a:rPr lang="en-US" b="1" baseline="0" dirty="0" smtClean="0"/>
              <a:t> Study – Bay Area, California [1/2]</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a:t>
            </a:r>
            <a:r>
              <a:rPr lang="en-US" b="1" baseline="0" dirty="0" smtClean="0"/>
              <a:t> Notes:</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Adapting to Rising Tides Project, San Francisco Bay, CA.</a:t>
            </a:r>
          </a:p>
          <a:p>
            <a:r>
              <a:rPr lang="en-US" dirty="0" smtClean="0"/>
              <a:t/>
            </a:r>
            <a:br>
              <a:rPr lang="en-US" dirty="0" smtClean="0"/>
            </a:br>
            <a:r>
              <a:rPr lang="en-US" dirty="0" smtClean="0"/>
              <a:t>This is an</a:t>
            </a:r>
            <a:r>
              <a:rPr lang="en-US" baseline="0" dirty="0" smtClean="0"/>
              <a:t> example of a vulnerability and risk assessment with robust data availability.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Various core transportation assets including highways, tunnels, toll plazas, bridges, etc. and adjacent assets such as parkland, recreational/commercial buildings, train stations, etc. were included in the initial list based on suggestions made by partner agencies participating in this project, including BART, Caltrans, MTC, and BCDC.</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Initially, SLR hazard zones were identified and used to assist in the pre-selection of assets, then d</a:t>
            </a:r>
            <a:r>
              <a:rPr lang="en-US" dirty="0" smtClean="0"/>
              <a:t>ata about the functionality and other characteristics of these assets were obtained. Following that, asset sensitivity</a:t>
            </a:r>
            <a:r>
              <a:rPr lang="en-US" baseline="0" dirty="0" smtClean="0"/>
              <a:t> information was collected to complete the vulnerability and risk assessment </a:t>
            </a:r>
            <a:endParaRPr lang="en-US" dirty="0" smtClean="0"/>
          </a:p>
          <a:p>
            <a:endParaRPr lang="en-US" dirty="0" smtClean="0"/>
          </a:p>
          <a:p>
            <a:r>
              <a:rPr lang="en-US" dirty="0" smtClean="0"/>
              <a:t>____________________________________________________________________</a:t>
            </a:r>
          </a:p>
          <a:p>
            <a:r>
              <a:rPr lang="en-CA" sz="1200" b="1" kern="1200" dirty="0" smtClean="0">
                <a:solidFill>
                  <a:schemeClr val="tx1"/>
                </a:solidFill>
                <a:effectLst/>
                <a:latin typeface="Arial" panose="020B0604020202020204" pitchFamily="34" charset="0"/>
                <a:ea typeface="+mn-ea"/>
                <a:cs typeface="+mn-cs"/>
              </a:rPr>
              <a:t>Name of Resource: </a:t>
            </a:r>
            <a:r>
              <a:rPr lang="en-CA" sz="1200" kern="1200" dirty="0" smtClean="0">
                <a:solidFill>
                  <a:schemeClr val="tx1"/>
                </a:solidFill>
                <a:effectLst/>
                <a:latin typeface="Arial" panose="020B0604020202020204" pitchFamily="34" charset="0"/>
                <a:ea typeface="+mn-ea"/>
                <a:cs typeface="+mn-cs"/>
              </a:rPr>
              <a:t>Climate Change and Extreme Weather Adaptation Options for Transportation Assets in the Bay Area: Pilot Project</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Author: </a:t>
            </a:r>
            <a:r>
              <a:rPr lang="en-CA" sz="1200" kern="1200" dirty="0" smtClean="0">
                <a:solidFill>
                  <a:schemeClr val="tx1"/>
                </a:solidFill>
                <a:effectLst/>
                <a:latin typeface="Arial" panose="020B0604020202020204" pitchFamily="34" charset="0"/>
                <a:ea typeface="+mn-ea"/>
                <a:cs typeface="+mn-cs"/>
              </a:rPr>
              <a:t>San Francisco Bay Area Metropolitan Transportation Commission</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Type of Resource:</a:t>
            </a:r>
            <a:r>
              <a:rPr lang="en-CA" sz="1200" kern="1200" dirty="0" smtClean="0">
                <a:solidFill>
                  <a:schemeClr val="tx1"/>
                </a:solidFill>
                <a:effectLst/>
                <a:latin typeface="Arial" panose="020B0604020202020204" pitchFamily="34" charset="0"/>
                <a:ea typeface="+mn-ea"/>
                <a:cs typeface="+mn-cs"/>
              </a:rPr>
              <a:t> Pilot study report</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Why read this document?</a:t>
            </a:r>
            <a:r>
              <a:rPr lang="en-CA" sz="1200" b="1" i="1" kern="1200" dirty="0" smtClean="0">
                <a:solidFill>
                  <a:schemeClr val="tx1"/>
                </a:solidFill>
                <a:effectLst/>
                <a:latin typeface="Arial" panose="020B0604020202020204" pitchFamily="34" charset="0"/>
                <a:ea typeface="+mn-ea"/>
                <a:cs typeface="+mn-cs"/>
              </a:rPr>
              <a:t>  </a:t>
            </a:r>
            <a:r>
              <a:rPr lang="en-CA" sz="1200" kern="1200" dirty="0" smtClean="0">
                <a:solidFill>
                  <a:schemeClr val="tx1"/>
                </a:solidFill>
                <a:effectLst/>
                <a:latin typeface="Arial" panose="020B0604020202020204" pitchFamily="34" charset="0"/>
                <a:ea typeface="+mn-ea"/>
                <a:cs typeface="+mn-cs"/>
              </a:rPr>
              <a:t>For details on carrying out sea level rise assessments, use of shoreline overtopping analysis to identify areas for focused study; how to assess the sources, mechanisms, and timing of inland inundation and flooding; how to develop evaluation criteria to choose qualitatively between different adaptation strategies; details on living levees as an adaptation strategy; and how to mainstream climate change into an agency’s function</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Topics covered: </a:t>
            </a:r>
            <a:r>
              <a:rPr lang="en-CA" sz="1200" kern="1200" dirty="0" smtClean="0">
                <a:solidFill>
                  <a:schemeClr val="tx1"/>
                </a:solidFill>
                <a:effectLst/>
                <a:latin typeface="Arial" panose="020B0604020202020204" pitchFamily="34" charset="0"/>
                <a:ea typeface="+mn-ea"/>
                <a:cs typeface="+mn-cs"/>
              </a:rPr>
              <a:t>Sea level rise mapping, vulnerability assessment, evaluation criteria development, adaptation strategy development</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Sector:</a:t>
            </a:r>
            <a:r>
              <a:rPr lang="en-CA" sz="1200" kern="1200" dirty="0" smtClean="0">
                <a:solidFill>
                  <a:schemeClr val="tx1"/>
                </a:solidFill>
                <a:effectLst/>
                <a:latin typeface="Arial" panose="020B0604020202020204" pitchFamily="34" charset="0"/>
                <a:ea typeface="+mn-ea"/>
                <a:cs typeface="+mn-cs"/>
              </a:rPr>
              <a:t> Transportation</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Stressors covered:</a:t>
            </a:r>
            <a:r>
              <a:rPr lang="en-CA" sz="1200" kern="1200" dirty="0" smtClean="0">
                <a:solidFill>
                  <a:schemeClr val="tx1"/>
                </a:solidFill>
                <a:effectLst/>
                <a:latin typeface="Arial" panose="020B0604020202020204" pitchFamily="34" charset="0"/>
                <a:ea typeface="+mn-ea"/>
                <a:cs typeface="+mn-cs"/>
              </a:rPr>
              <a:t> Sea level rise and storm surge</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Highlighted sections:</a:t>
            </a:r>
            <a:r>
              <a:rPr lang="en-CA" sz="1200" b="1" i="1" kern="1200" dirty="0" smtClean="0">
                <a:solidFill>
                  <a:schemeClr val="tx1"/>
                </a:solidFill>
                <a:effectLst/>
                <a:latin typeface="Arial" panose="020B0604020202020204" pitchFamily="34" charset="0"/>
                <a:ea typeface="+mn-ea"/>
                <a:cs typeface="+mn-cs"/>
              </a:rPr>
              <a:t> </a:t>
            </a:r>
            <a:r>
              <a:rPr lang="en-CA" sz="1200" kern="1200" dirty="0" smtClean="0">
                <a:solidFill>
                  <a:schemeClr val="tx1"/>
                </a:solidFill>
                <a:effectLst/>
                <a:latin typeface="Arial" panose="020B0604020202020204" pitchFamily="34" charset="0"/>
                <a:ea typeface="+mn-ea"/>
                <a:cs typeface="+mn-cs"/>
              </a:rPr>
              <a:t>The Executive Summary provides a good overview of the whole study. Chapters 5 and 6 outline design of living levees as adaptation strategies; Chapter 8 outlines how to mainstream climate adaptation into transportation agencies. Appendix B provides technical details on work carried out to identify the key areas of vulnerability that exist within three focus areas and assess the sources, mechanisms, and timing of inland inundation and flooding to inform the development of adaptation strategies.</a:t>
            </a:r>
            <a:endParaRPr lang="en-US" sz="1200" kern="1200" dirty="0" smtClean="0">
              <a:solidFill>
                <a:schemeClr val="tx1"/>
              </a:solidFill>
              <a:effectLst/>
              <a:latin typeface="Arial" panose="020B0604020202020204" pitchFamily="34" charset="0"/>
              <a:ea typeface="+mn-ea"/>
              <a:cs typeface="+mn-cs"/>
            </a:endParaRPr>
          </a:p>
          <a:p>
            <a:r>
              <a:rPr lang="en-CA" sz="1200" b="1" kern="1200" dirty="0" err="1" smtClean="0">
                <a:solidFill>
                  <a:schemeClr val="tx1"/>
                </a:solidFill>
                <a:effectLst/>
                <a:latin typeface="Arial" panose="020B0604020202020204" pitchFamily="34" charset="0"/>
                <a:ea typeface="+mn-ea"/>
                <a:cs typeface="+mn-cs"/>
              </a:rPr>
              <a:t>Weblink</a:t>
            </a:r>
            <a:r>
              <a:rPr lang="en-CA" sz="1200" b="1" kern="1200" dirty="0" smtClean="0">
                <a:solidFill>
                  <a:schemeClr val="tx1"/>
                </a:solidFill>
                <a:effectLst/>
                <a:latin typeface="Arial" panose="020B0604020202020204" pitchFamily="34" charset="0"/>
                <a:ea typeface="+mn-ea"/>
                <a:cs typeface="+mn-cs"/>
              </a:rPr>
              <a:t>:</a:t>
            </a:r>
            <a:r>
              <a:rPr lang="en-CA" sz="1200" kern="1200" dirty="0" smtClean="0">
                <a:solidFill>
                  <a:schemeClr val="tx1"/>
                </a:solidFill>
                <a:effectLst/>
                <a:latin typeface="Arial" panose="020B0604020202020204" pitchFamily="34" charset="0"/>
                <a:ea typeface="+mn-ea"/>
                <a:cs typeface="+mn-cs"/>
              </a:rPr>
              <a:t> </a:t>
            </a:r>
            <a:r>
              <a:rPr lang="en-CA" sz="1200" u="sng" kern="1200" dirty="0" smtClean="0">
                <a:solidFill>
                  <a:schemeClr val="tx1"/>
                </a:solidFill>
                <a:effectLst/>
                <a:latin typeface="Arial" panose="020B0604020202020204" pitchFamily="34" charset="0"/>
                <a:ea typeface="+mn-ea"/>
                <a:cs typeface="+mn-cs"/>
                <a:hlinkClick r:id="rId3"/>
              </a:rPr>
              <a:t>http://mtc.ca.gov/tools-and-resources/digital-library/climate-change-and-extreme-weather-adaptation-options</a:t>
            </a:r>
            <a:r>
              <a:rPr lang="en-CA" sz="1200" kern="1200" dirty="0" smtClean="0">
                <a:solidFill>
                  <a:schemeClr val="tx1"/>
                </a:solidFill>
                <a:effectLst/>
                <a:latin typeface="Arial" panose="020B0604020202020204" pitchFamily="34" charset="0"/>
                <a:ea typeface="+mn-ea"/>
                <a:cs typeface="+mn-cs"/>
              </a:rPr>
              <a:t> </a:t>
            </a:r>
            <a:endParaRPr lang="en-US" sz="1200" kern="1200" dirty="0" smtClean="0">
              <a:solidFill>
                <a:schemeClr val="tx1"/>
              </a:solidFill>
              <a:effectLst/>
              <a:latin typeface="Arial" panose="020B0604020202020204" pitchFamily="34" charset="0"/>
              <a:ea typeface="+mn-ea"/>
              <a:cs typeface="+mn-cs"/>
            </a:endParaRPr>
          </a:p>
          <a:p>
            <a:r>
              <a:rPr lang="en-CA" sz="1200" b="1" kern="1200" dirty="0" smtClean="0">
                <a:solidFill>
                  <a:schemeClr val="tx1"/>
                </a:solidFill>
                <a:effectLst/>
                <a:latin typeface="Arial" panose="020B0604020202020204" pitchFamily="34" charset="0"/>
                <a:ea typeface="+mn-ea"/>
                <a:cs typeface="+mn-cs"/>
              </a:rPr>
              <a:t>CAKE Link:</a:t>
            </a:r>
            <a:r>
              <a:rPr lang="en-CA" sz="1200" kern="1200" dirty="0" smtClean="0">
                <a:solidFill>
                  <a:schemeClr val="tx1"/>
                </a:solidFill>
                <a:effectLst/>
                <a:latin typeface="Arial" panose="020B0604020202020204" pitchFamily="34" charset="0"/>
                <a:ea typeface="+mn-ea"/>
                <a:cs typeface="+mn-cs"/>
              </a:rPr>
              <a:t> </a:t>
            </a:r>
            <a:r>
              <a:rPr lang="en-CA" sz="1200" u="sng" kern="1200" dirty="0" smtClean="0">
                <a:solidFill>
                  <a:schemeClr val="tx1"/>
                </a:solidFill>
                <a:effectLst/>
                <a:latin typeface="Arial" panose="020B0604020202020204" pitchFamily="34" charset="0"/>
                <a:ea typeface="+mn-ea"/>
                <a:cs typeface="+mn-cs"/>
                <a:hlinkClick r:id="rId4"/>
              </a:rPr>
              <a:t>http://www.cakex.org/directory/organizations/metropolitan-transportation-commission</a:t>
            </a:r>
            <a:endParaRPr lang="en-US" sz="1200" kern="1200" dirty="0" smtClean="0">
              <a:solidFill>
                <a:schemeClr val="tx1"/>
              </a:solidFill>
              <a:effectLst/>
              <a:latin typeface="Arial" panose="020B0604020202020204" pitchFamily="34" charset="0"/>
              <a:ea typeface="+mn-ea"/>
              <a:cs typeface="+mn-cs"/>
            </a:endParaRPr>
          </a:p>
          <a:p>
            <a:endParaRPr lang="en-US" dirty="0" smtClean="0"/>
          </a:p>
        </p:txBody>
      </p:sp>
      <p:sp>
        <p:nvSpPr>
          <p:cNvPr id="4" name="Slide Number Placeholder 3"/>
          <p:cNvSpPr>
            <a:spLocks noGrp="1"/>
          </p:cNvSpPr>
          <p:nvPr>
            <p:ph type="sldNum" sz="quarter" idx="10"/>
          </p:nvPr>
        </p:nvSpPr>
        <p:spPr/>
        <p:txBody>
          <a:bodyPr/>
          <a:lstStyle/>
          <a:p>
            <a:fld id="{560B52A1-CCB2-4AAD-86EF-43FEE5A3BB26}" type="slidenum">
              <a:rPr lang="en-US" smtClean="0"/>
              <a:pPr/>
              <a:t>11</a:t>
            </a:fld>
            <a:endParaRPr lang="en-US" dirty="0"/>
          </a:p>
        </p:txBody>
      </p:sp>
    </p:spTree>
    <p:extLst>
      <p:ext uri="{BB962C8B-B14F-4D97-AF65-F5344CB8AC3E}">
        <p14:creationId xmlns:p14="http://schemas.microsoft.com/office/powerpoint/2010/main" val="82857919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spTree>
    <p:extLst>
      <p:ext uri="{BB962C8B-B14F-4D97-AF65-F5344CB8AC3E}">
        <p14:creationId xmlns:p14="http://schemas.microsoft.com/office/powerpoint/2010/main" val="25212148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5991460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0200"/>
            <a:ext cx="8218488" cy="671513"/>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400175"/>
            <a:ext cx="8229600" cy="4525963"/>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a:xfrm>
            <a:off x="2620963" y="6430963"/>
            <a:ext cx="1771650" cy="188912"/>
          </a:xfrm>
          <a:prstGeom prst="rect">
            <a:avLst/>
          </a:prstGeom>
        </p:spPr>
        <p:txBody>
          <a:bodyPr/>
          <a:lstStyle>
            <a:lvl1pPr>
              <a:defRPr/>
            </a:lvl1pPr>
          </a:lstStyle>
          <a:p>
            <a:fld id="{E088AE3E-4C36-4CBF-B032-526B318F64B2}" type="datetime4">
              <a:rPr lang="en-US"/>
              <a:pPr/>
              <a:t>November 8, 2016</a:t>
            </a:fld>
            <a:endParaRPr lang="en-US" dirty="0"/>
          </a:p>
        </p:txBody>
      </p:sp>
      <p:sp>
        <p:nvSpPr>
          <p:cNvPr id="5" name="Footer Placeholder 4"/>
          <p:cNvSpPr>
            <a:spLocks noGrp="1"/>
          </p:cNvSpPr>
          <p:nvPr>
            <p:ph type="ftr" sz="quarter" idx="11"/>
          </p:nvPr>
        </p:nvSpPr>
        <p:spPr>
          <a:xfrm>
            <a:off x="457200" y="6430963"/>
            <a:ext cx="1793875" cy="188912"/>
          </a:xfrm>
          <a:prstGeom prst="rect">
            <a:avLst/>
          </a:prstGeom>
        </p:spPr>
        <p:txBody>
          <a:bodyPr/>
          <a:lstStyle>
            <a:lvl1pPr>
              <a:defRPr/>
            </a:lvl1pPr>
          </a:lstStyle>
          <a:p>
            <a:r>
              <a:rPr lang="en-US" dirty="0" smtClean="0"/>
              <a:t>Coastal SLR Risk Assessment</a:t>
            </a:r>
          </a:p>
        </p:txBody>
      </p:sp>
      <p:sp>
        <p:nvSpPr>
          <p:cNvPr id="6" name="Slide Number Placeholder 5"/>
          <p:cNvSpPr>
            <a:spLocks noGrp="1"/>
          </p:cNvSpPr>
          <p:nvPr>
            <p:ph type="sldNum" sz="quarter" idx="12"/>
          </p:nvPr>
        </p:nvSpPr>
        <p:spPr>
          <a:xfrm>
            <a:off x="4751388" y="6430963"/>
            <a:ext cx="1768475" cy="188912"/>
          </a:xfrm>
          <a:prstGeom prst="rect">
            <a:avLst/>
          </a:prstGeom>
        </p:spPr>
        <p:txBody>
          <a:bodyPr/>
          <a:lstStyle>
            <a:lvl1pPr>
              <a:defRPr/>
            </a:lvl1pPr>
          </a:lstStyle>
          <a:p>
            <a:r>
              <a:rPr lang="en-US" dirty="0"/>
              <a:t>Page </a:t>
            </a:r>
            <a:fld id="{D1E3B9A5-772E-43B4-B4C0-95F99EE5E211}" type="slidenum">
              <a:rPr lang="en-US"/>
              <a:pPr/>
              <a:t>‹#›</a:t>
            </a:fld>
            <a:endParaRPr lang="en-US" dirty="0"/>
          </a:p>
        </p:txBody>
      </p:sp>
    </p:spTree>
    <p:extLst>
      <p:ext uri="{BB962C8B-B14F-4D97-AF65-F5344CB8AC3E}">
        <p14:creationId xmlns:p14="http://schemas.microsoft.com/office/powerpoint/2010/main" val="6181318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3999" cy="6857999"/>
          </a:xfrm>
          <a:prstGeom prst="rect">
            <a:avLst/>
          </a:prstGeom>
        </p:spPr>
      </p:pic>
      <p:sp>
        <p:nvSpPr>
          <p:cNvPr id="3" name="Text Placeholder 10"/>
          <p:cNvSpPr>
            <a:spLocks noGrp="1"/>
          </p:cNvSpPr>
          <p:nvPr>
            <p:ph type="body" sz="quarter" idx="11"/>
          </p:nvPr>
        </p:nvSpPr>
        <p:spPr>
          <a:xfrm>
            <a:off x="2438400" y="2057400"/>
            <a:ext cx="5105400" cy="1219200"/>
          </a:xfrm>
          <a:prstGeom prst="rect">
            <a:avLst/>
          </a:prstGeom>
        </p:spPr>
        <p:txBody>
          <a:bodyPr>
            <a:noAutofit/>
          </a:bodyPr>
          <a:lstStyle>
            <a:lvl1pPr marL="0" indent="0">
              <a:spcBef>
                <a:spcPts val="0"/>
              </a:spcBef>
              <a:buNone/>
              <a:defRPr sz="4000" b="1">
                <a:solidFill>
                  <a:schemeClr val="bg1"/>
                </a:solidFill>
                <a:latin typeface="Arial" panose="020B0604020202020204" pitchFamily="34" charset="0"/>
                <a:cs typeface="Arial" panose="020B0604020202020204" pitchFamily="34" charset="0"/>
              </a:defRPr>
            </a:lvl1pPr>
          </a:lstStyle>
          <a:p>
            <a:pPr lvl="0"/>
            <a:r>
              <a:rPr lang="en-US" smtClean="0"/>
              <a:t>Click to edit Master text styles</a:t>
            </a:r>
          </a:p>
        </p:txBody>
      </p:sp>
    </p:spTree>
    <p:extLst>
      <p:ext uri="{BB962C8B-B14F-4D97-AF65-F5344CB8AC3E}">
        <p14:creationId xmlns:p14="http://schemas.microsoft.com/office/powerpoint/2010/main" val="40701758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3999" cy="6857998"/>
          </a:xfrm>
          <a:prstGeom prst="rect">
            <a:avLst/>
          </a:prstGeom>
        </p:spPr>
      </p:pic>
      <p:sp>
        <p:nvSpPr>
          <p:cNvPr id="3" name="Text Placeholder 10"/>
          <p:cNvSpPr>
            <a:spLocks noGrp="1"/>
          </p:cNvSpPr>
          <p:nvPr>
            <p:ph type="body" sz="quarter" idx="11"/>
          </p:nvPr>
        </p:nvSpPr>
        <p:spPr>
          <a:xfrm>
            <a:off x="1143000" y="1828800"/>
            <a:ext cx="5105400" cy="1219200"/>
          </a:xfrm>
          <a:prstGeom prst="rect">
            <a:avLst/>
          </a:prstGeom>
        </p:spPr>
        <p:txBody>
          <a:bodyPr>
            <a:noAutofit/>
          </a:bodyPr>
          <a:lstStyle>
            <a:lvl1pPr marL="0" indent="0">
              <a:spcBef>
                <a:spcPts val="0"/>
              </a:spcBef>
              <a:buNone/>
              <a:defRPr sz="4000" b="1">
                <a:solidFill>
                  <a:schemeClr val="bg1"/>
                </a:solidFill>
                <a:latin typeface="Arial" panose="020B0604020202020204" pitchFamily="34" charset="0"/>
                <a:cs typeface="Arial" panose="020B0604020202020204" pitchFamily="34" charset="0"/>
              </a:defRPr>
            </a:lvl1pPr>
          </a:lstStyle>
          <a:p>
            <a:pPr lvl="0"/>
            <a:r>
              <a:rPr lang="en-US" smtClean="0"/>
              <a:t>Click to edit Master text styles</a:t>
            </a:r>
          </a:p>
        </p:txBody>
      </p:sp>
    </p:spTree>
    <p:extLst>
      <p:ext uri="{BB962C8B-B14F-4D97-AF65-F5344CB8AC3E}">
        <p14:creationId xmlns:p14="http://schemas.microsoft.com/office/powerpoint/2010/main" val="6818146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Dark Photo Title Slide: White Text">
    <p:spTree>
      <p:nvGrpSpPr>
        <p:cNvPr id="1" name=""/>
        <p:cNvGrpSpPr/>
        <p:nvPr/>
      </p:nvGrpSpPr>
      <p:grpSpPr>
        <a:xfrm>
          <a:off x="0" y="0"/>
          <a:ext cx="0" cy="0"/>
          <a:chOff x="0" y="0"/>
          <a:chExt cx="0" cy="0"/>
        </a:xfrm>
      </p:grpSpPr>
      <p:pic>
        <p:nvPicPr>
          <p:cNvPr id="24" name="Picture 2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0" y="0"/>
            <a:ext cx="9143999" cy="6857999"/>
          </a:xfrm>
          <a:prstGeom prst="rect">
            <a:avLst/>
          </a:prstGeom>
        </p:spPr>
      </p:pic>
      <p:sp>
        <p:nvSpPr>
          <p:cNvPr id="2" name="Title 1"/>
          <p:cNvSpPr>
            <a:spLocks noGrp="1"/>
          </p:cNvSpPr>
          <p:nvPr>
            <p:ph type="ctrTitle"/>
          </p:nvPr>
        </p:nvSpPr>
        <p:spPr>
          <a:xfrm>
            <a:off x="2422490" y="1615212"/>
            <a:ext cx="6366668" cy="1603375"/>
          </a:xfrm>
          <a:prstGeom prst="rect">
            <a:avLst/>
          </a:prstGeom>
        </p:spPr>
        <p:txBody>
          <a:bodyPr/>
          <a:lstStyle>
            <a:lvl1pPr>
              <a:lnSpc>
                <a:spcPts val="4200"/>
              </a:lnSpc>
              <a:defRPr sz="4000" b="1">
                <a:solidFill>
                  <a:schemeClr val="bg1"/>
                </a:solidFill>
                <a:effectLst/>
              </a:defRPr>
            </a:lvl1pPr>
          </a:lstStyle>
          <a:p>
            <a:r>
              <a:rPr lang="en-US" smtClean="0"/>
              <a:t>Click to edit Master title style</a:t>
            </a:r>
            <a:endParaRPr lang="en-US" dirty="0"/>
          </a:p>
        </p:txBody>
      </p:sp>
      <p:sp>
        <p:nvSpPr>
          <p:cNvPr id="26" name="Text Placeholder 13"/>
          <p:cNvSpPr>
            <a:spLocks noGrp="1"/>
          </p:cNvSpPr>
          <p:nvPr>
            <p:ph type="body" sz="quarter" idx="4294967295" hasCustomPrompt="1"/>
          </p:nvPr>
        </p:nvSpPr>
        <p:spPr>
          <a:xfrm>
            <a:off x="7315200" y="6073254"/>
            <a:ext cx="1828800" cy="784746"/>
          </a:xfrm>
          <a:prstGeom prst="rect">
            <a:avLst/>
          </a:prstGeom>
          <a:blipFill>
            <a:blip r:embed="rId3"/>
            <a:srcRect/>
            <a:stretch>
              <a:fillRect t="-773914" b="1"/>
            </a:stretch>
          </a:blipFill>
        </p:spPr>
        <p:txBody>
          <a:bodyPr anchor="ctr"/>
          <a:lstStyle>
            <a:lvl1pPr marL="0" indent="0">
              <a:buNone/>
              <a:defRPr lang="en-US" sz="800" kern="1200" baseline="0" dirty="0" smtClean="0">
                <a:solidFill>
                  <a:schemeClr val="tx1"/>
                </a:solidFill>
                <a:latin typeface="+mn-lt"/>
                <a:ea typeface="+mn-ea"/>
                <a:cs typeface="Arial" panose="020B0604020202020204" pitchFamily="34" charset="0"/>
              </a:defRPr>
            </a:lvl1pPr>
          </a:lstStyle>
          <a:p>
            <a:pPr lvl="0"/>
            <a:endParaRPr lang="en-US" dirty="0"/>
          </a:p>
        </p:txBody>
      </p:sp>
    </p:spTree>
    <p:extLst>
      <p:ext uri="{BB962C8B-B14F-4D97-AF65-F5344CB8AC3E}">
        <p14:creationId xmlns:p14="http://schemas.microsoft.com/office/powerpoint/2010/main" val="3807966568"/>
      </p:ext>
    </p:extLst>
  </p:cSld>
  <p:clrMapOvr>
    <a:masterClrMapping/>
  </p:clrMapOvr>
  <p:timing>
    <p:tnLst>
      <p:par>
        <p:cTn id="1" dur="indefinite" restart="never" nodeType="tmRoot"/>
      </p:par>
    </p:tnLst>
  </p:timing>
  <p:hf hdr="0"/>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GRAY Title Only">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9144000" cy="6858000"/>
          </a:xfrm>
          <a:prstGeom prst="rect">
            <a:avLst/>
          </a:prstGeom>
        </p:spPr>
        <p:txBody>
          <a:bodyPr/>
          <a:lstStyle/>
          <a:p>
            <a:r>
              <a:rPr lang="en-US" smtClean="0"/>
              <a:t>Click icon to add picture</a:t>
            </a:r>
            <a:endParaRPr lang="en-US"/>
          </a:p>
        </p:txBody>
      </p:sp>
      <p:sp>
        <p:nvSpPr>
          <p:cNvPr id="2" name="Title 1"/>
          <p:cNvSpPr>
            <a:spLocks noGrp="1"/>
          </p:cNvSpPr>
          <p:nvPr>
            <p:ph type="title"/>
          </p:nvPr>
        </p:nvSpPr>
        <p:spPr>
          <a:xfrm>
            <a:off x="-127000" y="338328"/>
            <a:ext cx="9271000" cy="804672"/>
          </a:xfrm>
          <a:prstGeom prst="rect">
            <a:avLst/>
          </a:prstGeom>
          <a:solidFill>
            <a:schemeClr val="tx1">
              <a:alpha val="50000"/>
            </a:schemeClr>
          </a:solidFill>
        </p:spPr>
        <p:txBody>
          <a:bodyPr anchor="ctr" anchorCtr="0"/>
          <a:lstStyle>
            <a:lvl1pPr marL="457200" algn="l">
              <a:defRPr sz="2700" b="1">
                <a:solidFill>
                  <a:schemeClr val="bg1"/>
                </a:solidFill>
                <a:latin typeface="Arial" panose="020B0604020202020204" pitchFamily="34" charset="0"/>
                <a:cs typeface="Arial" panose="020B0604020202020204"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37452899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049"/>
            <a:ext cx="9144000" cy="1597151"/>
          </a:xfrm>
          <a:prstGeom prst="rect">
            <a:avLst/>
          </a:prstGeom>
        </p:spPr>
      </p:pic>
      <p:sp>
        <p:nvSpPr>
          <p:cNvPr id="8" name="Title 1"/>
          <p:cNvSpPr>
            <a:spLocks noGrp="1"/>
          </p:cNvSpPr>
          <p:nvPr>
            <p:ph type="title"/>
          </p:nvPr>
        </p:nvSpPr>
        <p:spPr>
          <a:xfrm>
            <a:off x="301752" y="228600"/>
            <a:ext cx="8534400" cy="758952"/>
          </a:xfrm>
          <a:prstGeom prst="rect">
            <a:avLst/>
          </a:prstGeom>
        </p:spPr>
        <p:txBody>
          <a:bodyPr>
            <a:normAutofit/>
          </a:bodyPr>
          <a:lstStyle>
            <a:lvl1pPr algn="l">
              <a:defRPr sz="3000" b="1">
                <a:solidFill>
                  <a:schemeClr val="bg1"/>
                </a:solidFill>
                <a:latin typeface="Arial" panose="020B0604020202020204" pitchFamily="34" charset="0"/>
                <a:cs typeface="Arial" panose="020B0604020202020204" pitchFamily="34" charset="0"/>
              </a:defRPr>
            </a:lvl1pPr>
          </a:lstStyle>
          <a:p>
            <a:r>
              <a:rPr kumimoji="0" lang="en-US" smtClean="0"/>
              <a:t>Click to edit Master title style</a:t>
            </a:r>
            <a:endParaRPr kumimoji="0" lang="en-US" dirty="0"/>
          </a:p>
        </p:txBody>
      </p:sp>
      <p:sp>
        <p:nvSpPr>
          <p:cNvPr id="9" name="Text Placeholder 8"/>
          <p:cNvSpPr>
            <a:spLocks noGrp="1"/>
          </p:cNvSpPr>
          <p:nvPr>
            <p:ph type="body" sz="quarter" idx="10" hasCustomPrompt="1"/>
          </p:nvPr>
        </p:nvSpPr>
        <p:spPr>
          <a:xfrm>
            <a:off x="4267200" y="1905000"/>
            <a:ext cx="4419600" cy="4267200"/>
          </a:xfrm>
          <a:prstGeom prst="rect">
            <a:avLst/>
          </a:prstGeom>
        </p:spPr>
        <p:txBody>
          <a:bodyPr>
            <a:normAutofit/>
          </a:bodyPr>
          <a:lstStyle>
            <a:lvl1pPr marL="274320" indent="-274320">
              <a:lnSpc>
                <a:spcPct val="100000"/>
              </a:lnSpc>
              <a:spcBef>
                <a:spcPts val="300"/>
              </a:spcBef>
              <a:buFont typeface="Arial" panose="020B0604020202020204" pitchFamily="34" charset="0"/>
              <a:buChar char="-"/>
              <a:defRPr sz="2000">
                <a:latin typeface="Arial" panose="020B0604020202020204" pitchFamily="34" charset="0"/>
                <a:cs typeface="Arial" panose="020B0604020202020204" pitchFamily="34" charset="0"/>
              </a:defRPr>
            </a:lvl1pPr>
          </a:lstStyle>
          <a:p>
            <a:pPr lvl="0"/>
            <a:r>
              <a:rPr lang="en-US" dirty="0" smtClean="0"/>
              <a:t>Click to edit Master text </a:t>
            </a:r>
            <a:r>
              <a:rPr lang="en-US" dirty="0" err="1" smtClean="0"/>
              <a:t>styleshhhhhhh</a:t>
            </a:r>
            <a:endParaRPr lang="en-US" dirty="0" smtClean="0"/>
          </a:p>
          <a:p>
            <a:pPr lvl="0"/>
            <a:r>
              <a:rPr lang="en-US" dirty="0" err="1" smtClean="0"/>
              <a:t>sdfdsffds</a:t>
            </a:r>
            <a:endParaRPr lang="en-US" dirty="0" smtClean="0"/>
          </a:p>
        </p:txBody>
      </p:sp>
      <p:sp>
        <p:nvSpPr>
          <p:cNvPr id="4" name="Picture Placeholder 3"/>
          <p:cNvSpPr>
            <a:spLocks noGrp="1"/>
          </p:cNvSpPr>
          <p:nvPr>
            <p:ph type="pic" sz="quarter" idx="11"/>
          </p:nvPr>
        </p:nvSpPr>
        <p:spPr>
          <a:xfrm>
            <a:off x="0" y="1600200"/>
            <a:ext cx="4114800" cy="5257800"/>
          </a:xfrm>
          <a:prstGeom prst="rect">
            <a:avLst/>
          </a:prstGeom>
        </p:spPr>
        <p:txBody>
          <a:bodyPr/>
          <a:lstStyle/>
          <a:p>
            <a:r>
              <a:rPr lang="en-US" smtClean="0"/>
              <a:t>Click icon to add picture</a:t>
            </a:r>
            <a:endParaRPr lang="en-US" dirty="0"/>
          </a:p>
        </p:txBody>
      </p:sp>
    </p:spTree>
    <p:extLst>
      <p:ext uri="{BB962C8B-B14F-4D97-AF65-F5344CB8AC3E}">
        <p14:creationId xmlns:p14="http://schemas.microsoft.com/office/powerpoint/2010/main" val="29804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049"/>
            <a:ext cx="9144000" cy="1597151"/>
          </a:xfrm>
          <a:prstGeom prst="rect">
            <a:avLst/>
          </a:prstGeom>
        </p:spPr>
      </p:pic>
      <p:sp>
        <p:nvSpPr>
          <p:cNvPr id="8" name="Title 1"/>
          <p:cNvSpPr>
            <a:spLocks noGrp="1"/>
          </p:cNvSpPr>
          <p:nvPr>
            <p:ph type="title"/>
          </p:nvPr>
        </p:nvSpPr>
        <p:spPr>
          <a:xfrm>
            <a:off x="301752" y="228600"/>
            <a:ext cx="8534400" cy="758952"/>
          </a:xfrm>
          <a:prstGeom prst="rect">
            <a:avLst/>
          </a:prstGeom>
        </p:spPr>
        <p:txBody>
          <a:bodyPr>
            <a:normAutofit/>
          </a:bodyPr>
          <a:lstStyle>
            <a:lvl1pPr algn="l">
              <a:defRPr sz="3000" b="1">
                <a:solidFill>
                  <a:schemeClr val="bg1"/>
                </a:solidFill>
                <a:latin typeface="Arial" panose="020B0604020202020204" pitchFamily="34" charset="0"/>
                <a:cs typeface="Arial" panose="020B0604020202020204" pitchFamily="34" charset="0"/>
              </a:defRPr>
            </a:lvl1pPr>
          </a:lstStyle>
          <a:p>
            <a:r>
              <a:rPr kumimoji="0" lang="en-US" smtClean="0"/>
              <a:t>Click to edit Master title style</a:t>
            </a:r>
            <a:endParaRPr kumimoji="0" lang="en-US" dirty="0"/>
          </a:p>
        </p:txBody>
      </p:sp>
      <p:sp>
        <p:nvSpPr>
          <p:cNvPr id="9" name="Text Placeholder 8"/>
          <p:cNvSpPr>
            <a:spLocks noGrp="1"/>
          </p:cNvSpPr>
          <p:nvPr>
            <p:ph type="body" sz="quarter" idx="10" hasCustomPrompt="1"/>
          </p:nvPr>
        </p:nvSpPr>
        <p:spPr>
          <a:xfrm>
            <a:off x="4267200" y="2387600"/>
            <a:ext cx="4419600" cy="4267200"/>
          </a:xfrm>
          <a:prstGeom prst="rect">
            <a:avLst/>
          </a:prstGeom>
        </p:spPr>
        <p:txBody>
          <a:bodyPr>
            <a:normAutofit/>
          </a:bodyPr>
          <a:lstStyle>
            <a:lvl1pPr marL="274320" indent="-274320">
              <a:lnSpc>
                <a:spcPct val="100000"/>
              </a:lnSpc>
              <a:spcBef>
                <a:spcPts val="400"/>
              </a:spcBef>
              <a:buFont typeface="Arial" panose="020B0604020202020204" pitchFamily="34" charset="0"/>
              <a:buChar char="-"/>
              <a:defRPr sz="2000">
                <a:latin typeface="Arial" panose="020B0604020202020204" pitchFamily="34" charset="0"/>
                <a:cs typeface="Arial" panose="020B0604020202020204" pitchFamily="34" charset="0"/>
              </a:defRPr>
            </a:lvl1pPr>
          </a:lstStyle>
          <a:p>
            <a:pPr lvl="0"/>
            <a:r>
              <a:rPr lang="en-US" dirty="0" smtClean="0"/>
              <a:t>Click to edit Master text </a:t>
            </a:r>
            <a:r>
              <a:rPr lang="en-US" dirty="0" err="1" smtClean="0"/>
              <a:t>styleshhhhhhh</a:t>
            </a:r>
            <a:endParaRPr lang="en-US" dirty="0" smtClean="0"/>
          </a:p>
          <a:p>
            <a:pPr lvl="0"/>
            <a:r>
              <a:rPr lang="en-US" dirty="0" err="1" smtClean="0"/>
              <a:t>sdfdsffds</a:t>
            </a:r>
            <a:endParaRPr lang="en-US" dirty="0" smtClean="0"/>
          </a:p>
        </p:txBody>
      </p:sp>
      <p:sp>
        <p:nvSpPr>
          <p:cNvPr id="4" name="Picture Placeholder 3"/>
          <p:cNvSpPr>
            <a:spLocks noGrp="1"/>
          </p:cNvSpPr>
          <p:nvPr>
            <p:ph type="pic" sz="quarter" idx="11"/>
          </p:nvPr>
        </p:nvSpPr>
        <p:spPr>
          <a:xfrm>
            <a:off x="0" y="1600200"/>
            <a:ext cx="4114800" cy="5257800"/>
          </a:xfrm>
          <a:prstGeom prst="rect">
            <a:avLst/>
          </a:prstGeom>
        </p:spPr>
        <p:txBody>
          <a:bodyPr/>
          <a:lstStyle/>
          <a:p>
            <a:r>
              <a:rPr lang="en-US" smtClean="0"/>
              <a:t>Click icon to add picture</a:t>
            </a:r>
            <a:endParaRPr lang="en-US" dirty="0"/>
          </a:p>
        </p:txBody>
      </p:sp>
      <p:sp>
        <p:nvSpPr>
          <p:cNvPr id="10" name="Text Placeholder 8"/>
          <p:cNvSpPr>
            <a:spLocks noGrp="1"/>
          </p:cNvSpPr>
          <p:nvPr>
            <p:ph type="body" sz="quarter" idx="12"/>
          </p:nvPr>
        </p:nvSpPr>
        <p:spPr>
          <a:xfrm>
            <a:off x="4267200" y="1727200"/>
            <a:ext cx="4419600" cy="533400"/>
          </a:xfrm>
          <a:prstGeom prst="rect">
            <a:avLst/>
          </a:prstGeom>
        </p:spPr>
        <p:txBody>
          <a:bodyPr>
            <a:normAutofit/>
          </a:bodyPr>
          <a:lstStyle>
            <a:lvl1pPr marL="0" indent="0">
              <a:lnSpc>
                <a:spcPct val="100000"/>
              </a:lnSpc>
              <a:spcBef>
                <a:spcPts val="0"/>
              </a:spcBef>
              <a:buFont typeface="Arial" panose="020B0604020202020204" pitchFamily="34" charset="0"/>
              <a:buNone/>
              <a:defRPr sz="2000" b="1">
                <a:latin typeface="Arial" panose="020B0604020202020204" pitchFamily="34" charset="0"/>
                <a:cs typeface="Arial" panose="020B0604020202020204" pitchFamily="34" charset="0"/>
              </a:defRPr>
            </a:lvl1pPr>
          </a:lstStyle>
          <a:p>
            <a:pPr lvl="0"/>
            <a:r>
              <a:rPr lang="en-US" smtClean="0"/>
              <a:t>Click to edit Master text styles</a:t>
            </a:r>
          </a:p>
        </p:txBody>
      </p:sp>
    </p:spTree>
    <p:extLst>
      <p:ext uri="{BB962C8B-B14F-4D97-AF65-F5344CB8AC3E}">
        <p14:creationId xmlns:p14="http://schemas.microsoft.com/office/powerpoint/2010/main" val="32518630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049"/>
            <a:ext cx="9144000" cy="1597151"/>
          </a:xfrm>
          <a:prstGeom prst="rect">
            <a:avLst/>
          </a:prstGeom>
        </p:spPr>
      </p:pic>
      <p:sp>
        <p:nvSpPr>
          <p:cNvPr id="8" name="Title 1"/>
          <p:cNvSpPr>
            <a:spLocks noGrp="1"/>
          </p:cNvSpPr>
          <p:nvPr>
            <p:ph type="title"/>
          </p:nvPr>
        </p:nvSpPr>
        <p:spPr>
          <a:xfrm>
            <a:off x="301752" y="228600"/>
            <a:ext cx="8534400" cy="758952"/>
          </a:xfrm>
          <a:prstGeom prst="rect">
            <a:avLst/>
          </a:prstGeom>
        </p:spPr>
        <p:txBody>
          <a:bodyPr>
            <a:normAutofit/>
          </a:bodyPr>
          <a:lstStyle>
            <a:lvl1pPr algn="l">
              <a:defRPr sz="3000" b="1">
                <a:solidFill>
                  <a:schemeClr val="bg1"/>
                </a:solidFill>
                <a:latin typeface="Arial" panose="020B0604020202020204" pitchFamily="34" charset="0"/>
                <a:cs typeface="Arial" panose="020B0604020202020204" pitchFamily="34" charset="0"/>
              </a:defRPr>
            </a:lvl1pPr>
          </a:lstStyle>
          <a:p>
            <a:r>
              <a:rPr kumimoji="0" lang="en-US" smtClean="0"/>
              <a:t>Click to edit Master title style</a:t>
            </a:r>
            <a:endParaRPr kumimoji="0" lang="en-US" dirty="0"/>
          </a:p>
        </p:txBody>
      </p:sp>
      <p:sp>
        <p:nvSpPr>
          <p:cNvPr id="9" name="Text Placeholder 8"/>
          <p:cNvSpPr>
            <a:spLocks noGrp="1"/>
          </p:cNvSpPr>
          <p:nvPr>
            <p:ph type="body" sz="quarter" idx="10" hasCustomPrompt="1"/>
          </p:nvPr>
        </p:nvSpPr>
        <p:spPr>
          <a:xfrm>
            <a:off x="4267200" y="1905000"/>
            <a:ext cx="4419600" cy="4267200"/>
          </a:xfrm>
          <a:prstGeom prst="rect">
            <a:avLst/>
          </a:prstGeom>
        </p:spPr>
        <p:txBody>
          <a:bodyPr>
            <a:normAutofit/>
          </a:bodyPr>
          <a:lstStyle>
            <a:lvl1pPr marL="0" indent="0">
              <a:lnSpc>
                <a:spcPct val="100000"/>
              </a:lnSpc>
              <a:spcBef>
                <a:spcPts val="0"/>
              </a:spcBef>
              <a:buFont typeface="Arial" panose="020B0604020202020204" pitchFamily="34" charset="0"/>
              <a:buNone/>
              <a:defRPr sz="2000">
                <a:latin typeface="Arial" panose="020B0604020202020204" pitchFamily="34" charset="0"/>
                <a:cs typeface="Arial" panose="020B0604020202020204" pitchFamily="34" charset="0"/>
              </a:defRPr>
            </a:lvl1pPr>
          </a:lstStyle>
          <a:p>
            <a:pPr lvl="0"/>
            <a:r>
              <a:rPr lang="en-US" dirty="0" smtClean="0"/>
              <a:t>Click to edit Master text </a:t>
            </a:r>
            <a:r>
              <a:rPr lang="en-US" dirty="0" err="1" smtClean="0"/>
              <a:t>styleshhhhhhh</a:t>
            </a:r>
            <a:endParaRPr lang="en-US" dirty="0" smtClean="0"/>
          </a:p>
          <a:p>
            <a:pPr lvl="0"/>
            <a:r>
              <a:rPr lang="en-US" dirty="0" err="1" smtClean="0"/>
              <a:t>sdfdsffds</a:t>
            </a:r>
            <a:endParaRPr lang="en-US" dirty="0" smtClean="0"/>
          </a:p>
        </p:txBody>
      </p:sp>
      <p:sp>
        <p:nvSpPr>
          <p:cNvPr id="4" name="Picture Placeholder 3"/>
          <p:cNvSpPr>
            <a:spLocks noGrp="1"/>
          </p:cNvSpPr>
          <p:nvPr>
            <p:ph type="pic" sz="quarter" idx="11"/>
          </p:nvPr>
        </p:nvSpPr>
        <p:spPr>
          <a:xfrm>
            <a:off x="0" y="1600200"/>
            <a:ext cx="4114800" cy="5257800"/>
          </a:xfrm>
          <a:prstGeom prst="rect">
            <a:avLst/>
          </a:prstGeom>
        </p:spPr>
        <p:txBody>
          <a:bodyPr/>
          <a:lstStyle/>
          <a:p>
            <a:r>
              <a:rPr lang="en-US" smtClean="0"/>
              <a:t>Click icon to add picture</a:t>
            </a:r>
            <a:endParaRPr lang="en-US" dirty="0"/>
          </a:p>
        </p:txBody>
      </p:sp>
    </p:spTree>
    <p:extLst>
      <p:ext uri="{BB962C8B-B14F-4D97-AF65-F5344CB8AC3E}">
        <p14:creationId xmlns:p14="http://schemas.microsoft.com/office/powerpoint/2010/main" val="19375685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049"/>
            <a:ext cx="9144000" cy="1597151"/>
          </a:xfrm>
          <a:prstGeom prst="rect">
            <a:avLst/>
          </a:prstGeom>
        </p:spPr>
      </p:pic>
      <p:sp>
        <p:nvSpPr>
          <p:cNvPr id="8" name="Title 1"/>
          <p:cNvSpPr>
            <a:spLocks noGrp="1"/>
          </p:cNvSpPr>
          <p:nvPr>
            <p:ph type="title"/>
          </p:nvPr>
        </p:nvSpPr>
        <p:spPr>
          <a:xfrm>
            <a:off x="301752" y="228600"/>
            <a:ext cx="8534400" cy="758952"/>
          </a:xfrm>
          <a:prstGeom prst="rect">
            <a:avLst/>
          </a:prstGeom>
        </p:spPr>
        <p:txBody>
          <a:bodyPr>
            <a:normAutofit/>
          </a:bodyPr>
          <a:lstStyle>
            <a:lvl1pPr algn="l">
              <a:defRPr sz="3000" b="1">
                <a:solidFill>
                  <a:schemeClr val="bg1"/>
                </a:solidFill>
                <a:latin typeface="Arial" panose="020B0604020202020204" pitchFamily="34" charset="0"/>
                <a:cs typeface="Arial" panose="020B0604020202020204" pitchFamily="34" charset="0"/>
              </a:defRPr>
            </a:lvl1pPr>
          </a:lstStyle>
          <a:p>
            <a:r>
              <a:rPr kumimoji="0" lang="en-US" smtClean="0"/>
              <a:t>Click to edit Master title style</a:t>
            </a:r>
            <a:endParaRPr kumimoji="0" lang="en-US" dirty="0"/>
          </a:p>
        </p:txBody>
      </p:sp>
      <p:sp>
        <p:nvSpPr>
          <p:cNvPr id="9" name="Text Placeholder 8"/>
          <p:cNvSpPr>
            <a:spLocks noGrp="1"/>
          </p:cNvSpPr>
          <p:nvPr>
            <p:ph type="body" sz="quarter" idx="10" hasCustomPrompt="1"/>
          </p:nvPr>
        </p:nvSpPr>
        <p:spPr>
          <a:xfrm>
            <a:off x="317500" y="1905000"/>
            <a:ext cx="8369300" cy="4267200"/>
          </a:xfrm>
          <a:prstGeom prst="rect">
            <a:avLst/>
          </a:prstGeom>
        </p:spPr>
        <p:txBody>
          <a:bodyPr>
            <a:normAutofit/>
          </a:bodyPr>
          <a:lstStyle>
            <a:lvl1pPr marL="457200" indent="-457200">
              <a:lnSpc>
                <a:spcPct val="100000"/>
              </a:lnSpc>
              <a:spcBef>
                <a:spcPts val="300"/>
              </a:spcBef>
              <a:buFont typeface="Wingdings" panose="05000000000000000000" pitchFamily="2" charset="2"/>
              <a:buChar char="§"/>
              <a:defRPr sz="2000">
                <a:latin typeface="Arial" panose="020B0604020202020204" pitchFamily="34" charset="0"/>
                <a:cs typeface="Arial" panose="020B0604020202020204" pitchFamily="34" charset="0"/>
              </a:defRPr>
            </a:lvl1pPr>
          </a:lstStyle>
          <a:p>
            <a:pPr lvl="0"/>
            <a:r>
              <a:rPr lang="en-US" dirty="0" smtClean="0"/>
              <a:t>Click to edit Master text </a:t>
            </a:r>
            <a:r>
              <a:rPr lang="en-US" dirty="0" err="1" smtClean="0"/>
              <a:t>styleshhhhhhh</a:t>
            </a:r>
            <a:endParaRPr lang="en-US" dirty="0" smtClean="0"/>
          </a:p>
          <a:p>
            <a:pPr lvl="0"/>
            <a:r>
              <a:rPr lang="en-US" dirty="0" err="1" smtClean="0"/>
              <a:t>sdfdsffds</a:t>
            </a:r>
            <a:endParaRPr lang="en-US" dirty="0" smtClean="0"/>
          </a:p>
        </p:txBody>
      </p:sp>
    </p:spTree>
    <p:extLst>
      <p:ext uri="{BB962C8B-B14F-4D97-AF65-F5344CB8AC3E}">
        <p14:creationId xmlns:p14="http://schemas.microsoft.com/office/powerpoint/2010/main" val="40024688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561224"/>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3" r:id="rId4"/>
    <p:sldLayoutId id="2147483697" r:id="rId5"/>
    <p:sldLayoutId id="2147483702" r:id="rId6"/>
    <p:sldLayoutId id="2147483704" r:id="rId7"/>
    <p:sldLayoutId id="2147483703" r:id="rId8"/>
    <p:sldLayoutId id="2147483705" r:id="rId9"/>
    <p:sldLayoutId id="2147483706" r:id="rId10"/>
    <p:sldLayoutId id="214748370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9.xml"/><Relationship Id="rId6" Type="http://schemas.openxmlformats.org/officeDocument/2006/relationships/image" Target="../media/image23.jpeg"/><Relationship Id="rId5" Type="http://schemas.openxmlformats.org/officeDocument/2006/relationships/image" Target="../media/image22.png"/><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6.xml"/><Relationship Id="rId5" Type="http://schemas.openxmlformats.org/officeDocument/2006/relationships/image" Target="../media/image26.png"/><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10.xml"/><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10.xml"/><Relationship Id="rId4" Type="http://schemas.openxmlformats.org/officeDocument/2006/relationships/image" Target="../media/image30.png"/></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10.xml"/><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10.xml"/><Relationship Id="rId4" Type="http://schemas.openxmlformats.org/officeDocument/2006/relationships/image" Target="../media/image3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9.gif"/><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image" Target="../media/image38.gif"/><Relationship Id="rId5" Type="http://schemas.openxmlformats.org/officeDocument/2006/relationships/image" Target="../media/image37.png"/><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9.gif"/><Relationship Id="rId2" Type="http://schemas.openxmlformats.org/officeDocument/2006/relationships/notesSlide" Target="../notesSlides/notesSlide21.xml"/><Relationship Id="rId1" Type="http://schemas.openxmlformats.org/officeDocument/2006/relationships/slideLayout" Target="../slideLayouts/slideLayout6.xml"/><Relationship Id="rId6" Type="http://schemas.openxmlformats.org/officeDocument/2006/relationships/image" Target="../media/image38.gif"/><Relationship Id="rId5" Type="http://schemas.openxmlformats.org/officeDocument/2006/relationships/image" Target="../media/image37.png"/><Relationship Id="rId4" Type="http://schemas.openxmlformats.org/officeDocument/2006/relationships/image" Target="../media/image36.png"/></Relationships>
</file>

<file path=ppt/slides/_rels/slide28.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6.xml"/><Relationship Id="rId5" Type="http://schemas.openxmlformats.org/officeDocument/2006/relationships/image" Target="../media/image26.png"/><Relationship Id="rId4" Type="http://schemas.openxmlformats.org/officeDocument/2006/relationships/image" Target="../media/image25.png"/></Relationships>
</file>

<file path=ppt/slides/_rels/slide3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0.xml"/><Relationship Id="rId1" Type="http://schemas.openxmlformats.org/officeDocument/2006/relationships/slideLayout" Target="../slideLayouts/slideLayout9.xml"/><Relationship Id="rId5" Type="http://schemas.openxmlformats.org/officeDocument/2006/relationships/image" Target="../media/image49.png"/><Relationship Id="rId4" Type="http://schemas.openxmlformats.org/officeDocument/2006/relationships/image" Target="../media/image48.png"/></Relationships>
</file>

<file path=ppt/slides/_rels/slide37.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2.xml"/><Relationship Id="rId1" Type="http://schemas.openxmlformats.org/officeDocument/2006/relationships/slideLayout" Target="../slideLayouts/slideLayout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3.xml"/><Relationship Id="rId1" Type="http://schemas.openxmlformats.org/officeDocument/2006/relationships/slideLayout" Target="../slideLayouts/slideLayout6.xml"/><Relationship Id="rId4" Type="http://schemas.openxmlformats.org/officeDocument/2006/relationships/image" Target="../media/image49.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5.xml"/><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42.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45.xml"/><Relationship Id="rId1" Type="http://schemas.openxmlformats.org/officeDocument/2006/relationships/slideLayout" Target="../slideLayouts/slideLayout6.xml"/><Relationship Id="rId4" Type="http://schemas.openxmlformats.org/officeDocument/2006/relationships/image" Target="../media/image73.jpe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3" Type="http://schemas.openxmlformats.org/officeDocument/2006/relationships/hyperlink" Target="http://www.baltimoresustainability.org/disaster-preparedness-and-planning-project" TargetMode="External"/><Relationship Id="rId2" Type="http://schemas.openxmlformats.org/officeDocument/2006/relationships/notesSlide" Target="../notesSlides/notesSlide53.xml"/><Relationship Id="rId1" Type="http://schemas.openxmlformats.org/officeDocument/2006/relationships/slideLayout" Target="../slideLayouts/slideLayout7.xml"/><Relationship Id="rId4" Type="http://schemas.openxmlformats.org/officeDocument/2006/relationships/image" Target="../media/image76.png"/></Relationships>
</file>

<file path=ppt/slides/_rels/slide6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54.xml"/><Relationship Id="rId1" Type="http://schemas.openxmlformats.org/officeDocument/2006/relationships/slideLayout" Target="../slideLayouts/slideLayout7.xml"/><Relationship Id="rId5" Type="http://schemas.openxmlformats.org/officeDocument/2006/relationships/image" Target="../media/image79.png"/><Relationship Id="rId4" Type="http://schemas.openxmlformats.org/officeDocument/2006/relationships/image" Target="../media/image78.png"/></Relationships>
</file>

<file path=ppt/slides/_rels/slide62.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55.xml"/><Relationship Id="rId1" Type="http://schemas.openxmlformats.org/officeDocument/2006/relationships/slideLayout" Target="../slideLayouts/slideLayout7.xml"/><Relationship Id="rId5" Type="http://schemas.openxmlformats.org/officeDocument/2006/relationships/image" Target="../media/image79.png"/><Relationship Id="rId4" Type="http://schemas.openxmlformats.org/officeDocument/2006/relationships/image" Target="../media/image78.png"/></Relationships>
</file>

<file path=ppt/slides/_rels/slide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1"/>
          </p:nvPr>
        </p:nvSpPr>
        <p:spPr/>
        <p:txBody>
          <a:bodyPr/>
          <a:lstStyle/>
          <a:p>
            <a:r>
              <a:rPr lang="en-US" dirty="0" smtClean="0"/>
              <a:t>Case Studies</a:t>
            </a:r>
            <a:endParaRPr lang="en-US" dirty="0"/>
          </a:p>
        </p:txBody>
      </p:sp>
    </p:spTree>
    <p:extLst>
      <p:ext uri="{BB962C8B-B14F-4D97-AF65-F5344CB8AC3E}">
        <p14:creationId xmlns:p14="http://schemas.microsoft.com/office/powerpoint/2010/main" val="23338715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2438400" y="2057400"/>
            <a:ext cx="5943600" cy="1219200"/>
          </a:xfrm>
        </p:spPr>
        <p:txBody>
          <a:bodyPr/>
          <a:lstStyle/>
          <a:p>
            <a:r>
              <a:rPr lang="en-US" dirty="0"/>
              <a:t>Asset and Operations Inventory</a:t>
            </a:r>
          </a:p>
        </p:txBody>
      </p:sp>
    </p:spTree>
    <p:extLst>
      <p:ext uri="{BB962C8B-B14F-4D97-AF65-F5344CB8AC3E}">
        <p14:creationId xmlns:p14="http://schemas.microsoft.com/office/powerpoint/2010/main" val="20710191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Case </a:t>
            </a:r>
            <a:r>
              <a:rPr lang="en-US" dirty="0" smtClean="0"/>
              <a:t>Study: Robust </a:t>
            </a:r>
            <a:r>
              <a:rPr lang="en-US" dirty="0"/>
              <a:t> </a:t>
            </a:r>
            <a:r>
              <a:rPr lang="en-US" dirty="0" smtClean="0"/>
              <a:t>Asset Data </a:t>
            </a:r>
            <a:br>
              <a:rPr lang="en-US" dirty="0" smtClean="0"/>
            </a:br>
            <a:r>
              <a:rPr lang="en-US" dirty="0" smtClean="0"/>
              <a:t>Adapting </a:t>
            </a:r>
            <a:r>
              <a:rPr lang="en-US" dirty="0"/>
              <a:t>to Rising Tides </a:t>
            </a:r>
            <a:r>
              <a:rPr lang="en-US" dirty="0" smtClean="0"/>
              <a:t>(ART)</a:t>
            </a:r>
            <a:r>
              <a:rPr lang="en-US" dirty="0"/>
              <a:t/>
            </a:r>
            <a:br>
              <a:rPr lang="en-US" dirty="0"/>
            </a:br>
            <a:r>
              <a:rPr lang="en-US" dirty="0"/>
              <a:t/>
            </a:r>
            <a:br>
              <a:rPr lang="en-US" dirty="0"/>
            </a:br>
            <a:endParaRPr lang="en-US" dirty="0"/>
          </a:p>
        </p:txBody>
      </p:sp>
      <p:sp>
        <p:nvSpPr>
          <p:cNvPr id="3" name="Content Placeholder 2"/>
          <p:cNvSpPr>
            <a:spLocks noGrp="1"/>
          </p:cNvSpPr>
          <p:nvPr>
            <p:ph type="body" sz="quarter" idx="10"/>
          </p:nvPr>
        </p:nvSpPr>
        <p:spPr>
          <a:xfrm>
            <a:off x="4267200" y="1830049"/>
            <a:ext cx="4419600" cy="4855563"/>
          </a:xfrm>
        </p:spPr>
        <p:txBody>
          <a:bodyPr>
            <a:normAutofit/>
          </a:bodyPr>
          <a:lstStyle/>
          <a:p>
            <a:pPr marL="0" lvl="0" indent="0">
              <a:buNone/>
            </a:pPr>
            <a:r>
              <a:rPr lang="en-US" b="1" dirty="0" smtClean="0"/>
              <a:t>Asset Data Collection Process</a:t>
            </a:r>
          </a:p>
          <a:p>
            <a:pPr marL="0" lvl="0" indent="0">
              <a:buNone/>
            </a:pPr>
            <a:r>
              <a:rPr lang="en-US" dirty="0" smtClean="0"/>
              <a:t>Initial asset data </a:t>
            </a:r>
            <a:r>
              <a:rPr lang="en-US" dirty="0"/>
              <a:t>collection </a:t>
            </a:r>
            <a:r>
              <a:rPr lang="en-US" dirty="0" smtClean="0"/>
              <a:t>was mostly done using geographic </a:t>
            </a:r>
            <a:r>
              <a:rPr lang="en-US" dirty="0"/>
              <a:t>information system (GIS</a:t>
            </a:r>
            <a:r>
              <a:rPr lang="en-US" dirty="0" smtClean="0"/>
              <a:t>) datasets</a:t>
            </a:r>
          </a:p>
          <a:p>
            <a:pPr marL="0" lvl="0" indent="0">
              <a:buNone/>
            </a:pPr>
            <a:r>
              <a:rPr lang="en-US" dirty="0" smtClean="0"/>
              <a:t>To reduce no. of assets for which data was collected; </a:t>
            </a:r>
          </a:p>
          <a:p>
            <a:pPr lvl="0"/>
            <a:r>
              <a:rPr lang="en-US" dirty="0" smtClean="0"/>
              <a:t>Asset locations were compared with SLR hazard zones</a:t>
            </a:r>
          </a:p>
          <a:p>
            <a:pPr lvl="0"/>
            <a:r>
              <a:rPr lang="en-US" dirty="0" smtClean="0"/>
              <a:t>Critical assets were identified (from functionality, use etc.)</a:t>
            </a:r>
          </a:p>
          <a:p>
            <a:pPr lvl="0"/>
            <a:r>
              <a:rPr lang="en-US" dirty="0" smtClean="0"/>
              <a:t>Detailed asset sensitivity information </a:t>
            </a:r>
            <a:r>
              <a:rPr lang="en-US" dirty="0"/>
              <a:t>collected following the selection of representative </a:t>
            </a:r>
            <a:r>
              <a:rPr lang="en-US" dirty="0" smtClean="0"/>
              <a:t>assets</a:t>
            </a:r>
          </a:p>
          <a:p>
            <a:pPr lvl="0"/>
            <a:r>
              <a:rPr lang="en-US" dirty="0" smtClean="0"/>
              <a:t>Don’t wait for perfect data!</a:t>
            </a:r>
            <a:endParaRPr lang="en-US" dirty="0"/>
          </a:p>
          <a:p>
            <a:endParaRPr lang="en-US" dirty="0"/>
          </a:p>
          <a:p>
            <a:pPr lvl="0"/>
            <a:endParaRPr lang="en-US" dirty="0"/>
          </a:p>
          <a:p>
            <a:endParaRPr lang="en-US" dirty="0"/>
          </a:p>
        </p:txBody>
      </p:sp>
      <p:pic>
        <p:nvPicPr>
          <p:cNvPr id="6" name="Picture Placeholder 5"/>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614" b="614"/>
          <a:stretch>
            <a:fillRect/>
          </a:stretch>
        </p:blipFill>
        <p:spPr/>
      </p:pic>
    </p:spTree>
    <p:extLst>
      <p:ext uri="{BB962C8B-B14F-4D97-AF65-F5344CB8AC3E}">
        <p14:creationId xmlns:p14="http://schemas.microsoft.com/office/powerpoint/2010/main" val="10647921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z="2700" dirty="0" smtClean="0"/>
              <a:t>ART Project – Asse</a:t>
            </a:r>
            <a:r>
              <a:rPr lang="en-AU" dirty="0" smtClean="0"/>
              <a:t>t Data Collected</a:t>
            </a:r>
            <a:endParaRPr lang="en-US" sz="2700" dirty="0"/>
          </a:p>
        </p:txBody>
      </p:sp>
      <p:graphicFrame>
        <p:nvGraphicFramePr>
          <p:cNvPr id="5" name="Table 4"/>
          <p:cNvGraphicFramePr>
            <a:graphicFrameLocks noGrp="1"/>
          </p:cNvGraphicFramePr>
          <p:nvPr>
            <p:extLst>
              <p:ext uri="{D42A27DB-BD31-4B8C-83A1-F6EECF244321}">
                <p14:modId xmlns:p14="http://schemas.microsoft.com/office/powerpoint/2010/main" val="783866714"/>
              </p:ext>
            </p:extLst>
          </p:nvPr>
        </p:nvGraphicFramePr>
        <p:xfrm>
          <a:off x="144903" y="1367024"/>
          <a:ext cx="8999096" cy="5076829"/>
        </p:xfrm>
        <a:graphic>
          <a:graphicData uri="http://schemas.openxmlformats.org/drawingml/2006/table">
            <a:tbl>
              <a:tblPr firstRow="1" bandRow="1">
                <a:tableStyleId>{7DF18680-E054-41AD-8BC1-D1AEF772440D}</a:tableStyleId>
              </a:tblPr>
              <a:tblGrid>
                <a:gridCol w="6001064"/>
                <a:gridCol w="2998032"/>
              </a:tblGrid>
              <a:tr h="386829">
                <a:tc gridSpan="2">
                  <a:txBody>
                    <a:bodyPr/>
                    <a:lstStyle/>
                    <a:p>
                      <a:r>
                        <a:rPr lang="en-US" dirty="0" smtClean="0"/>
                        <a:t>Examples</a:t>
                      </a:r>
                      <a:r>
                        <a:rPr lang="en-US" baseline="0" dirty="0" smtClean="0"/>
                        <a:t> of Assets identified in the </a:t>
                      </a:r>
                      <a:r>
                        <a:rPr lang="en-US" dirty="0" smtClean="0"/>
                        <a:t>Bay Bridge Touchdown Focus Area</a:t>
                      </a:r>
                      <a:endParaRPr lang="en-US" dirty="0"/>
                    </a:p>
                  </a:txBody>
                  <a:tcPr/>
                </a:tc>
                <a:tc hMerge="1">
                  <a:txBody>
                    <a:bodyPr/>
                    <a:lstStyle/>
                    <a:p>
                      <a:endParaRPr lang="en-US" dirty="0"/>
                    </a:p>
                  </a:txBody>
                  <a:tcPr/>
                </a:tc>
              </a:tr>
              <a:tr h="419724">
                <a:tc>
                  <a:txBody>
                    <a:bodyPr/>
                    <a:lstStyle/>
                    <a:p>
                      <a:pPr algn="ctr"/>
                      <a:r>
                        <a:rPr lang="en-US" b="1" dirty="0" smtClean="0"/>
                        <a:t>Core Assets</a:t>
                      </a:r>
                      <a:endParaRPr lang="en-US" b="1" dirty="0"/>
                    </a:p>
                  </a:txBody>
                  <a:tcPr/>
                </a:tc>
                <a:tc>
                  <a:txBody>
                    <a:bodyPr/>
                    <a:lstStyle/>
                    <a:p>
                      <a:pPr algn="ctr"/>
                      <a:r>
                        <a:rPr lang="en-US" b="1" dirty="0" smtClean="0"/>
                        <a:t>Asset components</a:t>
                      </a:r>
                      <a:endParaRPr lang="en-US" b="1" dirty="0"/>
                    </a:p>
                  </a:txBody>
                  <a:tcPr/>
                </a:tc>
              </a:tr>
              <a:tr h="593189">
                <a:tc>
                  <a:txBody>
                    <a:bodyPr/>
                    <a:lstStyle/>
                    <a:p>
                      <a:r>
                        <a:rPr lang="en-US" dirty="0" smtClean="0"/>
                        <a:t>I-80/I-580 segments</a:t>
                      </a:r>
                      <a:r>
                        <a:rPr lang="en-US" baseline="0" dirty="0" smtClean="0"/>
                        <a:t> from </a:t>
                      </a:r>
                      <a:r>
                        <a:rPr lang="en-US" dirty="0" smtClean="0"/>
                        <a:t>Powell Street to the Bay Bridge Toll Plaza</a:t>
                      </a:r>
                      <a:endParaRPr lang="en-US" dirty="0"/>
                    </a:p>
                  </a:txBody>
                  <a:tcPr/>
                </a:tc>
                <a:tc>
                  <a:txBody>
                    <a:bodyPr/>
                    <a:lstStyle/>
                    <a:p>
                      <a:r>
                        <a:rPr lang="en-US" dirty="0" smtClean="0"/>
                        <a:t>Bay Bridge Toll</a:t>
                      </a:r>
                      <a:r>
                        <a:rPr lang="en-US" baseline="0" dirty="0" smtClean="0"/>
                        <a:t> Plaza</a:t>
                      </a:r>
                      <a:br>
                        <a:rPr lang="en-US" baseline="0" dirty="0" smtClean="0"/>
                      </a:br>
                      <a:r>
                        <a:rPr lang="en-US" baseline="0" dirty="0" smtClean="0"/>
                        <a:t>Temescal Creek Bridge</a:t>
                      </a:r>
                      <a:br>
                        <a:rPr lang="en-US" baseline="0" dirty="0" smtClean="0"/>
                      </a:br>
                      <a:r>
                        <a:rPr lang="en-US" baseline="0" dirty="0" smtClean="0"/>
                        <a:t>Tributary Drainage Areas</a:t>
                      </a:r>
                      <a:endParaRPr lang="en-US" dirty="0"/>
                    </a:p>
                  </a:txBody>
                  <a:tcPr/>
                </a:tc>
              </a:tr>
              <a:tr h="593189">
                <a:tc>
                  <a:txBody>
                    <a:bodyPr/>
                    <a:lstStyle/>
                    <a:p>
                      <a:r>
                        <a:rPr lang="en-US" dirty="0" smtClean="0"/>
                        <a:t>I-880</a:t>
                      </a:r>
                      <a:r>
                        <a:rPr lang="en-US" baseline="0" dirty="0" smtClean="0"/>
                        <a:t> segment from 7</a:t>
                      </a:r>
                      <a:r>
                        <a:rPr lang="en-US" baseline="30000" dirty="0" smtClean="0"/>
                        <a:t>th</a:t>
                      </a:r>
                      <a:r>
                        <a:rPr lang="en-US" baseline="0" dirty="0" smtClean="0"/>
                        <a:t> Street to the Bay Bridge Toll Plaza</a:t>
                      </a:r>
                      <a:endParaRPr lang="en-US" dirty="0"/>
                    </a:p>
                  </a:txBody>
                  <a:tcPr/>
                </a:tc>
                <a:tc>
                  <a:txBody>
                    <a:bodyPr/>
                    <a:lstStyle/>
                    <a:p>
                      <a:r>
                        <a:rPr lang="en-US" baseline="0" dirty="0" smtClean="0"/>
                        <a:t>Tributary Drainage Areas</a:t>
                      </a:r>
                      <a:endParaRPr lang="en-US" dirty="0"/>
                    </a:p>
                  </a:txBody>
                  <a:tcPr/>
                </a:tc>
              </a:tr>
              <a:tr h="593189">
                <a:tc>
                  <a:txBody>
                    <a:bodyPr/>
                    <a:lstStyle/>
                    <a:p>
                      <a:r>
                        <a:rPr lang="en-US" dirty="0" smtClean="0"/>
                        <a:t>East end of Bay</a:t>
                      </a:r>
                      <a:r>
                        <a:rPr lang="en-US" baseline="0" dirty="0" smtClean="0"/>
                        <a:t> Area Rapid Transit </a:t>
                      </a:r>
                      <a:r>
                        <a:rPr lang="en-US" dirty="0" smtClean="0"/>
                        <a:t>Transbay Tube and Track Portal (connecting Oakland to San Francisco)</a:t>
                      </a:r>
                      <a:endParaRPr lang="en-US" dirty="0"/>
                    </a:p>
                  </a:txBody>
                  <a:tcPr/>
                </a:tc>
                <a:tc>
                  <a:txBody>
                    <a:bodyPr/>
                    <a:lstStyle/>
                    <a:p>
                      <a:r>
                        <a:rPr lang="en-US" dirty="0" smtClean="0"/>
                        <a:t>Not Applicable</a:t>
                      </a:r>
                      <a:endParaRPr lang="en-US" dirty="0"/>
                    </a:p>
                  </a:txBody>
                  <a:tcPr/>
                </a:tc>
              </a:tr>
              <a:tr h="428719">
                <a:tc>
                  <a:txBody>
                    <a:bodyPr/>
                    <a:lstStyle/>
                    <a:p>
                      <a:pPr algn="ctr"/>
                      <a:r>
                        <a:rPr lang="en-US" b="1" dirty="0" smtClean="0"/>
                        <a:t>Adjacent Assets</a:t>
                      </a:r>
                      <a:endParaRPr lang="en-US" b="1" dirty="0"/>
                    </a:p>
                  </a:txBody>
                  <a:tcPr/>
                </a:tc>
                <a:tc>
                  <a:txBody>
                    <a:bodyPr/>
                    <a:lstStyle/>
                    <a:p>
                      <a:pPr algn="ctr"/>
                      <a:r>
                        <a:rPr lang="en-US" b="1" dirty="0" smtClean="0"/>
                        <a:t>Asset components</a:t>
                      </a:r>
                      <a:endParaRPr lang="en-US" b="1" dirty="0"/>
                    </a:p>
                  </a:txBody>
                  <a:tcPr/>
                </a:tc>
              </a:tr>
              <a:tr h="593189">
                <a:tc>
                  <a:txBody>
                    <a:bodyPr/>
                    <a:lstStyle/>
                    <a:p>
                      <a:r>
                        <a:rPr lang="en-US" dirty="0" smtClean="0"/>
                        <a:t>East Bay Municipal Utility District Wastewater Treatment Plant</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Not Applicable</a:t>
                      </a:r>
                    </a:p>
                    <a:p>
                      <a:endParaRPr lang="en-US" dirty="0"/>
                    </a:p>
                  </a:txBody>
                  <a:tcPr/>
                </a:tc>
              </a:tr>
              <a:tr h="593189">
                <a:tc>
                  <a:txBody>
                    <a:bodyPr/>
                    <a:lstStyle/>
                    <a:p>
                      <a:r>
                        <a:rPr lang="en-US" dirty="0" smtClean="0"/>
                        <a:t>Burma Road Port Operations</a:t>
                      </a:r>
                      <a:r>
                        <a:rPr lang="en-US" baseline="0" dirty="0" smtClean="0"/>
                        <a:t> and Electrical Substation</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Not Applicable</a:t>
                      </a:r>
                    </a:p>
                    <a:p>
                      <a:endParaRPr lang="en-US" dirty="0"/>
                    </a:p>
                  </a:txBody>
                  <a:tcPr/>
                </a:tc>
              </a:tr>
              <a:tr h="413728">
                <a:tc>
                  <a:txBody>
                    <a:bodyPr/>
                    <a:lstStyle/>
                    <a:p>
                      <a:r>
                        <a:rPr lang="en-US" dirty="0" smtClean="0"/>
                        <a:t>East shore</a:t>
                      </a:r>
                      <a:r>
                        <a:rPr lang="en-US" baseline="0" dirty="0" smtClean="0"/>
                        <a:t> State Park / Emeryville Crescent</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Not Applicable</a:t>
                      </a:r>
                    </a:p>
                  </a:txBody>
                  <a:tcPr/>
                </a:tc>
              </a:tr>
            </a:tbl>
          </a:graphicData>
        </a:graphic>
      </p:graphicFrame>
    </p:spTree>
    <p:extLst>
      <p:ext uri="{BB962C8B-B14F-4D97-AF65-F5344CB8AC3E}">
        <p14:creationId xmlns:p14="http://schemas.microsoft.com/office/powerpoint/2010/main" val="10267398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1"/>
          </p:nvPr>
        </p:nvPicPr>
        <p:blipFill rotWithShape="1">
          <a:blip r:embed="rId3">
            <a:extLst>
              <a:ext uri="{28A0092B-C50C-407E-A947-70E740481C1C}">
                <a14:useLocalDpi xmlns:a14="http://schemas.microsoft.com/office/drawing/2010/main" val="0"/>
              </a:ext>
            </a:extLst>
          </a:blip>
          <a:srcRect l="3286" t="5638" r="-177" b="3664"/>
          <a:stretch/>
        </p:blipFill>
        <p:spPr>
          <a:xfrm>
            <a:off x="0" y="1600200"/>
            <a:ext cx="4114800" cy="2628900"/>
          </a:xfrm>
        </p:spPr>
      </p:pic>
      <p:sp>
        <p:nvSpPr>
          <p:cNvPr id="14" name="Title 13"/>
          <p:cNvSpPr>
            <a:spLocks noGrp="1"/>
          </p:cNvSpPr>
          <p:nvPr>
            <p:ph type="title"/>
          </p:nvPr>
        </p:nvSpPr>
        <p:spPr/>
        <p:txBody>
          <a:bodyPr>
            <a:normAutofit fontScale="90000"/>
          </a:bodyPr>
          <a:lstStyle/>
          <a:p>
            <a:r>
              <a:rPr lang="en-US" dirty="0" smtClean="0"/>
              <a:t>Case Study: </a:t>
            </a:r>
            <a:br>
              <a:rPr lang="en-US" dirty="0" smtClean="0"/>
            </a:br>
            <a:r>
              <a:rPr lang="en-US" dirty="0" smtClean="0"/>
              <a:t>Inundation and Flooding Maps </a:t>
            </a:r>
            <a:br>
              <a:rPr lang="en-US" dirty="0" smtClean="0"/>
            </a:br>
            <a:r>
              <a:rPr lang="en-US" dirty="0" smtClean="0"/>
              <a:t>Capital Regional District (Victoria, BC)</a:t>
            </a:r>
            <a:br>
              <a:rPr lang="en-US" dirty="0" smtClean="0"/>
            </a:br>
            <a:endParaRPr lang="en-US" dirty="0"/>
          </a:p>
        </p:txBody>
      </p:sp>
      <p:sp>
        <p:nvSpPr>
          <p:cNvPr id="3" name="Content Placeholder 2"/>
          <p:cNvSpPr>
            <a:spLocks noGrp="1"/>
          </p:cNvSpPr>
          <p:nvPr>
            <p:ph type="body" sz="quarter" idx="10"/>
          </p:nvPr>
        </p:nvSpPr>
        <p:spPr>
          <a:xfrm>
            <a:off x="4267200" y="2098262"/>
            <a:ext cx="4419600" cy="4267200"/>
          </a:xfrm>
        </p:spPr>
        <p:txBody>
          <a:bodyPr>
            <a:normAutofit lnSpcReduction="10000"/>
          </a:bodyPr>
          <a:lstStyle/>
          <a:p>
            <a:pPr marL="0" indent="0">
              <a:buNone/>
            </a:pPr>
            <a:r>
              <a:rPr lang="en-US" sz="2400" b="1" dirty="0" smtClean="0"/>
              <a:t>Evaluated asset categories:</a:t>
            </a:r>
          </a:p>
          <a:p>
            <a:r>
              <a:rPr lang="en-US" sz="2400" dirty="0" smtClean="0"/>
              <a:t>Residential</a:t>
            </a:r>
          </a:p>
          <a:p>
            <a:r>
              <a:rPr lang="en-US" sz="2400" dirty="0" smtClean="0"/>
              <a:t>Commercial</a:t>
            </a:r>
          </a:p>
          <a:p>
            <a:r>
              <a:rPr lang="en-US" sz="2400" dirty="0" smtClean="0"/>
              <a:t>Civic, Institutional, and Recreation</a:t>
            </a:r>
          </a:p>
          <a:p>
            <a:r>
              <a:rPr lang="en-US" sz="2400" dirty="0" smtClean="0"/>
              <a:t>Mining, Transportation, Communications, and Utilities</a:t>
            </a:r>
          </a:p>
          <a:p>
            <a:r>
              <a:rPr lang="en-US" sz="2400" dirty="0" smtClean="0"/>
              <a:t>Industrial</a:t>
            </a:r>
          </a:p>
          <a:p>
            <a:r>
              <a:rPr lang="en-US" sz="2400" dirty="0" smtClean="0"/>
              <a:t>Farm</a:t>
            </a:r>
          </a:p>
          <a:p>
            <a:r>
              <a:rPr lang="en-US" sz="2400" dirty="0" smtClean="0"/>
              <a:t>Forest</a:t>
            </a:r>
            <a:endParaRPr lang="en-US" sz="2400" dirty="0"/>
          </a:p>
        </p:txBody>
      </p:sp>
      <p:sp>
        <p:nvSpPr>
          <p:cNvPr id="7" name="TextBox 6"/>
          <p:cNvSpPr txBox="1"/>
          <p:nvPr/>
        </p:nvSpPr>
        <p:spPr>
          <a:xfrm>
            <a:off x="152400" y="4674371"/>
            <a:ext cx="1291882" cy="307777"/>
          </a:xfrm>
          <a:prstGeom prst="rect">
            <a:avLst/>
          </a:prstGeom>
          <a:noFill/>
        </p:spPr>
        <p:txBody>
          <a:bodyPr wrap="square" rtlCol="0">
            <a:spAutoFit/>
          </a:bodyPr>
          <a:lstStyle/>
          <a:p>
            <a:r>
              <a:rPr lang="en-US" sz="1400" dirty="0" smtClean="0">
                <a:solidFill>
                  <a:schemeClr val="bg1"/>
                </a:solidFill>
              </a:rPr>
              <a:t>Focus Areas</a:t>
            </a:r>
            <a:endParaRPr lang="en-US" sz="1400" dirty="0">
              <a:solidFill>
                <a:schemeClr val="bg1"/>
              </a:solidFill>
            </a:endParaRPr>
          </a:p>
        </p:txBody>
      </p:sp>
      <p:pic>
        <p:nvPicPr>
          <p:cNvPr id="8" name="Picture 2"/>
          <p:cNvPicPr>
            <a:picLocks noChangeAspect="1" noChangeArrowheads="1"/>
          </p:cNvPicPr>
          <p:nvPr/>
        </p:nvPicPr>
        <p:blipFill rotWithShape="1">
          <a:blip r:embed="rId4" cstate="print"/>
          <a:srcRect l="23474" t="13476" r="24258" b="22589"/>
          <a:stretch/>
        </p:blipFill>
        <p:spPr bwMode="auto">
          <a:xfrm>
            <a:off x="-1" y="4248419"/>
            <a:ext cx="4107305" cy="2609581"/>
          </a:xfrm>
          <a:prstGeom prst="rect">
            <a:avLst/>
          </a:prstGeom>
          <a:ln>
            <a:solidFill>
              <a:schemeClr val="tx1"/>
            </a:solidFill>
          </a:ln>
        </p:spPr>
      </p:pic>
      <p:sp>
        <p:nvSpPr>
          <p:cNvPr id="10" name="Rounded Rectangle 9"/>
          <p:cNvSpPr/>
          <p:nvPr/>
        </p:nvSpPr>
        <p:spPr>
          <a:xfrm>
            <a:off x="-1" y="3851862"/>
            <a:ext cx="4107305" cy="320040"/>
          </a:xfrm>
          <a:prstGeom prst="roundRect">
            <a:avLst>
              <a:gd name="adj" fmla="val 0"/>
            </a:avLst>
          </a:prstGeom>
          <a:solidFill>
            <a:srgbClr val="000000">
              <a:alpha val="58039"/>
            </a:srgbClr>
          </a:solidFill>
          <a:ln>
            <a:noFill/>
          </a:ln>
        </p:spPr>
        <p:style>
          <a:lnRef idx="1">
            <a:schemeClr val="accent4"/>
          </a:lnRef>
          <a:fillRef idx="3">
            <a:schemeClr val="accent4"/>
          </a:fillRef>
          <a:effectRef idx="2">
            <a:schemeClr val="accent4"/>
          </a:effectRef>
          <a:fontRef idx="minor">
            <a:schemeClr val="lt1"/>
          </a:fontRef>
        </p:style>
        <p:txBody>
          <a:bodyPr rtlCol="0" anchor="ctr"/>
          <a:lstStyle/>
          <a:p>
            <a:r>
              <a:rPr lang="en-US" dirty="0" smtClean="0">
                <a:latin typeface="Arial" panose="020B0604020202020204" pitchFamily="34" charset="0"/>
                <a:cs typeface="Arial" panose="020B0604020202020204" pitchFamily="34" charset="0"/>
              </a:rPr>
              <a:t>Inundation Mapping</a:t>
            </a:r>
            <a:endParaRPr lang="en-US" dirty="0">
              <a:latin typeface="Arial" panose="020B0604020202020204" pitchFamily="34" charset="0"/>
              <a:cs typeface="Arial" panose="020B0604020202020204" pitchFamily="34" charset="0"/>
            </a:endParaRPr>
          </a:p>
        </p:txBody>
      </p:sp>
      <p:sp>
        <p:nvSpPr>
          <p:cNvPr id="12" name="Rounded Rectangle 11"/>
          <p:cNvSpPr/>
          <p:nvPr/>
        </p:nvSpPr>
        <p:spPr>
          <a:xfrm>
            <a:off x="0" y="6397910"/>
            <a:ext cx="4107304" cy="320040"/>
          </a:xfrm>
          <a:prstGeom prst="roundRect">
            <a:avLst>
              <a:gd name="adj" fmla="val 0"/>
            </a:avLst>
          </a:prstGeom>
          <a:solidFill>
            <a:srgbClr val="000000">
              <a:alpha val="58039"/>
            </a:srgbClr>
          </a:solidFill>
          <a:ln>
            <a:noFill/>
          </a:ln>
        </p:spPr>
        <p:style>
          <a:lnRef idx="1">
            <a:schemeClr val="accent4"/>
          </a:lnRef>
          <a:fillRef idx="3">
            <a:schemeClr val="accent4"/>
          </a:fillRef>
          <a:effectRef idx="2">
            <a:schemeClr val="accent4"/>
          </a:effectRef>
          <a:fontRef idx="minor">
            <a:schemeClr val="lt1"/>
          </a:fontRef>
        </p:style>
        <p:txBody>
          <a:bodyPr rtlCol="0" anchor="ctr"/>
          <a:lstStyle/>
          <a:p>
            <a:r>
              <a:rPr lang="en-US" dirty="0" smtClean="0">
                <a:latin typeface="Arial" panose="020B0604020202020204" pitchFamily="34" charset="0"/>
                <a:cs typeface="Arial" panose="020B0604020202020204" pitchFamily="34" charset="0"/>
              </a:rPr>
              <a:t>Focus Areas</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889144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FHWA Post Sandy Study</a:t>
            </a:r>
            <a:br>
              <a:rPr lang="en-AU" dirty="0" smtClean="0"/>
            </a:br>
            <a:r>
              <a:rPr lang="en-AU" dirty="0" smtClean="0"/>
              <a:t>Images of Example Assets Assessed</a:t>
            </a:r>
            <a:endParaRPr lang="en-US" dirty="0"/>
          </a:p>
        </p:txBody>
      </p:sp>
      <p:grpSp>
        <p:nvGrpSpPr>
          <p:cNvPr id="4" name="Group 3"/>
          <p:cNvGrpSpPr/>
          <p:nvPr/>
        </p:nvGrpSpPr>
        <p:grpSpPr>
          <a:xfrm>
            <a:off x="651732" y="2503356"/>
            <a:ext cx="6903311" cy="4401250"/>
            <a:chOff x="651732" y="1666318"/>
            <a:chExt cx="7562084" cy="4972601"/>
          </a:xfrm>
        </p:grpSpPr>
        <p:pic>
          <p:nvPicPr>
            <p:cNvPr id="6" name="Picture 5" descr="P:\60307777 FHWA NY Climate Ad\400 Technical Information-Technical Discipline Files\408 Structural\Subtask 4.3 - Engineering Assessments\Barnegat Bay Bridge\Docs from Agency\mathis bridge from pelican island 11786113-essay.JPG"/>
            <p:cNvPicPr/>
            <p:nvPr/>
          </p:nvPicPr>
          <p:blipFill rotWithShape="1">
            <a:blip r:embed="rId3" cstate="print">
              <a:extLst>
                <a:ext uri="{28A0092B-C50C-407E-A947-70E740481C1C}">
                  <a14:useLocalDpi xmlns:a14="http://schemas.microsoft.com/office/drawing/2010/main" val="0"/>
                </a:ext>
              </a:extLst>
            </a:blip>
            <a:srcRect l="10444" r="6301" b="21012"/>
            <a:stretch/>
          </p:blipFill>
          <p:spPr bwMode="auto">
            <a:xfrm>
              <a:off x="771990" y="1666318"/>
              <a:ext cx="3657600" cy="2299217"/>
            </a:xfrm>
            <a:prstGeom prst="rect">
              <a:avLst/>
            </a:prstGeom>
            <a:noFill/>
            <a:ln>
              <a:noFill/>
            </a:ln>
          </p:spPr>
        </p:pic>
        <p:pic>
          <p:nvPicPr>
            <p:cNvPr id="7" name="Picture 6"/>
            <p:cNvPicPr>
              <a:picLocks noChangeAspect="1"/>
            </p:cNvPicPr>
            <p:nvPr/>
          </p:nvPicPr>
          <p:blipFill rotWithShape="1">
            <a:blip r:embed="rId4" cstate="print"/>
            <a:srcRect b="2956"/>
            <a:stretch/>
          </p:blipFill>
          <p:spPr>
            <a:xfrm>
              <a:off x="771990" y="4085455"/>
              <a:ext cx="3657600" cy="2240506"/>
            </a:xfrm>
            <a:prstGeom prst="rect">
              <a:avLst/>
            </a:prstGeom>
          </p:spPr>
        </p:pic>
        <p:pic>
          <p:nvPicPr>
            <p:cNvPr id="8" name="Picture 7"/>
            <p:cNvPicPr/>
            <p:nvPr/>
          </p:nvPicPr>
          <p:blipFill rotWithShape="1">
            <a:blip r:embed="rId5" cstate="print">
              <a:extLst>
                <a:ext uri="{28A0092B-C50C-407E-A947-70E740481C1C}">
                  <a14:useLocalDpi xmlns:a14="http://schemas.microsoft.com/office/drawing/2010/main" val="0"/>
                </a:ext>
              </a:extLst>
            </a:blip>
            <a:srcRect l="7953" t="6171" r="17955" b="27235"/>
            <a:stretch/>
          </p:blipFill>
          <p:spPr bwMode="auto">
            <a:xfrm>
              <a:off x="4556216" y="4085455"/>
              <a:ext cx="3657600" cy="2240506"/>
            </a:xfrm>
            <a:prstGeom prst="rect">
              <a:avLst/>
            </a:prstGeom>
            <a:noFill/>
          </p:spPr>
        </p:pic>
        <p:pic>
          <p:nvPicPr>
            <p:cNvPr id="9" name="Picture 2" descr="\\uspsw2vfp001\Projects\60307777 FHWA NY Climate Ad\400 Technical Information-Technical Discipline Files\408 Structural\Subtask 4.3 - Engineering Assessments\Loop Parkway Bridge over Long Creek\Loop Parkway Photos\LP2 196.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16188"/>
            <a:stretch/>
          </p:blipFill>
          <p:spPr bwMode="auto">
            <a:xfrm>
              <a:off x="4556216" y="1666318"/>
              <a:ext cx="3657600" cy="2299217"/>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651732" y="6325961"/>
              <a:ext cx="7442164" cy="312958"/>
            </a:xfrm>
            <a:prstGeom prst="rect">
              <a:avLst/>
            </a:prstGeom>
          </p:spPr>
          <p:txBody>
            <a:bodyPr wrap="square">
              <a:spAutoFit/>
            </a:bodyPr>
            <a:lstStyle/>
            <a:p>
              <a:r>
                <a:rPr lang="en-US" sz="1200" dirty="0" smtClean="0">
                  <a:latin typeface="Arial" panose="020B0604020202020204" pitchFamily="34" charset="0"/>
                  <a:cs typeface="Arial" panose="020B0604020202020204" pitchFamily="34" charset="0"/>
                </a:rPr>
                <a:t>Cambridge Systematics, </a:t>
              </a:r>
              <a:r>
                <a:rPr lang="en-US" sz="1200" dirty="0" smtClean="0">
                  <a:latin typeface="Arial" panose="020B0604020202020204" pitchFamily="34" charset="0"/>
                  <a:cs typeface="Arial" panose="020B0604020202020204" pitchFamily="34" charset="0"/>
                </a:rPr>
                <a:t>AECOM, </a:t>
              </a:r>
              <a:r>
                <a:rPr lang="en-US" sz="1200" dirty="0" err="1" smtClean="0">
                  <a:latin typeface="Arial" panose="020B0604020202020204" pitchFamily="34" charset="0"/>
                  <a:cs typeface="Arial" panose="020B0604020202020204" pitchFamily="34" charset="0"/>
                </a:rPr>
                <a:t>Abt</a:t>
              </a:r>
              <a:r>
                <a:rPr lang="en-US" sz="1200" dirty="0" smtClean="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(Stratus Consulting</a:t>
              </a:r>
              <a:r>
                <a:rPr lang="en-US" sz="1200" dirty="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Office </a:t>
              </a:r>
              <a:r>
                <a:rPr lang="en-US" sz="1200" dirty="0">
                  <a:latin typeface="Arial" panose="020B0604020202020204" pitchFamily="34" charset="0"/>
                  <a:cs typeface="Arial" panose="020B0604020202020204" pitchFamily="34" charset="0"/>
                </a:rPr>
                <a:t>of Radley </a:t>
              </a:r>
              <a:r>
                <a:rPr lang="en-US" sz="1200" dirty="0" smtClean="0">
                  <a:latin typeface="Arial" panose="020B0604020202020204" pitchFamily="34" charset="0"/>
                  <a:cs typeface="Arial" panose="020B0604020202020204" pitchFamily="34" charset="0"/>
                </a:rPr>
                <a:t>Horton, </a:t>
              </a:r>
              <a:r>
                <a:rPr lang="en-US" sz="1200" dirty="0" smtClean="0">
                  <a:latin typeface="Arial" panose="020B0604020202020204" pitchFamily="34" charset="0"/>
                  <a:cs typeface="Arial" panose="020B0604020202020204" pitchFamily="34" charset="0"/>
                </a:rPr>
                <a:t>C2E</a:t>
              </a:r>
              <a:endParaRPr lang="en-US" sz="1200" dirty="0">
                <a:latin typeface="Arial" panose="020B0604020202020204" pitchFamily="34" charset="0"/>
                <a:cs typeface="Arial" panose="020B0604020202020204" pitchFamily="34" charset="0"/>
              </a:endParaRPr>
            </a:p>
          </p:txBody>
        </p:sp>
      </p:grpSp>
      <p:sp>
        <p:nvSpPr>
          <p:cNvPr id="10" name="Text Placeholder 2"/>
          <p:cNvSpPr>
            <a:spLocks noGrp="1"/>
          </p:cNvSpPr>
          <p:nvPr>
            <p:ph type="body" sz="quarter" idx="10"/>
          </p:nvPr>
        </p:nvSpPr>
        <p:spPr>
          <a:xfrm>
            <a:off x="371566" y="1605197"/>
            <a:ext cx="8369300" cy="928141"/>
          </a:xfrm>
        </p:spPr>
        <p:txBody>
          <a:bodyPr>
            <a:normAutofit/>
          </a:bodyPr>
          <a:lstStyle/>
          <a:p>
            <a:pPr marL="0" indent="0">
              <a:buNone/>
            </a:pPr>
            <a:r>
              <a:rPr lang="en-US" sz="1600" b="1" dirty="0" smtClean="0"/>
              <a:t>Impacts of Climate Stressors on 10 Transportation Assets Evaluated</a:t>
            </a:r>
          </a:p>
          <a:p>
            <a:pPr lvl="1"/>
            <a:r>
              <a:rPr lang="en-US" sz="1600" dirty="0" smtClean="0">
                <a:latin typeface="Arial" panose="020B0604020202020204" pitchFamily="34" charset="0"/>
                <a:cs typeface="Arial" panose="020B0604020202020204" pitchFamily="34" charset="0"/>
              </a:rPr>
              <a:t>6 in New York, 3 in New Jersey, 1 in Connecticut</a:t>
            </a:r>
          </a:p>
          <a:p>
            <a:pPr lvl="1"/>
            <a:r>
              <a:rPr lang="en-US" sz="1600" dirty="0" smtClean="0">
                <a:latin typeface="Arial" panose="020B0604020202020204" pitchFamily="34" charset="0"/>
                <a:cs typeface="Arial" panose="020B0604020202020204" pitchFamily="34" charset="0"/>
              </a:rPr>
              <a:t>A mix of bridges, highways, a port, and a railroad track</a:t>
            </a:r>
          </a:p>
        </p:txBody>
      </p:sp>
    </p:spTree>
    <p:extLst>
      <p:ext uri="{BB962C8B-B14F-4D97-AF65-F5344CB8AC3E}">
        <p14:creationId xmlns:p14="http://schemas.microsoft.com/office/powerpoint/2010/main" val="24561533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2438399" y="2057400"/>
            <a:ext cx="5491398" cy="1219200"/>
          </a:xfrm>
        </p:spPr>
        <p:txBody>
          <a:bodyPr/>
          <a:lstStyle/>
          <a:p>
            <a:r>
              <a:rPr lang="en-US" dirty="0" smtClean="0"/>
              <a:t>Assess Exposure</a:t>
            </a:r>
            <a:endParaRPr lang="en-US" dirty="0"/>
          </a:p>
        </p:txBody>
      </p:sp>
    </p:spTree>
    <p:extLst>
      <p:ext uri="{BB962C8B-B14F-4D97-AF65-F5344CB8AC3E}">
        <p14:creationId xmlns:p14="http://schemas.microsoft.com/office/powerpoint/2010/main" val="16421004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Climate Change and Extreme Weather </a:t>
            </a:r>
            <a:br>
              <a:rPr lang="en-AU" dirty="0" smtClean="0"/>
            </a:br>
            <a:r>
              <a:rPr lang="en-AU" dirty="0" smtClean="0"/>
              <a:t>Adaptation Options</a:t>
            </a:r>
            <a:endParaRPr lang="en-US" dirty="0"/>
          </a:p>
        </p:txBody>
      </p:sp>
      <p:sp>
        <p:nvSpPr>
          <p:cNvPr id="8" name="Text Placeholder 7"/>
          <p:cNvSpPr>
            <a:spLocks noGrp="1"/>
          </p:cNvSpPr>
          <p:nvPr>
            <p:ph type="body" sz="quarter" idx="10"/>
          </p:nvPr>
        </p:nvSpPr>
        <p:spPr/>
        <p:txBody>
          <a:bodyPr>
            <a:normAutofit fontScale="92500" lnSpcReduction="10000"/>
          </a:bodyPr>
          <a:lstStyle/>
          <a:p>
            <a:pPr marL="0" indent="0">
              <a:buNone/>
            </a:pPr>
            <a:r>
              <a:rPr lang="en-US" b="1" dirty="0" smtClean="0"/>
              <a:t>Combined Riverine and Coastal Flooding Exposure Analysis of the Coliseum Focus Area, Oakland, CA</a:t>
            </a:r>
          </a:p>
          <a:p>
            <a:r>
              <a:rPr lang="en-US" dirty="0" smtClean="0"/>
              <a:t>A </a:t>
            </a:r>
            <a:r>
              <a:rPr lang="en-US" dirty="0"/>
              <a:t>mix of </a:t>
            </a:r>
            <a:r>
              <a:rPr lang="en-US" dirty="0" smtClean="0"/>
              <a:t>impacted assets </a:t>
            </a:r>
            <a:r>
              <a:rPr lang="en-US" dirty="0"/>
              <a:t>such as roadways, transit stations, and commercial/recreational building assets </a:t>
            </a:r>
            <a:endParaRPr lang="en-US" dirty="0" smtClean="0"/>
          </a:p>
          <a:p>
            <a:r>
              <a:rPr lang="en-US" dirty="0" smtClean="0"/>
              <a:t>8 combinations of Bay water levels, sea level rise, and riverine peak flows</a:t>
            </a:r>
          </a:p>
          <a:p>
            <a:r>
              <a:rPr lang="en-US" b="1" dirty="0" smtClean="0"/>
              <a:t>Bay water levels</a:t>
            </a:r>
            <a:r>
              <a:rPr lang="en-US" dirty="0" smtClean="0"/>
              <a:t>: MHHW, 10-year tide, 100-year tide</a:t>
            </a:r>
          </a:p>
          <a:p>
            <a:r>
              <a:rPr lang="en-US" b="1" dirty="0" smtClean="0"/>
              <a:t>Sea level rise: </a:t>
            </a:r>
            <a:r>
              <a:rPr lang="en-US" dirty="0" smtClean="0"/>
              <a:t>24 inches</a:t>
            </a:r>
          </a:p>
          <a:p>
            <a:r>
              <a:rPr lang="en-US" b="1" dirty="0" smtClean="0"/>
              <a:t>Riverine peak flows: </a:t>
            </a:r>
            <a:r>
              <a:rPr lang="en-US" dirty="0" smtClean="0"/>
              <a:t>10-year peak flow, 100-year peak flow</a:t>
            </a:r>
            <a:endParaRPr lang="en-US" b="1" dirty="0"/>
          </a:p>
          <a:p>
            <a:endParaRPr lang="en-US" dirty="0"/>
          </a:p>
          <a:p>
            <a:pPr lvl="1"/>
            <a:endParaRPr lang="en-US" dirty="0" smtClean="0"/>
          </a:p>
          <a:p>
            <a:pPr marL="457200" lvl="1" indent="0">
              <a:buNone/>
            </a:pPr>
            <a:endParaRPr lang="en-US" b="1" dirty="0" smtClean="0"/>
          </a:p>
          <a:p>
            <a:pPr lvl="1"/>
            <a:endParaRPr lang="en-US" dirty="0" smtClean="0"/>
          </a:p>
          <a:p>
            <a:endParaRPr lang="en-US" sz="2800" dirty="0"/>
          </a:p>
          <a:p>
            <a:pPr marL="0" indent="0">
              <a:buNone/>
            </a:pPr>
            <a:endParaRPr lang="en-US" sz="2200" dirty="0"/>
          </a:p>
          <a:p>
            <a:endParaRPr lang="en-US" dirty="0"/>
          </a:p>
        </p:txBody>
      </p:sp>
      <p:pic>
        <p:nvPicPr>
          <p:cNvPr id="10" name="Picture Placeholder 9"/>
          <p:cNvPicPr>
            <a:picLocks noGrp="1" noChangeAspect="1"/>
          </p:cNvPicPr>
          <p:nvPr>
            <p:ph type="pic" sz="quarter" idx="11"/>
          </p:nvPr>
        </p:nvPicPr>
        <p:blipFill rotWithShape="1">
          <a:blip r:embed="rId3">
            <a:extLst>
              <a:ext uri="{28A0092B-C50C-407E-A947-70E740481C1C}">
                <a14:useLocalDpi xmlns:a14="http://schemas.microsoft.com/office/drawing/2010/main" val="0"/>
              </a:ext>
            </a:extLst>
          </a:blip>
          <a:srcRect l="5053" t="10490" r="8777" b="4841"/>
          <a:stretch/>
        </p:blipFill>
        <p:spPr/>
      </p:pic>
      <p:sp>
        <p:nvSpPr>
          <p:cNvPr id="11" name="Rectangle 10"/>
          <p:cNvSpPr/>
          <p:nvPr/>
        </p:nvSpPr>
        <p:spPr>
          <a:xfrm>
            <a:off x="0" y="6038850"/>
            <a:ext cx="3873501" cy="8191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2510"/>
          <a:stretch/>
        </p:blipFill>
        <p:spPr bwMode="auto">
          <a:xfrm>
            <a:off x="1536699" y="6038850"/>
            <a:ext cx="7083425" cy="819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8599" y="6285865"/>
            <a:ext cx="1211582" cy="274320"/>
          </a:xfrm>
          <a:prstGeom prst="rect">
            <a:avLst/>
          </a:prstGeom>
        </p:spPr>
      </p:pic>
    </p:spTree>
    <p:extLst>
      <p:ext uri="{BB962C8B-B14F-4D97-AF65-F5344CB8AC3E}">
        <p14:creationId xmlns:p14="http://schemas.microsoft.com/office/powerpoint/2010/main" val="27773224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8495414" y="6273206"/>
            <a:ext cx="648586" cy="5103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220" name="Picture 4"/>
          <p:cNvPicPr>
            <a:picLocks noChangeAspect="1" noChangeArrowheads="1"/>
          </p:cNvPicPr>
          <p:nvPr/>
        </p:nvPicPr>
        <p:blipFill>
          <a:blip r:embed="rId3" cstate="print"/>
          <a:srcRect/>
          <a:stretch>
            <a:fillRect/>
          </a:stretch>
        </p:blipFill>
        <p:spPr bwMode="auto">
          <a:xfrm>
            <a:off x="214" y="0"/>
            <a:ext cx="9144000" cy="7229909"/>
          </a:xfrm>
          <a:prstGeom prst="rect">
            <a:avLst/>
          </a:prstGeom>
          <a:noFill/>
          <a:ln w="9525">
            <a:noFill/>
            <a:miter lim="800000"/>
            <a:headEnd/>
            <a:tailEnd/>
          </a:ln>
        </p:spPr>
      </p:pic>
      <p:sp>
        <p:nvSpPr>
          <p:cNvPr id="4" name="Slide Number Placeholder 3"/>
          <p:cNvSpPr>
            <a:spLocks noGrp="1"/>
          </p:cNvSpPr>
          <p:nvPr>
            <p:ph type="sldNum" sz="quarter" idx="4294967295"/>
          </p:nvPr>
        </p:nvSpPr>
        <p:spPr>
          <a:xfrm>
            <a:off x="6553200" y="6356350"/>
            <a:ext cx="2133600" cy="365125"/>
          </a:xfrm>
          <a:prstGeom prst="rect">
            <a:avLst/>
          </a:prstGeom>
        </p:spPr>
        <p:txBody>
          <a:bodyPr/>
          <a:lstStyle/>
          <a:p>
            <a:fld id="{292FEF09-04D1-447B-9F98-7000E0D5D333}" type="slidenum">
              <a:rPr lang="en-US" smtClean="0"/>
              <a:pPr/>
              <a:t>17</a:t>
            </a:fld>
            <a:endParaRPr lang="en-US"/>
          </a:p>
        </p:txBody>
      </p:sp>
      <p:pic>
        <p:nvPicPr>
          <p:cNvPr id="9219" name="Picture 3"/>
          <p:cNvPicPr>
            <a:picLocks noChangeAspect="1" noChangeArrowheads="1"/>
          </p:cNvPicPr>
          <p:nvPr/>
        </p:nvPicPr>
        <p:blipFill>
          <a:blip r:embed="rId4" cstate="print"/>
          <a:srcRect t="5548" r="5606" b="4880"/>
          <a:stretch>
            <a:fillRect/>
          </a:stretch>
        </p:blipFill>
        <p:spPr bwMode="auto">
          <a:xfrm>
            <a:off x="156277" y="5433240"/>
            <a:ext cx="2927165" cy="1201479"/>
          </a:xfrm>
          <a:prstGeom prst="rect">
            <a:avLst/>
          </a:prstGeom>
          <a:noFill/>
          <a:ln w="9525">
            <a:noFill/>
            <a:miter lim="800000"/>
            <a:headEnd/>
            <a:tailEnd/>
          </a:ln>
        </p:spPr>
      </p:pic>
    </p:spTree>
    <p:extLst>
      <p:ext uri="{BB962C8B-B14F-4D97-AF65-F5344CB8AC3E}">
        <p14:creationId xmlns:p14="http://schemas.microsoft.com/office/powerpoint/2010/main" val="23951491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8495414" y="6273206"/>
            <a:ext cx="648586" cy="5103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p:cNvSpPr>
            <a:spLocks noGrp="1"/>
          </p:cNvSpPr>
          <p:nvPr>
            <p:ph type="title" idx="4294967295"/>
          </p:nvPr>
        </p:nvSpPr>
        <p:spPr>
          <a:xfrm>
            <a:off x="457200" y="338328"/>
            <a:ext cx="8229600" cy="804672"/>
          </a:xfrm>
          <a:prstGeom prst="rect">
            <a:avLst/>
          </a:prstGeom>
        </p:spPr>
        <p:txBody>
          <a:bodyPr/>
          <a:lstStyle/>
          <a:p>
            <a:endParaRPr lang="en-US"/>
          </a:p>
        </p:txBody>
      </p:sp>
      <p:sp>
        <p:nvSpPr>
          <p:cNvPr id="6" name="Content Placeholder 5"/>
          <p:cNvSpPr>
            <a:spLocks noGrp="1"/>
          </p:cNvSpPr>
          <p:nvPr>
            <p:ph idx="4294967295"/>
          </p:nvPr>
        </p:nvSpPr>
        <p:spPr>
          <a:xfrm>
            <a:off x="457200" y="1368869"/>
            <a:ext cx="8229600" cy="4639819"/>
          </a:xfrm>
          <a:prstGeom prst="rect">
            <a:avLst/>
          </a:prstGeom>
        </p:spPr>
        <p:txBody>
          <a:bodyPr/>
          <a:lstStyle/>
          <a:p>
            <a:endParaRPr lang="en-US"/>
          </a:p>
        </p:txBody>
      </p:sp>
      <p:sp>
        <p:nvSpPr>
          <p:cNvPr id="4" name="Slide Number Placeholder 3"/>
          <p:cNvSpPr>
            <a:spLocks noGrp="1"/>
          </p:cNvSpPr>
          <p:nvPr>
            <p:ph type="sldNum" sz="quarter" idx="4294967295"/>
          </p:nvPr>
        </p:nvSpPr>
        <p:spPr>
          <a:xfrm>
            <a:off x="6553200" y="6356350"/>
            <a:ext cx="2133600" cy="365125"/>
          </a:xfrm>
          <a:prstGeom prst="rect">
            <a:avLst/>
          </a:prstGeom>
        </p:spPr>
        <p:txBody>
          <a:bodyPr/>
          <a:lstStyle/>
          <a:p>
            <a:fld id="{292FEF09-04D1-447B-9F98-7000E0D5D333}" type="slidenum">
              <a:rPr lang="en-US" smtClean="0"/>
              <a:pPr/>
              <a:t>18</a:t>
            </a:fld>
            <a:endParaRPr lang="en-US"/>
          </a:p>
        </p:txBody>
      </p:sp>
      <p:pic>
        <p:nvPicPr>
          <p:cNvPr id="10243" name="Picture 3"/>
          <p:cNvPicPr>
            <a:picLocks noChangeAspect="1" noChangeArrowheads="1"/>
          </p:cNvPicPr>
          <p:nvPr/>
        </p:nvPicPr>
        <p:blipFill>
          <a:blip r:embed="rId3" cstate="print"/>
          <a:srcRect/>
          <a:stretch>
            <a:fillRect/>
          </a:stretch>
        </p:blipFill>
        <p:spPr bwMode="auto">
          <a:xfrm>
            <a:off x="214" y="0"/>
            <a:ext cx="9144000" cy="7229909"/>
          </a:xfrm>
          <a:prstGeom prst="rect">
            <a:avLst/>
          </a:prstGeom>
          <a:noFill/>
          <a:ln w="9525">
            <a:noFill/>
            <a:miter lim="800000"/>
            <a:headEnd/>
            <a:tailEnd/>
          </a:ln>
        </p:spPr>
      </p:pic>
      <p:pic>
        <p:nvPicPr>
          <p:cNvPr id="10244" name="Picture 4"/>
          <p:cNvPicPr>
            <a:picLocks noChangeAspect="1" noChangeArrowheads="1"/>
          </p:cNvPicPr>
          <p:nvPr/>
        </p:nvPicPr>
        <p:blipFill>
          <a:blip r:embed="rId4" cstate="print"/>
          <a:srcRect t="5218" r="2744" b="7825"/>
          <a:stretch>
            <a:fillRect/>
          </a:stretch>
        </p:blipFill>
        <p:spPr bwMode="auto">
          <a:xfrm>
            <a:off x="167460" y="5443875"/>
            <a:ext cx="3171162" cy="1063255"/>
          </a:xfrm>
          <a:prstGeom prst="rect">
            <a:avLst/>
          </a:prstGeom>
          <a:noFill/>
          <a:ln w="9525">
            <a:noFill/>
            <a:miter lim="800000"/>
            <a:headEnd/>
            <a:tailEnd/>
          </a:ln>
        </p:spPr>
      </p:pic>
    </p:spTree>
    <p:extLst>
      <p:ext uri="{BB962C8B-B14F-4D97-AF65-F5344CB8AC3E}">
        <p14:creationId xmlns:p14="http://schemas.microsoft.com/office/powerpoint/2010/main" val="10423807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8495414" y="6273206"/>
            <a:ext cx="648586" cy="5103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p:cNvSpPr>
            <a:spLocks noGrp="1"/>
          </p:cNvSpPr>
          <p:nvPr>
            <p:ph type="title" idx="4294967295"/>
          </p:nvPr>
        </p:nvSpPr>
        <p:spPr>
          <a:xfrm>
            <a:off x="457200" y="338328"/>
            <a:ext cx="8229600" cy="804672"/>
          </a:xfrm>
          <a:prstGeom prst="rect">
            <a:avLst/>
          </a:prstGeom>
        </p:spPr>
        <p:txBody>
          <a:bodyPr/>
          <a:lstStyle/>
          <a:p>
            <a:endParaRPr lang="en-US"/>
          </a:p>
        </p:txBody>
      </p:sp>
      <p:sp>
        <p:nvSpPr>
          <p:cNvPr id="6" name="Content Placeholder 5"/>
          <p:cNvSpPr>
            <a:spLocks noGrp="1"/>
          </p:cNvSpPr>
          <p:nvPr>
            <p:ph idx="4294967295"/>
          </p:nvPr>
        </p:nvSpPr>
        <p:spPr>
          <a:xfrm>
            <a:off x="457200" y="1368869"/>
            <a:ext cx="8229600" cy="4639819"/>
          </a:xfrm>
          <a:prstGeom prst="rect">
            <a:avLst/>
          </a:prstGeom>
        </p:spPr>
        <p:txBody>
          <a:bodyPr/>
          <a:lstStyle/>
          <a:p>
            <a:endParaRPr lang="en-US"/>
          </a:p>
        </p:txBody>
      </p:sp>
      <p:sp>
        <p:nvSpPr>
          <p:cNvPr id="4" name="Slide Number Placeholder 3"/>
          <p:cNvSpPr>
            <a:spLocks noGrp="1"/>
          </p:cNvSpPr>
          <p:nvPr>
            <p:ph type="sldNum" sz="quarter" idx="4294967295"/>
          </p:nvPr>
        </p:nvSpPr>
        <p:spPr>
          <a:xfrm>
            <a:off x="6553200" y="6356350"/>
            <a:ext cx="2133600" cy="365125"/>
          </a:xfrm>
          <a:prstGeom prst="rect">
            <a:avLst/>
          </a:prstGeom>
        </p:spPr>
        <p:txBody>
          <a:bodyPr/>
          <a:lstStyle/>
          <a:p>
            <a:fld id="{292FEF09-04D1-447B-9F98-7000E0D5D333}" type="slidenum">
              <a:rPr lang="en-US" smtClean="0"/>
              <a:pPr/>
              <a:t>19</a:t>
            </a:fld>
            <a:endParaRPr lang="en-US"/>
          </a:p>
        </p:txBody>
      </p:sp>
      <p:pic>
        <p:nvPicPr>
          <p:cNvPr id="11266" name="Picture 2"/>
          <p:cNvPicPr>
            <a:picLocks noChangeAspect="1" noChangeArrowheads="1"/>
          </p:cNvPicPr>
          <p:nvPr/>
        </p:nvPicPr>
        <p:blipFill>
          <a:blip r:embed="rId3" cstate="print"/>
          <a:srcRect/>
          <a:stretch>
            <a:fillRect/>
          </a:stretch>
        </p:blipFill>
        <p:spPr bwMode="auto">
          <a:xfrm>
            <a:off x="3868" y="-1"/>
            <a:ext cx="9144000" cy="7253510"/>
          </a:xfrm>
          <a:prstGeom prst="rect">
            <a:avLst/>
          </a:prstGeom>
          <a:noFill/>
          <a:ln w="9525">
            <a:noFill/>
            <a:miter lim="800000"/>
            <a:headEnd/>
            <a:tailEnd/>
          </a:ln>
        </p:spPr>
      </p:pic>
      <p:pic>
        <p:nvPicPr>
          <p:cNvPr id="11267" name="Picture 3"/>
          <p:cNvPicPr>
            <a:picLocks noChangeAspect="1" noChangeArrowheads="1"/>
          </p:cNvPicPr>
          <p:nvPr/>
        </p:nvPicPr>
        <p:blipFill>
          <a:blip r:embed="rId4" cstate="print"/>
          <a:srcRect/>
          <a:stretch>
            <a:fillRect/>
          </a:stretch>
        </p:blipFill>
        <p:spPr bwMode="auto">
          <a:xfrm>
            <a:off x="148862" y="5433247"/>
            <a:ext cx="3251108" cy="1116418"/>
          </a:xfrm>
          <a:prstGeom prst="rect">
            <a:avLst/>
          </a:prstGeom>
          <a:noFill/>
          <a:ln w="9525">
            <a:noFill/>
            <a:miter lim="800000"/>
            <a:headEnd/>
            <a:tailEnd/>
          </a:ln>
        </p:spPr>
      </p:pic>
    </p:spTree>
    <p:extLst>
      <p:ext uri="{BB962C8B-B14F-4D97-AF65-F5344CB8AC3E}">
        <p14:creationId xmlns:p14="http://schemas.microsoft.com/office/powerpoint/2010/main" val="12731668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Climate Hazards and Impacts</a:t>
            </a:r>
          </a:p>
        </p:txBody>
      </p:sp>
    </p:spTree>
    <p:extLst>
      <p:ext uri="{BB962C8B-B14F-4D97-AF65-F5344CB8AC3E}">
        <p14:creationId xmlns:p14="http://schemas.microsoft.com/office/powerpoint/2010/main" val="16926005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8495414" y="6273206"/>
            <a:ext cx="648586" cy="5103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p:cNvSpPr>
            <a:spLocks noGrp="1"/>
          </p:cNvSpPr>
          <p:nvPr>
            <p:ph type="title" idx="4294967295"/>
          </p:nvPr>
        </p:nvSpPr>
        <p:spPr>
          <a:xfrm>
            <a:off x="457200" y="338328"/>
            <a:ext cx="8229600" cy="804672"/>
          </a:xfrm>
          <a:prstGeom prst="rect">
            <a:avLst/>
          </a:prstGeom>
        </p:spPr>
        <p:txBody>
          <a:bodyPr/>
          <a:lstStyle/>
          <a:p>
            <a:endParaRPr lang="en-US"/>
          </a:p>
        </p:txBody>
      </p:sp>
      <p:sp>
        <p:nvSpPr>
          <p:cNvPr id="6" name="Content Placeholder 5"/>
          <p:cNvSpPr>
            <a:spLocks noGrp="1"/>
          </p:cNvSpPr>
          <p:nvPr>
            <p:ph idx="4294967295"/>
          </p:nvPr>
        </p:nvSpPr>
        <p:spPr>
          <a:xfrm>
            <a:off x="457200" y="1368869"/>
            <a:ext cx="8229600" cy="4639819"/>
          </a:xfrm>
          <a:prstGeom prst="rect">
            <a:avLst/>
          </a:prstGeom>
        </p:spPr>
        <p:txBody>
          <a:bodyPr/>
          <a:lstStyle/>
          <a:p>
            <a:endParaRPr lang="en-US"/>
          </a:p>
        </p:txBody>
      </p:sp>
      <p:sp>
        <p:nvSpPr>
          <p:cNvPr id="4" name="Slide Number Placeholder 3"/>
          <p:cNvSpPr>
            <a:spLocks noGrp="1"/>
          </p:cNvSpPr>
          <p:nvPr>
            <p:ph type="sldNum" sz="quarter" idx="4294967295"/>
          </p:nvPr>
        </p:nvSpPr>
        <p:spPr>
          <a:xfrm>
            <a:off x="6553200" y="6356350"/>
            <a:ext cx="2133600" cy="365125"/>
          </a:xfrm>
          <a:prstGeom prst="rect">
            <a:avLst/>
          </a:prstGeom>
        </p:spPr>
        <p:txBody>
          <a:bodyPr/>
          <a:lstStyle/>
          <a:p>
            <a:fld id="{292FEF09-04D1-447B-9F98-7000E0D5D333}" type="slidenum">
              <a:rPr lang="en-US" smtClean="0"/>
              <a:pPr/>
              <a:t>20</a:t>
            </a:fld>
            <a:endParaRPr lang="en-US"/>
          </a:p>
        </p:txBody>
      </p:sp>
      <p:pic>
        <p:nvPicPr>
          <p:cNvPr id="12290" name="Picture 2"/>
          <p:cNvPicPr>
            <a:picLocks noChangeAspect="1" noChangeArrowheads="1"/>
          </p:cNvPicPr>
          <p:nvPr/>
        </p:nvPicPr>
        <p:blipFill>
          <a:blip r:embed="rId3" cstate="print"/>
          <a:srcRect/>
          <a:stretch>
            <a:fillRect/>
          </a:stretch>
        </p:blipFill>
        <p:spPr bwMode="auto">
          <a:xfrm>
            <a:off x="6084" y="0"/>
            <a:ext cx="9144000" cy="7231983"/>
          </a:xfrm>
          <a:prstGeom prst="rect">
            <a:avLst/>
          </a:prstGeom>
          <a:noFill/>
          <a:ln w="9525">
            <a:noFill/>
            <a:miter lim="800000"/>
            <a:headEnd/>
            <a:tailEnd/>
          </a:ln>
        </p:spPr>
      </p:pic>
      <p:pic>
        <p:nvPicPr>
          <p:cNvPr id="12291" name="Picture 3"/>
          <p:cNvPicPr>
            <a:picLocks noChangeAspect="1" noChangeArrowheads="1"/>
          </p:cNvPicPr>
          <p:nvPr/>
        </p:nvPicPr>
        <p:blipFill>
          <a:blip r:embed="rId4" cstate="print"/>
          <a:srcRect/>
          <a:stretch>
            <a:fillRect/>
          </a:stretch>
        </p:blipFill>
        <p:spPr bwMode="auto">
          <a:xfrm>
            <a:off x="159045" y="5433238"/>
            <a:ext cx="3305087" cy="1134582"/>
          </a:xfrm>
          <a:prstGeom prst="rect">
            <a:avLst/>
          </a:prstGeom>
          <a:noFill/>
          <a:ln w="9525">
            <a:noFill/>
            <a:miter lim="800000"/>
            <a:headEnd/>
            <a:tailEnd/>
          </a:ln>
        </p:spPr>
      </p:pic>
    </p:spTree>
    <p:extLst>
      <p:ext uri="{BB962C8B-B14F-4D97-AF65-F5344CB8AC3E}">
        <p14:creationId xmlns:p14="http://schemas.microsoft.com/office/powerpoint/2010/main" val="21116704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2438399" y="2057400"/>
            <a:ext cx="5491398" cy="1219200"/>
          </a:xfrm>
        </p:spPr>
        <p:txBody>
          <a:bodyPr/>
          <a:lstStyle/>
          <a:p>
            <a:r>
              <a:rPr lang="en-US" dirty="0" smtClean="0"/>
              <a:t>Assess Vulnerability</a:t>
            </a:r>
            <a:endParaRPr lang="en-US" dirty="0"/>
          </a:p>
        </p:txBody>
      </p:sp>
    </p:spTree>
    <p:extLst>
      <p:ext uri="{BB962C8B-B14F-4D97-AF65-F5344CB8AC3E}">
        <p14:creationId xmlns:p14="http://schemas.microsoft.com/office/powerpoint/2010/main" val="5263968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p:cNvPicPr>
            <a:picLocks noGrp="1" noChangeAspect="1"/>
          </p:cNvPicPr>
          <p:nvPr>
            <p:ph type="pic" sz="quarter" idx="11"/>
          </p:nvPr>
        </p:nvPicPr>
        <p:blipFill rotWithShape="1">
          <a:blip r:embed="rId3" cstate="print">
            <a:extLst>
              <a:ext uri="{28A0092B-C50C-407E-A947-70E740481C1C}">
                <a14:useLocalDpi xmlns:a14="http://schemas.microsoft.com/office/drawing/2010/main" val="0"/>
              </a:ext>
            </a:extLst>
          </a:blip>
          <a:srcRect t="-543" r="365" b="-94957"/>
          <a:stretch/>
        </p:blipFill>
        <p:spPr>
          <a:xfrm>
            <a:off x="0" y="1600200"/>
            <a:ext cx="4203700" cy="5334000"/>
          </a:xfrm>
        </p:spPr>
      </p:pic>
      <p:pic>
        <p:nvPicPr>
          <p:cNvPr id="12" name="Picture 2" descr="L:\Projects\Legacy\Water\60330644_HWY37_SLR\400-Technical\402 Stakeholder Meetings\20160203\Typical Sections\3 - Typical Section Levee Embankment.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464" t="18548" r="3247" b="24057"/>
          <a:stretch/>
        </p:blipFill>
        <p:spPr bwMode="auto">
          <a:xfrm>
            <a:off x="0" y="4343400"/>
            <a:ext cx="4166103" cy="16764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normAutofit fontScale="90000"/>
          </a:bodyPr>
          <a:lstStyle/>
          <a:p>
            <a:r>
              <a:rPr lang="en-US" dirty="0" smtClean="0"/>
              <a:t>California State Route 37 – </a:t>
            </a:r>
            <a:br>
              <a:rPr lang="en-US" dirty="0" smtClean="0"/>
            </a:br>
            <a:r>
              <a:rPr lang="en-US" dirty="0" smtClean="0"/>
              <a:t>North San Francisco Bay Sea Level Rise Vulnerability Study and Adaptation </a:t>
            </a:r>
            <a:endParaRPr lang="en-US" dirty="0"/>
          </a:p>
        </p:txBody>
      </p:sp>
      <p:sp>
        <p:nvSpPr>
          <p:cNvPr id="3" name="Content Placeholder 2"/>
          <p:cNvSpPr>
            <a:spLocks noGrp="1"/>
          </p:cNvSpPr>
          <p:nvPr>
            <p:ph type="body" sz="quarter" idx="10"/>
          </p:nvPr>
        </p:nvSpPr>
        <p:spPr>
          <a:xfrm>
            <a:off x="4267200" y="1905000"/>
            <a:ext cx="4726898" cy="4800600"/>
          </a:xfrm>
        </p:spPr>
        <p:txBody>
          <a:bodyPr>
            <a:normAutofit fontScale="92500" lnSpcReduction="10000"/>
          </a:bodyPr>
          <a:lstStyle/>
          <a:p>
            <a:pPr marL="0" indent="0">
              <a:buNone/>
            </a:pPr>
            <a:r>
              <a:rPr lang="en-US" dirty="0" smtClean="0"/>
              <a:t>HWY Vulnerability Assessment conducted for each reach by examining exposure, sensitivity, and adaptive capacity.</a:t>
            </a:r>
          </a:p>
          <a:p>
            <a:r>
              <a:rPr lang="en-US" b="1" dirty="0" smtClean="0"/>
              <a:t>Exposure</a:t>
            </a:r>
            <a:r>
              <a:rPr lang="en-US" dirty="0" smtClean="0"/>
              <a:t>: function of depth and extent of inundation, length of overtopped reach, and physical condition of shoreline protection features.</a:t>
            </a:r>
          </a:p>
          <a:p>
            <a:r>
              <a:rPr lang="en-US" b="1" dirty="0" smtClean="0"/>
              <a:t>Sensitivity</a:t>
            </a:r>
            <a:r>
              <a:rPr lang="en-US" dirty="0" smtClean="0"/>
              <a:t>: function of reach age, level of use, historical performance during storm events, seismic and liquefaction susceptibility</a:t>
            </a:r>
          </a:p>
          <a:p>
            <a:r>
              <a:rPr lang="en-US" b="1" dirty="0" smtClean="0"/>
              <a:t>Adaptive capacity</a:t>
            </a:r>
            <a:r>
              <a:rPr lang="en-US" dirty="0" smtClean="0"/>
              <a:t>: function of alternative viable route availability </a:t>
            </a:r>
          </a:p>
          <a:p>
            <a:pPr marL="0" indent="0">
              <a:buNone/>
            </a:pPr>
            <a:endParaRPr lang="en-US" dirty="0"/>
          </a:p>
          <a:p>
            <a:pPr marL="0" indent="0">
              <a:buNone/>
            </a:pPr>
            <a:r>
              <a:rPr lang="en-US" dirty="0" smtClean="0"/>
              <a:t>Qualitative ratings assigned to each component to develop composite vulnerability rating</a:t>
            </a:r>
          </a:p>
        </p:txBody>
      </p:sp>
      <p:pic>
        <p:nvPicPr>
          <p:cNvPr id="7" name="Picture 2" descr="Highway 3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1000" y="6019800"/>
            <a:ext cx="548640" cy="5715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Users\vandeverj\Documents\AECOM\HWY 37 SLR\Task 1 - Inundation Mapping\Stakeholder Meeting\CT_logo.gi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676400" y="6019800"/>
            <a:ext cx="685800" cy="6858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C:\Users\vandeverj\Documents\AECOM\HWY 37 SLR\Task 1 - Inundation Mapping\Stakeholder Meeting\expanded_logo_2_gold-blue.gi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895600" y="6220199"/>
            <a:ext cx="1200150" cy="3076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57948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2438400" y="2057400"/>
            <a:ext cx="6553200" cy="1219200"/>
          </a:xfrm>
        </p:spPr>
        <p:txBody>
          <a:bodyPr/>
          <a:lstStyle/>
          <a:p>
            <a:r>
              <a:rPr lang="en-US" dirty="0" smtClean="0"/>
              <a:t>Assess Risk</a:t>
            </a:r>
            <a:endParaRPr lang="en-US" dirty="0"/>
          </a:p>
        </p:txBody>
      </p:sp>
    </p:spTree>
    <p:extLst>
      <p:ext uri="{BB962C8B-B14F-4D97-AF65-F5344CB8AC3E}">
        <p14:creationId xmlns:p14="http://schemas.microsoft.com/office/powerpoint/2010/main" val="1273180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Case Study: </a:t>
            </a:r>
            <a:br>
              <a:rPr lang="en-US" dirty="0" smtClean="0"/>
            </a:br>
            <a:r>
              <a:rPr lang="en-US" dirty="0" smtClean="0"/>
              <a:t>Coastal Sea Level Rise Risk Assessment</a:t>
            </a:r>
            <a:br>
              <a:rPr lang="en-US" dirty="0" smtClean="0"/>
            </a:br>
            <a:r>
              <a:rPr lang="en-US" dirty="0" smtClean="0"/>
              <a:t>Capital Regional District (Victoria, BC)</a:t>
            </a:r>
            <a:br>
              <a:rPr lang="en-US" dirty="0" smtClean="0"/>
            </a:br>
            <a:endParaRPr lang="en-US" dirty="0"/>
          </a:p>
        </p:txBody>
      </p:sp>
      <p:pic>
        <p:nvPicPr>
          <p:cNvPr id="17" name="Picture Placeholder 16"/>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4822" r="14822"/>
          <a:stretch>
            <a:fillRect/>
          </a:stretch>
        </p:blipFill>
        <p:spPr/>
      </p:pic>
      <p:graphicFrame>
        <p:nvGraphicFramePr>
          <p:cNvPr id="18" name="Content Placeholder 7"/>
          <p:cNvGraphicFramePr>
            <a:graphicFrameLocks/>
          </p:cNvGraphicFramePr>
          <p:nvPr>
            <p:extLst>
              <p:ext uri="{D42A27DB-BD31-4B8C-83A1-F6EECF244321}">
                <p14:modId xmlns:p14="http://schemas.microsoft.com/office/powerpoint/2010/main" val="2886768634"/>
              </p:ext>
            </p:extLst>
          </p:nvPr>
        </p:nvGraphicFramePr>
        <p:xfrm>
          <a:off x="4390014" y="1756210"/>
          <a:ext cx="4229329" cy="3745181"/>
        </p:xfrm>
        <a:graphic>
          <a:graphicData uri="http://schemas.openxmlformats.org/drawingml/2006/table">
            <a:tbl>
              <a:tblPr>
                <a:tableStyleId>{8EC20E35-A176-4012-BC5E-935CFFF8708E}</a:tableStyleId>
              </a:tblPr>
              <a:tblGrid>
                <a:gridCol w="3060097"/>
                <a:gridCol w="1169232"/>
              </a:tblGrid>
              <a:tr h="294974">
                <a:tc>
                  <a:txBody>
                    <a:bodyPr/>
                    <a:lstStyle/>
                    <a:p>
                      <a:pPr marL="0" marR="0" algn="just">
                        <a:lnSpc>
                          <a:spcPct val="100000"/>
                        </a:lnSpc>
                        <a:spcBef>
                          <a:spcPts val="720"/>
                        </a:spcBef>
                        <a:spcAft>
                          <a:spcPts val="720"/>
                        </a:spcAft>
                      </a:pPr>
                      <a:r>
                        <a:rPr lang="en-CA" sz="1600" b="1" dirty="0">
                          <a:latin typeface="Arial" panose="020B0604020202020204" pitchFamily="34" charset="0"/>
                          <a:cs typeface="Arial" panose="020B0604020202020204" pitchFamily="34" charset="0"/>
                        </a:rPr>
                        <a:t>Indicator</a:t>
                      </a:r>
                      <a:endParaRPr lang="en-US" sz="1600" b="1" dirty="0">
                        <a:latin typeface="Arial" panose="020B0604020202020204" pitchFamily="34" charset="0"/>
                        <a:ea typeface="Times New Roman"/>
                        <a:cs typeface="Arial" panose="020B0604020202020204" pitchFamily="34" charset="0"/>
                      </a:endParaRPr>
                    </a:p>
                  </a:txBody>
                  <a:tcPr marL="24840" marR="24840" marT="0" marB="0" anchor="ctr">
                    <a:lnL>
                      <a:noFill/>
                    </a:lnL>
                    <a:lnR w="12700" cap="flat" cmpd="sng" algn="ctr">
                      <a:noFill/>
                      <a:prstDash val="solid"/>
                      <a:round/>
                      <a:headEnd type="none" w="med" len="med"/>
                      <a:tailEnd type="none" w="med" len="med"/>
                    </a:lnR>
                    <a:lnT w="254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just">
                        <a:lnSpc>
                          <a:spcPct val="100000"/>
                        </a:lnSpc>
                        <a:spcBef>
                          <a:spcPts val="720"/>
                        </a:spcBef>
                        <a:spcAft>
                          <a:spcPts val="720"/>
                        </a:spcAft>
                      </a:pPr>
                      <a:r>
                        <a:rPr lang="en-CA" sz="1600" b="1" dirty="0">
                          <a:latin typeface="Arial" panose="020B0604020202020204" pitchFamily="34" charset="0"/>
                          <a:cs typeface="Arial" panose="020B0604020202020204" pitchFamily="34" charset="0"/>
                        </a:rPr>
                        <a:t>Impact</a:t>
                      </a:r>
                      <a:endParaRPr lang="en-US" sz="1600" b="1" dirty="0">
                        <a:latin typeface="Arial" panose="020B0604020202020204" pitchFamily="34" charset="0"/>
                        <a:ea typeface="Times New Roman"/>
                        <a:cs typeface="Arial" panose="020B0604020202020204" pitchFamily="34" charset="0"/>
                      </a:endParaRPr>
                    </a:p>
                  </a:txBody>
                  <a:tcPr marL="24840" marR="24840" marT="0" marB="0" anchor="ctr">
                    <a:lnL w="12700" cap="flat" cmpd="sng" algn="ctr">
                      <a:noFill/>
                      <a:prstDash val="solid"/>
                      <a:round/>
                      <a:headEnd type="none" w="med" len="med"/>
                      <a:tailEnd type="none" w="med" len="med"/>
                    </a:lnL>
                    <a:lnR>
                      <a:noFill/>
                    </a:lnR>
                    <a:lnT w="254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437208">
                <a:tc>
                  <a:txBody>
                    <a:bodyPr/>
                    <a:lstStyle/>
                    <a:p>
                      <a:pPr marL="0" marR="0" algn="l">
                        <a:lnSpc>
                          <a:spcPct val="100000"/>
                        </a:lnSpc>
                        <a:spcBef>
                          <a:spcPts val="720"/>
                        </a:spcBef>
                        <a:spcAft>
                          <a:spcPts val="720"/>
                        </a:spcAft>
                      </a:pPr>
                      <a:r>
                        <a:rPr lang="en-CA" sz="1400" dirty="0">
                          <a:latin typeface="Arial" panose="020B0604020202020204" pitchFamily="34" charset="0"/>
                          <a:cs typeface="Arial" panose="020B0604020202020204" pitchFamily="34" charset="0"/>
                        </a:rPr>
                        <a:t>Commute Costs per day</a:t>
                      </a:r>
                      <a:endParaRPr lang="en-US" sz="1400" dirty="0">
                        <a:latin typeface="Arial" panose="020B0604020202020204" pitchFamily="34" charset="0"/>
                        <a:ea typeface="Times New Roman"/>
                        <a:cs typeface="Arial" panose="020B0604020202020204" pitchFamily="34" charset="0"/>
                      </a:endParaRPr>
                    </a:p>
                  </a:txBody>
                  <a:tcPr marL="24840" marR="24840" marT="0" marB="0"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just">
                        <a:lnSpc>
                          <a:spcPct val="100000"/>
                        </a:lnSpc>
                        <a:spcBef>
                          <a:spcPts val="720"/>
                        </a:spcBef>
                        <a:spcAft>
                          <a:spcPts val="720"/>
                        </a:spcAft>
                      </a:pPr>
                      <a:r>
                        <a:rPr lang="en-CA" sz="1400" dirty="0">
                          <a:latin typeface="Arial" panose="020B0604020202020204" pitchFamily="34" charset="0"/>
                          <a:cs typeface="Arial" panose="020B0604020202020204" pitchFamily="34" charset="0"/>
                        </a:rPr>
                        <a:t>$7,059</a:t>
                      </a:r>
                      <a:endParaRPr lang="en-US" sz="1400" dirty="0">
                        <a:latin typeface="Arial" panose="020B0604020202020204" pitchFamily="34" charset="0"/>
                        <a:ea typeface="Times New Roman"/>
                        <a:cs typeface="Arial" panose="020B0604020202020204" pitchFamily="34" charset="0"/>
                      </a:endParaRPr>
                    </a:p>
                  </a:txBody>
                  <a:tcPr marL="24840" marR="24840" marT="0" marB="0"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67125">
                <a:tc>
                  <a:txBody>
                    <a:bodyPr/>
                    <a:lstStyle/>
                    <a:p>
                      <a:pPr marL="0" marR="0" algn="l">
                        <a:lnSpc>
                          <a:spcPct val="100000"/>
                        </a:lnSpc>
                        <a:spcBef>
                          <a:spcPts val="720"/>
                        </a:spcBef>
                        <a:spcAft>
                          <a:spcPts val="720"/>
                        </a:spcAft>
                      </a:pPr>
                      <a:r>
                        <a:rPr lang="en-CA" sz="1400" dirty="0">
                          <a:latin typeface="Arial" panose="020B0604020202020204" pitchFamily="34" charset="0"/>
                          <a:cs typeface="Arial" panose="020B0604020202020204" pitchFamily="34" charset="0"/>
                        </a:rPr>
                        <a:t>Emergency Services Cost per day</a:t>
                      </a:r>
                      <a:endParaRPr lang="en-US" sz="1400" dirty="0">
                        <a:latin typeface="Arial" panose="020B0604020202020204" pitchFamily="34" charset="0"/>
                        <a:ea typeface="Times New Roman"/>
                        <a:cs typeface="Arial" panose="020B0604020202020204" pitchFamily="34" charset="0"/>
                      </a:endParaRPr>
                    </a:p>
                  </a:txBody>
                  <a:tcPr marL="24840" marR="24840" marT="0" marB="0"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just">
                        <a:lnSpc>
                          <a:spcPct val="100000"/>
                        </a:lnSpc>
                        <a:spcBef>
                          <a:spcPts val="720"/>
                        </a:spcBef>
                        <a:spcAft>
                          <a:spcPts val="720"/>
                        </a:spcAft>
                      </a:pPr>
                      <a:r>
                        <a:rPr lang="en-CA" sz="1400" dirty="0">
                          <a:latin typeface="Arial" panose="020B0604020202020204" pitchFamily="34" charset="0"/>
                          <a:cs typeface="Arial" panose="020B0604020202020204" pitchFamily="34" charset="0"/>
                        </a:rPr>
                        <a:t>$441</a:t>
                      </a:r>
                      <a:endParaRPr lang="en-US" sz="1400" dirty="0">
                        <a:latin typeface="Arial" panose="020B0604020202020204" pitchFamily="34" charset="0"/>
                        <a:ea typeface="Times New Roman"/>
                        <a:cs typeface="Arial" panose="020B0604020202020204" pitchFamily="34" charset="0"/>
                      </a:endParaRPr>
                    </a:p>
                  </a:txBody>
                  <a:tcPr marL="24840" marR="24840" marT="0" marB="0"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67125">
                <a:tc>
                  <a:txBody>
                    <a:bodyPr/>
                    <a:lstStyle/>
                    <a:p>
                      <a:pPr marL="0" marR="0" algn="l">
                        <a:lnSpc>
                          <a:spcPct val="100000"/>
                        </a:lnSpc>
                        <a:spcBef>
                          <a:spcPts val="720"/>
                        </a:spcBef>
                        <a:spcAft>
                          <a:spcPts val="720"/>
                        </a:spcAft>
                      </a:pPr>
                      <a:r>
                        <a:rPr lang="en-CA" sz="1400" dirty="0">
                          <a:latin typeface="Arial" panose="020B0604020202020204" pitchFamily="34" charset="0"/>
                          <a:cs typeface="Arial" panose="020B0604020202020204" pitchFamily="34" charset="0"/>
                        </a:rPr>
                        <a:t>Residential Utility Disruption Cost </a:t>
                      </a:r>
                      <a:r>
                        <a:rPr lang="en-CA" sz="1400" dirty="0" smtClean="0">
                          <a:latin typeface="Arial" panose="020B0604020202020204" pitchFamily="34" charset="0"/>
                          <a:cs typeface="Arial" panose="020B0604020202020204" pitchFamily="34" charset="0"/>
                        </a:rPr>
                        <a:t>  per </a:t>
                      </a:r>
                      <a:r>
                        <a:rPr lang="en-CA" sz="1400" dirty="0">
                          <a:latin typeface="Arial" panose="020B0604020202020204" pitchFamily="34" charset="0"/>
                          <a:cs typeface="Arial" panose="020B0604020202020204" pitchFamily="34" charset="0"/>
                        </a:rPr>
                        <a:t>day</a:t>
                      </a:r>
                      <a:endParaRPr lang="en-US" sz="1400" dirty="0">
                        <a:latin typeface="Arial" panose="020B0604020202020204" pitchFamily="34" charset="0"/>
                        <a:ea typeface="Times New Roman"/>
                        <a:cs typeface="Arial" panose="020B0604020202020204" pitchFamily="34" charset="0"/>
                      </a:endParaRPr>
                    </a:p>
                  </a:txBody>
                  <a:tcPr marL="24840" marR="24840" marT="0" marB="0"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just">
                        <a:lnSpc>
                          <a:spcPct val="100000"/>
                        </a:lnSpc>
                        <a:spcBef>
                          <a:spcPts val="720"/>
                        </a:spcBef>
                        <a:spcAft>
                          <a:spcPts val="720"/>
                        </a:spcAft>
                      </a:pPr>
                      <a:r>
                        <a:rPr lang="en-CA" sz="1400" dirty="0">
                          <a:latin typeface="Arial" panose="020B0604020202020204" pitchFamily="34" charset="0"/>
                          <a:cs typeface="Arial" panose="020B0604020202020204" pitchFamily="34" charset="0"/>
                        </a:rPr>
                        <a:t>$2,479</a:t>
                      </a:r>
                      <a:endParaRPr lang="en-US" sz="1400" dirty="0">
                        <a:latin typeface="Arial" panose="020B0604020202020204" pitchFamily="34" charset="0"/>
                        <a:ea typeface="Times New Roman"/>
                        <a:cs typeface="Arial" panose="020B0604020202020204" pitchFamily="34" charset="0"/>
                      </a:endParaRPr>
                    </a:p>
                  </a:txBody>
                  <a:tcPr marL="24840" marR="24840" marT="0" marB="0"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437208">
                <a:tc>
                  <a:txBody>
                    <a:bodyPr/>
                    <a:lstStyle/>
                    <a:p>
                      <a:pPr marL="0" marR="0" algn="l">
                        <a:lnSpc>
                          <a:spcPct val="100000"/>
                        </a:lnSpc>
                        <a:spcBef>
                          <a:spcPts val="720"/>
                        </a:spcBef>
                        <a:spcAft>
                          <a:spcPts val="720"/>
                        </a:spcAft>
                      </a:pPr>
                      <a:r>
                        <a:rPr lang="en-CA" sz="1400" dirty="0">
                          <a:latin typeface="Arial" panose="020B0604020202020204" pitchFamily="34" charset="0"/>
                          <a:cs typeface="Arial" panose="020B0604020202020204" pitchFamily="34" charset="0"/>
                        </a:rPr>
                        <a:t>Recreation Cost per day</a:t>
                      </a:r>
                      <a:endParaRPr lang="en-US" sz="1400" dirty="0">
                        <a:latin typeface="Arial" panose="020B0604020202020204" pitchFamily="34" charset="0"/>
                        <a:ea typeface="Times New Roman"/>
                        <a:cs typeface="Arial" panose="020B0604020202020204" pitchFamily="34" charset="0"/>
                      </a:endParaRPr>
                    </a:p>
                  </a:txBody>
                  <a:tcPr marL="24840" marR="24840" marT="0" marB="0"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just">
                        <a:lnSpc>
                          <a:spcPct val="100000"/>
                        </a:lnSpc>
                        <a:spcBef>
                          <a:spcPts val="720"/>
                        </a:spcBef>
                        <a:spcAft>
                          <a:spcPts val="720"/>
                        </a:spcAft>
                      </a:pPr>
                      <a:r>
                        <a:rPr lang="en-CA" sz="1400" dirty="0">
                          <a:latin typeface="Arial" panose="020B0604020202020204" pitchFamily="34" charset="0"/>
                          <a:cs typeface="Arial" panose="020B0604020202020204" pitchFamily="34" charset="0"/>
                        </a:rPr>
                        <a:t>$101,951</a:t>
                      </a:r>
                      <a:endParaRPr lang="en-US" sz="1400" dirty="0">
                        <a:latin typeface="Arial" panose="020B0604020202020204" pitchFamily="34" charset="0"/>
                        <a:ea typeface="Times New Roman"/>
                        <a:cs typeface="Arial" panose="020B0604020202020204" pitchFamily="34" charset="0"/>
                      </a:endParaRPr>
                    </a:p>
                  </a:txBody>
                  <a:tcPr marL="24840" marR="24840" marT="0" marB="0"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437208">
                <a:tc>
                  <a:txBody>
                    <a:bodyPr/>
                    <a:lstStyle/>
                    <a:p>
                      <a:pPr marL="0" marR="0" algn="l">
                        <a:lnSpc>
                          <a:spcPct val="100000"/>
                        </a:lnSpc>
                        <a:spcBef>
                          <a:spcPts val="720"/>
                        </a:spcBef>
                        <a:spcAft>
                          <a:spcPts val="720"/>
                        </a:spcAft>
                      </a:pPr>
                      <a:r>
                        <a:rPr lang="en-CA" sz="1400" dirty="0">
                          <a:latin typeface="Arial" panose="020B0604020202020204" pitchFamily="34" charset="0"/>
                          <a:cs typeface="Arial" panose="020B0604020202020204" pitchFamily="34" charset="0"/>
                        </a:rPr>
                        <a:t>Total Daily Impacts</a:t>
                      </a:r>
                      <a:endParaRPr lang="en-US" sz="1400" dirty="0">
                        <a:latin typeface="Arial" panose="020B0604020202020204" pitchFamily="34" charset="0"/>
                        <a:ea typeface="Times New Roman"/>
                        <a:cs typeface="Arial" panose="020B0604020202020204" pitchFamily="34" charset="0"/>
                      </a:endParaRPr>
                    </a:p>
                  </a:txBody>
                  <a:tcPr marL="24840" marR="24840" marT="0" marB="0"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just">
                        <a:lnSpc>
                          <a:spcPct val="100000"/>
                        </a:lnSpc>
                        <a:spcBef>
                          <a:spcPts val="720"/>
                        </a:spcBef>
                        <a:spcAft>
                          <a:spcPts val="720"/>
                        </a:spcAft>
                      </a:pPr>
                      <a:r>
                        <a:rPr lang="en-CA" sz="1400" dirty="0">
                          <a:latin typeface="Arial" panose="020B0604020202020204" pitchFamily="34" charset="0"/>
                          <a:cs typeface="Arial" panose="020B0604020202020204" pitchFamily="34" charset="0"/>
                        </a:rPr>
                        <a:t>$111,930</a:t>
                      </a:r>
                      <a:endParaRPr lang="en-US" sz="1400" b="1" dirty="0">
                        <a:latin typeface="Arial" panose="020B0604020202020204" pitchFamily="34" charset="0"/>
                        <a:ea typeface="Times New Roman"/>
                        <a:cs typeface="Arial" panose="020B0604020202020204" pitchFamily="34" charset="0"/>
                      </a:endParaRPr>
                    </a:p>
                  </a:txBody>
                  <a:tcPr marL="24840" marR="24840" marT="0" marB="0"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437208">
                <a:tc>
                  <a:txBody>
                    <a:bodyPr/>
                    <a:lstStyle/>
                    <a:p>
                      <a:pPr marL="0" marR="0" algn="l">
                        <a:lnSpc>
                          <a:spcPct val="100000"/>
                        </a:lnSpc>
                        <a:spcBef>
                          <a:spcPts val="720"/>
                        </a:spcBef>
                        <a:spcAft>
                          <a:spcPts val="720"/>
                        </a:spcAft>
                      </a:pPr>
                      <a:r>
                        <a:rPr lang="en-CA" sz="1400" dirty="0">
                          <a:latin typeface="Arial" panose="020B0604020202020204" pitchFamily="34" charset="0"/>
                          <a:cs typeface="Arial" panose="020B0604020202020204" pitchFamily="34" charset="0"/>
                        </a:rPr>
                        <a:t>Focus Area Population</a:t>
                      </a:r>
                      <a:endParaRPr lang="en-US" sz="1400" dirty="0">
                        <a:latin typeface="Arial" panose="020B0604020202020204" pitchFamily="34" charset="0"/>
                        <a:ea typeface="Times New Roman"/>
                        <a:cs typeface="Arial" panose="020B0604020202020204" pitchFamily="34" charset="0"/>
                      </a:endParaRPr>
                    </a:p>
                  </a:txBody>
                  <a:tcPr marL="24840" marR="24840" marT="0" marB="0"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a:lnSpc>
                          <a:spcPct val="100000"/>
                        </a:lnSpc>
                        <a:spcBef>
                          <a:spcPts val="720"/>
                        </a:spcBef>
                        <a:spcAft>
                          <a:spcPts val="720"/>
                        </a:spcAft>
                      </a:pPr>
                      <a:r>
                        <a:rPr lang="en-CA" sz="1400" dirty="0">
                          <a:latin typeface="Arial" panose="020B0604020202020204" pitchFamily="34" charset="0"/>
                          <a:cs typeface="Arial" panose="020B0604020202020204" pitchFamily="34" charset="0"/>
                        </a:rPr>
                        <a:t>1,388</a:t>
                      </a:r>
                      <a:endParaRPr lang="en-US" sz="1400" b="1" dirty="0">
                        <a:latin typeface="Arial" panose="020B0604020202020204" pitchFamily="34" charset="0"/>
                        <a:ea typeface="Times New Roman"/>
                        <a:cs typeface="Arial" panose="020B0604020202020204" pitchFamily="34" charset="0"/>
                      </a:endParaRPr>
                    </a:p>
                  </a:txBody>
                  <a:tcPr marL="24840" marR="24840" marT="0" marB="0"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67125">
                <a:tc>
                  <a:txBody>
                    <a:bodyPr/>
                    <a:lstStyle/>
                    <a:p>
                      <a:pPr marL="0" marR="0" algn="l">
                        <a:lnSpc>
                          <a:spcPct val="100000"/>
                        </a:lnSpc>
                        <a:spcBef>
                          <a:spcPts val="720"/>
                        </a:spcBef>
                        <a:spcAft>
                          <a:spcPts val="720"/>
                        </a:spcAft>
                      </a:pPr>
                      <a:r>
                        <a:rPr lang="en-CA" sz="1400" dirty="0">
                          <a:latin typeface="Arial" panose="020B0604020202020204" pitchFamily="34" charset="0"/>
                          <a:cs typeface="Arial" panose="020B0604020202020204" pitchFamily="34" charset="0"/>
                        </a:rPr>
                        <a:t>Property Tax Revenues at Risk</a:t>
                      </a:r>
                      <a:endParaRPr lang="en-US" sz="1400" dirty="0">
                        <a:latin typeface="Arial" panose="020B0604020202020204" pitchFamily="34" charset="0"/>
                        <a:ea typeface="Times New Roman"/>
                        <a:cs typeface="Arial" panose="020B0604020202020204" pitchFamily="34" charset="0"/>
                      </a:endParaRPr>
                    </a:p>
                  </a:txBody>
                  <a:tcPr marL="24840" marR="24840" marT="0" marB="0"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just">
                        <a:lnSpc>
                          <a:spcPct val="100000"/>
                        </a:lnSpc>
                        <a:spcBef>
                          <a:spcPts val="720"/>
                        </a:spcBef>
                        <a:spcAft>
                          <a:spcPts val="720"/>
                        </a:spcAft>
                      </a:pPr>
                      <a:r>
                        <a:rPr lang="en-CA" sz="1400" dirty="0">
                          <a:latin typeface="Arial" panose="020B0604020202020204" pitchFamily="34" charset="0"/>
                          <a:cs typeface="Arial" panose="020B0604020202020204" pitchFamily="34" charset="0"/>
                        </a:rPr>
                        <a:t>$1,567,480</a:t>
                      </a:r>
                      <a:endParaRPr lang="en-US" sz="1400" b="1" dirty="0">
                        <a:latin typeface="Arial" panose="020B0604020202020204" pitchFamily="34" charset="0"/>
                        <a:ea typeface="Times New Roman"/>
                        <a:cs typeface="Arial" panose="020B0604020202020204" pitchFamily="34" charset="0"/>
                      </a:endParaRPr>
                    </a:p>
                  </a:txBody>
                  <a:tcPr marL="24840" marR="24840" marT="0" marB="0"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8" name="Rounded Rectangle 7"/>
          <p:cNvSpPr/>
          <p:nvPr/>
        </p:nvSpPr>
        <p:spPr>
          <a:xfrm>
            <a:off x="0" y="6397910"/>
            <a:ext cx="4107304" cy="320040"/>
          </a:xfrm>
          <a:prstGeom prst="roundRect">
            <a:avLst>
              <a:gd name="adj" fmla="val 0"/>
            </a:avLst>
          </a:prstGeom>
          <a:solidFill>
            <a:srgbClr val="000000">
              <a:alpha val="58039"/>
            </a:srgbClr>
          </a:solidFill>
          <a:ln>
            <a:noFill/>
          </a:ln>
        </p:spPr>
        <p:style>
          <a:lnRef idx="1">
            <a:schemeClr val="accent4"/>
          </a:lnRef>
          <a:fillRef idx="3">
            <a:schemeClr val="accent4"/>
          </a:fillRef>
          <a:effectRef idx="2">
            <a:schemeClr val="accent4"/>
          </a:effectRef>
          <a:fontRef idx="minor">
            <a:schemeClr val="lt1"/>
          </a:fontRef>
        </p:style>
        <p:txBody>
          <a:bodyPr rtlCol="0" anchor="ctr"/>
          <a:lstStyle/>
          <a:p>
            <a:r>
              <a:rPr lang="en-US" dirty="0" smtClean="0">
                <a:latin typeface="Arial" panose="020B0604020202020204" pitchFamily="34" charset="0"/>
                <a:cs typeface="Arial" panose="020B0604020202020204" pitchFamily="34" charset="0"/>
              </a:rPr>
              <a:t>Focus Area</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444898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Case Study: </a:t>
            </a:r>
            <a:br>
              <a:rPr lang="en-US" dirty="0"/>
            </a:br>
            <a:r>
              <a:rPr lang="en-US" dirty="0"/>
              <a:t>Coastal Sea Level Rise Risk Assessment</a:t>
            </a:r>
            <a:br>
              <a:rPr lang="en-US" dirty="0"/>
            </a:br>
            <a:r>
              <a:rPr lang="en-US" dirty="0"/>
              <a:t>Capital Regional District (Victoria, BC)</a:t>
            </a:r>
            <a:br>
              <a:rPr lang="en-US" dirty="0"/>
            </a:br>
            <a:endParaRPr lang="en-US" dirty="0"/>
          </a:p>
        </p:txBody>
      </p:sp>
      <p:graphicFrame>
        <p:nvGraphicFramePr>
          <p:cNvPr id="7" name="Content Placeholder 6"/>
          <p:cNvGraphicFramePr>
            <a:graphicFrameLocks noGrp="1"/>
          </p:cNvGraphicFramePr>
          <p:nvPr>
            <p:ph idx="4294967295"/>
            <p:extLst>
              <p:ext uri="{D42A27DB-BD31-4B8C-83A1-F6EECF244321}">
                <p14:modId xmlns:p14="http://schemas.microsoft.com/office/powerpoint/2010/main" val="1239516350"/>
              </p:ext>
            </p:extLst>
          </p:nvPr>
        </p:nvGraphicFramePr>
        <p:xfrm>
          <a:off x="539646" y="1839783"/>
          <a:ext cx="7898132" cy="4777740"/>
        </p:xfrm>
        <a:graphic>
          <a:graphicData uri="http://schemas.openxmlformats.org/drawingml/2006/table">
            <a:tbl>
              <a:tblPr/>
              <a:tblGrid>
                <a:gridCol w="1840233"/>
                <a:gridCol w="2880360"/>
                <a:gridCol w="3177539"/>
              </a:tblGrid>
              <a:tr h="238887">
                <a:tc>
                  <a:txBody>
                    <a:bodyPr/>
                    <a:lstStyle/>
                    <a:p>
                      <a:pPr marL="0" marR="0" algn="just">
                        <a:lnSpc>
                          <a:spcPct val="100000"/>
                        </a:lnSpc>
                        <a:spcBef>
                          <a:spcPts val="300"/>
                        </a:spcBef>
                        <a:spcAft>
                          <a:spcPts val="300"/>
                        </a:spcAft>
                      </a:pPr>
                      <a:r>
                        <a:rPr lang="en-CA" sz="1400" b="1" dirty="0">
                          <a:latin typeface="Arial"/>
                          <a:ea typeface="Times New Roman"/>
                          <a:cs typeface="Arial"/>
                        </a:rPr>
                        <a:t>Indicator</a:t>
                      </a:r>
                      <a:endParaRPr lang="en-US" sz="1400" dirty="0">
                        <a:latin typeface="Arial"/>
                        <a:ea typeface="Times New Roman"/>
                        <a:cs typeface="Times New Roman"/>
                      </a:endParaRPr>
                    </a:p>
                  </a:txBody>
                  <a:tcPr marL="27305" marR="27305"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marL="0" marR="0" algn="just">
                        <a:lnSpc>
                          <a:spcPct val="100000"/>
                        </a:lnSpc>
                        <a:spcBef>
                          <a:spcPts val="300"/>
                        </a:spcBef>
                        <a:spcAft>
                          <a:spcPts val="300"/>
                        </a:spcAft>
                      </a:pPr>
                      <a:r>
                        <a:rPr lang="en-CA" sz="1400" b="1" dirty="0">
                          <a:latin typeface="Arial"/>
                          <a:ea typeface="Times New Roman"/>
                          <a:cs typeface="Arial"/>
                        </a:rPr>
                        <a:t>Metric</a:t>
                      </a:r>
                      <a:endParaRPr lang="en-US" sz="1400" dirty="0">
                        <a:latin typeface="Arial"/>
                        <a:ea typeface="Times New Roman"/>
                        <a:cs typeface="Times New Roman"/>
                      </a:endParaRPr>
                    </a:p>
                  </a:txBody>
                  <a:tcPr marL="27305" marR="273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marL="0" marR="0" algn="just">
                        <a:lnSpc>
                          <a:spcPct val="100000"/>
                        </a:lnSpc>
                        <a:spcBef>
                          <a:spcPts val="300"/>
                        </a:spcBef>
                        <a:spcAft>
                          <a:spcPts val="300"/>
                        </a:spcAft>
                      </a:pPr>
                      <a:r>
                        <a:rPr lang="en-CA" sz="1400" b="1" dirty="0">
                          <a:latin typeface="Arial"/>
                          <a:ea typeface="Times New Roman"/>
                          <a:cs typeface="Arial"/>
                        </a:rPr>
                        <a:t>Data Inputs</a:t>
                      </a:r>
                      <a:endParaRPr lang="en-US" sz="1400" dirty="0">
                        <a:latin typeface="Arial"/>
                        <a:ea typeface="Times New Roman"/>
                        <a:cs typeface="Times New Roman"/>
                      </a:endParaRPr>
                    </a:p>
                  </a:txBody>
                  <a:tcPr marL="27305" marR="2730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r>
              <a:tr h="238887">
                <a:tc rowSpan="3">
                  <a:txBody>
                    <a:bodyPr/>
                    <a:lstStyle/>
                    <a:p>
                      <a:pPr marL="0" marR="0" algn="l">
                        <a:lnSpc>
                          <a:spcPct val="100000"/>
                        </a:lnSpc>
                        <a:spcBef>
                          <a:spcPts val="300"/>
                        </a:spcBef>
                        <a:spcAft>
                          <a:spcPts val="300"/>
                        </a:spcAft>
                      </a:pPr>
                      <a:r>
                        <a:rPr lang="en-CA" sz="1400" dirty="0">
                          <a:latin typeface="Arial"/>
                          <a:ea typeface="Times New Roman"/>
                          <a:cs typeface="Arial"/>
                        </a:rPr>
                        <a:t>Commute Costs</a:t>
                      </a:r>
                      <a:endParaRPr lang="en-US" sz="1400" dirty="0">
                        <a:latin typeface="Arial"/>
                        <a:ea typeface="Times New Roman"/>
                        <a:cs typeface="Times New Roman"/>
                      </a:endParaRPr>
                    </a:p>
                  </a:txBody>
                  <a:tcPr marL="27305" marR="27305"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rowSpan="3">
                  <a:txBody>
                    <a:bodyPr/>
                    <a:lstStyle/>
                    <a:p>
                      <a:pPr marL="0" marR="0" algn="l">
                        <a:lnSpc>
                          <a:spcPct val="100000"/>
                        </a:lnSpc>
                        <a:spcBef>
                          <a:spcPts val="300"/>
                        </a:spcBef>
                        <a:spcAft>
                          <a:spcPts val="300"/>
                        </a:spcAft>
                      </a:pPr>
                      <a:r>
                        <a:rPr lang="en-CA" sz="1400" dirty="0">
                          <a:latin typeface="Arial"/>
                          <a:ea typeface="Times New Roman"/>
                          <a:cs typeface="Arial"/>
                        </a:rPr>
                        <a:t>Daily cost of lost time per worker</a:t>
                      </a:r>
                      <a:endParaRPr lang="en-US" sz="1400" dirty="0">
                        <a:latin typeface="Arial"/>
                        <a:ea typeface="Times New Roman"/>
                        <a:cs typeface="Times New Roman"/>
                      </a:endParaRPr>
                    </a:p>
                  </a:txBody>
                  <a:tcPr marL="27305" marR="27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l">
                        <a:lnSpc>
                          <a:spcPct val="100000"/>
                        </a:lnSpc>
                        <a:spcBef>
                          <a:spcPts val="300"/>
                        </a:spcBef>
                        <a:spcAft>
                          <a:spcPts val="300"/>
                        </a:spcAft>
                      </a:pPr>
                      <a:r>
                        <a:rPr lang="en-CA" sz="1400" dirty="0">
                          <a:latin typeface="Arial"/>
                          <a:ea typeface="Times New Roman"/>
                          <a:cs typeface="Arial"/>
                        </a:rPr>
                        <a:t>Number of vehicle trips per day</a:t>
                      </a:r>
                      <a:endParaRPr lang="en-US" sz="1400" dirty="0">
                        <a:latin typeface="Arial"/>
                        <a:ea typeface="Times New Roman"/>
                        <a:cs typeface="Times New Roman"/>
                      </a:endParaRPr>
                    </a:p>
                  </a:txBody>
                  <a:tcPr marL="27305" marR="27305"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7774">
                <a:tc vMerge="1">
                  <a:txBody>
                    <a:bodyPr/>
                    <a:lstStyle/>
                    <a:p>
                      <a:endParaRPr lang="en-US"/>
                    </a:p>
                  </a:txBody>
                  <a:tcPr/>
                </a:tc>
                <a:tc vMerge="1">
                  <a:txBody>
                    <a:bodyPr/>
                    <a:lstStyle/>
                    <a:p>
                      <a:endParaRPr lang="en-US"/>
                    </a:p>
                  </a:txBody>
                  <a:tcPr/>
                </a:tc>
                <a:tc>
                  <a:txBody>
                    <a:bodyPr/>
                    <a:lstStyle/>
                    <a:p>
                      <a:pPr marL="0" marR="0" algn="l">
                        <a:lnSpc>
                          <a:spcPct val="100000"/>
                        </a:lnSpc>
                        <a:spcBef>
                          <a:spcPts val="300"/>
                        </a:spcBef>
                        <a:spcAft>
                          <a:spcPts val="300"/>
                        </a:spcAft>
                      </a:pPr>
                      <a:r>
                        <a:rPr lang="en-CA" sz="1400" dirty="0">
                          <a:latin typeface="Arial"/>
                          <a:ea typeface="Times New Roman"/>
                          <a:cs typeface="Arial"/>
                        </a:rPr>
                        <a:t>Additional travel time required per trip from route impairment</a:t>
                      </a:r>
                      <a:endParaRPr lang="en-US" sz="1400" dirty="0">
                        <a:latin typeface="Arial"/>
                        <a:ea typeface="Times New Roman"/>
                        <a:cs typeface="Times New Roman"/>
                      </a:endParaRPr>
                    </a:p>
                  </a:txBody>
                  <a:tcPr marL="27305" marR="27305"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7774">
                <a:tc vMerge="1">
                  <a:txBody>
                    <a:bodyPr/>
                    <a:lstStyle/>
                    <a:p>
                      <a:endParaRPr lang="en-US"/>
                    </a:p>
                  </a:txBody>
                  <a:tcPr/>
                </a:tc>
                <a:tc vMerge="1">
                  <a:txBody>
                    <a:bodyPr/>
                    <a:lstStyle/>
                    <a:p>
                      <a:endParaRPr lang="en-US"/>
                    </a:p>
                  </a:txBody>
                  <a:tcPr/>
                </a:tc>
                <a:tc>
                  <a:txBody>
                    <a:bodyPr/>
                    <a:lstStyle/>
                    <a:p>
                      <a:pPr marL="0" marR="0" algn="l">
                        <a:lnSpc>
                          <a:spcPct val="100000"/>
                        </a:lnSpc>
                        <a:spcBef>
                          <a:spcPts val="300"/>
                        </a:spcBef>
                        <a:spcAft>
                          <a:spcPts val="300"/>
                        </a:spcAft>
                      </a:pPr>
                      <a:r>
                        <a:rPr lang="en-CA" sz="1400" dirty="0">
                          <a:latin typeface="Arial"/>
                          <a:ea typeface="Times New Roman"/>
                          <a:cs typeface="Arial"/>
                        </a:rPr>
                        <a:t>Average dollar value per hour of a commuter’s time</a:t>
                      </a:r>
                      <a:endParaRPr lang="en-US" sz="1400" dirty="0">
                        <a:latin typeface="Arial"/>
                        <a:ea typeface="Times New Roman"/>
                        <a:cs typeface="Times New Roman"/>
                      </a:endParaRPr>
                    </a:p>
                  </a:txBody>
                  <a:tcPr marL="27305" marR="27305"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238887">
                <a:tc rowSpan="2">
                  <a:txBody>
                    <a:bodyPr/>
                    <a:lstStyle/>
                    <a:p>
                      <a:pPr marL="0" marR="0" algn="l">
                        <a:lnSpc>
                          <a:spcPct val="100000"/>
                        </a:lnSpc>
                        <a:spcBef>
                          <a:spcPts val="300"/>
                        </a:spcBef>
                        <a:spcAft>
                          <a:spcPts val="300"/>
                        </a:spcAft>
                      </a:pPr>
                      <a:r>
                        <a:rPr lang="en-CA" sz="1400" dirty="0">
                          <a:latin typeface="Arial"/>
                          <a:ea typeface="Times New Roman"/>
                          <a:cs typeface="Arial"/>
                        </a:rPr>
                        <a:t>Private Transit Costs</a:t>
                      </a:r>
                      <a:endParaRPr lang="en-US" sz="1400" dirty="0">
                        <a:latin typeface="Arial"/>
                        <a:ea typeface="Times New Roman"/>
                        <a:cs typeface="Times New Roman"/>
                      </a:endParaRPr>
                    </a:p>
                  </a:txBody>
                  <a:tcPr marL="27305" marR="27305"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rowSpan="2">
                  <a:txBody>
                    <a:bodyPr/>
                    <a:lstStyle/>
                    <a:p>
                      <a:pPr marL="0" marR="0" algn="l">
                        <a:lnSpc>
                          <a:spcPct val="100000"/>
                        </a:lnSpc>
                        <a:spcBef>
                          <a:spcPts val="300"/>
                        </a:spcBef>
                        <a:spcAft>
                          <a:spcPts val="300"/>
                        </a:spcAft>
                      </a:pPr>
                      <a:r>
                        <a:rPr lang="en-CA" sz="1400" dirty="0">
                          <a:latin typeface="Arial"/>
                          <a:ea typeface="Times New Roman"/>
                          <a:cs typeface="Arial"/>
                        </a:rPr>
                        <a:t>Daily cost of lost business revenue from service disruption </a:t>
                      </a:r>
                      <a:endParaRPr lang="en-US" sz="1400" dirty="0">
                        <a:latin typeface="Arial"/>
                        <a:ea typeface="Times New Roman"/>
                        <a:cs typeface="Times New Roman"/>
                      </a:endParaRPr>
                    </a:p>
                  </a:txBody>
                  <a:tcPr marL="27305" marR="27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l">
                        <a:lnSpc>
                          <a:spcPct val="100000"/>
                        </a:lnSpc>
                        <a:spcBef>
                          <a:spcPts val="300"/>
                        </a:spcBef>
                        <a:spcAft>
                          <a:spcPts val="300"/>
                        </a:spcAft>
                      </a:pPr>
                      <a:r>
                        <a:rPr lang="en-CA" sz="1400" dirty="0">
                          <a:latin typeface="Arial"/>
                          <a:ea typeface="Times New Roman"/>
                          <a:cs typeface="Arial"/>
                        </a:rPr>
                        <a:t>Average daily passengers</a:t>
                      </a:r>
                      <a:endParaRPr lang="en-US" sz="1400" dirty="0">
                        <a:latin typeface="Arial"/>
                        <a:ea typeface="Times New Roman"/>
                        <a:cs typeface="Times New Roman"/>
                      </a:endParaRPr>
                    </a:p>
                  </a:txBody>
                  <a:tcPr marL="27305" marR="27305"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7774">
                <a:tc vMerge="1">
                  <a:txBody>
                    <a:bodyPr/>
                    <a:lstStyle/>
                    <a:p>
                      <a:endParaRPr lang="en-US"/>
                    </a:p>
                  </a:txBody>
                  <a:tcPr/>
                </a:tc>
                <a:tc vMerge="1">
                  <a:txBody>
                    <a:bodyPr/>
                    <a:lstStyle/>
                    <a:p>
                      <a:endParaRPr lang="en-US"/>
                    </a:p>
                  </a:txBody>
                  <a:tcPr/>
                </a:tc>
                <a:tc>
                  <a:txBody>
                    <a:bodyPr/>
                    <a:lstStyle/>
                    <a:p>
                      <a:pPr marL="0" marR="0" algn="l">
                        <a:lnSpc>
                          <a:spcPct val="100000"/>
                        </a:lnSpc>
                        <a:spcBef>
                          <a:spcPts val="300"/>
                        </a:spcBef>
                        <a:spcAft>
                          <a:spcPts val="300"/>
                        </a:spcAft>
                      </a:pPr>
                      <a:r>
                        <a:rPr lang="en-CA" sz="1400" dirty="0">
                          <a:latin typeface="Arial"/>
                          <a:ea typeface="Times New Roman"/>
                          <a:cs typeface="Arial"/>
                        </a:rPr>
                        <a:t>Average revenue per passenger </a:t>
                      </a:r>
                      <a:endParaRPr lang="en-US" sz="1400" dirty="0">
                        <a:latin typeface="Arial"/>
                        <a:ea typeface="Times New Roman"/>
                        <a:cs typeface="Times New Roman"/>
                      </a:endParaRPr>
                    </a:p>
                  </a:txBody>
                  <a:tcPr marL="27305" marR="27305"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477774">
                <a:tc rowSpan="2">
                  <a:txBody>
                    <a:bodyPr/>
                    <a:lstStyle/>
                    <a:p>
                      <a:pPr marL="0" marR="0" algn="l">
                        <a:lnSpc>
                          <a:spcPct val="100000"/>
                        </a:lnSpc>
                        <a:spcBef>
                          <a:spcPts val="300"/>
                        </a:spcBef>
                        <a:spcAft>
                          <a:spcPts val="300"/>
                        </a:spcAft>
                      </a:pPr>
                      <a:r>
                        <a:rPr lang="en-CA" sz="1400" dirty="0">
                          <a:latin typeface="Arial"/>
                          <a:ea typeface="Times New Roman"/>
                          <a:cs typeface="Arial"/>
                        </a:rPr>
                        <a:t>Tourism Costs</a:t>
                      </a:r>
                      <a:endParaRPr lang="en-US" sz="1400" dirty="0">
                        <a:latin typeface="Arial"/>
                        <a:ea typeface="Times New Roman"/>
                        <a:cs typeface="Times New Roman"/>
                      </a:endParaRPr>
                    </a:p>
                  </a:txBody>
                  <a:tcPr marL="27305" marR="27305"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rowSpan="2">
                  <a:txBody>
                    <a:bodyPr/>
                    <a:lstStyle/>
                    <a:p>
                      <a:pPr marL="0" marR="0" algn="l">
                        <a:lnSpc>
                          <a:spcPct val="100000"/>
                        </a:lnSpc>
                        <a:spcBef>
                          <a:spcPts val="300"/>
                        </a:spcBef>
                        <a:spcAft>
                          <a:spcPts val="300"/>
                        </a:spcAft>
                      </a:pPr>
                      <a:r>
                        <a:rPr lang="en-CA" sz="1400" dirty="0">
                          <a:latin typeface="Arial"/>
                          <a:ea typeface="Times New Roman"/>
                          <a:cs typeface="Arial"/>
                        </a:rPr>
                        <a:t>Daily cost of lost tourism spending</a:t>
                      </a:r>
                      <a:endParaRPr lang="en-US" sz="1400" dirty="0">
                        <a:latin typeface="Arial"/>
                        <a:ea typeface="Times New Roman"/>
                        <a:cs typeface="Times New Roman"/>
                      </a:endParaRPr>
                    </a:p>
                  </a:txBody>
                  <a:tcPr marL="27305" marR="27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l">
                        <a:lnSpc>
                          <a:spcPct val="100000"/>
                        </a:lnSpc>
                        <a:spcBef>
                          <a:spcPts val="300"/>
                        </a:spcBef>
                        <a:spcAft>
                          <a:spcPts val="300"/>
                        </a:spcAft>
                      </a:pPr>
                      <a:r>
                        <a:rPr lang="en-CA" sz="1400" dirty="0">
                          <a:latin typeface="Arial"/>
                          <a:ea typeface="Times New Roman"/>
                          <a:cs typeface="Arial"/>
                        </a:rPr>
                        <a:t>Average daily visitors (provincial and national parks)</a:t>
                      </a:r>
                      <a:endParaRPr lang="en-US" sz="1400" dirty="0">
                        <a:latin typeface="Arial"/>
                        <a:ea typeface="Times New Roman"/>
                        <a:cs typeface="Times New Roman"/>
                      </a:endParaRPr>
                    </a:p>
                  </a:txBody>
                  <a:tcPr marL="27305" marR="27305"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7774">
                <a:tc vMerge="1">
                  <a:txBody>
                    <a:bodyPr/>
                    <a:lstStyle/>
                    <a:p>
                      <a:endParaRPr lang="en-US"/>
                    </a:p>
                  </a:txBody>
                  <a:tcPr/>
                </a:tc>
                <a:tc vMerge="1">
                  <a:txBody>
                    <a:bodyPr/>
                    <a:lstStyle/>
                    <a:p>
                      <a:endParaRPr lang="en-US"/>
                    </a:p>
                  </a:txBody>
                  <a:tcPr/>
                </a:tc>
                <a:tc>
                  <a:txBody>
                    <a:bodyPr/>
                    <a:lstStyle/>
                    <a:p>
                      <a:pPr marL="0" marR="0" algn="l">
                        <a:lnSpc>
                          <a:spcPct val="100000"/>
                        </a:lnSpc>
                        <a:spcBef>
                          <a:spcPts val="300"/>
                        </a:spcBef>
                        <a:spcAft>
                          <a:spcPts val="300"/>
                        </a:spcAft>
                      </a:pPr>
                      <a:r>
                        <a:rPr lang="en-CA" sz="1400" dirty="0">
                          <a:latin typeface="Arial"/>
                          <a:ea typeface="Times New Roman"/>
                          <a:cs typeface="Arial"/>
                        </a:rPr>
                        <a:t>Daily spending per visitor (provincial and national parks)</a:t>
                      </a:r>
                      <a:endParaRPr lang="en-US" sz="1400" dirty="0">
                        <a:latin typeface="Arial"/>
                        <a:ea typeface="Times New Roman"/>
                        <a:cs typeface="Times New Roman"/>
                      </a:endParaRPr>
                    </a:p>
                  </a:txBody>
                  <a:tcPr marL="27305" marR="27305"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477774">
                <a:tc rowSpan="2">
                  <a:txBody>
                    <a:bodyPr/>
                    <a:lstStyle/>
                    <a:p>
                      <a:pPr marL="0" marR="0" algn="l">
                        <a:lnSpc>
                          <a:spcPct val="100000"/>
                        </a:lnSpc>
                        <a:spcBef>
                          <a:spcPts val="300"/>
                        </a:spcBef>
                        <a:spcAft>
                          <a:spcPts val="300"/>
                        </a:spcAft>
                      </a:pPr>
                      <a:r>
                        <a:rPr lang="en-CA" sz="1400" dirty="0">
                          <a:latin typeface="Arial"/>
                          <a:ea typeface="Times New Roman"/>
                          <a:cs typeface="Arial"/>
                        </a:rPr>
                        <a:t>Emergency Services Costs</a:t>
                      </a:r>
                      <a:endParaRPr lang="en-US" sz="1400" dirty="0">
                        <a:latin typeface="Arial"/>
                        <a:ea typeface="Times New Roman"/>
                        <a:cs typeface="Times New Roman"/>
                      </a:endParaRPr>
                    </a:p>
                  </a:txBody>
                  <a:tcPr marL="27305" marR="27305"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rowSpan="2">
                  <a:txBody>
                    <a:bodyPr/>
                    <a:lstStyle/>
                    <a:p>
                      <a:pPr marL="0" marR="0" algn="l">
                        <a:lnSpc>
                          <a:spcPct val="100000"/>
                        </a:lnSpc>
                        <a:spcBef>
                          <a:spcPts val="300"/>
                        </a:spcBef>
                        <a:spcAft>
                          <a:spcPts val="300"/>
                        </a:spcAft>
                      </a:pPr>
                      <a:r>
                        <a:rPr lang="en-CA" sz="1400" dirty="0">
                          <a:latin typeface="Arial"/>
                          <a:ea typeface="Times New Roman"/>
                          <a:cs typeface="Arial"/>
                        </a:rPr>
                        <a:t>Daily cost of alternative emergency services</a:t>
                      </a:r>
                      <a:endParaRPr lang="en-US" sz="1400" dirty="0">
                        <a:latin typeface="Arial"/>
                        <a:ea typeface="Times New Roman"/>
                        <a:cs typeface="Times New Roman"/>
                      </a:endParaRPr>
                    </a:p>
                  </a:txBody>
                  <a:tcPr marL="27305" marR="27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l">
                        <a:lnSpc>
                          <a:spcPct val="100000"/>
                        </a:lnSpc>
                        <a:spcBef>
                          <a:spcPts val="300"/>
                        </a:spcBef>
                        <a:spcAft>
                          <a:spcPts val="300"/>
                        </a:spcAft>
                      </a:pPr>
                      <a:r>
                        <a:rPr lang="en-CA" sz="1400" dirty="0">
                          <a:latin typeface="Arial"/>
                          <a:ea typeface="Times New Roman"/>
                          <a:cs typeface="Arial"/>
                        </a:rPr>
                        <a:t># of emergency response events per day</a:t>
                      </a:r>
                      <a:endParaRPr lang="en-US" sz="1400" dirty="0">
                        <a:latin typeface="Arial"/>
                        <a:ea typeface="Times New Roman"/>
                        <a:cs typeface="Times New Roman"/>
                      </a:endParaRPr>
                    </a:p>
                  </a:txBody>
                  <a:tcPr marL="27305" marR="27305"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7774">
                <a:tc vMerge="1">
                  <a:txBody>
                    <a:bodyPr/>
                    <a:lstStyle/>
                    <a:p>
                      <a:endParaRPr lang="en-US"/>
                    </a:p>
                  </a:txBody>
                  <a:tcPr/>
                </a:tc>
                <a:tc vMerge="1">
                  <a:txBody>
                    <a:bodyPr/>
                    <a:lstStyle/>
                    <a:p>
                      <a:endParaRPr lang="en-US"/>
                    </a:p>
                  </a:txBody>
                  <a:tcPr/>
                </a:tc>
                <a:tc>
                  <a:txBody>
                    <a:bodyPr/>
                    <a:lstStyle/>
                    <a:p>
                      <a:pPr marL="0" marR="0" algn="l">
                        <a:lnSpc>
                          <a:spcPct val="100000"/>
                        </a:lnSpc>
                        <a:spcBef>
                          <a:spcPts val="300"/>
                        </a:spcBef>
                        <a:spcAft>
                          <a:spcPts val="300"/>
                        </a:spcAft>
                      </a:pPr>
                      <a:r>
                        <a:rPr lang="en-CA" sz="1400" dirty="0">
                          <a:latin typeface="Arial"/>
                          <a:ea typeface="Times New Roman"/>
                          <a:cs typeface="Arial"/>
                        </a:rPr>
                        <a:t>Additional cost of air versus road response per event</a:t>
                      </a:r>
                      <a:endParaRPr lang="en-US" sz="1400" dirty="0">
                        <a:latin typeface="Arial"/>
                        <a:ea typeface="Times New Roman"/>
                        <a:cs typeface="Times New Roman"/>
                      </a:endParaRPr>
                    </a:p>
                  </a:txBody>
                  <a:tcPr marL="27305" marR="27305"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477774">
                <a:tc rowSpan="2">
                  <a:txBody>
                    <a:bodyPr/>
                    <a:lstStyle/>
                    <a:p>
                      <a:pPr marL="0" marR="0" algn="l">
                        <a:lnSpc>
                          <a:spcPct val="100000"/>
                        </a:lnSpc>
                        <a:spcBef>
                          <a:spcPts val="300"/>
                        </a:spcBef>
                        <a:spcAft>
                          <a:spcPts val="300"/>
                        </a:spcAft>
                      </a:pPr>
                      <a:r>
                        <a:rPr lang="en-CA" sz="1400" dirty="0">
                          <a:latin typeface="Arial"/>
                          <a:ea typeface="Times New Roman"/>
                          <a:cs typeface="Arial"/>
                        </a:rPr>
                        <a:t>Fiscal Costs</a:t>
                      </a:r>
                      <a:endParaRPr lang="en-US" sz="1400" dirty="0">
                        <a:latin typeface="Arial"/>
                        <a:ea typeface="Times New Roman"/>
                        <a:cs typeface="Times New Roman"/>
                      </a:endParaRPr>
                    </a:p>
                  </a:txBody>
                  <a:tcPr marL="27305" marR="27305"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rowSpan="2">
                  <a:txBody>
                    <a:bodyPr/>
                    <a:lstStyle/>
                    <a:p>
                      <a:pPr marL="0" marR="0" algn="l">
                        <a:lnSpc>
                          <a:spcPct val="100000"/>
                        </a:lnSpc>
                        <a:spcBef>
                          <a:spcPts val="300"/>
                        </a:spcBef>
                        <a:spcAft>
                          <a:spcPts val="300"/>
                        </a:spcAft>
                      </a:pPr>
                      <a:r>
                        <a:rPr lang="en-CA" sz="1400" dirty="0">
                          <a:latin typeface="Arial"/>
                          <a:ea typeface="Times New Roman"/>
                          <a:cs typeface="Arial"/>
                        </a:rPr>
                        <a:t>Daily cost of lost sales tax revenue</a:t>
                      </a:r>
                      <a:endParaRPr lang="en-US" sz="1400" dirty="0">
                        <a:latin typeface="Arial"/>
                        <a:ea typeface="Times New Roman"/>
                        <a:cs typeface="Times New Roman"/>
                      </a:endParaRPr>
                    </a:p>
                  </a:txBody>
                  <a:tcPr marL="27305" marR="27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l">
                        <a:lnSpc>
                          <a:spcPct val="100000"/>
                        </a:lnSpc>
                        <a:spcBef>
                          <a:spcPts val="300"/>
                        </a:spcBef>
                        <a:spcAft>
                          <a:spcPts val="300"/>
                        </a:spcAft>
                      </a:pPr>
                      <a:r>
                        <a:rPr lang="en-CA" sz="1400" dirty="0">
                          <a:latin typeface="Arial"/>
                          <a:ea typeface="Times New Roman"/>
                          <a:cs typeface="Arial"/>
                        </a:rPr>
                        <a:t>Output from “Tourist Costs” metric</a:t>
                      </a:r>
                      <a:endParaRPr lang="en-US" sz="1400" dirty="0">
                        <a:latin typeface="Arial"/>
                        <a:ea typeface="Times New Roman"/>
                        <a:cs typeface="Times New Roman"/>
                      </a:endParaRPr>
                    </a:p>
                  </a:txBody>
                  <a:tcPr marL="27305" marR="27305"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8887">
                <a:tc vMerge="1">
                  <a:txBody>
                    <a:bodyPr/>
                    <a:lstStyle/>
                    <a:p>
                      <a:endParaRPr lang="en-US"/>
                    </a:p>
                  </a:txBody>
                  <a:tcPr/>
                </a:tc>
                <a:tc vMerge="1">
                  <a:txBody>
                    <a:bodyPr/>
                    <a:lstStyle/>
                    <a:p>
                      <a:endParaRPr lang="en-US"/>
                    </a:p>
                  </a:txBody>
                  <a:tcPr/>
                </a:tc>
                <a:tc>
                  <a:txBody>
                    <a:bodyPr/>
                    <a:lstStyle/>
                    <a:p>
                      <a:pPr marL="0" marR="0" algn="l">
                        <a:lnSpc>
                          <a:spcPct val="100000"/>
                        </a:lnSpc>
                        <a:spcBef>
                          <a:spcPts val="300"/>
                        </a:spcBef>
                        <a:spcAft>
                          <a:spcPts val="300"/>
                        </a:spcAft>
                      </a:pPr>
                      <a:r>
                        <a:rPr lang="en-CA" sz="1400" dirty="0">
                          <a:latin typeface="Arial"/>
                          <a:ea typeface="Times New Roman"/>
                          <a:cs typeface="Arial"/>
                        </a:rPr>
                        <a:t>Provincial sales tax rate</a:t>
                      </a:r>
                      <a:endParaRPr lang="en-US" sz="1400" dirty="0">
                        <a:latin typeface="Arial"/>
                        <a:ea typeface="Times New Roman"/>
                        <a:cs typeface="Times New Roman"/>
                      </a:endParaRPr>
                    </a:p>
                  </a:txBody>
                  <a:tcPr marL="27305" marR="27305"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6442263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2438400" y="2057400"/>
            <a:ext cx="6553200" cy="1219200"/>
          </a:xfrm>
        </p:spPr>
        <p:txBody>
          <a:bodyPr/>
          <a:lstStyle/>
          <a:p>
            <a:r>
              <a:rPr lang="en-US" dirty="0"/>
              <a:t>Developing and Evaluating Adaptation Solutions</a:t>
            </a:r>
          </a:p>
        </p:txBody>
      </p:sp>
    </p:spTree>
    <p:extLst>
      <p:ext uri="{BB962C8B-B14F-4D97-AF65-F5344CB8AC3E}">
        <p14:creationId xmlns:p14="http://schemas.microsoft.com/office/powerpoint/2010/main" val="15480238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p:cNvPicPr>
            <a:picLocks noGrp="1" noChangeAspect="1"/>
          </p:cNvPicPr>
          <p:nvPr>
            <p:ph type="pic" sz="quarter" idx="11"/>
          </p:nvPr>
        </p:nvPicPr>
        <p:blipFill rotWithShape="1">
          <a:blip r:embed="rId3" cstate="print">
            <a:extLst>
              <a:ext uri="{28A0092B-C50C-407E-A947-70E740481C1C}">
                <a14:useLocalDpi xmlns:a14="http://schemas.microsoft.com/office/drawing/2010/main" val="0"/>
              </a:ext>
            </a:extLst>
          </a:blip>
          <a:srcRect t="-543" r="365" b="-94957"/>
          <a:stretch/>
        </p:blipFill>
        <p:spPr>
          <a:xfrm>
            <a:off x="0" y="1600200"/>
            <a:ext cx="4203700" cy="5334000"/>
          </a:xfrm>
        </p:spPr>
      </p:pic>
      <p:pic>
        <p:nvPicPr>
          <p:cNvPr id="12" name="Picture 2" descr="L:\Projects\Legacy\Water\60330644_HWY37_SLR\400-Technical\402 Stakeholder Meetings\20160203\Typical Sections\3 - Typical Section Levee Embankment.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464" t="18548" r="3247" b="24057"/>
          <a:stretch/>
        </p:blipFill>
        <p:spPr bwMode="auto">
          <a:xfrm>
            <a:off x="0" y="4343400"/>
            <a:ext cx="4166103" cy="16764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normAutofit fontScale="90000"/>
          </a:bodyPr>
          <a:lstStyle/>
          <a:p>
            <a:r>
              <a:rPr lang="en-US" dirty="0" smtClean="0"/>
              <a:t>California State Route 37 – </a:t>
            </a:r>
            <a:br>
              <a:rPr lang="en-US" dirty="0" smtClean="0"/>
            </a:br>
            <a:r>
              <a:rPr lang="en-US" dirty="0" smtClean="0"/>
              <a:t>North San Francisco Bay Sea Level Rise Vulnerability Study and Adaptation </a:t>
            </a:r>
            <a:endParaRPr lang="en-US" dirty="0"/>
          </a:p>
        </p:txBody>
      </p:sp>
      <p:sp>
        <p:nvSpPr>
          <p:cNvPr id="3" name="Content Placeholder 2"/>
          <p:cNvSpPr>
            <a:spLocks noGrp="1"/>
          </p:cNvSpPr>
          <p:nvPr>
            <p:ph type="body" sz="quarter" idx="10"/>
          </p:nvPr>
        </p:nvSpPr>
        <p:spPr/>
        <p:txBody>
          <a:bodyPr/>
          <a:lstStyle/>
          <a:p>
            <a:r>
              <a:rPr lang="en-US" dirty="0" smtClean="0"/>
              <a:t>Conceptual engineering design and costs for three structural alternatives to raise road</a:t>
            </a:r>
          </a:p>
          <a:p>
            <a:endParaRPr lang="en-US" dirty="0" smtClean="0"/>
          </a:p>
          <a:p>
            <a:r>
              <a:rPr lang="en-US" dirty="0" smtClean="0"/>
              <a:t>Conceptual renderings of alternatives</a:t>
            </a:r>
            <a:endParaRPr lang="en-US" dirty="0"/>
          </a:p>
        </p:txBody>
      </p:sp>
      <p:pic>
        <p:nvPicPr>
          <p:cNvPr id="7" name="Picture 2" descr="Highway 3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1000" y="6019800"/>
            <a:ext cx="548640" cy="5715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Users\vandeverj\Documents\AECOM\HWY 37 SLR\Task 1 - Inundation Mapping\Stakeholder Meeting\CT_logo.gi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676400" y="6019800"/>
            <a:ext cx="685800" cy="6858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C:\Users\vandeverj\Documents\AECOM\HWY 37 SLR\Task 1 - Inundation Mapping\Stakeholder Meeting\expanded_logo_2_gold-blue.gi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895600" y="6220199"/>
            <a:ext cx="1200150" cy="3076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28171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5556" r="5556"/>
          <a:stretch>
            <a:fillRect/>
          </a:stretch>
        </p:blipFill>
        <p:spPr/>
      </p:pic>
      <p:sp>
        <p:nvSpPr>
          <p:cNvPr id="2" name="Title 1"/>
          <p:cNvSpPr>
            <a:spLocks noGrp="1"/>
          </p:cNvSpPr>
          <p:nvPr>
            <p:ph type="title"/>
          </p:nvPr>
        </p:nvSpPr>
        <p:spPr/>
        <p:txBody>
          <a:bodyPr/>
          <a:lstStyle/>
          <a:p>
            <a:r>
              <a:rPr lang="en-US" dirty="0" smtClean="0"/>
              <a:t>Existing Conditions</a:t>
            </a:r>
            <a:endParaRPr lang="en-US" dirty="0"/>
          </a:p>
        </p:txBody>
      </p:sp>
    </p:spTree>
    <p:extLst>
      <p:ext uri="{BB962C8B-B14F-4D97-AF65-F5344CB8AC3E}">
        <p14:creationId xmlns:p14="http://schemas.microsoft.com/office/powerpoint/2010/main" val="19588992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5556" r="5556"/>
          <a:stretch>
            <a:fillRect/>
          </a:stretch>
        </p:blipFill>
        <p:spPr/>
      </p:pic>
      <p:sp>
        <p:nvSpPr>
          <p:cNvPr id="2" name="Title 1"/>
          <p:cNvSpPr>
            <a:spLocks noGrp="1"/>
          </p:cNvSpPr>
          <p:nvPr>
            <p:ph type="title"/>
          </p:nvPr>
        </p:nvSpPr>
        <p:spPr/>
        <p:txBody>
          <a:bodyPr/>
          <a:lstStyle/>
          <a:p>
            <a:r>
              <a:rPr lang="en-US" smtClean="0"/>
              <a:t>Alternative: Roadway on embankment</a:t>
            </a:r>
            <a:endParaRPr lang="en-US"/>
          </a:p>
        </p:txBody>
      </p:sp>
    </p:spTree>
    <p:extLst>
      <p:ext uri="{BB962C8B-B14F-4D97-AF65-F5344CB8AC3E}">
        <p14:creationId xmlns:p14="http://schemas.microsoft.com/office/powerpoint/2010/main" val="31761559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Case Study: </a:t>
            </a:r>
            <a:br>
              <a:rPr lang="en-US" dirty="0" smtClean="0"/>
            </a:br>
            <a:r>
              <a:rPr lang="en-US" dirty="0" smtClean="0"/>
              <a:t>Inundation and Flooding Maps </a:t>
            </a:r>
            <a:br>
              <a:rPr lang="en-US" dirty="0" smtClean="0"/>
            </a:br>
            <a:r>
              <a:rPr lang="en-US" dirty="0" smtClean="0"/>
              <a:t>Capital Regional District (Victoria, BC)</a:t>
            </a:r>
            <a:endParaRPr lang="en-US" dirty="0"/>
          </a:p>
        </p:txBody>
      </p:sp>
      <p:sp>
        <p:nvSpPr>
          <p:cNvPr id="10" name="TextBox 9"/>
          <p:cNvSpPr txBox="1"/>
          <p:nvPr/>
        </p:nvSpPr>
        <p:spPr>
          <a:xfrm>
            <a:off x="445268" y="3892564"/>
            <a:ext cx="3391747" cy="391543"/>
          </a:xfrm>
          <a:prstGeom prst="rect">
            <a:avLst/>
          </a:prstGeom>
          <a:noFill/>
        </p:spPr>
        <p:txBody>
          <a:bodyPr wrap="none" lIns="0" tIns="0" rIns="0" bIns="0" rtlCol="0">
            <a:noAutofit/>
          </a:bodyPr>
          <a:lstStyle/>
          <a:p>
            <a:r>
              <a:rPr lang="en-US" sz="1600" b="1" i="1" dirty="0" smtClean="0">
                <a:latin typeface="Arial" panose="020B0604020202020204" pitchFamily="34" charset="0"/>
                <a:cs typeface="Arial" panose="020B0604020202020204" pitchFamily="34" charset="0"/>
              </a:rPr>
              <a:t>High Tide + 0.5m SLR (2050)</a:t>
            </a:r>
          </a:p>
        </p:txBody>
      </p:sp>
      <p:sp>
        <p:nvSpPr>
          <p:cNvPr id="18" name="TextBox 17"/>
          <p:cNvSpPr txBox="1"/>
          <p:nvPr/>
        </p:nvSpPr>
        <p:spPr>
          <a:xfrm>
            <a:off x="4010159" y="3892564"/>
            <a:ext cx="3391747" cy="391543"/>
          </a:xfrm>
          <a:prstGeom prst="rect">
            <a:avLst/>
          </a:prstGeom>
          <a:noFill/>
        </p:spPr>
        <p:txBody>
          <a:bodyPr wrap="none" lIns="0" tIns="0" rIns="0" bIns="0" rtlCol="0">
            <a:noAutofit/>
          </a:bodyPr>
          <a:lstStyle/>
          <a:p>
            <a:r>
              <a:rPr lang="en-US" sz="1600" b="1" i="1" dirty="0">
                <a:latin typeface="Arial" panose="020B0604020202020204" pitchFamily="34" charset="0"/>
                <a:cs typeface="Arial" panose="020B0604020202020204" pitchFamily="34" charset="0"/>
              </a:rPr>
              <a:t>Storm Surge + </a:t>
            </a:r>
            <a:r>
              <a:rPr lang="en-US" sz="1600" b="1" i="1" dirty="0" smtClean="0">
                <a:latin typeface="Arial" panose="020B0604020202020204" pitchFamily="34" charset="0"/>
                <a:cs typeface="Arial" panose="020B0604020202020204" pitchFamily="34" charset="0"/>
              </a:rPr>
              <a:t>0.5m </a:t>
            </a:r>
            <a:r>
              <a:rPr lang="en-US" sz="1600" b="1" i="1" dirty="0">
                <a:latin typeface="Arial" panose="020B0604020202020204" pitchFamily="34" charset="0"/>
                <a:cs typeface="Arial" panose="020B0604020202020204" pitchFamily="34" charset="0"/>
              </a:rPr>
              <a:t>SLR (</a:t>
            </a:r>
            <a:r>
              <a:rPr lang="en-US" sz="1600" b="1" i="1" dirty="0" smtClean="0">
                <a:latin typeface="Arial" panose="020B0604020202020204" pitchFamily="34" charset="0"/>
                <a:cs typeface="Arial" panose="020B0604020202020204" pitchFamily="34" charset="0"/>
              </a:rPr>
              <a:t>2050</a:t>
            </a:r>
            <a:r>
              <a:rPr lang="en-US" sz="1600" b="1" i="1" dirty="0">
                <a:latin typeface="Arial" panose="020B0604020202020204" pitchFamily="34" charset="0"/>
                <a:cs typeface="Arial" panose="020B0604020202020204" pitchFamily="34" charset="0"/>
              </a:rPr>
              <a:t>)</a:t>
            </a:r>
          </a:p>
        </p:txBody>
      </p:sp>
      <p:sp>
        <p:nvSpPr>
          <p:cNvPr id="19" name="TextBox 18"/>
          <p:cNvSpPr txBox="1"/>
          <p:nvPr/>
        </p:nvSpPr>
        <p:spPr>
          <a:xfrm>
            <a:off x="401779" y="6470154"/>
            <a:ext cx="3391747" cy="391543"/>
          </a:xfrm>
          <a:prstGeom prst="rect">
            <a:avLst/>
          </a:prstGeom>
          <a:noFill/>
        </p:spPr>
        <p:txBody>
          <a:bodyPr wrap="none" lIns="0" tIns="0" rIns="0" bIns="0" rtlCol="0">
            <a:noAutofit/>
          </a:bodyPr>
          <a:lstStyle/>
          <a:p>
            <a:r>
              <a:rPr lang="en-US" sz="1600" b="1" i="1" dirty="0">
                <a:latin typeface="Arial" panose="020B0604020202020204" pitchFamily="34" charset="0"/>
                <a:cs typeface="Arial" panose="020B0604020202020204" pitchFamily="34" charset="0"/>
              </a:rPr>
              <a:t>Storm Surge + </a:t>
            </a:r>
            <a:r>
              <a:rPr lang="en-US" sz="1600" b="1" i="1" dirty="0" smtClean="0">
                <a:latin typeface="Arial" panose="020B0604020202020204" pitchFamily="34" charset="0"/>
                <a:cs typeface="Arial" panose="020B0604020202020204" pitchFamily="34" charset="0"/>
              </a:rPr>
              <a:t>1.0m </a:t>
            </a:r>
            <a:r>
              <a:rPr lang="en-US" sz="1600" b="1" i="1" dirty="0">
                <a:latin typeface="Arial" panose="020B0604020202020204" pitchFamily="34" charset="0"/>
                <a:cs typeface="Arial" panose="020B0604020202020204" pitchFamily="34" charset="0"/>
              </a:rPr>
              <a:t>SLR (</a:t>
            </a:r>
            <a:r>
              <a:rPr lang="en-US" sz="1600" b="1" i="1" dirty="0" smtClean="0">
                <a:latin typeface="Arial" panose="020B0604020202020204" pitchFamily="34" charset="0"/>
                <a:cs typeface="Arial" panose="020B0604020202020204" pitchFamily="34" charset="0"/>
              </a:rPr>
              <a:t>2100</a:t>
            </a:r>
            <a:r>
              <a:rPr lang="en-US" sz="1600" b="1" i="1" dirty="0">
                <a:latin typeface="Arial" panose="020B0604020202020204" pitchFamily="34" charset="0"/>
                <a:cs typeface="Arial" panose="020B0604020202020204" pitchFamily="34" charset="0"/>
              </a:rPr>
              <a:t>)</a:t>
            </a:r>
          </a:p>
        </p:txBody>
      </p:sp>
      <p:sp>
        <p:nvSpPr>
          <p:cNvPr id="20" name="TextBox 19"/>
          <p:cNvSpPr txBox="1"/>
          <p:nvPr/>
        </p:nvSpPr>
        <p:spPr>
          <a:xfrm>
            <a:off x="4010159" y="6461852"/>
            <a:ext cx="3391747" cy="391543"/>
          </a:xfrm>
          <a:prstGeom prst="rect">
            <a:avLst/>
          </a:prstGeom>
          <a:noFill/>
        </p:spPr>
        <p:txBody>
          <a:bodyPr wrap="none" lIns="0" tIns="0" rIns="0" bIns="0" rtlCol="0">
            <a:noAutofit/>
          </a:bodyPr>
          <a:lstStyle/>
          <a:p>
            <a:r>
              <a:rPr lang="en-US" sz="1600" b="1" i="1" dirty="0" smtClean="0">
                <a:latin typeface="Arial" panose="020B0604020202020204" pitchFamily="34" charset="0"/>
                <a:cs typeface="Arial" panose="020B0604020202020204" pitchFamily="34" charset="0"/>
              </a:rPr>
              <a:t>Storm Surge + 2.0m SLR (2200)</a:t>
            </a:r>
          </a:p>
        </p:txBody>
      </p:sp>
      <p:pic>
        <p:nvPicPr>
          <p:cNvPr id="3081"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1776" y="4195534"/>
            <a:ext cx="3391747" cy="23075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83" name="Picture 1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89414" y="4195532"/>
            <a:ext cx="3398219" cy="23075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84" name="Picture 1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89414" y="1620518"/>
            <a:ext cx="3398219" cy="23101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85" name="Picture 1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01776" y="1620518"/>
            <a:ext cx="3398218" cy="23101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86" name="Picture 1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41387" y="1600200"/>
            <a:ext cx="1349603" cy="51371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952343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5556" r="5556"/>
          <a:stretch>
            <a:fillRect/>
          </a:stretch>
        </p:blipFill>
        <p:spPr/>
      </p:pic>
      <p:sp>
        <p:nvSpPr>
          <p:cNvPr id="2" name="Title 1"/>
          <p:cNvSpPr>
            <a:spLocks noGrp="1"/>
          </p:cNvSpPr>
          <p:nvPr>
            <p:ph type="title"/>
          </p:nvPr>
        </p:nvSpPr>
        <p:spPr/>
        <p:txBody>
          <a:bodyPr/>
          <a:lstStyle/>
          <a:p>
            <a:r>
              <a:rPr lang="en-US" smtClean="0"/>
              <a:t>Alternative: Roadway on causeway</a:t>
            </a:r>
            <a:endParaRPr lang="en-US"/>
          </a:p>
        </p:txBody>
      </p:sp>
    </p:spTree>
    <p:extLst>
      <p:ext uri="{BB962C8B-B14F-4D97-AF65-F5344CB8AC3E}">
        <p14:creationId xmlns:p14="http://schemas.microsoft.com/office/powerpoint/2010/main" val="30179817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p:cNvPicPr>
            <a:picLocks noChangeAspect="1"/>
          </p:cNvPicPr>
          <p:nvPr/>
        </p:nvPicPr>
        <p:blipFill rotWithShape="1">
          <a:blip r:embed="rId3">
            <a:extLst>
              <a:ext uri="{28A0092B-C50C-407E-A947-70E740481C1C}">
                <a14:useLocalDpi xmlns:a14="http://schemas.microsoft.com/office/drawing/2010/main" val="0"/>
              </a:ext>
            </a:extLst>
          </a:blip>
          <a:srcRect l="5053" t="10490" r="8777" b="4841"/>
          <a:stretch/>
        </p:blipFill>
        <p:spPr>
          <a:xfrm>
            <a:off x="152400" y="1752600"/>
            <a:ext cx="3995530" cy="5105400"/>
          </a:xfrm>
          <a:prstGeom prst="rect">
            <a:avLst/>
          </a:prstGeom>
        </p:spPr>
      </p:pic>
      <p:sp>
        <p:nvSpPr>
          <p:cNvPr id="2" name="Title 1"/>
          <p:cNvSpPr>
            <a:spLocks noGrp="1"/>
          </p:cNvSpPr>
          <p:nvPr>
            <p:ph type="title"/>
          </p:nvPr>
        </p:nvSpPr>
        <p:spPr>
          <a:xfrm>
            <a:off x="228012" y="199104"/>
            <a:ext cx="8534400" cy="758952"/>
          </a:xfrm>
        </p:spPr>
        <p:txBody>
          <a:bodyPr>
            <a:normAutofit fontScale="90000"/>
          </a:bodyPr>
          <a:lstStyle/>
          <a:p>
            <a:r>
              <a:rPr lang="en-AU" dirty="0" smtClean="0"/>
              <a:t>Climate Change </a:t>
            </a:r>
            <a:br>
              <a:rPr lang="en-AU" dirty="0" smtClean="0"/>
            </a:br>
            <a:r>
              <a:rPr lang="en-AU" dirty="0" smtClean="0"/>
              <a:t>and Extreme Weather Adaptation Options</a:t>
            </a:r>
            <a:endParaRPr lang="en-US" dirty="0"/>
          </a:p>
        </p:txBody>
      </p:sp>
      <p:sp>
        <p:nvSpPr>
          <p:cNvPr id="3" name="Text Placeholder 2"/>
          <p:cNvSpPr>
            <a:spLocks noGrp="1"/>
          </p:cNvSpPr>
          <p:nvPr>
            <p:ph type="body" sz="quarter" idx="10"/>
          </p:nvPr>
        </p:nvSpPr>
        <p:spPr/>
        <p:txBody>
          <a:bodyPr>
            <a:normAutofit/>
          </a:bodyPr>
          <a:lstStyle/>
          <a:p>
            <a:r>
              <a:rPr lang="en-US" dirty="0"/>
              <a:t>Development of long list (125)  adaptation strategies</a:t>
            </a:r>
          </a:p>
          <a:p>
            <a:r>
              <a:rPr lang="en-US" dirty="0"/>
              <a:t>Multi criteria analysis to select 5 strategies for concept design development</a:t>
            </a:r>
          </a:p>
          <a:p>
            <a:pPr marL="0" indent="0">
              <a:buNone/>
            </a:pPr>
            <a:r>
              <a:rPr lang="en-US" b="1" dirty="0" smtClean="0"/>
              <a:t>Examples of Final Strategies:</a:t>
            </a:r>
          </a:p>
          <a:p>
            <a:r>
              <a:rPr lang="en-US" dirty="0" smtClean="0"/>
              <a:t>Living levee (coastal) and breakwater</a:t>
            </a:r>
          </a:p>
          <a:p>
            <a:r>
              <a:rPr lang="en-US" dirty="0" smtClean="0"/>
              <a:t>Living levee (creek)</a:t>
            </a:r>
          </a:p>
          <a:p>
            <a:r>
              <a:rPr lang="en-US" dirty="0" smtClean="0"/>
              <a:t>Scope of work for drainage study</a:t>
            </a:r>
          </a:p>
          <a:p>
            <a:r>
              <a:rPr lang="en-US" dirty="0" smtClean="0"/>
              <a:t>Guidance on mainstreaming climate adaptation into agencies</a:t>
            </a:r>
          </a:p>
          <a:p>
            <a:endParaRPr lang="en-US" dirty="0" smtClean="0"/>
          </a:p>
          <a:p>
            <a:pPr lvl="1"/>
            <a:endParaRPr lang="en-US" dirty="0" smtClean="0"/>
          </a:p>
          <a:p>
            <a:pPr lvl="1"/>
            <a:endParaRPr lang="en-US" dirty="0" smtClean="0"/>
          </a:p>
          <a:p>
            <a:pPr lvl="1"/>
            <a:endParaRPr lang="en-US" dirty="0" smtClean="0"/>
          </a:p>
          <a:p>
            <a:endParaRPr lang="en-US" dirty="0" smtClean="0"/>
          </a:p>
          <a:p>
            <a:endParaRPr lang="en-US" dirty="0" smtClean="0"/>
          </a:p>
          <a:p>
            <a:endParaRPr lang="en-US" dirty="0"/>
          </a:p>
        </p:txBody>
      </p:sp>
      <p:sp>
        <p:nvSpPr>
          <p:cNvPr id="4" name="Content Placeholder 2"/>
          <p:cNvSpPr txBox="1">
            <a:spLocks/>
          </p:cNvSpPr>
          <p:nvPr/>
        </p:nvSpPr>
        <p:spPr>
          <a:xfrm>
            <a:off x="19415" y="1317126"/>
            <a:ext cx="4194176" cy="4375695"/>
          </a:xfrm>
          <a:prstGeom prst="rect">
            <a:avLst/>
          </a:prstGeom>
        </p:spPr>
        <p:txBody>
          <a:bodyPr>
            <a:normAutofit/>
          </a:bodyPr>
          <a:lstStyle>
            <a:lvl1pPr marL="231775" indent="-231775" algn="l" defTabSz="914400" rtl="0" eaLnBrk="1" latinLnBrk="0" hangingPunct="1">
              <a:spcBef>
                <a:spcPts val="1200"/>
              </a:spcBef>
              <a:buFont typeface="Arial" pitchFamily="34" charset="0"/>
              <a:buChar char="–"/>
              <a:defRPr sz="2400" kern="1200">
                <a:solidFill>
                  <a:schemeClr val="tx1"/>
                </a:solidFill>
                <a:latin typeface="+mn-lt"/>
                <a:ea typeface="+mn-ea"/>
                <a:cs typeface="AECOM Sans" panose="020B0504020202020204" pitchFamily="34" charset="0"/>
              </a:defRPr>
            </a:lvl1pPr>
            <a:lvl2pPr marL="511175" indent="-228600" algn="l" defTabSz="914400" rtl="0" eaLnBrk="1" latinLnBrk="0" hangingPunct="1">
              <a:spcBef>
                <a:spcPts val="400"/>
              </a:spcBef>
              <a:buFont typeface="Arial" pitchFamily="34" charset="0"/>
              <a:buChar char="•"/>
              <a:defRPr sz="2000" kern="1200">
                <a:solidFill>
                  <a:schemeClr val="tx1"/>
                </a:solidFill>
                <a:latin typeface="+mn-lt"/>
                <a:ea typeface="+mn-ea"/>
                <a:cs typeface="AECOM Sans" panose="020B0504020202020204" pitchFamily="34" charset="0"/>
              </a:defRPr>
            </a:lvl2pPr>
            <a:lvl3pPr marL="685800" indent="-173038" algn="l" defTabSz="914400" rtl="0" eaLnBrk="1" latinLnBrk="0" hangingPunct="1">
              <a:spcBef>
                <a:spcPct val="20000"/>
              </a:spcBef>
              <a:buFont typeface="Courier New" panose="02070309020205020404" pitchFamily="49" charset="0"/>
              <a:buChar char="o"/>
              <a:defRPr sz="1800" kern="1200">
                <a:solidFill>
                  <a:schemeClr val="tx1"/>
                </a:solidFill>
                <a:latin typeface="+mn-lt"/>
                <a:ea typeface="+mn-ea"/>
                <a:cs typeface="AECOM Sans" panose="020B0504020202020204" pitchFamily="34" charset="0"/>
              </a:defRPr>
            </a:lvl3pPr>
            <a:lvl4pPr marL="914400" indent="-173038" algn="l" defTabSz="914400" rtl="0" eaLnBrk="1" latinLnBrk="0" hangingPunct="1">
              <a:spcBef>
                <a:spcPct val="20000"/>
              </a:spcBef>
              <a:buFont typeface="Arial" pitchFamily="34" charset="0"/>
              <a:buChar char="–"/>
              <a:defRPr sz="1600" kern="1200">
                <a:solidFill>
                  <a:schemeClr val="tx1"/>
                </a:solidFill>
                <a:latin typeface="+mn-lt"/>
                <a:ea typeface="+mn-ea"/>
                <a:cs typeface="AECOM Sans" panose="020B0504020202020204"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sz="2200" dirty="0"/>
          </a:p>
        </p:txBody>
      </p:sp>
      <p:sp>
        <p:nvSpPr>
          <p:cNvPr id="6" name="Rectangle 5"/>
          <p:cNvSpPr/>
          <p:nvPr/>
        </p:nvSpPr>
        <p:spPr>
          <a:xfrm>
            <a:off x="0" y="6038850"/>
            <a:ext cx="3873501" cy="8191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2510"/>
          <a:stretch/>
        </p:blipFill>
        <p:spPr bwMode="auto">
          <a:xfrm>
            <a:off x="1536699" y="6038850"/>
            <a:ext cx="7083425" cy="819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8599" y="6285865"/>
            <a:ext cx="1211582" cy="274320"/>
          </a:xfrm>
          <a:prstGeom prst="rect">
            <a:avLst/>
          </a:prstGeom>
        </p:spPr>
      </p:pic>
      <p:sp>
        <p:nvSpPr>
          <p:cNvPr id="7" name="Rectangle 6"/>
          <p:cNvSpPr/>
          <p:nvPr/>
        </p:nvSpPr>
        <p:spPr>
          <a:xfrm>
            <a:off x="4228581" y="3912434"/>
            <a:ext cx="3671235" cy="63007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664540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9984" r="19984"/>
          <a:stretch>
            <a:fillRect/>
          </a:stretch>
        </p:blipFill>
        <p:spPr/>
      </p:pic>
      <p:sp>
        <p:nvSpPr>
          <p:cNvPr id="2" name="Title 1"/>
          <p:cNvSpPr>
            <a:spLocks noGrp="1"/>
          </p:cNvSpPr>
          <p:nvPr>
            <p:ph type="title"/>
          </p:nvPr>
        </p:nvSpPr>
        <p:spPr/>
        <p:txBody>
          <a:bodyPr/>
          <a:lstStyle/>
          <a:p>
            <a:r>
              <a:rPr lang="en-US" dirty="0" smtClean="0"/>
              <a:t>Living Levee Radio Beach </a:t>
            </a:r>
            <a:endParaRPr lang="en-US" dirty="0"/>
          </a:p>
        </p:txBody>
      </p:sp>
      <p:sp>
        <p:nvSpPr>
          <p:cNvPr id="2050" name="Text Box 2"/>
          <p:cNvSpPr txBox="1">
            <a:spLocks noChangeArrowheads="1"/>
          </p:cNvSpPr>
          <p:nvPr/>
        </p:nvSpPr>
        <p:spPr bwMode="auto">
          <a:xfrm>
            <a:off x="5721433" y="3723712"/>
            <a:ext cx="2905873" cy="6000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2800" b="1" i="0" u="none" strike="noStrike" cap="none" normalizeH="0" baseline="0" dirty="0" smtClean="0">
                <a:ln>
                  <a:noFill/>
                </a:ln>
                <a:solidFill>
                  <a:srgbClr val="FFFFFF"/>
                </a:solidFill>
                <a:effectLst/>
                <a:latin typeface="Calibri" pitchFamily="34" charset="0"/>
                <a:cs typeface="Arial" pitchFamily="34" charset="0"/>
              </a:rPr>
              <a:t>Living Levee</a:t>
            </a:r>
            <a:endParaRPr kumimoji="0" lang="en-US" sz="44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2051" name="AutoShape 3"/>
          <p:cNvCxnSpPr>
            <a:cxnSpLocks noChangeShapeType="1"/>
          </p:cNvCxnSpPr>
          <p:nvPr/>
        </p:nvCxnSpPr>
        <p:spPr bwMode="auto">
          <a:xfrm flipH="1">
            <a:off x="5443648" y="4129939"/>
            <a:ext cx="285750" cy="314325"/>
          </a:xfrm>
          <a:prstGeom prst="straightConnector1">
            <a:avLst/>
          </a:prstGeom>
          <a:noFill/>
          <a:ln w="25400">
            <a:solidFill>
              <a:srgbClr val="FFFFFF"/>
            </a:solidFill>
            <a:round/>
            <a:headEnd/>
            <a:tailEnd type="triangle" w="lg" len="med"/>
          </a:ln>
        </p:spPr>
      </p:cxnSp>
    </p:spTree>
    <p:extLst>
      <p:ext uri="{BB962C8B-B14F-4D97-AF65-F5344CB8AC3E}">
        <p14:creationId xmlns:p14="http://schemas.microsoft.com/office/powerpoint/2010/main" val="16763194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 t="-180683" b="-136888"/>
          <a:stretch/>
        </p:blipFill>
        <p:spPr>
          <a:xfrm>
            <a:off x="-9839" y="-1366429"/>
            <a:ext cx="9144000" cy="6858000"/>
          </a:xfrm>
        </p:spPr>
      </p:pic>
      <p:sp>
        <p:nvSpPr>
          <p:cNvPr id="2" name="Title 1"/>
          <p:cNvSpPr>
            <a:spLocks noGrp="1"/>
          </p:cNvSpPr>
          <p:nvPr>
            <p:ph type="title"/>
          </p:nvPr>
        </p:nvSpPr>
        <p:spPr/>
        <p:txBody>
          <a:bodyPr/>
          <a:lstStyle/>
          <a:p>
            <a:r>
              <a:rPr lang="en-US" dirty="0" smtClean="0"/>
              <a:t>Living Levee Radio Beach </a:t>
            </a:r>
            <a:endParaRPr lang="en-US" dirty="0"/>
          </a:p>
        </p:txBody>
      </p:sp>
      <p:sp>
        <p:nvSpPr>
          <p:cNvPr id="10" name="Rectangle 9"/>
          <p:cNvSpPr/>
          <p:nvPr/>
        </p:nvSpPr>
        <p:spPr>
          <a:xfrm>
            <a:off x="366041" y="3676874"/>
            <a:ext cx="5003627" cy="2554545"/>
          </a:xfrm>
          <a:prstGeom prst="rect">
            <a:avLst/>
          </a:prstGeom>
        </p:spPr>
        <p:txBody>
          <a:bodyPr wrap="square">
            <a:spAutoFit/>
          </a:bodyPr>
          <a:lstStyle/>
          <a:p>
            <a:r>
              <a:rPr lang="en-US" sz="1600" dirty="0" smtClean="0">
                <a:latin typeface="Arial" panose="020B0604020202020204" pitchFamily="34" charset="0"/>
                <a:cs typeface="Arial" panose="020B0604020202020204" pitchFamily="34" charset="0"/>
              </a:rPr>
              <a:t>In this design, the existing access road is moved to the crest of the levee. </a:t>
            </a:r>
          </a:p>
          <a:p>
            <a:endParaRPr lang="en-US" sz="16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As the levee itself will not compensate for lost beach and marsh habitat due to SLR, it is recommended that sandy beach or marsh sediment be subsequently placed seaward of the levee. </a:t>
            </a:r>
          </a:p>
          <a:p>
            <a:endParaRPr lang="en-US" sz="16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Appropriate beach grass or marsh plants could be planted in this area</a:t>
            </a:r>
            <a:endParaRPr lang="en-US" sz="1600" dirty="0">
              <a:latin typeface="Arial" panose="020B0604020202020204" pitchFamily="34" charset="0"/>
              <a:cs typeface="Arial" panose="020B0604020202020204" pitchFamily="34" charset="0"/>
            </a:endParaRPr>
          </a:p>
        </p:txBody>
      </p:sp>
      <p:sp>
        <p:nvSpPr>
          <p:cNvPr id="2050" name="Text Box 2"/>
          <p:cNvSpPr txBox="1">
            <a:spLocks noChangeArrowheads="1"/>
          </p:cNvSpPr>
          <p:nvPr/>
        </p:nvSpPr>
        <p:spPr bwMode="auto">
          <a:xfrm>
            <a:off x="5586523" y="2884819"/>
            <a:ext cx="1162050" cy="2857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1" i="0" u="none" strike="noStrike" cap="none" normalizeH="0" baseline="0" smtClean="0">
                <a:ln>
                  <a:noFill/>
                </a:ln>
                <a:solidFill>
                  <a:srgbClr val="FFFFFF"/>
                </a:solidFill>
                <a:effectLst/>
                <a:latin typeface="Calibri" pitchFamily="34" charset="0"/>
                <a:cs typeface="Arial" pitchFamily="34" charset="0"/>
              </a:rPr>
              <a:t>Living Levee</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cxnSp>
        <p:nvCxnSpPr>
          <p:cNvPr id="2051" name="AutoShape 3"/>
          <p:cNvCxnSpPr>
            <a:cxnSpLocks noChangeShapeType="1"/>
          </p:cNvCxnSpPr>
          <p:nvPr/>
        </p:nvCxnSpPr>
        <p:spPr bwMode="auto">
          <a:xfrm flipH="1">
            <a:off x="5586523" y="3170569"/>
            <a:ext cx="285750" cy="314325"/>
          </a:xfrm>
          <a:prstGeom prst="straightConnector1">
            <a:avLst/>
          </a:prstGeom>
          <a:noFill/>
          <a:ln w="9525">
            <a:solidFill>
              <a:srgbClr val="FFFFFF"/>
            </a:solidFill>
            <a:round/>
            <a:headEnd/>
            <a:tailEnd type="triangle" w="med" len="med"/>
          </a:ln>
        </p:spPr>
      </p:cxnSp>
      <p:sp>
        <p:nvSpPr>
          <p:cNvPr id="11" name="Text Box 26"/>
          <p:cNvSpPr txBox="1">
            <a:spLocks noChangeArrowheads="1"/>
          </p:cNvSpPr>
          <p:nvPr/>
        </p:nvSpPr>
        <p:spPr bwMode="auto">
          <a:xfrm>
            <a:off x="255158" y="2580150"/>
            <a:ext cx="165707" cy="1200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marL="0" marR="0" algn="r">
              <a:lnSpc>
                <a:spcPct val="115000"/>
              </a:lnSpc>
              <a:spcBef>
                <a:spcPts val="0"/>
              </a:spcBef>
              <a:spcAft>
                <a:spcPts val="900"/>
              </a:spcAft>
            </a:pPr>
            <a:r>
              <a:rPr lang="en-US" sz="800" b="1" dirty="0">
                <a:effectLst/>
                <a:latin typeface="Arial"/>
                <a:ea typeface="Times New Roman"/>
                <a:cs typeface="Arial"/>
              </a:rPr>
              <a:t>9.8</a:t>
            </a:r>
            <a:endParaRPr lang="en-US" sz="1000" dirty="0">
              <a:effectLst/>
              <a:latin typeface="Arial"/>
              <a:ea typeface="Times New Roman"/>
              <a:cs typeface="Times New Roman"/>
            </a:endParaRPr>
          </a:p>
        </p:txBody>
      </p:sp>
      <p:sp>
        <p:nvSpPr>
          <p:cNvPr id="12" name="Text Box 27"/>
          <p:cNvSpPr txBox="1">
            <a:spLocks noChangeArrowheads="1"/>
          </p:cNvSpPr>
          <p:nvPr/>
        </p:nvSpPr>
        <p:spPr bwMode="auto">
          <a:xfrm>
            <a:off x="3891407" y="2084323"/>
            <a:ext cx="308292" cy="12064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marL="0" marR="0" algn="r">
              <a:lnSpc>
                <a:spcPct val="115000"/>
              </a:lnSpc>
              <a:spcBef>
                <a:spcPts val="0"/>
              </a:spcBef>
              <a:spcAft>
                <a:spcPts val="900"/>
              </a:spcAft>
            </a:pPr>
            <a:r>
              <a:rPr lang="en-US" sz="800" b="1" dirty="0">
                <a:effectLst/>
                <a:latin typeface="Arial"/>
                <a:ea typeface="Times New Roman"/>
                <a:cs typeface="Arial"/>
              </a:rPr>
              <a:t>14.8</a:t>
            </a:r>
            <a:endParaRPr lang="en-US" sz="1000" b="1" dirty="0">
              <a:effectLst/>
              <a:latin typeface="Arial"/>
              <a:ea typeface="Times New Roman"/>
              <a:cs typeface="Times New Roman"/>
            </a:endParaRPr>
          </a:p>
        </p:txBody>
      </p:sp>
    </p:spTree>
    <p:extLst>
      <p:ext uri="{BB962C8B-B14F-4D97-AF65-F5344CB8AC3E}">
        <p14:creationId xmlns:p14="http://schemas.microsoft.com/office/powerpoint/2010/main" val="39590106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Living Levee Radio Beach – Cost </a:t>
            </a:r>
            <a:r>
              <a:rPr lang="en-US" dirty="0"/>
              <a:t>E</a:t>
            </a:r>
            <a:r>
              <a:rPr lang="en-US" dirty="0" smtClean="0"/>
              <a:t>stimate </a:t>
            </a:r>
            <a:endParaRPr lang="en-US" dirty="0"/>
          </a:p>
        </p:txBody>
      </p:sp>
      <p:cxnSp>
        <p:nvCxnSpPr>
          <p:cNvPr id="5121" name="AutoShape 1"/>
          <p:cNvCxnSpPr>
            <a:cxnSpLocks noChangeShapeType="1"/>
          </p:cNvCxnSpPr>
          <p:nvPr/>
        </p:nvCxnSpPr>
        <p:spPr bwMode="auto">
          <a:xfrm>
            <a:off x="2551076" y="2104803"/>
            <a:ext cx="477838" cy="454025"/>
          </a:xfrm>
          <a:prstGeom prst="straightConnector1">
            <a:avLst/>
          </a:prstGeom>
          <a:noFill/>
          <a:ln w="9525">
            <a:solidFill>
              <a:srgbClr val="FFFFFF"/>
            </a:solidFill>
            <a:round/>
            <a:headEnd/>
            <a:tailEnd type="triangle" w="med" len="med"/>
          </a:ln>
        </p:spPr>
      </p:cxnSp>
      <p:cxnSp>
        <p:nvCxnSpPr>
          <p:cNvPr id="5124" name="AutoShape 4"/>
          <p:cNvCxnSpPr>
            <a:cxnSpLocks noChangeShapeType="1"/>
          </p:cNvCxnSpPr>
          <p:nvPr/>
        </p:nvCxnSpPr>
        <p:spPr bwMode="auto">
          <a:xfrm flipH="1">
            <a:off x="4811676" y="2104803"/>
            <a:ext cx="771525" cy="392113"/>
          </a:xfrm>
          <a:prstGeom prst="straightConnector1">
            <a:avLst/>
          </a:prstGeom>
          <a:noFill/>
          <a:ln w="9525">
            <a:solidFill>
              <a:srgbClr val="FFFFFF"/>
            </a:solidFill>
            <a:round/>
            <a:headEnd/>
            <a:tailEnd type="triangle" w="med" len="med"/>
          </a:ln>
        </p:spPr>
      </p:cxnSp>
      <p:sp>
        <p:nvSpPr>
          <p:cNvPr id="5125" name="Text Box 5"/>
          <p:cNvSpPr txBox="1">
            <a:spLocks noChangeArrowheads="1"/>
          </p:cNvSpPr>
          <p:nvPr/>
        </p:nvSpPr>
        <p:spPr bwMode="auto">
          <a:xfrm>
            <a:off x="2054963" y="1638300"/>
            <a:ext cx="914400" cy="2857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1" i="0" u="none" strike="noStrike" cap="none" normalizeH="0" baseline="0" smtClean="0">
                <a:ln>
                  <a:noFill/>
                </a:ln>
                <a:solidFill>
                  <a:srgbClr val="FFFFFF"/>
                </a:solidFill>
                <a:effectLst/>
                <a:latin typeface="Calibri" pitchFamily="34" charset="0"/>
                <a:cs typeface="Arial" pitchFamily="34" charset="0"/>
              </a:rPr>
              <a:t>Breakwater</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5126" name="Text Box 6"/>
          <p:cNvSpPr txBox="1">
            <a:spLocks noChangeArrowheads="1"/>
          </p:cNvSpPr>
          <p:nvPr/>
        </p:nvSpPr>
        <p:spPr bwMode="auto">
          <a:xfrm>
            <a:off x="5102963" y="1638300"/>
            <a:ext cx="1247775" cy="2857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1" i="0" u="none" strike="noStrike" cap="none" normalizeH="0" baseline="0" smtClean="0">
                <a:ln>
                  <a:noFill/>
                </a:ln>
                <a:solidFill>
                  <a:srgbClr val="FFFFFF"/>
                </a:solidFill>
                <a:effectLst/>
                <a:latin typeface="Calibri" pitchFamily="34" charset="0"/>
                <a:cs typeface="Arial" pitchFamily="34" charset="0"/>
              </a:rPr>
              <a:t>Protected Area</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1075874563"/>
              </p:ext>
            </p:extLst>
          </p:nvPr>
        </p:nvGraphicFramePr>
        <p:xfrm>
          <a:off x="336576" y="1240890"/>
          <a:ext cx="8442960" cy="5362959"/>
        </p:xfrm>
        <a:graphic>
          <a:graphicData uri="http://schemas.openxmlformats.org/drawingml/2006/table">
            <a:tbl>
              <a:tblPr firstRow="1" firstCol="1" bandRow="1">
                <a:tableStyleId>{3B4B98B0-60AC-42C2-AFA5-B58CD77FA1E5}</a:tableStyleId>
              </a:tblPr>
              <a:tblGrid>
                <a:gridCol w="478586"/>
                <a:gridCol w="3802824"/>
                <a:gridCol w="776087"/>
                <a:gridCol w="1091843"/>
                <a:gridCol w="896663"/>
                <a:gridCol w="1396957"/>
              </a:tblGrid>
              <a:tr h="455022">
                <a:tc>
                  <a:txBody>
                    <a:bodyPr/>
                    <a:lstStyle/>
                    <a:p>
                      <a:pPr marL="0" marR="0" algn="ctr">
                        <a:lnSpc>
                          <a:spcPct val="115000"/>
                        </a:lnSpc>
                        <a:spcBef>
                          <a:spcPts val="0"/>
                        </a:spcBef>
                        <a:spcAft>
                          <a:spcPts val="0"/>
                        </a:spcAft>
                      </a:pPr>
                      <a:r>
                        <a:rPr lang="en-US" sz="1300" dirty="0">
                          <a:effectLst/>
                          <a:latin typeface="Arial" panose="020B0604020202020204" pitchFamily="34" charset="0"/>
                          <a:cs typeface="Arial" panose="020B0604020202020204" pitchFamily="34" charset="0"/>
                        </a:rPr>
                        <a:t> </a:t>
                      </a:r>
                      <a:endParaRPr lang="en-US" sz="1300" dirty="0">
                        <a:effectLst/>
                        <a:latin typeface="Arial" panose="020B0604020202020204" pitchFamily="34" charset="0"/>
                        <a:ea typeface="Times New Roman"/>
                        <a:cs typeface="Arial" panose="020B0604020202020204" pitchFamily="34" charset="0"/>
                      </a:endParaRPr>
                    </a:p>
                  </a:txBody>
                  <a:tcPr marL="68580" marR="68580" marT="0" marB="0" anchor="ctr">
                    <a:lnL>
                      <a:noFill/>
                    </a:lnL>
                    <a:lnR>
                      <a:noFill/>
                    </a:lnR>
                    <a:lnT w="12700" cmpd="sng">
                      <a:noFill/>
                    </a:lnT>
                    <a:lnB w="12700" cmpd="sng">
                      <a:noFill/>
                    </a:lnB>
                    <a:lnTlToBr w="12700" cmpd="sng">
                      <a:noFill/>
                      <a:prstDash val="solid"/>
                    </a:lnTlToBr>
                    <a:lnBlToTr w="12700" cmpd="sng">
                      <a:noFill/>
                      <a:prstDash val="solid"/>
                    </a:lnBlToTr>
                  </a:tcPr>
                </a:tc>
                <a:tc>
                  <a:txBody>
                    <a:bodyPr/>
                    <a:lstStyle/>
                    <a:p>
                      <a:pPr marL="0" marR="0" algn="l">
                        <a:lnSpc>
                          <a:spcPct val="115000"/>
                        </a:lnSpc>
                        <a:spcBef>
                          <a:spcPts val="0"/>
                        </a:spcBef>
                        <a:spcAft>
                          <a:spcPts val="0"/>
                        </a:spcAft>
                      </a:pPr>
                      <a:r>
                        <a:rPr lang="en-US" sz="1300" dirty="0">
                          <a:effectLst/>
                          <a:latin typeface="Arial" panose="020B0604020202020204" pitchFamily="34" charset="0"/>
                          <a:cs typeface="Arial" panose="020B0604020202020204" pitchFamily="34" charset="0"/>
                        </a:rPr>
                        <a:t>ITEM</a:t>
                      </a:r>
                      <a:endParaRPr lang="en-US" sz="1300" dirty="0">
                        <a:effectLst/>
                        <a:latin typeface="Arial" panose="020B0604020202020204" pitchFamily="34" charset="0"/>
                        <a:ea typeface="Times New Roman"/>
                        <a:cs typeface="Arial" panose="020B0604020202020204" pitchFamily="34" charset="0"/>
                      </a:endParaRPr>
                    </a:p>
                  </a:txBody>
                  <a:tcPr marL="68580" marR="68580" marT="0" marB="0" anchor="ctr">
                    <a:lnL>
                      <a:noFill/>
                    </a:lnL>
                    <a:lnR>
                      <a:noFill/>
                    </a:lnR>
                    <a:lnT w="12700" cmpd="sng">
                      <a:noFill/>
                    </a:lnT>
                    <a:lnB w="12700" cmpd="sng">
                      <a:noFill/>
                    </a:lnB>
                    <a:lnTlToBr w="12700" cmpd="sng">
                      <a:noFill/>
                      <a:prstDash val="solid"/>
                    </a:lnTlToBr>
                    <a:lnBlToTr w="12700" cmpd="sng">
                      <a:noFill/>
                      <a:prstDash val="solid"/>
                    </a:lnBlToTr>
                  </a:tcPr>
                </a:tc>
                <a:tc>
                  <a:txBody>
                    <a:bodyPr/>
                    <a:lstStyle/>
                    <a:p>
                      <a:pPr marL="0" marR="0" algn="l">
                        <a:lnSpc>
                          <a:spcPct val="115000"/>
                        </a:lnSpc>
                        <a:spcBef>
                          <a:spcPts val="0"/>
                        </a:spcBef>
                        <a:spcAft>
                          <a:spcPts val="0"/>
                        </a:spcAft>
                      </a:pPr>
                      <a:r>
                        <a:rPr lang="en-US" sz="1300" dirty="0">
                          <a:effectLst/>
                          <a:latin typeface="Arial" panose="020B0604020202020204" pitchFamily="34" charset="0"/>
                          <a:cs typeface="Arial" panose="020B0604020202020204" pitchFamily="34" charset="0"/>
                        </a:rPr>
                        <a:t>UNITS</a:t>
                      </a:r>
                      <a:endParaRPr lang="en-US" sz="1300" dirty="0">
                        <a:effectLst/>
                        <a:latin typeface="Arial" panose="020B0604020202020204" pitchFamily="34" charset="0"/>
                        <a:ea typeface="Times New Roman"/>
                        <a:cs typeface="Arial" panose="020B0604020202020204" pitchFamily="34" charset="0"/>
                      </a:endParaRPr>
                    </a:p>
                  </a:txBody>
                  <a:tcPr marL="68580" marR="68580" marT="0" marB="0" anchor="ctr">
                    <a:lnL>
                      <a:noFill/>
                    </a:lnL>
                    <a:lnR>
                      <a:noFill/>
                    </a:lnR>
                    <a:lnT w="12700" cmpd="sng">
                      <a:noFill/>
                    </a:lnT>
                    <a:lnB w="12700" cmpd="sng">
                      <a:noFill/>
                    </a:lnB>
                    <a:lnTlToBr w="12700" cmpd="sng">
                      <a:noFill/>
                      <a:prstDash val="solid"/>
                    </a:lnTlToBr>
                    <a:lnBlToTr w="12700" cmpd="sng">
                      <a:noFill/>
                      <a:prstDash val="solid"/>
                    </a:lnBlToTr>
                  </a:tcPr>
                </a:tc>
                <a:tc>
                  <a:txBody>
                    <a:bodyPr/>
                    <a:lstStyle/>
                    <a:p>
                      <a:pPr marL="0" marR="0" algn="l">
                        <a:lnSpc>
                          <a:spcPct val="115000"/>
                        </a:lnSpc>
                        <a:spcBef>
                          <a:spcPts val="0"/>
                        </a:spcBef>
                        <a:spcAft>
                          <a:spcPts val="0"/>
                        </a:spcAft>
                      </a:pPr>
                      <a:r>
                        <a:rPr lang="en-US" sz="1300" dirty="0">
                          <a:effectLst/>
                          <a:latin typeface="Arial" panose="020B0604020202020204" pitchFamily="34" charset="0"/>
                          <a:cs typeface="Arial" panose="020B0604020202020204" pitchFamily="34" charset="0"/>
                        </a:rPr>
                        <a:t>QUANTITY</a:t>
                      </a:r>
                      <a:endParaRPr lang="en-US" sz="1300" dirty="0">
                        <a:effectLst/>
                        <a:latin typeface="Arial" panose="020B0604020202020204" pitchFamily="34" charset="0"/>
                        <a:ea typeface="Times New Roman"/>
                        <a:cs typeface="Arial" panose="020B0604020202020204" pitchFamily="34" charset="0"/>
                      </a:endParaRPr>
                    </a:p>
                  </a:txBody>
                  <a:tcPr marL="68580" marR="68580" marT="0" marB="0" anchor="ctr">
                    <a:lnL>
                      <a:noFill/>
                    </a:lnL>
                    <a:lnR>
                      <a:noFill/>
                    </a:lnR>
                    <a:lnT w="12700" cmpd="sng">
                      <a:noFill/>
                    </a:lnT>
                    <a:lnB w="12700" cmpd="sng">
                      <a:noFill/>
                    </a:lnB>
                    <a:lnTlToBr w="12700" cmpd="sng">
                      <a:noFill/>
                      <a:prstDash val="solid"/>
                    </a:lnTlToBr>
                    <a:lnBlToTr w="12700" cmpd="sng">
                      <a:noFill/>
                      <a:prstDash val="solid"/>
                    </a:lnBlToTr>
                  </a:tcPr>
                </a:tc>
                <a:tc>
                  <a:txBody>
                    <a:bodyPr/>
                    <a:lstStyle/>
                    <a:p>
                      <a:pPr marL="0" marR="0" algn="l">
                        <a:lnSpc>
                          <a:spcPct val="115000"/>
                        </a:lnSpc>
                        <a:spcBef>
                          <a:spcPts val="0"/>
                        </a:spcBef>
                        <a:spcAft>
                          <a:spcPts val="0"/>
                        </a:spcAft>
                      </a:pPr>
                      <a:r>
                        <a:rPr lang="en-US" sz="1300" dirty="0">
                          <a:effectLst/>
                          <a:latin typeface="Arial" panose="020B0604020202020204" pitchFamily="34" charset="0"/>
                          <a:cs typeface="Arial" panose="020B0604020202020204" pitchFamily="34" charset="0"/>
                        </a:rPr>
                        <a:t>UNIT PRICE</a:t>
                      </a:r>
                      <a:endParaRPr lang="en-US" sz="1300" dirty="0">
                        <a:effectLst/>
                        <a:latin typeface="Arial" panose="020B0604020202020204" pitchFamily="34" charset="0"/>
                        <a:ea typeface="Times New Roman"/>
                        <a:cs typeface="Arial" panose="020B0604020202020204" pitchFamily="34" charset="0"/>
                      </a:endParaRPr>
                    </a:p>
                  </a:txBody>
                  <a:tcPr marL="68580" marR="68580" marT="0" marB="0" anchor="ctr">
                    <a:lnL>
                      <a:noFill/>
                    </a:lnL>
                    <a:lnR>
                      <a:noFill/>
                    </a:lnR>
                    <a:lnT w="12700" cmpd="sng">
                      <a:noFill/>
                    </a:lnT>
                    <a:lnB w="12700" cmpd="sng">
                      <a:noFill/>
                    </a:lnB>
                    <a:lnTlToBr w="12700" cmpd="sng">
                      <a:noFill/>
                      <a:prstDash val="solid"/>
                    </a:lnTlToBr>
                    <a:lnBlToTr w="12700" cmpd="sng">
                      <a:noFill/>
                      <a:prstDash val="solid"/>
                    </a:lnBlToTr>
                  </a:tcPr>
                </a:tc>
                <a:tc>
                  <a:txBody>
                    <a:bodyPr/>
                    <a:lstStyle/>
                    <a:p>
                      <a:pPr marL="0" marR="0" algn="l">
                        <a:lnSpc>
                          <a:spcPct val="115000"/>
                        </a:lnSpc>
                        <a:spcBef>
                          <a:spcPts val="0"/>
                        </a:spcBef>
                        <a:spcAft>
                          <a:spcPts val="0"/>
                        </a:spcAft>
                      </a:pPr>
                      <a:r>
                        <a:rPr lang="en-US" sz="1300" dirty="0">
                          <a:effectLst/>
                          <a:latin typeface="Arial" panose="020B0604020202020204" pitchFamily="34" charset="0"/>
                          <a:cs typeface="Arial" panose="020B0604020202020204" pitchFamily="34" charset="0"/>
                        </a:rPr>
                        <a:t>ITEM PRICE</a:t>
                      </a:r>
                      <a:endParaRPr lang="en-US" sz="1300" dirty="0">
                        <a:effectLst/>
                        <a:latin typeface="Arial" panose="020B0604020202020204" pitchFamily="34" charset="0"/>
                        <a:ea typeface="Times New Roman"/>
                        <a:cs typeface="Arial" panose="020B0604020202020204" pitchFamily="34" charset="0"/>
                      </a:endParaRPr>
                    </a:p>
                  </a:txBody>
                  <a:tcPr marL="68580" marR="68580" marT="0" marB="0" anchor="ctr">
                    <a:lnL>
                      <a:noFill/>
                    </a:lnL>
                    <a:lnR>
                      <a:noFill/>
                    </a:lnR>
                    <a:lnT w="12700" cmpd="sng">
                      <a:noFill/>
                    </a:lnT>
                    <a:lnB w="12700" cmpd="sng">
                      <a:noFill/>
                    </a:lnB>
                    <a:lnTlToBr w="12700" cmpd="sng">
                      <a:noFill/>
                      <a:prstDash val="solid"/>
                    </a:lnTlToBr>
                    <a:lnBlToTr w="12700" cmpd="sng">
                      <a:noFill/>
                      <a:prstDash val="solid"/>
                    </a:lnBlToTr>
                  </a:tcPr>
                </a:tc>
              </a:tr>
              <a:tr h="455022">
                <a:tc>
                  <a:txBody>
                    <a:bodyPr/>
                    <a:lstStyle/>
                    <a:p>
                      <a:pPr marL="0" marR="0" algn="ctr">
                        <a:lnSpc>
                          <a:spcPct val="115000"/>
                        </a:lnSpc>
                        <a:spcBef>
                          <a:spcPts val="0"/>
                        </a:spcBef>
                        <a:spcAft>
                          <a:spcPts val="0"/>
                        </a:spcAft>
                      </a:pPr>
                      <a:r>
                        <a:rPr lang="en-US" sz="1300">
                          <a:effectLst/>
                          <a:latin typeface="Arial" panose="020B0604020202020204" pitchFamily="34" charset="0"/>
                          <a:cs typeface="Arial" panose="020B0604020202020204" pitchFamily="34" charset="0"/>
                        </a:rPr>
                        <a:t>1</a:t>
                      </a:r>
                      <a:endParaRPr lang="en-US" sz="1300">
                        <a:effectLst/>
                        <a:latin typeface="Arial" panose="020B0604020202020204" pitchFamily="34" charset="0"/>
                        <a:ea typeface="Times New Roman"/>
                        <a:cs typeface="Arial" panose="020B0604020202020204" pitchFamily="34" charset="0"/>
                      </a:endParaRPr>
                    </a:p>
                  </a:txBody>
                  <a:tcPr marL="68580" marR="68580" marT="0" marB="0" anchor="ctr">
                    <a:lnT w="12700" cmpd="sng">
                      <a:noFill/>
                    </a:lnT>
                  </a:tcPr>
                </a:tc>
                <a:tc>
                  <a:txBody>
                    <a:bodyPr/>
                    <a:lstStyle/>
                    <a:p>
                      <a:pPr marL="0" marR="0" algn="l">
                        <a:lnSpc>
                          <a:spcPct val="115000"/>
                        </a:lnSpc>
                        <a:spcBef>
                          <a:spcPts val="0"/>
                        </a:spcBef>
                        <a:spcAft>
                          <a:spcPts val="0"/>
                        </a:spcAft>
                      </a:pPr>
                      <a:r>
                        <a:rPr lang="en-US" sz="1300" dirty="0">
                          <a:effectLst/>
                          <a:latin typeface="Arial" panose="020B0604020202020204" pitchFamily="34" charset="0"/>
                          <a:cs typeface="Arial" panose="020B0604020202020204" pitchFamily="34" charset="0"/>
                        </a:rPr>
                        <a:t>Project Mobilization/Demobilization (10% of base construction cost)</a:t>
                      </a:r>
                      <a:endParaRPr lang="en-US" sz="1300" dirty="0">
                        <a:effectLst/>
                        <a:latin typeface="Arial" panose="020B0604020202020204" pitchFamily="34" charset="0"/>
                        <a:ea typeface="Times New Roman"/>
                        <a:cs typeface="Arial" panose="020B0604020202020204" pitchFamily="34" charset="0"/>
                      </a:endParaRPr>
                    </a:p>
                  </a:txBody>
                  <a:tcPr marL="68580" marR="68580" marT="0" marB="0" anchor="ctr">
                    <a:lnT w="12700" cmpd="sng">
                      <a:noFill/>
                    </a:lnT>
                  </a:tcPr>
                </a:tc>
                <a:tc>
                  <a:txBody>
                    <a:bodyPr/>
                    <a:lstStyle/>
                    <a:p>
                      <a:pPr marL="0" marR="0" algn="l">
                        <a:lnSpc>
                          <a:spcPct val="115000"/>
                        </a:lnSpc>
                        <a:spcBef>
                          <a:spcPts val="0"/>
                        </a:spcBef>
                        <a:spcAft>
                          <a:spcPts val="0"/>
                        </a:spcAft>
                      </a:pPr>
                      <a:r>
                        <a:rPr lang="en-US" sz="1300" dirty="0">
                          <a:effectLst/>
                          <a:latin typeface="Arial" panose="020B0604020202020204" pitchFamily="34" charset="0"/>
                          <a:cs typeface="Arial" panose="020B0604020202020204" pitchFamily="34" charset="0"/>
                        </a:rPr>
                        <a:t>%</a:t>
                      </a:r>
                      <a:endParaRPr lang="en-US" sz="1300" dirty="0">
                        <a:effectLst/>
                        <a:latin typeface="Arial" panose="020B0604020202020204" pitchFamily="34" charset="0"/>
                        <a:ea typeface="Times New Roman"/>
                        <a:cs typeface="Arial" panose="020B0604020202020204" pitchFamily="34" charset="0"/>
                      </a:endParaRPr>
                    </a:p>
                  </a:txBody>
                  <a:tcPr marL="68580" marR="68580" marT="0" marB="0" anchor="ctr">
                    <a:lnT w="12700" cmpd="sng">
                      <a:noFill/>
                    </a:lnT>
                  </a:tcPr>
                </a:tc>
                <a:tc>
                  <a:txBody>
                    <a:bodyPr/>
                    <a:lstStyle/>
                    <a:p>
                      <a:pPr marL="0" marR="0" algn="l">
                        <a:lnSpc>
                          <a:spcPct val="115000"/>
                        </a:lnSpc>
                        <a:spcBef>
                          <a:spcPts val="0"/>
                        </a:spcBef>
                        <a:spcAft>
                          <a:spcPts val="0"/>
                        </a:spcAft>
                      </a:pPr>
                      <a:r>
                        <a:rPr lang="en-US" sz="1300" dirty="0">
                          <a:effectLst/>
                          <a:latin typeface="Arial" panose="020B0604020202020204" pitchFamily="34" charset="0"/>
                          <a:cs typeface="Arial" panose="020B0604020202020204" pitchFamily="34" charset="0"/>
                        </a:rPr>
                        <a:t>10</a:t>
                      </a:r>
                      <a:endParaRPr lang="en-US" sz="1300" dirty="0">
                        <a:effectLst/>
                        <a:latin typeface="Arial" panose="020B0604020202020204" pitchFamily="34" charset="0"/>
                        <a:ea typeface="Times New Roman"/>
                        <a:cs typeface="Arial" panose="020B0604020202020204" pitchFamily="34" charset="0"/>
                      </a:endParaRPr>
                    </a:p>
                  </a:txBody>
                  <a:tcPr marL="68580" marR="68580" marT="0" marB="0" anchor="ctr">
                    <a:lnT w="12700" cmpd="sng">
                      <a:noFill/>
                    </a:lnT>
                  </a:tcPr>
                </a:tc>
                <a:tc>
                  <a:txBody>
                    <a:bodyPr/>
                    <a:lstStyle/>
                    <a:p>
                      <a:pPr algn="l">
                        <a:lnSpc>
                          <a:spcPct val="115000"/>
                        </a:lnSpc>
                      </a:pPr>
                      <a:endParaRPr lang="en-US" sz="1300" dirty="0">
                        <a:effectLst/>
                        <a:latin typeface="Arial" panose="020B0604020202020204" pitchFamily="34" charset="0"/>
                        <a:cs typeface="Arial" panose="020B0604020202020204" pitchFamily="34" charset="0"/>
                      </a:endParaRPr>
                    </a:p>
                  </a:txBody>
                  <a:tcPr marL="68580" marR="68580" marT="0" marB="0" anchor="ctr">
                    <a:lnT w="12700" cmpd="sng">
                      <a:noFill/>
                    </a:lnT>
                  </a:tcPr>
                </a:tc>
                <a:tc>
                  <a:txBody>
                    <a:bodyPr/>
                    <a:lstStyle/>
                    <a:p>
                      <a:pPr marL="0" marR="0" algn="l">
                        <a:lnSpc>
                          <a:spcPct val="115000"/>
                        </a:lnSpc>
                        <a:spcBef>
                          <a:spcPts val="0"/>
                        </a:spcBef>
                        <a:spcAft>
                          <a:spcPts val="0"/>
                        </a:spcAft>
                      </a:pPr>
                      <a:r>
                        <a:rPr lang="en-US" sz="1300" dirty="0">
                          <a:effectLst/>
                          <a:latin typeface="Arial" panose="020B0604020202020204" pitchFamily="34" charset="0"/>
                          <a:cs typeface="Arial" panose="020B0604020202020204" pitchFamily="34" charset="0"/>
                        </a:rPr>
                        <a:t>$266,250</a:t>
                      </a:r>
                      <a:endParaRPr lang="en-US" sz="1300" dirty="0">
                        <a:effectLst/>
                        <a:latin typeface="Arial" panose="020B0604020202020204" pitchFamily="34" charset="0"/>
                        <a:ea typeface="Times New Roman"/>
                        <a:cs typeface="Arial" panose="020B0604020202020204" pitchFamily="34" charset="0"/>
                      </a:endParaRPr>
                    </a:p>
                  </a:txBody>
                  <a:tcPr marL="68580" marR="68580" marT="0" marB="0" anchor="ctr">
                    <a:lnT w="12700" cmpd="sng">
                      <a:noFill/>
                    </a:lnT>
                  </a:tcPr>
                </a:tc>
              </a:tr>
              <a:tr h="292173">
                <a:tc>
                  <a:txBody>
                    <a:bodyPr/>
                    <a:lstStyle/>
                    <a:p>
                      <a:pPr marL="0" marR="0" algn="ctr">
                        <a:lnSpc>
                          <a:spcPct val="115000"/>
                        </a:lnSpc>
                        <a:spcBef>
                          <a:spcPts val="0"/>
                        </a:spcBef>
                        <a:spcAft>
                          <a:spcPts val="0"/>
                        </a:spcAft>
                      </a:pPr>
                      <a:r>
                        <a:rPr lang="en-US" sz="1300">
                          <a:effectLst/>
                          <a:latin typeface="Arial" panose="020B0604020202020204" pitchFamily="34" charset="0"/>
                          <a:cs typeface="Arial" panose="020B0604020202020204" pitchFamily="34" charset="0"/>
                        </a:rPr>
                        <a:t>2</a:t>
                      </a:r>
                      <a:endParaRPr lang="en-US" sz="130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l">
                        <a:lnSpc>
                          <a:spcPct val="115000"/>
                        </a:lnSpc>
                        <a:spcBef>
                          <a:spcPts val="0"/>
                        </a:spcBef>
                        <a:spcAft>
                          <a:spcPts val="0"/>
                        </a:spcAft>
                      </a:pPr>
                      <a:r>
                        <a:rPr lang="en-US" sz="1300" dirty="0">
                          <a:effectLst/>
                          <a:latin typeface="Arial" panose="020B0604020202020204" pitchFamily="34" charset="0"/>
                          <a:cs typeface="Arial" panose="020B0604020202020204" pitchFamily="34" charset="0"/>
                        </a:rPr>
                        <a:t>Clearing &amp; Demolition/Disposal</a:t>
                      </a:r>
                      <a:endParaRPr lang="en-US" sz="1300"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l">
                        <a:lnSpc>
                          <a:spcPct val="115000"/>
                        </a:lnSpc>
                        <a:spcBef>
                          <a:spcPts val="0"/>
                        </a:spcBef>
                        <a:spcAft>
                          <a:spcPts val="0"/>
                        </a:spcAft>
                      </a:pPr>
                      <a:r>
                        <a:rPr lang="en-US" sz="1300" dirty="0">
                          <a:effectLst/>
                          <a:latin typeface="Arial" panose="020B0604020202020204" pitchFamily="34" charset="0"/>
                          <a:cs typeface="Arial" panose="020B0604020202020204" pitchFamily="34" charset="0"/>
                        </a:rPr>
                        <a:t>LS</a:t>
                      </a:r>
                      <a:endParaRPr lang="en-US" sz="1300"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l">
                        <a:lnSpc>
                          <a:spcPct val="115000"/>
                        </a:lnSpc>
                        <a:spcBef>
                          <a:spcPts val="0"/>
                        </a:spcBef>
                        <a:spcAft>
                          <a:spcPts val="0"/>
                        </a:spcAft>
                      </a:pPr>
                      <a:r>
                        <a:rPr lang="en-US" sz="1300">
                          <a:effectLst/>
                          <a:latin typeface="Arial" panose="020B0604020202020204" pitchFamily="34" charset="0"/>
                          <a:cs typeface="Arial" panose="020B0604020202020204" pitchFamily="34" charset="0"/>
                        </a:rPr>
                        <a:t>1</a:t>
                      </a:r>
                      <a:endParaRPr lang="en-US" sz="130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l">
                        <a:lnSpc>
                          <a:spcPct val="115000"/>
                        </a:lnSpc>
                        <a:spcBef>
                          <a:spcPts val="0"/>
                        </a:spcBef>
                        <a:spcAft>
                          <a:spcPts val="0"/>
                        </a:spcAft>
                      </a:pPr>
                      <a:r>
                        <a:rPr lang="en-US" sz="1300">
                          <a:effectLst/>
                          <a:latin typeface="Arial" panose="020B0604020202020204" pitchFamily="34" charset="0"/>
                          <a:cs typeface="Arial" panose="020B0604020202020204" pitchFamily="34" charset="0"/>
                        </a:rPr>
                        <a:t>$170,000</a:t>
                      </a:r>
                      <a:endParaRPr lang="en-US" sz="130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l">
                        <a:lnSpc>
                          <a:spcPct val="115000"/>
                        </a:lnSpc>
                        <a:spcBef>
                          <a:spcPts val="0"/>
                        </a:spcBef>
                        <a:spcAft>
                          <a:spcPts val="0"/>
                        </a:spcAft>
                      </a:pPr>
                      <a:r>
                        <a:rPr lang="en-US" sz="1300">
                          <a:effectLst/>
                          <a:latin typeface="Arial" panose="020B0604020202020204" pitchFamily="34" charset="0"/>
                          <a:cs typeface="Arial" panose="020B0604020202020204" pitchFamily="34" charset="0"/>
                        </a:rPr>
                        <a:t>$170,000</a:t>
                      </a:r>
                      <a:endParaRPr lang="en-US" sz="1300">
                        <a:effectLst/>
                        <a:latin typeface="Arial" panose="020B0604020202020204" pitchFamily="34" charset="0"/>
                        <a:ea typeface="Times New Roman"/>
                        <a:cs typeface="Arial" panose="020B0604020202020204" pitchFamily="34" charset="0"/>
                      </a:endParaRPr>
                    </a:p>
                  </a:txBody>
                  <a:tcPr marL="68580" marR="68580" marT="0" marB="0" anchor="ctr"/>
                </a:tc>
              </a:tr>
              <a:tr h="292173">
                <a:tc>
                  <a:txBody>
                    <a:bodyPr/>
                    <a:lstStyle/>
                    <a:p>
                      <a:pPr marL="0" marR="0" algn="ctr">
                        <a:lnSpc>
                          <a:spcPct val="115000"/>
                        </a:lnSpc>
                        <a:spcBef>
                          <a:spcPts val="0"/>
                        </a:spcBef>
                        <a:spcAft>
                          <a:spcPts val="0"/>
                        </a:spcAft>
                      </a:pPr>
                      <a:r>
                        <a:rPr lang="en-US" sz="1300">
                          <a:effectLst/>
                          <a:latin typeface="Arial" panose="020B0604020202020204" pitchFamily="34" charset="0"/>
                          <a:cs typeface="Arial" panose="020B0604020202020204" pitchFamily="34" charset="0"/>
                        </a:rPr>
                        <a:t>3</a:t>
                      </a:r>
                      <a:endParaRPr lang="en-US" sz="130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l">
                        <a:lnSpc>
                          <a:spcPct val="115000"/>
                        </a:lnSpc>
                        <a:spcBef>
                          <a:spcPts val="0"/>
                        </a:spcBef>
                        <a:spcAft>
                          <a:spcPts val="0"/>
                        </a:spcAft>
                      </a:pPr>
                      <a:r>
                        <a:rPr lang="en-US" sz="1300" dirty="0">
                          <a:effectLst/>
                          <a:latin typeface="Arial" panose="020B0604020202020204" pitchFamily="34" charset="0"/>
                          <a:cs typeface="Arial" panose="020B0604020202020204" pitchFamily="34" charset="0"/>
                        </a:rPr>
                        <a:t>Signage and Traffic Control</a:t>
                      </a:r>
                      <a:endParaRPr lang="en-US" sz="1300"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l">
                        <a:lnSpc>
                          <a:spcPct val="115000"/>
                        </a:lnSpc>
                        <a:spcBef>
                          <a:spcPts val="0"/>
                        </a:spcBef>
                        <a:spcAft>
                          <a:spcPts val="0"/>
                        </a:spcAft>
                      </a:pPr>
                      <a:r>
                        <a:rPr lang="en-US" sz="1300" dirty="0">
                          <a:effectLst/>
                          <a:latin typeface="Arial" panose="020B0604020202020204" pitchFamily="34" charset="0"/>
                          <a:cs typeface="Arial" panose="020B0604020202020204" pitchFamily="34" charset="0"/>
                        </a:rPr>
                        <a:t>LS</a:t>
                      </a:r>
                      <a:endParaRPr lang="en-US" sz="1300"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l">
                        <a:lnSpc>
                          <a:spcPct val="115000"/>
                        </a:lnSpc>
                        <a:spcBef>
                          <a:spcPts val="0"/>
                        </a:spcBef>
                        <a:spcAft>
                          <a:spcPts val="0"/>
                        </a:spcAft>
                      </a:pPr>
                      <a:r>
                        <a:rPr lang="en-US" sz="1300">
                          <a:effectLst/>
                          <a:latin typeface="Arial" panose="020B0604020202020204" pitchFamily="34" charset="0"/>
                          <a:cs typeface="Arial" panose="020B0604020202020204" pitchFamily="34" charset="0"/>
                        </a:rPr>
                        <a:t>1</a:t>
                      </a:r>
                      <a:endParaRPr lang="en-US" sz="130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l">
                        <a:lnSpc>
                          <a:spcPct val="115000"/>
                        </a:lnSpc>
                        <a:spcBef>
                          <a:spcPts val="0"/>
                        </a:spcBef>
                        <a:spcAft>
                          <a:spcPts val="0"/>
                        </a:spcAft>
                      </a:pPr>
                      <a:r>
                        <a:rPr lang="en-US" sz="1300">
                          <a:effectLst/>
                          <a:latin typeface="Arial" panose="020B0604020202020204" pitchFamily="34" charset="0"/>
                          <a:cs typeface="Arial" panose="020B0604020202020204" pitchFamily="34" charset="0"/>
                        </a:rPr>
                        <a:t>$15,000</a:t>
                      </a:r>
                      <a:endParaRPr lang="en-US" sz="130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l">
                        <a:lnSpc>
                          <a:spcPct val="115000"/>
                        </a:lnSpc>
                        <a:spcBef>
                          <a:spcPts val="0"/>
                        </a:spcBef>
                        <a:spcAft>
                          <a:spcPts val="0"/>
                        </a:spcAft>
                      </a:pPr>
                      <a:r>
                        <a:rPr lang="en-US" sz="1300">
                          <a:effectLst/>
                          <a:latin typeface="Arial" panose="020B0604020202020204" pitchFamily="34" charset="0"/>
                          <a:cs typeface="Arial" panose="020B0604020202020204" pitchFamily="34" charset="0"/>
                        </a:rPr>
                        <a:t>$15,000</a:t>
                      </a:r>
                      <a:endParaRPr lang="en-US" sz="1300">
                        <a:effectLst/>
                        <a:latin typeface="Arial" panose="020B0604020202020204" pitchFamily="34" charset="0"/>
                        <a:ea typeface="Times New Roman"/>
                        <a:cs typeface="Arial" panose="020B0604020202020204" pitchFamily="34" charset="0"/>
                      </a:endParaRPr>
                    </a:p>
                  </a:txBody>
                  <a:tcPr marL="68580" marR="68580" marT="0" marB="0" anchor="ctr"/>
                </a:tc>
              </a:tr>
              <a:tr h="292173">
                <a:tc>
                  <a:txBody>
                    <a:bodyPr/>
                    <a:lstStyle/>
                    <a:p>
                      <a:pPr marL="0" marR="0" algn="ctr">
                        <a:lnSpc>
                          <a:spcPct val="115000"/>
                        </a:lnSpc>
                        <a:spcBef>
                          <a:spcPts val="0"/>
                        </a:spcBef>
                        <a:spcAft>
                          <a:spcPts val="0"/>
                        </a:spcAft>
                      </a:pPr>
                      <a:r>
                        <a:rPr lang="en-US" sz="1300">
                          <a:effectLst/>
                          <a:latin typeface="Arial" panose="020B0604020202020204" pitchFamily="34" charset="0"/>
                          <a:cs typeface="Arial" panose="020B0604020202020204" pitchFamily="34" charset="0"/>
                        </a:rPr>
                        <a:t>4</a:t>
                      </a:r>
                      <a:endParaRPr lang="en-US" sz="130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l">
                        <a:lnSpc>
                          <a:spcPct val="115000"/>
                        </a:lnSpc>
                        <a:spcBef>
                          <a:spcPts val="0"/>
                        </a:spcBef>
                        <a:spcAft>
                          <a:spcPts val="0"/>
                        </a:spcAft>
                      </a:pPr>
                      <a:r>
                        <a:rPr lang="en-US" sz="1300" dirty="0">
                          <a:effectLst/>
                          <a:latin typeface="Arial" panose="020B0604020202020204" pitchFamily="34" charset="0"/>
                          <a:cs typeface="Arial" panose="020B0604020202020204" pitchFamily="34" charset="0"/>
                        </a:rPr>
                        <a:t>Survey</a:t>
                      </a:r>
                      <a:endParaRPr lang="en-US" sz="1300"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l">
                        <a:lnSpc>
                          <a:spcPct val="115000"/>
                        </a:lnSpc>
                        <a:spcBef>
                          <a:spcPts val="0"/>
                        </a:spcBef>
                        <a:spcAft>
                          <a:spcPts val="0"/>
                        </a:spcAft>
                      </a:pPr>
                      <a:r>
                        <a:rPr lang="en-US" sz="1300" dirty="0">
                          <a:effectLst/>
                          <a:latin typeface="Arial" panose="020B0604020202020204" pitchFamily="34" charset="0"/>
                          <a:cs typeface="Arial" panose="020B0604020202020204" pitchFamily="34" charset="0"/>
                        </a:rPr>
                        <a:t>LS</a:t>
                      </a:r>
                      <a:endParaRPr lang="en-US" sz="1300"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l">
                        <a:lnSpc>
                          <a:spcPct val="115000"/>
                        </a:lnSpc>
                        <a:spcBef>
                          <a:spcPts val="0"/>
                        </a:spcBef>
                        <a:spcAft>
                          <a:spcPts val="0"/>
                        </a:spcAft>
                      </a:pPr>
                      <a:r>
                        <a:rPr lang="en-US" sz="1300">
                          <a:effectLst/>
                          <a:latin typeface="Arial" panose="020B0604020202020204" pitchFamily="34" charset="0"/>
                          <a:cs typeface="Arial" panose="020B0604020202020204" pitchFamily="34" charset="0"/>
                        </a:rPr>
                        <a:t>1</a:t>
                      </a:r>
                      <a:endParaRPr lang="en-US" sz="130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l">
                        <a:lnSpc>
                          <a:spcPct val="115000"/>
                        </a:lnSpc>
                        <a:spcBef>
                          <a:spcPts val="0"/>
                        </a:spcBef>
                        <a:spcAft>
                          <a:spcPts val="0"/>
                        </a:spcAft>
                      </a:pPr>
                      <a:r>
                        <a:rPr lang="en-US" sz="1300">
                          <a:effectLst/>
                          <a:latin typeface="Arial" panose="020B0604020202020204" pitchFamily="34" charset="0"/>
                          <a:cs typeface="Arial" panose="020B0604020202020204" pitchFamily="34" charset="0"/>
                        </a:rPr>
                        <a:t>$20,000</a:t>
                      </a:r>
                      <a:endParaRPr lang="en-US" sz="130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l">
                        <a:lnSpc>
                          <a:spcPct val="115000"/>
                        </a:lnSpc>
                        <a:spcBef>
                          <a:spcPts val="0"/>
                        </a:spcBef>
                        <a:spcAft>
                          <a:spcPts val="0"/>
                        </a:spcAft>
                      </a:pPr>
                      <a:r>
                        <a:rPr lang="en-US" sz="1300">
                          <a:effectLst/>
                          <a:latin typeface="Arial" panose="020B0604020202020204" pitchFamily="34" charset="0"/>
                          <a:cs typeface="Arial" panose="020B0604020202020204" pitchFamily="34" charset="0"/>
                        </a:rPr>
                        <a:t>$20,000</a:t>
                      </a:r>
                      <a:endParaRPr lang="en-US" sz="1300">
                        <a:effectLst/>
                        <a:latin typeface="Arial" panose="020B0604020202020204" pitchFamily="34" charset="0"/>
                        <a:ea typeface="Times New Roman"/>
                        <a:cs typeface="Arial" panose="020B0604020202020204" pitchFamily="34" charset="0"/>
                      </a:endParaRPr>
                    </a:p>
                  </a:txBody>
                  <a:tcPr marL="68580" marR="68580" marT="0" marB="0" anchor="ctr"/>
                </a:tc>
              </a:tr>
              <a:tr h="292173">
                <a:tc>
                  <a:txBody>
                    <a:bodyPr/>
                    <a:lstStyle/>
                    <a:p>
                      <a:pPr marL="0" marR="0" algn="ctr">
                        <a:lnSpc>
                          <a:spcPct val="115000"/>
                        </a:lnSpc>
                        <a:spcBef>
                          <a:spcPts val="0"/>
                        </a:spcBef>
                        <a:spcAft>
                          <a:spcPts val="0"/>
                        </a:spcAft>
                      </a:pPr>
                      <a:r>
                        <a:rPr lang="en-US" sz="1300">
                          <a:effectLst/>
                          <a:latin typeface="Arial" panose="020B0604020202020204" pitchFamily="34" charset="0"/>
                          <a:cs typeface="Arial" panose="020B0604020202020204" pitchFamily="34" charset="0"/>
                        </a:rPr>
                        <a:t>5</a:t>
                      </a:r>
                      <a:endParaRPr lang="en-US" sz="130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l">
                        <a:lnSpc>
                          <a:spcPct val="115000"/>
                        </a:lnSpc>
                        <a:spcBef>
                          <a:spcPts val="0"/>
                        </a:spcBef>
                        <a:spcAft>
                          <a:spcPts val="0"/>
                        </a:spcAft>
                      </a:pPr>
                      <a:r>
                        <a:rPr lang="en-US" sz="1300">
                          <a:effectLst/>
                          <a:latin typeface="Arial" panose="020B0604020202020204" pitchFamily="34" charset="0"/>
                          <a:cs typeface="Arial" panose="020B0604020202020204" pitchFamily="34" charset="0"/>
                        </a:rPr>
                        <a:t>Levee Construction</a:t>
                      </a:r>
                      <a:endParaRPr lang="en-US" sz="130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l">
                        <a:lnSpc>
                          <a:spcPct val="115000"/>
                        </a:lnSpc>
                        <a:spcBef>
                          <a:spcPts val="0"/>
                        </a:spcBef>
                        <a:spcAft>
                          <a:spcPts val="0"/>
                        </a:spcAft>
                      </a:pPr>
                      <a:r>
                        <a:rPr lang="en-US" sz="1300" dirty="0">
                          <a:effectLst/>
                          <a:latin typeface="Arial" panose="020B0604020202020204" pitchFamily="34" charset="0"/>
                          <a:cs typeface="Arial" panose="020B0604020202020204" pitchFamily="34" charset="0"/>
                        </a:rPr>
                        <a:t>LF</a:t>
                      </a:r>
                      <a:endParaRPr lang="en-US" sz="1300"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l">
                        <a:lnSpc>
                          <a:spcPct val="115000"/>
                        </a:lnSpc>
                        <a:spcBef>
                          <a:spcPts val="0"/>
                        </a:spcBef>
                        <a:spcAft>
                          <a:spcPts val="0"/>
                        </a:spcAft>
                      </a:pPr>
                      <a:r>
                        <a:rPr lang="en-US" sz="1300">
                          <a:effectLst/>
                          <a:latin typeface="Arial" panose="020B0604020202020204" pitchFamily="34" charset="0"/>
                          <a:cs typeface="Arial" panose="020B0604020202020204" pitchFamily="34" charset="0"/>
                        </a:rPr>
                        <a:t>3,500</a:t>
                      </a:r>
                      <a:endParaRPr lang="en-US" sz="130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l">
                        <a:lnSpc>
                          <a:spcPct val="115000"/>
                        </a:lnSpc>
                        <a:spcBef>
                          <a:spcPts val="0"/>
                        </a:spcBef>
                        <a:spcAft>
                          <a:spcPts val="0"/>
                        </a:spcAft>
                      </a:pPr>
                      <a:r>
                        <a:rPr lang="en-US" sz="1300">
                          <a:effectLst/>
                          <a:latin typeface="Arial" panose="020B0604020202020204" pitchFamily="34" charset="0"/>
                          <a:cs typeface="Arial" panose="020B0604020202020204" pitchFamily="34" charset="0"/>
                        </a:rPr>
                        <a:t>$625</a:t>
                      </a:r>
                      <a:endParaRPr lang="en-US" sz="130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l">
                        <a:lnSpc>
                          <a:spcPct val="115000"/>
                        </a:lnSpc>
                        <a:spcBef>
                          <a:spcPts val="0"/>
                        </a:spcBef>
                        <a:spcAft>
                          <a:spcPts val="0"/>
                        </a:spcAft>
                      </a:pPr>
                      <a:r>
                        <a:rPr lang="en-US" sz="1300">
                          <a:effectLst/>
                          <a:latin typeface="Arial" panose="020B0604020202020204" pitchFamily="34" charset="0"/>
                          <a:cs typeface="Arial" panose="020B0604020202020204" pitchFamily="34" charset="0"/>
                        </a:rPr>
                        <a:t>$2,187,500</a:t>
                      </a:r>
                      <a:endParaRPr lang="en-US" sz="1300">
                        <a:effectLst/>
                        <a:latin typeface="Arial" panose="020B0604020202020204" pitchFamily="34" charset="0"/>
                        <a:ea typeface="Times New Roman"/>
                        <a:cs typeface="Arial" panose="020B0604020202020204" pitchFamily="34" charset="0"/>
                      </a:endParaRPr>
                    </a:p>
                  </a:txBody>
                  <a:tcPr marL="68580" marR="68580" marT="0" marB="0" anchor="ctr"/>
                </a:tc>
              </a:tr>
              <a:tr h="292173">
                <a:tc>
                  <a:txBody>
                    <a:bodyPr/>
                    <a:lstStyle/>
                    <a:p>
                      <a:pPr marL="0" marR="0" algn="ctr">
                        <a:lnSpc>
                          <a:spcPct val="115000"/>
                        </a:lnSpc>
                        <a:spcBef>
                          <a:spcPts val="0"/>
                        </a:spcBef>
                        <a:spcAft>
                          <a:spcPts val="0"/>
                        </a:spcAft>
                      </a:pPr>
                      <a:r>
                        <a:rPr lang="en-US" sz="1300">
                          <a:effectLst/>
                          <a:latin typeface="Arial" panose="020B0604020202020204" pitchFamily="34" charset="0"/>
                          <a:cs typeface="Arial" panose="020B0604020202020204" pitchFamily="34" charset="0"/>
                        </a:rPr>
                        <a:t>6</a:t>
                      </a:r>
                      <a:endParaRPr lang="en-US" sz="130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l">
                        <a:lnSpc>
                          <a:spcPct val="115000"/>
                        </a:lnSpc>
                        <a:spcBef>
                          <a:spcPts val="0"/>
                        </a:spcBef>
                        <a:spcAft>
                          <a:spcPts val="0"/>
                        </a:spcAft>
                      </a:pPr>
                      <a:r>
                        <a:rPr lang="en-US" sz="1300" dirty="0">
                          <a:effectLst/>
                          <a:latin typeface="Arial" panose="020B0604020202020204" pitchFamily="34" charset="0"/>
                          <a:cs typeface="Arial" panose="020B0604020202020204" pitchFamily="34" charset="0"/>
                        </a:rPr>
                        <a:t>Levee Road Construction</a:t>
                      </a:r>
                      <a:endParaRPr lang="en-US" sz="1300"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l">
                        <a:lnSpc>
                          <a:spcPct val="115000"/>
                        </a:lnSpc>
                        <a:spcBef>
                          <a:spcPts val="0"/>
                        </a:spcBef>
                        <a:spcAft>
                          <a:spcPts val="0"/>
                        </a:spcAft>
                      </a:pPr>
                      <a:r>
                        <a:rPr lang="en-US" sz="1300" dirty="0">
                          <a:effectLst/>
                          <a:latin typeface="Arial" panose="020B0604020202020204" pitchFamily="34" charset="0"/>
                          <a:cs typeface="Arial" panose="020B0604020202020204" pitchFamily="34" charset="0"/>
                        </a:rPr>
                        <a:t>SY</a:t>
                      </a:r>
                      <a:endParaRPr lang="en-US" sz="1300"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l">
                        <a:lnSpc>
                          <a:spcPct val="115000"/>
                        </a:lnSpc>
                        <a:spcBef>
                          <a:spcPts val="0"/>
                        </a:spcBef>
                        <a:spcAft>
                          <a:spcPts val="0"/>
                        </a:spcAft>
                      </a:pPr>
                      <a:r>
                        <a:rPr lang="en-US" sz="1300">
                          <a:effectLst/>
                          <a:latin typeface="Arial" panose="020B0604020202020204" pitchFamily="34" charset="0"/>
                          <a:cs typeface="Arial" panose="020B0604020202020204" pitchFamily="34" charset="0"/>
                        </a:rPr>
                        <a:t>7,000</a:t>
                      </a:r>
                      <a:endParaRPr lang="en-US" sz="130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l">
                        <a:lnSpc>
                          <a:spcPct val="115000"/>
                        </a:lnSpc>
                        <a:spcBef>
                          <a:spcPts val="0"/>
                        </a:spcBef>
                        <a:spcAft>
                          <a:spcPts val="0"/>
                        </a:spcAft>
                      </a:pPr>
                      <a:r>
                        <a:rPr lang="en-US" sz="1300">
                          <a:effectLst/>
                          <a:latin typeface="Arial" panose="020B0604020202020204" pitchFamily="34" charset="0"/>
                          <a:cs typeface="Arial" panose="020B0604020202020204" pitchFamily="34" charset="0"/>
                        </a:rPr>
                        <a:t>$18</a:t>
                      </a:r>
                      <a:endParaRPr lang="en-US" sz="130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l">
                        <a:lnSpc>
                          <a:spcPct val="115000"/>
                        </a:lnSpc>
                        <a:spcBef>
                          <a:spcPts val="0"/>
                        </a:spcBef>
                        <a:spcAft>
                          <a:spcPts val="0"/>
                        </a:spcAft>
                      </a:pPr>
                      <a:r>
                        <a:rPr lang="en-US" sz="1300">
                          <a:effectLst/>
                          <a:latin typeface="Arial" panose="020B0604020202020204" pitchFamily="34" charset="0"/>
                          <a:cs typeface="Arial" panose="020B0604020202020204" pitchFamily="34" charset="0"/>
                        </a:rPr>
                        <a:t>$126,000</a:t>
                      </a:r>
                      <a:endParaRPr lang="en-US" sz="1300">
                        <a:effectLst/>
                        <a:latin typeface="Arial" panose="020B0604020202020204" pitchFamily="34" charset="0"/>
                        <a:ea typeface="Times New Roman"/>
                        <a:cs typeface="Arial" panose="020B0604020202020204" pitchFamily="34" charset="0"/>
                      </a:endParaRPr>
                    </a:p>
                  </a:txBody>
                  <a:tcPr marL="68580" marR="68580" marT="0" marB="0" anchor="ctr"/>
                </a:tc>
              </a:tr>
              <a:tr h="292173">
                <a:tc>
                  <a:txBody>
                    <a:bodyPr/>
                    <a:lstStyle/>
                    <a:p>
                      <a:pPr marL="0" marR="0" algn="ctr">
                        <a:lnSpc>
                          <a:spcPct val="115000"/>
                        </a:lnSpc>
                        <a:spcBef>
                          <a:spcPts val="0"/>
                        </a:spcBef>
                        <a:spcAft>
                          <a:spcPts val="0"/>
                        </a:spcAft>
                      </a:pPr>
                      <a:r>
                        <a:rPr lang="en-US" sz="1300">
                          <a:effectLst/>
                          <a:latin typeface="Arial" panose="020B0604020202020204" pitchFamily="34" charset="0"/>
                          <a:cs typeface="Arial" panose="020B0604020202020204" pitchFamily="34" charset="0"/>
                        </a:rPr>
                        <a:t>7</a:t>
                      </a:r>
                      <a:endParaRPr lang="en-US" sz="130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l">
                        <a:lnSpc>
                          <a:spcPct val="115000"/>
                        </a:lnSpc>
                        <a:spcBef>
                          <a:spcPts val="0"/>
                        </a:spcBef>
                        <a:spcAft>
                          <a:spcPts val="0"/>
                        </a:spcAft>
                      </a:pPr>
                      <a:r>
                        <a:rPr lang="en-US" sz="1300" dirty="0">
                          <a:effectLst/>
                          <a:latin typeface="Arial" panose="020B0604020202020204" pitchFamily="34" charset="0"/>
                          <a:cs typeface="Arial" panose="020B0604020202020204" pitchFamily="34" charset="0"/>
                        </a:rPr>
                        <a:t>Plantings (in Place)</a:t>
                      </a:r>
                      <a:endParaRPr lang="en-US" sz="1300"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l">
                        <a:lnSpc>
                          <a:spcPct val="115000"/>
                        </a:lnSpc>
                        <a:spcBef>
                          <a:spcPts val="0"/>
                        </a:spcBef>
                        <a:spcAft>
                          <a:spcPts val="0"/>
                        </a:spcAft>
                      </a:pPr>
                      <a:r>
                        <a:rPr lang="en-US" sz="1300" dirty="0">
                          <a:effectLst/>
                          <a:latin typeface="Arial" panose="020B0604020202020204" pitchFamily="34" charset="0"/>
                          <a:cs typeface="Arial" panose="020B0604020202020204" pitchFamily="34" charset="0"/>
                        </a:rPr>
                        <a:t>SY</a:t>
                      </a:r>
                      <a:endParaRPr lang="en-US" sz="1300"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l">
                        <a:lnSpc>
                          <a:spcPct val="115000"/>
                        </a:lnSpc>
                        <a:spcBef>
                          <a:spcPts val="0"/>
                        </a:spcBef>
                        <a:spcAft>
                          <a:spcPts val="0"/>
                        </a:spcAft>
                      </a:pPr>
                      <a:r>
                        <a:rPr lang="en-US" sz="1300">
                          <a:effectLst/>
                          <a:latin typeface="Arial" panose="020B0604020202020204" pitchFamily="34" charset="0"/>
                          <a:cs typeface="Arial" panose="020B0604020202020204" pitchFamily="34" charset="0"/>
                        </a:rPr>
                        <a:t>16,000</a:t>
                      </a:r>
                      <a:endParaRPr lang="en-US" sz="130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l">
                        <a:lnSpc>
                          <a:spcPct val="115000"/>
                        </a:lnSpc>
                        <a:spcBef>
                          <a:spcPts val="0"/>
                        </a:spcBef>
                        <a:spcAft>
                          <a:spcPts val="0"/>
                        </a:spcAft>
                      </a:pPr>
                      <a:r>
                        <a:rPr lang="en-US" sz="1300">
                          <a:effectLst/>
                          <a:latin typeface="Arial" panose="020B0604020202020204" pitchFamily="34" charset="0"/>
                          <a:cs typeface="Arial" panose="020B0604020202020204" pitchFamily="34" charset="0"/>
                        </a:rPr>
                        <a:t>$9</a:t>
                      </a:r>
                      <a:endParaRPr lang="en-US" sz="130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l">
                        <a:lnSpc>
                          <a:spcPct val="115000"/>
                        </a:lnSpc>
                        <a:spcBef>
                          <a:spcPts val="0"/>
                        </a:spcBef>
                        <a:spcAft>
                          <a:spcPts val="0"/>
                        </a:spcAft>
                      </a:pPr>
                      <a:r>
                        <a:rPr lang="en-US" sz="1300">
                          <a:effectLst/>
                          <a:latin typeface="Arial" panose="020B0604020202020204" pitchFamily="34" charset="0"/>
                          <a:cs typeface="Arial" panose="020B0604020202020204" pitchFamily="34" charset="0"/>
                        </a:rPr>
                        <a:t>$144,000</a:t>
                      </a:r>
                      <a:endParaRPr lang="en-US" sz="1300">
                        <a:effectLst/>
                        <a:latin typeface="Arial" panose="020B0604020202020204" pitchFamily="34" charset="0"/>
                        <a:ea typeface="Times New Roman"/>
                        <a:cs typeface="Arial" panose="020B0604020202020204" pitchFamily="34" charset="0"/>
                      </a:endParaRPr>
                    </a:p>
                  </a:txBody>
                  <a:tcPr marL="68580" marR="68580" marT="0" marB="0" anchor="ctr"/>
                </a:tc>
              </a:tr>
              <a:tr h="455022">
                <a:tc>
                  <a:txBody>
                    <a:bodyPr/>
                    <a:lstStyle/>
                    <a:p>
                      <a:pPr marL="0" marR="0" algn="ctr">
                        <a:lnSpc>
                          <a:spcPct val="115000"/>
                        </a:lnSpc>
                        <a:spcBef>
                          <a:spcPts val="0"/>
                        </a:spcBef>
                        <a:spcAft>
                          <a:spcPts val="0"/>
                        </a:spcAft>
                      </a:pPr>
                      <a:r>
                        <a:rPr lang="en-US" sz="1300">
                          <a:effectLst/>
                          <a:latin typeface="Arial" panose="020B0604020202020204" pitchFamily="34" charset="0"/>
                          <a:cs typeface="Arial" panose="020B0604020202020204" pitchFamily="34" charset="0"/>
                        </a:rPr>
                        <a:t> </a:t>
                      </a:r>
                      <a:endParaRPr lang="en-US" sz="130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indent="114935" algn="l">
                        <a:lnSpc>
                          <a:spcPct val="115000"/>
                        </a:lnSpc>
                        <a:spcBef>
                          <a:spcPts val="0"/>
                        </a:spcBef>
                        <a:spcAft>
                          <a:spcPts val="0"/>
                        </a:spcAft>
                      </a:pPr>
                      <a:r>
                        <a:rPr lang="en-US" sz="1300" dirty="0">
                          <a:effectLst/>
                          <a:latin typeface="Arial" panose="020B0604020202020204" pitchFamily="34" charset="0"/>
                          <a:cs typeface="Arial" panose="020B0604020202020204" pitchFamily="34" charset="0"/>
                        </a:rPr>
                        <a:t>Sub-Total 1: Estimated Base Construction Cost:</a:t>
                      </a:r>
                      <a:endParaRPr lang="en-US" sz="1300"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algn="l">
                        <a:lnSpc>
                          <a:spcPct val="115000"/>
                        </a:lnSpc>
                      </a:pPr>
                      <a:endParaRPr lang="en-US" sz="1300" dirty="0">
                        <a:effectLst/>
                        <a:latin typeface="Arial" panose="020B0604020202020204" pitchFamily="34" charset="0"/>
                        <a:cs typeface="Arial" panose="020B0604020202020204" pitchFamily="34" charset="0"/>
                      </a:endParaRPr>
                    </a:p>
                  </a:txBody>
                  <a:tcPr marL="68580" marR="68580" marT="0" marB="0" anchor="ctr"/>
                </a:tc>
                <a:tc>
                  <a:txBody>
                    <a:bodyPr/>
                    <a:lstStyle/>
                    <a:p>
                      <a:pPr algn="l">
                        <a:lnSpc>
                          <a:spcPct val="115000"/>
                        </a:lnSpc>
                      </a:pPr>
                      <a:endParaRPr lang="en-US" sz="1300">
                        <a:effectLst/>
                        <a:latin typeface="Arial" panose="020B0604020202020204" pitchFamily="34" charset="0"/>
                        <a:cs typeface="Arial" panose="020B0604020202020204" pitchFamily="34" charset="0"/>
                      </a:endParaRPr>
                    </a:p>
                  </a:txBody>
                  <a:tcPr marL="68580" marR="68580" marT="0" marB="0" anchor="ctr"/>
                </a:tc>
                <a:tc>
                  <a:txBody>
                    <a:bodyPr/>
                    <a:lstStyle/>
                    <a:p>
                      <a:pPr algn="l">
                        <a:lnSpc>
                          <a:spcPct val="115000"/>
                        </a:lnSpc>
                      </a:pPr>
                      <a:endParaRPr lang="en-US" sz="1300">
                        <a:effectLst/>
                        <a:latin typeface="Arial" panose="020B0604020202020204" pitchFamily="34" charset="0"/>
                        <a:cs typeface="Arial" panose="020B0604020202020204" pitchFamily="34" charset="0"/>
                      </a:endParaRPr>
                    </a:p>
                  </a:txBody>
                  <a:tcPr marL="68580" marR="68580" marT="0" marB="0" anchor="ctr"/>
                </a:tc>
                <a:tc>
                  <a:txBody>
                    <a:bodyPr/>
                    <a:lstStyle/>
                    <a:p>
                      <a:pPr marL="0" marR="0" algn="l">
                        <a:lnSpc>
                          <a:spcPct val="115000"/>
                        </a:lnSpc>
                        <a:spcBef>
                          <a:spcPts val="0"/>
                        </a:spcBef>
                        <a:spcAft>
                          <a:spcPts val="0"/>
                        </a:spcAft>
                      </a:pPr>
                      <a:r>
                        <a:rPr lang="en-US" sz="1300">
                          <a:effectLst/>
                          <a:latin typeface="Arial" panose="020B0604020202020204" pitchFamily="34" charset="0"/>
                          <a:cs typeface="Arial" panose="020B0604020202020204" pitchFamily="34" charset="0"/>
                        </a:rPr>
                        <a:t>$2,928,750</a:t>
                      </a:r>
                      <a:endParaRPr lang="en-US" sz="1300">
                        <a:effectLst/>
                        <a:latin typeface="Arial" panose="020B0604020202020204" pitchFamily="34" charset="0"/>
                        <a:ea typeface="Times New Roman"/>
                        <a:cs typeface="Arial" panose="020B0604020202020204" pitchFamily="34" charset="0"/>
                      </a:endParaRPr>
                    </a:p>
                  </a:txBody>
                  <a:tcPr marL="68580" marR="68580" marT="0" marB="0" anchor="ctr"/>
                </a:tc>
              </a:tr>
              <a:tr h="292173">
                <a:tc>
                  <a:txBody>
                    <a:bodyPr/>
                    <a:lstStyle/>
                    <a:p>
                      <a:pPr marL="0" marR="0" algn="ctr">
                        <a:lnSpc>
                          <a:spcPct val="115000"/>
                        </a:lnSpc>
                        <a:spcBef>
                          <a:spcPts val="0"/>
                        </a:spcBef>
                        <a:spcAft>
                          <a:spcPts val="0"/>
                        </a:spcAft>
                      </a:pPr>
                      <a:r>
                        <a:rPr lang="en-US" sz="1300">
                          <a:effectLst/>
                          <a:latin typeface="Arial" panose="020B0604020202020204" pitchFamily="34" charset="0"/>
                          <a:cs typeface="Arial" panose="020B0604020202020204" pitchFamily="34" charset="0"/>
                        </a:rPr>
                        <a:t> </a:t>
                      </a:r>
                      <a:endParaRPr lang="en-US" sz="130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l">
                        <a:lnSpc>
                          <a:spcPct val="115000"/>
                        </a:lnSpc>
                        <a:spcBef>
                          <a:spcPts val="0"/>
                        </a:spcBef>
                        <a:spcAft>
                          <a:spcPts val="0"/>
                        </a:spcAft>
                      </a:pPr>
                      <a:r>
                        <a:rPr lang="en-US" sz="1300" dirty="0">
                          <a:effectLst/>
                          <a:latin typeface="Arial" panose="020B0604020202020204" pitchFamily="34" charset="0"/>
                          <a:cs typeface="Arial" panose="020B0604020202020204" pitchFamily="34" charset="0"/>
                        </a:rPr>
                        <a:t>Sales Tax @ 8.75% of Base Construction Cost</a:t>
                      </a:r>
                      <a:endParaRPr lang="en-US" sz="1300"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algn="l">
                        <a:lnSpc>
                          <a:spcPct val="115000"/>
                        </a:lnSpc>
                      </a:pPr>
                      <a:endParaRPr lang="en-US" sz="1300" dirty="0">
                        <a:effectLst/>
                        <a:latin typeface="Arial" panose="020B0604020202020204" pitchFamily="34" charset="0"/>
                        <a:cs typeface="Arial" panose="020B0604020202020204" pitchFamily="34" charset="0"/>
                      </a:endParaRPr>
                    </a:p>
                  </a:txBody>
                  <a:tcPr marL="68580" marR="68580" marT="0" marB="0" anchor="ctr"/>
                </a:tc>
                <a:tc>
                  <a:txBody>
                    <a:bodyPr/>
                    <a:lstStyle/>
                    <a:p>
                      <a:pPr algn="l">
                        <a:lnSpc>
                          <a:spcPct val="115000"/>
                        </a:lnSpc>
                      </a:pPr>
                      <a:endParaRPr lang="en-US" sz="1300">
                        <a:effectLst/>
                        <a:latin typeface="Arial" panose="020B0604020202020204" pitchFamily="34" charset="0"/>
                        <a:cs typeface="Arial" panose="020B0604020202020204" pitchFamily="34" charset="0"/>
                      </a:endParaRPr>
                    </a:p>
                  </a:txBody>
                  <a:tcPr marL="68580" marR="68580" marT="0" marB="0" anchor="ctr"/>
                </a:tc>
                <a:tc>
                  <a:txBody>
                    <a:bodyPr/>
                    <a:lstStyle/>
                    <a:p>
                      <a:pPr algn="l">
                        <a:lnSpc>
                          <a:spcPct val="115000"/>
                        </a:lnSpc>
                      </a:pPr>
                      <a:endParaRPr lang="en-US" sz="1300">
                        <a:effectLst/>
                        <a:latin typeface="Arial" panose="020B0604020202020204" pitchFamily="34" charset="0"/>
                        <a:cs typeface="Arial" panose="020B0604020202020204" pitchFamily="34" charset="0"/>
                      </a:endParaRPr>
                    </a:p>
                  </a:txBody>
                  <a:tcPr marL="68580" marR="68580" marT="0" marB="0" anchor="ctr"/>
                </a:tc>
                <a:tc>
                  <a:txBody>
                    <a:bodyPr/>
                    <a:lstStyle/>
                    <a:p>
                      <a:pPr marL="0" marR="0" algn="l">
                        <a:lnSpc>
                          <a:spcPct val="115000"/>
                        </a:lnSpc>
                        <a:spcBef>
                          <a:spcPts val="0"/>
                        </a:spcBef>
                        <a:spcAft>
                          <a:spcPts val="0"/>
                        </a:spcAft>
                      </a:pPr>
                      <a:r>
                        <a:rPr lang="en-US" sz="1300">
                          <a:effectLst/>
                          <a:latin typeface="Arial" panose="020B0604020202020204" pitchFamily="34" charset="0"/>
                          <a:cs typeface="Arial" panose="020B0604020202020204" pitchFamily="34" charset="0"/>
                        </a:rPr>
                        <a:t>$256,266</a:t>
                      </a:r>
                      <a:endParaRPr lang="en-US" sz="1300">
                        <a:effectLst/>
                        <a:latin typeface="Arial" panose="020B0604020202020204" pitchFamily="34" charset="0"/>
                        <a:ea typeface="Times New Roman"/>
                        <a:cs typeface="Arial" panose="020B0604020202020204" pitchFamily="34" charset="0"/>
                      </a:endParaRPr>
                    </a:p>
                  </a:txBody>
                  <a:tcPr marL="68580" marR="68580" marT="0" marB="0" anchor="ctr"/>
                </a:tc>
              </a:tr>
              <a:tr h="292173">
                <a:tc>
                  <a:txBody>
                    <a:bodyPr/>
                    <a:lstStyle/>
                    <a:p>
                      <a:pPr marL="0" marR="0" algn="ctr">
                        <a:lnSpc>
                          <a:spcPct val="115000"/>
                        </a:lnSpc>
                        <a:spcBef>
                          <a:spcPts val="0"/>
                        </a:spcBef>
                        <a:spcAft>
                          <a:spcPts val="0"/>
                        </a:spcAft>
                      </a:pPr>
                      <a:r>
                        <a:rPr lang="en-US" sz="1300">
                          <a:effectLst/>
                          <a:latin typeface="Arial" panose="020B0604020202020204" pitchFamily="34" charset="0"/>
                          <a:cs typeface="Arial" panose="020B0604020202020204" pitchFamily="34" charset="0"/>
                        </a:rPr>
                        <a:t> </a:t>
                      </a:r>
                      <a:endParaRPr lang="en-US" sz="130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indent="114935" algn="l">
                        <a:lnSpc>
                          <a:spcPct val="115000"/>
                        </a:lnSpc>
                        <a:spcBef>
                          <a:spcPts val="0"/>
                        </a:spcBef>
                        <a:spcAft>
                          <a:spcPts val="0"/>
                        </a:spcAft>
                      </a:pPr>
                      <a:r>
                        <a:rPr lang="en-US" sz="1300" dirty="0">
                          <a:effectLst/>
                          <a:latin typeface="Arial" panose="020B0604020202020204" pitchFamily="34" charset="0"/>
                          <a:cs typeface="Arial" panose="020B0604020202020204" pitchFamily="34" charset="0"/>
                        </a:rPr>
                        <a:t>Sub-Total 2: Estimated Base Bid:</a:t>
                      </a:r>
                      <a:endParaRPr lang="en-US" sz="1300"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algn="l">
                        <a:lnSpc>
                          <a:spcPct val="115000"/>
                        </a:lnSpc>
                      </a:pPr>
                      <a:endParaRPr lang="en-US" sz="1300" dirty="0">
                        <a:effectLst/>
                        <a:latin typeface="Arial" panose="020B0604020202020204" pitchFamily="34" charset="0"/>
                        <a:cs typeface="Arial" panose="020B0604020202020204" pitchFamily="34" charset="0"/>
                      </a:endParaRPr>
                    </a:p>
                  </a:txBody>
                  <a:tcPr marL="68580" marR="68580" marT="0" marB="0" anchor="ctr"/>
                </a:tc>
                <a:tc>
                  <a:txBody>
                    <a:bodyPr/>
                    <a:lstStyle/>
                    <a:p>
                      <a:pPr algn="l">
                        <a:lnSpc>
                          <a:spcPct val="115000"/>
                        </a:lnSpc>
                      </a:pPr>
                      <a:endParaRPr lang="en-US" sz="1300">
                        <a:effectLst/>
                        <a:latin typeface="Arial" panose="020B0604020202020204" pitchFamily="34" charset="0"/>
                        <a:cs typeface="Arial" panose="020B0604020202020204" pitchFamily="34" charset="0"/>
                      </a:endParaRPr>
                    </a:p>
                  </a:txBody>
                  <a:tcPr marL="68580" marR="68580" marT="0" marB="0" anchor="ctr"/>
                </a:tc>
                <a:tc>
                  <a:txBody>
                    <a:bodyPr/>
                    <a:lstStyle/>
                    <a:p>
                      <a:pPr algn="l">
                        <a:lnSpc>
                          <a:spcPct val="115000"/>
                        </a:lnSpc>
                      </a:pPr>
                      <a:endParaRPr lang="en-US" sz="1300">
                        <a:effectLst/>
                        <a:latin typeface="Arial" panose="020B0604020202020204" pitchFamily="34" charset="0"/>
                        <a:cs typeface="Arial" panose="020B0604020202020204" pitchFamily="34" charset="0"/>
                      </a:endParaRPr>
                    </a:p>
                  </a:txBody>
                  <a:tcPr marL="68580" marR="68580" marT="0" marB="0" anchor="ctr"/>
                </a:tc>
                <a:tc>
                  <a:txBody>
                    <a:bodyPr/>
                    <a:lstStyle/>
                    <a:p>
                      <a:pPr marL="0" marR="0" algn="l">
                        <a:lnSpc>
                          <a:spcPct val="115000"/>
                        </a:lnSpc>
                        <a:spcBef>
                          <a:spcPts val="0"/>
                        </a:spcBef>
                        <a:spcAft>
                          <a:spcPts val="0"/>
                        </a:spcAft>
                      </a:pPr>
                      <a:r>
                        <a:rPr lang="en-US" sz="1300">
                          <a:effectLst/>
                          <a:latin typeface="Arial" panose="020B0604020202020204" pitchFamily="34" charset="0"/>
                          <a:cs typeface="Arial" panose="020B0604020202020204" pitchFamily="34" charset="0"/>
                        </a:rPr>
                        <a:t>$3,185,016</a:t>
                      </a:r>
                      <a:endParaRPr lang="en-US" sz="1300">
                        <a:effectLst/>
                        <a:latin typeface="Arial" panose="020B0604020202020204" pitchFamily="34" charset="0"/>
                        <a:ea typeface="Times New Roman"/>
                        <a:cs typeface="Arial" panose="020B0604020202020204" pitchFamily="34" charset="0"/>
                      </a:endParaRPr>
                    </a:p>
                  </a:txBody>
                  <a:tcPr marL="68580" marR="68580" marT="0" marB="0" anchor="ctr"/>
                </a:tc>
              </a:tr>
              <a:tr h="455022">
                <a:tc>
                  <a:txBody>
                    <a:bodyPr/>
                    <a:lstStyle/>
                    <a:p>
                      <a:pPr marL="0" marR="0" algn="ctr">
                        <a:lnSpc>
                          <a:spcPct val="115000"/>
                        </a:lnSpc>
                        <a:spcBef>
                          <a:spcPts val="0"/>
                        </a:spcBef>
                        <a:spcAft>
                          <a:spcPts val="0"/>
                        </a:spcAft>
                      </a:pPr>
                      <a:r>
                        <a:rPr lang="en-US" sz="1300">
                          <a:effectLst/>
                          <a:latin typeface="Arial" panose="020B0604020202020204" pitchFamily="34" charset="0"/>
                          <a:cs typeface="Arial" panose="020B0604020202020204" pitchFamily="34" charset="0"/>
                        </a:rPr>
                        <a:t> </a:t>
                      </a:r>
                      <a:endParaRPr lang="en-US" sz="130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l">
                        <a:lnSpc>
                          <a:spcPct val="115000"/>
                        </a:lnSpc>
                        <a:spcBef>
                          <a:spcPts val="0"/>
                        </a:spcBef>
                        <a:spcAft>
                          <a:spcPts val="0"/>
                        </a:spcAft>
                      </a:pPr>
                      <a:r>
                        <a:rPr lang="en-US" sz="1300" dirty="0">
                          <a:effectLst/>
                          <a:latin typeface="Arial" panose="020B0604020202020204" pitchFamily="34" charset="0"/>
                          <a:cs typeface="Arial" panose="020B0604020202020204" pitchFamily="34" charset="0"/>
                        </a:rPr>
                        <a:t>Permitting and Design (12% of base construction cost)</a:t>
                      </a:r>
                      <a:endParaRPr lang="en-US" sz="1300"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l">
                        <a:lnSpc>
                          <a:spcPct val="115000"/>
                        </a:lnSpc>
                        <a:spcBef>
                          <a:spcPts val="0"/>
                        </a:spcBef>
                        <a:spcAft>
                          <a:spcPts val="0"/>
                        </a:spcAft>
                      </a:pPr>
                      <a:r>
                        <a:rPr lang="en-US" sz="1300" dirty="0">
                          <a:effectLst/>
                          <a:latin typeface="Arial" panose="020B0604020202020204" pitchFamily="34" charset="0"/>
                          <a:cs typeface="Arial" panose="020B0604020202020204" pitchFamily="34" charset="0"/>
                        </a:rPr>
                        <a:t>%</a:t>
                      </a:r>
                      <a:endParaRPr lang="en-US" sz="1300"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l">
                        <a:lnSpc>
                          <a:spcPct val="115000"/>
                        </a:lnSpc>
                        <a:spcBef>
                          <a:spcPts val="0"/>
                        </a:spcBef>
                        <a:spcAft>
                          <a:spcPts val="0"/>
                        </a:spcAft>
                      </a:pPr>
                      <a:r>
                        <a:rPr lang="en-US" sz="1300">
                          <a:effectLst/>
                          <a:latin typeface="Arial" panose="020B0604020202020204" pitchFamily="34" charset="0"/>
                          <a:cs typeface="Arial" panose="020B0604020202020204" pitchFamily="34" charset="0"/>
                        </a:rPr>
                        <a:t>10</a:t>
                      </a:r>
                      <a:endParaRPr lang="en-US" sz="130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algn="l">
                        <a:lnSpc>
                          <a:spcPct val="115000"/>
                        </a:lnSpc>
                      </a:pPr>
                      <a:endParaRPr lang="en-US" sz="1300">
                        <a:effectLst/>
                        <a:latin typeface="Arial" panose="020B0604020202020204" pitchFamily="34" charset="0"/>
                        <a:cs typeface="Arial" panose="020B0604020202020204" pitchFamily="34" charset="0"/>
                      </a:endParaRPr>
                    </a:p>
                  </a:txBody>
                  <a:tcPr marL="68580" marR="68580" marT="0" marB="0" anchor="ctr"/>
                </a:tc>
                <a:tc>
                  <a:txBody>
                    <a:bodyPr/>
                    <a:lstStyle/>
                    <a:p>
                      <a:pPr marL="0" marR="0" algn="l">
                        <a:lnSpc>
                          <a:spcPct val="115000"/>
                        </a:lnSpc>
                        <a:spcBef>
                          <a:spcPts val="0"/>
                        </a:spcBef>
                        <a:spcAft>
                          <a:spcPts val="0"/>
                        </a:spcAft>
                      </a:pPr>
                      <a:r>
                        <a:rPr lang="en-US" sz="1300">
                          <a:effectLst/>
                          <a:latin typeface="Arial" panose="020B0604020202020204" pitchFamily="34" charset="0"/>
                          <a:cs typeface="Arial" panose="020B0604020202020204" pitchFamily="34" charset="0"/>
                        </a:rPr>
                        <a:t>$351,450</a:t>
                      </a:r>
                      <a:endParaRPr lang="en-US" sz="1300">
                        <a:effectLst/>
                        <a:latin typeface="Arial" panose="020B0604020202020204" pitchFamily="34" charset="0"/>
                        <a:ea typeface="Times New Roman"/>
                        <a:cs typeface="Arial" panose="020B0604020202020204" pitchFamily="34" charset="0"/>
                      </a:endParaRPr>
                    </a:p>
                  </a:txBody>
                  <a:tcPr marL="68580" marR="68580" marT="0" marB="0" anchor="ctr"/>
                </a:tc>
              </a:tr>
              <a:tr h="455022">
                <a:tc>
                  <a:txBody>
                    <a:bodyPr/>
                    <a:lstStyle/>
                    <a:p>
                      <a:pPr marL="0" marR="0" algn="ctr">
                        <a:lnSpc>
                          <a:spcPct val="115000"/>
                        </a:lnSpc>
                        <a:spcBef>
                          <a:spcPts val="0"/>
                        </a:spcBef>
                        <a:spcAft>
                          <a:spcPts val="0"/>
                        </a:spcAft>
                      </a:pPr>
                      <a:r>
                        <a:rPr lang="en-US" sz="1300">
                          <a:effectLst/>
                          <a:latin typeface="Arial" panose="020B0604020202020204" pitchFamily="34" charset="0"/>
                          <a:cs typeface="Arial" panose="020B0604020202020204" pitchFamily="34" charset="0"/>
                        </a:rPr>
                        <a:t> </a:t>
                      </a:r>
                      <a:endParaRPr lang="en-US" sz="130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l">
                        <a:lnSpc>
                          <a:spcPct val="115000"/>
                        </a:lnSpc>
                        <a:spcBef>
                          <a:spcPts val="0"/>
                        </a:spcBef>
                        <a:spcAft>
                          <a:spcPts val="0"/>
                        </a:spcAft>
                      </a:pPr>
                      <a:r>
                        <a:rPr lang="en-US" sz="1300" dirty="0">
                          <a:effectLst/>
                          <a:latin typeface="Arial" panose="020B0604020202020204" pitchFamily="34" charset="0"/>
                          <a:cs typeface="Arial" panose="020B0604020202020204" pitchFamily="34" charset="0"/>
                        </a:rPr>
                        <a:t>Bidding/Contract Admin/Construction Oversight (10% of base construction cost)</a:t>
                      </a:r>
                      <a:endParaRPr lang="en-US" sz="1300"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l">
                        <a:lnSpc>
                          <a:spcPct val="115000"/>
                        </a:lnSpc>
                        <a:spcBef>
                          <a:spcPts val="0"/>
                        </a:spcBef>
                        <a:spcAft>
                          <a:spcPts val="0"/>
                        </a:spcAft>
                      </a:pPr>
                      <a:r>
                        <a:rPr lang="en-US" sz="1300" dirty="0">
                          <a:effectLst/>
                          <a:latin typeface="Arial" panose="020B0604020202020204" pitchFamily="34" charset="0"/>
                          <a:cs typeface="Arial" panose="020B0604020202020204" pitchFamily="34" charset="0"/>
                        </a:rPr>
                        <a:t>%</a:t>
                      </a:r>
                      <a:endParaRPr lang="en-US" sz="1300"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l">
                        <a:lnSpc>
                          <a:spcPct val="115000"/>
                        </a:lnSpc>
                        <a:spcBef>
                          <a:spcPts val="0"/>
                        </a:spcBef>
                        <a:spcAft>
                          <a:spcPts val="0"/>
                        </a:spcAft>
                      </a:pPr>
                      <a:r>
                        <a:rPr lang="en-US" sz="1300">
                          <a:effectLst/>
                          <a:latin typeface="Arial" panose="020B0604020202020204" pitchFamily="34" charset="0"/>
                          <a:cs typeface="Arial" panose="020B0604020202020204" pitchFamily="34" charset="0"/>
                        </a:rPr>
                        <a:t>10</a:t>
                      </a:r>
                      <a:endParaRPr lang="en-US" sz="130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algn="l">
                        <a:lnSpc>
                          <a:spcPct val="115000"/>
                        </a:lnSpc>
                      </a:pPr>
                      <a:endParaRPr lang="en-US" sz="1300">
                        <a:effectLst/>
                        <a:latin typeface="Arial" panose="020B0604020202020204" pitchFamily="34" charset="0"/>
                        <a:cs typeface="Arial" panose="020B0604020202020204" pitchFamily="34" charset="0"/>
                      </a:endParaRPr>
                    </a:p>
                  </a:txBody>
                  <a:tcPr marL="68580" marR="68580" marT="0" marB="0" anchor="ctr"/>
                </a:tc>
                <a:tc>
                  <a:txBody>
                    <a:bodyPr/>
                    <a:lstStyle/>
                    <a:p>
                      <a:pPr marL="0" marR="0" algn="l">
                        <a:lnSpc>
                          <a:spcPct val="115000"/>
                        </a:lnSpc>
                        <a:spcBef>
                          <a:spcPts val="0"/>
                        </a:spcBef>
                        <a:spcAft>
                          <a:spcPts val="0"/>
                        </a:spcAft>
                      </a:pPr>
                      <a:r>
                        <a:rPr lang="en-US" sz="1300">
                          <a:effectLst/>
                          <a:latin typeface="Arial" panose="020B0604020202020204" pitchFamily="34" charset="0"/>
                          <a:cs typeface="Arial" panose="020B0604020202020204" pitchFamily="34" charset="0"/>
                        </a:rPr>
                        <a:t>$292,875</a:t>
                      </a:r>
                      <a:endParaRPr lang="en-US" sz="1300">
                        <a:effectLst/>
                        <a:latin typeface="Arial" panose="020B0604020202020204" pitchFamily="34" charset="0"/>
                        <a:ea typeface="Times New Roman"/>
                        <a:cs typeface="Arial" panose="020B0604020202020204" pitchFamily="34" charset="0"/>
                      </a:endParaRPr>
                    </a:p>
                  </a:txBody>
                  <a:tcPr marL="68580" marR="68580" marT="0" marB="0" anchor="ctr"/>
                </a:tc>
              </a:tr>
              <a:tr h="292173">
                <a:tc>
                  <a:txBody>
                    <a:bodyPr/>
                    <a:lstStyle/>
                    <a:p>
                      <a:pPr marL="0" marR="0" algn="ctr">
                        <a:lnSpc>
                          <a:spcPct val="115000"/>
                        </a:lnSpc>
                        <a:spcBef>
                          <a:spcPts val="0"/>
                        </a:spcBef>
                        <a:spcAft>
                          <a:spcPts val="0"/>
                        </a:spcAft>
                      </a:pPr>
                      <a:r>
                        <a:rPr lang="en-US" sz="1300">
                          <a:effectLst/>
                          <a:latin typeface="Arial" panose="020B0604020202020204" pitchFamily="34" charset="0"/>
                          <a:cs typeface="Arial" panose="020B0604020202020204" pitchFamily="34" charset="0"/>
                        </a:rPr>
                        <a:t> </a:t>
                      </a:r>
                      <a:endParaRPr lang="en-US" sz="1300">
                        <a:effectLst/>
                        <a:latin typeface="Arial" panose="020B0604020202020204" pitchFamily="34" charset="0"/>
                        <a:ea typeface="Times New Roman"/>
                        <a:cs typeface="Arial" panose="020B0604020202020204" pitchFamily="34" charset="0"/>
                      </a:endParaRPr>
                    </a:p>
                  </a:txBody>
                  <a:tcPr marL="68580" marR="68580" marT="0" marB="0" anchor="ctr">
                    <a:lnB>
                      <a:noFill/>
                    </a:lnB>
                  </a:tcPr>
                </a:tc>
                <a:tc>
                  <a:txBody>
                    <a:bodyPr/>
                    <a:lstStyle/>
                    <a:p>
                      <a:pPr marL="0" marR="0" algn="l">
                        <a:lnSpc>
                          <a:spcPct val="115000"/>
                        </a:lnSpc>
                        <a:spcBef>
                          <a:spcPts val="0"/>
                        </a:spcBef>
                        <a:spcAft>
                          <a:spcPts val="0"/>
                        </a:spcAft>
                      </a:pPr>
                      <a:r>
                        <a:rPr lang="en-US" sz="1300" dirty="0">
                          <a:effectLst/>
                          <a:latin typeface="Arial" panose="020B0604020202020204" pitchFamily="34" charset="0"/>
                          <a:cs typeface="Arial" panose="020B0604020202020204" pitchFamily="34" charset="0"/>
                        </a:rPr>
                        <a:t>Concept Level Contingency (25% of Project Costs)</a:t>
                      </a:r>
                      <a:endParaRPr lang="en-US" sz="1300" dirty="0">
                        <a:effectLst/>
                        <a:latin typeface="Arial" panose="020B0604020202020204" pitchFamily="34" charset="0"/>
                        <a:ea typeface="Times New Roman"/>
                        <a:cs typeface="Arial" panose="020B0604020202020204" pitchFamily="34" charset="0"/>
                      </a:endParaRPr>
                    </a:p>
                  </a:txBody>
                  <a:tcPr marL="68580" marR="68580" marT="0" marB="0" anchor="ctr">
                    <a:lnB>
                      <a:noFill/>
                    </a:lnB>
                  </a:tcPr>
                </a:tc>
                <a:tc>
                  <a:txBody>
                    <a:bodyPr/>
                    <a:lstStyle/>
                    <a:p>
                      <a:pPr marL="0" marR="0" algn="l">
                        <a:lnSpc>
                          <a:spcPct val="115000"/>
                        </a:lnSpc>
                        <a:spcBef>
                          <a:spcPts val="0"/>
                        </a:spcBef>
                        <a:spcAft>
                          <a:spcPts val="0"/>
                        </a:spcAft>
                      </a:pPr>
                      <a:r>
                        <a:rPr lang="en-US" sz="1300" dirty="0">
                          <a:effectLst/>
                          <a:latin typeface="Arial" panose="020B0604020202020204" pitchFamily="34" charset="0"/>
                          <a:cs typeface="Arial" panose="020B0604020202020204" pitchFamily="34" charset="0"/>
                        </a:rPr>
                        <a:t>%</a:t>
                      </a:r>
                      <a:endParaRPr lang="en-US" sz="1300" dirty="0">
                        <a:effectLst/>
                        <a:latin typeface="Arial" panose="020B0604020202020204" pitchFamily="34" charset="0"/>
                        <a:ea typeface="Times New Roman"/>
                        <a:cs typeface="Arial" panose="020B0604020202020204" pitchFamily="34" charset="0"/>
                      </a:endParaRPr>
                    </a:p>
                  </a:txBody>
                  <a:tcPr marL="68580" marR="68580" marT="0" marB="0" anchor="ctr">
                    <a:lnB>
                      <a:noFill/>
                    </a:lnB>
                  </a:tcPr>
                </a:tc>
                <a:tc>
                  <a:txBody>
                    <a:bodyPr/>
                    <a:lstStyle/>
                    <a:p>
                      <a:pPr marL="0" marR="0" algn="l">
                        <a:lnSpc>
                          <a:spcPct val="115000"/>
                        </a:lnSpc>
                        <a:spcBef>
                          <a:spcPts val="0"/>
                        </a:spcBef>
                        <a:spcAft>
                          <a:spcPts val="0"/>
                        </a:spcAft>
                      </a:pPr>
                      <a:r>
                        <a:rPr lang="en-US" sz="1300">
                          <a:effectLst/>
                          <a:latin typeface="Arial" panose="020B0604020202020204" pitchFamily="34" charset="0"/>
                          <a:cs typeface="Arial" panose="020B0604020202020204" pitchFamily="34" charset="0"/>
                        </a:rPr>
                        <a:t>20</a:t>
                      </a:r>
                      <a:endParaRPr lang="en-US" sz="1300">
                        <a:effectLst/>
                        <a:latin typeface="Arial" panose="020B0604020202020204" pitchFamily="34" charset="0"/>
                        <a:ea typeface="Times New Roman"/>
                        <a:cs typeface="Arial" panose="020B0604020202020204" pitchFamily="34" charset="0"/>
                      </a:endParaRPr>
                    </a:p>
                  </a:txBody>
                  <a:tcPr marL="68580" marR="68580" marT="0" marB="0" anchor="ctr">
                    <a:lnB>
                      <a:noFill/>
                    </a:lnB>
                  </a:tcPr>
                </a:tc>
                <a:tc>
                  <a:txBody>
                    <a:bodyPr/>
                    <a:lstStyle/>
                    <a:p>
                      <a:pPr algn="l">
                        <a:lnSpc>
                          <a:spcPct val="115000"/>
                        </a:lnSpc>
                      </a:pPr>
                      <a:endParaRPr lang="en-US" sz="1300">
                        <a:effectLst/>
                        <a:latin typeface="Arial" panose="020B0604020202020204" pitchFamily="34" charset="0"/>
                        <a:cs typeface="Arial" panose="020B0604020202020204" pitchFamily="34" charset="0"/>
                      </a:endParaRPr>
                    </a:p>
                  </a:txBody>
                  <a:tcPr marL="68580" marR="68580" marT="0" marB="0" anchor="ctr">
                    <a:lnB>
                      <a:noFill/>
                    </a:lnB>
                  </a:tcPr>
                </a:tc>
                <a:tc>
                  <a:txBody>
                    <a:bodyPr/>
                    <a:lstStyle/>
                    <a:p>
                      <a:pPr marL="0" marR="0" algn="l">
                        <a:lnSpc>
                          <a:spcPct val="115000"/>
                        </a:lnSpc>
                        <a:spcBef>
                          <a:spcPts val="0"/>
                        </a:spcBef>
                        <a:spcAft>
                          <a:spcPts val="0"/>
                        </a:spcAft>
                      </a:pPr>
                      <a:r>
                        <a:rPr lang="en-US" sz="1300" dirty="0">
                          <a:effectLst/>
                          <a:latin typeface="Arial" panose="020B0604020202020204" pitchFamily="34" charset="0"/>
                          <a:cs typeface="Arial" panose="020B0604020202020204" pitchFamily="34" charset="0"/>
                        </a:rPr>
                        <a:t>$732,188</a:t>
                      </a:r>
                      <a:endParaRPr lang="en-US" sz="1300" dirty="0">
                        <a:effectLst/>
                        <a:latin typeface="Arial" panose="020B0604020202020204" pitchFamily="34" charset="0"/>
                        <a:ea typeface="Times New Roman"/>
                        <a:cs typeface="Arial" panose="020B0604020202020204" pitchFamily="34" charset="0"/>
                      </a:endParaRPr>
                    </a:p>
                  </a:txBody>
                  <a:tcPr marL="68580" marR="68580" marT="0" marB="0" anchor="ctr">
                    <a:lnB>
                      <a:noFill/>
                    </a:lnB>
                  </a:tcPr>
                </a:tc>
              </a:tr>
              <a:tr h="292173">
                <a:tc>
                  <a:txBody>
                    <a:bodyPr/>
                    <a:lstStyle/>
                    <a:p>
                      <a:pPr marL="0" marR="0" algn="ctr">
                        <a:lnSpc>
                          <a:spcPct val="115000"/>
                        </a:lnSpc>
                        <a:spcBef>
                          <a:spcPts val="0"/>
                        </a:spcBef>
                        <a:spcAft>
                          <a:spcPts val="0"/>
                        </a:spcAft>
                      </a:pPr>
                      <a:r>
                        <a:rPr lang="en-US" sz="1300" dirty="0">
                          <a:effectLst/>
                          <a:latin typeface="Arial" panose="020B0604020202020204" pitchFamily="34" charset="0"/>
                          <a:cs typeface="Arial" panose="020B0604020202020204" pitchFamily="34" charset="0"/>
                        </a:rPr>
                        <a:t> </a:t>
                      </a:r>
                      <a:endParaRPr lang="en-US" sz="1300" dirty="0">
                        <a:effectLst/>
                        <a:latin typeface="Arial" panose="020B0604020202020204" pitchFamily="34" charset="0"/>
                        <a:ea typeface="Times New Roman"/>
                        <a:cs typeface="Arial" panose="020B0604020202020204" pitchFamily="34" charset="0"/>
                      </a:endParaRPr>
                    </a:p>
                  </a:txBody>
                  <a:tcPr marL="68580" marR="68580" marT="0" marB="0" anchor="ctr">
                    <a:lnL>
                      <a:noFill/>
                    </a:lnL>
                    <a:lnR>
                      <a:noFill/>
                    </a:lnR>
                    <a:lnT>
                      <a:noFill/>
                    </a:lnT>
                    <a:lnB w="12700" cmpd="sng">
                      <a:noFill/>
                    </a:lnB>
                    <a:lnTlToBr w="12700" cmpd="sng">
                      <a:noFill/>
                      <a:prstDash val="solid"/>
                    </a:lnTlToBr>
                    <a:lnBlToTr w="12700" cmpd="sng">
                      <a:noFill/>
                      <a:prstDash val="solid"/>
                    </a:lnBlToTr>
                  </a:tcPr>
                </a:tc>
                <a:tc>
                  <a:txBody>
                    <a:bodyPr/>
                    <a:lstStyle/>
                    <a:p>
                      <a:pPr marL="0" marR="0" indent="114935" algn="r">
                        <a:lnSpc>
                          <a:spcPct val="115000"/>
                        </a:lnSpc>
                        <a:spcBef>
                          <a:spcPts val="0"/>
                        </a:spcBef>
                        <a:spcAft>
                          <a:spcPts val="0"/>
                        </a:spcAft>
                      </a:pPr>
                      <a:r>
                        <a:rPr lang="en-US" sz="1300" dirty="0">
                          <a:effectLst/>
                          <a:latin typeface="Arial" panose="020B0604020202020204" pitchFamily="34" charset="0"/>
                          <a:cs typeface="Arial" panose="020B0604020202020204" pitchFamily="34" charset="0"/>
                        </a:rPr>
                        <a:t>Total Estimated Project Cost:</a:t>
                      </a:r>
                      <a:endParaRPr lang="en-US" sz="1300" dirty="0">
                        <a:effectLst/>
                        <a:latin typeface="Arial" panose="020B0604020202020204" pitchFamily="34" charset="0"/>
                        <a:ea typeface="Times New Roman"/>
                        <a:cs typeface="Arial" panose="020B0604020202020204" pitchFamily="34" charset="0"/>
                      </a:endParaRPr>
                    </a:p>
                  </a:txBody>
                  <a:tcPr marL="68580" marR="68580" marT="0" marB="0" anchor="ctr">
                    <a:lnL>
                      <a:noFill/>
                    </a:lnL>
                    <a:lnR>
                      <a:noFill/>
                    </a:lnR>
                    <a:lnT>
                      <a:noFill/>
                    </a:lnT>
                    <a:lnB w="12700" cmpd="sng">
                      <a:noFill/>
                    </a:lnB>
                    <a:lnTlToBr w="12700" cmpd="sng">
                      <a:noFill/>
                      <a:prstDash val="solid"/>
                    </a:lnTlToBr>
                    <a:lnBlToTr w="12700" cmpd="sng">
                      <a:noFill/>
                      <a:prstDash val="solid"/>
                    </a:lnBlToTr>
                  </a:tcPr>
                </a:tc>
                <a:tc>
                  <a:txBody>
                    <a:bodyPr/>
                    <a:lstStyle/>
                    <a:p>
                      <a:pPr>
                        <a:lnSpc>
                          <a:spcPct val="115000"/>
                        </a:lnSpc>
                      </a:pPr>
                      <a:endParaRPr lang="en-US" sz="1300" dirty="0">
                        <a:effectLst/>
                        <a:latin typeface="Arial" panose="020B0604020202020204" pitchFamily="34" charset="0"/>
                        <a:cs typeface="Arial" panose="020B0604020202020204" pitchFamily="34" charset="0"/>
                      </a:endParaRPr>
                    </a:p>
                  </a:txBody>
                  <a:tcPr marL="68580" marR="68580" marT="0" marB="0" anchor="ctr">
                    <a:lnL>
                      <a:noFill/>
                    </a:lnL>
                    <a:lnR>
                      <a:noFill/>
                    </a:lnR>
                    <a:lnT>
                      <a:noFill/>
                    </a:lnT>
                    <a:lnB w="12700" cmpd="sng">
                      <a:noFill/>
                    </a:lnB>
                    <a:lnTlToBr w="12700" cmpd="sng">
                      <a:noFill/>
                      <a:prstDash val="solid"/>
                    </a:lnTlToBr>
                    <a:lnBlToTr w="12700" cmpd="sng">
                      <a:noFill/>
                      <a:prstDash val="solid"/>
                    </a:lnBlToTr>
                  </a:tcPr>
                </a:tc>
                <a:tc>
                  <a:txBody>
                    <a:bodyPr/>
                    <a:lstStyle/>
                    <a:p>
                      <a:pPr>
                        <a:lnSpc>
                          <a:spcPct val="115000"/>
                        </a:lnSpc>
                      </a:pPr>
                      <a:endParaRPr lang="en-US" sz="1300" dirty="0">
                        <a:effectLst/>
                        <a:latin typeface="Arial" panose="020B0604020202020204" pitchFamily="34" charset="0"/>
                        <a:cs typeface="Arial" panose="020B0604020202020204" pitchFamily="34" charset="0"/>
                      </a:endParaRPr>
                    </a:p>
                  </a:txBody>
                  <a:tcPr marL="68580" marR="68580" marT="0" marB="0" anchor="ctr">
                    <a:lnL>
                      <a:noFill/>
                    </a:lnL>
                    <a:lnR>
                      <a:noFill/>
                    </a:lnR>
                    <a:lnT>
                      <a:noFill/>
                    </a:lnT>
                    <a:lnB w="12700" cmpd="sng">
                      <a:noFill/>
                    </a:lnB>
                    <a:lnTlToBr w="12700" cmpd="sng">
                      <a:noFill/>
                      <a:prstDash val="solid"/>
                    </a:lnTlToBr>
                    <a:lnBlToTr w="12700" cmpd="sng">
                      <a:noFill/>
                      <a:prstDash val="solid"/>
                    </a:lnBlToTr>
                  </a:tcPr>
                </a:tc>
                <a:tc>
                  <a:txBody>
                    <a:bodyPr/>
                    <a:lstStyle/>
                    <a:p>
                      <a:pPr>
                        <a:lnSpc>
                          <a:spcPct val="115000"/>
                        </a:lnSpc>
                      </a:pPr>
                      <a:endParaRPr lang="en-US" sz="1300" dirty="0">
                        <a:effectLst/>
                        <a:latin typeface="Arial" panose="020B0604020202020204" pitchFamily="34" charset="0"/>
                        <a:cs typeface="Arial" panose="020B0604020202020204" pitchFamily="34" charset="0"/>
                      </a:endParaRPr>
                    </a:p>
                  </a:txBody>
                  <a:tcPr marL="68580" marR="68580" marT="0" marB="0" anchor="ctr">
                    <a:lnL>
                      <a:noFill/>
                    </a:lnL>
                    <a:lnR>
                      <a:noFill/>
                    </a:lnR>
                    <a:lnT>
                      <a:noFill/>
                    </a:lnT>
                    <a:lnB w="12700" cmpd="sng">
                      <a:noFill/>
                    </a:lnB>
                    <a:lnTlToBr w="12700" cmpd="sng">
                      <a:noFill/>
                      <a:prstDash val="solid"/>
                    </a:lnTlToBr>
                    <a:lnBlToTr w="12700" cmpd="sng">
                      <a:noFill/>
                      <a:prstDash val="solid"/>
                    </a:lnBlToTr>
                  </a:tcPr>
                </a:tc>
                <a:tc>
                  <a:txBody>
                    <a:bodyPr/>
                    <a:lstStyle/>
                    <a:p>
                      <a:pPr marL="0" marR="0" algn="l">
                        <a:lnSpc>
                          <a:spcPct val="115000"/>
                        </a:lnSpc>
                        <a:spcBef>
                          <a:spcPts val="0"/>
                        </a:spcBef>
                        <a:spcAft>
                          <a:spcPts val="0"/>
                        </a:spcAft>
                      </a:pPr>
                      <a:r>
                        <a:rPr lang="en-US" sz="1300" dirty="0">
                          <a:effectLst/>
                          <a:latin typeface="Arial" panose="020B0604020202020204" pitchFamily="34" charset="0"/>
                          <a:cs typeface="Arial" panose="020B0604020202020204" pitchFamily="34" charset="0"/>
                        </a:rPr>
                        <a:t>~$4.6 Million*</a:t>
                      </a:r>
                      <a:endParaRPr lang="en-US" sz="1300" dirty="0">
                        <a:effectLst/>
                        <a:latin typeface="Arial" panose="020B0604020202020204" pitchFamily="34" charset="0"/>
                        <a:ea typeface="Times New Roman"/>
                        <a:cs typeface="Arial" panose="020B0604020202020204" pitchFamily="34" charset="0"/>
                      </a:endParaRPr>
                    </a:p>
                  </a:txBody>
                  <a:tcPr marL="68580" marR="68580" marT="0" marB="0" anchor="ctr">
                    <a:lnL>
                      <a:noFill/>
                    </a:lnL>
                    <a:lnR>
                      <a:noFill/>
                    </a:lnR>
                    <a:lnT>
                      <a:noFill/>
                    </a:lnT>
                    <a:lnB w="12700" cmpd="sng">
                      <a:noFill/>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29167644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0568" t="22535" r="2013"/>
          <a:stretch/>
        </p:blipFill>
        <p:spPr>
          <a:xfrm>
            <a:off x="-40023" y="1573966"/>
            <a:ext cx="9184023" cy="5410493"/>
          </a:xfrm>
          <a:prstGeom prst="rect">
            <a:avLst/>
          </a:prstGeom>
        </p:spPr>
      </p:pic>
      <p:sp>
        <p:nvSpPr>
          <p:cNvPr id="10" name="Title 9"/>
          <p:cNvSpPr>
            <a:spLocks noGrp="1"/>
          </p:cNvSpPr>
          <p:nvPr>
            <p:ph type="title"/>
          </p:nvPr>
        </p:nvSpPr>
        <p:spPr>
          <a:xfrm>
            <a:off x="301752" y="228600"/>
            <a:ext cx="6773605" cy="758952"/>
          </a:xfrm>
        </p:spPr>
        <p:txBody>
          <a:bodyPr>
            <a:normAutofit fontScale="90000"/>
          </a:bodyPr>
          <a:lstStyle/>
          <a:p>
            <a:pPr>
              <a:lnSpc>
                <a:spcPts val="2500"/>
              </a:lnSpc>
            </a:pPr>
            <a:r>
              <a:rPr lang="en-US" dirty="0" smtClean="0"/>
              <a:t/>
            </a:r>
            <a:br>
              <a:rPr lang="en-US" dirty="0" smtClean="0"/>
            </a:br>
            <a:r>
              <a:rPr lang="en-US" dirty="0" smtClean="0"/>
              <a:t>Toronto:  Ahead of the Storm: Preparing for Climate Change</a:t>
            </a:r>
            <a:br>
              <a:rPr lang="en-US" dirty="0" smtClean="0"/>
            </a:br>
            <a:endParaRPr lang="en-US" dirty="0"/>
          </a:p>
        </p:txBody>
      </p:sp>
    </p:spTree>
    <p:extLst>
      <p:ext uri="{BB962C8B-B14F-4D97-AF65-F5344CB8AC3E}">
        <p14:creationId xmlns:p14="http://schemas.microsoft.com/office/powerpoint/2010/main" val="8321113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Toronto</a:t>
            </a:r>
            <a:br>
              <a:rPr lang="en-US" dirty="0" smtClean="0"/>
            </a:br>
            <a:r>
              <a:rPr lang="en-US" dirty="0" smtClean="0"/>
              <a:t>‘Asking </a:t>
            </a:r>
            <a:r>
              <a:rPr lang="en-US" dirty="0"/>
              <a:t>the Resiliency Question’</a:t>
            </a:r>
            <a:br>
              <a:rPr lang="en-US" dirty="0"/>
            </a:br>
            <a:endParaRPr lang="en-US" dirty="0"/>
          </a:p>
        </p:txBody>
      </p:sp>
      <p:sp>
        <p:nvSpPr>
          <p:cNvPr id="7" name="Text Placeholder 6"/>
          <p:cNvSpPr>
            <a:spLocks noGrp="1"/>
          </p:cNvSpPr>
          <p:nvPr>
            <p:ph type="body" sz="quarter" idx="10"/>
          </p:nvPr>
        </p:nvSpPr>
        <p:spPr>
          <a:xfrm>
            <a:off x="2835820" y="1770090"/>
            <a:ext cx="5048979" cy="1557728"/>
          </a:xfrm>
        </p:spPr>
        <p:txBody>
          <a:bodyPr/>
          <a:lstStyle/>
          <a:p>
            <a:pPr marL="0" indent="0">
              <a:buNone/>
            </a:pPr>
            <a:r>
              <a:rPr lang="en-US" b="1" dirty="0"/>
              <a:t>Source Control</a:t>
            </a:r>
          </a:p>
          <a:p>
            <a:pPr marL="274320" indent="274320"/>
            <a:r>
              <a:rPr lang="en-US" sz="1600" dirty="0"/>
              <a:t>Green Roof Incentive Program</a:t>
            </a:r>
          </a:p>
          <a:p>
            <a:pPr marL="274320" indent="274320"/>
            <a:r>
              <a:rPr lang="en-US" sz="1600" dirty="0"/>
              <a:t>Tree Planting</a:t>
            </a:r>
          </a:p>
          <a:p>
            <a:pPr marL="274320" indent="274320"/>
            <a:r>
              <a:rPr lang="en-US" sz="1600" dirty="0"/>
              <a:t>Mandatory Downspout Disconnection</a:t>
            </a:r>
          </a:p>
          <a:p>
            <a:pPr marL="274320" indent="274320"/>
            <a:endParaRPr lang="en-US" sz="1600" dirty="0"/>
          </a:p>
        </p:txBody>
      </p:sp>
      <p:sp>
        <p:nvSpPr>
          <p:cNvPr id="10" name="Text Placeholder 6"/>
          <p:cNvSpPr txBox="1">
            <a:spLocks/>
          </p:cNvSpPr>
          <p:nvPr/>
        </p:nvSpPr>
        <p:spPr>
          <a:xfrm>
            <a:off x="2835820" y="4573430"/>
            <a:ext cx="6237157" cy="1874820"/>
          </a:xfrm>
          <a:prstGeom prst="rect">
            <a:avLst/>
          </a:prstGeom>
        </p:spPr>
        <p:txBody>
          <a:bodyPr wrap="none">
            <a:noAutofit/>
          </a:bodyPr>
          <a:lstStyle>
            <a:lvl1pPr marL="457200" indent="-457200" algn="l" defTabSz="914400" rtl="0" eaLnBrk="1" latinLnBrk="0" hangingPunct="1">
              <a:lnSpc>
                <a:spcPct val="100000"/>
              </a:lnSpc>
              <a:spcBef>
                <a:spcPts val="300"/>
              </a:spcBef>
              <a:buFont typeface="Wingdings" panose="05000000000000000000" pitchFamily="2" charset="2"/>
              <a:buChar char="§"/>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b="1" dirty="0"/>
              <a:t>Public Education</a:t>
            </a:r>
          </a:p>
          <a:p>
            <a:pPr marL="274320" indent="274320"/>
            <a:r>
              <a:rPr lang="en-US" sz="1600" dirty="0" smtClean="0"/>
              <a:t>Rainwater </a:t>
            </a:r>
            <a:r>
              <a:rPr lang="en-US" sz="1600" dirty="0"/>
              <a:t>Harvesting Demonstration Project</a:t>
            </a:r>
          </a:p>
          <a:p>
            <a:pPr marL="274320" indent="274320"/>
            <a:r>
              <a:rPr lang="en-US" sz="1600" dirty="0"/>
              <a:t>Establishing network of community </a:t>
            </a:r>
            <a:r>
              <a:rPr lang="en-US" sz="1600" dirty="0" smtClean="0"/>
              <a:t>and business partners </a:t>
            </a:r>
          </a:p>
          <a:p>
            <a:pPr marL="548640" indent="0">
              <a:buNone/>
            </a:pPr>
            <a:r>
              <a:rPr lang="en-US" sz="1600" dirty="0" smtClean="0"/>
              <a:t>to </a:t>
            </a:r>
            <a:r>
              <a:rPr lang="en-US" sz="1600" dirty="0"/>
              <a:t>work together to prevent </a:t>
            </a:r>
            <a:r>
              <a:rPr lang="en-US" sz="1600" dirty="0" err="1" smtClean="0"/>
              <a:t>stormwater</a:t>
            </a:r>
            <a:r>
              <a:rPr lang="en-US" sz="1600" dirty="0"/>
              <a:t> </a:t>
            </a:r>
            <a:r>
              <a:rPr lang="en-US" sz="1600" dirty="0" smtClean="0"/>
              <a:t>pollution</a:t>
            </a:r>
            <a:endParaRPr lang="en-US" sz="1600" dirty="0"/>
          </a:p>
          <a:p>
            <a:pPr marL="274320" indent="274320"/>
            <a:r>
              <a:rPr lang="en-US" sz="1600" dirty="0"/>
              <a:t>Celebrating and rewarding partners who help </a:t>
            </a:r>
            <a:endParaRPr lang="en-US" sz="1600" dirty="0" smtClean="0"/>
          </a:p>
          <a:p>
            <a:pPr marL="274320" indent="274320">
              <a:buNone/>
            </a:pPr>
            <a:r>
              <a:rPr lang="en-US" sz="1600" dirty="0" smtClean="0"/>
              <a:t>promote </a:t>
            </a:r>
            <a:r>
              <a:rPr lang="en-US" sz="1600" dirty="0"/>
              <a:t>and contribute to solutions</a:t>
            </a:r>
          </a:p>
        </p:txBody>
      </p:sp>
      <p:sp>
        <p:nvSpPr>
          <p:cNvPr id="11" name="Text Placeholder 6"/>
          <p:cNvSpPr txBox="1">
            <a:spLocks/>
          </p:cNvSpPr>
          <p:nvPr/>
        </p:nvSpPr>
        <p:spPr>
          <a:xfrm>
            <a:off x="2835820" y="3307828"/>
            <a:ext cx="5048979" cy="1250612"/>
          </a:xfrm>
          <a:prstGeom prst="rect">
            <a:avLst/>
          </a:prstGeom>
        </p:spPr>
        <p:txBody>
          <a:bodyPr wrap="none">
            <a:noAutofit/>
          </a:bodyPr>
          <a:lstStyle>
            <a:lvl1pPr marL="457200" indent="-457200" algn="l" defTabSz="914400" rtl="0" eaLnBrk="1" latinLnBrk="0" hangingPunct="1">
              <a:lnSpc>
                <a:spcPct val="100000"/>
              </a:lnSpc>
              <a:spcBef>
                <a:spcPts val="300"/>
              </a:spcBef>
              <a:buFont typeface="Wingdings" panose="05000000000000000000" pitchFamily="2" charset="2"/>
              <a:buChar char="§"/>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b="1" dirty="0"/>
              <a:t>‘End-of-pipe’ Treatment</a:t>
            </a:r>
          </a:p>
          <a:p>
            <a:pPr marL="274320" indent="274320"/>
            <a:r>
              <a:rPr lang="en-US" sz="1600" dirty="0"/>
              <a:t>Treatment ponds and wetlands</a:t>
            </a:r>
          </a:p>
          <a:p>
            <a:pPr marL="274320" indent="274320"/>
            <a:r>
              <a:rPr lang="en-US" sz="1600" dirty="0"/>
              <a:t>Stream and Aquatic Habitat </a:t>
            </a:r>
            <a:r>
              <a:rPr lang="en-US" sz="1600" dirty="0" smtClean="0"/>
              <a:t>Restoration</a:t>
            </a:r>
            <a:endParaRPr lang="en-US" sz="1600" dirty="0"/>
          </a:p>
        </p:txBody>
      </p:sp>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l="3622" t="41421" r="1768" b="13689"/>
          <a:stretch/>
        </p:blipFill>
        <p:spPr>
          <a:xfrm>
            <a:off x="0" y="4724382"/>
            <a:ext cx="2750694" cy="1648918"/>
          </a:xfrm>
          <a:prstGeom prst="rect">
            <a:avLst/>
          </a:prstGeom>
        </p:spPr>
      </p:pic>
      <p:pic>
        <p:nvPicPr>
          <p:cNvPr id="15" name="Picture Placeholder 8"/>
          <p:cNvPicPr>
            <a:picLocks noChangeAspect="1"/>
          </p:cNvPicPr>
          <p:nvPr/>
        </p:nvPicPr>
        <p:blipFill rotWithShape="1">
          <a:blip r:embed="rId4">
            <a:extLst>
              <a:ext uri="{28A0092B-C50C-407E-A947-70E740481C1C}">
                <a14:useLocalDpi xmlns:a14="http://schemas.microsoft.com/office/drawing/2010/main" val="0"/>
              </a:ext>
            </a:extLst>
          </a:blip>
          <a:srcRect l="23154" t="15635" r="17576" b="61626"/>
          <a:stretch/>
        </p:blipFill>
        <p:spPr>
          <a:xfrm>
            <a:off x="-1" y="1874395"/>
            <a:ext cx="2750695" cy="1328503"/>
          </a:xfrm>
          <a:prstGeom prst="rect">
            <a:avLst/>
          </a:prstGeom>
        </p:spPr>
      </p:pic>
      <p:pic>
        <p:nvPicPr>
          <p:cNvPr id="16" name="Picture 15"/>
          <p:cNvPicPr>
            <a:picLocks noChangeAspect="1"/>
          </p:cNvPicPr>
          <p:nvPr/>
        </p:nvPicPr>
        <p:blipFill rotWithShape="1">
          <a:blip r:embed="rId5">
            <a:extLst>
              <a:ext uri="{28A0092B-C50C-407E-A947-70E740481C1C}">
                <a14:useLocalDpi xmlns:a14="http://schemas.microsoft.com/office/drawing/2010/main" val="0"/>
              </a:ext>
            </a:extLst>
          </a:blip>
          <a:srcRect l="3734" t="17739" r="16411" b="51684"/>
          <a:stretch/>
        </p:blipFill>
        <p:spPr>
          <a:xfrm>
            <a:off x="-1" y="3307827"/>
            <a:ext cx="2750695" cy="1325880"/>
          </a:xfrm>
          <a:prstGeom prst="rect">
            <a:avLst/>
          </a:prstGeom>
        </p:spPr>
      </p:pic>
    </p:spTree>
    <p:extLst>
      <p:ext uri="{BB962C8B-B14F-4D97-AF65-F5344CB8AC3E}">
        <p14:creationId xmlns:p14="http://schemas.microsoft.com/office/powerpoint/2010/main" val="19575579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sz="2800" dirty="0"/>
              <a:t>New York City </a:t>
            </a:r>
            <a:r>
              <a:rPr lang="en-US" sz="2800" dirty="0" smtClean="0"/>
              <a:t/>
            </a:r>
            <a:br>
              <a:rPr lang="en-US" sz="2800" dirty="0" smtClean="0"/>
            </a:br>
            <a:r>
              <a:rPr lang="en-US" sz="2800" dirty="0" smtClean="0"/>
              <a:t>Green </a:t>
            </a:r>
            <a:r>
              <a:rPr lang="en-US" sz="2800" dirty="0"/>
              <a:t>Infrastructure </a:t>
            </a:r>
            <a:r>
              <a:rPr lang="en-US" sz="2800" dirty="0" smtClean="0"/>
              <a:t>Plan</a:t>
            </a:r>
            <a:r>
              <a:rPr lang="en-US" sz="2800" dirty="0"/>
              <a:t/>
            </a:r>
            <a:br>
              <a:rPr lang="en-US" sz="2800" dirty="0"/>
            </a:br>
            <a:endParaRPr lang="en-US" sz="2800" dirty="0"/>
          </a:p>
        </p:txBody>
      </p:sp>
      <p:sp>
        <p:nvSpPr>
          <p:cNvPr id="7" name="Text Placeholder 6"/>
          <p:cNvSpPr>
            <a:spLocks noGrp="1"/>
          </p:cNvSpPr>
          <p:nvPr>
            <p:ph type="body" sz="quarter" idx="10"/>
          </p:nvPr>
        </p:nvSpPr>
        <p:spPr/>
        <p:txBody>
          <a:bodyPr>
            <a:normAutofit lnSpcReduction="10000"/>
          </a:bodyPr>
          <a:lstStyle/>
          <a:p>
            <a:r>
              <a:rPr lang="en-US" i="1" dirty="0" smtClean="0"/>
              <a:t>“</a:t>
            </a:r>
            <a:r>
              <a:rPr lang="en-US" i="1" dirty="0"/>
              <a:t>Multi-pronged sustainability effort that will reduce the urban heat island effect, enhance recreational opportunities, improve quality-of-life, restore ecosystems, improve air quality, save energy, and mitigate and adapt to climate change</a:t>
            </a:r>
            <a:r>
              <a:rPr lang="en-US" i="1" dirty="0" smtClean="0"/>
              <a:t>.”</a:t>
            </a:r>
          </a:p>
          <a:p>
            <a:endParaRPr lang="en-US" i="1" dirty="0"/>
          </a:p>
          <a:p>
            <a:r>
              <a:rPr lang="en-US" dirty="0"/>
              <a:t>GI is recognized as the most appropriate tool for supporting this effort, offering co-benefits above and beyond what traditional grey infrastructure can provide, often at a lower </a:t>
            </a:r>
            <a:r>
              <a:rPr lang="en-US" dirty="0" smtClean="0"/>
              <a:t>cost.</a:t>
            </a:r>
            <a:endParaRPr lang="en-US" dirty="0"/>
          </a:p>
          <a:p>
            <a:endParaRPr lang="en-US" i="1" dirty="0"/>
          </a:p>
          <a:p>
            <a:endParaRPr lang="en-US" dirty="0"/>
          </a:p>
        </p:txBody>
      </p:sp>
      <p:pic>
        <p:nvPicPr>
          <p:cNvPr id="6" name="Picture Placeholder 5"/>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627" b="627"/>
          <a:stretch>
            <a:fillRect/>
          </a:stretch>
        </p:blipFill>
        <p:spPr/>
      </p:pic>
    </p:spTree>
    <p:extLst>
      <p:ext uri="{BB962C8B-B14F-4D97-AF65-F5344CB8AC3E}">
        <p14:creationId xmlns:p14="http://schemas.microsoft.com/office/powerpoint/2010/main" val="5032010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3" y="228600"/>
            <a:ext cx="6833566" cy="758952"/>
          </a:xfrm>
        </p:spPr>
        <p:txBody>
          <a:bodyPr>
            <a:normAutofit fontScale="90000"/>
          </a:bodyPr>
          <a:lstStyle/>
          <a:p>
            <a:r>
              <a:rPr lang="en-US" dirty="0"/>
              <a:t>New York </a:t>
            </a:r>
            <a:r>
              <a:rPr lang="en-US" dirty="0" smtClean="0"/>
              <a:t>City: Green </a:t>
            </a:r>
            <a:r>
              <a:rPr lang="en-US" dirty="0"/>
              <a:t>Infrastructure </a:t>
            </a:r>
            <a:r>
              <a:rPr lang="en-US" dirty="0" smtClean="0"/>
              <a:t>Plan GI </a:t>
            </a:r>
            <a:r>
              <a:rPr lang="en-US" dirty="0"/>
              <a:t>as a base for mitigation to and adaptation to Climate Change</a:t>
            </a:r>
            <a:br>
              <a:rPr lang="en-US" dirty="0"/>
            </a:br>
            <a:endParaRPr lang="en-US" dirty="0"/>
          </a:p>
        </p:txBody>
      </p:sp>
      <p:graphicFrame>
        <p:nvGraphicFramePr>
          <p:cNvPr id="6" name="Diagram 5"/>
          <p:cNvGraphicFramePr/>
          <p:nvPr>
            <p:extLst>
              <p:ext uri="{D42A27DB-BD31-4B8C-83A1-F6EECF244321}">
                <p14:modId xmlns:p14="http://schemas.microsoft.com/office/powerpoint/2010/main" val="1101708263"/>
              </p:ext>
            </p:extLst>
          </p:nvPr>
        </p:nvGraphicFramePr>
        <p:xfrm>
          <a:off x="419723" y="1457762"/>
          <a:ext cx="8364512" cy="54826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033229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a:t>Chicago - </a:t>
            </a:r>
            <a:r>
              <a:rPr lang="en-US" dirty="0" smtClean="0"/>
              <a:t>Existing </a:t>
            </a:r>
            <a:r>
              <a:rPr lang="en-US" dirty="0"/>
              <a:t>Green Infrastructure</a:t>
            </a:r>
            <a:br>
              <a:rPr lang="en-US" dirty="0"/>
            </a:br>
            <a:endParaRPr lang="en-US" dirty="0"/>
          </a:p>
        </p:txBody>
      </p:sp>
      <p:sp>
        <p:nvSpPr>
          <p:cNvPr id="7" name="Text Placeholder 6"/>
          <p:cNvSpPr>
            <a:spLocks noGrp="1"/>
          </p:cNvSpPr>
          <p:nvPr>
            <p:ph type="body" sz="quarter" idx="10"/>
          </p:nvPr>
        </p:nvSpPr>
        <p:spPr>
          <a:xfrm>
            <a:off x="4267199" y="1620190"/>
            <a:ext cx="4606977" cy="3221636"/>
          </a:xfrm>
        </p:spPr>
        <p:txBody>
          <a:bodyPr/>
          <a:lstStyle/>
          <a:p>
            <a:pPr marL="0" indent="0">
              <a:buNone/>
            </a:pPr>
            <a:r>
              <a:rPr lang="en-US" b="1" dirty="0"/>
              <a:t>Policies </a:t>
            </a:r>
          </a:p>
          <a:p>
            <a:r>
              <a:rPr lang="en-US" dirty="0" smtClean="0"/>
              <a:t>Chicago </a:t>
            </a:r>
            <a:r>
              <a:rPr lang="en-US" dirty="0" err="1"/>
              <a:t>Stormwater</a:t>
            </a:r>
            <a:r>
              <a:rPr lang="en-US" dirty="0"/>
              <a:t> Ordinance </a:t>
            </a:r>
            <a:r>
              <a:rPr lang="en-US" dirty="0" smtClean="0"/>
              <a:t> </a:t>
            </a:r>
            <a:r>
              <a:rPr lang="en-US" sz="1400" dirty="0" smtClean="0"/>
              <a:t>(2008)</a:t>
            </a:r>
            <a:endParaRPr lang="en-US" sz="1400" dirty="0"/>
          </a:p>
          <a:p>
            <a:r>
              <a:rPr lang="en-US" dirty="0" smtClean="0"/>
              <a:t>Sustainable </a:t>
            </a:r>
            <a:r>
              <a:rPr lang="en-US" dirty="0"/>
              <a:t>Development Policy </a:t>
            </a:r>
            <a:r>
              <a:rPr lang="en-US" sz="1400" dirty="0"/>
              <a:t>(2004, 2008) </a:t>
            </a:r>
          </a:p>
          <a:p>
            <a:r>
              <a:rPr lang="en-US" dirty="0" smtClean="0"/>
              <a:t>Adding </a:t>
            </a:r>
            <a:r>
              <a:rPr lang="en-US" dirty="0"/>
              <a:t>Green to Urban Design </a:t>
            </a:r>
            <a:r>
              <a:rPr lang="en-US" dirty="0" smtClean="0"/>
              <a:t>   </a:t>
            </a:r>
            <a:r>
              <a:rPr lang="en-US" sz="1400" dirty="0" smtClean="0"/>
              <a:t>(</a:t>
            </a:r>
            <a:r>
              <a:rPr lang="en-US" sz="1400" dirty="0"/>
              <a:t>2008)</a:t>
            </a:r>
          </a:p>
          <a:p>
            <a:r>
              <a:rPr lang="en-US" dirty="0" smtClean="0"/>
              <a:t>Sustainable </a:t>
            </a:r>
            <a:r>
              <a:rPr lang="en-US" dirty="0"/>
              <a:t>Urban Infrastructure </a:t>
            </a:r>
            <a:r>
              <a:rPr lang="en-US" dirty="0" smtClean="0"/>
              <a:t>Guidelines                                    </a:t>
            </a:r>
            <a:r>
              <a:rPr lang="en-US" sz="1400" dirty="0" smtClean="0"/>
              <a:t>(2013</a:t>
            </a:r>
            <a:r>
              <a:rPr lang="en-US" sz="1400" dirty="0"/>
              <a:t>)</a:t>
            </a:r>
          </a:p>
          <a:p>
            <a:endParaRPr lang="en-US" dirty="0"/>
          </a:p>
        </p:txBody>
      </p:sp>
      <p:pic>
        <p:nvPicPr>
          <p:cNvPr id="9" name="Picture Placeholder 8"/>
          <p:cNvPicPr>
            <a:picLocks noGrp="1" noChangeAspect="1"/>
          </p:cNvPicPr>
          <p:nvPr>
            <p:ph type="pic" sz="quarter" idx="11"/>
          </p:nvPr>
        </p:nvPicPr>
        <p:blipFill rotWithShape="1">
          <a:blip r:embed="rId3">
            <a:extLst>
              <a:ext uri="{28A0092B-C50C-407E-A947-70E740481C1C}">
                <a14:useLocalDpi xmlns:a14="http://schemas.microsoft.com/office/drawing/2010/main" val="0"/>
              </a:ext>
            </a:extLst>
          </a:blip>
          <a:srcRect l="6008" t="10007" r="5329" b="44515"/>
          <a:stretch/>
        </p:blipFill>
        <p:spPr>
          <a:xfrm>
            <a:off x="0" y="1600200"/>
            <a:ext cx="4114800" cy="2657007"/>
          </a:xfrm>
        </p:spPr>
      </p:pic>
      <p:sp>
        <p:nvSpPr>
          <p:cNvPr id="12" name="Text Placeholder 6"/>
          <p:cNvSpPr txBox="1">
            <a:spLocks/>
          </p:cNvSpPr>
          <p:nvPr/>
        </p:nvSpPr>
        <p:spPr>
          <a:xfrm>
            <a:off x="4260954" y="4545773"/>
            <a:ext cx="4606977" cy="2034915"/>
          </a:xfrm>
          <a:prstGeom prst="rect">
            <a:avLst/>
          </a:prstGeom>
        </p:spPr>
        <p:txBody>
          <a:bodyPr>
            <a:normAutofit/>
          </a:bodyPr>
          <a:lstStyle>
            <a:lvl1pPr marL="274320" indent="-274320" algn="l" defTabSz="914400" rtl="0" eaLnBrk="1" latinLnBrk="0" hangingPunct="1">
              <a:lnSpc>
                <a:spcPct val="100000"/>
              </a:lnSpc>
              <a:spcBef>
                <a:spcPts val="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b="1" dirty="0"/>
              <a:t>Programs</a:t>
            </a:r>
          </a:p>
          <a:p>
            <a:r>
              <a:rPr lang="en-US" dirty="0" smtClean="0"/>
              <a:t>Green </a:t>
            </a:r>
            <a:r>
              <a:rPr lang="en-US" dirty="0"/>
              <a:t>Roofs Initiative </a:t>
            </a:r>
          </a:p>
          <a:p>
            <a:r>
              <a:rPr lang="en-US" dirty="0" smtClean="0"/>
              <a:t>Green </a:t>
            </a:r>
            <a:r>
              <a:rPr lang="en-US" dirty="0"/>
              <a:t>Alleys</a:t>
            </a:r>
          </a:p>
          <a:p>
            <a:r>
              <a:rPr lang="en-US" dirty="0" smtClean="0"/>
              <a:t>Green </a:t>
            </a:r>
            <a:r>
              <a:rPr lang="en-US" dirty="0"/>
              <a:t>Streets</a:t>
            </a:r>
          </a:p>
          <a:p>
            <a:r>
              <a:rPr lang="en-US" dirty="0" smtClean="0"/>
              <a:t>Downspout </a:t>
            </a:r>
            <a:r>
              <a:rPr lang="en-US" dirty="0"/>
              <a:t>Disconnections</a:t>
            </a:r>
          </a:p>
          <a:p>
            <a:r>
              <a:rPr lang="en-US" dirty="0" smtClean="0"/>
              <a:t>Sustainable Backyard </a:t>
            </a:r>
            <a:r>
              <a:rPr lang="en-US" dirty="0"/>
              <a:t>Program</a:t>
            </a:r>
          </a:p>
        </p:txBody>
      </p:sp>
      <p:pic>
        <p:nvPicPr>
          <p:cNvPr id="11" name="Picture 10"/>
          <p:cNvPicPr>
            <a:picLocks noChangeAspect="1"/>
          </p:cNvPicPr>
          <p:nvPr/>
        </p:nvPicPr>
        <p:blipFill rotWithShape="1">
          <a:blip r:embed="rId4">
            <a:extLst>
              <a:ext uri="{28A0092B-C50C-407E-A947-70E740481C1C}">
                <a14:useLocalDpi xmlns:a14="http://schemas.microsoft.com/office/drawing/2010/main" val="0"/>
              </a:ext>
            </a:extLst>
          </a:blip>
          <a:srcRect l="6573" t="22577" r="3369" b="32386"/>
          <a:stretch/>
        </p:blipFill>
        <p:spPr>
          <a:xfrm>
            <a:off x="0" y="4272197"/>
            <a:ext cx="4107305" cy="2585803"/>
          </a:xfrm>
          <a:prstGeom prst="rect">
            <a:avLst/>
          </a:prstGeom>
        </p:spPr>
      </p:pic>
    </p:spTree>
    <p:extLst>
      <p:ext uri="{BB962C8B-B14F-4D97-AF65-F5344CB8AC3E}">
        <p14:creationId xmlns:p14="http://schemas.microsoft.com/office/powerpoint/2010/main" val="10068143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Case Study: City of Baltimore Disaster </a:t>
            </a:r>
            <a:br>
              <a:rPr lang="en-US" dirty="0" smtClean="0"/>
            </a:br>
            <a:r>
              <a:rPr lang="en-US" dirty="0" smtClean="0"/>
              <a:t>Preparedness and Planning Project</a:t>
            </a:r>
            <a:br>
              <a:rPr lang="en-US" dirty="0" smtClean="0"/>
            </a:br>
            <a:endParaRPr lang="en-US" dirty="0"/>
          </a:p>
        </p:txBody>
      </p:sp>
      <p:sp>
        <p:nvSpPr>
          <p:cNvPr id="3" name="Content Placeholder 2"/>
          <p:cNvSpPr>
            <a:spLocks noGrp="1"/>
          </p:cNvSpPr>
          <p:nvPr>
            <p:ph type="body" sz="quarter" idx="10"/>
          </p:nvPr>
        </p:nvSpPr>
        <p:spPr>
          <a:xfrm>
            <a:off x="4552097" y="1666464"/>
            <a:ext cx="4591903" cy="4958086"/>
          </a:xfrm>
        </p:spPr>
        <p:txBody>
          <a:bodyPr>
            <a:noAutofit/>
          </a:bodyPr>
          <a:lstStyle/>
          <a:p>
            <a:pPr marL="0" indent="0">
              <a:buNone/>
            </a:pPr>
            <a:r>
              <a:rPr lang="en-US" sz="1800" b="1" dirty="0" smtClean="0"/>
              <a:t>Natural Hazards (including Climate Hazards) identified in Baltimore’s Hazard Mitigation Plan</a:t>
            </a:r>
          </a:p>
          <a:p>
            <a:pPr marL="0" indent="0">
              <a:buNone/>
            </a:pPr>
            <a:endParaRPr lang="en-US" sz="1000" b="1" dirty="0" smtClean="0"/>
          </a:p>
          <a:p>
            <a:r>
              <a:rPr lang="en-US" sz="1800" b="1" dirty="0" smtClean="0"/>
              <a:t>Flooding </a:t>
            </a:r>
            <a:r>
              <a:rPr lang="en-US" sz="1800" dirty="0" smtClean="0"/>
              <a:t>(flooding and dam failure)</a:t>
            </a:r>
          </a:p>
          <a:p>
            <a:pPr marL="0" indent="0">
              <a:buNone/>
            </a:pPr>
            <a:endParaRPr lang="en-US" sz="1000" dirty="0" smtClean="0"/>
          </a:p>
          <a:p>
            <a:r>
              <a:rPr lang="en-US" sz="1800" b="1" dirty="0" smtClean="0"/>
              <a:t>Coastal Hazards </a:t>
            </a:r>
            <a:r>
              <a:rPr lang="en-US" sz="1800" dirty="0" smtClean="0"/>
              <a:t>(tropical storms, hurricanes, sea level rise, storm surge, tsunami)</a:t>
            </a:r>
          </a:p>
          <a:p>
            <a:pPr marL="0" indent="0">
              <a:buNone/>
            </a:pPr>
            <a:endParaRPr lang="en-US" sz="900" dirty="0" smtClean="0"/>
          </a:p>
          <a:p>
            <a:r>
              <a:rPr lang="en-US" sz="1800" b="1" dirty="0" smtClean="0"/>
              <a:t>Precipitation </a:t>
            </a:r>
            <a:r>
              <a:rPr lang="en-US" sz="1800" dirty="0" smtClean="0"/>
              <a:t>(thunderstorms, winter storms, nor’easters, drought, hail)</a:t>
            </a:r>
          </a:p>
          <a:p>
            <a:pPr marL="0" indent="0">
              <a:buNone/>
            </a:pPr>
            <a:endParaRPr lang="en-US" sz="800" b="1" dirty="0" smtClean="0"/>
          </a:p>
          <a:p>
            <a:r>
              <a:rPr lang="en-US" sz="1800" b="1" dirty="0" smtClean="0"/>
              <a:t>Wind </a:t>
            </a:r>
            <a:r>
              <a:rPr lang="en-US" sz="1800" dirty="0" smtClean="0"/>
              <a:t>(storms, derechos, tornados)</a:t>
            </a:r>
          </a:p>
          <a:p>
            <a:pPr marL="0" indent="0">
              <a:buNone/>
            </a:pPr>
            <a:endParaRPr lang="en-US" sz="1600" dirty="0" smtClean="0"/>
          </a:p>
          <a:p>
            <a:r>
              <a:rPr lang="en-US" sz="1800" b="1" dirty="0" smtClean="0"/>
              <a:t>Extreme Heat </a:t>
            </a:r>
            <a:r>
              <a:rPr lang="en-US" sz="1800" dirty="0" smtClean="0"/>
              <a:t>(heat and air quality)</a:t>
            </a:r>
          </a:p>
          <a:p>
            <a:pPr marL="0" indent="0">
              <a:buNone/>
            </a:pPr>
            <a:endParaRPr lang="en-US" sz="1600" dirty="0" smtClean="0"/>
          </a:p>
          <a:p>
            <a:r>
              <a:rPr lang="en-US" sz="1800" b="1" dirty="0" smtClean="0"/>
              <a:t>Land </a:t>
            </a:r>
            <a:r>
              <a:rPr lang="en-US" sz="1800" dirty="0" smtClean="0"/>
              <a:t>(earthquake, landslides, sinkholes</a:t>
            </a:r>
            <a:endParaRPr lang="en-US" sz="1800" b="1"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808" y="1699968"/>
            <a:ext cx="4443290" cy="50040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16154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Chicago - Green </a:t>
            </a:r>
            <a:r>
              <a:rPr lang="en-US" dirty="0" err="1"/>
              <a:t>Stormwater</a:t>
            </a:r>
            <a:r>
              <a:rPr lang="en-US" dirty="0"/>
              <a:t> </a:t>
            </a:r>
            <a:r>
              <a:rPr lang="en-US" dirty="0" smtClean="0"/>
              <a:t>                      Infrastructure </a:t>
            </a:r>
            <a:r>
              <a:rPr lang="en-US" dirty="0"/>
              <a:t>Strategy</a:t>
            </a:r>
            <a:br>
              <a:rPr lang="en-US" dirty="0"/>
            </a:br>
            <a:endParaRPr lang="en-US" dirty="0"/>
          </a:p>
        </p:txBody>
      </p:sp>
      <p:sp>
        <p:nvSpPr>
          <p:cNvPr id="13" name="Text Placeholder 12"/>
          <p:cNvSpPr>
            <a:spLocks noGrp="1"/>
          </p:cNvSpPr>
          <p:nvPr>
            <p:ph type="body" sz="quarter" idx="10"/>
          </p:nvPr>
        </p:nvSpPr>
        <p:spPr>
          <a:xfrm>
            <a:off x="4267200" y="2120900"/>
            <a:ext cx="4419600" cy="1574800"/>
          </a:xfrm>
        </p:spPr>
        <p:txBody>
          <a:bodyPr>
            <a:noAutofit/>
          </a:bodyPr>
          <a:lstStyle/>
          <a:p>
            <a:pPr marL="457200" indent="-457200">
              <a:buFont typeface="+mj-lt"/>
              <a:buAutoNum type="arabicPeriod"/>
            </a:pPr>
            <a:r>
              <a:rPr lang="en-US" sz="1600" dirty="0"/>
              <a:t>Minimize basement flooding in Chicago’s most impacted neighborhoods</a:t>
            </a:r>
          </a:p>
          <a:p>
            <a:pPr marL="457200" indent="-457200">
              <a:buFont typeface="+mj-lt"/>
              <a:buAutoNum type="arabicPeriod"/>
            </a:pPr>
            <a:r>
              <a:rPr lang="en-US" sz="1600" dirty="0"/>
              <a:t>Reduce pollution to Chicago’s rivers and Lake Michigan</a:t>
            </a:r>
          </a:p>
          <a:p>
            <a:pPr marL="457200" indent="-457200">
              <a:buFont typeface="+mj-lt"/>
              <a:buAutoNum type="arabicPeriod"/>
            </a:pPr>
            <a:r>
              <a:rPr lang="en-US" sz="1600" dirty="0"/>
              <a:t>Enhance environmental quality through water infrastructure investments</a:t>
            </a:r>
          </a:p>
          <a:p>
            <a:pPr marL="457200" indent="-457200">
              <a:buFont typeface="+mj-lt"/>
              <a:buAutoNum type="arabicPeriod"/>
            </a:pPr>
            <a:r>
              <a:rPr lang="en-US" sz="1600" dirty="0"/>
              <a:t>Increase the city’s resilience to extreme rain events and climate change</a:t>
            </a:r>
          </a:p>
          <a:p>
            <a:endParaRPr lang="en-US" sz="1600" dirty="0"/>
          </a:p>
        </p:txBody>
      </p:sp>
      <p:pic>
        <p:nvPicPr>
          <p:cNvPr id="16" name="Picture Placeholder 15"/>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502" b="502"/>
          <a:stretch>
            <a:fillRect/>
          </a:stretch>
        </p:blipFill>
        <p:spPr/>
      </p:pic>
      <p:sp>
        <p:nvSpPr>
          <p:cNvPr id="15" name="Text Placeholder 14"/>
          <p:cNvSpPr>
            <a:spLocks noGrp="1"/>
          </p:cNvSpPr>
          <p:nvPr>
            <p:ph type="body" sz="quarter" idx="12"/>
          </p:nvPr>
        </p:nvSpPr>
        <p:spPr/>
        <p:txBody>
          <a:bodyPr/>
          <a:lstStyle/>
          <a:p>
            <a:r>
              <a:rPr lang="en-US" dirty="0"/>
              <a:t>FOUR Long-term Goals</a:t>
            </a:r>
          </a:p>
          <a:p>
            <a:endParaRPr lang="en-US" dirty="0"/>
          </a:p>
        </p:txBody>
      </p:sp>
      <p:sp>
        <p:nvSpPr>
          <p:cNvPr id="18" name="Text Placeholder 12"/>
          <p:cNvSpPr txBox="1">
            <a:spLocks/>
          </p:cNvSpPr>
          <p:nvPr/>
        </p:nvSpPr>
        <p:spPr>
          <a:xfrm>
            <a:off x="4305300" y="4724400"/>
            <a:ext cx="4419600" cy="1790700"/>
          </a:xfrm>
          <a:prstGeom prst="rect">
            <a:avLst/>
          </a:prstGeom>
        </p:spPr>
        <p:txBody>
          <a:bodyPr>
            <a:normAutofit/>
          </a:bodyPr>
          <a:lstStyle>
            <a:lvl1pPr marL="274320" indent="-274320" algn="l" defTabSz="914400" rtl="0" eaLnBrk="1" latinLnBrk="0" hangingPunct="1">
              <a:lnSpc>
                <a:spcPct val="100000"/>
              </a:lnSpc>
              <a:spcBef>
                <a:spcPts val="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indent="-457200">
              <a:buFont typeface="+mj-lt"/>
              <a:buAutoNum type="arabicPeriod"/>
            </a:pPr>
            <a:r>
              <a:rPr lang="en-US" sz="1600" dirty="0"/>
              <a:t>Capital Projects</a:t>
            </a:r>
          </a:p>
          <a:p>
            <a:pPr marL="457200" indent="-457200">
              <a:buFont typeface="+mj-lt"/>
              <a:buAutoNum type="arabicPeriod"/>
            </a:pPr>
            <a:r>
              <a:rPr lang="en-US" sz="1600" dirty="0"/>
              <a:t>Permeable Streets</a:t>
            </a:r>
          </a:p>
          <a:p>
            <a:pPr marL="457200" indent="-457200">
              <a:buFont typeface="+mj-lt"/>
              <a:buAutoNum type="arabicPeriod"/>
            </a:pPr>
            <a:r>
              <a:rPr lang="en-US" sz="1600" dirty="0" err="1"/>
              <a:t>Bioswales</a:t>
            </a:r>
            <a:endParaRPr lang="en-US" sz="1600" dirty="0"/>
          </a:p>
          <a:p>
            <a:pPr marL="457200" indent="-457200">
              <a:buFont typeface="+mj-lt"/>
              <a:buAutoNum type="arabicPeriod"/>
            </a:pPr>
            <a:r>
              <a:rPr lang="en-US" sz="1600" dirty="0"/>
              <a:t>Green </a:t>
            </a:r>
            <a:r>
              <a:rPr lang="en-US" sz="1600" dirty="0" err="1"/>
              <a:t>Stormwater</a:t>
            </a:r>
            <a:r>
              <a:rPr lang="en-US" sz="1600" dirty="0"/>
              <a:t> Infrastructure Study</a:t>
            </a:r>
          </a:p>
          <a:p>
            <a:pPr marL="457200" indent="-457200">
              <a:buFont typeface="+mj-lt"/>
              <a:buAutoNum type="arabicPeriod"/>
            </a:pPr>
            <a:r>
              <a:rPr lang="en-US" sz="1600" dirty="0"/>
              <a:t>Rainfall Frequency Analysis</a:t>
            </a:r>
          </a:p>
          <a:p>
            <a:pPr marL="457200" indent="-457200">
              <a:buFont typeface="+mj-lt"/>
              <a:buAutoNum type="arabicPeriod"/>
            </a:pPr>
            <a:r>
              <a:rPr lang="en-US" sz="1600" dirty="0"/>
              <a:t>Citywide </a:t>
            </a:r>
            <a:r>
              <a:rPr lang="en-US" sz="1600" dirty="0" err="1"/>
              <a:t>Stormwater</a:t>
            </a:r>
            <a:r>
              <a:rPr lang="en-US" sz="1600" dirty="0"/>
              <a:t> Management Plan</a:t>
            </a:r>
          </a:p>
        </p:txBody>
      </p:sp>
      <p:sp>
        <p:nvSpPr>
          <p:cNvPr id="19" name="Text Placeholder 14"/>
          <p:cNvSpPr txBox="1">
            <a:spLocks/>
          </p:cNvSpPr>
          <p:nvPr/>
        </p:nvSpPr>
        <p:spPr>
          <a:xfrm>
            <a:off x="4305300" y="4305300"/>
            <a:ext cx="4419600" cy="533400"/>
          </a:xfrm>
          <a:prstGeom prst="rect">
            <a:avLst/>
          </a:prstGeom>
        </p:spPr>
        <p:txBody>
          <a:bodyPr>
            <a:normAutofit/>
          </a:bodyPr>
          <a:lstStyle>
            <a:lvl1pPr marL="0" indent="0" algn="l" defTabSz="914400" rtl="0" eaLnBrk="1" latinLnBrk="0" hangingPunct="1">
              <a:lnSpc>
                <a:spcPct val="100000"/>
              </a:lnSpc>
              <a:spcBef>
                <a:spcPts val="0"/>
              </a:spcBef>
              <a:buFont typeface="Arial" panose="020B0604020202020204" pitchFamily="34" charset="0"/>
              <a:buNone/>
              <a:defRPr sz="2000" b="1"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dirty="0"/>
              <a:t>FIVE Principal Initiatives</a:t>
            </a:r>
          </a:p>
        </p:txBody>
      </p:sp>
    </p:spTree>
    <p:extLst>
      <p:ext uri="{BB962C8B-B14F-4D97-AF65-F5344CB8AC3E}">
        <p14:creationId xmlns:p14="http://schemas.microsoft.com/office/powerpoint/2010/main" val="36176332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b="13552"/>
          <a:stretch/>
        </p:blipFill>
        <p:spPr>
          <a:xfrm>
            <a:off x="0" y="3770751"/>
            <a:ext cx="9144000" cy="3087250"/>
          </a:xfrm>
          <a:prstGeom prst="rect">
            <a:avLst/>
          </a:prstGeom>
        </p:spPr>
      </p:pic>
      <p:sp>
        <p:nvSpPr>
          <p:cNvPr id="2" name="Title 1"/>
          <p:cNvSpPr>
            <a:spLocks noGrp="1"/>
          </p:cNvSpPr>
          <p:nvPr>
            <p:ph type="title"/>
          </p:nvPr>
        </p:nvSpPr>
        <p:spPr/>
        <p:txBody>
          <a:bodyPr>
            <a:normAutofit fontScale="90000"/>
          </a:bodyPr>
          <a:lstStyle/>
          <a:p>
            <a:r>
              <a:rPr lang="en-US" dirty="0" smtClean="0"/>
              <a:t>Case Study: Coastal Adaptation </a:t>
            </a:r>
            <a:br>
              <a:rPr lang="en-US" dirty="0" smtClean="0"/>
            </a:br>
            <a:r>
              <a:rPr lang="en-US" dirty="0" smtClean="0"/>
              <a:t>Louisiana </a:t>
            </a:r>
            <a:r>
              <a:rPr lang="en-US" dirty="0"/>
              <a:t>Coastal Master Plan</a:t>
            </a:r>
            <a:br>
              <a:rPr lang="en-US" dirty="0"/>
            </a:br>
            <a:endParaRPr lang="en-US" dirty="0"/>
          </a:p>
        </p:txBody>
      </p:sp>
      <p:sp>
        <p:nvSpPr>
          <p:cNvPr id="3" name="Content Placeholder 2"/>
          <p:cNvSpPr>
            <a:spLocks noGrp="1"/>
          </p:cNvSpPr>
          <p:nvPr>
            <p:ph type="body" sz="quarter" idx="10"/>
          </p:nvPr>
        </p:nvSpPr>
        <p:spPr>
          <a:xfrm>
            <a:off x="387350" y="1755099"/>
            <a:ext cx="8369300" cy="4267200"/>
          </a:xfrm>
        </p:spPr>
        <p:txBody>
          <a:bodyPr/>
          <a:lstStyle/>
          <a:p>
            <a:r>
              <a:rPr lang="en-US" sz="2000" dirty="0" smtClean="0"/>
              <a:t>1880 square miles of land loss since 1930s and a potential loss of 1750 </a:t>
            </a:r>
            <a:r>
              <a:rPr lang="en-US" dirty="0" smtClean="0"/>
              <a:t>square miles</a:t>
            </a:r>
            <a:r>
              <a:rPr lang="en-US" sz="2000" dirty="0" smtClean="0"/>
              <a:t> if no action taken</a:t>
            </a:r>
            <a:endParaRPr lang="en-US" sz="2000" dirty="0"/>
          </a:p>
          <a:p>
            <a:r>
              <a:rPr lang="en-US" sz="2000" dirty="0" smtClean="0"/>
              <a:t>In response to Katrina, legislature created the Coastal Protection and Restoration Authority of Louisiana, and required it to developed a master plan for a safe and sustainable coast. </a:t>
            </a:r>
          </a:p>
          <a:p>
            <a:r>
              <a:rPr lang="en-US" dirty="0" smtClean="0"/>
              <a:t>Image shows flooding </a:t>
            </a:r>
            <a:r>
              <a:rPr lang="en-US" dirty="0"/>
              <a:t>depths for a 100 year flood </a:t>
            </a:r>
            <a:r>
              <a:rPr lang="en-US" dirty="0" smtClean="0"/>
              <a:t>50 </a:t>
            </a:r>
            <a:r>
              <a:rPr lang="en-US" dirty="0"/>
              <a:t>years from now</a:t>
            </a:r>
          </a:p>
          <a:p>
            <a:endParaRPr lang="en-US" sz="2000" dirty="0" smtClean="0"/>
          </a:p>
          <a:p>
            <a:endParaRPr lang="en-US" sz="2000" dirty="0"/>
          </a:p>
        </p:txBody>
      </p:sp>
      <p:sp>
        <p:nvSpPr>
          <p:cNvPr id="6" name="Rectangle 5"/>
          <p:cNvSpPr/>
          <p:nvPr/>
        </p:nvSpPr>
        <p:spPr>
          <a:xfrm>
            <a:off x="23239" y="6592694"/>
            <a:ext cx="5131533" cy="246221"/>
          </a:xfrm>
          <a:prstGeom prst="rect">
            <a:avLst/>
          </a:prstGeom>
        </p:spPr>
        <p:txBody>
          <a:bodyPr wrap="none">
            <a:spAutoFit/>
          </a:bodyPr>
          <a:lstStyle/>
          <a:p>
            <a:r>
              <a:rPr lang="en-US" sz="1000" dirty="0" smtClean="0">
                <a:latin typeface="Arial" panose="020B0604020202020204" pitchFamily="34" charset="0"/>
                <a:cs typeface="Arial" panose="020B0604020202020204" pitchFamily="34" charset="0"/>
              </a:rPr>
              <a:t>Image Source: Louisiana’s Comprehensive Master Plan for a Sustainable Coast (2012) </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318745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Strategies recommended in Master Plan</a:t>
            </a:r>
            <a:endParaRPr lang="en-US" dirty="0"/>
          </a:p>
        </p:txBody>
      </p:sp>
      <p:sp>
        <p:nvSpPr>
          <p:cNvPr id="2050" name="Text Box 2"/>
          <p:cNvSpPr txBox="1">
            <a:spLocks noChangeArrowheads="1"/>
          </p:cNvSpPr>
          <p:nvPr/>
        </p:nvSpPr>
        <p:spPr bwMode="auto">
          <a:xfrm>
            <a:off x="5586523" y="2884819"/>
            <a:ext cx="1162050" cy="2857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1" i="0" u="none" strike="noStrike" cap="none" normalizeH="0" baseline="0" smtClean="0">
                <a:ln>
                  <a:noFill/>
                </a:ln>
                <a:solidFill>
                  <a:srgbClr val="FFFFFF"/>
                </a:solidFill>
                <a:effectLst/>
                <a:latin typeface="Calibri" pitchFamily="34" charset="0"/>
                <a:cs typeface="Arial" pitchFamily="34" charset="0"/>
              </a:rPr>
              <a:t>Living Levee</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cxnSp>
        <p:nvCxnSpPr>
          <p:cNvPr id="2051" name="AutoShape 3"/>
          <p:cNvCxnSpPr>
            <a:cxnSpLocks noChangeShapeType="1"/>
          </p:cNvCxnSpPr>
          <p:nvPr/>
        </p:nvCxnSpPr>
        <p:spPr bwMode="auto">
          <a:xfrm flipH="1">
            <a:off x="5586523" y="3170569"/>
            <a:ext cx="285750" cy="314325"/>
          </a:xfrm>
          <a:prstGeom prst="straightConnector1">
            <a:avLst/>
          </a:prstGeom>
          <a:noFill/>
          <a:ln w="9525">
            <a:solidFill>
              <a:srgbClr val="FFFFFF"/>
            </a:solidFill>
            <a:round/>
            <a:headEnd/>
            <a:tailEnd type="triangle" w="med" len="med"/>
          </a:ln>
        </p:spPr>
      </p:cxnSp>
      <p:pic>
        <p:nvPicPr>
          <p:cNvPr id="13"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t="30675" r="4939" b="2872"/>
          <a:stretch/>
        </p:blipFill>
        <p:spPr bwMode="auto">
          <a:xfrm>
            <a:off x="0" y="2697758"/>
            <a:ext cx="9144000" cy="41602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Content Placeholder 2"/>
          <p:cNvSpPr txBox="1">
            <a:spLocks/>
          </p:cNvSpPr>
          <p:nvPr/>
        </p:nvSpPr>
        <p:spPr>
          <a:xfrm>
            <a:off x="0" y="1321548"/>
            <a:ext cx="9144000" cy="1977452"/>
          </a:xfrm>
          <a:prstGeom prst="rect">
            <a:avLst/>
          </a:prstGeom>
          <a:solidFill>
            <a:schemeClr val="bg1">
              <a:alpha val="86000"/>
            </a:schemeClr>
          </a:solidFill>
        </p:spPr>
        <p:txBody>
          <a:bodyPr lIns="457200"/>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800" dirty="0" smtClean="0"/>
              <a:t>2012 Masterplan identifies $50 billion worth of projects aimed at protecting and restoring the coastline </a:t>
            </a:r>
          </a:p>
          <a:p>
            <a:r>
              <a:rPr lang="en-US" sz="1800" dirty="0" smtClean="0"/>
              <a:t>Required levees and large diversions, but also included restoration of natural features such as marshes, oyster barrier reefs and ridge restoration </a:t>
            </a:r>
          </a:p>
          <a:p>
            <a:r>
              <a:rPr lang="en-US" sz="1800" dirty="0" smtClean="0"/>
              <a:t>Plan included non-structural elements such as land use planning; also raising residential structures and flood-proofing for small amounts of flooding</a:t>
            </a:r>
            <a:endParaRPr lang="en-US" sz="1800" dirty="0"/>
          </a:p>
        </p:txBody>
      </p:sp>
    </p:spTree>
    <p:extLst>
      <p:ext uri="{BB962C8B-B14F-4D97-AF65-F5344CB8AC3E}">
        <p14:creationId xmlns:p14="http://schemas.microsoft.com/office/powerpoint/2010/main" val="16827228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Integrating Climate Change into Planning and Operations</a:t>
            </a:r>
          </a:p>
        </p:txBody>
      </p:sp>
    </p:spTree>
    <p:extLst>
      <p:ext uri="{BB962C8B-B14F-4D97-AF65-F5344CB8AC3E}">
        <p14:creationId xmlns:p14="http://schemas.microsoft.com/office/powerpoint/2010/main" val="14713814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Vancouver, British Colombia</a:t>
            </a:r>
            <a:endParaRPr lang="en-US"/>
          </a:p>
        </p:txBody>
      </p:sp>
      <p:sp>
        <p:nvSpPr>
          <p:cNvPr id="6" name="Text Placeholder 5"/>
          <p:cNvSpPr>
            <a:spLocks noGrp="1"/>
          </p:cNvSpPr>
          <p:nvPr>
            <p:ph type="body" sz="quarter" idx="10"/>
          </p:nvPr>
        </p:nvSpPr>
        <p:spPr/>
        <p:txBody>
          <a:bodyPr/>
          <a:lstStyle/>
          <a:p>
            <a:r>
              <a:rPr lang="en-US" dirty="0" smtClean="0"/>
              <a:t>Meeting Flood Construction Levels (FCL) through the placement of fill and/or structural means</a:t>
            </a:r>
          </a:p>
          <a:p>
            <a:r>
              <a:rPr lang="en-US" dirty="0" smtClean="0"/>
              <a:t>Restricting development near the water and requiring buildings to be setback</a:t>
            </a:r>
          </a:p>
          <a:p>
            <a:r>
              <a:rPr lang="en-US" dirty="0" smtClean="0"/>
              <a:t>Providing adequate drainage systems</a:t>
            </a:r>
          </a:p>
          <a:p>
            <a:r>
              <a:rPr lang="en-US" dirty="0" smtClean="0"/>
              <a:t>Implementing flood resilient construction measures to reduce the damage caused from flooding and reduce the recovery time from flood events</a:t>
            </a:r>
            <a:endParaRPr lang="en-US" dirty="0"/>
          </a:p>
        </p:txBody>
      </p:sp>
      <p:pic>
        <p:nvPicPr>
          <p:cNvPr id="4" name="Picture Placeholder 3"/>
          <p:cNvPicPr>
            <a:picLocks noGrp="1" noChangeAspect="1"/>
          </p:cNvPicPr>
          <p:nvPr>
            <p:ph type="pic" sz="quarter" idx="11"/>
          </p:nvPr>
        </p:nvPicPr>
        <p:blipFill rotWithShape="1">
          <a:blip r:embed="rId3" cstate="print">
            <a:extLst>
              <a:ext uri="{28A0092B-C50C-407E-A947-70E740481C1C}">
                <a14:useLocalDpi xmlns:a14="http://schemas.microsoft.com/office/drawing/2010/main" val="0"/>
              </a:ext>
            </a:extLst>
          </a:blip>
          <a:srcRect l="10870" r="10870"/>
          <a:stretch/>
        </p:blipFill>
        <p:spPr/>
      </p:pic>
      <p:sp>
        <p:nvSpPr>
          <p:cNvPr id="9" name="Text Placeholder 8"/>
          <p:cNvSpPr>
            <a:spLocks noGrp="1"/>
          </p:cNvSpPr>
          <p:nvPr>
            <p:ph type="body" sz="quarter" idx="12"/>
          </p:nvPr>
        </p:nvSpPr>
        <p:spPr/>
        <p:txBody>
          <a:bodyPr/>
          <a:lstStyle/>
          <a:p>
            <a:r>
              <a:rPr lang="en-US" dirty="0" smtClean="0"/>
              <a:t>Resilience against future flooding</a:t>
            </a:r>
            <a:endParaRPr lang="en-US" dirty="0"/>
          </a:p>
        </p:txBody>
      </p:sp>
    </p:spTree>
    <p:extLst>
      <p:ext uri="{BB962C8B-B14F-4D97-AF65-F5344CB8AC3E}">
        <p14:creationId xmlns:p14="http://schemas.microsoft.com/office/powerpoint/2010/main" val="24293603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Vancouver, British Colombia</a:t>
            </a:r>
            <a:endParaRPr lang="en-US"/>
          </a:p>
        </p:txBody>
      </p:sp>
      <p:sp>
        <p:nvSpPr>
          <p:cNvPr id="9" name="Text Placeholder 8"/>
          <p:cNvSpPr>
            <a:spLocks noGrp="1"/>
          </p:cNvSpPr>
          <p:nvPr>
            <p:ph type="body" sz="quarter" idx="10"/>
          </p:nvPr>
        </p:nvSpPr>
        <p:spPr>
          <a:xfrm>
            <a:off x="4267200" y="2387600"/>
            <a:ext cx="3784600" cy="4267200"/>
          </a:xfrm>
        </p:spPr>
        <p:txBody>
          <a:bodyPr>
            <a:normAutofit fontScale="92500"/>
          </a:bodyPr>
          <a:lstStyle/>
          <a:p>
            <a:r>
              <a:rPr lang="en-US" dirty="0" smtClean="0"/>
              <a:t>Section 306(cc) of Charter allows Council to make bylaws</a:t>
            </a:r>
          </a:p>
          <a:p>
            <a:r>
              <a:rPr lang="en-US" dirty="0" smtClean="0"/>
              <a:t>Building code bylaw allows Council to:</a:t>
            </a:r>
          </a:p>
          <a:p>
            <a:pPr marL="971550" lvl="1" indent="-514350">
              <a:buFont typeface="+mj-lt"/>
              <a:buAutoNum type="arabicPeriod"/>
            </a:pPr>
            <a:r>
              <a:rPr lang="en-US" sz="2000" dirty="0">
                <a:latin typeface="Arial" panose="020B0604020202020204" pitchFamily="34" charset="0"/>
                <a:cs typeface="Arial" panose="020B0604020202020204" pitchFamily="34" charset="0"/>
              </a:rPr>
              <a:t>W</a:t>
            </a:r>
            <a:r>
              <a:rPr lang="en-US" sz="2000" dirty="0" smtClean="0">
                <a:latin typeface="Arial" panose="020B0604020202020204" pitchFamily="34" charset="0"/>
                <a:cs typeface="Arial" panose="020B0604020202020204" pitchFamily="34" charset="0"/>
              </a:rPr>
              <a:t>ithhold building permits for parcels in designated floodplains until satisfactory design is achieved</a:t>
            </a:r>
          </a:p>
          <a:p>
            <a:pPr marL="971550" lvl="1" indent="-514350">
              <a:buFont typeface="+mj-lt"/>
              <a:buAutoNum type="arabicPeriod"/>
            </a:pPr>
            <a:r>
              <a:rPr lang="en-US" sz="2000" dirty="0">
                <a:latin typeface="Arial" panose="020B0604020202020204" pitchFamily="34" charset="0"/>
                <a:cs typeface="Arial" panose="020B0604020202020204" pitchFamily="34" charset="0"/>
              </a:rPr>
              <a:t>R</a:t>
            </a:r>
            <a:r>
              <a:rPr lang="en-US" sz="2000" dirty="0" smtClean="0">
                <a:latin typeface="Arial" panose="020B0604020202020204" pitchFamily="34" charset="0"/>
                <a:cs typeface="Arial" panose="020B0604020202020204" pitchFamily="34" charset="0"/>
              </a:rPr>
              <a:t>equires a covenant registered against the land acknowledging the risk of flood damage</a:t>
            </a:r>
          </a:p>
          <a:p>
            <a:pPr>
              <a:buFont typeface="Arial" panose="020B0604020202020204" pitchFamily="34" charset="0"/>
              <a:buChar char="•"/>
            </a:pPr>
            <a:endParaRPr lang="en-US" dirty="0" smtClean="0"/>
          </a:p>
          <a:p>
            <a:pPr>
              <a:buFont typeface="Arial" panose="020B0604020202020204" pitchFamily="34" charset="0"/>
              <a:buChar char="•"/>
            </a:pPr>
            <a:endParaRPr lang="en-US" dirty="0"/>
          </a:p>
        </p:txBody>
      </p:sp>
      <p:pic>
        <p:nvPicPr>
          <p:cNvPr id="4" name="Picture Placeholder 3"/>
          <p:cNvPicPr>
            <a:picLocks noGrp="1" noChangeAspect="1"/>
          </p:cNvPicPr>
          <p:nvPr>
            <p:ph type="pic" sz="quarter" idx="11"/>
          </p:nvPr>
        </p:nvPicPr>
        <p:blipFill rotWithShape="1">
          <a:blip r:embed="rId3">
            <a:extLst>
              <a:ext uri="{28A0092B-C50C-407E-A947-70E740481C1C}">
                <a14:useLocalDpi xmlns:a14="http://schemas.microsoft.com/office/drawing/2010/main" val="0"/>
              </a:ext>
            </a:extLst>
          </a:blip>
          <a:srcRect l="26491" r="26491"/>
          <a:stretch/>
        </p:blipFill>
        <p:spPr/>
      </p:pic>
      <p:sp>
        <p:nvSpPr>
          <p:cNvPr id="3" name="Content Placeholder 2"/>
          <p:cNvSpPr>
            <a:spLocks noGrp="1"/>
          </p:cNvSpPr>
          <p:nvPr>
            <p:ph type="body" sz="quarter" idx="12"/>
          </p:nvPr>
        </p:nvSpPr>
        <p:spPr>
          <a:xfrm>
            <a:off x="4222229" y="1727200"/>
            <a:ext cx="4876801" cy="533400"/>
          </a:xfrm>
        </p:spPr>
        <p:txBody>
          <a:bodyPr>
            <a:normAutofit/>
          </a:bodyPr>
          <a:lstStyle/>
          <a:p>
            <a:r>
              <a:rPr lang="en-US" dirty="0" smtClean="0"/>
              <a:t>Adaptable policy</a:t>
            </a:r>
          </a:p>
          <a:p>
            <a:endParaRPr lang="en-US" dirty="0" smtClean="0"/>
          </a:p>
          <a:p>
            <a:endParaRPr lang="en-US" dirty="0" smtClean="0"/>
          </a:p>
        </p:txBody>
      </p:sp>
    </p:spTree>
    <p:extLst>
      <p:ext uri="{BB962C8B-B14F-4D97-AF65-F5344CB8AC3E}">
        <p14:creationId xmlns:p14="http://schemas.microsoft.com/office/powerpoint/2010/main" val="30456869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Vancouver, British Colombia</a:t>
            </a:r>
            <a:endParaRPr lang="en-US" dirty="0"/>
          </a:p>
        </p:txBody>
      </p:sp>
      <p:sp>
        <p:nvSpPr>
          <p:cNvPr id="6" name="Text Placeholder 5"/>
          <p:cNvSpPr>
            <a:spLocks noGrp="1"/>
          </p:cNvSpPr>
          <p:nvPr>
            <p:ph type="body" sz="quarter" idx="10"/>
          </p:nvPr>
        </p:nvSpPr>
        <p:spPr/>
        <p:txBody>
          <a:bodyPr>
            <a:normAutofit fontScale="92500"/>
          </a:bodyPr>
          <a:lstStyle/>
          <a:p>
            <a:r>
              <a:rPr lang="en-US" smtClean="0"/>
              <a:t>Sept. 2014 raised flood construction levels (FCL) requirements to 4.5m, 1m over previous level, due to projected SLR</a:t>
            </a:r>
          </a:p>
          <a:p>
            <a:r>
              <a:rPr lang="en-US" smtClean="0"/>
              <a:t>Based on 2011 Provincial Guidelines; to protect people from flood risk to the year 2100 during storm events at high tide with a likelihood of recurrence of once every 500 years </a:t>
            </a:r>
          </a:p>
          <a:p>
            <a:r>
              <a:rPr lang="en-US" smtClean="0"/>
              <a:t>Proactively reducing future flood damage and minimizing estimated $9.5 Billion required to adapt city to projected 2100 water levels</a:t>
            </a:r>
          </a:p>
          <a:p>
            <a:endParaRPr lang="en-US" smtClean="0"/>
          </a:p>
          <a:p>
            <a:endParaRPr lang="en-US" smtClean="0"/>
          </a:p>
          <a:p>
            <a:endParaRPr lang="en-US" dirty="0"/>
          </a:p>
        </p:txBody>
      </p:sp>
      <p:pic>
        <p:nvPicPr>
          <p:cNvPr id="4" name="Picture Placeholder 3"/>
          <p:cNvPicPr>
            <a:picLocks noGrp="1" noChangeAspect="1"/>
          </p:cNvPicPr>
          <p:nvPr>
            <p:ph type="pic" sz="quarter" idx="11"/>
          </p:nvPr>
        </p:nvPicPr>
        <p:blipFill rotWithShape="1">
          <a:blip r:embed="rId3">
            <a:extLst>
              <a:ext uri="{28A0092B-C50C-407E-A947-70E740481C1C}">
                <a14:useLocalDpi xmlns:a14="http://schemas.microsoft.com/office/drawing/2010/main" val="0"/>
              </a:ext>
            </a:extLst>
          </a:blip>
          <a:srcRect l="28274" r="28274"/>
          <a:stretch/>
        </p:blipFill>
        <p:spPr/>
      </p:pic>
      <p:sp>
        <p:nvSpPr>
          <p:cNvPr id="3" name="Content Placeholder 2"/>
          <p:cNvSpPr>
            <a:spLocks noGrp="1"/>
          </p:cNvSpPr>
          <p:nvPr>
            <p:ph type="body" sz="quarter" idx="12"/>
          </p:nvPr>
        </p:nvSpPr>
        <p:spPr/>
        <p:txBody>
          <a:bodyPr>
            <a:normAutofit fontScale="85000" lnSpcReduction="20000"/>
          </a:bodyPr>
          <a:lstStyle/>
          <a:p>
            <a:r>
              <a:rPr lang="en-US" dirty="0" smtClean="0"/>
              <a:t>Updating Policy to account for future SLR</a:t>
            </a:r>
          </a:p>
        </p:txBody>
      </p:sp>
    </p:spTree>
    <p:extLst>
      <p:ext uri="{BB962C8B-B14F-4D97-AF65-F5344CB8AC3E}">
        <p14:creationId xmlns:p14="http://schemas.microsoft.com/office/powerpoint/2010/main" val="36985457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 Lauderdale, Florida</a:t>
            </a:r>
            <a:endParaRPr lang="en-US" dirty="0"/>
          </a:p>
        </p:txBody>
      </p:sp>
      <p:sp>
        <p:nvSpPr>
          <p:cNvPr id="10" name="Text Placeholder 9"/>
          <p:cNvSpPr>
            <a:spLocks noGrp="1"/>
          </p:cNvSpPr>
          <p:nvPr>
            <p:ph type="body" sz="quarter" idx="10"/>
          </p:nvPr>
        </p:nvSpPr>
        <p:spPr/>
        <p:txBody>
          <a:bodyPr>
            <a:normAutofit fontScale="92500" lnSpcReduction="10000"/>
          </a:bodyPr>
          <a:lstStyle/>
          <a:p>
            <a:r>
              <a:rPr lang="en-US" dirty="0"/>
              <a:t>Flexibility and Resilience are foundational cornerstones of the City’s 2035 Vision and Strategic Plan</a:t>
            </a:r>
          </a:p>
          <a:p>
            <a:r>
              <a:rPr lang="en-US" dirty="0"/>
              <a:t>Organized the Plan within Cylinders of Excellence and Internal Support Platform, i.e. strategic area teams</a:t>
            </a:r>
          </a:p>
          <a:p>
            <a:r>
              <a:rPr lang="en-US" dirty="0"/>
              <a:t>Interdepartmental teams work together to achieve the 12 goals and 38 objectives identified in the Plan </a:t>
            </a:r>
          </a:p>
          <a:p>
            <a:r>
              <a:rPr lang="en-US" dirty="0"/>
              <a:t>City maintains a </a:t>
            </a:r>
            <a:r>
              <a:rPr lang="en-US" dirty="0" smtClean="0"/>
              <a:t>flexible decision making </a:t>
            </a:r>
            <a:r>
              <a:rPr lang="en-US" dirty="0"/>
              <a:t>model in order to respond to new data</a:t>
            </a:r>
          </a:p>
          <a:p>
            <a:r>
              <a:rPr lang="en-US" dirty="0"/>
              <a:t>Regularly reach out to community to understand needs</a:t>
            </a:r>
          </a:p>
          <a:p>
            <a:endParaRPr lang="en-US" dirty="0"/>
          </a:p>
          <a:p>
            <a:endParaRPr lang="en-US" dirty="0"/>
          </a:p>
          <a:p>
            <a:endParaRPr lang="en-US" dirty="0"/>
          </a:p>
          <a:p>
            <a:endParaRPr lang="en-US" dirty="0"/>
          </a:p>
          <a:p>
            <a:endParaRPr lang="en-US" dirty="0"/>
          </a:p>
        </p:txBody>
      </p:sp>
      <p:pic>
        <p:nvPicPr>
          <p:cNvPr id="4" name="Picture Placeholder 3"/>
          <p:cNvPicPr>
            <a:picLocks noGrp="1" noChangeAspect="1"/>
          </p:cNvPicPr>
          <p:nvPr>
            <p:ph type="pic" sz="quarter" idx="11"/>
          </p:nvPr>
        </p:nvPicPr>
        <p:blipFill rotWithShape="1">
          <a:blip r:embed="rId3">
            <a:extLst>
              <a:ext uri="{28A0092B-C50C-407E-A947-70E740481C1C}">
                <a14:useLocalDpi xmlns:a14="http://schemas.microsoft.com/office/drawing/2010/main" val="0"/>
              </a:ext>
            </a:extLst>
          </a:blip>
          <a:srcRect l="23913" r="23913"/>
          <a:stretch/>
        </p:blipFill>
        <p:spPr/>
      </p:pic>
      <p:sp>
        <p:nvSpPr>
          <p:cNvPr id="3" name="Content Placeholder 2"/>
          <p:cNvSpPr>
            <a:spLocks noGrp="1"/>
          </p:cNvSpPr>
          <p:nvPr>
            <p:ph type="body" sz="quarter" idx="12"/>
          </p:nvPr>
        </p:nvSpPr>
        <p:spPr/>
        <p:txBody>
          <a:bodyPr/>
          <a:lstStyle/>
          <a:p>
            <a:r>
              <a:rPr lang="en-US" dirty="0"/>
              <a:t>M</a:t>
            </a:r>
            <a:r>
              <a:rPr lang="en-US" dirty="0" smtClean="0"/>
              <a:t>ainstreaming Resiliency</a:t>
            </a:r>
          </a:p>
          <a:p>
            <a:endParaRPr lang="en-US" dirty="0" smtClean="0"/>
          </a:p>
        </p:txBody>
      </p:sp>
    </p:spTree>
    <p:extLst>
      <p:ext uri="{BB962C8B-B14F-4D97-AF65-F5344CB8AC3E}">
        <p14:creationId xmlns:p14="http://schemas.microsoft.com/office/powerpoint/2010/main" val="18497026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Baltimore Floodplain Management</a:t>
            </a:r>
            <a:endParaRPr lang="es-ES" dirty="0"/>
          </a:p>
        </p:txBody>
      </p:sp>
      <p:sp>
        <p:nvSpPr>
          <p:cNvPr id="11" name="Text Placeholder 10"/>
          <p:cNvSpPr>
            <a:spLocks noGrp="1"/>
          </p:cNvSpPr>
          <p:nvPr>
            <p:ph type="body" sz="quarter" idx="10"/>
          </p:nvPr>
        </p:nvSpPr>
        <p:spPr/>
        <p:txBody>
          <a:bodyPr/>
          <a:lstStyle/>
          <a:p>
            <a:r>
              <a:rPr lang="en-US" dirty="0" smtClean="0"/>
              <a:t>3 of top 10 recorded storms (since 1912) occurred in past five years</a:t>
            </a:r>
          </a:p>
          <a:p>
            <a:r>
              <a:rPr lang="en-US" dirty="0" smtClean="0"/>
              <a:t>Floodplain code amended in 2015 (Article 7, Natural Resources)</a:t>
            </a:r>
          </a:p>
          <a:p>
            <a:r>
              <a:rPr lang="en-US" dirty="0" smtClean="0"/>
              <a:t>Floodplain regulations in Baltimore now exceed State and Federal floodplain regulations</a:t>
            </a:r>
          </a:p>
          <a:p>
            <a:r>
              <a:rPr lang="en-US" dirty="0" smtClean="0"/>
              <a:t>Established Baltimore City Floodplain Management Office</a:t>
            </a:r>
          </a:p>
          <a:p>
            <a:endParaRPr lang="en-US" dirty="0"/>
          </a:p>
        </p:txBody>
      </p:sp>
      <p:pic>
        <p:nvPicPr>
          <p:cNvPr id="6" name="Picture Placeholder 5"/>
          <p:cNvPicPr>
            <a:picLocks noGrp="1" noChangeAspect="1"/>
          </p:cNvPicPr>
          <p:nvPr>
            <p:ph type="pic" sz="quarter" idx="11"/>
          </p:nvPr>
        </p:nvPicPr>
        <p:blipFill rotWithShape="1">
          <a:blip r:embed="rId3">
            <a:extLst>
              <a:ext uri="{28A0092B-C50C-407E-A947-70E740481C1C}">
                <a14:useLocalDpi xmlns:a14="http://schemas.microsoft.com/office/drawing/2010/main" val="0"/>
              </a:ext>
            </a:extLst>
          </a:blip>
          <a:srcRect l="27975" r="27975"/>
          <a:stretch/>
        </p:blipFill>
        <p:spPr/>
      </p:pic>
      <p:sp>
        <p:nvSpPr>
          <p:cNvPr id="4" name="Content Placeholder 3"/>
          <p:cNvSpPr>
            <a:spLocks noGrp="1"/>
          </p:cNvSpPr>
          <p:nvPr>
            <p:ph type="body" sz="quarter" idx="12"/>
          </p:nvPr>
        </p:nvSpPr>
        <p:spPr/>
        <p:txBody>
          <a:bodyPr/>
          <a:lstStyle/>
          <a:p>
            <a:r>
              <a:rPr lang="en-US" smtClean="0"/>
              <a:t>Amended Floodplain Code</a:t>
            </a:r>
            <a:endParaRPr lang="en-US" dirty="0" smtClean="0"/>
          </a:p>
        </p:txBody>
      </p:sp>
    </p:spTree>
    <p:extLst>
      <p:ext uri="{BB962C8B-B14F-4D97-AF65-F5344CB8AC3E}">
        <p14:creationId xmlns:p14="http://schemas.microsoft.com/office/powerpoint/2010/main" val="13787472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Baltimore Floodplain Management</a:t>
            </a:r>
            <a:endParaRPr lang="en-US" dirty="0"/>
          </a:p>
        </p:txBody>
      </p:sp>
      <p:sp>
        <p:nvSpPr>
          <p:cNvPr id="7" name="Text Placeholder 6"/>
          <p:cNvSpPr>
            <a:spLocks noGrp="1"/>
          </p:cNvSpPr>
          <p:nvPr>
            <p:ph type="body" sz="quarter" idx="10"/>
          </p:nvPr>
        </p:nvSpPr>
        <p:spPr/>
        <p:txBody>
          <a:bodyPr/>
          <a:lstStyle/>
          <a:p>
            <a:endParaRPr lang="en-US"/>
          </a:p>
        </p:txBody>
      </p:sp>
      <p:pic>
        <p:nvPicPr>
          <p:cNvPr id="8" name="Picture Placeholder 7"/>
          <p:cNvPicPr>
            <a:picLocks noGrp="1" noChangeAspect="1"/>
          </p:cNvPicPr>
          <p:nvPr>
            <p:ph type="pic" sz="quarter" idx="4294967295"/>
          </p:nvPr>
        </p:nvPicPr>
        <p:blipFill rotWithShape="1">
          <a:blip r:embed="rId3">
            <a:extLst>
              <a:ext uri="{28A0092B-C50C-407E-A947-70E740481C1C}">
                <a14:useLocalDpi xmlns:a14="http://schemas.microsoft.com/office/drawing/2010/main" val="0"/>
              </a:ext>
            </a:extLst>
          </a:blip>
          <a:srcRect l="89" r="3023" b="17667"/>
          <a:stretch/>
        </p:blipFill>
        <p:spPr>
          <a:xfrm>
            <a:off x="0" y="1514241"/>
            <a:ext cx="9144000" cy="5343759"/>
          </a:xfrm>
          <a:prstGeom prst="rect">
            <a:avLst/>
          </a:prstGeom>
        </p:spPr>
      </p:pic>
    </p:spTree>
    <p:extLst>
      <p:ext uri="{BB962C8B-B14F-4D97-AF65-F5344CB8AC3E}">
        <p14:creationId xmlns:p14="http://schemas.microsoft.com/office/powerpoint/2010/main" val="25776481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2438400" y="2057399"/>
            <a:ext cx="6300866" cy="3668843"/>
          </a:xfrm>
        </p:spPr>
        <p:txBody>
          <a:bodyPr/>
          <a:lstStyle/>
          <a:p>
            <a:r>
              <a:rPr lang="en-US" dirty="0" smtClean="0"/>
              <a:t>Review Climate Science and Projections</a:t>
            </a:r>
            <a:endParaRPr lang="en-US" dirty="0"/>
          </a:p>
        </p:txBody>
      </p:sp>
    </p:spTree>
    <p:extLst>
      <p:ext uri="{BB962C8B-B14F-4D97-AF65-F5344CB8AC3E}">
        <p14:creationId xmlns:p14="http://schemas.microsoft.com/office/powerpoint/2010/main" val="4101387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p:cNvPicPr>
            <a:picLocks noGrp="1" noChangeAspect="1"/>
          </p:cNvPicPr>
          <p:nvPr>
            <p:ph type="pic" sz="quarter" idx="11"/>
          </p:nvPr>
        </p:nvPicPr>
        <p:blipFill rotWithShape="1">
          <a:blip r:embed="rId3">
            <a:extLst>
              <a:ext uri="{28A0092B-C50C-407E-A947-70E740481C1C}">
                <a14:useLocalDpi xmlns:a14="http://schemas.microsoft.com/office/drawing/2010/main" val="0"/>
              </a:ext>
            </a:extLst>
          </a:blip>
          <a:srcRect l="1" t="3099" r="-757"/>
          <a:stretch/>
        </p:blipFill>
        <p:spPr>
          <a:xfrm>
            <a:off x="5336499" y="1693889"/>
            <a:ext cx="3807501" cy="5054534"/>
          </a:xfrm>
        </p:spPr>
      </p:pic>
      <p:sp>
        <p:nvSpPr>
          <p:cNvPr id="2" name="Title 1"/>
          <p:cNvSpPr>
            <a:spLocks noGrp="1"/>
          </p:cNvSpPr>
          <p:nvPr>
            <p:ph type="title"/>
          </p:nvPr>
        </p:nvSpPr>
        <p:spPr/>
        <p:txBody>
          <a:bodyPr>
            <a:normAutofit fontScale="90000"/>
          </a:bodyPr>
          <a:lstStyle/>
          <a:p>
            <a:r>
              <a:rPr lang="en-US" dirty="0"/>
              <a:t>Boston, </a:t>
            </a:r>
            <a:r>
              <a:rPr lang="en-US" dirty="0" smtClean="0"/>
              <a:t>Massachusetts</a:t>
            </a:r>
            <a:br>
              <a:rPr lang="en-US" dirty="0" smtClean="0"/>
            </a:br>
            <a:r>
              <a:rPr lang="en-US" dirty="0" smtClean="0"/>
              <a:t>Climate </a:t>
            </a:r>
            <a:r>
              <a:rPr lang="en-US" dirty="0"/>
              <a:t>Preparedness Checklist</a:t>
            </a:r>
            <a:r>
              <a:rPr lang="es-ES" dirty="0"/>
              <a:t/>
            </a:r>
            <a:br>
              <a:rPr lang="es-ES" dirty="0"/>
            </a:br>
            <a:endParaRPr lang="es-ES" dirty="0"/>
          </a:p>
        </p:txBody>
      </p:sp>
      <p:sp>
        <p:nvSpPr>
          <p:cNvPr id="3" name="Text Placeholder 2"/>
          <p:cNvSpPr>
            <a:spLocks noGrp="1"/>
          </p:cNvSpPr>
          <p:nvPr>
            <p:ph type="body" sz="quarter" idx="10"/>
          </p:nvPr>
        </p:nvSpPr>
        <p:spPr>
          <a:xfrm>
            <a:off x="15001" y="1638098"/>
            <a:ext cx="5366468" cy="4777696"/>
          </a:xfrm>
        </p:spPr>
        <p:txBody>
          <a:bodyPr>
            <a:noAutofit/>
          </a:bodyPr>
          <a:lstStyle/>
          <a:p>
            <a:pPr marL="0" indent="0">
              <a:buNone/>
            </a:pPr>
            <a:r>
              <a:rPr lang="en-US" sz="1800" b="1" dirty="0" smtClean="0"/>
              <a:t>Projects subject to Zoning Code have to:</a:t>
            </a:r>
          </a:p>
          <a:p>
            <a:pPr lvl="1"/>
            <a:r>
              <a:rPr lang="en-US" sz="1800" dirty="0" smtClean="0">
                <a:latin typeface="Arial" panose="020B0604020202020204" pitchFamily="34" charset="0"/>
                <a:cs typeface="Arial" panose="020B0604020202020204" pitchFamily="34" charset="0"/>
              </a:rPr>
              <a:t>complete a Climate Change Preparedness and Resiliency Checklist</a:t>
            </a:r>
          </a:p>
          <a:p>
            <a:pPr lvl="1"/>
            <a:r>
              <a:rPr lang="en-US" sz="1800" dirty="0" smtClean="0">
                <a:latin typeface="Arial" panose="020B0604020202020204" pitchFamily="34" charset="0"/>
                <a:cs typeface="Arial" panose="020B0604020202020204" pitchFamily="34" charset="0"/>
              </a:rPr>
              <a:t>provide any necessary responses regarding project resiliency, preparedness, and to mitigate any identified adverse impacts that might arise under future climate conditions</a:t>
            </a:r>
            <a:endParaRPr lang="en-US" sz="1800" b="1" dirty="0" smtClean="0"/>
          </a:p>
          <a:p>
            <a:pPr marL="0" indent="0">
              <a:buNone/>
            </a:pPr>
            <a:r>
              <a:rPr lang="en-US" sz="1800" b="1" dirty="0" smtClean="0"/>
              <a:t>The checklist:</a:t>
            </a:r>
          </a:p>
          <a:p>
            <a:pPr lvl="1"/>
            <a:r>
              <a:rPr lang="en-US" sz="1800" dirty="0" smtClean="0">
                <a:latin typeface="Arial" panose="020B0604020202020204" pitchFamily="34" charset="0"/>
                <a:cs typeface="Arial" panose="020B0604020202020204" pitchFamily="34" charset="0"/>
              </a:rPr>
              <a:t>provides a framework for considering present and future climate conditions in assessing projects’ environmental impacts</a:t>
            </a:r>
          </a:p>
          <a:p>
            <a:pPr lvl="1"/>
            <a:r>
              <a:rPr lang="en-US" sz="1800" dirty="0" smtClean="0">
                <a:latin typeface="Arial" panose="020B0604020202020204" pitchFamily="34" charset="0"/>
                <a:cs typeface="Arial" panose="020B0604020202020204" pitchFamily="34" charset="0"/>
              </a:rPr>
              <a:t>is updated to reflect the most current climate change information, research and practices</a:t>
            </a:r>
          </a:p>
          <a:p>
            <a:pPr lvl="1"/>
            <a:r>
              <a:rPr lang="en-US" sz="1800" dirty="0" smtClean="0">
                <a:latin typeface="Arial" panose="020B0604020202020204" pitchFamily="34" charset="0"/>
                <a:cs typeface="Arial" panose="020B0604020202020204" pitchFamily="34" charset="0"/>
              </a:rPr>
              <a:t>covers extreme weather (heat, wind, rain..), and sea level rise / coastal flooding</a:t>
            </a:r>
            <a:endParaRPr lang="es-ES" sz="1800" dirty="0"/>
          </a:p>
        </p:txBody>
      </p:sp>
    </p:spTree>
    <p:extLst>
      <p:ext uri="{BB962C8B-B14F-4D97-AF65-F5344CB8AC3E}">
        <p14:creationId xmlns:p14="http://schemas.microsoft.com/office/powerpoint/2010/main" val="27103351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San Francisco SLR Capital </a:t>
            </a:r>
            <a:br>
              <a:rPr lang="en-AU" dirty="0" smtClean="0"/>
            </a:br>
            <a:r>
              <a:rPr lang="en-AU" dirty="0" smtClean="0"/>
              <a:t>Planning Guidance </a:t>
            </a:r>
            <a:endParaRPr lang="en-US" dirty="0"/>
          </a:p>
        </p:txBody>
      </p:sp>
      <p:sp>
        <p:nvSpPr>
          <p:cNvPr id="12" name="Text Placeholder 11"/>
          <p:cNvSpPr>
            <a:spLocks noGrp="1"/>
          </p:cNvSpPr>
          <p:nvPr>
            <p:ph type="body" sz="quarter" idx="10"/>
          </p:nvPr>
        </p:nvSpPr>
        <p:spPr/>
        <p:txBody>
          <a:bodyPr/>
          <a:lstStyle/>
          <a:p>
            <a:r>
              <a:rPr lang="en-US" dirty="0"/>
              <a:t>2014: Capital Planning Guidance requires vulnerability </a:t>
            </a:r>
            <a:r>
              <a:rPr lang="en-US" dirty="0" smtClean="0"/>
              <a:t>assessment for projects </a:t>
            </a:r>
            <a:r>
              <a:rPr lang="en-US" dirty="0"/>
              <a:t>in relation to vulnerability zone of 108” SLR (high end prediction +100 </a:t>
            </a:r>
            <a:r>
              <a:rPr lang="en-US" dirty="0" smtClean="0"/>
              <a:t>year </a:t>
            </a:r>
            <a:r>
              <a:rPr lang="en-US" dirty="0"/>
              <a:t>storm event for 2100)</a:t>
            </a:r>
          </a:p>
          <a:p>
            <a:r>
              <a:rPr lang="en-US" dirty="0" smtClean="0"/>
              <a:t>Required for </a:t>
            </a:r>
            <a:r>
              <a:rPr lang="en-US" dirty="0"/>
              <a:t>projects over $5M in size</a:t>
            </a:r>
          </a:p>
          <a:p>
            <a:r>
              <a:rPr lang="en-US" dirty="0"/>
              <a:t>Detailed checklist provided to walk staff through assessment</a:t>
            </a:r>
          </a:p>
          <a:p>
            <a:r>
              <a:rPr lang="en-US" dirty="0"/>
              <a:t>Mitigation strategies required for projects of certain age, </a:t>
            </a:r>
            <a:r>
              <a:rPr lang="en-US" dirty="0" smtClean="0"/>
              <a:t>dollar value, vulnerability </a:t>
            </a:r>
            <a:endParaRPr lang="en-US" dirty="0"/>
          </a:p>
        </p:txBody>
      </p:sp>
      <p:sp>
        <p:nvSpPr>
          <p:cNvPr id="6" name="Content Placeholder 1"/>
          <p:cNvSpPr txBox="1">
            <a:spLocks/>
          </p:cNvSpPr>
          <p:nvPr/>
        </p:nvSpPr>
        <p:spPr>
          <a:xfrm>
            <a:off x="9469120" y="1230425"/>
            <a:ext cx="5266671" cy="3566160"/>
          </a:xfrm>
          <a:prstGeom prst="rect">
            <a:avLst/>
          </a:prstGeom>
        </p:spPr>
        <p:txBody>
          <a:bodyPr/>
          <a:lstStyle>
            <a:lvl1pPr marL="231775" indent="-231775" algn="l" defTabSz="914400" rtl="0" eaLnBrk="1" latinLnBrk="0" hangingPunct="1">
              <a:spcBef>
                <a:spcPts val="1200"/>
              </a:spcBef>
              <a:buFont typeface="Arial" pitchFamily="34" charset="0"/>
              <a:buChar char="–"/>
              <a:defRPr sz="2400" kern="1200">
                <a:solidFill>
                  <a:schemeClr val="tx1"/>
                </a:solidFill>
                <a:latin typeface="+mn-lt"/>
                <a:ea typeface="+mn-ea"/>
                <a:cs typeface="AECOM Sans" panose="020B0504020202020204" pitchFamily="34" charset="0"/>
              </a:defRPr>
            </a:lvl1pPr>
            <a:lvl2pPr marL="511175" indent="-228600" algn="l" defTabSz="914400" rtl="0" eaLnBrk="1" latinLnBrk="0" hangingPunct="1">
              <a:spcBef>
                <a:spcPts val="400"/>
              </a:spcBef>
              <a:buFont typeface="Arial" pitchFamily="34" charset="0"/>
              <a:buChar char="•"/>
              <a:defRPr sz="2000" kern="1200">
                <a:solidFill>
                  <a:schemeClr val="tx1"/>
                </a:solidFill>
                <a:latin typeface="+mn-lt"/>
                <a:ea typeface="+mn-ea"/>
                <a:cs typeface="AECOM Sans" panose="020B0504020202020204" pitchFamily="34" charset="0"/>
              </a:defRPr>
            </a:lvl2pPr>
            <a:lvl3pPr marL="685800" indent="-173038" algn="l" defTabSz="914400" rtl="0" eaLnBrk="1" latinLnBrk="0" hangingPunct="1">
              <a:spcBef>
                <a:spcPct val="20000"/>
              </a:spcBef>
              <a:buFont typeface="Courier New" panose="02070309020205020404" pitchFamily="49" charset="0"/>
              <a:buChar char="o"/>
              <a:defRPr sz="1800" kern="1200">
                <a:solidFill>
                  <a:schemeClr val="tx1"/>
                </a:solidFill>
                <a:latin typeface="+mn-lt"/>
                <a:ea typeface="+mn-ea"/>
                <a:cs typeface="AECOM Sans" panose="020B0504020202020204" pitchFamily="34" charset="0"/>
              </a:defRPr>
            </a:lvl3pPr>
            <a:lvl4pPr marL="914400" indent="-173038" algn="l" defTabSz="914400" rtl="0" eaLnBrk="1" latinLnBrk="0" hangingPunct="1">
              <a:spcBef>
                <a:spcPct val="20000"/>
              </a:spcBef>
              <a:buFont typeface="Arial" pitchFamily="34" charset="0"/>
              <a:buChar char="–"/>
              <a:defRPr sz="1600" kern="1200">
                <a:solidFill>
                  <a:schemeClr val="tx1"/>
                </a:solidFill>
                <a:latin typeface="+mn-lt"/>
                <a:ea typeface="+mn-ea"/>
                <a:cs typeface="AECOM Sans" panose="020B0504020202020204"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600"/>
              </a:spcBef>
            </a:pPr>
            <a:endParaRPr lang="en-US" dirty="0" smtClean="0"/>
          </a:p>
        </p:txBody>
      </p:sp>
      <p:pic>
        <p:nvPicPr>
          <p:cNvPr id="7" name="Picture 2"/>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rcRect t="261" b="261"/>
          <a:stretch>
            <a:fillRect/>
          </a:stretch>
        </p:blipFill>
        <p:spPr bwMode="auto">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080458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normAutofit fontScale="90000"/>
          </a:bodyPr>
          <a:lstStyle/>
          <a:p>
            <a:r>
              <a:rPr lang="en-US" dirty="0" smtClean="0"/>
              <a:t>Miami Beach, Florida</a:t>
            </a:r>
            <a:br>
              <a:rPr lang="en-US" dirty="0" smtClean="0"/>
            </a:br>
            <a:r>
              <a:rPr lang="en-US" dirty="0" smtClean="0"/>
              <a:t>Code Modifications</a:t>
            </a:r>
            <a:endParaRPr lang="en-US" dirty="0"/>
          </a:p>
        </p:txBody>
      </p:sp>
      <p:sp>
        <p:nvSpPr>
          <p:cNvPr id="20" name="Text Placeholder 19"/>
          <p:cNvSpPr>
            <a:spLocks noGrp="1"/>
          </p:cNvSpPr>
          <p:nvPr>
            <p:ph type="body" sz="quarter" idx="10"/>
          </p:nvPr>
        </p:nvSpPr>
        <p:spPr>
          <a:xfrm>
            <a:off x="4537020" y="1905000"/>
            <a:ext cx="4419600" cy="4267200"/>
          </a:xfrm>
        </p:spPr>
        <p:txBody>
          <a:bodyPr>
            <a:normAutofit lnSpcReduction="10000"/>
          </a:bodyPr>
          <a:lstStyle/>
          <a:p>
            <a:pPr marL="0" indent="0">
              <a:buNone/>
            </a:pPr>
            <a:r>
              <a:rPr lang="en-US" b="1" dirty="0" smtClean="0"/>
              <a:t>Miami Beach is in the process of multi code changes in relation to:</a:t>
            </a:r>
          </a:p>
          <a:p>
            <a:r>
              <a:rPr lang="en-US" dirty="0" smtClean="0"/>
              <a:t>Base Flood Elevation</a:t>
            </a:r>
          </a:p>
          <a:p>
            <a:r>
              <a:rPr lang="en-US" dirty="0" smtClean="0"/>
              <a:t>Freeboard</a:t>
            </a:r>
          </a:p>
          <a:p>
            <a:r>
              <a:rPr lang="en-US" dirty="0" smtClean="0"/>
              <a:t>Seawall Elevations</a:t>
            </a:r>
          </a:p>
          <a:p>
            <a:r>
              <a:rPr lang="en-US" dirty="0" smtClean="0"/>
              <a:t>Yards</a:t>
            </a:r>
          </a:p>
          <a:p>
            <a:endParaRPr lang="en-US" dirty="0"/>
          </a:p>
          <a:p>
            <a:pPr marL="0" indent="0">
              <a:buNone/>
            </a:pPr>
            <a:r>
              <a:rPr lang="en-US" b="1" dirty="0" smtClean="0"/>
              <a:t>Staff are discussing changes to </a:t>
            </a:r>
          </a:p>
          <a:p>
            <a:r>
              <a:rPr lang="en-US" dirty="0" smtClean="0"/>
              <a:t>City Design Storm </a:t>
            </a:r>
          </a:p>
          <a:p>
            <a:r>
              <a:rPr lang="en-US" dirty="0" err="1" smtClean="0"/>
              <a:t>Stormwater</a:t>
            </a:r>
            <a:r>
              <a:rPr lang="en-US" dirty="0" smtClean="0"/>
              <a:t> Management: Quantity</a:t>
            </a:r>
          </a:p>
          <a:p>
            <a:r>
              <a:rPr lang="en-US" dirty="0" err="1" smtClean="0"/>
              <a:t>Stormwater</a:t>
            </a:r>
            <a:r>
              <a:rPr lang="en-US" dirty="0" smtClean="0"/>
              <a:t> Management: Quality</a:t>
            </a:r>
          </a:p>
          <a:p>
            <a:r>
              <a:rPr lang="en-US" dirty="0" err="1" smtClean="0"/>
              <a:t>Stormwater</a:t>
            </a:r>
            <a:r>
              <a:rPr lang="en-US" dirty="0" smtClean="0"/>
              <a:t> infiltration </a:t>
            </a:r>
          </a:p>
          <a:p>
            <a:r>
              <a:rPr lang="en-US" dirty="0" smtClean="0"/>
              <a:t>Level of Service</a:t>
            </a:r>
            <a:endParaRPr lang="en-US" dirty="0"/>
          </a:p>
          <a:p>
            <a:endParaRPr lang="en-US" dirty="0"/>
          </a:p>
          <a:p>
            <a:endParaRPr lang="en-US" dirty="0"/>
          </a:p>
          <a:p>
            <a:endParaRPr lang="en-US" dirty="0"/>
          </a:p>
        </p:txBody>
      </p:sp>
      <p:sp>
        <p:nvSpPr>
          <p:cNvPr id="21" name="Picture Placeholder 20"/>
          <p:cNvSpPr>
            <a:spLocks noGrp="1"/>
          </p:cNvSpPr>
          <p:nvPr>
            <p:ph type="pic" sz="quarter" idx="11"/>
          </p:nvPr>
        </p:nvSpPr>
        <p:spPr/>
      </p:sp>
      <p:pic>
        <p:nvPicPr>
          <p:cNvPr id="15" name="Picture Placeholder 4"/>
          <p:cNvPicPr>
            <a:picLocks noChangeAspect="1"/>
          </p:cNvPicPr>
          <p:nvPr/>
        </p:nvPicPr>
        <p:blipFill rotWithShape="1">
          <a:blip r:embed="rId3" cstate="print">
            <a:extLst>
              <a:ext uri="{28A0092B-C50C-407E-A947-70E740481C1C}">
                <a14:useLocalDpi xmlns:a14="http://schemas.microsoft.com/office/drawing/2010/main" val="0"/>
              </a:ext>
            </a:extLst>
          </a:blip>
          <a:srcRect l="15430" t="51118" r="55870"/>
          <a:stretch/>
        </p:blipFill>
        <p:spPr>
          <a:xfrm>
            <a:off x="3850" y="1617278"/>
            <a:ext cx="4114800" cy="5257800"/>
          </a:xfrm>
          <a:prstGeom prst="rect">
            <a:avLst/>
          </a:prstGeom>
        </p:spPr>
      </p:pic>
      <p:pic>
        <p:nvPicPr>
          <p:cNvPr id="16" name="Picture 15"/>
          <p:cNvPicPr>
            <a:picLocks noChangeAspect="1"/>
          </p:cNvPicPr>
          <p:nvPr/>
        </p:nvPicPr>
        <p:blipFill rotWithShape="1">
          <a:blip r:embed="rId4" cstate="print">
            <a:extLst>
              <a:ext uri="{28A0092B-C50C-407E-A947-70E740481C1C}">
                <a14:useLocalDpi xmlns:a14="http://schemas.microsoft.com/office/drawing/2010/main" val="0"/>
              </a:ext>
            </a:extLst>
          </a:blip>
          <a:srcRect l="43011" t="50000" r="32528" b="23138"/>
          <a:stretch/>
        </p:blipFill>
        <p:spPr>
          <a:xfrm>
            <a:off x="-59650" y="4212456"/>
            <a:ext cx="4197340" cy="2662622"/>
          </a:xfrm>
          <a:prstGeom prst="rect">
            <a:avLst/>
          </a:prstGeom>
        </p:spPr>
      </p:pic>
    </p:spTree>
    <p:extLst>
      <p:ext uri="{BB962C8B-B14F-4D97-AF65-F5344CB8AC3E}">
        <p14:creationId xmlns:p14="http://schemas.microsoft.com/office/powerpoint/2010/main" val="11317575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6683664" cy="758952"/>
          </a:xfrm>
        </p:spPr>
        <p:txBody>
          <a:bodyPr>
            <a:normAutofit fontScale="90000"/>
          </a:bodyPr>
          <a:lstStyle/>
          <a:p>
            <a:r>
              <a:rPr lang="en-US" dirty="0" smtClean="0"/>
              <a:t>Miami Beach, Florida</a:t>
            </a:r>
            <a:br>
              <a:rPr lang="en-US" dirty="0" smtClean="0"/>
            </a:br>
            <a:r>
              <a:rPr lang="en-US" dirty="0" smtClean="0"/>
              <a:t>Code Modifications</a:t>
            </a:r>
            <a:br>
              <a:rPr lang="en-US" dirty="0" smtClean="0"/>
            </a:br>
            <a:endParaRPr lang="es-ES" dirty="0"/>
          </a:p>
        </p:txBody>
      </p:sp>
      <p:graphicFrame>
        <p:nvGraphicFramePr>
          <p:cNvPr id="6" name="Content Placeholder 5"/>
          <p:cNvGraphicFramePr>
            <a:graphicFrameLocks/>
          </p:cNvGraphicFramePr>
          <p:nvPr>
            <p:extLst>
              <p:ext uri="{D42A27DB-BD31-4B8C-83A1-F6EECF244321}">
                <p14:modId xmlns:p14="http://schemas.microsoft.com/office/powerpoint/2010/main" val="398307114"/>
              </p:ext>
            </p:extLst>
          </p:nvPr>
        </p:nvGraphicFramePr>
        <p:xfrm>
          <a:off x="515388" y="1743858"/>
          <a:ext cx="8263126" cy="4889020"/>
        </p:xfrm>
        <a:graphic>
          <a:graphicData uri="http://schemas.openxmlformats.org/drawingml/2006/table">
            <a:tbl>
              <a:tblPr firstRow="1" firstCol="1" bandRow="1">
                <a:tableStyleId>{5A111915-BE36-4E01-A7E5-04B1672EAD32}</a:tableStyleId>
              </a:tblPr>
              <a:tblGrid>
                <a:gridCol w="382552"/>
                <a:gridCol w="1801821"/>
                <a:gridCol w="2912178"/>
                <a:gridCol w="3166575"/>
              </a:tblGrid>
              <a:tr h="252485">
                <a:tc gridSpan="4">
                  <a:txBody>
                    <a:bodyPr/>
                    <a:lstStyle/>
                    <a:p>
                      <a:pPr marL="0" marR="0" algn="ctr">
                        <a:spcBef>
                          <a:spcPts val="0"/>
                        </a:spcBef>
                        <a:spcAft>
                          <a:spcPts val="0"/>
                        </a:spcAft>
                        <a:tabLst>
                          <a:tab pos="571500" algn="l"/>
                        </a:tabLst>
                      </a:pPr>
                      <a:r>
                        <a:rPr lang="en-US" sz="1600" dirty="0" smtClean="0">
                          <a:effectLst/>
                        </a:rPr>
                        <a:t>Passed Ordinances</a:t>
                      </a:r>
                      <a:endParaRPr lang="en-US" sz="1800" dirty="0">
                        <a:solidFill>
                          <a:srgbClr val="000000"/>
                        </a:solidFill>
                        <a:effectLst/>
                        <a:latin typeface="Arial"/>
                        <a:ea typeface="Times New Roman"/>
                        <a:cs typeface="Times New Roman"/>
                      </a:endParaRPr>
                    </a:p>
                  </a:txBody>
                  <a:tcPr marL="103290" marR="103290" marT="0" marB="0" anchor="ctr"/>
                </a:tc>
                <a:tc hMerge="1">
                  <a:txBody>
                    <a:bodyPr/>
                    <a:lstStyle/>
                    <a:p>
                      <a:pPr marL="0" marR="0" algn="ctr">
                        <a:spcBef>
                          <a:spcPts val="0"/>
                        </a:spcBef>
                        <a:spcAft>
                          <a:spcPts val="0"/>
                        </a:spcAft>
                        <a:tabLst>
                          <a:tab pos="571500" algn="l"/>
                        </a:tabLst>
                      </a:pPr>
                      <a:endParaRPr lang="en-US" sz="1800" dirty="0">
                        <a:solidFill>
                          <a:srgbClr val="000000"/>
                        </a:solidFill>
                        <a:effectLst/>
                        <a:latin typeface="Arial"/>
                        <a:ea typeface="Times New Roman"/>
                        <a:cs typeface="Times New Roman"/>
                      </a:endParaRPr>
                    </a:p>
                  </a:txBody>
                  <a:tcPr marL="103290" marR="103290" marT="0" marB="0" anchor="ctr"/>
                </a:tc>
                <a:tc hMerge="1">
                  <a:txBody>
                    <a:bodyPr/>
                    <a:lstStyle/>
                    <a:p>
                      <a:endParaRPr lang="en-US" dirty="0"/>
                    </a:p>
                  </a:txBody>
                  <a:tcPr marL="103290" marR="103290" marT="0" marB="0" anchor="ctr"/>
                </a:tc>
                <a:tc hMerge="1">
                  <a:txBody>
                    <a:bodyPr/>
                    <a:lstStyle/>
                    <a:p>
                      <a:endParaRPr lang="en-US" dirty="0"/>
                    </a:p>
                  </a:txBody>
                  <a:tcPr marL="103290" marR="103290" marT="0" marB="0" anchor="ctr"/>
                </a:tc>
              </a:tr>
              <a:tr h="756497">
                <a:tc>
                  <a:txBody>
                    <a:bodyPr/>
                    <a:lstStyle/>
                    <a:p>
                      <a:pPr marL="0" marR="0" algn="ctr">
                        <a:spcBef>
                          <a:spcPts val="0"/>
                        </a:spcBef>
                        <a:spcAft>
                          <a:spcPts val="0"/>
                        </a:spcAft>
                        <a:tabLst>
                          <a:tab pos="571500" algn="l"/>
                        </a:tabLst>
                      </a:pPr>
                      <a:endParaRPr lang="en-US" sz="1800">
                        <a:solidFill>
                          <a:srgbClr val="000000"/>
                        </a:solidFill>
                        <a:effectLst/>
                        <a:latin typeface="Arial"/>
                        <a:ea typeface="Times New Roman"/>
                        <a:cs typeface="Times New Roman"/>
                      </a:endParaRPr>
                    </a:p>
                  </a:txBody>
                  <a:tcPr marL="103290" marR="103290" marT="0" marB="0" anchor="ctr"/>
                </a:tc>
                <a:tc>
                  <a:txBody>
                    <a:bodyPr/>
                    <a:lstStyle/>
                    <a:p>
                      <a:pPr marL="0" marR="0" algn="ctr">
                        <a:spcBef>
                          <a:spcPts val="0"/>
                        </a:spcBef>
                        <a:spcAft>
                          <a:spcPts val="0"/>
                        </a:spcAft>
                        <a:tabLst>
                          <a:tab pos="571500" algn="l"/>
                        </a:tabLst>
                      </a:pPr>
                      <a:endParaRPr lang="en-US" sz="1800" baseline="0" dirty="0">
                        <a:solidFill>
                          <a:srgbClr val="000000"/>
                        </a:solidFill>
                        <a:effectLst/>
                        <a:latin typeface="Arial"/>
                        <a:ea typeface="Times New Roman"/>
                        <a:cs typeface="Times New Roman"/>
                      </a:endParaRPr>
                    </a:p>
                  </a:txBody>
                  <a:tcPr marL="103290" marR="103290" marT="0" marB="0" anchor="ctr"/>
                </a:tc>
                <a:tc>
                  <a:txBody>
                    <a:bodyPr/>
                    <a:lstStyle/>
                    <a:p>
                      <a:pPr marL="0" marR="0" algn="ctr">
                        <a:spcBef>
                          <a:spcPts val="0"/>
                        </a:spcBef>
                        <a:spcAft>
                          <a:spcPts val="0"/>
                        </a:spcAft>
                        <a:tabLst>
                          <a:tab pos="571500" algn="l"/>
                        </a:tabLst>
                      </a:pPr>
                      <a:r>
                        <a:rPr lang="en-US" sz="1600" b="1" dirty="0">
                          <a:effectLst/>
                        </a:rPr>
                        <a:t>Existing Requirements</a:t>
                      </a:r>
                      <a:endParaRPr lang="en-US" sz="1800" b="1" dirty="0">
                        <a:solidFill>
                          <a:srgbClr val="000000"/>
                        </a:solidFill>
                        <a:effectLst/>
                        <a:latin typeface="Arial"/>
                        <a:ea typeface="Times New Roman"/>
                        <a:cs typeface="Times New Roman"/>
                      </a:endParaRPr>
                    </a:p>
                  </a:txBody>
                  <a:tcPr marL="103290" marR="103290" marT="0" marB="0" anchor="ctr"/>
                </a:tc>
                <a:tc>
                  <a:txBody>
                    <a:bodyPr/>
                    <a:lstStyle/>
                    <a:p>
                      <a:pPr marL="0" marR="0" algn="ctr">
                        <a:spcBef>
                          <a:spcPts val="0"/>
                        </a:spcBef>
                        <a:spcAft>
                          <a:spcPts val="0"/>
                        </a:spcAft>
                        <a:tabLst>
                          <a:tab pos="571500" algn="l"/>
                        </a:tabLst>
                      </a:pPr>
                      <a:r>
                        <a:rPr lang="en-US" sz="1600" b="1" dirty="0">
                          <a:effectLst/>
                        </a:rPr>
                        <a:t>Proposed Requirements</a:t>
                      </a:r>
                      <a:endParaRPr lang="en-US" sz="1800" b="1" dirty="0">
                        <a:solidFill>
                          <a:srgbClr val="000000"/>
                        </a:solidFill>
                        <a:effectLst/>
                        <a:latin typeface="Arial"/>
                        <a:ea typeface="Times New Roman"/>
                        <a:cs typeface="Times New Roman"/>
                      </a:endParaRPr>
                    </a:p>
                  </a:txBody>
                  <a:tcPr marL="103290" marR="103290" marT="0" marB="0" anchor="ctr"/>
                </a:tc>
              </a:tr>
              <a:tr h="756497">
                <a:tc>
                  <a:txBody>
                    <a:bodyPr/>
                    <a:lstStyle/>
                    <a:p>
                      <a:pPr marL="0" marR="0" algn="ctr">
                        <a:spcBef>
                          <a:spcPts val="0"/>
                        </a:spcBef>
                        <a:spcAft>
                          <a:spcPts val="0"/>
                        </a:spcAft>
                        <a:tabLst>
                          <a:tab pos="571500" algn="l"/>
                        </a:tabLst>
                      </a:pPr>
                      <a:r>
                        <a:rPr lang="en-US" sz="1600">
                          <a:effectLst/>
                        </a:rPr>
                        <a:t>1.</a:t>
                      </a:r>
                      <a:endParaRPr lang="en-US" sz="1800">
                        <a:solidFill>
                          <a:srgbClr val="000000"/>
                        </a:solidFill>
                        <a:effectLst/>
                        <a:latin typeface="Arial"/>
                        <a:ea typeface="Times New Roman"/>
                        <a:cs typeface="Times New Roman"/>
                      </a:endParaRPr>
                    </a:p>
                  </a:txBody>
                  <a:tcPr marL="103290" marR="103290" marT="0" marB="0" anchor="ctr"/>
                </a:tc>
                <a:tc>
                  <a:txBody>
                    <a:bodyPr/>
                    <a:lstStyle/>
                    <a:p>
                      <a:pPr marL="0" marR="0" algn="ctr">
                        <a:spcBef>
                          <a:spcPts val="0"/>
                        </a:spcBef>
                        <a:spcAft>
                          <a:spcPts val="0"/>
                        </a:spcAft>
                        <a:tabLst>
                          <a:tab pos="571500" algn="l"/>
                        </a:tabLst>
                      </a:pPr>
                      <a:r>
                        <a:rPr lang="en-US" sz="1600" baseline="0" dirty="0">
                          <a:effectLst/>
                        </a:rPr>
                        <a:t>Base Flood Elevation (BFE)</a:t>
                      </a:r>
                      <a:endParaRPr lang="en-US" sz="1800" baseline="0" dirty="0">
                        <a:solidFill>
                          <a:srgbClr val="000000"/>
                        </a:solidFill>
                        <a:effectLst/>
                        <a:latin typeface="Arial"/>
                        <a:ea typeface="Times New Roman"/>
                        <a:cs typeface="Times New Roman"/>
                      </a:endParaRPr>
                    </a:p>
                  </a:txBody>
                  <a:tcPr marL="103290" marR="103290" marT="0" marB="0" anchor="ctr"/>
                </a:tc>
                <a:tc>
                  <a:txBody>
                    <a:bodyPr/>
                    <a:lstStyle/>
                    <a:p>
                      <a:pPr marL="0" marR="0" algn="ctr">
                        <a:spcBef>
                          <a:spcPts val="0"/>
                        </a:spcBef>
                        <a:spcAft>
                          <a:spcPts val="0"/>
                        </a:spcAft>
                        <a:tabLst>
                          <a:tab pos="571500" algn="l"/>
                        </a:tabLst>
                      </a:pPr>
                      <a:r>
                        <a:rPr lang="en-US" sz="1600" baseline="0" dirty="0">
                          <a:effectLst/>
                        </a:rPr>
                        <a:t>5.44 Feet NAVD</a:t>
                      </a:r>
                      <a:endParaRPr lang="en-US" sz="1800" baseline="0" dirty="0">
                        <a:effectLst/>
                      </a:endParaRPr>
                    </a:p>
                    <a:p>
                      <a:pPr marL="0" marR="0" algn="ctr">
                        <a:spcBef>
                          <a:spcPts val="0"/>
                        </a:spcBef>
                        <a:spcAft>
                          <a:spcPts val="0"/>
                        </a:spcAft>
                        <a:tabLst>
                          <a:tab pos="571500" algn="l"/>
                        </a:tabLst>
                      </a:pPr>
                      <a:r>
                        <a:rPr lang="en-US" sz="1600" baseline="0" dirty="0">
                          <a:effectLst/>
                        </a:rPr>
                        <a:t>(7 Feet NGVD)</a:t>
                      </a:r>
                      <a:endParaRPr lang="en-US" sz="1800" baseline="0" dirty="0">
                        <a:solidFill>
                          <a:srgbClr val="000000"/>
                        </a:solidFill>
                        <a:effectLst/>
                        <a:latin typeface="Arial"/>
                        <a:ea typeface="Times New Roman"/>
                        <a:cs typeface="Times New Roman"/>
                      </a:endParaRPr>
                    </a:p>
                  </a:txBody>
                  <a:tcPr marL="103290" marR="103290" marT="0" marB="0" anchor="ctr"/>
                </a:tc>
                <a:tc>
                  <a:txBody>
                    <a:bodyPr/>
                    <a:lstStyle/>
                    <a:p>
                      <a:pPr marL="0" marR="0" algn="ctr">
                        <a:spcBef>
                          <a:spcPts val="0"/>
                        </a:spcBef>
                        <a:spcAft>
                          <a:spcPts val="0"/>
                        </a:spcAft>
                        <a:tabLst>
                          <a:tab pos="571500" algn="l"/>
                        </a:tabLst>
                      </a:pPr>
                      <a:r>
                        <a:rPr lang="en-US" sz="1600" baseline="0" dirty="0">
                          <a:effectLst/>
                        </a:rPr>
                        <a:t>6.44 Feet NAVD</a:t>
                      </a:r>
                      <a:endParaRPr lang="en-US" sz="1800" baseline="0" dirty="0">
                        <a:effectLst/>
                      </a:endParaRPr>
                    </a:p>
                    <a:p>
                      <a:pPr marL="0" marR="0" algn="ctr">
                        <a:spcBef>
                          <a:spcPts val="0"/>
                        </a:spcBef>
                        <a:spcAft>
                          <a:spcPts val="0"/>
                        </a:spcAft>
                        <a:tabLst>
                          <a:tab pos="571500" algn="l"/>
                        </a:tabLst>
                      </a:pPr>
                      <a:r>
                        <a:rPr lang="en-US" sz="1600" baseline="0" dirty="0">
                          <a:effectLst/>
                        </a:rPr>
                        <a:t>(8 Feet NGVD)</a:t>
                      </a:r>
                      <a:endParaRPr lang="en-US" sz="1800" baseline="0" dirty="0">
                        <a:solidFill>
                          <a:srgbClr val="000000"/>
                        </a:solidFill>
                        <a:effectLst/>
                        <a:latin typeface="Arial"/>
                        <a:ea typeface="Times New Roman"/>
                        <a:cs typeface="Times New Roman"/>
                      </a:endParaRPr>
                    </a:p>
                  </a:txBody>
                  <a:tcPr marL="103290" marR="103290" marT="0" marB="0" anchor="ctr"/>
                </a:tc>
              </a:tr>
              <a:tr h="851179">
                <a:tc>
                  <a:txBody>
                    <a:bodyPr/>
                    <a:lstStyle/>
                    <a:p>
                      <a:pPr marL="0" marR="0" algn="ctr">
                        <a:spcBef>
                          <a:spcPts val="0"/>
                        </a:spcBef>
                        <a:spcAft>
                          <a:spcPts val="0"/>
                        </a:spcAft>
                        <a:tabLst>
                          <a:tab pos="571500" algn="l"/>
                        </a:tabLst>
                      </a:pPr>
                      <a:r>
                        <a:rPr lang="en-US" sz="1600">
                          <a:effectLst/>
                        </a:rPr>
                        <a:t>2.</a:t>
                      </a:r>
                      <a:endParaRPr lang="en-US" sz="1800">
                        <a:solidFill>
                          <a:srgbClr val="000000"/>
                        </a:solidFill>
                        <a:effectLst/>
                        <a:latin typeface="Arial"/>
                        <a:ea typeface="Times New Roman"/>
                        <a:cs typeface="Times New Roman"/>
                      </a:endParaRPr>
                    </a:p>
                  </a:txBody>
                  <a:tcPr marL="103290" marR="103290" marT="0" marB="0" anchor="ctr"/>
                </a:tc>
                <a:tc>
                  <a:txBody>
                    <a:bodyPr/>
                    <a:lstStyle/>
                    <a:p>
                      <a:pPr marL="0" marR="0" algn="ctr">
                        <a:spcBef>
                          <a:spcPts val="0"/>
                        </a:spcBef>
                        <a:spcAft>
                          <a:spcPts val="0"/>
                        </a:spcAft>
                        <a:tabLst>
                          <a:tab pos="571500" algn="l"/>
                        </a:tabLst>
                      </a:pPr>
                      <a:r>
                        <a:rPr lang="en-US" sz="1600" baseline="0" dirty="0">
                          <a:effectLst/>
                        </a:rPr>
                        <a:t>Freeboard</a:t>
                      </a:r>
                      <a:endParaRPr lang="en-US" sz="1800" baseline="0" dirty="0">
                        <a:solidFill>
                          <a:srgbClr val="000000"/>
                        </a:solidFill>
                        <a:effectLst/>
                        <a:latin typeface="Arial"/>
                        <a:ea typeface="Times New Roman"/>
                        <a:cs typeface="Times New Roman"/>
                      </a:endParaRPr>
                    </a:p>
                  </a:txBody>
                  <a:tcPr marL="103290" marR="103290" marT="0" marB="0" anchor="ctr"/>
                </a:tc>
                <a:tc>
                  <a:txBody>
                    <a:bodyPr/>
                    <a:lstStyle/>
                    <a:p>
                      <a:pPr marL="0" marR="0" algn="ctr">
                        <a:spcBef>
                          <a:spcPts val="0"/>
                        </a:spcBef>
                        <a:spcAft>
                          <a:spcPts val="0"/>
                        </a:spcAft>
                        <a:tabLst>
                          <a:tab pos="571500" algn="l"/>
                        </a:tabLst>
                      </a:pPr>
                      <a:r>
                        <a:rPr lang="en-US" sz="1600" baseline="0" dirty="0" smtClean="0">
                          <a:effectLst/>
                        </a:rPr>
                        <a:t>0 feet above BFE</a:t>
                      </a:r>
                      <a:endParaRPr lang="en-US" sz="1800" baseline="0" dirty="0">
                        <a:solidFill>
                          <a:srgbClr val="000000"/>
                        </a:solidFill>
                        <a:effectLst/>
                        <a:latin typeface="Arial"/>
                        <a:ea typeface="Times New Roman"/>
                        <a:cs typeface="Times New Roman"/>
                      </a:endParaRPr>
                    </a:p>
                  </a:txBody>
                  <a:tcPr marL="103290" marR="103290" marT="0" marB="0" anchor="ctr"/>
                </a:tc>
                <a:tc>
                  <a:txBody>
                    <a:bodyPr/>
                    <a:lstStyle/>
                    <a:p>
                      <a:pPr marL="0" marR="0" algn="ctr">
                        <a:spcBef>
                          <a:spcPts val="0"/>
                        </a:spcBef>
                        <a:spcAft>
                          <a:spcPts val="0"/>
                        </a:spcAft>
                        <a:tabLst>
                          <a:tab pos="571500" algn="l"/>
                        </a:tabLst>
                      </a:pPr>
                      <a:r>
                        <a:rPr lang="en-US" sz="1600" baseline="0" dirty="0" smtClean="0">
                          <a:effectLst/>
                        </a:rPr>
                        <a:t>+1 to +5 feet above BFE</a:t>
                      </a:r>
                      <a:endParaRPr lang="en-US" sz="1800" baseline="0" dirty="0">
                        <a:solidFill>
                          <a:srgbClr val="000000"/>
                        </a:solidFill>
                        <a:effectLst/>
                        <a:latin typeface="Arial"/>
                        <a:ea typeface="Times New Roman"/>
                        <a:cs typeface="Times New Roman"/>
                      </a:endParaRPr>
                    </a:p>
                  </a:txBody>
                  <a:tcPr marL="103290" marR="103290" marT="0" marB="0" anchor="ctr"/>
                </a:tc>
              </a:tr>
              <a:tr h="757454">
                <a:tc>
                  <a:txBody>
                    <a:bodyPr/>
                    <a:lstStyle/>
                    <a:p>
                      <a:pPr marL="0" marR="0" algn="ctr">
                        <a:spcBef>
                          <a:spcPts val="0"/>
                        </a:spcBef>
                        <a:spcAft>
                          <a:spcPts val="0"/>
                        </a:spcAft>
                        <a:tabLst>
                          <a:tab pos="571500" algn="l"/>
                        </a:tabLst>
                      </a:pPr>
                      <a:r>
                        <a:rPr lang="en-US" sz="1600">
                          <a:effectLst/>
                        </a:rPr>
                        <a:t>3.</a:t>
                      </a:r>
                      <a:endParaRPr lang="en-US" sz="1800">
                        <a:solidFill>
                          <a:srgbClr val="000000"/>
                        </a:solidFill>
                        <a:effectLst/>
                        <a:latin typeface="Arial"/>
                        <a:ea typeface="Times New Roman"/>
                        <a:cs typeface="Times New Roman"/>
                      </a:endParaRPr>
                    </a:p>
                  </a:txBody>
                  <a:tcPr marL="103290" marR="103290" marT="0" marB="0" anchor="ctr"/>
                </a:tc>
                <a:tc>
                  <a:txBody>
                    <a:bodyPr/>
                    <a:lstStyle/>
                    <a:p>
                      <a:pPr marL="0" marR="0" algn="ctr">
                        <a:spcBef>
                          <a:spcPts val="0"/>
                        </a:spcBef>
                        <a:spcAft>
                          <a:spcPts val="0"/>
                        </a:spcAft>
                        <a:tabLst>
                          <a:tab pos="571500" algn="l"/>
                        </a:tabLst>
                      </a:pPr>
                      <a:r>
                        <a:rPr lang="en-US" sz="1600" baseline="0" dirty="0">
                          <a:effectLst/>
                        </a:rPr>
                        <a:t>Seawall Elevation</a:t>
                      </a:r>
                      <a:endParaRPr lang="en-US" sz="1800" baseline="0" dirty="0">
                        <a:effectLst/>
                      </a:endParaRPr>
                    </a:p>
                    <a:p>
                      <a:pPr marL="0" marR="0" algn="ctr">
                        <a:spcBef>
                          <a:spcPts val="0"/>
                        </a:spcBef>
                        <a:spcAft>
                          <a:spcPts val="0"/>
                        </a:spcAft>
                        <a:tabLst>
                          <a:tab pos="571500" algn="l"/>
                        </a:tabLst>
                      </a:pPr>
                      <a:r>
                        <a:rPr lang="en-US" sz="1600" baseline="0" dirty="0">
                          <a:effectLst/>
                        </a:rPr>
                        <a:t>(Private)</a:t>
                      </a:r>
                      <a:endParaRPr lang="en-US" sz="1800" baseline="0" dirty="0">
                        <a:solidFill>
                          <a:srgbClr val="000000"/>
                        </a:solidFill>
                        <a:effectLst/>
                        <a:latin typeface="Arial"/>
                        <a:ea typeface="Times New Roman"/>
                        <a:cs typeface="Times New Roman"/>
                      </a:endParaRPr>
                    </a:p>
                  </a:txBody>
                  <a:tcPr marL="103290" marR="103290" marT="0" marB="0" anchor="ctr"/>
                </a:tc>
                <a:tc>
                  <a:txBody>
                    <a:bodyPr/>
                    <a:lstStyle/>
                    <a:p>
                      <a:pPr marL="0" marR="0" algn="ctr">
                        <a:spcBef>
                          <a:spcPts val="0"/>
                        </a:spcBef>
                        <a:spcAft>
                          <a:spcPts val="0"/>
                        </a:spcAft>
                        <a:tabLst>
                          <a:tab pos="571500" algn="l"/>
                        </a:tabLst>
                      </a:pPr>
                      <a:r>
                        <a:rPr lang="en-US" sz="1600" baseline="0" dirty="0">
                          <a:effectLst/>
                        </a:rPr>
                        <a:t>3.2 FT NAVD</a:t>
                      </a:r>
                      <a:endParaRPr lang="en-US" sz="1800" baseline="0" dirty="0">
                        <a:effectLst/>
                      </a:endParaRPr>
                    </a:p>
                    <a:p>
                      <a:pPr marL="0" marR="0" algn="ctr">
                        <a:spcBef>
                          <a:spcPts val="0"/>
                        </a:spcBef>
                        <a:spcAft>
                          <a:spcPts val="0"/>
                        </a:spcAft>
                        <a:tabLst>
                          <a:tab pos="571500" algn="l"/>
                        </a:tabLst>
                      </a:pPr>
                      <a:r>
                        <a:rPr lang="en-US" sz="1600" baseline="0" dirty="0">
                          <a:effectLst/>
                        </a:rPr>
                        <a:t>4.76 FT NGVD</a:t>
                      </a:r>
                      <a:endParaRPr lang="en-US" sz="1800" baseline="0" dirty="0">
                        <a:solidFill>
                          <a:srgbClr val="000000"/>
                        </a:solidFill>
                        <a:effectLst/>
                        <a:latin typeface="Arial"/>
                        <a:ea typeface="Times New Roman"/>
                        <a:cs typeface="Times New Roman"/>
                      </a:endParaRPr>
                    </a:p>
                  </a:txBody>
                  <a:tcPr marL="103290" marR="103290" marT="0" marB="0" anchor="ctr"/>
                </a:tc>
                <a:tc>
                  <a:txBody>
                    <a:bodyPr/>
                    <a:lstStyle/>
                    <a:p>
                      <a:pPr marL="0" marR="0" algn="ctr">
                        <a:spcBef>
                          <a:spcPts val="0"/>
                        </a:spcBef>
                        <a:spcAft>
                          <a:spcPts val="0"/>
                        </a:spcAft>
                        <a:tabLst>
                          <a:tab pos="571500" algn="l"/>
                        </a:tabLst>
                      </a:pPr>
                      <a:r>
                        <a:rPr lang="en-US" sz="1600" baseline="0" dirty="0">
                          <a:effectLst/>
                        </a:rPr>
                        <a:t>4 to 5.7 FT NAVD</a:t>
                      </a:r>
                      <a:endParaRPr lang="en-US" sz="1800" baseline="0" dirty="0">
                        <a:effectLst/>
                      </a:endParaRPr>
                    </a:p>
                    <a:p>
                      <a:pPr marL="0" marR="0" algn="ctr">
                        <a:spcBef>
                          <a:spcPts val="0"/>
                        </a:spcBef>
                        <a:spcAft>
                          <a:spcPts val="0"/>
                        </a:spcAft>
                        <a:tabLst>
                          <a:tab pos="571500" algn="l"/>
                        </a:tabLst>
                      </a:pPr>
                      <a:r>
                        <a:rPr lang="en-US" sz="1600" baseline="0" dirty="0">
                          <a:effectLst/>
                        </a:rPr>
                        <a:t>5.56 to 7.26 FT NGVD</a:t>
                      </a:r>
                      <a:endParaRPr lang="en-US" sz="1800" baseline="0" dirty="0">
                        <a:solidFill>
                          <a:srgbClr val="000000"/>
                        </a:solidFill>
                        <a:effectLst/>
                        <a:latin typeface="Arial"/>
                        <a:ea typeface="Times New Roman"/>
                        <a:cs typeface="Times New Roman"/>
                      </a:endParaRPr>
                    </a:p>
                  </a:txBody>
                  <a:tcPr marL="103290" marR="103290" marT="0" marB="0" anchor="ctr"/>
                </a:tc>
              </a:tr>
              <a:tr h="757454">
                <a:tc>
                  <a:txBody>
                    <a:bodyPr/>
                    <a:lstStyle/>
                    <a:p>
                      <a:pPr marL="0" marR="0" algn="ctr">
                        <a:spcBef>
                          <a:spcPts val="0"/>
                        </a:spcBef>
                        <a:spcAft>
                          <a:spcPts val="0"/>
                        </a:spcAft>
                        <a:tabLst>
                          <a:tab pos="571500" algn="l"/>
                        </a:tabLst>
                      </a:pPr>
                      <a:r>
                        <a:rPr lang="en-US" sz="1600" dirty="0" smtClean="0">
                          <a:effectLst/>
                        </a:rPr>
                        <a:t>4.</a:t>
                      </a:r>
                      <a:endParaRPr lang="en-US" sz="1800" dirty="0">
                        <a:solidFill>
                          <a:srgbClr val="000000"/>
                        </a:solidFill>
                        <a:effectLst/>
                        <a:latin typeface="Arial"/>
                        <a:ea typeface="Times New Roman"/>
                        <a:cs typeface="Times New Roman"/>
                      </a:endParaRPr>
                    </a:p>
                  </a:txBody>
                  <a:tcPr marL="103290" marR="103290" marT="0" marB="0" anchor="ctr"/>
                </a:tc>
                <a:tc>
                  <a:txBody>
                    <a:bodyPr/>
                    <a:lstStyle/>
                    <a:p>
                      <a:pPr marL="0" marR="0" algn="ctr">
                        <a:spcBef>
                          <a:spcPts val="0"/>
                        </a:spcBef>
                        <a:spcAft>
                          <a:spcPts val="0"/>
                        </a:spcAft>
                        <a:tabLst>
                          <a:tab pos="571500" algn="l"/>
                        </a:tabLst>
                      </a:pPr>
                      <a:r>
                        <a:rPr lang="en-US" sz="1600" baseline="0" dirty="0">
                          <a:effectLst/>
                        </a:rPr>
                        <a:t>Seawall Elevation</a:t>
                      </a:r>
                      <a:endParaRPr lang="en-US" sz="1800" baseline="0" dirty="0">
                        <a:effectLst/>
                      </a:endParaRPr>
                    </a:p>
                    <a:p>
                      <a:pPr marL="0" marR="0" algn="ctr">
                        <a:spcBef>
                          <a:spcPts val="0"/>
                        </a:spcBef>
                        <a:spcAft>
                          <a:spcPts val="0"/>
                        </a:spcAft>
                        <a:tabLst>
                          <a:tab pos="571500" algn="l"/>
                        </a:tabLst>
                      </a:pPr>
                      <a:r>
                        <a:rPr lang="en-US" sz="1600" baseline="0" dirty="0">
                          <a:effectLst/>
                        </a:rPr>
                        <a:t>(Public)</a:t>
                      </a:r>
                      <a:endParaRPr lang="en-US" sz="1800" baseline="0" dirty="0">
                        <a:solidFill>
                          <a:srgbClr val="000000"/>
                        </a:solidFill>
                        <a:effectLst/>
                        <a:latin typeface="Arial"/>
                        <a:ea typeface="Times New Roman"/>
                        <a:cs typeface="Times New Roman"/>
                      </a:endParaRPr>
                    </a:p>
                  </a:txBody>
                  <a:tcPr marL="103290" marR="103290" marT="0" marB="0" anchor="ctr"/>
                </a:tc>
                <a:tc>
                  <a:txBody>
                    <a:bodyPr/>
                    <a:lstStyle/>
                    <a:p>
                      <a:pPr marL="0" marR="0" algn="ctr">
                        <a:spcBef>
                          <a:spcPts val="0"/>
                        </a:spcBef>
                        <a:spcAft>
                          <a:spcPts val="0"/>
                        </a:spcAft>
                        <a:tabLst>
                          <a:tab pos="571500" algn="l"/>
                        </a:tabLst>
                      </a:pPr>
                      <a:r>
                        <a:rPr lang="en-US" sz="1600" baseline="0" dirty="0">
                          <a:effectLst/>
                        </a:rPr>
                        <a:t>3.2 FT NAVD</a:t>
                      </a:r>
                      <a:endParaRPr lang="en-US" sz="1800" baseline="0" dirty="0">
                        <a:effectLst/>
                      </a:endParaRPr>
                    </a:p>
                    <a:p>
                      <a:pPr marL="0" marR="0" algn="ctr">
                        <a:spcBef>
                          <a:spcPts val="0"/>
                        </a:spcBef>
                        <a:spcAft>
                          <a:spcPts val="0"/>
                        </a:spcAft>
                        <a:tabLst>
                          <a:tab pos="571500" algn="l"/>
                        </a:tabLst>
                      </a:pPr>
                      <a:r>
                        <a:rPr lang="en-US" sz="1600" baseline="0" dirty="0">
                          <a:effectLst/>
                        </a:rPr>
                        <a:t>4.76 FT NGVD</a:t>
                      </a:r>
                      <a:endParaRPr lang="en-US" sz="1800" baseline="0" dirty="0">
                        <a:solidFill>
                          <a:srgbClr val="000000"/>
                        </a:solidFill>
                        <a:effectLst/>
                        <a:latin typeface="Arial"/>
                        <a:ea typeface="Times New Roman"/>
                        <a:cs typeface="Times New Roman"/>
                      </a:endParaRPr>
                    </a:p>
                  </a:txBody>
                  <a:tcPr marL="103290" marR="103290" marT="0" marB="0" anchor="ctr"/>
                </a:tc>
                <a:tc>
                  <a:txBody>
                    <a:bodyPr/>
                    <a:lstStyle/>
                    <a:p>
                      <a:pPr marL="0" marR="0" algn="ctr">
                        <a:spcBef>
                          <a:spcPts val="0"/>
                        </a:spcBef>
                        <a:spcAft>
                          <a:spcPts val="0"/>
                        </a:spcAft>
                        <a:tabLst>
                          <a:tab pos="571500" algn="l"/>
                        </a:tabLst>
                      </a:pPr>
                      <a:r>
                        <a:rPr lang="en-US" sz="1600" baseline="0" dirty="0">
                          <a:effectLst/>
                        </a:rPr>
                        <a:t>5.7 FT NAVD</a:t>
                      </a:r>
                      <a:endParaRPr lang="en-US" sz="1800" baseline="0" dirty="0">
                        <a:effectLst/>
                      </a:endParaRPr>
                    </a:p>
                    <a:p>
                      <a:pPr marL="0" marR="0" algn="ctr">
                        <a:spcBef>
                          <a:spcPts val="0"/>
                        </a:spcBef>
                        <a:spcAft>
                          <a:spcPts val="0"/>
                        </a:spcAft>
                        <a:tabLst>
                          <a:tab pos="571500" algn="l"/>
                        </a:tabLst>
                      </a:pPr>
                      <a:r>
                        <a:rPr lang="en-US" sz="1600" baseline="0" dirty="0">
                          <a:effectLst/>
                        </a:rPr>
                        <a:t>7.26 FT NGVD</a:t>
                      </a:r>
                      <a:endParaRPr lang="en-US" sz="1800" baseline="0" dirty="0">
                        <a:solidFill>
                          <a:srgbClr val="000000"/>
                        </a:solidFill>
                        <a:effectLst/>
                        <a:latin typeface="Arial"/>
                        <a:ea typeface="Times New Roman"/>
                        <a:cs typeface="Times New Roman"/>
                      </a:endParaRPr>
                    </a:p>
                  </a:txBody>
                  <a:tcPr marL="103290" marR="103290" marT="0" marB="0" anchor="ctr"/>
                </a:tc>
              </a:tr>
              <a:tr h="757454">
                <a:tc>
                  <a:txBody>
                    <a:bodyPr/>
                    <a:lstStyle/>
                    <a:p>
                      <a:pPr marL="0" marR="0" algn="ctr">
                        <a:spcBef>
                          <a:spcPts val="0"/>
                        </a:spcBef>
                        <a:spcAft>
                          <a:spcPts val="0"/>
                        </a:spcAft>
                        <a:tabLst>
                          <a:tab pos="571500" algn="l"/>
                        </a:tabLst>
                      </a:pPr>
                      <a:r>
                        <a:rPr lang="en-US" sz="1600" dirty="0" smtClean="0">
                          <a:effectLst/>
                        </a:rPr>
                        <a:t>5.</a:t>
                      </a:r>
                      <a:endParaRPr lang="en-US" sz="1800" dirty="0">
                        <a:solidFill>
                          <a:srgbClr val="000000"/>
                        </a:solidFill>
                        <a:effectLst/>
                        <a:latin typeface="Arial"/>
                        <a:ea typeface="Times New Roman"/>
                        <a:cs typeface="Times New Roman"/>
                      </a:endParaRPr>
                    </a:p>
                  </a:txBody>
                  <a:tcPr marL="103290" marR="103290" marT="0" marB="0" anchor="ctr"/>
                </a:tc>
                <a:tc>
                  <a:txBody>
                    <a:bodyPr/>
                    <a:lstStyle/>
                    <a:p>
                      <a:pPr marL="0" marR="0" algn="ctr">
                        <a:spcBef>
                          <a:spcPts val="0"/>
                        </a:spcBef>
                        <a:spcAft>
                          <a:spcPts val="0"/>
                        </a:spcAft>
                        <a:tabLst>
                          <a:tab pos="571500" algn="l"/>
                        </a:tabLst>
                      </a:pPr>
                      <a:r>
                        <a:rPr lang="en-US" sz="1600" baseline="0">
                          <a:effectLst/>
                        </a:rPr>
                        <a:t>Minimum required yard elevation</a:t>
                      </a:r>
                      <a:endParaRPr lang="en-US" sz="1800" baseline="0">
                        <a:solidFill>
                          <a:srgbClr val="000000"/>
                        </a:solidFill>
                        <a:effectLst/>
                        <a:latin typeface="Arial"/>
                        <a:ea typeface="Times New Roman"/>
                        <a:cs typeface="Times New Roman"/>
                      </a:endParaRPr>
                    </a:p>
                  </a:txBody>
                  <a:tcPr marL="103290" marR="103290" marT="0" marB="0" anchor="ctr"/>
                </a:tc>
                <a:tc>
                  <a:txBody>
                    <a:bodyPr/>
                    <a:lstStyle/>
                    <a:p>
                      <a:pPr marL="0" marR="0" algn="ctr">
                        <a:spcBef>
                          <a:spcPts val="0"/>
                        </a:spcBef>
                        <a:spcAft>
                          <a:spcPts val="0"/>
                        </a:spcAft>
                        <a:tabLst>
                          <a:tab pos="571500" algn="l"/>
                        </a:tabLst>
                      </a:pPr>
                      <a:r>
                        <a:rPr lang="en-US" sz="1600" baseline="0">
                          <a:effectLst/>
                        </a:rPr>
                        <a:t>No minimum required</a:t>
                      </a:r>
                      <a:endParaRPr lang="en-US" sz="1800" baseline="0">
                        <a:solidFill>
                          <a:srgbClr val="000000"/>
                        </a:solidFill>
                        <a:effectLst/>
                        <a:latin typeface="Arial"/>
                        <a:ea typeface="Times New Roman"/>
                        <a:cs typeface="Times New Roman"/>
                      </a:endParaRPr>
                    </a:p>
                  </a:txBody>
                  <a:tcPr marL="103290" marR="103290" marT="0" marB="0" anchor="ctr"/>
                </a:tc>
                <a:tc>
                  <a:txBody>
                    <a:bodyPr/>
                    <a:lstStyle/>
                    <a:p>
                      <a:pPr marL="0" marR="0" algn="ctr">
                        <a:spcBef>
                          <a:spcPts val="0"/>
                        </a:spcBef>
                        <a:spcAft>
                          <a:spcPts val="0"/>
                        </a:spcAft>
                        <a:tabLst>
                          <a:tab pos="571500" algn="l"/>
                        </a:tabLst>
                      </a:pPr>
                      <a:r>
                        <a:rPr lang="en-US" sz="1600" baseline="0" dirty="0">
                          <a:effectLst/>
                        </a:rPr>
                        <a:t>5.0 Feet NAVD</a:t>
                      </a:r>
                      <a:endParaRPr lang="en-US" sz="1800" baseline="0" dirty="0">
                        <a:effectLst/>
                      </a:endParaRPr>
                    </a:p>
                    <a:p>
                      <a:pPr marL="0" marR="0" algn="ctr">
                        <a:spcBef>
                          <a:spcPts val="0"/>
                        </a:spcBef>
                        <a:spcAft>
                          <a:spcPts val="0"/>
                        </a:spcAft>
                        <a:tabLst>
                          <a:tab pos="571500" algn="l"/>
                        </a:tabLst>
                      </a:pPr>
                      <a:r>
                        <a:rPr lang="en-US" sz="1600" baseline="0" dirty="0">
                          <a:effectLst/>
                        </a:rPr>
                        <a:t>(6.56 Feet NGVD)</a:t>
                      </a:r>
                      <a:endParaRPr lang="en-US" sz="1800" baseline="0" dirty="0">
                        <a:solidFill>
                          <a:srgbClr val="000000"/>
                        </a:solidFill>
                        <a:effectLst/>
                        <a:latin typeface="Arial"/>
                        <a:ea typeface="Times New Roman"/>
                        <a:cs typeface="Times New Roman"/>
                      </a:endParaRPr>
                    </a:p>
                  </a:txBody>
                  <a:tcPr marL="103290" marR="103290" marT="0" marB="0" anchor="ctr"/>
                </a:tc>
              </a:tr>
            </a:tbl>
          </a:graphicData>
        </a:graphic>
      </p:graphicFrame>
    </p:spTree>
    <p:extLst>
      <p:ext uri="{BB962C8B-B14F-4D97-AF65-F5344CB8AC3E}">
        <p14:creationId xmlns:p14="http://schemas.microsoft.com/office/powerpoint/2010/main" val="34067284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MTC Report Chapter on Mainstreaming </a:t>
            </a:r>
            <a:br>
              <a:rPr lang="en-US" dirty="0" smtClean="0"/>
            </a:br>
            <a:r>
              <a:rPr lang="en-US" dirty="0" smtClean="0"/>
              <a:t>Climate Change Risk into Transportation </a:t>
            </a:r>
            <a:br>
              <a:rPr lang="en-US" dirty="0" smtClean="0"/>
            </a:br>
            <a:r>
              <a:rPr lang="en-US" dirty="0" smtClean="0"/>
              <a:t>Agencies</a:t>
            </a:r>
            <a:endParaRPr lang="es-ES" dirty="0"/>
          </a:p>
        </p:txBody>
      </p:sp>
      <p:sp>
        <p:nvSpPr>
          <p:cNvPr id="3" name="Text Placeholder 2"/>
          <p:cNvSpPr>
            <a:spLocks noGrp="1"/>
          </p:cNvSpPr>
          <p:nvPr>
            <p:ph type="body" sz="quarter" idx="10"/>
          </p:nvPr>
        </p:nvSpPr>
        <p:spPr>
          <a:xfrm>
            <a:off x="4402112" y="2642435"/>
            <a:ext cx="4419600" cy="3975724"/>
          </a:xfrm>
        </p:spPr>
        <p:txBody>
          <a:bodyPr>
            <a:normAutofit/>
          </a:bodyPr>
          <a:lstStyle/>
          <a:p>
            <a:r>
              <a:rPr lang="en-US" dirty="0" smtClean="0"/>
              <a:t>A formal policy statement </a:t>
            </a:r>
            <a:r>
              <a:rPr lang="en-US" dirty="0"/>
              <a:t>on climate change </a:t>
            </a:r>
            <a:r>
              <a:rPr lang="en-US" dirty="0" smtClean="0"/>
              <a:t>adaptation should be initiated by top management.</a:t>
            </a:r>
          </a:p>
          <a:p>
            <a:r>
              <a:rPr lang="en-US" dirty="0" smtClean="0"/>
              <a:t>Policy should lay the foundation </a:t>
            </a:r>
            <a:r>
              <a:rPr lang="en-US" dirty="0"/>
              <a:t>for a comprehensive mainstreaming </a:t>
            </a:r>
            <a:r>
              <a:rPr lang="en-US" dirty="0" smtClean="0"/>
              <a:t>program</a:t>
            </a:r>
            <a:endParaRPr lang="en-US" dirty="0"/>
          </a:p>
          <a:p>
            <a:r>
              <a:rPr lang="en-US" dirty="0" smtClean="0"/>
              <a:t>Policy makes a statement to </a:t>
            </a:r>
            <a:r>
              <a:rPr lang="en-US" dirty="0"/>
              <a:t>State and federal policy makers and funders. </a:t>
            </a:r>
            <a:endParaRPr lang="en-US" dirty="0" smtClean="0"/>
          </a:p>
          <a:p>
            <a:r>
              <a:rPr lang="en-US" dirty="0" smtClean="0"/>
              <a:t>Policy establishes </a:t>
            </a:r>
            <a:r>
              <a:rPr lang="en-US" dirty="0"/>
              <a:t>climate change as a critical challenge </a:t>
            </a:r>
            <a:r>
              <a:rPr lang="en-US" dirty="0" smtClean="0"/>
              <a:t>requiring coordinated agency-wide response</a:t>
            </a:r>
          </a:p>
        </p:txBody>
      </p:sp>
      <p:pic>
        <p:nvPicPr>
          <p:cNvPr id="8" name="Picture Placeholder 9"/>
          <p:cNvPicPr>
            <a:picLocks noGrp="1" noChangeAspect="1"/>
          </p:cNvPicPr>
          <p:nvPr>
            <p:ph type="pic" sz="quarter" idx="11"/>
          </p:nvPr>
        </p:nvPicPr>
        <p:blipFill rotWithShape="1">
          <a:blip r:embed="rId3">
            <a:extLst>
              <a:ext uri="{28A0092B-C50C-407E-A947-70E740481C1C}">
                <a14:useLocalDpi xmlns:a14="http://schemas.microsoft.com/office/drawing/2010/main" val="0"/>
              </a:ext>
            </a:extLst>
          </a:blip>
          <a:srcRect l="5053" t="10490" r="8777" b="4841"/>
          <a:stretch/>
        </p:blipFill>
        <p:spPr>
          <a:xfrm>
            <a:off x="0" y="1600200"/>
            <a:ext cx="4114800" cy="5257800"/>
          </a:xfrm>
        </p:spPr>
      </p:pic>
      <p:sp>
        <p:nvSpPr>
          <p:cNvPr id="5" name="Text Placeholder 8"/>
          <p:cNvSpPr>
            <a:spLocks noGrp="1"/>
          </p:cNvSpPr>
          <p:nvPr>
            <p:ph type="body" sz="quarter" idx="12"/>
          </p:nvPr>
        </p:nvSpPr>
        <p:spPr>
          <a:xfrm>
            <a:off x="4267200" y="1727199"/>
            <a:ext cx="4419600" cy="716197"/>
          </a:xfrm>
        </p:spPr>
        <p:txBody>
          <a:bodyPr>
            <a:normAutofit/>
          </a:bodyPr>
          <a:lstStyle/>
          <a:p>
            <a:r>
              <a:rPr lang="en-US" dirty="0" smtClean="0"/>
              <a:t>Guidance on Creating Overarching Climate Change Policy</a:t>
            </a:r>
            <a:endParaRPr lang="en-US" dirty="0"/>
          </a:p>
        </p:txBody>
      </p:sp>
    </p:spTree>
    <p:extLst>
      <p:ext uri="{BB962C8B-B14F-4D97-AF65-F5344CB8AC3E}">
        <p14:creationId xmlns:p14="http://schemas.microsoft.com/office/powerpoint/2010/main" val="38874759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MTC Report Chapter on Mainstreaming </a:t>
            </a:r>
            <a:br>
              <a:rPr lang="en-US" dirty="0" smtClean="0"/>
            </a:br>
            <a:r>
              <a:rPr lang="en-US" dirty="0" smtClean="0"/>
              <a:t>Climate Change Risk into Transportation </a:t>
            </a:r>
            <a:br>
              <a:rPr lang="en-US" dirty="0" smtClean="0"/>
            </a:br>
            <a:r>
              <a:rPr lang="en-US" dirty="0" smtClean="0"/>
              <a:t>Agencies</a:t>
            </a:r>
            <a:endParaRPr lang="es-ES" dirty="0"/>
          </a:p>
        </p:txBody>
      </p:sp>
      <p:sp>
        <p:nvSpPr>
          <p:cNvPr id="3" name="Text Placeholder 2"/>
          <p:cNvSpPr>
            <a:spLocks noGrp="1"/>
          </p:cNvSpPr>
          <p:nvPr>
            <p:ph type="body" sz="quarter" idx="10"/>
          </p:nvPr>
        </p:nvSpPr>
        <p:spPr>
          <a:xfrm>
            <a:off x="4402112" y="2417581"/>
            <a:ext cx="4419600" cy="4327993"/>
          </a:xfrm>
        </p:spPr>
        <p:txBody>
          <a:bodyPr>
            <a:normAutofit/>
          </a:bodyPr>
          <a:lstStyle/>
          <a:p>
            <a:endParaRPr lang="en-US" dirty="0" smtClean="0"/>
          </a:p>
          <a:p>
            <a:r>
              <a:rPr lang="en-US" dirty="0" smtClean="0"/>
              <a:t>Integrate climate </a:t>
            </a:r>
            <a:r>
              <a:rPr lang="en-US" dirty="0"/>
              <a:t>resilience into a variety of other policies, such as risk management, asset management, or sustainability, </a:t>
            </a:r>
            <a:r>
              <a:rPr lang="en-US" dirty="0" smtClean="0"/>
              <a:t>or</a:t>
            </a:r>
          </a:p>
          <a:p>
            <a:r>
              <a:rPr lang="en-US" dirty="0" smtClean="0"/>
              <a:t>Develop </a:t>
            </a:r>
            <a:r>
              <a:rPr lang="en-US" dirty="0"/>
              <a:t>a dedicated, standalone adaptation policy which will then influence all other policies. </a:t>
            </a:r>
            <a:endParaRPr lang="en-US" dirty="0" smtClean="0"/>
          </a:p>
          <a:p>
            <a:r>
              <a:rPr lang="en-US" dirty="0" smtClean="0"/>
              <a:t>Preferably</a:t>
            </a:r>
            <a:r>
              <a:rPr lang="en-US" dirty="0"/>
              <a:t>, these approaches would be pursued concurrently, as complementary strategies</a:t>
            </a:r>
            <a:endParaRPr lang="en-US" dirty="0" smtClean="0"/>
          </a:p>
        </p:txBody>
      </p:sp>
      <p:pic>
        <p:nvPicPr>
          <p:cNvPr id="8" name="Picture Placeholder 9"/>
          <p:cNvPicPr>
            <a:picLocks noGrp="1" noChangeAspect="1"/>
          </p:cNvPicPr>
          <p:nvPr>
            <p:ph type="pic" sz="quarter" idx="11"/>
          </p:nvPr>
        </p:nvPicPr>
        <p:blipFill rotWithShape="1">
          <a:blip r:embed="rId3">
            <a:extLst>
              <a:ext uri="{28A0092B-C50C-407E-A947-70E740481C1C}">
                <a14:useLocalDpi xmlns:a14="http://schemas.microsoft.com/office/drawing/2010/main" val="0"/>
              </a:ext>
            </a:extLst>
          </a:blip>
          <a:srcRect l="5053" t="10490" r="8777" b="4841"/>
          <a:stretch/>
        </p:blipFill>
        <p:spPr>
          <a:xfrm>
            <a:off x="0" y="1600200"/>
            <a:ext cx="4114800" cy="5257800"/>
          </a:xfrm>
        </p:spPr>
      </p:pic>
      <p:sp>
        <p:nvSpPr>
          <p:cNvPr id="5" name="Text Placeholder 8"/>
          <p:cNvSpPr>
            <a:spLocks noGrp="1"/>
          </p:cNvSpPr>
          <p:nvPr>
            <p:ph type="body" sz="quarter" idx="12"/>
          </p:nvPr>
        </p:nvSpPr>
        <p:spPr>
          <a:xfrm>
            <a:off x="4267200" y="1727199"/>
            <a:ext cx="4419600" cy="716197"/>
          </a:xfrm>
        </p:spPr>
        <p:txBody>
          <a:bodyPr>
            <a:normAutofit/>
          </a:bodyPr>
          <a:lstStyle/>
          <a:p>
            <a:r>
              <a:rPr lang="en-US" dirty="0" smtClean="0"/>
              <a:t>Pathways to Establishing Policy Framework</a:t>
            </a:r>
            <a:endParaRPr lang="en-US" dirty="0"/>
          </a:p>
        </p:txBody>
      </p:sp>
    </p:spTree>
    <p:extLst>
      <p:ext uri="{BB962C8B-B14F-4D97-AF65-F5344CB8AC3E}">
        <p14:creationId xmlns:p14="http://schemas.microsoft.com/office/powerpoint/2010/main" val="40215225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MTC Report Chapter on Mainstreaming </a:t>
            </a:r>
            <a:br>
              <a:rPr lang="en-US" dirty="0" smtClean="0"/>
            </a:br>
            <a:r>
              <a:rPr lang="en-US" dirty="0" smtClean="0"/>
              <a:t>Climate Change Risk into Transportation </a:t>
            </a:r>
            <a:br>
              <a:rPr lang="en-US" dirty="0" smtClean="0"/>
            </a:br>
            <a:r>
              <a:rPr lang="en-US" dirty="0" smtClean="0"/>
              <a:t>Agencies</a:t>
            </a:r>
            <a:endParaRPr lang="es-ES" dirty="0"/>
          </a:p>
        </p:txBody>
      </p:sp>
      <p:sp>
        <p:nvSpPr>
          <p:cNvPr id="3" name="Text Placeholder 2"/>
          <p:cNvSpPr>
            <a:spLocks noGrp="1"/>
          </p:cNvSpPr>
          <p:nvPr>
            <p:ph type="body" sz="quarter" idx="10"/>
          </p:nvPr>
        </p:nvSpPr>
        <p:spPr>
          <a:xfrm>
            <a:off x="4342151" y="2522512"/>
            <a:ext cx="4419600" cy="4133121"/>
          </a:xfrm>
        </p:spPr>
        <p:txBody>
          <a:bodyPr>
            <a:normAutofit/>
          </a:bodyPr>
          <a:lstStyle/>
          <a:p>
            <a:r>
              <a:rPr lang="en-US" dirty="0" smtClean="0"/>
              <a:t>Guidance on leveraging and adjusting existing </a:t>
            </a:r>
            <a:r>
              <a:rPr lang="en-US" dirty="0"/>
              <a:t>systems and </a:t>
            </a:r>
            <a:r>
              <a:rPr lang="en-US" dirty="0" smtClean="0"/>
              <a:t>procedures in functional areas</a:t>
            </a:r>
          </a:p>
          <a:p>
            <a:r>
              <a:rPr lang="en-US" dirty="0" smtClean="0"/>
              <a:t>Examples of functional areas</a:t>
            </a:r>
          </a:p>
          <a:p>
            <a:pPr lvl="1"/>
            <a:r>
              <a:rPr lang="en-US" sz="2000" dirty="0" smtClean="0">
                <a:latin typeface="Arial" panose="020B0604020202020204" pitchFamily="34" charset="0"/>
                <a:cs typeface="Arial" panose="020B0604020202020204" pitchFamily="34" charset="0"/>
              </a:rPr>
              <a:t>Planning</a:t>
            </a:r>
          </a:p>
          <a:p>
            <a:pPr lvl="1"/>
            <a:r>
              <a:rPr lang="en-US" sz="2000" dirty="0">
                <a:latin typeface="Arial" panose="020B0604020202020204" pitchFamily="34" charset="0"/>
                <a:cs typeface="Arial" panose="020B0604020202020204" pitchFamily="34" charset="0"/>
              </a:rPr>
              <a:t>C</a:t>
            </a:r>
            <a:r>
              <a:rPr lang="en-US" sz="2000" dirty="0" smtClean="0">
                <a:latin typeface="Arial" panose="020B0604020202020204" pitchFamily="34" charset="0"/>
                <a:cs typeface="Arial" panose="020B0604020202020204" pitchFamily="34" charset="0"/>
              </a:rPr>
              <a:t>apital Development</a:t>
            </a:r>
          </a:p>
          <a:p>
            <a:pPr lvl="1"/>
            <a:r>
              <a:rPr lang="en-US" sz="2000" dirty="0" smtClean="0">
                <a:latin typeface="Arial" panose="020B0604020202020204" pitchFamily="34" charset="0"/>
                <a:cs typeface="Arial" panose="020B0604020202020204" pitchFamily="34" charset="0"/>
              </a:rPr>
              <a:t>Operations</a:t>
            </a:r>
          </a:p>
          <a:p>
            <a:pPr lvl="1"/>
            <a:r>
              <a:rPr lang="en-US" sz="2000" dirty="0" smtClean="0">
                <a:latin typeface="Arial" panose="020B0604020202020204" pitchFamily="34" charset="0"/>
                <a:cs typeface="Arial" panose="020B0604020202020204" pitchFamily="34" charset="0"/>
              </a:rPr>
              <a:t>Administration</a:t>
            </a:r>
          </a:p>
          <a:p>
            <a:r>
              <a:rPr lang="en-US" dirty="0" smtClean="0"/>
              <a:t>In each functional area, responsibilities </a:t>
            </a:r>
            <a:r>
              <a:rPr lang="en-US" dirty="0"/>
              <a:t>and duties </a:t>
            </a:r>
            <a:r>
              <a:rPr lang="en-US" dirty="0" smtClean="0"/>
              <a:t>area </a:t>
            </a:r>
            <a:r>
              <a:rPr lang="en-US" dirty="0"/>
              <a:t>paired with </a:t>
            </a:r>
            <a:r>
              <a:rPr lang="en-US" dirty="0" smtClean="0"/>
              <a:t>mainstreaming </a:t>
            </a:r>
            <a:r>
              <a:rPr lang="en-US" dirty="0"/>
              <a:t>actions</a:t>
            </a:r>
            <a:r>
              <a:rPr lang="en-US" dirty="0" smtClean="0"/>
              <a:t>.</a:t>
            </a:r>
          </a:p>
          <a:p>
            <a:endParaRPr lang="en-US" dirty="0" smtClean="0"/>
          </a:p>
        </p:txBody>
      </p:sp>
      <p:pic>
        <p:nvPicPr>
          <p:cNvPr id="8" name="Picture Placeholder 9"/>
          <p:cNvPicPr>
            <a:picLocks noGrp="1" noChangeAspect="1"/>
          </p:cNvPicPr>
          <p:nvPr>
            <p:ph type="pic" sz="quarter" idx="11"/>
          </p:nvPr>
        </p:nvPicPr>
        <p:blipFill rotWithShape="1">
          <a:blip r:embed="rId3">
            <a:extLst>
              <a:ext uri="{28A0092B-C50C-407E-A947-70E740481C1C}">
                <a14:useLocalDpi xmlns:a14="http://schemas.microsoft.com/office/drawing/2010/main" val="0"/>
              </a:ext>
            </a:extLst>
          </a:blip>
          <a:srcRect l="5053" t="10490" r="8777" b="4841"/>
          <a:stretch/>
        </p:blipFill>
        <p:spPr>
          <a:xfrm>
            <a:off x="0" y="1600200"/>
            <a:ext cx="4114800" cy="5257800"/>
          </a:xfrm>
        </p:spPr>
      </p:pic>
      <p:sp>
        <p:nvSpPr>
          <p:cNvPr id="9" name="Text Placeholder 8"/>
          <p:cNvSpPr>
            <a:spLocks noGrp="1"/>
          </p:cNvSpPr>
          <p:nvPr>
            <p:ph type="body" sz="quarter" idx="12"/>
          </p:nvPr>
        </p:nvSpPr>
        <p:spPr>
          <a:xfrm>
            <a:off x="4267200" y="1727199"/>
            <a:ext cx="4419600" cy="716197"/>
          </a:xfrm>
        </p:spPr>
        <p:txBody>
          <a:bodyPr>
            <a:normAutofit fontScale="85000" lnSpcReduction="10000"/>
          </a:bodyPr>
          <a:lstStyle/>
          <a:p>
            <a:r>
              <a:rPr lang="en-US" dirty="0" smtClean="0"/>
              <a:t>Integrating Climate Change into Agency Programs or Functional Areas</a:t>
            </a:r>
            <a:endParaRPr lang="en-US" dirty="0"/>
          </a:p>
        </p:txBody>
      </p:sp>
      <p:sp>
        <p:nvSpPr>
          <p:cNvPr id="4" name="Rectangle 3"/>
          <p:cNvSpPr/>
          <p:nvPr/>
        </p:nvSpPr>
        <p:spPr>
          <a:xfrm>
            <a:off x="4826833" y="4257207"/>
            <a:ext cx="2773180" cy="37475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619224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MTC Report Chapter on Mainstreaming </a:t>
            </a:r>
            <a:br>
              <a:rPr lang="en-US" dirty="0" smtClean="0"/>
            </a:br>
            <a:r>
              <a:rPr lang="en-US" dirty="0" smtClean="0"/>
              <a:t>Climate Change Risk into Transportation </a:t>
            </a:r>
            <a:br>
              <a:rPr lang="en-US" dirty="0" smtClean="0"/>
            </a:br>
            <a:r>
              <a:rPr lang="en-US" dirty="0" smtClean="0"/>
              <a:t>Agencies</a:t>
            </a:r>
            <a:endParaRPr lang="es-ES" dirty="0"/>
          </a:p>
        </p:txBody>
      </p:sp>
      <p:sp>
        <p:nvSpPr>
          <p:cNvPr id="3" name="Text Placeholder 2"/>
          <p:cNvSpPr>
            <a:spLocks noGrp="1"/>
          </p:cNvSpPr>
          <p:nvPr>
            <p:ph type="body" sz="quarter" idx="10"/>
          </p:nvPr>
        </p:nvSpPr>
        <p:spPr>
          <a:xfrm>
            <a:off x="4342151" y="2522512"/>
            <a:ext cx="4419600" cy="4133121"/>
          </a:xfrm>
        </p:spPr>
        <p:txBody>
          <a:bodyPr>
            <a:normAutofit/>
          </a:bodyPr>
          <a:lstStyle/>
          <a:p>
            <a:r>
              <a:rPr lang="en-US" dirty="0" smtClean="0"/>
              <a:t>Project Prioritization for Capital Improvements</a:t>
            </a:r>
          </a:p>
          <a:p>
            <a:r>
              <a:rPr lang="en-US" dirty="0" smtClean="0"/>
              <a:t>Project Development/Scoping</a:t>
            </a:r>
          </a:p>
          <a:p>
            <a:r>
              <a:rPr lang="en-US" dirty="0" smtClean="0"/>
              <a:t>Design Guidelines, Standards, and Specifications</a:t>
            </a:r>
          </a:p>
          <a:p>
            <a:r>
              <a:rPr lang="en-US" dirty="0" smtClean="0"/>
              <a:t>Project Engineering</a:t>
            </a:r>
          </a:p>
          <a:p>
            <a:r>
              <a:rPr lang="en-US" dirty="0" smtClean="0"/>
              <a:t>Permitting</a:t>
            </a:r>
          </a:p>
          <a:p>
            <a:r>
              <a:rPr lang="en-US" dirty="0" smtClean="0"/>
              <a:t>Routine Asset Management</a:t>
            </a:r>
          </a:p>
          <a:p>
            <a:endParaRPr lang="en-US" dirty="0" smtClean="0"/>
          </a:p>
        </p:txBody>
      </p:sp>
      <p:pic>
        <p:nvPicPr>
          <p:cNvPr id="8" name="Picture Placeholder 9"/>
          <p:cNvPicPr>
            <a:picLocks noGrp="1" noChangeAspect="1"/>
          </p:cNvPicPr>
          <p:nvPr>
            <p:ph type="pic" sz="quarter" idx="11"/>
          </p:nvPr>
        </p:nvPicPr>
        <p:blipFill rotWithShape="1">
          <a:blip r:embed="rId3">
            <a:extLst>
              <a:ext uri="{28A0092B-C50C-407E-A947-70E740481C1C}">
                <a14:useLocalDpi xmlns:a14="http://schemas.microsoft.com/office/drawing/2010/main" val="0"/>
              </a:ext>
            </a:extLst>
          </a:blip>
          <a:srcRect l="5053" t="10490" r="8777" b="4841"/>
          <a:stretch/>
        </p:blipFill>
        <p:spPr>
          <a:xfrm>
            <a:off x="0" y="1600200"/>
            <a:ext cx="4114800" cy="5257800"/>
          </a:xfrm>
        </p:spPr>
      </p:pic>
      <p:sp>
        <p:nvSpPr>
          <p:cNvPr id="9" name="Text Placeholder 8"/>
          <p:cNvSpPr>
            <a:spLocks noGrp="1"/>
          </p:cNvSpPr>
          <p:nvPr>
            <p:ph type="body" sz="quarter" idx="12"/>
          </p:nvPr>
        </p:nvSpPr>
        <p:spPr>
          <a:xfrm>
            <a:off x="4267200" y="1727199"/>
            <a:ext cx="4419600" cy="716197"/>
          </a:xfrm>
        </p:spPr>
        <p:txBody>
          <a:bodyPr>
            <a:normAutofit/>
          </a:bodyPr>
          <a:lstStyle/>
          <a:p>
            <a:r>
              <a:rPr lang="en-US" dirty="0" smtClean="0"/>
              <a:t>Capital Planning Components that should consider Mainstreaming</a:t>
            </a:r>
            <a:endParaRPr lang="en-US" dirty="0"/>
          </a:p>
        </p:txBody>
      </p:sp>
    </p:spTree>
    <p:extLst>
      <p:ext uri="{BB962C8B-B14F-4D97-AF65-F5344CB8AC3E}">
        <p14:creationId xmlns:p14="http://schemas.microsoft.com/office/powerpoint/2010/main" val="42107776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1" y="228600"/>
            <a:ext cx="6908517" cy="758952"/>
          </a:xfrm>
        </p:spPr>
        <p:txBody>
          <a:bodyPr>
            <a:normAutofit fontScale="90000"/>
          </a:bodyPr>
          <a:lstStyle/>
          <a:p>
            <a:r>
              <a:rPr lang="en-US" dirty="0" smtClean="0"/>
              <a:t>Port of Long Beach: Addressing climate change through policies &amp; plans</a:t>
            </a:r>
            <a:br>
              <a:rPr lang="en-US" dirty="0" smtClean="0"/>
            </a:br>
            <a:endParaRPr lang="es-ES" dirty="0"/>
          </a:p>
        </p:txBody>
      </p:sp>
      <p:sp>
        <p:nvSpPr>
          <p:cNvPr id="3" name="Text Placeholder 2"/>
          <p:cNvSpPr>
            <a:spLocks noGrp="1"/>
          </p:cNvSpPr>
          <p:nvPr>
            <p:ph type="body" sz="quarter" idx="10"/>
          </p:nvPr>
        </p:nvSpPr>
        <p:spPr>
          <a:xfrm>
            <a:off x="4267199" y="1753849"/>
            <a:ext cx="4606977" cy="4900951"/>
          </a:xfrm>
        </p:spPr>
        <p:txBody>
          <a:bodyPr>
            <a:normAutofit lnSpcReduction="10000"/>
          </a:bodyPr>
          <a:lstStyle/>
          <a:p>
            <a:pPr marL="0" indent="0">
              <a:buNone/>
            </a:pPr>
            <a:r>
              <a:rPr lang="en-US" sz="1800" dirty="0" smtClean="0"/>
              <a:t>Climate change language has been recommended for inclusion into the following Port documents: </a:t>
            </a:r>
          </a:p>
          <a:p>
            <a:pPr marL="0" indent="0">
              <a:buNone/>
            </a:pPr>
            <a:endParaRPr lang="en-US" sz="1800" dirty="0" smtClean="0"/>
          </a:p>
          <a:p>
            <a:r>
              <a:rPr lang="en-US" sz="1800" dirty="0" smtClean="0"/>
              <a:t>Strategic </a:t>
            </a:r>
            <a:r>
              <a:rPr lang="en-US" sz="1800" dirty="0"/>
              <a:t>Plan</a:t>
            </a:r>
          </a:p>
          <a:p>
            <a:r>
              <a:rPr lang="en-US" sz="1800" dirty="0"/>
              <a:t>Risk Assessment Manual</a:t>
            </a:r>
          </a:p>
          <a:p>
            <a:r>
              <a:rPr lang="en-US" sz="1800" dirty="0"/>
              <a:t>Guidelines for Professional Consulting Services</a:t>
            </a:r>
          </a:p>
          <a:p>
            <a:r>
              <a:rPr lang="en-US" sz="1800" dirty="0"/>
              <a:t>Project Delivery Manual</a:t>
            </a:r>
          </a:p>
          <a:p>
            <a:r>
              <a:rPr lang="en-US" sz="1800" dirty="0"/>
              <a:t>Quality Management </a:t>
            </a:r>
            <a:r>
              <a:rPr lang="en-US" sz="1800" dirty="0" smtClean="0"/>
              <a:t>System</a:t>
            </a:r>
          </a:p>
          <a:p>
            <a:pPr marL="285750" lvl="1">
              <a:spcBef>
                <a:spcPts val="400"/>
              </a:spcBef>
              <a:buFontTx/>
              <a:buChar char="-"/>
            </a:pPr>
            <a:r>
              <a:rPr lang="en-US" sz="1800" dirty="0" err="1">
                <a:latin typeface="Arial" panose="020B0604020202020204" pitchFamily="34" charset="0"/>
                <a:cs typeface="Arial" panose="020B0604020202020204" pitchFamily="34" charset="0"/>
              </a:rPr>
              <a:t>Stormwater</a:t>
            </a:r>
            <a:r>
              <a:rPr lang="en-US" sz="1800" dirty="0">
                <a:latin typeface="Arial" panose="020B0604020202020204" pitchFamily="34" charset="0"/>
                <a:cs typeface="Arial" panose="020B0604020202020204" pitchFamily="34" charset="0"/>
              </a:rPr>
              <a:t> Infrastructure Master Plan</a:t>
            </a:r>
          </a:p>
          <a:p>
            <a:pPr marL="285750" lvl="1">
              <a:spcBef>
                <a:spcPts val="400"/>
              </a:spcBef>
              <a:buFontTx/>
              <a:buChar char="-"/>
            </a:pPr>
            <a:r>
              <a:rPr lang="en-US" sz="1800" dirty="0">
                <a:latin typeface="Arial" panose="020B0604020202020204" pitchFamily="34" charset="0"/>
                <a:cs typeface="Arial" panose="020B0604020202020204" pitchFamily="34" charset="0"/>
              </a:rPr>
              <a:t>Design Criteria Manual</a:t>
            </a:r>
          </a:p>
          <a:p>
            <a:pPr marL="274320" lvl="1" indent="-274320">
              <a:spcBef>
                <a:spcPts val="400"/>
              </a:spcBef>
              <a:buFont typeface="Arial" panose="020B0604020202020204" pitchFamily="34" charset="0"/>
              <a:buChar char="-"/>
            </a:pPr>
            <a:r>
              <a:rPr lang="en-US" sz="1800" dirty="0">
                <a:latin typeface="Arial" panose="020B0604020202020204" pitchFamily="34" charset="0"/>
                <a:cs typeface="Arial" panose="020B0604020202020204" pitchFamily="34" charset="0"/>
              </a:rPr>
              <a:t>Electrical Design Criteria and Standard Plans</a:t>
            </a:r>
          </a:p>
          <a:p>
            <a:endParaRPr lang="en-US" sz="1800" dirty="0" smtClean="0"/>
          </a:p>
          <a:p>
            <a:pPr marL="0" indent="0">
              <a:buNone/>
            </a:pPr>
            <a:r>
              <a:rPr lang="en-US" sz="1800" dirty="0" smtClean="0"/>
              <a:t>The Port is also considering developing a Port climate change policy. </a:t>
            </a:r>
            <a:endParaRPr lang="en-US" sz="1800" dirty="0"/>
          </a:p>
        </p:txBody>
      </p:sp>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t="25618" r="50000"/>
          <a:stretch/>
        </p:blipFill>
        <p:spPr>
          <a:xfrm>
            <a:off x="29979" y="1923812"/>
            <a:ext cx="4065313" cy="4554187"/>
          </a:xfrm>
          <a:prstGeom prst="rect">
            <a:avLst/>
          </a:prstGeom>
        </p:spPr>
      </p:pic>
    </p:spTree>
    <p:extLst>
      <p:ext uri="{BB962C8B-B14F-4D97-AF65-F5344CB8AC3E}">
        <p14:creationId xmlns:p14="http://schemas.microsoft.com/office/powerpoint/2010/main" val="33935327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6683664" cy="758952"/>
          </a:xfrm>
        </p:spPr>
        <p:txBody>
          <a:bodyPr>
            <a:normAutofit fontScale="90000"/>
          </a:bodyPr>
          <a:lstStyle/>
          <a:p>
            <a:r>
              <a:rPr lang="en-US" dirty="0" smtClean="0"/>
              <a:t>Port of Long Beach: Addressing climate change through guidelines</a:t>
            </a:r>
            <a:br>
              <a:rPr lang="en-US" dirty="0" smtClean="0"/>
            </a:br>
            <a:endParaRPr lang="es-ES" dirty="0"/>
          </a:p>
        </p:txBody>
      </p:sp>
      <p:sp>
        <p:nvSpPr>
          <p:cNvPr id="3" name="Text Placeholder 2"/>
          <p:cNvSpPr>
            <a:spLocks noGrp="1"/>
          </p:cNvSpPr>
          <p:nvPr>
            <p:ph type="body" sz="quarter" idx="10"/>
          </p:nvPr>
        </p:nvSpPr>
        <p:spPr>
          <a:xfrm>
            <a:off x="4454767" y="1753849"/>
            <a:ext cx="4606977" cy="4900951"/>
          </a:xfrm>
        </p:spPr>
        <p:txBody>
          <a:bodyPr>
            <a:normAutofit/>
          </a:bodyPr>
          <a:lstStyle/>
          <a:p>
            <a:pPr marL="0" lvl="1" indent="0">
              <a:spcBef>
                <a:spcPts val="400"/>
              </a:spcBef>
              <a:buNone/>
            </a:pPr>
            <a:r>
              <a:rPr lang="en-US" sz="1800" dirty="0" smtClean="0">
                <a:latin typeface="Arial" panose="020B0604020202020204" pitchFamily="34" charset="0"/>
                <a:cs typeface="Arial" panose="020B0604020202020204" pitchFamily="34" charset="0"/>
              </a:rPr>
              <a:t>Recommendations were made for the Port’s Harbor Development Permit (HDP) to consider climate change: </a:t>
            </a:r>
          </a:p>
          <a:p>
            <a:pPr marL="0" lvl="1" indent="0">
              <a:spcBef>
                <a:spcPts val="400"/>
              </a:spcBef>
              <a:buNone/>
            </a:pPr>
            <a:r>
              <a:rPr lang="en-US" sz="1800" dirty="0" smtClean="0">
                <a:latin typeface="Arial" panose="020B0604020202020204" pitchFamily="34" charset="0"/>
                <a:cs typeface="Arial" panose="020B0604020202020204" pitchFamily="34" charset="0"/>
              </a:rPr>
              <a:t> </a:t>
            </a:r>
            <a:endParaRPr lang="en-US" sz="1800" dirty="0">
              <a:latin typeface="Arial" panose="020B0604020202020204" pitchFamily="34" charset="0"/>
              <a:cs typeface="Arial" panose="020B0604020202020204" pitchFamily="34" charset="0"/>
            </a:endParaRPr>
          </a:p>
          <a:p>
            <a:pPr marL="285750" lvl="1">
              <a:spcBef>
                <a:spcPts val="400"/>
              </a:spcBef>
              <a:buFontTx/>
              <a:buChar char="-"/>
            </a:pPr>
            <a:r>
              <a:rPr lang="en-US" sz="1800" dirty="0" smtClean="0">
                <a:latin typeface="Arial" panose="020B0604020202020204" pitchFamily="34" charset="0"/>
                <a:cs typeface="Arial" panose="020B0604020202020204" pitchFamily="34" charset="0"/>
              </a:rPr>
              <a:t>New climate change checklist in the short and long HDP forms</a:t>
            </a:r>
          </a:p>
          <a:p>
            <a:pPr marL="274320" lvl="1" indent="-274320">
              <a:spcBef>
                <a:spcPts val="400"/>
              </a:spcBef>
              <a:buFont typeface="Arial" panose="020B0604020202020204" pitchFamily="34" charset="0"/>
              <a:buChar char="-"/>
            </a:pPr>
            <a:r>
              <a:rPr lang="en-US" sz="1800" dirty="0" smtClean="0">
                <a:latin typeface="Arial" panose="020B0604020202020204" pitchFamily="34" charset="0"/>
                <a:cs typeface="Arial" panose="020B0604020202020204" pitchFamily="34" charset="0"/>
              </a:rPr>
              <a:t>Port Coastal Vulnerability Zone map (36’’ SLR and 36’’ SLR + storm surge) added</a:t>
            </a:r>
          </a:p>
          <a:p>
            <a:pPr marL="274320" lvl="1" indent="-274320">
              <a:spcBef>
                <a:spcPts val="400"/>
              </a:spcBef>
              <a:buFont typeface="Arial" panose="020B0604020202020204" pitchFamily="34" charset="0"/>
              <a:buChar char="-"/>
            </a:pPr>
            <a:r>
              <a:rPr lang="en-US" sz="1800" dirty="0" smtClean="0">
                <a:latin typeface="Arial" panose="020B0604020202020204" pitchFamily="34" charset="0"/>
                <a:cs typeface="Arial" panose="020B0604020202020204" pitchFamily="34" charset="0"/>
              </a:rPr>
              <a:t>Staff guidance manual to support effective checklist review process</a:t>
            </a:r>
          </a:p>
          <a:p>
            <a:pPr marL="274320" lvl="1" indent="-274320">
              <a:spcBef>
                <a:spcPts val="400"/>
              </a:spcBef>
              <a:buFont typeface="Arial" panose="020B0604020202020204" pitchFamily="34" charset="0"/>
              <a:buChar char="-"/>
            </a:pPr>
            <a:endParaRPr lang="en-US" sz="1800" dirty="0">
              <a:latin typeface="Arial" panose="020B0604020202020204" pitchFamily="34" charset="0"/>
              <a:cs typeface="Arial" panose="020B0604020202020204" pitchFamily="34" charset="0"/>
            </a:endParaRPr>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88" y="2388010"/>
            <a:ext cx="4371489" cy="33886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508303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AU" sz="2800" dirty="0" smtClean="0"/>
              <a:t>Berkeley Watershed </a:t>
            </a:r>
            <a:br>
              <a:rPr lang="en-AU" sz="2800" dirty="0" smtClean="0"/>
            </a:br>
            <a:r>
              <a:rPr lang="en-AU" sz="2800" dirty="0" smtClean="0"/>
              <a:t>Modelling and Climate Change</a:t>
            </a:r>
            <a:endParaRPr lang="en-US" sz="2800" dirty="0"/>
          </a:p>
        </p:txBody>
      </p:sp>
      <p:sp>
        <p:nvSpPr>
          <p:cNvPr id="6" name="Text Placeholder 5"/>
          <p:cNvSpPr>
            <a:spLocks noGrp="1"/>
          </p:cNvSpPr>
          <p:nvPr>
            <p:ph type="body" sz="quarter" idx="10"/>
          </p:nvPr>
        </p:nvSpPr>
        <p:spPr>
          <a:xfrm>
            <a:off x="3807501" y="1904999"/>
            <a:ext cx="5201587" cy="4695513"/>
          </a:xfrm>
        </p:spPr>
        <p:txBody>
          <a:bodyPr>
            <a:normAutofit fontScale="92500" lnSpcReduction="10000"/>
          </a:bodyPr>
          <a:lstStyle/>
          <a:p>
            <a:pPr marL="274320" indent="-274320">
              <a:buFont typeface="Arial" panose="020B0604020202020204" pitchFamily="34" charset="0"/>
              <a:buChar char="-"/>
            </a:pPr>
            <a:r>
              <a:rPr lang="en-US" sz="2200" dirty="0"/>
              <a:t>Current Watershed Masterplan evaluates performance of existing stormwater infrastructure under current conditions</a:t>
            </a:r>
          </a:p>
          <a:p>
            <a:pPr marL="274320" indent="-274320">
              <a:buFont typeface="Arial" panose="020B0604020202020204" pitchFamily="34" charset="0"/>
              <a:buChar char="-"/>
            </a:pPr>
            <a:r>
              <a:rPr lang="en-US" sz="2200" dirty="0"/>
              <a:t>New Scope of Work (SOW) developed to provide approach for incorporating climate-change-driven changes in precipitation and sea level rise into the watershed modeling. </a:t>
            </a:r>
          </a:p>
          <a:p>
            <a:pPr marL="274320" indent="-274320">
              <a:buFont typeface="Arial" panose="020B0604020202020204" pitchFamily="34" charset="0"/>
              <a:buChar char="-"/>
            </a:pPr>
            <a:r>
              <a:rPr lang="en-US" sz="2200" dirty="0"/>
              <a:t>SOW will support City investments in stormwater system upgrades and green infrastructure to achieve a higher degree of system reliability and resilience. </a:t>
            </a:r>
          </a:p>
          <a:p>
            <a:pPr marL="274320" indent="-274320">
              <a:buFont typeface="Arial" panose="020B0604020202020204" pitchFamily="34" charset="0"/>
              <a:buChar char="-"/>
            </a:pPr>
            <a:r>
              <a:rPr lang="en-US" sz="2200" dirty="0"/>
              <a:t>SOW identifies boundary condition data and scenarios for existing and future Bay water levels and precipitation events. </a:t>
            </a:r>
          </a:p>
          <a:p>
            <a:pPr marL="0" indent="0">
              <a:buNone/>
            </a:pPr>
            <a:endParaRPr lang="en-US" dirty="0"/>
          </a:p>
        </p:txBody>
      </p:sp>
      <p:sp>
        <p:nvSpPr>
          <p:cNvPr id="4" name="Content Placeholder 1"/>
          <p:cNvSpPr txBox="1">
            <a:spLocks/>
          </p:cNvSpPr>
          <p:nvPr/>
        </p:nvSpPr>
        <p:spPr>
          <a:xfrm>
            <a:off x="8481848" y="2214456"/>
            <a:ext cx="8207528" cy="3566160"/>
          </a:xfrm>
          <a:prstGeom prst="rect">
            <a:avLst/>
          </a:prstGeom>
        </p:spPr>
        <p:txBody>
          <a:bodyPr/>
          <a:lstStyle>
            <a:lvl1pPr marL="231775" indent="-231775" algn="l" defTabSz="914400" rtl="0" eaLnBrk="1" latinLnBrk="0" hangingPunct="1">
              <a:spcBef>
                <a:spcPts val="1200"/>
              </a:spcBef>
              <a:buFont typeface="Arial" pitchFamily="34" charset="0"/>
              <a:buChar char="–"/>
              <a:defRPr sz="2400" kern="1200">
                <a:solidFill>
                  <a:schemeClr val="tx1"/>
                </a:solidFill>
                <a:latin typeface="+mn-lt"/>
                <a:ea typeface="+mn-ea"/>
                <a:cs typeface="AECOM Sans" panose="020B0504020202020204" pitchFamily="34" charset="0"/>
              </a:defRPr>
            </a:lvl1pPr>
            <a:lvl2pPr marL="511175" indent="-228600" algn="l" defTabSz="914400" rtl="0" eaLnBrk="1" latinLnBrk="0" hangingPunct="1">
              <a:spcBef>
                <a:spcPts val="400"/>
              </a:spcBef>
              <a:buFont typeface="Arial" pitchFamily="34" charset="0"/>
              <a:buChar char="•"/>
              <a:defRPr sz="2000" kern="1200">
                <a:solidFill>
                  <a:schemeClr val="tx1"/>
                </a:solidFill>
                <a:latin typeface="+mn-lt"/>
                <a:ea typeface="+mn-ea"/>
                <a:cs typeface="AECOM Sans" panose="020B0504020202020204" pitchFamily="34" charset="0"/>
              </a:defRPr>
            </a:lvl2pPr>
            <a:lvl3pPr marL="685800" indent="-173038" algn="l" defTabSz="914400" rtl="0" eaLnBrk="1" latinLnBrk="0" hangingPunct="1">
              <a:spcBef>
                <a:spcPct val="20000"/>
              </a:spcBef>
              <a:buFont typeface="Courier New" panose="02070309020205020404" pitchFamily="49" charset="0"/>
              <a:buChar char="o"/>
              <a:defRPr sz="1800" kern="1200">
                <a:solidFill>
                  <a:schemeClr val="tx1"/>
                </a:solidFill>
                <a:latin typeface="+mn-lt"/>
                <a:ea typeface="+mn-ea"/>
                <a:cs typeface="AECOM Sans" panose="020B0504020202020204" pitchFamily="34" charset="0"/>
              </a:defRPr>
            </a:lvl3pPr>
            <a:lvl4pPr marL="914400" indent="-173038" algn="l" defTabSz="914400" rtl="0" eaLnBrk="1" latinLnBrk="0" hangingPunct="1">
              <a:spcBef>
                <a:spcPct val="20000"/>
              </a:spcBef>
              <a:buFont typeface="Arial" pitchFamily="34" charset="0"/>
              <a:buChar char="–"/>
              <a:defRPr sz="1600" kern="1200">
                <a:solidFill>
                  <a:schemeClr val="tx1"/>
                </a:solidFill>
                <a:latin typeface="+mn-lt"/>
                <a:ea typeface="+mn-ea"/>
                <a:cs typeface="AECOM Sans" panose="020B0504020202020204"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dirty="0" smtClean="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931" y="1666563"/>
            <a:ext cx="3686175" cy="4933950"/>
          </a:xfrm>
          <a:prstGeom prst="rect">
            <a:avLst/>
          </a:prstGeom>
          <a:noFill/>
          <a:ln w="9525">
            <a:solidFill>
              <a:schemeClr val="tx2"/>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40007731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Baltimore Preparedness &amp;</a:t>
            </a:r>
            <a:r>
              <a:rPr lang="en-US" dirty="0"/>
              <a:t> </a:t>
            </a:r>
            <a:r>
              <a:rPr lang="en-US" dirty="0" smtClean="0"/>
              <a:t>Resiliency:</a:t>
            </a:r>
            <a:br>
              <a:rPr lang="en-US" dirty="0" smtClean="0"/>
            </a:br>
            <a:r>
              <a:rPr lang="en-US" dirty="0" smtClean="0"/>
              <a:t>CIP requirements</a:t>
            </a:r>
            <a:endParaRPr lang="es-ES" dirty="0"/>
          </a:p>
        </p:txBody>
      </p:sp>
      <p:sp>
        <p:nvSpPr>
          <p:cNvPr id="3" name="Text Placeholder 2"/>
          <p:cNvSpPr>
            <a:spLocks noGrp="1"/>
          </p:cNvSpPr>
          <p:nvPr>
            <p:ph type="body" sz="quarter" idx="10"/>
          </p:nvPr>
        </p:nvSpPr>
        <p:spPr>
          <a:xfrm>
            <a:off x="4267200" y="1783830"/>
            <a:ext cx="4651948" cy="4825999"/>
          </a:xfrm>
        </p:spPr>
        <p:txBody>
          <a:bodyPr>
            <a:noAutofit/>
          </a:bodyPr>
          <a:lstStyle/>
          <a:p>
            <a:pPr lvl="0"/>
            <a:r>
              <a:rPr lang="en-US" sz="1800" dirty="0" smtClean="0"/>
              <a:t>The </a:t>
            </a:r>
            <a:r>
              <a:rPr lang="en-US" sz="1800" dirty="0"/>
              <a:t>strategies and actions of the </a:t>
            </a:r>
            <a:r>
              <a:rPr lang="en-US" sz="1800" u="sng" dirty="0">
                <a:hlinkClick r:id="rId3"/>
              </a:rPr>
              <a:t>Disaster Preparedness Project and Plan (DP3)</a:t>
            </a:r>
            <a:r>
              <a:rPr lang="en-US" sz="1800" dirty="0"/>
              <a:t> must be considered and integrated into the </a:t>
            </a:r>
            <a:r>
              <a:rPr lang="en-US" sz="1800" dirty="0" smtClean="0"/>
              <a:t>Capital Improvement Program (CIP)</a:t>
            </a:r>
          </a:p>
        </p:txBody>
      </p:sp>
      <p:pic>
        <p:nvPicPr>
          <p:cNvPr id="1026" name="Picture 2"/>
          <p:cNvPicPr>
            <a:picLocks noGrp="1" noChangeAspect="1" noChangeArrowheads="1"/>
          </p:cNvPicPr>
          <p:nvPr>
            <p:ph type="pic" sz="quarter" idx="11"/>
          </p:nvPr>
        </p:nvPicPr>
        <p:blipFill>
          <a:blip r:embed="rId4">
            <a:extLst>
              <a:ext uri="{28A0092B-C50C-407E-A947-70E740481C1C}">
                <a14:useLocalDpi xmlns:a14="http://schemas.microsoft.com/office/drawing/2010/main" val="0"/>
              </a:ext>
            </a:extLst>
          </a:blip>
          <a:srcRect t="772" b="772"/>
          <a:stretch>
            <a:fillRect/>
          </a:stretch>
        </p:blipFill>
        <p:spPr bwMode="auto">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037721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Baltimore Preparedness &amp;</a:t>
            </a:r>
            <a:r>
              <a:rPr lang="en-US" dirty="0"/>
              <a:t> </a:t>
            </a:r>
            <a:r>
              <a:rPr lang="en-US" dirty="0" smtClean="0"/>
              <a:t>Resiliency</a:t>
            </a:r>
            <a:br>
              <a:rPr lang="en-US" dirty="0" smtClean="0"/>
            </a:br>
            <a:r>
              <a:rPr lang="en-US" dirty="0" smtClean="0"/>
              <a:t>CIP requirements</a:t>
            </a:r>
            <a:br>
              <a:rPr lang="en-US" dirty="0" smtClean="0"/>
            </a:br>
            <a:endParaRPr lang="es-ES" dirty="0"/>
          </a:p>
        </p:txBody>
      </p:sp>
      <p:sp>
        <p:nvSpPr>
          <p:cNvPr id="3" name="Text Placeholder 2"/>
          <p:cNvSpPr>
            <a:spLocks noGrp="1"/>
          </p:cNvSpPr>
          <p:nvPr>
            <p:ph type="body" sz="quarter" idx="10"/>
          </p:nvPr>
        </p:nvSpPr>
        <p:spPr>
          <a:xfrm>
            <a:off x="4282190" y="2338374"/>
            <a:ext cx="4606977" cy="4900951"/>
          </a:xfrm>
        </p:spPr>
        <p:txBody>
          <a:bodyPr>
            <a:normAutofit/>
          </a:bodyPr>
          <a:lstStyle/>
          <a:p>
            <a:r>
              <a:rPr lang="en-US" dirty="0" smtClean="0"/>
              <a:t>Design bridge expansion </a:t>
            </a:r>
            <a:r>
              <a:rPr lang="en-US" dirty="0"/>
              <a:t>joints for longer periods of high heat and heavy precipitation events, and develop a more robust inspection and maintenance process</a:t>
            </a:r>
          </a:p>
          <a:p>
            <a:r>
              <a:rPr lang="en-US" dirty="0" smtClean="0"/>
              <a:t>Prioritize </a:t>
            </a:r>
            <a:r>
              <a:rPr lang="en-US" dirty="0"/>
              <a:t>infrastructure upgrades for roads identified at risk of flooding through the use of elevation data and Sea, Lake and Overland Surges from Hurricanes (SLOSH) model results</a:t>
            </a:r>
          </a:p>
          <a:p>
            <a:r>
              <a:rPr lang="en-US" dirty="0" smtClean="0"/>
              <a:t>Install </a:t>
            </a:r>
            <a:r>
              <a:rPr lang="en-US" dirty="0"/>
              <a:t>external generator hookups for critical facilities that depend on mobile generators for backup </a:t>
            </a:r>
            <a:r>
              <a:rPr lang="en-US" dirty="0" smtClean="0"/>
              <a:t>power</a:t>
            </a:r>
            <a:endParaRPr lang="en-US" dirty="0"/>
          </a:p>
        </p:txBody>
      </p:sp>
      <p:sp>
        <p:nvSpPr>
          <p:cNvPr id="4" name="Picture Placeholder 3"/>
          <p:cNvSpPr>
            <a:spLocks noGrp="1"/>
          </p:cNvSpPr>
          <p:nvPr>
            <p:ph type="pic" sz="quarter" idx="11"/>
          </p:nvPr>
        </p:nvSpPr>
        <p:spPr/>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16189"/>
            <a:ext cx="4107305" cy="50418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573302"/>
            <a:ext cx="4107305" cy="4760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 y="4435390"/>
            <a:ext cx="1147762" cy="23860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xt Placeholder 8"/>
          <p:cNvSpPr>
            <a:spLocks noGrp="1"/>
          </p:cNvSpPr>
          <p:nvPr>
            <p:ph type="body" sz="quarter" idx="12"/>
          </p:nvPr>
        </p:nvSpPr>
        <p:spPr>
          <a:xfrm>
            <a:off x="4237218" y="1573302"/>
            <a:ext cx="4906781" cy="716197"/>
          </a:xfrm>
        </p:spPr>
        <p:txBody>
          <a:bodyPr>
            <a:normAutofit/>
          </a:bodyPr>
          <a:lstStyle/>
          <a:p>
            <a:r>
              <a:rPr lang="en-US" dirty="0" smtClean="0"/>
              <a:t>Sample </a:t>
            </a:r>
            <a:r>
              <a:rPr lang="en-US" dirty="0"/>
              <a:t>recommendations from P</a:t>
            </a:r>
            <a:r>
              <a:rPr lang="en-US" dirty="0" smtClean="0"/>
              <a:t>lan </a:t>
            </a:r>
            <a:r>
              <a:rPr lang="en-US" dirty="0"/>
              <a:t>that impact capital projects</a:t>
            </a:r>
          </a:p>
        </p:txBody>
      </p:sp>
    </p:spTree>
    <p:extLst>
      <p:ext uri="{BB962C8B-B14F-4D97-AF65-F5344CB8AC3E}">
        <p14:creationId xmlns:p14="http://schemas.microsoft.com/office/powerpoint/2010/main" val="23238064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Baltimore Preparedness &amp;</a:t>
            </a:r>
            <a:r>
              <a:rPr lang="en-US" dirty="0"/>
              <a:t> </a:t>
            </a:r>
            <a:r>
              <a:rPr lang="en-US" dirty="0" smtClean="0"/>
              <a:t>Resiliency</a:t>
            </a:r>
            <a:br>
              <a:rPr lang="en-US" dirty="0" smtClean="0"/>
            </a:br>
            <a:r>
              <a:rPr lang="en-US" dirty="0" smtClean="0"/>
              <a:t>CIP requirements</a:t>
            </a:r>
            <a:br>
              <a:rPr lang="en-US" dirty="0" smtClean="0"/>
            </a:br>
            <a:endParaRPr lang="es-ES" dirty="0"/>
          </a:p>
        </p:txBody>
      </p:sp>
      <p:sp>
        <p:nvSpPr>
          <p:cNvPr id="3" name="Text Placeholder 2"/>
          <p:cNvSpPr>
            <a:spLocks noGrp="1"/>
          </p:cNvSpPr>
          <p:nvPr>
            <p:ph type="body" sz="quarter" idx="10"/>
          </p:nvPr>
        </p:nvSpPr>
        <p:spPr>
          <a:xfrm>
            <a:off x="4282190" y="2338374"/>
            <a:ext cx="4606977" cy="4900951"/>
          </a:xfrm>
        </p:spPr>
        <p:txBody>
          <a:bodyPr>
            <a:normAutofit/>
          </a:bodyPr>
          <a:lstStyle/>
          <a:p>
            <a:r>
              <a:rPr lang="en-US" dirty="0"/>
              <a:t>Install energy-efficient and low-water-use equipment during renovations in all City-owned </a:t>
            </a:r>
            <a:r>
              <a:rPr lang="en-US" dirty="0" smtClean="0"/>
              <a:t>buildings</a:t>
            </a:r>
            <a:endParaRPr lang="en-US" dirty="0"/>
          </a:p>
          <a:p>
            <a:r>
              <a:rPr lang="en-US" dirty="0"/>
              <a:t>Replace old and malfunctioning pipes with new pipes or retrofit existing pipes with new lining prioritizing areas with reoccurring flooding</a:t>
            </a:r>
          </a:p>
          <a:p>
            <a:r>
              <a:rPr lang="en-US" dirty="0"/>
              <a:t>Install backflow-prevention devices or other appropriate technology along waterfront to reduce flood </a:t>
            </a:r>
            <a:r>
              <a:rPr lang="en-US" dirty="0" smtClean="0"/>
              <a:t>risk</a:t>
            </a:r>
            <a:endParaRPr lang="en-US" dirty="0"/>
          </a:p>
        </p:txBody>
      </p:sp>
      <p:sp>
        <p:nvSpPr>
          <p:cNvPr id="4" name="Picture Placeholder 3"/>
          <p:cNvSpPr>
            <a:spLocks noGrp="1"/>
          </p:cNvSpPr>
          <p:nvPr>
            <p:ph type="pic" sz="quarter" idx="11"/>
          </p:nvPr>
        </p:nvSpPr>
        <p:spPr/>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16189"/>
            <a:ext cx="4107305" cy="50418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573302"/>
            <a:ext cx="4107305" cy="4760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 y="4435390"/>
            <a:ext cx="1147762" cy="23860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xt Placeholder 8"/>
          <p:cNvSpPr>
            <a:spLocks noGrp="1"/>
          </p:cNvSpPr>
          <p:nvPr>
            <p:ph type="body" sz="quarter" idx="12"/>
          </p:nvPr>
        </p:nvSpPr>
        <p:spPr>
          <a:xfrm>
            <a:off x="4237218" y="1573302"/>
            <a:ext cx="4906781" cy="716197"/>
          </a:xfrm>
        </p:spPr>
        <p:txBody>
          <a:bodyPr>
            <a:normAutofit/>
          </a:bodyPr>
          <a:lstStyle/>
          <a:p>
            <a:r>
              <a:rPr lang="en-US" dirty="0" smtClean="0"/>
              <a:t>Sample </a:t>
            </a:r>
            <a:r>
              <a:rPr lang="en-US" dirty="0"/>
              <a:t>recommendations from P</a:t>
            </a:r>
            <a:r>
              <a:rPr lang="en-US" dirty="0" smtClean="0"/>
              <a:t>lan </a:t>
            </a:r>
            <a:r>
              <a:rPr lang="en-US" dirty="0"/>
              <a:t>that impact capital projects</a:t>
            </a:r>
          </a:p>
        </p:txBody>
      </p:sp>
    </p:spTree>
    <p:extLst>
      <p:ext uri="{BB962C8B-B14F-4D97-AF65-F5344CB8AC3E}">
        <p14:creationId xmlns:p14="http://schemas.microsoft.com/office/powerpoint/2010/main" val="6970785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4447"/>
          <a:stretch/>
        </p:blipFill>
        <p:spPr>
          <a:xfrm>
            <a:off x="0" y="1124261"/>
            <a:ext cx="9144000" cy="5746351"/>
          </a:xfrm>
        </p:spPr>
      </p:pic>
      <p:sp>
        <p:nvSpPr>
          <p:cNvPr id="2" name="Title 1"/>
          <p:cNvSpPr>
            <a:spLocks noGrp="1"/>
          </p:cNvSpPr>
          <p:nvPr>
            <p:ph type="title"/>
          </p:nvPr>
        </p:nvSpPr>
        <p:spPr/>
        <p:txBody>
          <a:bodyPr/>
          <a:lstStyle/>
          <a:p>
            <a:r>
              <a:rPr lang="en-AU" sz="2700" dirty="0"/>
              <a:t>Berkeley Watershed Modelling </a:t>
            </a:r>
            <a:r>
              <a:rPr lang="en-AU" dirty="0" smtClean="0"/>
              <a:t>and </a:t>
            </a:r>
            <a:r>
              <a:rPr lang="en-AU" sz="2700" dirty="0" smtClean="0"/>
              <a:t>Climate </a:t>
            </a:r>
            <a:r>
              <a:rPr lang="en-AU" sz="2700" dirty="0"/>
              <a:t>Change</a:t>
            </a:r>
            <a:endParaRPr lang="en-US" sz="2700" dirty="0"/>
          </a:p>
        </p:txBody>
      </p:sp>
    </p:spTree>
    <p:extLst>
      <p:ext uri="{BB962C8B-B14F-4D97-AF65-F5344CB8AC3E}">
        <p14:creationId xmlns:p14="http://schemas.microsoft.com/office/powerpoint/2010/main" val="6761614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3197" t="-19685" r="-5151" b="-3225"/>
          <a:stretch/>
        </p:blipFill>
        <p:spPr>
          <a:xfrm>
            <a:off x="29980" y="104930"/>
            <a:ext cx="9144000" cy="6858000"/>
          </a:xfrm>
        </p:spPr>
      </p:pic>
      <p:sp>
        <p:nvSpPr>
          <p:cNvPr id="2" name="Title 1"/>
          <p:cNvSpPr>
            <a:spLocks noGrp="1"/>
          </p:cNvSpPr>
          <p:nvPr>
            <p:ph type="title"/>
          </p:nvPr>
        </p:nvSpPr>
        <p:spPr/>
        <p:txBody>
          <a:bodyPr/>
          <a:lstStyle/>
          <a:p>
            <a:r>
              <a:rPr lang="en-AU" sz="2700" dirty="0" smtClean="0"/>
              <a:t>Berkeley Watershed Model</a:t>
            </a:r>
            <a:endParaRPr lang="en-US" sz="2700" dirty="0"/>
          </a:p>
        </p:txBody>
      </p:sp>
    </p:spTree>
    <p:extLst>
      <p:ext uri="{BB962C8B-B14F-4D97-AF65-F5344CB8AC3E}">
        <p14:creationId xmlns:p14="http://schemas.microsoft.com/office/powerpoint/2010/main" val="27660211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Baltimore Preparedness &amp;</a:t>
            </a:r>
            <a:r>
              <a:rPr lang="en-US" dirty="0"/>
              <a:t> </a:t>
            </a:r>
            <a:r>
              <a:rPr lang="en-US" dirty="0" smtClean="0"/>
              <a:t>Resiliency</a:t>
            </a:r>
            <a:br>
              <a:rPr lang="en-US" dirty="0" smtClean="0"/>
            </a:br>
            <a:r>
              <a:rPr lang="en-US" dirty="0" smtClean="0"/>
              <a:t>Disaster Preparedness Project &amp; Plan</a:t>
            </a:r>
            <a:br>
              <a:rPr lang="en-US" dirty="0" smtClean="0"/>
            </a:br>
            <a:endParaRPr lang="es-ES" dirty="0"/>
          </a:p>
        </p:txBody>
      </p:sp>
      <p:sp>
        <p:nvSpPr>
          <p:cNvPr id="3" name="Text Placeholder 2"/>
          <p:cNvSpPr>
            <a:spLocks noGrp="1"/>
          </p:cNvSpPr>
          <p:nvPr>
            <p:ph type="body" sz="quarter" idx="10"/>
          </p:nvPr>
        </p:nvSpPr>
        <p:spPr>
          <a:xfrm>
            <a:off x="4267199" y="1753849"/>
            <a:ext cx="4606977" cy="4900951"/>
          </a:xfrm>
        </p:spPr>
        <p:txBody>
          <a:bodyPr>
            <a:normAutofit/>
          </a:bodyPr>
          <a:lstStyle/>
          <a:p>
            <a:pPr marL="0" lvl="0" indent="0">
              <a:buNone/>
            </a:pPr>
            <a:r>
              <a:rPr lang="en-US" sz="2300" dirty="0"/>
              <a:t>  </a:t>
            </a:r>
            <a:r>
              <a:rPr lang="en-US" sz="2300" dirty="0" smtClean="0"/>
              <a:t>-</a:t>
            </a:r>
            <a:endParaRPr lang="en-US" sz="2300" dirty="0"/>
          </a:p>
        </p:txBody>
      </p:sp>
      <p:sp>
        <p:nvSpPr>
          <p:cNvPr id="7" name="Text Placeholder 2"/>
          <p:cNvSpPr>
            <a:spLocks noGrp="1"/>
          </p:cNvSpPr>
          <p:nvPr>
            <p:ph type="body" sz="quarter" idx="10"/>
          </p:nvPr>
        </p:nvSpPr>
        <p:spPr>
          <a:xfrm>
            <a:off x="4252210" y="2563226"/>
            <a:ext cx="4606977" cy="4900951"/>
          </a:xfrm>
        </p:spPr>
        <p:txBody>
          <a:bodyPr>
            <a:normAutofit/>
          </a:bodyPr>
          <a:lstStyle/>
          <a:p>
            <a:r>
              <a:rPr lang="en-US" dirty="0" smtClean="0"/>
              <a:t>Expand use of climate information in water resources planning and management</a:t>
            </a:r>
          </a:p>
          <a:p>
            <a:r>
              <a:rPr lang="en-US" dirty="0" smtClean="0"/>
              <a:t>Research and monitor trends in storm events and stream flow</a:t>
            </a:r>
          </a:p>
          <a:p>
            <a:r>
              <a:rPr lang="en-US" dirty="0" smtClean="0"/>
              <a:t>Update flood maps to reflect changing risk associated with climate change</a:t>
            </a:r>
          </a:p>
          <a:p>
            <a:r>
              <a:rPr lang="en-US" dirty="0" smtClean="0"/>
              <a:t>Continuously improve and enhance flood vulnerability data</a:t>
            </a:r>
            <a:endParaRPr lang="en-US" dirty="0"/>
          </a:p>
        </p:txBody>
      </p:sp>
      <p:sp>
        <p:nvSpPr>
          <p:cNvPr id="8" name="Text Placeholder 8"/>
          <p:cNvSpPr>
            <a:spLocks noGrp="1"/>
          </p:cNvSpPr>
          <p:nvPr>
            <p:ph type="body" sz="quarter" idx="12"/>
          </p:nvPr>
        </p:nvSpPr>
        <p:spPr>
          <a:xfrm>
            <a:off x="4237218" y="1573302"/>
            <a:ext cx="4906781" cy="716197"/>
          </a:xfrm>
        </p:spPr>
        <p:txBody>
          <a:bodyPr>
            <a:noAutofit/>
          </a:bodyPr>
          <a:lstStyle/>
          <a:p>
            <a:r>
              <a:rPr lang="en-US" sz="1800" dirty="0" smtClean="0"/>
              <a:t>Recommendation on conducting analysis </a:t>
            </a:r>
            <a:r>
              <a:rPr lang="en-US" sz="1800" dirty="0" smtClean="0"/>
              <a:t>of trends </a:t>
            </a:r>
            <a:r>
              <a:rPr lang="en-US" sz="1800" dirty="0" smtClean="0"/>
              <a:t>in storm events and hydrology to inform climate change response policies</a:t>
            </a:r>
            <a:endParaRPr lang="en-US" sz="1800"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78963"/>
            <a:ext cx="3957403" cy="52917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651733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161005 USDN case studies-v1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161005 USDN case studies-v1a</Template>
  <TotalTime>1800</TotalTime>
  <Words>11629</Words>
  <Application>Microsoft Office PowerPoint</Application>
  <PresentationFormat>On-screen Show (4:3)</PresentationFormat>
  <Paragraphs>1173</Paragraphs>
  <Slides>62</Slides>
  <Notes>55</Notes>
  <HiddenSlides>0</HiddenSlides>
  <MMClips>0</MMClips>
  <ScaleCrop>false</ScaleCrop>
  <HeadingPairs>
    <vt:vector size="4" baseType="variant">
      <vt:variant>
        <vt:lpstr>Theme</vt:lpstr>
      </vt:variant>
      <vt:variant>
        <vt:i4>1</vt:i4>
      </vt:variant>
      <vt:variant>
        <vt:lpstr>Slide Titles</vt:lpstr>
      </vt:variant>
      <vt:variant>
        <vt:i4>62</vt:i4>
      </vt:variant>
    </vt:vector>
  </HeadingPairs>
  <TitlesOfParts>
    <vt:vector size="63" baseType="lpstr">
      <vt:lpstr>161005 USDN case studies-v1a</vt:lpstr>
      <vt:lpstr>PowerPoint Presentation</vt:lpstr>
      <vt:lpstr>PowerPoint Presentation</vt:lpstr>
      <vt:lpstr>Case Study:  Inundation and Flooding Maps  Capital Regional District (Victoria, BC)</vt:lpstr>
      <vt:lpstr>Case Study: City of Baltimore Disaster  Preparedness and Planning Project </vt:lpstr>
      <vt:lpstr>PowerPoint Presentation</vt:lpstr>
      <vt:lpstr>Berkeley Watershed  Modelling and Climate Change</vt:lpstr>
      <vt:lpstr>Berkeley Watershed Modelling and Climate Change</vt:lpstr>
      <vt:lpstr>Berkeley Watershed Model</vt:lpstr>
      <vt:lpstr>Baltimore Preparedness &amp; Resiliency Disaster Preparedness Project &amp; Plan </vt:lpstr>
      <vt:lpstr>PowerPoint Presentation</vt:lpstr>
      <vt:lpstr>Case Study: Robust  Asset Data  Adapting to Rising Tides (ART)  </vt:lpstr>
      <vt:lpstr>ART Project – Asset Data Collected</vt:lpstr>
      <vt:lpstr>Case Study:  Inundation and Flooding Maps  Capital Regional District (Victoria, BC) </vt:lpstr>
      <vt:lpstr>FHWA Post Sandy Study Images of Example Assets Assessed</vt:lpstr>
      <vt:lpstr>PowerPoint Presentation</vt:lpstr>
      <vt:lpstr>Climate Change and Extreme Weather  Adaptation Options</vt:lpstr>
      <vt:lpstr>PowerPoint Presentation</vt:lpstr>
      <vt:lpstr>PowerPoint Presentation</vt:lpstr>
      <vt:lpstr>PowerPoint Presentation</vt:lpstr>
      <vt:lpstr>PowerPoint Presentation</vt:lpstr>
      <vt:lpstr>PowerPoint Presentation</vt:lpstr>
      <vt:lpstr>California State Route 37 –  North San Francisco Bay Sea Level Rise Vulnerability Study and Adaptation </vt:lpstr>
      <vt:lpstr>PowerPoint Presentation</vt:lpstr>
      <vt:lpstr>Case Study:  Coastal Sea Level Rise Risk Assessment Capital Regional District (Victoria, BC) </vt:lpstr>
      <vt:lpstr>Case Study:  Coastal Sea Level Rise Risk Assessment Capital Regional District (Victoria, BC) </vt:lpstr>
      <vt:lpstr>PowerPoint Presentation</vt:lpstr>
      <vt:lpstr>California State Route 37 –  North San Francisco Bay Sea Level Rise Vulnerability Study and Adaptation </vt:lpstr>
      <vt:lpstr>Existing Conditions</vt:lpstr>
      <vt:lpstr>Alternative: Roadway on embankment</vt:lpstr>
      <vt:lpstr>Alternative: Roadway on causeway</vt:lpstr>
      <vt:lpstr>Climate Change  and Extreme Weather Adaptation Options</vt:lpstr>
      <vt:lpstr>Living Levee Radio Beach </vt:lpstr>
      <vt:lpstr>Living Levee Radio Beach </vt:lpstr>
      <vt:lpstr>Living Levee Radio Beach – Cost Estimate </vt:lpstr>
      <vt:lpstr> Toronto:  Ahead of the Storm: Preparing for Climate Change </vt:lpstr>
      <vt:lpstr>Toronto ‘Asking the Resiliency Question’ </vt:lpstr>
      <vt:lpstr>New York City  Green Infrastructure Plan </vt:lpstr>
      <vt:lpstr>New York City: Green Infrastructure Plan GI as a base for mitigation to and adaptation to Climate Change </vt:lpstr>
      <vt:lpstr>Chicago - Existing Green Infrastructure </vt:lpstr>
      <vt:lpstr>Chicago - Green Stormwater                       Infrastructure Strategy </vt:lpstr>
      <vt:lpstr>Case Study: Coastal Adaptation  Louisiana Coastal Master Plan </vt:lpstr>
      <vt:lpstr>Strategies recommended in Master Plan</vt:lpstr>
      <vt:lpstr>PowerPoint Presentation</vt:lpstr>
      <vt:lpstr>Vancouver, British Colombia</vt:lpstr>
      <vt:lpstr>Vancouver, British Colombia</vt:lpstr>
      <vt:lpstr>Vancouver, British Colombia</vt:lpstr>
      <vt:lpstr>Fort Lauderdale, Florida</vt:lpstr>
      <vt:lpstr>Baltimore Floodplain Management</vt:lpstr>
      <vt:lpstr>Baltimore Floodplain Management</vt:lpstr>
      <vt:lpstr>Boston, Massachusetts Climate Preparedness Checklist </vt:lpstr>
      <vt:lpstr>San Francisco SLR Capital  Planning Guidance </vt:lpstr>
      <vt:lpstr>Miami Beach, Florida Code Modifications</vt:lpstr>
      <vt:lpstr>Miami Beach, Florida Code Modifications </vt:lpstr>
      <vt:lpstr>MTC Report Chapter on Mainstreaming  Climate Change Risk into Transportation  Agencies</vt:lpstr>
      <vt:lpstr>MTC Report Chapter on Mainstreaming  Climate Change Risk into Transportation  Agencies</vt:lpstr>
      <vt:lpstr>MTC Report Chapter on Mainstreaming  Climate Change Risk into Transportation  Agencies</vt:lpstr>
      <vt:lpstr>MTC Report Chapter on Mainstreaming  Climate Change Risk into Transportation  Agencies</vt:lpstr>
      <vt:lpstr>Port of Long Beach: Addressing climate change through policies &amp; plans </vt:lpstr>
      <vt:lpstr>Port of Long Beach: Addressing climate change through guidelines </vt:lpstr>
      <vt:lpstr>Baltimore Preparedness &amp; Resiliency: CIP requirements</vt:lpstr>
      <vt:lpstr>Baltimore Preparedness &amp; Resiliency CIP requirements </vt:lpstr>
      <vt:lpstr>Baltimore Preparedness &amp; Resiliency CIP requirements </vt:lpstr>
    </vt:vector>
  </TitlesOfParts>
  <Company>AECOM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Bonham-Carter, Claire</dc:creator>
  <cp:lastModifiedBy>Bonham-Carter, Claire</cp:lastModifiedBy>
  <cp:revision>85</cp:revision>
  <cp:lastPrinted>2015-09-15T18:48:10Z</cp:lastPrinted>
  <dcterms:created xsi:type="dcterms:W3CDTF">2016-10-07T19:49:44Z</dcterms:created>
  <dcterms:modified xsi:type="dcterms:W3CDTF">2016-11-09T06:57:41Z</dcterms:modified>
</cp:coreProperties>
</file>