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6" r:id="rId1"/>
  </p:sldMasterIdLst>
  <p:notesMasterIdLst>
    <p:notesMasterId r:id="rId130"/>
  </p:notesMasterIdLst>
  <p:sldIdLst>
    <p:sldId id="660" r:id="rId2"/>
    <p:sldId id="619" r:id="rId3"/>
    <p:sldId id="328" r:id="rId4"/>
    <p:sldId id="330" r:id="rId5"/>
    <p:sldId id="333" r:id="rId6"/>
    <p:sldId id="707" r:id="rId7"/>
    <p:sldId id="329" r:id="rId8"/>
    <p:sldId id="677" r:id="rId9"/>
    <p:sldId id="552" r:id="rId10"/>
    <p:sldId id="536" r:id="rId11"/>
    <p:sldId id="537" r:id="rId12"/>
    <p:sldId id="627" r:id="rId13"/>
    <p:sldId id="647" r:id="rId14"/>
    <p:sldId id="648" r:id="rId15"/>
    <p:sldId id="641" r:id="rId16"/>
    <p:sldId id="642" r:id="rId17"/>
    <p:sldId id="643" r:id="rId18"/>
    <p:sldId id="335" r:id="rId19"/>
    <p:sldId id="539" r:id="rId20"/>
    <p:sldId id="526" r:id="rId21"/>
    <p:sldId id="525" r:id="rId22"/>
    <p:sldId id="523" r:id="rId23"/>
    <p:sldId id="524" r:id="rId24"/>
    <p:sldId id="708" r:id="rId25"/>
    <p:sldId id="690" r:id="rId26"/>
    <p:sldId id="661" r:id="rId27"/>
    <p:sldId id="630" r:id="rId28"/>
    <p:sldId id="631" r:id="rId29"/>
    <p:sldId id="629" r:id="rId30"/>
    <p:sldId id="563" r:id="rId31"/>
    <p:sldId id="544" r:id="rId32"/>
    <p:sldId id="570" r:id="rId33"/>
    <p:sldId id="530" r:id="rId34"/>
    <p:sldId id="531" r:id="rId35"/>
    <p:sldId id="572" r:id="rId36"/>
    <p:sldId id="533" r:id="rId37"/>
    <p:sldId id="336" r:id="rId38"/>
    <p:sldId id="620" r:id="rId39"/>
    <p:sldId id="633" r:id="rId40"/>
    <p:sldId id="634" r:id="rId41"/>
    <p:sldId id="632" r:id="rId42"/>
    <p:sldId id="691" r:id="rId43"/>
    <p:sldId id="678" r:id="rId44"/>
    <p:sldId id="339" r:id="rId45"/>
    <p:sldId id="564" r:id="rId46"/>
    <p:sldId id="361" r:id="rId47"/>
    <p:sldId id="545" r:id="rId48"/>
    <p:sldId id="437" r:id="rId49"/>
    <p:sldId id="621" r:id="rId50"/>
    <p:sldId id="649" r:id="rId51"/>
    <p:sldId id="635" r:id="rId52"/>
    <p:sldId id="546" r:id="rId53"/>
    <p:sldId id="651" r:id="rId54"/>
    <p:sldId id="435" r:id="rId55"/>
    <p:sldId id="637" r:id="rId56"/>
    <p:sldId id="679" r:id="rId57"/>
    <p:sldId id="680" r:id="rId58"/>
    <p:sldId id="692" r:id="rId59"/>
    <p:sldId id="483" r:id="rId60"/>
    <p:sldId id="565" r:id="rId61"/>
    <p:sldId id="575" r:id="rId62"/>
    <p:sldId id="576" r:id="rId63"/>
    <p:sldId id="577" r:id="rId64"/>
    <p:sldId id="578" r:id="rId65"/>
    <p:sldId id="340" r:id="rId66"/>
    <p:sldId id="443" r:id="rId67"/>
    <p:sldId id="444" r:id="rId68"/>
    <p:sldId id="574" r:id="rId69"/>
    <p:sldId id="669" r:id="rId70"/>
    <p:sldId id="638" r:id="rId71"/>
    <p:sldId id="447" r:id="rId72"/>
    <p:sldId id="449" r:id="rId73"/>
    <p:sldId id="450" r:id="rId74"/>
    <p:sldId id="448" r:id="rId75"/>
    <p:sldId id="451" r:id="rId76"/>
    <p:sldId id="453" r:id="rId77"/>
    <p:sldId id="454" r:id="rId78"/>
    <p:sldId id="455" r:id="rId79"/>
    <p:sldId id="709" r:id="rId80"/>
    <p:sldId id="710" r:id="rId81"/>
    <p:sldId id="681" r:id="rId82"/>
    <p:sldId id="682" r:id="rId83"/>
    <p:sldId id="581" r:id="rId84"/>
    <p:sldId id="614" r:id="rId85"/>
    <p:sldId id="583" r:id="rId86"/>
    <p:sldId id="654" r:id="rId87"/>
    <p:sldId id="585" r:id="rId88"/>
    <p:sldId id="655" r:id="rId89"/>
    <p:sldId id="584" r:id="rId90"/>
    <p:sldId id="711" r:id="rId91"/>
    <p:sldId id="683" r:id="rId92"/>
    <p:sldId id="684" r:id="rId93"/>
    <p:sldId id="588" r:id="rId94"/>
    <p:sldId id="616" r:id="rId95"/>
    <p:sldId id="662" r:id="rId96"/>
    <p:sldId id="591" r:id="rId97"/>
    <p:sldId id="592" r:id="rId98"/>
    <p:sldId id="672" r:id="rId99"/>
    <p:sldId id="696" r:id="rId100"/>
    <p:sldId id="594" r:id="rId101"/>
    <p:sldId id="595" r:id="rId102"/>
    <p:sldId id="663" r:id="rId103"/>
    <p:sldId id="597" r:id="rId104"/>
    <p:sldId id="624" r:id="rId105"/>
    <p:sldId id="598" r:id="rId106"/>
    <p:sldId id="665" r:id="rId107"/>
    <p:sldId id="664" r:id="rId108"/>
    <p:sldId id="666" r:id="rId109"/>
    <p:sldId id="601" r:id="rId110"/>
    <p:sldId id="602" r:id="rId111"/>
    <p:sldId id="603" r:id="rId112"/>
    <p:sldId id="698" r:id="rId113"/>
    <p:sldId id="604" r:id="rId114"/>
    <p:sldId id="605" r:id="rId115"/>
    <p:sldId id="712" r:id="rId116"/>
    <p:sldId id="713" r:id="rId117"/>
    <p:sldId id="714" r:id="rId118"/>
    <p:sldId id="715" r:id="rId119"/>
    <p:sldId id="704" r:id="rId120"/>
    <p:sldId id="705" r:id="rId121"/>
    <p:sldId id="685" r:id="rId122"/>
    <p:sldId id="686" r:id="rId123"/>
    <p:sldId id="687" r:id="rId124"/>
    <p:sldId id="688" r:id="rId125"/>
    <p:sldId id="699" r:id="rId126"/>
    <p:sldId id="626" r:id="rId127"/>
    <p:sldId id="617" r:id="rId128"/>
    <p:sldId id="706" r:id="rId1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735744"/>
    <a:srgbClr val="000000"/>
    <a:srgbClr val="8B89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62057" autoAdjust="0"/>
  </p:normalViewPr>
  <p:slideViewPr>
    <p:cSldViewPr snapToGrid="0" showGuides="1">
      <p:cViewPr varScale="1">
        <p:scale>
          <a:sx n="67" d="100"/>
          <a:sy n="67" d="100"/>
        </p:scale>
        <p:origin x="-2958" y="-102"/>
      </p:cViewPr>
      <p:guideLst>
        <p:guide orient="horz" pos="4035"/>
        <p:guide orient="horz" pos="1215"/>
        <p:guide orient="horz" pos="4123"/>
        <p:guide orient="horz" pos="2736"/>
        <p:guide orient="horz" pos="398"/>
        <p:guide orient="horz" pos="864"/>
        <p:guide pos="288"/>
        <p:guide pos="5472"/>
        <p:guide pos="1417"/>
        <p:guide pos="1650"/>
        <p:guide pos="2757"/>
        <p:guide pos="2969"/>
        <p:guide pos="4117"/>
        <p:guide pos="4350"/>
      </p:guideLst>
    </p:cSldViewPr>
  </p:slideViewPr>
  <p:notesTextViewPr>
    <p:cViewPr>
      <p:scale>
        <a:sx n="100" d="100"/>
        <a:sy n="100" d="100"/>
      </p:scale>
      <p:origin x="0" y="0"/>
    </p:cViewPr>
  </p:notesTextViewPr>
  <p:sorterViewPr>
    <p:cViewPr>
      <p:scale>
        <a:sx n="60" d="100"/>
        <a:sy n="60" d="100"/>
      </p:scale>
      <p:origin x="0" y="911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29E730-D52D-4D0B-B7F8-DC9DF7E2DC28}"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AB94C929-D64A-489B-992A-204A6187A76A}">
      <dgm:prSet phldrT="[Text]" custT="1"/>
      <dgm:spPr/>
      <dgm:t>
        <a:bodyPr/>
        <a:lstStyle/>
        <a:p>
          <a:r>
            <a:rPr lang="en-US" sz="2400" dirty="0" smtClean="0"/>
            <a:t>Establish scientific basis for climate change projections</a:t>
          </a:r>
          <a:endParaRPr lang="en-US" sz="2400" dirty="0"/>
        </a:p>
      </dgm:t>
    </dgm:pt>
    <dgm:pt modelId="{29C6AADF-15F0-43E1-9C60-1BE21539D904}" type="parTrans" cxnId="{3C840D1E-E7CC-4A76-8804-7DAC7A6D6A28}">
      <dgm:prSet/>
      <dgm:spPr/>
      <dgm:t>
        <a:bodyPr/>
        <a:lstStyle/>
        <a:p>
          <a:endParaRPr lang="en-US" sz="2000"/>
        </a:p>
      </dgm:t>
    </dgm:pt>
    <dgm:pt modelId="{BD0DEC79-D7F8-4494-B3E9-E7C897E0E006}" type="sibTrans" cxnId="{3C840D1E-E7CC-4A76-8804-7DAC7A6D6A28}">
      <dgm:prSet custT="1"/>
      <dgm:spPr>
        <a:ln>
          <a:solidFill>
            <a:srgbClr val="8B8987">
              <a:alpha val="90000"/>
            </a:srgbClr>
          </a:solidFill>
        </a:ln>
      </dgm:spPr>
      <dgm:t>
        <a:bodyPr/>
        <a:lstStyle/>
        <a:p>
          <a:endParaRPr lang="en-US" sz="2000"/>
        </a:p>
      </dgm:t>
    </dgm:pt>
    <dgm:pt modelId="{2C97833F-C11F-4401-87D8-58AB5F892E59}">
      <dgm:prSet phldrT="[Text]" custT="1"/>
      <dgm:spPr>
        <a:solidFill>
          <a:schemeClr val="accent1"/>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400" dirty="0" smtClean="0"/>
            <a:t>Consider climate variables relevant to location</a:t>
          </a:r>
        </a:p>
        <a:p>
          <a:pPr defTabSz="1066800">
            <a:lnSpc>
              <a:spcPct val="90000"/>
            </a:lnSpc>
            <a:spcBef>
              <a:spcPct val="0"/>
            </a:spcBef>
            <a:spcAft>
              <a:spcPct val="35000"/>
            </a:spcAft>
          </a:pPr>
          <a:endParaRPr lang="en-US" sz="2000" dirty="0"/>
        </a:p>
      </dgm:t>
    </dgm:pt>
    <dgm:pt modelId="{1AAABC5E-4C97-4E09-AA68-55FE128D360C}" type="parTrans" cxnId="{6CE53A98-D762-488A-925A-BC7481600D84}">
      <dgm:prSet/>
      <dgm:spPr/>
      <dgm:t>
        <a:bodyPr/>
        <a:lstStyle/>
        <a:p>
          <a:endParaRPr lang="en-US" sz="2000"/>
        </a:p>
      </dgm:t>
    </dgm:pt>
    <dgm:pt modelId="{AAA724D9-4208-407A-8756-37DA63F49A04}" type="sibTrans" cxnId="{6CE53A98-D762-488A-925A-BC7481600D84}">
      <dgm:prSet custT="1"/>
      <dgm:spPr>
        <a:ln>
          <a:solidFill>
            <a:srgbClr val="8B8987">
              <a:alpha val="90000"/>
            </a:srgbClr>
          </a:solidFill>
        </a:ln>
      </dgm:spPr>
      <dgm:t>
        <a:bodyPr/>
        <a:lstStyle/>
        <a:p>
          <a:endParaRPr lang="en-US" sz="2000"/>
        </a:p>
      </dgm:t>
    </dgm:pt>
    <dgm:pt modelId="{77CC089C-DF40-4830-9CC1-6F579E5F1973}">
      <dgm:prSet custT="1"/>
      <dgm:spPr>
        <a:solidFill>
          <a:schemeClr val="accent3"/>
        </a:solidFill>
      </dgm:spPr>
      <dgm:t>
        <a:bodyPr/>
        <a:lstStyle/>
        <a:p>
          <a:r>
            <a:rPr lang="en-US" sz="2400" dirty="0" smtClean="0"/>
            <a:t>Select appropriate projections and planning horizons</a:t>
          </a:r>
          <a:endParaRPr lang="en-US" sz="2400" dirty="0"/>
        </a:p>
      </dgm:t>
    </dgm:pt>
    <dgm:pt modelId="{9C3C7B43-396E-4C99-A6DC-990A1B816354}" type="parTrans" cxnId="{79E06263-4A84-4F17-9392-8D3978BB18C0}">
      <dgm:prSet/>
      <dgm:spPr/>
      <dgm:t>
        <a:bodyPr/>
        <a:lstStyle/>
        <a:p>
          <a:endParaRPr lang="en-US" sz="2000"/>
        </a:p>
      </dgm:t>
    </dgm:pt>
    <dgm:pt modelId="{F7F0DAA4-8D23-4A21-AEB1-DC69B6FD8F2E}" type="sibTrans" cxnId="{79E06263-4A84-4F17-9392-8D3978BB18C0}">
      <dgm:prSet/>
      <dgm:spPr/>
      <dgm:t>
        <a:bodyPr/>
        <a:lstStyle/>
        <a:p>
          <a:endParaRPr lang="en-US" sz="2000"/>
        </a:p>
      </dgm:t>
    </dgm:pt>
    <dgm:pt modelId="{993D404D-B5C2-4EE2-9BAE-443B250D2A26}" type="pres">
      <dgm:prSet presAssocID="{8C29E730-D52D-4D0B-B7F8-DC9DF7E2DC28}" presName="outerComposite" presStyleCnt="0">
        <dgm:presLayoutVars>
          <dgm:chMax val="5"/>
          <dgm:dir/>
          <dgm:resizeHandles val="exact"/>
        </dgm:presLayoutVars>
      </dgm:prSet>
      <dgm:spPr/>
      <dgm:t>
        <a:bodyPr/>
        <a:lstStyle/>
        <a:p>
          <a:endParaRPr lang="en-US"/>
        </a:p>
      </dgm:t>
    </dgm:pt>
    <dgm:pt modelId="{70F5BD2B-6626-4919-B2C0-045EF4D0B660}" type="pres">
      <dgm:prSet presAssocID="{8C29E730-D52D-4D0B-B7F8-DC9DF7E2DC28}" presName="dummyMaxCanvas" presStyleCnt="0">
        <dgm:presLayoutVars/>
      </dgm:prSet>
      <dgm:spPr/>
      <dgm:t>
        <a:bodyPr/>
        <a:lstStyle/>
        <a:p>
          <a:endParaRPr lang="en-US"/>
        </a:p>
      </dgm:t>
    </dgm:pt>
    <dgm:pt modelId="{DBBBFEE9-476B-40F0-BE36-38311D600742}" type="pres">
      <dgm:prSet presAssocID="{8C29E730-D52D-4D0B-B7F8-DC9DF7E2DC28}" presName="ThreeNodes_1" presStyleLbl="node1" presStyleIdx="0" presStyleCnt="3">
        <dgm:presLayoutVars>
          <dgm:bulletEnabled val="1"/>
        </dgm:presLayoutVars>
      </dgm:prSet>
      <dgm:spPr/>
      <dgm:t>
        <a:bodyPr/>
        <a:lstStyle/>
        <a:p>
          <a:endParaRPr lang="en-US"/>
        </a:p>
      </dgm:t>
    </dgm:pt>
    <dgm:pt modelId="{89C36E2F-9A15-4F28-B3B8-DEC2F5BB46EE}" type="pres">
      <dgm:prSet presAssocID="{8C29E730-D52D-4D0B-B7F8-DC9DF7E2DC28}" presName="ThreeNodes_2" presStyleLbl="node1" presStyleIdx="1" presStyleCnt="3">
        <dgm:presLayoutVars>
          <dgm:bulletEnabled val="1"/>
        </dgm:presLayoutVars>
      </dgm:prSet>
      <dgm:spPr/>
      <dgm:t>
        <a:bodyPr/>
        <a:lstStyle/>
        <a:p>
          <a:endParaRPr lang="en-US"/>
        </a:p>
      </dgm:t>
    </dgm:pt>
    <dgm:pt modelId="{CA106767-3BCC-4883-A71A-27949B255C9C}" type="pres">
      <dgm:prSet presAssocID="{8C29E730-D52D-4D0B-B7F8-DC9DF7E2DC28}" presName="ThreeNodes_3" presStyleLbl="node1" presStyleIdx="2" presStyleCnt="3">
        <dgm:presLayoutVars>
          <dgm:bulletEnabled val="1"/>
        </dgm:presLayoutVars>
      </dgm:prSet>
      <dgm:spPr/>
      <dgm:t>
        <a:bodyPr/>
        <a:lstStyle/>
        <a:p>
          <a:endParaRPr lang="en-US"/>
        </a:p>
      </dgm:t>
    </dgm:pt>
    <dgm:pt modelId="{B3A602BB-D689-4050-B55F-E17B0C6E77F1}" type="pres">
      <dgm:prSet presAssocID="{8C29E730-D52D-4D0B-B7F8-DC9DF7E2DC28}" presName="ThreeConn_1-2" presStyleLbl="fgAccFollowNode1" presStyleIdx="0" presStyleCnt="2">
        <dgm:presLayoutVars>
          <dgm:bulletEnabled val="1"/>
        </dgm:presLayoutVars>
      </dgm:prSet>
      <dgm:spPr/>
      <dgm:t>
        <a:bodyPr/>
        <a:lstStyle/>
        <a:p>
          <a:endParaRPr lang="en-US"/>
        </a:p>
      </dgm:t>
    </dgm:pt>
    <dgm:pt modelId="{3E2DF657-E98C-4717-8EAB-9C27F32B130D}" type="pres">
      <dgm:prSet presAssocID="{8C29E730-D52D-4D0B-B7F8-DC9DF7E2DC28}" presName="ThreeConn_2-3" presStyleLbl="fgAccFollowNode1" presStyleIdx="1" presStyleCnt="2">
        <dgm:presLayoutVars>
          <dgm:bulletEnabled val="1"/>
        </dgm:presLayoutVars>
      </dgm:prSet>
      <dgm:spPr/>
      <dgm:t>
        <a:bodyPr/>
        <a:lstStyle/>
        <a:p>
          <a:endParaRPr lang="en-US"/>
        </a:p>
      </dgm:t>
    </dgm:pt>
    <dgm:pt modelId="{F0B2DDA8-3B3A-4A3C-BA32-0095B9D10896}" type="pres">
      <dgm:prSet presAssocID="{8C29E730-D52D-4D0B-B7F8-DC9DF7E2DC28}" presName="ThreeNodes_1_text" presStyleLbl="node1" presStyleIdx="2" presStyleCnt="3">
        <dgm:presLayoutVars>
          <dgm:bulletEnabled val="1"/>
        </dgm:presLayoutVars>
      </dgm:prSet>
      <dgm:spPr/>
      <dgm:t>
        <a:bodyPr/>
        <a:lstStyle/>
        <a:p>
          <a:endParaRPr lang="en-US"/>
        </a:p>
      </dgm:t>
    </dgm:pt>
    <dgm:pt modelId="{63DC35C3-42B4-4CA1-9C73-EB7834CE4B9E}" type="pres">
      <dgm:prSet presAssocID="{8C29E730-D52D-4D0B-B7F8-DC9DF7E2DC28}" presName="ThreeNodes_2_text" presStyleLbl="node1" presStyleIdx="2" presStyleCnt="3">
        <dgm:presLayoutVars>
          <dgm:bulletEnabled val="1"/>
        </dgm:presLayoutVars>
      </dgm:prSet>
      <dgm:spPr/>
      <dgm:t>
        <a:bodyPr/>
        <a:lstStyle/>
        <a:p>
          <a:endParaRPr lang="en-US"/>
        </a:p>
      </dgm:t>
    </dgm:pt>
    <dgm:pt modelId="{32D294EB-B2CE-4EB2-BEE4-5F799F3FABE3}" type="pres">
      <dgm:prSet presAssocID="{8C29E730-D52D-4D0B-B7F8-DC9DF7E2DC28}" presName="ThreeNodes_3_text" presStyleLbl="node1" presStyleIdx="2" presStyleCnt="3">
        <dgm:presLayoutVars>
          <dgm:bulletEnabled val="1"/>
        </dgm:presLayoutVars>
      </dgm:prSet>
      <dgm:spPr/>
      <dgm:t>
        <a:bodyPr/>
        <a:lstStyle/>
        <a:p>
          <a:endParaRPr lang="en-US"/>
        </a:p>
      </dgm:t>
    </dgm:pt>
  </dgm:ptLst>
  <dgm:cxnLst>
    <dgm:cxn modelId="{6CE53A98-D762-488A-925A-BC7481600D84}" srcId="{8C29E730-D52D-4D0B-B7F8-DC9DF7E2DC28}" destId="{2C97833F-C11F-4401-87D8-58AB5F892E59}" srcOrd="1" destOrd="0" parTransId="{1AAABC5E-4C97-4E09-AA68-55FE128D360C}" sibTransId="{AAA724D9-4208-407A-8756-37DA63F49A04}"/>
    <dgm:cxn modelId="{6F6E9490-BB40-4DDC-B5D0-D52C2B51A583}" type="presOf" srcId="{8C29E730-D52D-4D0B-B7F8-DC9DF7E2DC28}" destId="{993D404D-B5C2-4EE2-9BAE-443B250D2A26}" srcOrd="0" destOrd="0" presId="urn:microsoft.com/office/officeart/2005/8/layout/vProcess5"/>
    <dgm:cxn modelId="{79E06263-4A84-4F17-9392-8D3978BB18C0}" srcId="{8C29E730-D52D-4D0B-B7F8-DC9DF7E2DC28}" destId="{77CC089C-DF40-4830-9CC1-6F579E5F1973}" srcOrd="2" destOrd="0" parTransId="{9C3C7B43-396E-4C99-A6DC-990A1B816354}" sibTransId="{F7F0DAA4-8D23-4A21-AEB1-DC69B6FD8F2E}"/>
    <dgm:cxn modelId="{3C840D1E-E7CC-4A76-8804-7DAC7A6D6A28}" srcId="{8C29E730-D52D-4D0B-B7F8-DC9DF7E2DC28}" destId="{AB94C929-D64A-489B-992A-204A6187A76A}" srcOrd="0" destOrd="0" parTransId="{29C6AADF-15F0-43E1-9C60-1BE21539D904}" sibTransId="{BD0DEC79-D7F8-4494-B3E9-E7C897E0E006}"/>
    <dgm:cxn modelId="{3F9EF9D0-055B-4F46-BC49-9DAB2126C0C2}" type="presOf" srcId="{77CC089C-DF40-4830-9CC1-6F579E5F1973}" destId="{32D294EB-B2CE-4EB2-BEE4-5F799F3FABE3}" srcOrd="1" destOrd="0" presId="urn:microsoft.com/office/officeart/2005/8/layout/vProcess5"/>
    <dgm:cxn modelId="{7C40E1A7-68A3-4E4A-B26C-765ABD70E84A}" type="presOf" srcId="{AB94C929-D64A-489B-992A-204A6187A76A}" destId="{F0B2DDA8-3B3A-4A3C-BA32-0095B9D10896}" srcOrd="1" destOrd="0" presId="urn:microsoft.com/office/officeart/2005/8/layout/vProcess5"/>
    <dgm:cxn modelId="{2CCE138C-15B7-45E3-81DC-FDF58B01582D}" type="presOf" srcId="{77CC089C-DF40-4830-9CC1-6F579E5F1973}" destId="{CA106767-3BCC-4883-A71A-27949B255C9C}" srcOrd="0" destOrd="0" presId="urn:microsoft.com/office/officeart/2005/8/layout/vProcess5"/>
    <dgm:cxn modelId="{C5B2E55A-58A3-4C10-B8C4-4A5B0743A192}" type="presOf" srcId="{BD0DEC79-D7F8-4494-B3E9-E7C897E0E006}" destId="{B3A602BB-D689-4050-B55F-E17B0C6E77F1}" srcOrd="0" destOrd="0" presId="urn:microsoft.com/office/officeart/2005/8/layout/vProcess5"/>
    <dgm:cxn modelId="{071E9330-1749-4112-A16F-2E2268A75E4A}" type="presOf" srcId="{2C97833F-C11F-4401-87D8-58AB5F892E59}" destId="{89C36E2F-9A15-4F28-B3B8-DEC2F5BB46EE}" srcOrd="0" destOrd="0" presId="urn:microsoft.com/office/officeart/2005/8/layout/vProcess5"/>
    <dgm:cxn modelId="{3E20869E-9B9B-47BB-B8DA-E7E5600580B5}" type="presOf" srcId="{AAA724D9-4208-407A-8756-37DA63F49A04}" destId="{3E2DF657-E98C-4717-8EAB-9C27F32B130D}" srcOrd="0" destOrd="0" presId="urn:microsoft.com/office/officeart/2005/8/layout/vProcess5"/>
    <dgm:cxn modelId="{37CB818C-F7D9-433D-8ACE-72D8E21AB10B}" type="presOf" srcId="{AB94C929-D64A-489B-992A-204A6187A76A}" destId="{DBBBFEE9-476B-40F0-BE36-38311D600742}" srcOrd="0" destOrd="0" presId="urn:microsoft.com/office/officeart/2005/8/layout/vProcess5"/>
    <dgm:cxn modelId="{5EAEF51C-E9D3-465A-BA78-C4F0A823E6E1}" type="presOf" srcId="{2C97833F-C11F-4401-87D8-58AB5F892E59}" destId="{63DC35C3-42B4-4CA1-9C73-EB7834CE4B9E}" srcOrd="1" destOrd="0" presId="urn:microsoft.com/office/officeart/2005/8/layout/vProcess5"/>
    <dgm:cxn modelId="{BBA353F3-6EBB-457C-8C45-5AE6D0714B31}" type="presParOf" srcId="{993D404D-B5C2-4EE2-9BAE-443B250D2A26}" destId="{70F5BD2B-6626-4919-B2C0-045EF4D0B660}" srcOrd="0" destOrd="0" presId="urn:microsoft.com/office/officeart/2005/8/layout/vProcess5"/>
    <dgm:cxn modelId="{FB07ECE4-E2BE-400B-A910-7D5E3D1041D8}" type="presParOf" srcId="{993D404D-B5C2-4EE2-9BAE-443B250D2A26}" destId="{DBBBFEE9-476B-40F0-BE36-38311D600742}" srcOrd="1" destOrd="0" presId="urn:microsoft.com/office/officeart/2005/8/layout/vProcess5"/>
    <dgm:cxn modelId="{F10F7ABB-2952-4738-BCBF-453D563EF338}" type="presParOf" srcId="{993D404D-B5C2-4EE2-9BAE-443B250D2A26}" destId="{89C36E2F-9A15-4F28-B3B8-DEC2F5BB46EE}" srcOrd="2" destOrd="0" presId="urn:microsoft.com/office/officeart/2005/8/layout/vProcess5"/>
    <dgm:cxn modelId="{63B0153C-8486-45F0-B130-3214AFEEEC33}" type="presParOf" srcId="{993D404D-B5C2-4EE2-9BAE-443B250D2A26}" destId="{CA106767-3BCC-4883-A71A-27949B255C9C}" srcOrd="3" destOrd="0" presId="urn:microsoft.com/office/officeart/2005/8/layout/vProcess5"/>
    <dgm:cxn modelId="{5AC96FEA-3935-4A6C-B43B-AC0022CB3673}" type="presParOf" srcId="{993D404D-B5C2-4EE2-9BAE-443B250D2A26}" destId="{B3A602BB-D689-4050-B55F-E17B0C6E77F1}" srcOrd="4" destOrd="0" presId="urn:microsoft.com/office/officeart/2005/8/layout/vProcess5"/>
    <dgm:cxn modelId="{15A7C0C1-0FFC-4EEA-A3CD-D283C2820D30}" type="presParOf" srcId="{993D404D-B5C2-4EE2-9BAE-443B250D2A26}" destId="{3E2DF657-E98C-4717-8EAB-9C27F32B130D}" srcOrd="5" destOrd="0" presId="urn:microsoft.com/office/officeart/2005/8/layout/vProcess5"/>
    <dgm:cxn modelId="{ECC4DB53-F835-4810-A189-4C91D917DBA4}" type="presParOf" srcId="{993D404D-B5C2-4EE2-9BAE-443B250D2A26}" destId="{F0B2DDA8-3B3A-4A3C-BA32-0095B9D10896}" srcOrd="6" destOrd="0" presId="urn:microsoft.com/office/officeart/2005/8/layout/vProcess5"/>
    <dgm:cxn modelId="{0ED27F82-291D-442D-9D6D-D4BD14D38452}" type="presParOf" srcId="{993D404D-B5C2-4EE2-9BAE-443B250D2A26}" destId="{63DC35C3-42B4-4CA1-9C73-EB7834CE4B9E}" srcOrd="7" destOrd="0" presId="urn:microsoft.com/office/officeart/2005/8/layout/vProcess5"/>
    <dgm:cxn modelId="{604198CC-224A-4398-959A-AA1E9C60DC7D}" type="presParOf" srcId="{993D404D-B5C2-4EE2-9BAE-443B250D2A26}" destId="{32D294EB-B2CE-4EB2-BEE4-5F799F3FABE3}"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6329AC5-EE5A-4989-9851-D0A3F60F18F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2A613898-63F4-4910-8F08-60E015E479EA}">
      <dgm:prSet phldrT="[Text]" custT="1"/>
      <dgm:spPr/>
      <dgm:t>
        <a:bodyPr/>
        <a:lstStyle/>
        <a:p>
          <a:r>
            <a:rPr lang="en-US" sz="2000" dirty="0" smtClean="0"/>
            <a:t>Mainstream Adaptation</a:t>
          </a:r>
          <a:endParaRPr lang="en-US" sz="2000" dirty="0"/>
        </a:p>
      </dgm:t>
    </dgm:pt>
    <dgm:pt modelId="{EE1B00B8-B9CA-4442-ADEA-465E591A9797}" type="parTrans" cxnId="{5A82F49C-4A76-45E9-BF92-EAC87C6F1956}">
      <dgm:prSet/>
      <dgm:spPr/>
      <dgm:t>
        <a:bodyPr/>
        <a:lstStyle/>
        <a:p>
          <a:endParaRPr lang="en-US"/>
        </a:p>
      </dgm:t>
    </dgm:pt>
    <dgm:pt modelId="{6A29C3A8-2208-414A-BFBD-ADD533BB8C34}" type="sibTrans" cxnId="{5A82F49C-4A76-45E9-BF92-EAC87C6F1956}">
      <dgm:prSet/>
      <dgm:spPr/>
      <dgm:t>
        <a:bodyPr/>
        <a:lstStyle/>
        <a:p>
          <a:endParaRPr lang="en-US"/>
        </a:p>
      </dgm:t>
    </dgm:pt>
    <dgm:pt modelId="{00C900FB-577F-484B-9992-B0E5EFE71AAA}">
      <dgm:prSet phldrT="[Text]" custT="1"/>
      <dgm:spPr/>
      <dgm:t>
        <a:bodyPr lIns="182880" rIns="0"/>
        <a:lstStyle/>
        <a:p>
          <a:r>
            <a:rPr lang="en-US" sz="1600" dirty="0" smtClean="0"/>
            <a:t>Systematically incorporate climate change planning</a:t>
          </a:r>
          <a:endParaRPr lang="en-US" sz="1600" dirty="0"/>
        </a:p>
      </dgm:t>
    </dgm:pt>
    <dgm:pt modelId="{F3447BB3-26E9-411D-85AE-C5D7AEDA0856}" type="parTrans" cxnId="{CCE1C74A-12CA-41B6-B36C-541B978E0C40}">
      <dgm:prSet/>
      <dgm:spPr/>
      <dgm:t>
        <a:bodyPr/>
        <a:lstStyle/>
        <a:p>
          <a:endParaRPr lang="en-US"/>
        </a:p>
      </dgm:t>
    </dgm:pt>
    <dgm:pt modelId="{81648747-2C1A-4816-A73F-66AD87121F40}" type="sibTrans" cxnId="{CCE1C74A-12CA-41B6-B36C-541B978E0C40}">
      <dgm:prSet/>
      <dgm:spPr/>
      <dgm:t>
        <a:bodyPr/>
        <a:lstStyle/>
        <a:p>
          <a:endParaRPr lang="en-US"/>
        </a:p>
      </dgm:t>
    </dgm:pt>
    <dgm:pt modelId="{24F4AAF6-0344-47D0-9EF8-2F6A17E18FE1}">
      <dgm:prSet phldrT="[Text]" custT="1"/>
      <dgm:spPr/>
      <dgm:t>
        <a:bodyPr lIns="182880" rIns="0"/>
        <a:lstStyle/>
        <a:p>
          <a:r>
            <a:rPr lang="en-US" sz="1600" dirty="0" smtClean="0"/>
            <a:t>Consider climate change a fundamental component of project design</a:t>
          </a:r>
          <a:endParaRPr lang="en-US" sz="1600" dirty="0"/>
        </a:p>
      </dgm:t>
    </dgm:pt>
    <dgm:pt modelId="{3883DC28-FE53-4619-BE33-A478900F9262}" type="parTrans" cxnId="{940D2B6B-0AEE-4B91-B467-C6F06D384A93}">
      <dgm:prSet/>
      <dgm:spPr/>
      <dgm:t>
        <a:bodyPr/>
        <a:lstStyle/>
        <a:p>
          <a:endParaRPr lang="en-US"/>
        </a:p>
      </dgm:t>
    </dgm:pt>
    <dgm:pt modelId="{F53B7A80-E12D-485C-AE49-DD7BC319C6DD}" type="sibTrans" cxnId="{940D2B6B-0AEE-4B91-B467-C6F06D384A93}">
      <dgm:prSet/>
      <dgm:spPr/>
      <dgm:t>
        <a:bodyPr/>
        <a:lstStyle/>
        <a:p>
          <a:endParaRPr lang="en-US"/>
        </a:p>
      </dgm:t>
    </dgm:pt>
    <dgm:pt modelId="{1A935C34-5192-4ED9-86C8-839FEE490CB5}">
      <dgm:prSet phldrT="[Text]" custT="1"/>
      <dgm:spPr>
        <a:solidFill>
          <a:srgbClr val="735744"/>
        </a:solidFill>
      </dgm:spPr>
      <dgm:t>
        <a:bodyPr/>
        <a:lstStyle/>
        <a:p>
          <a:r>
            <a:rPr lang="en-US" sz="2000" dirty="0" smtClean="0"/>
            <a:t>Establish </a:t>
          </a:r>
        </a:p>
        <a:p>
          <a:r>
            <a:rPr lang="en-US" sz="2000" dirty="0" smtClean="0"/>
            <a:t>Overarching Policy</a:t>
          </a:r>
          <a:endParaRPr lang="en-US" sz="2000" dirty="0"/>
        </a:p>
      </dgm:t>
    </dgm:pt>
    <dgm:pt modelId="{64CE43F5-0430-41D5-8B86-4AC28124C0EA}" type="parTrans" cxnId="{C476010B-52F3-4164-9D54-141FF86788CC}">
      <dgm:prSet/>
      <dgm:spPr/>
      <dgm:t>
        <a:bodyPr/>
        <a:lstStyle/>
        <a:p>
          <a:endParaRPr lang="en-US"/>
        </a:p>
      </dgm:t>
    </dgm:pt>
    <dgm:pt modelId="{FAC9B5C5-70E9-4C18-9551-E4A221DBC7ED}" type="sibTrans" cxnId="{C476010B-52F3-4164-9D54-141FF86788CC}">
      <dgm:prSet/>
      <dgm:spPr/>
      <dgm:t>
        <a:bodyPr/>
        <a:lstStyle/>
        <a:p>
          <a:endParaRPr lang="en-US"/>
        </a:p>
      </dgm:t>
    </dgm:pt>
    <dgm:pt modelId="{5D7FFEA9-6F1E-41D0-96C0-97766617E942}">
      <dgm:prSet phldrT="[Text]" custT="1"/>
      <dgm:spPr/>
      <dgm:t>
        <a:bodyPr lIns="182880" rIns="182880"/>
        <a:lstStyle/>
        <a:p>
          <a:r>
            <a:rPr lang="en-US" sz="1600" dirty="0" smtClean="0"/>
            <a:t>Adopt formal policy statement on climate change</a:t>
          </a:r>
          <a:endParaRPr lang="en-US" sz="1600" dirty="0"/>
        </a:p>
      </dgm:t>
    </dgm:pt>
    <dgm:pt modelId="{FE0C7C40-1835-4D75-BF9D-1882446A8AEE}" type="parTrans" cxnId="{58EFE0BB-8BB7-4347-B29A-A86DAAF540DD}">
      <dgm:prSet/>
      <dgm:spPr/>
      <dgm:t>
        <a:bodyPr/>
        <a:lstStyle/>
        <a:p>
          <a:endParaRPr lang="en-US"/>
        </a:p>
      </dgm:t>
    </dgm:pt>
    <dgm:pt modelId="{19E0D417-FD63-4D6D-B93D-06DAF8A71F7C}" type="sibTrans" cxnId="{58EFE0BB-8BB7-4347-B29A-A86DAAF540DD}">
      <dgm:prSet/>
      <dgm:spPr/>
      <dgm:t>
        <a:bodyPr/>
        <a:lstStyle/>
        <a:p>
          <a:endParaRPr lang="en-US"/>
        </a:p>
      </dgm:t>
    </dgm:pt>
    <dgm:pt modelId="{339C3D83-921C-48A8-AA60-F61EF2C4C3C2}">
      <dgm:prSet phldrT="[Text]" custT="1"/>
      <dgm:spPr/>
      <dgm:t>
        <a:bodyPr/>
        <a:lstStyle/>
        <a:p>
          <a:r>
            <a:rPr lang="en-US" sz="2000" dirty="0" smtClean="0"/>
            <a:t>Pursue Adaptation Funding</a:t>
          </a:r>
          <a:endParaRPr lang="en-US" sz="2000" dirty="0"/>
        </a:p>
      </dgm:t>
    </dgm:pt>
    <dgm:pt modelId="{514F7ED2-E1E4-40B4-B3A6-63D32A8DF227}" type="parTrans" cxnId="{FA83E8CC-D42A-481D-9B86-F13C60D053F2}">
      <dgm:prSet/>
      <dgm:spPr/>
      <dgm:t>
        <a:bodyPr/>
        <a:lstStyle/>
        <a:p>
          <a:endParaRPr lang="en-US"/>
        </a:p>
      </dgm:t>
    </dgm:pt>
    <dgm:pt modelId="{96315F00-CA19-435A-8EA5-3E66E94CD762}" type="sibTrans" cxnId="{FA83E8CC-D42A-481D-9B86-F13C60D053F2}">
      <dgm:prSet/>
      <dgm:spPr/>
      <dgm:t>
        <a:bodyPr/>
        <a:lstStyle/>
        <a:p>
          <a:endParaRPr lang="en-US"/>
        </a:p>
      </dgm:t>
    </dgm:pt>
    <dgm:pt modelId="{62FCB2F9-F489-4824-BBEE-510DAE82FD0E}">
      <dgm:prSet phldrT="[Text]" custT="1"/>
      <dgm:spPr/>
      <dgm:t>
        <a:bodyPr lIns="182880" rIns="182880"/>
        <a:lstStyle/>
        <a:p>
          <a:r>
            <a:rPr lang="en-US" sz="1600" dirty="0" smtClean="0"/>
            <a:t>Prioritize funding for climate change adaptation</a:t>
          </a:r>
          <a:endParaRPr lang="en-US" sz="1600" dirty="0"/>
        </a:p>
      </dgm:t>
    </dgm:pt>
    <dgm:pt modelId="{6FA13620-8347-451A-B60B-8161C67C98D5}" type="parTrans" cxnId="{7C0B6D73-65BE-4851-B1BD-85C4653DEF4C}">
      <dgm:prSet/>
      <dgm:spPr/>
      <dgm:t>
        <a:bodyPr/>
        <a:lstStyle/>
        <a:p>
          <a:endParaRPr lang="en-US"/>
        </a:p>
      </dgm:t>
    </dgm:pt>
    <dgm:pt modelId="{1F1D7346-BBD4-4FB1-8A3C-B511BEB98BE7}" type="sibTrans" cxnId="{7C0B6D73-65BE-4851-B1BD-85C4653DEF4C}">
      <dgm:prSet/>
      <dgm:spPr/>
      <dgm:t>
        <a:bodyPr/>
        <a:lstStyle/>
        <a:p>
          <a:endParaRPr lang="en-US"/>
        </a:p>
      </dgm:t>
    </dgm:pt>
    <dgm:pt modelId="{505585DA-C63A-4CF1-94DB-EB7F659B1C67}">
      <dgm:prSet phldrT="[Text]" custT="1"/>
      <dgm:spPr/>
      <dgm:t>
        <a:bodyPr lIns="182880" rIns="182880"/>
        <a:lstStyle/>
        <a:p>
          <a:r>
            <a:rPr lang="en-US" sz="1600" dirty="0" smtClean="0"/>
            <a:t>Pursue grants, bonds, insurance, disaster aid, fees, taxes, etc.</a:t>
          </a:r>
          <a:endParaRPr lang="en-US" sz="1600" dirty="0"/>
        </a:p>
      </dgm:t>
    </dgm:pt>
    <dgm:pt modelId="{B1ABB367-1082-4425-AC43-0E3CE6AF0AA5}" type="parTrans" cxnId="{CDFA1D18-3D44-4FB6-A78D-97C727F2B659}">
      <dgm:prSet/>
      <dgm:spPr/>
      <dgm:t>
        <a:bodyPr/>
        <a:lstStyle/>
        <a:p>
          <a:endParaRPr lang="en-US"/>
        </a:p>
      </dgm:t>
    </dgm:pt>
    <dgm:pt modelId="{AB2D62A3-3154-45D8-8680-CBE5DBA6114E}" type="sibTrans" cxnId="{CDFA1D18-3D44-4FB6-A78D-97C727F2B659}">
      <dgm:prSet/>
      <dgm:spPr/>
      <dgm:t>
        <a:bodyPr/>
        <a:lstStyle/>
        <a:p>
          <a:endParaRPr lang="en-US"/>
        </a:p>
      </dgm:t>
    </dgm:pt>
    <dgm:pt modelId="{835FC916-6AEA-401C-8F2B-FAEC321972A1}">
      <dgm:prSet custT="1"/>
      <dgm:spPr>
        <a:solidFill>
          <a:schemeClr val="accent2"/>
        </a:solidFill>
      </dgm:spPr>
      <dgm:t>
        <a:bodyPr/>
        <a:lstStyle/>
        <a:p>
          <a:r>
            <a:rPr lang="en-US" sz="2000" dirty="0" smtClean="0"/>
            <a:t>Integrate into </a:t>
          </a:r>
        </a:p>
        <a:p>
          <a:r>
            <a:rPr lang="en-US" sz="2000" dirty="0" smtClean="0"/>
            <a:t>City Programs</a:t>
          </a:r>
          <a:endParaRPr lang="en-US" sz="2000" dirty="0"/>
        </a:p>
      </dgm:t>
    </dgm:pt>
    <dgm:pt modelId="{F9072EF3-757D-4291-8AB4-4A00C716EB4E}" type="parTrans" cxnId="{E3B74903-4CCB-43E4-BB08-F15B5C92B161}">
      <dgm:prSet/>
      <dgm:spPr/>
      <dgm:t>
        <a:bodyPr/>
        <a:lstStyle/>
        <a:p>
          <a:endParaRPr lang="en-US"/>
        </a:p>
      </dgm:t>
    </dgm:pt>
    <dgm:pt modelId="{2EC7B6CF-578A-4382-85AC-03E209AD6415}" type="sibTrans" cxnId="{E3B74903-4CCB-43E4-BB08-F15B5C92B161}">
      <dgm:prSet/>
      <dgm:spPr/>
      <dgm:t>
        <a:bodyPr/>
        <a:lstStyle/>
        <a:p>
          <a:endParaRPr lang="en-US"/>
        </a:p>
      </dgm:t>
    </dgm:pt>
    <dgm:pt modelId="{00654C9B-4774-4E0D-8DD7-6C20806C1549}">
      <dgm:prSet custT="1"/>
      <dgm:spPr/>
      <dgm:t>
        <a:bodyPr lIns="182880" rIns="182880"/>
        <a:lstStyle/>
        <a:p>
          <a:r>
            <a:rPr lang="en-US" sz="1600" dirty="0" smtClean="0"/>
            <a:t>Integrate into planning, capital development, operations, maintenance, and administration</a:t>
          </a:r>
          <a:endParaRPr lang="en-US" sz="1600" dirty="0"/>
        </a:p>
      </dgm:t>
    </dgm:pt>
    <dgm:pt modelId="{EA5F5F55-A4DF-4454-8B84-D52045F21AAD}" type="parTrans" cxnId="{5598BF9D-07AD-4F8C-A43C-FCB74135FB4E}">
      <dgm:prSet/>
      <dgm:spPr/>
      <dgm:t>
        <a:bodyPr/>
        <a:lstStyle/>
        <a:p>
          <a:endParaRPr lang="en-US"/>
        </a:p>
      </dgm:t>
    </dgm:pt>
    <dgm:pt modelId="{AC77228C-A28E-4DB1-BDE5-4C719E83E8F7}" type="sibTrans" cxnId="{5598BF9D-07AD-4F8C-A43C-FCB74135FB4E}">
      <dgm:prSet/>
      <dgm:spPr/>
      <dgm:t>
        <a:bodyPr/>
        <a:lstStyle/>
        <a:p>
          <a:endParaRPr lang="en-US"/>
        </a:p>
      </dgm:t>
    </dgm:pt>
    <dgm:pt modelId="{E7C2C077-4858-4A3F-8DFE-81D2A05AE58B}">
      <dgm:prSet phldrT="[Text]" custT="1"/>
      <dgm:spPr/>
      <dgm:t>
        <a:bodyPr lIns="182880" rIns="182880"/>
        <a:lstStyle/>
        <a:p>
          <a:r>
            <a:rPr lang="en-US" sz="1600" dirty="0" smtClean="0"/>
            <a:t>Convey importance to state and federal policy makers</a:t>
          </a:r>
          <a:endParaRPr lang="en-US" sz="1600" dirty="0"/>
        </a:p>
      </dgm:t>
    </dgm:pt>
    <dgm:pt modelId="{C55FDA95-BC78-465C-BA5B-0BE1D4DCA7F4}" type="parTrans" cxnId="{9DB86F2C-2AA5-4DF8-B812-2F2E4202ED3B}">
      <dgm:prSet/>
      <dgm:spPr/>
      <dgm:t>
        <a:bodyPr/>
        <a:lstStyle/>
        <a:p>
          <a:endParaRPr lang="en-US"/>
        </a:p>
      </dgm:t>
    </dgm:pt>
    <dgm:pt modelId="{E187179E-5946-4CC6-8B78-ABC1676BE3D9}" type="sibTrans" cxnId="{9DB86F2C-2AA5-4DF8-B812-2F2E4202ED3B}">
      <dgm:prSet/>
      <dgm:spPr/>
      <dgm:t>
        <a:bodyPr/>
        <a:lstStyle/>
        <a:p>
          <a:endParaRPr lang="en-US"/>
        </a:p>
      </dgm:t>
    </dgm:pt>
    <dgm:pt modelId="{B9711C64-5A3F-443F-8E2D-77762FD53DDF}">
      <dgm:prSet custT="1"/>
      <dgm:spPr/>
      <dgm:t>
        <a:bodyPr lIns="182880" rIns="182880"/>
        <a:lstStyle/>
        <a:p>
          <a:endParaRPr lang="en-US" sz="1600" dirty="0"/>
        </a:p>
      </dgm:t>
    </dgm:pt>
    <dgm:pt modelId="{07E2044C-73F3-41F0-96CC-797C7FB0A8AF}" type="parTrans" cxnId="{6D291FE4-5C75-433B-B746-7BF1930069F3}">
      <dgm:prSet/>
      <dgm:spPr/>
      <dgm:t>
        <a:bodyPr/>
        <a:lstStyle/>
        <a:p>
          <a:endParaRPr lang="en-US"/>
        </a:p>
      </dgm:t>
    </dgm:pt>
    <dgm:pt modelId="{3A9AB316-C343-4964-8AD1-692CC93B8A04}" type="sibTrans" cxnId="{6D291FE4-5C75-433B-B746-7BF1930069F3}">
      <dgm:prSet/>
      <dgm:spPr/>
      <dgm:t>
        <a:bodyPr/>
        <a:lstStyle/>
        <a:p>
          <a:endParaRPr lang="en-US"/>
        </a:p>
      </dgm:t>
    </dgm:pt>
    <dgm:pt modelId="{0902956E-E94E-42CD-B339-D55CC05D6E83}" type="pres">
      <dgm:prSet presAssocID="{06329AC5-EE5A-4989-9851-D0A3F60F18F2}" presName="Name0" presStyleCnt="0">
        <dgm:presLayoutVars>
          <dgm:dir/>
          <dgm:animLvl val="lvl"/>
          <dgm:resizeHandles val="exact"/>
        </dgm:presLayoutVars>
      </dgm:prSet>
      <dgm:spPr/>
      <dgm:t>
        <a:bodyPr/>
        <a:lstStyle/>
        <a:p>
          <a:endParaRPr lang="en-US"/>
        </a:p>
      </dgm:t>
    </dgm:pt>
    <dgm:pt modelId="{23D65FF0-0415-4A9D-8474-C482AE6396F7}" type="pres">
      <dgm:prSet presAssocID="{2A613898-63F4-4910-8F08-60E015E479EA}" presName="linNode" presStyleCnt="0"/>
      <dgm:spPr/>
    </dgm:pt>
    <dgm:pt modelId="{56D0C5EE-A1D7-4B22-A906-C2325F0665D7}" type="pres">
      <dgm:prSet presAssocID="{2A613898-63F4-4910-8F08-60E015E479EA}" presName="parentText" presStyleLbl="node1" presStyleIdx="0" presStyleCnt="4">
        <dgm:presLayoutVars>
          <dgm:chMax val="1"/>
          <dgm:bulletEnabled val="1"/>
        </dgm:presLayoutVars>
      </dgm:prSet>
      <dgm:spPr/>
      <dgm:t>
        <a:bodyPr/>
        <a:lstStyle/>
        <a:p>
          <a:endParaRPr lang="en-US"/>
        </a:p>
      </dgm:t>
    </dgm:pt>
    <dgm:pt modelId="{A053413A-8A9E-451A-BAFD-D83BC7BBEDA5}" type="pres">
      <dgm:prSet presAssocID="{2A613898-63F4-4910-8F08-60E015E479EA}" presName="descendantText" presStyleLbl="alignAccFollowNode1" presStyleIdx="0" presStyleCnt="4" custScaleX="104674">
        <dgm:presLayoutVars>
          <dgm:bulletEnabled val="1"/>
        </dgm:presLayoutVars>
      </dgm:prSet>
      <dgm:spPr/>
      <dgm:t>
        <a:bodyPr/>
        <a:lstStyle/>
        <a:p>
          <a:endParaRPr lang="en-US"/>
        </a:p>
      </dgm:t>
    </dgm:pt>
    <dgm:pt modelId="{AA7E67B7-3532-4E9D-8826-6594D392F91C}" type="pres">
      <dgm:prSet presAssocID="{6A29C3A8-2208-414A-BFBD-ADD533BB8C34}" presName="sp" presStyleCnt="0"/>
      <dgm:spPr/>
    </dgm:pt>
    <dgm:pt modelId="{E960AA55-B456-4E5F-A763-7B77931C38BD}" type="pres">
      <dgm:prSet presAssocID="{1A935C34-5192-4ED9-86C8-839FEE490CB5}" presName="linNode" presStyleCnt="0"/>
      <dgm:spPr/>
    </dgm:pt>
    <dgm:pt modelId="{970BF333-2493-4845-8801-7563BC5FB9C3}" type="pres">
      <dgm:prSet presAssocID="{1A935C34-5192-4ED9-86C8-839FEE490CB5}" presName="parentText" presStyleLbl="node1" presStyleIdx="1" presStyleCnt="4">
        <dgm:presLayoutVars>
          <dgm:chMax val="1"/>
          <dgm:bulletEnabled val="1"/>
        </dgm:presLayoutVars>
      </dgm:prSet>
      <dgm:spPr/>
      <dgm:t>
        <a:bodyPr/>
        <a:lstStyle/>
        <a:p>
          <a:endParaRPr lang="en-US"/>
        </a:p>
      </dgm:t>
    </dgm:pt>
    <dgm:pt modelId="{857D8748-7D15-47ED-982A-566462A1C142}" type="pres">
      <dgm:prSet presAssocID="{1A935C34-5192-4ED9-86C8-839FEE490CB5}" presName="descendantText" presStyleLbl="alignAccFollowNode1" presStyleIdx="1" presStyleCnt="4" custScaleX="100000">
        <dgm:presLayoutVars>
          <dgm:bulletEnabled val="1"/>
        </dgm:presLayoutVars>
      </dgm:prSet>
      <dgm:spPr/>
      <dgm:t>
        <a:bodyPr/>
        <a:lstStyle/>
        <a:p>
          <a:endParaRPr lang="en-US"/>
        </a:p>
      </dgm:t>
    </dgm:pt>
    <dgm:pt modelId="{729F2EBB-4BE4-4E7F-BA75-E8AC7AA7305F}" type="pres">
      <dgm:prSet presAssocID="{FAC9B5C5-70E9-4C18-9551-E4A221DBC7ED}" presName="sp" presStyleCnt="0"/>
      <dgm:spPr/>
    </dgm:pt>
    <dgm:pt modelId="{159B9807-DB84-4679-BE99-837B620FBD85}" type="pres">
      <dgm:prSet presAssocID="{835FC916-6AEA-401C-8F2B-FAEC321972A1}" presName="linNode" presStyleCnt="0"/>
      <dgm:spPr/>
    </dgm:pt>
    <dgm:pt modelId="{3E104E45-151F-42C4-AF8A-6675932D1519}" type="pres">
      <dgm:prSet presAssocID="{835FC916-6AEA-401C-8F2B-FAEC321972A1}" presName="parentText" presStyleLbl="node1" presStyleIdx="2" presStyleCnt="4">
        <dgm:presLayoutVars>
          <dgm:chMax val="1"/>
          <dgm:bulletEnabled val="1"/>
        </dgm:presLayoutVars>
      </dgm:prSet>
      <dgm:spPr/>
      <dgm:t>
        <a:bodyPr/>
        <a:lstStyle/>
        <a:p>
          <a:endParaRPr lang="en-US"/>
        </a:p>
      </dgm:t>
    </dgm:pt>
    <dgm:pt modelId="{F190868A-07BF-4B03-88CF-8FB06AEEE48B}" type="pres">
      <dgm:prSet presAssocID="{835FC916-6AEA-401C-8F2B-FAEC321972A1}" presName="descendantText" presStyleLbl="alignAccFollowNode1" presStyleIdx="2" presStyleCnt="4">
        <dgm:presLayoutVars>
          <dgm:bulletEnabled val="1"/>
        </dgm:presLayoutVars>
      </dgm:prSet>
      <dgm:spPr/>
      <dgm:t>
        <a:bodyPr/>
        <a:lstStyle/>
        <a:p>
          <a:endParaRPr lang="en-US"/>
        </a:p>
      </dgm:t>
    </dgm:pt>
    <dgm:pt modelId="{0299152B-CAB5-4868-BC11-C274578ED267}" type="pres">
      <dgm:prSet presAssocID="{2EC7B6CF-578A-4382-85AC-03E209AD6415}" presName="sp" presStyleCnt="0"/>
      <dgm:spPr/>
    </dgm:pt>
    <dgm:pt modelId="{3BBDD484-A23E-4C5F-A7A7-3154CEA50F6C}" type="pres">
      <dgm:prSet presAssocID="{339C3D83-921C-48A8-AA60-F61EF2C4C3C2}" presName="linNode" presStyleCnt="0"/>
      <dgm:spPr/>
    </dgm:pt>
    <dgm:pt modelId="{D3176F19-D0D7-4740-81F4-36C5D1D84391}" type="pres">
      <dgm:prSet presAssocID="{339C3D83-921C-48A8-AA60-F61EF2C4C3C2}" presName="parentText" presStyleLbl="node1" presStyleIdx="3" presStyleCnt="4">
        <dgm:presLayoutVars>
          <dgm:chMax val="1"/>
          <dgm:bulletEnabled val="1"/>
        </dgm:presLayoutVars>
      </dgm:prSet>
      <dgm:spPr/>
      <dgm:t>
        <a:bodyPr/>
        <a:lstStyle/>
        <a:p>
          <a:endParaRPr lang="en-US"/>
        </a:p>
      </dgm:t>
    </dgm:pt>
    <dgm:pt modelId="{9C9232F3-291D-4C12-A85D-B7122FD04C2D}" type="pres">
      <dgm:prSet presAssocID="{339C3D83-921C-48A8-AA60-F61EF2C4C3C2}" presName="descendantText" presStyleLbl="alignAccFollowNode1" presStyleIdx="3" presStyleCnt="4">
        <dgm:presLayoutVars>
          <dgm:bulletEnabled val="1"/>
        </dgm:presLayoutVars>
      </dgm:prSet>
      <dgm:spPr/>
      <dgm:t>
        <a:bodyPr/>
        <a:lstStyle/>
        <a:p>
          <a:endParaRPr lang="en-US"/>
        </a:p>
      </dgm:t>
    </dgm:pt>
  </dgm:ptLst>
  <dgm:cxnLst>
    <dgm:cxn modelId="{C7C858C2-898F-468C-8758-9CA2ABCDD2F2}" type="presOf" srcId="{E7C2C077-4858-4A3F-8DFE-81D2A05AE58B}" destId="{857D8748-7D15-47ED-982A-566462A1C142}" srcOrd="0" destOrd="1" presId="urn:microsoft.com/office/officeart/2005/8/layout/vList5"/>
    <dgm:cxn modelId="{5598BF9D-07AD-4F8C-A43C-FCB74135FB4E}" srcId="{835FC916-6AEA-401C-8F2B-FAEC321972A1}" destId="{00654C9B-4774-4E0D-8DD7-6C20806C1549}" srcOrd="0" destOrd="0" parTransId="{EA5F5F55-A4DF-4454-8B84-D52045F21AAD}" sibTransId="{AC77228C-A28E-4DB1-BDE5-4C719E83E8F7}"/>
    <dgm:cxn modelId="{940D2B6B-0AEE-4B91-B467-C6F06D384A93}" srcId="{2A613898-63F4-4910-8F08-60E015E479EA}" destId="{24F4AAF6-0344-47D0-9EF8-2F6A17E18FE1}" srcOrd="1" destOrd="0" parTransId="{3883DC28-FE53-4619-BE33-A478900F9262}" sibTransId="{F53B7A80-E12D-485C-AE49-DD7BC319C6DD}"/>
    <dgm:cxn modelId="{7E2CFFBF-CD69-489B-B8E1-9D8CC8C6FA7B}" type="presOf" srcId="{62FCB2F9-F489-4824-BBEE-510DAE82FD0E}" destId="{9C9232F3-291D-4C12-A85D-B7122FD04C2D}" srcOrd="0" destOrd="0" presId="urn:microsoft.com/office/officeart/2005/8/layout/vList5"/>
    <dgm:cxn modelId="{4C137AB9-673C-41B1-8852-70D37F0D94C1}" type="presOf" srcId="{B9711C64-5A3F-443F-8E2D-77762FD53DDF}" destId="{F190868A-07BF-4B03-88CF-8FB06AEEE48B}" srcOrd="0" destOrd="1" presId="urn:microsoft.com/office/officeart/2005/8/layout/vList5"/>
    <dgm:cxn modelId="{CDFA1D18-3D44-4FB6-A78D-97C727F2B659}" srcId="{339C3D83-921C-48A8-AA60-F61EF2C4C3C2}" destId="{505585DA-C63A-4CF1-94DB-EB7F659B1C67}" srcOrd="1" destOrd="0" parTransId="{B1ABB367-1082-4425-AC43-0E3CE6AF0AA5}" sibTransId="{AB2D62A3-3154-45D8-8680-CBE5DBA6114E}"/>
    <dgm:cxn modelId="{B07471C5-D577-4D6F-B332-AB7F27A4953B}" type="presOf" srcId="{1A935C34-5192-4ED9-86C8-839FEE490CB5}" destId="{970BF333-2493-4845-8801-7563BC5FB9C3}" srcOrd="0" destOrd="0" presId="urn:microsoft.com/office/officeart/2005/8/layout/vList5"/>
    <dgm:cxn modelId="{6D291FE4-5C75-433B-B746-7BF1930069F3}" srcId="{835FC916-6AEA-401C-8F2B-FAEC321972A1}" destId="{B9711C64-5A3F-443F-8E2D-77762FD53DDF}" srcOrd="1" destOrd="0" parTransId="{07E2044C-73F3-41F0-96CC-797C7FB0A8AF}" sibTransId="{3A9AB316-C343-4964-8AD1-692CC93B8A04}"/>
    <dgm:cxn modelId="{CCE1C74A-12CA-41B6-B36C-541B978E0C40}" srcId="{2A613898-63F4-4910-8F08-60E015E479EA}" destId="{00C900FB-577F-484B-9992-B0E5EFE71AAA}" srcOrd="0" destOrd="0" parTransId="{F3447BB3-26E9-411D-85AE-C5D7AEDA0856}" sibTransId="{81648747-2C1A-4816-A73F-66AD87121F40}"/>
    <dgm:cxn modelId="{1672E0E7-5A24-46DB-8D5E-273CE0903D1E}" type="presOf" srcId="{505585DA-C63A-4CF1-94DB-EB7F659B1C67}" destId="{9C9232F3-291D-4C12-A85D-B7122FD04C2D}" srcOrd="0" destOrd="1" presId="urn:microsoft.com/office/officeart/2005/8/layout/vList5"/>
    <dgm:cxn modelId="{E3B74903-4CCB-43E4-BB08-F15B5C92B161}" srcId="{06329AC5-EE5A-4989-9851-D0A3F60F18F2}" destId="{835FC916-6AEA-401C-8F2B-FAEC321972A1}" srcOrd="2" destOrd="0" parTransId="{F9072EF3-757D-4291-8AB4-4A00C716EB4E}" sibTransId="{2EC7B6CF-578A-4382-85AC-03E209AD6415}"/>
    <dgm:cxn modelId="{D2A0014B-EE37-4B40-9303-70F017586D86}" type="presOf" srcId="{339C3D83-921C-48A8-AA60-F61EF2C4C3C2}" destId="{D3176F19-D0D7-4740-81F4-36C5D1D84391}" srcOrd="0" destOrd="0" presId="urn:microsoft.com/office/officeart/2005/8/layout/vList5"/>
    <dgm:cxn modelId="{7C0B6D73-65BE-4851-B1BD-85C4653DEF4C}" srcId="{339C3D83-921C-48A8-AA60-F61EF2C4C3C2}" destId="{62FCB2F9-F489-4824-BBEE-510DAE82FD0E}" srcOrd="0" destOrd="0" parTransId="{6FA13620-8347-451A-B60B-8161C67C98D5}" sibTransId="{1F1D7346-BBD4-4FB1-8A3C-B511BEB98BE7}"/>
    <dgm:cxn modelId="{6820C7B6-91D8-4B3F-A1BB-F98C3E3CAA79}" type="presOf" srcId="{24F4AAF6-0344-47D0-9EF8-2F6A17E18FE1}" destId="{A053413A-8A9E-451A-BAFD-D83BC7BBEDA5}" srcOrd="0" destOrd="1" presId="urn:microsoft.com/office/officeart/2005/8/layout/vList5"/>
    <dgm:cxn modelId="{FA83E8CC-D42A-481D-9B86-F13C60D053F2}" srcId="{06329AC5-EE5A-4989-9851-D0A3F60F18F2}" destId="{339C3D83-921C-48A8-AA60-F61EF2C4C3C2}" srcOrd="3" destOrd="0" parTransId="{514F7ED2-E1E4-40B4-B3A6-63D32A8DF227}" sibTransId="{96315F00-CA19-435A-8EA5-3E66E94CD762}"/>
    <dgm:cxn modelId="{5A82F49C-4A76-45E9-BF92-EAC87C6F1956}" srcId="{06329AC5-EE5A-4989-9851-D0A3F60F18F2}" destId="{2A613898-63F4-4910-8F08-60E015E479EA}" srcOrd="0" destOrd="0" parTransId="{EE1B00B8-B9CA-4442-ADEA-465E591A9797}" sibTransId="{6A29C3A8-2208-414A-BFBD-ADD533BB8C34}"/>
    <dgm:cxn modelId="{0EDAAA52-5EC2-4C30-BC7C-7A00D92D856A}" type="presOf" srcId="{835FC916-6AEA-401C-8F2B-FAEC321972A1}" destId="{3E104E45-151F-42C4-AF8A-6675932D1519}" srcOrd="0" destOrd="0" presId="urn:microsoft.com/office/officeart/2005/8/layout/vList5"/>
    <dgm:cxn modelId="{C476010B-52F3-4164-9D54-141FF86788CC}" srcId="{06329AC5-EE5A-4989-9851-D0A3F60F18F2}" destId="{1A935C34-5192-4ED9-86C8-839FEE490CB5}" srcOrd="1" destOrd="0" parTransId="{64CE43F5-0430-41D5-8B86-4AC28124C0EA}" sibTransId="{FAC9B5C5-70E9-4C18-9551-E4A221DBC7ED}"/>
    <dgm:cxn modelId="{33AD50FB-7B3D-407D-9338-100F8585EF74}" type="presOf" srcId="{00654C9B-4774-4E0D-8DD7-6C20806C1549}" destId="{F190868A-07BF-4B03-88CF-8FB06AEEE48B}" srcOrd="0" destOrd="0" presId="urn:microsoft.com/office/officeart/2005/8/layout/vList5"/>
    <dgm:cxn modelId="{1C38BEEF-C099-4D7F-B1C8-DBC29E29A0CA}" type="presOf" srcId="{5D7FFEA9-6F1E-41D0-96C0-97766617E942}" destId="{857D8748-7D15-47ED-982A-566462A1C142}" srcOrd="0" destOrd="0" presId="urn:microsoft.com/office/officeart/2005/8/layout/vList5"/>
    <dgm:cxn modelId="{9DB86F2C-2AA5-4DF8-B812-2F2E4202ED3B}" srcId="{1A935C34-5192-4ED9-86C8-839FEE490CB5}" destId="{E7C2C077-4858-4A3F-8DFE-81D2A05AE58B}" srcOrd="1" destOrd="0" parTransId="{C55FDA95-BC78-465C-BA5B-0BE1D4DCA7F4}" sibTransId="{E187179E-5946-4CC6-8B78-ABC1676BE3D9}"/>
    <dgm:cxn modelId="{DC726272-790D-4878-99EB-5CCAF7CB73E5}" type="presOf" srcId="{06329AC5-EE5A-4989-9851-D0A3F60F18F2}" destId="{0902956E-E94E-42CD-B339-D55CC05D6E83}" srcOrd="0" destOrd="0" presId="urn:microsoft.com/office/officeart/2005/8/layout/vList5"/>
    <dgm:cxn modelId="{58EFE0BB-8BB7-4347-B29A-A86DAAF540DD}" srcId="{1A935C34-5192-4ED9-86C8-839FEE490CB5}" destId="{5D7FFEA9-6F1E-41D0-96C0-97766617E942}" srcOrd="0" destOrd="0" parTransId="{FE0C7C40-1835-4D75-BF9D-1882446A8AEE}" sibTransId="{19E0D417-FD63-4D6D-B93D-06DAF8A71F7C}"/>
    <dgm:cxn modelId="{460E7529-2631-41D1-815A-8BE6DE363CB2}" type="presOf" srcId="{00C900FB-577F-484B-9992-B0E5EFE71AAA}" destId="{A053413A-8A9E-451A-BAFD-D83BC7BBEDA5}" srcOrd="0" destOrd="0" presId="urn:microsoft.com/office/officeart/2005/8/layout/vList5"/>
    <dgm:cxn modelId="{16FE367D-7BDB-428D-8CD2-64422C5864B6}" type="presOf" srcId="{2A613898-63F4-4910-8F08-60E015E479EA}" destId="{56D0C5EE-A1D7-4B22-A906-C2325F0665D7}" srcOrd="0" destOrd="0" presId="urn:microsoft.com/office/officeart/2005/8/layout/vList5"/>
    <dgm:cxn modelId="{BF8CC51B-3366-4F3B-B082-058EB0B3A2FA}" type="presParOf" srcId="{0902956E-E94E-42CD-B339-D55CC05D6E83}" destId="{23D65FF0-0415-4A9D-8474-C482AE6396F7}" srcOrd="0" destOrd="0" presId="urn:microsoft.com/office/officeart/2005/8/layout/vList5"/>
    <dgm:cxn modelId="{0A65407B-4844-4977-B64D-200CA03A4F01}" type="presParOf" srcId="{23D65FF0-0415-4A9D-8474-C482AE6396F7}" destId="{56D0C5EE-A1D7-4B22-A906-C2325F0665D7}" srcOrd="0" destOrd="0" presId="urn:microsoft.com/office/officeart/2005/8/layout/vList5"/>
    <dgm:cxn modelId="{69ECCBD9-F5FE-4A65-AE6A-0B3F23CF32B1}" type="presParOf" srcId="{23D65FF0-0415-4A9D-8474-C482AE6396F7}" destId="{A053413A-8A9E-451A-BAFD-D83BC7BBEDA5}" srcOrd="1" destOrd="0" presId="urn:microsoft.com/office/officeart/2005/8/layout/vList5"/>
    <dgm:cxn modelId="{D1F86FAB-38C1-4718-972C-296A48D073CE}" type="presParOf" srcId="{0902956E-E94E-42CD-B339-D55CC05D6E83}" destId="{AA7E67B7-3532-4E9D-8826-6594D392F91C}" srcOrd="1" destOrd="0" presId="urn:microsoft.com/office/officeart/2005/8/layout/vList5"/>
    <dgm:cxn modelId="{CB8FC770-5632-466F-8CC0-8B3D36700FF3}" type="presParOf" srcId="{0902956E-E94E-42CD-B339-D55CC05D6E83}" destId="{E960AA55-B456-4E5F-A763-7B77931C38BD}" srcOrd="2" destOrd="0" presId="urn:microsoft.com/office/officeart/2005/8/layout/vList5"/>
    <dgm:cxn modelId="{91042D0A-6120-4ADE-8EBF-55A364A4DECE}" type="presParOf" srcId="{E960AA55-B456-4E5F-A763-7B77931C38BD}" destId="{970BF333-2493-4845-8801-7563BC5FB9C3}" srcOrd="0" destOrd="0" presId="urn:microsoft.com/office/officeart/2005/8/layout/vList5"/>
    <dgm:cxn modelId="{10561190-48DA-4B50-AFBF-8EB398D85871}" type="presParOf" srcId="{E960AA55-B456-4E5F-A763-7B77931C38BD}" destId="{857D8748-7D15-47ED-982A-566462A1C142}" srcOrd="1" destOrd="0" presId="urn:microsoft.com/office/officeart/2005/8/layout/vList5"/>
    <dgm:cxn modelId="{7404AD2B-01A9-474D-9924-E9D2AE3128BD}" type="presParOf" srcId="{0902956E-E94E-42CD-B339-D55CC05D6E83}" destId="{729F2EBB-4BE4-4E7F-BA75-E8AC7AA7305F}" srcOrd="3" destOrd="0" presId="urn:microsoft.com/office/officeart/2005/8/layout/vList5"/>
    <dgm:cxn modelId="{69F2D6F3-72BE-4DC2-92FB-CF42921D01BE}" type="presParOf" srcId="{0902956E-E94E-42CD-B339-D55CC05D6E83}" destId="{159B9807-DB84-4679-BE99-837B620FBD85}" srcOrd="4" destOrd="0" presId="urn:microsoft.com/office/officeart/2005/8/layout/vList5"/>
    <dgm:cxn modelId="{F3048134-8A48-4199-B919-E6788AC75A6C}" type="presParOf" srcId="{159B9807-DB84-4679-BE99-837B620FBD85}" destId="{3E104E45-151F-42C4-AF8A-6675932D1519}" srcOrd="0" destOrd="0" presId="urn:microsoft.com/office/officeart/2005/8/layout/vList5"/>
    <dgm:cxn modelId="{B7BB1F42-7590-4D90-B7D4-E4B8F42D88F3}" type="presParOf" srcId="{159B9807-DB84-4679-BE99-837B620FBD85}" destId="{F190868A-07BF-4B03-88CF-8FB06AEEE48B}" srcOrd="1" destOrd="0" presId="urn:microsoft.com/office/officeart/2005/8/layout/vList5"/>
    <dgm:cxn modelId="{4E06D219-6495-449B-8EC5-6CFE76CDFD45}" type="presParOf" srcId="{0902956E-E94E-42CD-B339-D55CC05D6E83}" destId="{0299152B-CAB5-4868-BC11-C274578ED267}" srcOrd="5" destOrd="0" presId="urn:microsoft.com/office/officeart/2005/8/layout/vList5"/>
    <dgm:cxn modelId="{966C5B30-9D96-4CC5-AC4C-8A49C06526F7}" type="presParOf" srcId="{0902956E-E94E-42CD-B339-D55CC05D6E83}" destId="{3BBDD484-A23E-4C5F-A7A7-3154CEA50F6C}" srcOrd="6" destOrd="0" presId="urn:microsoft.com/office/officeart/2005/8/layout/vList5"/>
    <dgm:cxn modelId="{FD75FAB2-864F-479C-A059-7BA12D444BAC}" type="presParOf" srcId="{3BBDD484-A23E-4C5F-A7A7-3154CEA50F6C}" destId="{D3176F19-D0D7-4740-81F4-36C5D1D84391}" srcOrd="0" destOrd="0" presId="urn:microsoft.com/office/officeart/2005/8/layout/vList5"/>
    <dgm:cxn modelId="{2077D343-0143-4D4B-A681-54A5C067F03E}" type="presParOf" srcId="{3BBDD484-A23E-4C5F-A7A7-3154CEA50F6C}" destId="{9C9232F3-291D-4C12-A85D-B7122FD04C2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6CE65E-DD63-4695-9B69-F8FE7EC43C1C}" type="doc">
      <dgm:prSet loTypeId="urn:microsoft.com/office/officeart/2005/8/layout/cycle3" loCatId="cycle" qsTypeId="urn:microsoft.com/office/officeart/2005/8/quickstyle/simple1" qsCatId="simple" csTypeId="urn:microsoft.com/office/officeart/2005/8/colors/colorful3" csCatId="colorful" phldr="1"/>
      <dgm:spPr/>
      <dgm:t>
        <a:bodyPr/>
        <a:lstStyle/>
        <a:p>
          <a:endParaRPr lang="en-US"/>
        </a:p>
      </dgm:t>
    </dgm:pt>
    <dgm:pt modelId="{048ACD0A-E97E-4E1B-B22C-2C6147B5011B}">
      <dgm:prSet phldrT="[Text]"/>
      <dgm:spPr/>
      <dgm:t>
        <a:bodyPr/>
        <a:lstStyle/>
        <a:p>
          <a:r>
            <a:rPr lang="en-US" dirty="0" smtClean="0"/>
            <a:t>City guidance</a:t>
          </a:r>
          <a:endParaRPr lang="en-US" dirty="0"/>
        </a:p>
      </dgm:t>
    </dgm:pt>
    <dgm:pt modelId="{AE3A6F04-3B9C-4B40-B516-B62EA4710FA8}" type="parTrans" cxnId="{483DECE7-5281-4F83-B10D-C5F2FC57C08B}">
      <dgm:prSet/>
      <dgm:spPr/>
      <dgm:t>
        <a:bodyPr/>
        <a:lstStyle/>
        <a:p>
          <a:endParaRPr lang="en-US"/>
        </a:p>
      </dgm:t>
    </dgm:pt>
    <dgm:pt modelId="{6827B4CB-11FD-46B0-B17C-BAF3F6AF7E82}" type="sibTrans" cxnId="{483DECE7-5281-4F83-B10D-C5F2FC57C08B}">
      <dgm:prSet/>
      <dgm:spPr/>
      <dgm:t>
        <a:bodyPr/>
        <a:lstStyle/>
        <a:p>
          <a:endParaRPr lang="en-US"/>
        </a:p>
      </dgm:t>
    </dgm:pt>
    <dgm:pt modelId="{42E3C445-DDA3-4EF7-899E-001E1439ACC5}">
      <dgm:prSet phldrT="[Text]"/>
      <dgm:spPr>
        <a:solidFill>
          <a:schemeClr val="accent2"/>
        </a:solidFill>
      </dgm:spPr>
      <dgm:t>
        <a:bodyPr/>
        <a:lstStyle/>
        <a:p>
          <a:r>
            <a:rPr lang="en-US" dirty="0" smtClean="0"/>
            <a:t>Regional compacts</a:t>
          </a:r>
          <a:endParaRPr lang="en-US" dirty="0"/>
        </a:p>
      </dgm:t>
    </dgm:pt>
    <dgm:pt modelId="{A1BC7B7A-BB85-4605-B306-7DC687B46ACA}" type="parTrans" cxnId="{EEB065C3-AAAE-4903-AE3E-B13C13589B2A}">
      <dgm:prSet/>
      <dgm:spPr/>
      <dgm:t>
        <a:bodyPr/>
        <a:lstStyle/>
        <a:p>
          <a:endParaRPr lang="en-US"/>
        </a:p>
      </dgm:t>
    </dgm:pt>
    <dgm:pt modelId="{8F303069-5C64-4E3F-BDF1-1F9AF68FD431}" type="sibTrans" cxnId="{EEB065C3-AAAE-4903-AE3E-B13C13589B2A}">
      <dgm:prSet/>
      <dgm:spPr/>
      <dgm:t>
        <a:bodyPr/>
        <a:lstStyle/>
        <a:p>
          <a:endParaRPr lang="en-US"/>
        </a:p>
      </dgm:t>
    </dgm:pt>
    <dgm:pt modelId="{8D1FEBA0-C728-4D2B-B5AF-1CC8CBC82B32}">
      <dgm:prSet phldrT="[Text]"/>
      <dgm:spPr>
        <a:solidFill>
          <a:schemeClr val="accent1"/>
        </a:solidFill>
      </dgm:spPr>
      <dgm:t>
        <a:bodyPr/>
        <a:lstStyle/>
        <a:p>
          <a:r>
            <a:rPr lang="en-US" dirty="0" smtClean="0"/>
            <a:t>Academic institutions</a:t>
          </a:r>
          <a:endParaRPr lang="en-US" dirty="0"/>
        </a:p>
      </dgm:t>
    </dgm:pt>
    <dgm:pt modelId="{51D948C2-4F0B-4995-8A46-05BDB7958264}" type="parTrans" cxnId="{CF1DD677-C3A9-4609-A4F8-827F3EE1C86D}">
      <dgm:prSet/>
      <dgm:spPr/>
      <dgm:t>
        <a:bodyPr/>
        <a:lstStyle/>
        <a:p>
          <a:endParaRPr lang="en-US"/>
        </a:p>
      </dgm:t>
    </dgm:pt>
    <dgm:pt modelId="{B5EF9E68-3337-471A-9CCE-438E0B71836B}" type="sibTrans" cxnId="{CF1DD677-C3A9-4609-A4F8-827F3EE1C86D}">
      <dgm:prSet/>
      <dgm:spPr/>
      <dgm:t>
        <a:bodyPr/>
        <a:lstStyle/>
        <a:p>
          <a:endParaRPr lang="en-US"/>
        </a:p>
      </dgm:t>
    </dgm:pt>
    <dgm:pt modelId="{51CA474C-A264-4AD4-9EE5-7F450EC38D08}" type="pres">
      <dgm:prSet presAssocID="{A16CE65E-DD63-4695-9B69-F8FE7EC43C1C}" presName="Name0" presStyleCnt="0">
        <dgm:presLayoutVars>
          <dgm:dir/>
          <dgm:resizeHandles val="exact"/>
        </dgm:presLayoutVars>
      </dgm:prSet>
      <dgm:spPr/>
      <dgm:t>
        <a:bodyPr/>
        <a:lstStyle/>
        <a:p>
          <a:endParaRPr lang="en-US"/>
        </a:p>
      </dgm:t>
    </dgm:pt>
    <dgm:pt modelId="{67595BC3-4F60-42E9-94A3-87C90854A8F9}" type="pres">
      <dgm:prSet presAssocID="{A16CE65E-DD63-4695-9B69-F8FE7EC43C1C}" presName="cycle" presStyleCnt="0"/>
      <dgm:spPr/>
    </dgm:pt>
    <dgm:pt modelId="{B6CC0984-A7EA-44B1-AC2C-BBF8F60CF26D}" type="pres">
      <dgm:prSet presAssocID="{048ACD0A-E97E-4E1B-B22C-2C6147B5011B}" presName="nodeFirstNode" presStyleLbl="node1" presStyleIdx="0" presStyleCnt="3">
        <dgm:presLayoutVars>
          <dgm:bulletEnabled val="1"/>
        </dgm:presLayoutVars>
      </dgm:prSet>
      <dgm:spPr/>
      <dgm:t>
        <a:bodyPr/>
        <a:lstStyle/>
        <a:p>
          <a:endParaRPr lang="en-US"/>
        </a:p>
      </dgm:t>
    </dgm:pt>
    <dgm:pt modelId="{FE174E51-8E39-4E41-9B24-F3FB04CF62EB}" type="pres">
      <dgm:prSet presAssocID="{6827B4CB-11FD-46B0-B17C-BAF3F6AF7E82}" presName="sibTransFirstNode" presStyleLbl="bgShp" presStyleIdx="0" presStyleCnt="1"/>
      <dgm:spPr/>
      <dgm:t>
        <a:bodyPr/>
        <a:lstStyle/>
        <a:p>
          <a:endParaRPr lang="en-US"/>
        </a:p>
      </dgm:t>
    </dgm:pt>
    <dgm:pt modelId="{AB5FC580-E894-4386-A218-F0F9C6C99985}" type="pres">
      <dgm:prSet presAssocID="{42E3C445-DDA3-4EF7-899E-001E1439ACC5}" presName="nodeFollowingNodes" presStyleLbl="node1" presStyleIdx="1" presStyleCnt="3">
        <dgm:presLayoutVars>
          <dgm:bulletEnabled val="1"/>
        </dgm:presLayoutVars>
      </dgm:prSet>
      <dgm:spPr/>
      <dgm:t>
        <a:bodyPr/>
        <a:lstStyle/>
        <a:p>
          <a:endParaRPr lang="en-US"/>
        </a:p>
      </dgm:t>
    </dgm:pt>
    <dgm:pt modelId="{AABEB37D-0B81-4524-9206-D99808307EFD}" type="pres">
      <dgm:prSet presAssocID="{8D1FEBA0-C728-4D2B-B5AF-1CC8CBC82B32}" presName="nodeFollowingNodes" presStyleLbl="node1" presStyleIdx="2" presStyleCnt="3">
        <dgm:presLayoutVars>
          <dgm:bulletEnabled val="1"/>
        </dgm:presLayoutVars>
      </dgm:prSet>
      <dgm:spPr/>
      <dgm:t>
        <a:bodyPr/>
        <a:lstStyle/>
        <a:p>
          <a:endParaRPr lang="en-US"/>
        </a:p>
      </dgm:t>
    </dgm:pt>
  </dgm:ptLst>
  <dgm:cxnLst>
    <dgm:cxn modelId="{21D9F3CD-26A0-44F4-BDAF-246A2E105A53}" type="presOf" srcId="{8D1FEBA0-C728-4D2B-B5AF-1CC8CBC82B32}" destId="{AABEB37D-0B81-4524-9206-D99808307EFD}" srcOrd="0" destOrd="0" presId="urn:microsoft.com/office/officeart/2005/8/layout/cycle3"/>
    <dgm:cxn modelId="{EEB065C3-AAAE-4903-AE3E-B13C13589B2A}" srcId="{A16CE65E-DD63-4695-9B69-F8FE7EC43C1C}" destId="{42E3C445-DDA3-4EF7-899E-001E1439ACC5}" srcOrd="1" destOrd="0" parTransId="{A1BC7B7A-BB85-4605-B306-7DC687B46ACA}" sibTransId="{8F303069-5C64-4E3F-BDF1-1F9AF68FD431}"/>
    <dgm:cxn modelId="{192AF46F-52DB-4873-B024-0F09A135885B}" type="presOf" srcId="{42E3C445-DDA3-4EF7-899E-001E1439ACC5}" destId="{AB5FC580-E894-4386-A218-F0F9C6C99985}" srcOrd="0" destOrd="0" presId="urn:microsoft.com/office/officeart/2005/8/layout/cycle3"/>
    <dgm:cxn modelId="{8D956248-2659-4171-A437-D2B9F0F040F2}" type="presOf" srcId="{A16CE65E-DD63-4695-9B69-F8FE7EC43C1C}" destId="{51CA474C-A264-4AD4-9EE5-7F450EC38D08}" srcOrd="0" destOrd="0" presId="urn:microsoft.com/office/officeart/2005/8/layout/cycle3"/>
    <dgm:cxn modelId="{24A8FE11-0269-4F1D-8B13-8796566D9FFE}" type="presOf" srcId="{6827B4CB-11FD-46B0-B17C-BAF3F6AF7E82}" destId="{FE174E51-8E39-4E41-9B24-F3FB04CF62EB}" srcOrd="0" destOrd="0" presId="urn:microsoft.com/office/officeart/2005/8/layout/cycle3"/>
    <dgm:cxn modelId="{483DECE7-5281-4F83-B10D-C5F2FC57C08B}" srcId="{A16CE65E-DD63-4695-9B69-F8FE7EC43C1C}" destId="{048ACD0A-E97E-4E1B-B22C-2C6147B5011B}" srcOrd="0" destOrd="0" parTransId="{AE3A6F04-3B9C-4B40-B516-B62EA4710FA8}" sibTransId="{6827B4CB-11FD-46B0-B17C-BAF3F6AF7E82}"/>
    <dgm:cxn modelId="{310C05DC-7403-4B32-A81A-AC5826F866A5}" type="presOf" srcId="{048ACD0A-E97E-4E1B-B22C-2C6147B5011B}" destId="{B6CC0984-A7EA-44B1-AC2C-BBF8F60CF26D}" srcOrd="0" destOrd="0" presId="urn:microsoft.com/office/officeart/2005/8/layout/cycle3"/>
    <dgm:cxn modelId="{CF1DD677-C3A9-4609-A4F8-827F3EE1C86D}" srcId="{A16CE65E-DD63-4695-9B69-F8FE7EC43C1C}" destId="{8D1FEBA0-C728-4D2B-B5AF-1CC8CBC82B32}" srcOrd="2" destOrd="0" parTransId="{51D948C2-4F0B-4995-8A46-05BDB7958264}" sibTransId="{B5EF9E68-3337-471A-9CCE-438E0B71836B}"/>
    <dgm:cxn modelId="{7A4DD957-7770-4251-B8FA-97641A70BA07}" type="presParOf" srcId="{51CA474C-A264-4AD4-9EE5-7F450EC38D08}" destId="{67595BC3-4F60-42E9-94A3-87C90854A8F9}" srcOrd="0" destOrd="0" presId="urn:microsoft.com/office/officeart/2005/8/layout/cycle3"/>
    <dgm:cxn modelId="{B3472438-4722-4441-87EF-547DE0601C11}" type="presParOf" srcId="{67595BC3-4F60-42E9-94A3-87C90854A8F9}" destId="{B6CC0984-A7EA-44B1-AC2C-BBF8F60CF26D}" srcOrd="0" destOrd="0" presId="urn:microsoft.com/office/officeart/2005/8/layout/cycle3"/>
    <dgm:cxn modelId="{018EC3BF-138E-4589-AEAB-C73F95750D71}" type="presParOf" srcId="{67595BC3-4F60-42E9-94A3-87C90854A8F9}" destId="{FE174E51-8E39-4E41-9B24-F3FB04CF62EB}" srcOrd="1" destOrd="0" presId="urn:microsoft.com/office/officeart/2005/8/layout/cycle3"/>
    <dgm:cxn modelId="{0A5B3E79-13E7-4A56-A691-FA15C55DA077}" type="presParOf" srcId="{67595BC3-4F60-42E9-94A3-87C90854A8F9}" destId="{AB5FC580-E894-4386-A218-F0F9C6C99985}" srcOrd="2" destOrd="0" presId="urn:microsoft.com/office/officeart/2005/8/layout/cycle3"/>
    <dgm:cxn modelId="{98DB3493-DB1F-428F-B5DA-99C1357AF8F9}" type="presParOf" srcId="{67595BC3-4F60-42E9-94A3-87C90854A8F9}" destId="{AABEB37D-0B81-4524-9206-D99808307EFD}" srcOrd="3" destOrd="0" presId="urn:microsoft.com/office/officeart/2005/8/layout/cycle3"/>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2002587C-E1EE-471A-BCC9-BE4D128E56B0}" type="doc">
      <dgm:prSet loTypeId="urn:microsoft.com/office/officeart/2005/8/layout/radial4" loCatId="relationship" qsTypeId="urn:microsoft.com/office/officeart/2005/8/quickstyle/simple1" qsCatId="simple" csTypeId="urn:microsoft.com/office/officeart/2005/8/colors/accent1_1" csCatId="accent1" phldr="1"/>
      <dgm:spPr/>
      <dgm:t>
        <a:bodyPr/>
        <a:lstStyle/>
        <a:p>
          <a:endParaRPr lang="en-US"/>
        </a:p>
      </dgm:t>
    </dgm:pt>
    <dgm:pt modelId="{CD3C41F2-CD69-416A-8340-27BF77AF6609}">
      <dgm:prSet phldrT="[Text]"/>
      <dgm:spPr/>
      <dgm:t>
        <a:bodyPr/>
        <a:lstStyle/>
        <a:p>
          <a:r>
            <a:rPr lang="en-US" dirty="0" smtClean="0"/>
            <a:t>Local Assets</a:t>
          </a:r>
          <a:endParaRPr lang="en-US" dirty="0"/>
        </a:p>
      </dgm:t>
    </dgm:pt>
    <dgm:pt modelId="{0C4D40AB-01EE-4B60-88AC-B718EE0686AF}" type="parTrans" cxnId="{6767B0AE-0428-4EE1-A5AD-7AC4379A3C24}">
      <dgm:prSet/>
      <dgm:spPr/>
      <dgm:t>
        <a:bodyPr/>
        <a:lstStyle/>
        <a:p>
          <a:endParaRPr lang="en-US"/>
        </a:p>
      </dgm:t>
    </dgm:pt>
    <dgm:pt modelId="{1D9C2053-0017-4254-9AFB-3B3E73D289DF}" type="sibTrans" cxnId="{6767B0AE-0428-4EE1-A5AD-7AC4379A3C24}">
      <dgm:prSet/>
      <dgm:spPr/>
      <dgm:t>
        <a:bodyPr/>
        <a:lstStyle/>
        <a:p>
          <a:endParaRPr lang="en-US"/>
        </a:p>
      </dgm:t>
    </dgm:pt>
    <dgm:pt modelId="{3C775DA1-00C8-448D-B11D-4FA4B0934E30}">
      <dgm:prSet phldrT="[Text]"/>
      <dgm:spPr/>
      <dgm:t>
        <a:bodyPr/>
        <a:lstStyle/>
        <a:p>
          <a:r>
            <a:rPr lang="en-US" dirty="0" smtClean="0"/>
            <a:t>Temperature</a:t>
          </a:r>
          <a:endParaRPr lang="en-US" dirty="0"/>
        </a:p>
      </dgm:t>
    </dgm:pt>
    <dgm:pt modelId="{0018700B-66E3-4F4D-A79F-2A30C0DA91D4}" type="parTrans" cxnId="{B648E9E4-F09B-460F-B195-B235B22DBA53}">
      <dgm:prSet/>
      <dgm:spPr/>
      <dgm:t>
        <a:bodyPr/>
        <a:lstStyle/>
        <a:p>
          <a:endParaRPr lang="en-US"/>
        </a:p>
      </dgm:t>
    </dgm:pt>
    <dgm:pt modelId="{6F3E64A7-7E7D-4BD9-A8F8-406352A62237}" type="sibTrans" cxnId="{B648E9E4-F09B-460F-B195-B235B22DBA53}">
      <dgm:prSet/>
      <dgm:spPr/>
      <dgm:t>
        <a:bodyPr/>
        <a:lstStyle/>
        <a:p>
          <a:endParaRPr lang="en-US"/>
        </a:p>
      </dgm:t>
    </dgm:pt>
    <dgm:pt modelId="{4579FB96-D48D-4347-A0D8-640328354458}">
      <dgm:prSet phldrT="[Text]"/>
      <dgm:spPr/>
      <dgm:t>
        <a:bodyPr/>
        <a:lstStyle/>
        <a:p>
          <a:r>
            <a:rPr lang="en-US" dirty="0" smtClean="0"/>
            <a:t>Sea Level Rise</a:t>
          </a:r>
          <a:endParaRPr lang="en-US" dirty="0"/>
        </a:p>
      </dgm:t>
    </dgm:pt>
    <dgm:pt modelId="{18CC6092-840A-4EE2-BCB3-C453FB5366E6}" type="parTrans" cxnId="{844DD75A-08BD-4754-80D2-8F70A4AA78DD}">
      <dgm:prSet/>
      <dgm:spPr/>
      <dgm:t>
        <a:bodyPr/>
        <a:lstStyle/>
        <a:p>
          <a:endParaRPr lang="en-US"/>
        </a:p>
      </dgm:t>
    </dgm:pt>
    <dgm:pt modelId="{CA89C9B6-0A4F-404D-8B47-27387719216B}" type="sibTrans" cxnId="{844DD75A-08BD-4754-80D2-8F70A4AA78DD}">
      <dgm:prSet/>
      <dgm:spPr/>
      <dgm:t>
        <a:bodyPr/>
        <a:lstStyle/>
        <a:p>
          <a:endParaRPr lang="en-US"/>
        </a:p>
      </dgm:t>
    </dgm:pt>
    <dgm:pt modelId="{2C077C21-5B17-482F-8B0B-4124999834CE}">
      <dgm:prSet phldrT="[Text]"/>
      <dgm:spPr/>
      <dgm:t>
        <a:bodyPr/>
        <a:lstStyle/>
        <a:p>
          <a:r>
            <a:rPr lang="en-US" dirty="0" smtClean="0"/>
            <a:t>Precipitation</a:t>
          </a:r>
          <a:endParaRPr lang="en-US" dirty="0"/>
        </a:p>
      </dgm:t>
    </dgm:pt>
    <dgm:pt modelId="{02B56E6E-77B9-4D61-A89D-89DC9BD55667}" type="parTrans" cxnId="{A955DEB3-0ADA-4179-B369-8080CB2B5410}">
      <dgm:prSet/>
      <dgm:spPr/>
      <dgm:t>
        <a:bodyPr/>
        <a:lstStyle/>
        <a:p>
          <a:endParaRPr lang="en-US"/>
        </a:p>
      </dgm:t>
    </dgm:pt>
    <dgm:pt modelId="{99B11021-371D-4054-8676-9C886EADD8E0}" type="sibTrans" cxnId="{A955DEB3-0ADA-4179-B369-8080CB2B5410}">
      <dgm:prSet/>
      <dgm:spPr/>
      <dgm:t>
        <a:bodyPr/>
        <a:lstStyle/>
        <a:p>
          <a:endParaRPr lang="en-US"/>
        </a:p>
      </dgm:t>
    </dgm:pt>
    <dgm:pt modelId="{C06B9F68-9081-45DA-B7EA-7747776DA32D}">
      <dgm:prSet phldrT="[Text]"/>
      <dgm:spPr/>
      <dgm:t>
        <a:bodyPr/>
        <a:lstStyle/>
        <a:p>
          <a:r>
            <a:rPr lang="en-US" dirty="0" smtClean="0"/>
            <a:t>Drought</a:t>
          </a:r>
          <a:endParaRPr lang="en-US" dirty="0"/>
        </a:p>
      </dgm:t>
    </dgm:pt>
    <dgm:pt modelId="{07ED3186-6998-4089-9EED-C54985EF04AC}" type="parTrans" cxnId="{F3F0FFFC-19C0-47EE-B1E5-DDA70B63CA5B}">
      <dgm:prSet/>
      <dgm:spPr/>
      <dgm:t>
        <a:bodyPr/>
        <a:lstStyle/>
        <a:p>
          <a:endParaRPr lang="en-US"/>
        </a:p>
      </dgm:t>
    </dgm:pt>
    <dgm:pt modelId="{5929E274-C862-4629-9EB6-C47566549A06}" type="sibTrans" cxnId="{F3F0FFFC-19C0-47EE-B1E5-DDA70B63CA5B}">
      <dgm:prSet/>
      <dgm:spPr/>
      <dgm:t>
        <a:bodyPr/>
        <a:lstStyle/>
        <a:p>
          <a:endParaRPr lang="en-US"/>
        </a:p>
      </dgm:t>
    </dgm:pt>
    <dgm:pt modelId="{381A2B80-F413-44F1-BE1D-4C2E1F670678}">
      <dgm:prSet phldrT="[Text]"/>
      <dgm:spPr/>
      <dgm:t>
        <a:bodyPr/>
        <a:lstStyle/>
        <a:p>
          <a:r>
            <a:rPr lang="en-US" dirty="0" smtClean="0"/>
            <a:t>Extreme Weather </a:t>
          </a:r>
          <a:endParaRPr lang="en-US" dirty="0"/>
        </a:p>
      </dgm:t>
    </dgm:pt>
    <dgm:pt modelId="{C63EBFA2-DFB9-488A-96D0-73A4AEA76CF8}" type="parTrans" cxnId="{4D6CA20D-A337-4B68-A7C2-8EF4FB6AD857}">
      <dgm:prSet/>
      <dgm:spPr/>
      <dgm:t>
        <a:bodyPr/>
        <a:lstStyle/>
        <a:p>
          <a:endParaRPr lang="en-US"/>
        </a:p>
      </dgm:t>
    </dgm:pt>
    <dgm:pt modelId="{6158B5CD-AA1F-4D38-9425-D374168A8E20}" type="sibTrans" cxnId="{4D6CA20D-A337-4B68-A7C2-8EF4FB6AD857}">
      <dgm:prSet/>
      <dgm:spPr/>
      <dgm:t>
        <a:bodyPr/>
        <a:lstStyle/>
        <a:p>
          <a:endParaRPr lang="en-US"/>
        </a:p>
      </dgm:t>
    </dgm:pt>
    <dgm:pt modelId="{D6233ECB-F6F1-45C8-AD02-19F5230461EF}" type="pres">
      <dgm:prSet presAssocID="{2002587C-E1EE-471A-BCC9-BE4D128E56B0}" presName="cycle" presStyleCnt="0">
        <dgm:presLayoutVars>
          <dgm:chMax val="1"/>
          <dgm:dir/>
          <dgm:animLvl val="ctr"/>
          <dgm:resizeHandles val="exact"/>
        </dgm:presLayoutVars>
      </dgm:prSet>
      <dgm:spPr/>
      <dgm:t>
        <a:bodyPr/>
        <a:lstStyle/>
        <a:p>
          <a:endParaRPr lang="en-US"/>
        </a:p>
      </dgm:t>
    </dgm:pt>
    <dgm:pt modelId="{B2E0D886-7573-43B6-B1C5-2643D16447D0}" type="pres">
      <dgm:prSet presAssocID="{CD3C41F2-CD69-416A-8340-27BF77AF6609}" presName="centerShape" presStyleLbl="node0" presStyleIdx="0" presStyleCnt="1"/>
      <dgm:spPr/>
      <dgm:t>
        <a:bodyPr/>
        <a:lstStyle/>
        <a:p>
          <a:endParaRPr lang="en-US"/>
        </a:p>
      </dgm:t>
    </dgm:pt>
    <dgm:pt modelId="{40B7E006-7B03-463F-AE78-3EFF27B9DA09}" type="pres">
      <dgm:prSet presAssocID="{0018700B-66E3-4F4D-A79F-2A30C0DA91D4}" presName="parTrans" presStyleLbl="bgSibTrans2D1" presStyleIdx="0" presStyleCnt="5"/>
      <dgm:spPr/>
      <dgm:t>
        <a:bodyPr/>
        <a:lstStyle/>
        <a:p>
          <a:endParaRPr lang="en-US"/>
        </a:p>
      </dgm:t>
    </dgm:pt>
    <dgm:pt modelId="{3642D51D-E4CD-4E18-8900-1CC1C1D75D82}" type="pres">
      <dgm:prSet presAssocID="{3C775DA1-00C8-448D-B11D-4FA4B0934E30}" presName="node" presStyleLbl="node1" presStyleIdx="0" presStyleCnt="5">
        <dgm:presLayoutVars>
          <dgm:bulletEnabled val="1"/>
        </dgm:presLayoutVars>
      </dgm:prSet>
      <dgm:spPr/>
      <dgm:t>
        <a:bodyPr/>
        <a:lstStyle/>
        <a:p>
          <a:endParaRPr lang="en-US"/>
        </a:p>
      </dgm:t>
    </dgm:pt>
    <dgm:pt modelId="{B80C4B7D-4C2E-457F-BF7D-205F2F428D29}" type="pres">
      <dgm:prSet presAssocID="{18CC6092-840A-4EE2-BCB3-C453FB5366E6}" presName="parTrans" presStyleLbl="bgSibTrans2D1" presStyleIdx="1" presStyleCnt="5"/>
      <dgm:spPr/>
      <dgm:t>
        <a:bodyPr/>
        <a:lstStyle/>
        <a:p>
          <a:endParaRPr lang="en-US"/>
        </a:p>
      </dgm:t>
    </dgm:pt>
    <dgm:pt modelId="{3A994D93-6335-45A6-B3AE-BFBC903B6921}" type="pres">
      <dgm:prSet presAssocID="{4579FB96-D48D-4347-A0D8-640328354458}" presName="node" presStyleLbl="node1" presStyleIdx="1" presStyleCnt="5">
        <dgm:presLayoutVars>
          <dgm:bulletEnabled val="1"/>
        </dgm:presLayoutVars>
      </dgm:prSet>
      <dgm:spPr/>
      <dgm:t>
        <a:bodyPr/>
        <a:lstStyle/>
        <a:p>
          <a:endParaRPr lang="en-US"/>
        </a:p>
      </dgm:t>
    </dgm:pt>
    <dgm:pt modelId="{0B6C171C-55C6-426D-9E4A-D99692D6B808}" type="pres">
      <dgm:prSet presAssocID="{02B56E6E-77B9-4D61-A89D-89DC9BD55667}" presName="parTrans" presStyleLbl="bgSibTrans2D1" presStyleIdx="2" presStyleCnt="5"/>
      <dgm:spPr/>
      <dgm:t>
        <a:bodyPr/>
        <a:lstStyle/>
        <a:p>
          <a:endParaRPr lang="en-US"/>
        </a:p>
      </dgm:t>
    </dgm:pt>
    <dgm:pt modelId="{7AB38B03-FAFD-4CEB-A61A-187100D2A9F5}" type="pres">
      <dgm:prSet presAssocID="{2C077C21-5B17-482F-8B0B-4124999834CE}" presName="node" presStyleLbl="node1" presStyleIdx="2" presStyleCnt="5">
        <dgm:presLayoutVars>
          <dgm:bulletEnabled val="1"/>
        </dgm:presLayoutVars>
      </dgm:prSet>
      <dgm:spPr/>
      <dgm:t>
        <a:bodyPr/>
        <a:lstStyle/>
        <a:p>
          <a:endParaRPr lang="en-US"/>
        </a:p>
      </dgm:t>
    </dgm:pt>
    <dgm:pt modelId="{C7FC967E-8958-4682-BB75-4C0547AE63DD}" type="pres">
      <dgm:prSet presAssocID="{07ED3186-6998-4089-9EED-C54985EF04AC}" presName="parTrans" presStyleLbl="bgSibTrans2D1" presStyleIdx="3" presStyleCnt="5"/>
      <dgm:spPr/>
      <dgm:t>
        <a:bodyPr/>
        <a:lstStyle/>
        <a:p>
          <a:endParaRPr lang="en-US"/>
        </a:p>
      </dgm:t>
    </dgm:pt>
    <dgm:pt modelId="{360DA9C3-EA82-4D26-B2EF-64634C3033C3}" type="pres">
      <dgm:prSet presAssocID="{C06B9F68-9081-45DA-B7EA-7747776DA32D}" presName="node" presStyleLbl="node1" presStyleIdx="3" presStyleCnt="5">
        <dgm:presLayoutVars>
          <dgm:bulletEnabled val="1"/>
        </dgm:presLayoutVars>
      </dgm:prSet>
      <dgm:spPr/>
      <dgm:t>
        <a:bodyPr/>
        <a:lstStyle/>
        <a:p>
          <a:endParaRPr lang="en-US"/>
        </a:p>
      </dgm:t>
    </dgm:pt>
    <dgm:pt modelId="{2902580D-1BFE-44DB-8A4B-B561B13D59F9}" type="pres">
      <dgm:prSet presAssocID="{C63EBFA2-DFB9-488A-96D0-73A4AEA76CF8}" presName="parTrans" presStyleLbl="bgSibTrans2D1" presStyleIdx="4" presStyleCnt="5"/>
      <dgm:spPr/>
      <dgm:t>
        <a:bodyPr/>
        <a:lstStyle/>
        <a:p>
          <a:endParaRPr lang="en-US"/>
        </a:p>
      </dgm:t>
    </dgm:pt>
    <dgm:pt modelId="{746D5EF4-F9B8-45CE-B068-EA1647C95AD9}" type="pres">
      <dgm:prSet presAssocID="{381A2B80-F413-44F1-BE1D-4C2E1F670678}" presName="node" presStyleLbl="node1" presStyleIdx="4" presStyleCnt="5">
        <dgm:presLayoutVars>
          <dgm:bulletEnabled val="1"/>
        </dgm:presLayoutVars>
      </dgm:prSet>
      <dgm:spPr/>
      <dgm:t>
        <a:bodyPr/>
        <a:lstStyle/>
        <a:p>
          <a:endParaRPr lang="en-US"/>
        </a:p>
      </dgm:t>
    </dgm:pt>
  </dgm:ptLst>
  <dgm:cxnLst>
    <dgm:cxn modelId="{162F7A94-5BCC-41A9-A234-317A86D2205A}" type="presOf" srcId="{2002587C-E1EE-471A-BCC9-BE4D128E56B0}" destId="{D6233ECB-F6F1-45C8-AD02-19F5230461EF}" srcOrd="0" destOrd="0" presId="urn:microsoft.com/office/officeart/2005/8/layout/radial4"/>
    <dgm:cxn modelId="{FB8EAF1F-9D46-4422-8579-DED1310F8379}" type="presOf" srcId="{4579FB96-D48D-4347-A0D8-640328354458}" destId="{3A994D93-6335-45A6-B3AE-BFBC903B6921}" srcOrd="0" destOrd="0" presId="urn:microsoft.com/office/officeart/2005/8/layout/radial4"/>
    <dgm:cxn modelId="{F3F0FFFC-19C0-47EE-B1E5-DDA70B63CA5B}" srcId="{CD3C41F2-CD69-416A-8340-27BF77AF6609}" destId="{C06B9F68-9081-45DA-B7EA-7747776DA32D}" srcOrd="3" destOrd="0" parTransId="{07ED3186-6998-4089-9EED-C54985EF04AC}" sibTransId="{5929E274-C862-4629-9EB6-C47566549A06}"/>
    <dgm:cxn modelId="{E3722C4D-6633-4C38-B409-D37704622BE1}" type="presOf" srcId="{3C775DA1-00C8-448D-B11D-4FA4B0934E30}" destId="{3642D51D-E4CD-4E18-8900-1CC1C1D75D82}" srcOrd="0" destOrd="0" presId="urn:microsoft.com/office/officeart/2005/8/layout/radial4"/>
    <dgm:cxn modelId="{6767B0AE-0428-4EE1-A5AD-7AC4379A3C24}" srcId="{2002587C-E1EE-471A-BCC9-BE4D128E56B0}" destId="{CD3C41F2-CD69-416A-8340-27BF77AF6609}" srcOrd="0" destOrd="0" parTransId="{0C4D40AB-01EE-4B60-88AC-B718EE0686AF}" sibTransId="{1D9C2053-0017-4254-9AFB-3B3E73D289DF}"/>
    <dgm:cxn modelId="{DF0B3B15-0FA9-4F3C-A3D2-41B90DC39594}" type="presOf" srcId="{18CC6092-840A-4EE2-BCB3-C453FB5366E6}" destId="{B80C4B7D-4C2E-457F-BF7D-205F2F428D29}" srcOrd="0" destOrd="0" presId="urn:microsoft.com/office/officeart/2005/8/layout/radial4"/>
    <dgm:cxn modelId="{B648E9E4-F09B-460F-B195-B235B22DBA53}" srcId="{CD3C41F2-CD69-416A-8340-27BF77AF6609}" destId="{3C775DA1-00C8-448D-B11D-4FA4B0934E30}" srcOrd="0" destOrd="0" parTransId="{0018700B-66E3-4F4D-A79F-2A30C0DA91D4}" sibTransId="{6F3E64A7-7E7D-4BD9-A8F8-406352A62237}"/>
    <dgm:cxn modelId="{A955DEB3-0ADA-4179-B369-8080CB2B5410}" srcId="{CD3C41F2-CD69-416A-8340-27BF77AF6609}" destId="{2C077C21-5B17-482F-8B0B-4124999834CE}" srcOrd="2" destOrd="0" parTransId="{02B56E6E-77B9-4D61-A89D-89DC9BD55667}" sibTransId="{99B11021-371D-4054-8676-9C886EADD8E0}"/>
    <dgm:cxn modelId="{0F31DD52-BC79-4D98-BF0D-BF9FABD0A081}" type="presOf" srcId="{07ED3186-6998-4089-9EED-C54985EF04AC}" destId="{C7FC967E-8958-4682-BB75-4C0547AE63DD}" srcOrd="0" destOrd="0" presId="urn:microsoft.com/office/officeart/2005/8/layout/radial4"/>
    <dgm:cxn modelId="{A71D38E7-9CCB-49D9-9D57-9D8DA0E6C3CA}" type="presOf" srcId="{C06B9F68-9081-45DA-B7EA-7747776DA32D}" destId="{360DA9C3-EA82-4D26-B2EF-64634C3033C3}" srcOrd="0" destOrd="0" presId="urn:microsoft.com/office/officeart/2005/8/layout/radial4"/>
    <dgm:cxn modelId="{4D6CA20D-A337-4B68-A7C2-8EF4FB6AD857}" srcId="{CD3C41F2-CD69-416A-8340-27BF77AF6609}" destId="{381A2B80-F413-44F1-BE1D-4C2E1F670678}" srcOrd="4" destOrd="0" parTransId="{C63EBFA2-DFB9-488A-96D0-73A4AEA76CF8}" sibTransId="{6158B5CD-AA1F-4D38-9425-D374168A8E20}"/>
    <dgm:cxn modelId="{5E9DA0D0-12D2-4A6F-BDC8-EC1657185066}" type="presOf" srcId="{2C077C21-5B17-482F-8B0B-4124999834CE}" destId="{7AB38B03-FAFD-4CEB-A61A-187100D2A9F5}" srcOrd="0" destOrd="0" presId="urn:microsoft.com/office/officeart/2005/8/layout/radial4"/>
    <dgm:cxn modelId="{56D289BF-3751-4FC6-81E1-2F187C3F8178}" type="presOf" srcId="{381A2B80-F413-44F1-BE1D-4C2E1F670678}" destId="{746D5EF4-F9B8-45CE-B068-EA1647C95AD9}" srcOrd="0" destOrd="0" presId="urn:microsoft.com/office/officeart/2005/8/layout/radial4"/>
    <dgm:cxn modelId="{844DD75A-08BD-4754-80D2-8F70A4AA78DD}" srcId="{CD3C41F2-CD69-416A-8340-27BF77AF6609}" destId="{4579FB96-D48D-4347-A0D8-640328354458}" srcOrd="1" destOrd="0" parTransId="{18CC6092-840A-4EE2-BCB3-C453FB5366E6}" sibTransId="{CA89C9B6-0A4F-404D-8B47-27387719216B}"/>
    <dgm:cxn modelId="{59DF8BDA-895E-4DA8-8F52-CA89A6C8E4B6}" type="presOf" srcId="{02B56E6E-77B9-4D61-A89D-89DC9BD55667}" destId="{0B6C171C-55C6-426D-9E4A-D99692D6B808}" srcOrd="0" destOrd="0" presId="urn:microsoft.com/office/officeart/2005/8/layout/radial4"/>
    <dgm:cxn modelId="{C6AEA509-423B-4349-857E-C450D2F3DC5A}" type="presOf" srcId="{0018700B-66E3-4F4D-A79F-2A30C0DA91D4}" destId="{40B7E006-7B03-463F-AE78-3EFF27B9DA09}" srcOrd="0" destOrd="0" presId="urn:microsoft.com/office/officeart/2005/8/layout/radial4"/>
    <dgm:cxn modelId="{54643EB3-E00F-471C-AB54-9D75212DFC8B}" type="presOf" srcId="{C63EBFA2-DFB9-488A-96D0-73A4AEA76CF8}" destId="{2902580D-1BFE-44DB-8A4B-B561B13D59F9}" srcOrd="0" destOrd="0" presId="urn:microsoft.com/office/officeart/2005/8/layout/radial4"/>
    <dgm:cxn modelId="{003EC0B2-0AE1-473A-9C94-0A4207324F12}" type="presOf" srcId="{CD3C41F2-CD69-416A-8340-27BF77AF6609}" destId="{B2E0D886-7573-43B6-B1C5-2643D16447D0}" srcOrd="0" destOrd="0" presId="urn:microsoft.com/office/officeart/2005/8/layout/radial4"/>
    <dgm:cxn modelId="{195CD96F-F893-43C4-8E3C-807943A44B26}" type="presParOf" srcId="{D6233ECB-F6F1-45C8-AD02-19F5230461EF}" destId="{B2E0D886-7573-43B6-B1C5-2643D16447D0}" srcOrd="0" destOrd="0" presId="urn:microsoft.com/office/officeart/2005/8/layout/radial4"/>
    <dgm:cxn modelId="{50D551FC-44AF-4E61-99B0-700ABA354AFF}" type="presParOf" srcId="{D6233ECB-F6F1-45C8-AD02-19F5230461EF}" destId="{40B7E006-7B03-463F-AE78-3EFF27B9DA09}" srcOrd="1" destOrd="0" presId="urn:microsoft.com/office/officeart/2005/8/layout/radial4"/>
    <dgm:cxn modelId="{FA40C29C-3F42-4883-A62C-8FAC760C042A}" type="presParOf" srcId="{D6233ECB-F6F1-45C8-AD02-19F5230461EF}" destId="{3642D51D-E4CD-4E18-8900-1CC1C1D75D82}" srcOrd="2" destOrd="0" presId="urn:microsoft.com/office/officeart/2005/8/layout/radial4"/>
    <dgm:cxn modelId="{634FF712-2882-4EF7-8A98-B62BAC4D968C}" type="presParOf" srcId="{D6233ECB-F6F1-45C8-AD02-19F5230461EF}" destId="{B80C4B7D-4C2E-457F-BF7D-205F2F428D29}" srcOrd="3" destOrd="0" presId="urn:microsoft.com/office/officeart/2005/8/layout/radial4"/>
    <dgm:cxn modelId="{88BC64BD-044E-404B-939A-4B4A0877F212}" type="presParOf" srcId="{D6233ECB-F6F1-45C8-AD02-19F5230461EF}" destId="{3A994D93-6335-45A6-B3AE-BFBC903B6921}" srcOrd="4" destOrd="0" presId="urn:microsoft.com/office/officeart/2005/8/layout/radial4"/>
    <dgm:cxn modelId="{7D241578-CF03-417D-A9CF-148FA81FDB84}" type="presParOf" srcId="{D6233ECB-F6F1-45C8-AD02-19F5230461EF}" destId="{0B6C171C-55C6-426D-9E4A-D99692D6B808}" srcOrd="5" destOrd="0" presId="urn:microsoft.com/office/officeart/2005/8/layout/radial4"/>
    <dgm:cxn modelId="{D050561C-0C8F-44E6-A1ED-E682DF023AD2}" type="presParOf" srcId="{D6233ECB-F6F1-45C8-AD02-19F5230461EF}" destId="{7AB38B03-FAFD-4CEB-A61A-187100D2A9F5}" srcOrd="6" destOrd="0" presId="urn:microsoft.com/office/officeart/2005/8/layout/radial4"/>
    <dgm:cxn modelId="{A2DE919E-3315-451E-9106-491C7B2AE009}" type="presParOf" srcId="{D6233ECB-F6F1-45C8-AD02-19F5230461EF}" destId="{C7FC967E-8958-4682-BB75-4C0547AE63DD}" srcOrd="7" destOrd="0" presId="urn:microsoft.com/office/officeart/2005/8/layout/radial4"/>
    <dgm:cxn modelId="{706ACC2D-D4A7-41C1-BABD-1E764B0DAD35}" type="presParOf" srcId="{D6233ECB-F6F1-45C8-AD02-19F5230461EF}" destId="{360DA9C3-EA82-4D26-B2EF-64634C3033C3}" srcOrd="8" destOrd="0" presId="urn:microsoft.com/office/officeart/2005/8/layout/radial4"/>
    <dgm:cxn modelId="{92F90C02-E572-4EC4-A366-593066B5D12D}" type="presParOf" srcId="{D6233ECB-F6F1-45C8-AD02-19F5230461EF}" destId="{2902580D-1BFE-44DB-8A4B-B561B13D59F9}" srcOrd="9" destOrd="0" presId="urn:microsoft.com/office/officeart/2005/8/layout/radial4"/>
    <dgm:cxn modelId="{A03E8C81-0004-4C34-8A6F-3D2F7A8F18D6}" type="presParOf" srcId="{D6233ECB-F6F1-45C8-AD02-19F5230461EF}" destId="{746D5EF4-F9B8-45CE-B068-EA1647C95AD9}"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B471A7-3AA7-4A71-B48E-82A7968DE26B}" type="doc">
      <dgm:prSet loTypeId="urn:microsoft.com/office/officeart/2005/8/layout/funnel1" loCatId="relationship" qsTypeId="urn:microsoft.com/office/officeart/2005/8/quickstyle/3d3" qsCatId="3D" csTypeId="urn:microsoft.com/office/officeart/2005/8/colors/colorful1" csCatId="colorful" phldr="1"/>
      <dgm:spPr/>
      <dgm:t>
        <a:bodyPr/>
        <a:lstStyle/>
        <a:p>
          <a:endParaRPr lang="en-US"/>
        </a:p>
      </dgm:t>
    </dgm:pt>
    <dgm:pt modelId="{59F8CB45-7267-4658-B25D-9781FF0297B7}">
      <dgm:prSet phldrT="[Text]" custT="1"/>
      <dgm:spPr>
        <a:solidFill>
          <a:schemeClr val="accent3"/>
        </a:solidFill>
      </dgm:spPr>
      <dgm:t>
        <a:bodyPr/>
        <a:lstStyle/>
        <a:p>
          <a:r>
            <a:rPr lang="en-US" sz="1600" b="1" dirty="0" smtClean="0"/>
            <a:t>Risk Tolerance</a:t>
          </a:r>
          <a:endParaRPr lang="en-US" sz="1600" b="1" dirty="0"/>
        </a:p>
      </dgm:t>
    </dgm:pt>
    <dgm:pt modelId="{41C9252E-492C-4065-8B7F-9C397F5079C6}" type="parTrans" cxnId="{E5435068-CDBC-4ED9-9793-368DC36CA0AC}">
      <dgm:prSet/>
      <dgm:spPr/>
      <dgm:t>
        <a:bodyPr/>
        <a:lstStyle/>
        <a:p>
          <a:endParaRPr lang="en-US"/>
        </a:p>
      </dgm:t>
    </dgm:pt>
    <dgm:pt modelId="{42DEEF54-BFC9-4D9A-B119-25A31A2D5EE4}" type="sibTrans" cxnId="{E5435068-CDBC-4ED9-9793-368DC36CA0AC}">
      <dgm:prSet/>
      <dgm:spPr/>
      <dgm:t>
        <a:bodyPr/>
        <a:lstStyle/>
        <a:p>
          <a:endParaRPr lang="en-US"/>
        </a:p>
      </dgm:t>
    </dgm:pt>
    <dgm:pt modelId="{62FA4442-6AA5-4B2F-9695-C54BA939F7FD}">
      <dgm:prSet phldrT="[Text]" custT="1"/>
      <dgm:spPr>
        <a:solidFill>
          <a:schemeClr val="accent1"/>
        </a:solidFill>
      </dgm:spPr>
      <dgm:t>
        <a:bodyPr/>
        <a:lstStyle/>
        <a:p>
          <a:r>
            <a:rPr lang="en-US" sz="1600" b="1" dirty="0" smtClean="0"/>
            <a:t>Asset Lifespan</a:t>
          </a:r>
          <a:endParaRPr lang="en-US" sz="1600" b="1" dirty="0"/>
        </a:p>
      </dgm:t>
    </dgm:pt>
    <dgm:pt modelId="{4B5AFB6B-0B68-47AF-AE0B-636608379D08}" type="parTrans" cxnId="{3E4E7CE1-1235-44EA-B193-9235A74E7DF5}">
      <dgm:prSet/>
      <dgm:spPr/>
      <dgm:t>
        <a:bodyPr/>
        <a:lstStyle/>
        <a:p>
          <a:endParaRPr lang="en-US"/>
        </a:p>
      </dgm:t>
    </dgm:pt>
    <dgm:pt modelId="{C808DAE0-5FFB-4AF3-9FD3-64BC42C0C979}" type="sibTrans" cxnId="{3E4E7CE1-1235-44EA-B193-9235A74E7DF5}">
      <dgm:prSet/>
      <dgm:spPr/>
      <dgm:t>
        <a:bodyPr/>
        <a:lstStyle/>
        <a:p>
          <a:endParaRPr lang="en-US"/>
        </a:p>
      </dgm:t>
    </dgm:pt>
    <dgm:pt modelId="{C4151F86-C68E-40BA-9F9E-C79F7BF26F5F}">
      <dgm:prSet phldrT="[Text]" custT="1"/>
      <dgm:spPr/>
      <dgm:t>
        <a:bodyPr/>
        <a:lstStyle/>
        <a:p>
          <a:r>
            <a:rPr lang="en-US" sz="1400" b="1" dirty="0" smtClean="0"/>
            <a:t>Consistency </a:t>
          </a:r>
          <a:endParaRPr lang="en-US" sz="1200" b="1" dirty="0"/>
        </a:p>
      </dgm:t>
    </dgm:pt>
    <dgm:pt modelId="{42DA9590-91C5-41AA-A037-18B00B2C3236}" type="sibTrans" cxnId="{515B0744-B48F-4A33-A0E1-5BEE65AEBAFB}">
      <dgm:prSet/>
      <dgm:spPr/>
      <dgm:t>
        <a:bodyPr/>
        <a:lstStyle/>
        <a:p>
          <a:endParaRPr lang="en-US"/>
        </a:p>
      </dgm:t>
    </dgm:pt>
    <dgm:pt modelId="{4EA0B16A-1934-436E-BB94-4B90C3DF848F}" type="parTrans" cxnId="{515B0744-B48F-4A33-A0E1-5BEE65AEBAFB}">
      <dgm:prSet/>
      <dgm:spPr/>
      <dgm:t>
        <a:bodyPr/>
        <a:lstStyle/>
        <a:p>
          <a:endParaRPr lang="en-US"/>
        </a:p>
      </dgm:t>
    </dgm:pt>
    <dgm:pt modelId="{0ECC5BFF-35EC-4E03-879C-8F2A2F051195}">
      <dgm:prSet phldrT="[Text]" custT="1"/>
      <dgm:spPr/>
      <dgm:t>
        <a:bodyPr/>
        <a:lstStyle/>
        <a:p>
          <a:endParaRPr lang="en-US" sz="2000" dirty="0"/>
        </a:p>
      </dgm:t>
    </dgm:pt>
    <dgm:pt modelId="{25368C25-2B8A-4350-A9AD-0376C2BDE586}" type="sibTrans" cxnId="{DF389D8B-8C95-478B-9690-7990E40FF735}">
      <dgm:prSet/>
      <dgm:spPr/>
      <dgm:t>
        <a:bodyPr/>
        <a:lstStyle/>
        <a:p>
          <a:endParaRPr lang="en-US"/>
        </a:p>
      </dgm:t>
    </dgm:pt>
    <dgm:pt modelId="{9123226C-EB8F-4FC3-A139-AF247DD3EDB0}" type="parTrans" cxnId="{DF389D8B-8C95-478B-9690-7990E40FF735}">
      <dgm:prSet/>
      <dgm:spPr/>
      <dgm:t>
        <a:bodyPr/>
        <a:lstStyle/>
        <a:p>
          <a:endParaRPr lang="en-US"/>
        </a:p>
      </dgm:t>
    </dgm:pt>
    <dgm:pt modelId="{FE58FCB0-2025-42B9-9708-B722BE13EF52}" type="pres">
      <dgm:prSet presAssocID="{E5B471A7-3AA7-4A71-B48E-82A7968DE26B}" presName="Name0" presStyleCnt="0">
        <dgm:presLayoutVars>
          <dgm:chMax val="4"/>
          <dgm:resizeHandles val="exact"/>
        </dgm:presLayoutVars>
      </dgm:prSet>
      <dgm:spPr/>
      <dgm:t>
        <a:bodyPr/>
        <a:lstStyle/>
        <a:p>
          <a:endParaRPr lang="en-US"/>
        </a:p>
      </dgm:t>
    </dgm:pt>
    <dgm:pt modelId="{4134ED1F-19A3-4255-8946-862581E3E026}" type="pres">
      <dgm:prSet presAssocID="{E5B471A7-3AA7-4A71-B48E-82A7968DE26B}" presName="ellipse" presStyleLbl="trBgShp" presStyleIdx="0" presStyleCnt="1"/>
      <dgm:spPr/>
    </dgm:pt>
    <dgm:pt modelId="{56021F61-5F1F-4422-BD70-D8F189C09E9B}" type="pres">
      <dgm:prSet presAssocID="{E5B471A7-3AA7-4A71-B48E-82A7968DE26B}" presName="arrow1" presStyleLbl="fgShp" presStyleIdx="0" presStyleCnt="1"/>
      <dgm:spPr/>
    </dgm:pt>
    <dgm:pt modelId="{7CD8E0FF-470E-493A-B0E0-D493E3B7AA40}" type="pres">
      <dgm:prSet presAssocID="{E5B471A7-3AA7-4A71-B48E-82A7968DE26B}" presName="rectangle" presStyleLbl="revTx" presStyleIdx="0" presStyleCnt="1" custScaleX="166262" custLinFactNeighborX="24774" custLinFactNeighborY="53333">
        <dgm:presLayoutVars>
          <dgm:bulletEnabled val="1"/>
        </dgm:presLayoutVars>
      </dgm:prSet>
      <dgm:spPr/>
      <dgm:t>
        <a:bodyPr/>
        <a:lstStyle/>
        <a:p>
          <a:endParaRPr lang="en-US"/>
        </a:p>
      </dgm:t>
    </dgm:pt>
    <dgm:pt modelId="{49619190-C5F0-4A24-ABCB-6F69B1E5DC51}" type="pres">
      <dgm:prSet presAssocID="{62FA4442-6AA5-4B2F-9695-C54BA939F7FD}" presName="item1" presStyleLbl="node1" presStyleIdx="0" presStyleCnt="3" custScaleX="122188" custScaleY="115001" custLinFactNeighborX="3124" custLinFactNeighborY="-7747">
        <dgm:presLayoutVars>
          <dgm:bulletEnabled val="1"/>
        </dgm:presLayoutVars>
      </dgm:prSet>
      <dgm:spPr/>
      <dgm:t>
        <a:bodyPr/>
        <a:lstStyle/>
        <a:p>
          <a:endParaRPr lang="en-US"/>
        </a:p>
      </dgm:t>
    </dgm:pt>
    <dgm:pt modelId="{10DB9A51-685F-4343-BA25-F29484B0C36C}" type="pres">
      <dgm:prSet presAssocID="{C4151F86-C68E-40BA-9F9E-C79F7BF26F5F}" presName="item2" presStyleLbl="node1" presStyleIdx="1" presStyleCnt="3" custScaleX="115001" custScaleY="115001">
        <dgm:presLayoutVars>
          <dgm:bulletEnabled val="1"/>
        </dgm:presLayoutVars>
      </dgm:prSet>
      <dgm:spPr/>
      <dgm:t>
        <a:bodyPr/>
        <a:lstStyle/>
        <a:p>
          <a:endParaRPr lang="en-US"/>
        </a:p>
      </dgm:t>
    </dgm:pt>
    <dgm:pt modelId="{0DC15344-7DBA-4E72-BE25-D64458426144}" type="pres">
      <dgm:prSet presAssocID="{0ECC5BFF-35EC-4E03-879C-8F2A2F051195}" presName="item3" presStyleLbl="node1" presStyleIdx="2" presStyleCnt="3" custScaleX="115001" custScaleY="115001">
        <dgm:presLayoutVars>
          <dgm:bulletEnabled val="1"/>
        </dgm:presLayoutVars>
      </dgm:prSet>
      <dgm:spPr/>
      <dgm:t>
        <a:bodyPr/>
        <a:lstStyle/>
        <a:p>
          <a:endParaRPr lang="en-US"/>
        </a:p>
      </dgm:t>
    </dgm:pt>
    <dgm:pt modelId="{086DE2AB-9788-4001-99F1-011DF10D3267}" type="pres">
      <dgm:prSet presAssocID="{E5B471A7-3AA7-4A71-B48E-82A7968DE26B}" presName="funnel" presStyleLbl="trAlignAcc1" presStyleIdx="0" presStyleCnt="1" custLinFactNeighborX="163" custLinFactNeighborY="-422"/>
      <dgm:spPr>
        <a:solidFill>
          <a:schemeClr val="bg1">
            <a:alpha val="30000"/>
          </a:schemeClr>
        </a:solidFill>
        <a:ln>
          <a:solidFill>
            <a:schemeClr val="tx1">
              <a:alpha val="30000"/>
            </a:schemeClr>
          </a:solidFill>
        </a:ln>
      </dgm:spPr>
      <dgm:t>
        <a:bodyPr/>
        <a:lstStyle/>
        <a:p>
          <a:endParaRPr lang="en-US"/>
        </a:p>
      </dgm:t>
    </dgm:pt>
  </dgm:ptLst>
  <dgm:cxnLst>
    <dgm:cxn modelId="{3E4E7CE1-1235-44EA-B193-9235A74E7DF5}" srcId="{E5B471A7-3AA7-4A71-B48E-82A7968DE26B}" destId="{62FA4442-6AA5-4B2F-9695-C54BA939F7FD}" srcOrd="1" destOrd="0" parTransId="{4B5AFB6B-0B68-47AF-AE0B-636608379D08}" sibTransId="{C808DAE0-5FFB-4AF3-9FD3-64BC42C0C979}"/>
    <dgm:cxn modelId="{D77330F9-39EC-49DA-AFD3-063E4047605B}" type="presOf" srcId="{0ECC5BFF-35EC-4E03-879C-8F2A2F051195}" destId="{7CD8E0FF-470E-493A-B0E0-D493E3B7AA40}" srcOrd="0" destOrd="0" presId="urn:microsoft.com/office/officeart/2005/8/layout/funnel1"/>
    <dgm:cxn modelId="{E5435068-CDBC-4ED9-9793-368DC36CA0AC}" srcId="{E5B471A7-3AA7-4A71-B48E-82A7968DE26B}" destId="{59F8CB45-7267-4658-B25D-9781FF0297B7}" srcOrd="0" destOrd="0" parTransId="{41C9252E-492C-4065-8B7F-9C397F5079C6}" sibTransId="{42DEEF54-BFC9-4D9A-B119-25A31A2D5EE4}"/>
    <dgm:cxn modelId="{905BED76-563A-4B55-81DB-2A6BAE73A686}" type="presOf" srcId="{59F8CB45-7267-4658-B25D-9781FF0297B7}" destId="{0DC15344-7DBA-4E72-BE25-D64458426144}" srcOrd="0" destOrd="0" presId="urn:microsoft.com/office/officeart/2005/8/layout/funnel1"/>
    <dgm:cxn modelId="{D7F5A568-9C56-4841-A265-63820BF41FEB}" type="presOf" srcId="{E5B471A7-3AA7-4A71-B48E-82A7968DE26B}" destId="{FE58FCB0-2025-42B9-9708-B722BE13EF52}" srcOrd="0" destOrd="0" presId="urn:microsoft.com/office/officeart/2005/8/layout/funnel1"/>
    <dgm:cxn modelId="{515B0744-B48F-4A33-A0E1-5BEE65AEBAFB}" srcId="{E5B471A7-3AA7-4A71-B48E-82A7968DE26B}" destId="{C4151F86-C68E-40BA-9F9E-C79F7BF26F5F}" srcOrd="2" destOrd="0" parTransId="{4EA0B16A-1934-436E-BB94-4B90C3DF848F}" sibTransId="{42DA9590-91C5-41AA-A037-18B00B2C3236}"/>
    <dgm:cxn modelId="{DF389D8B-8C95-478B-9690-7990E40FF735}" srcId="{E5B471A7-3AA7-4A71-B48E-82A7968DE26B}" destId="{0ECC5BFF-35EC-4E03-879C-8F2A2F051195}" srcOrd="3" destOrd="0" parTransId="{9123226C-EB8F-4FC3-A139-AF247DD3EDB0}" sibTransId="{25368C25-2B8A-4350-A9AD-0376C2BDE586}"/>
    <dgm:cxn modelId="{AB4D0E5B-0035-45FA-8534-AB92BC3C553C}" type="presOf" srcId="{C4151F86-C68E-40BA-9F9E-C79F7BF26F5F}" destId="{49619190-C5F0-4A24-ABCB-6F69B1E5DC51}" srcOrd="0" destOrd="0" presId="urn:microsoft.com/office/officeart/2005/8/layout/funnel1"/>
    <dgm:cxn modelId="{54972BEE-C93A-452F-A9DC-733F79D463FC}" type="presOf" srcId="{62FA4442-6AA5-4B2F-9695-C54BA939F7FD}" destId="{10DB9A51-685F-4343-BA25-F29484B0C36C}" srcOrd="0" destOrd="0" presId="urn:microsoft.com/office/officeart/2005/8/layout/funnel1"/>
    <dgm:cxn modelId="{16B45CEF-F95B-41E9-9BCB-443F9A1AE567}" type="presParOf" srcId="{FE58FCB0-2025-42B9-9708-B722BE13EF52}" destId="{4134ED1F-19A3-4255-8946-862581E3E026}" srcOrd="0" destOrd="0" presId="urn:microsoft.com/office/officeart/2005/8/layout/funnel1"/>
    <dgm:cxn modelId="{6C51B607-B73A-41DF-B048-CC92C188DF5D}" type="presParOf" srcId="{FE58FCB0-2025-42B9-9708-B722BE13EF52}" destId="{56021F61-5F1F-4422-BD70-D8F189C09E9B}" srcOrd="1" destOrd="0" presId="urn:microsoft.com/office/officeart/2005/8/layout/funnel1"/>
    <dgm:cxn modelId="{5FCA0EA1-97BC-48AC-B489-10E10B38944D}" type="presParOf" srcId="{FE58FCB0-2025-42B9-9708-B722BE13EF52}" destId="{7CD8E0FF-470E-493A-B0E0-D493E3B7AA40}" srcOrd="2" destOrd="0" presId="urn:microsoft.com/office/officeart/2005/8/layout/funnel1"/>
    <dgm:cxn modelId="{06F521E1-64AD-4E1D-86B2-02B53B809347}" type="presParOf" srcId="{FE58FCB0-2025-42B9-9708-B722BE13EF52}" destId="{49619190-C5F0-4A24-ABCB-6F69B1E5DC51}" srcOrd="3" destOrd="0" presId="urn:microsoft.com/office/officeart/2005/8/layout/funnel1"/>
    <dgm:cxn modelId="{9368BFB6-D983-4D04-A565-A84A196C9321}" type="presParOf" srcId="{FE58FCB0-2025-42B9-9708-B722BE13EF52}" destId="{10DB9A51-685F-4343-BA25-F29484B0C36C}" srcOrd="4" destOrd="0" presId="urn:microsoft.com/office/officeart/2005/8/layout/funnel1"/>
    <dgm:cxn modelId="{071B004E-BDDB-442B-AA66-12D131E34275}" type="presParOf" srcId="{FE58FCB0-2025-42B9-9708-B722BE13EF52}" destId="{0DC15344-7DBA-4E72-BE25-D64458426144}" srcOrd="5" destOrd="0" presId="urn:microsoft.com/office/officeart/2005/8/layout/funnel1"/>
    <dgm:cxn modelId="{944667E1-87EA-4BDD-91FD-DADB3C4619A6}" type="presParOf" srcId="{FE58FCB0-2025-42B9-9708-B722BE13EF52}" destId="{086DE2AB-9788-4001-99F1-011DF10D3267}"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271833-C24B-4778-8A26-82A1C4D70D22}" type="doc">
      <dgm:prSet loTypeId="urn:microsoft.com/office/officeart/2005/8/layout/process2" loCatId="process" qsTypeId="urn:microsoft.com/office/officeart/2005/8/quickstyle/simple4" qsCatId="simple" csTypeId="urn:microsoft.com/office/officeart/2005/8/colors/accent6_3" csCatId="accent6" phldr="1"/>
      <dgm:spPr/>
      <dgm:t>
        <a:bodyPr/>
        <a:lstStyle/>
        <a:p>
          <a:endParaRPr lang="en-US"/>
        </a:p>
      </dgm:t>
    </dgm:pt>
    <dgm:pt modelId="{71322B96-37D0-44D0-9923-849319C95DB7}">
      <dgm:prSet phldrT="[Text]" custT="1"/>
      <dgm:spPr>
        <a:solidFill>
          <a:schemeClr val="accent3"/>
        </a:solidFill>
      </dgm:spPr>
      <dgm:t>
        <a:bodyPr/>
        <a:lstStyle/>
        <a:p>
          <a:r>
            <a:rPr lang="en-US" sz="1800" b="1" dirty="0" smtClean="0">
              <a:effectLst>
                <a:outerShdw blurRad="38100" dist="38100" dir="2700000" algn="tl">
                  <a:srgbClr val="000000">
                    <a:alpha val="43137"/>
                  </a:srgbClr>
                </a:outerShdw>
              </a:effectLst>
            </a:rPr>
            <a:t>ASSET INVENTORY</a:t>
          </a:r>
        </a:p>
        <a:p>
          <a:r>
            <a:rPr lang="en-US" sz="1800" dirty="0" smtClean="0"/>
            <a:t>Identify Categories + Individual Assets</a:t>
          </a:r>
          <a:endParaRPr lang="en-US" sz="1800" dirty="0"/>
        </a:p>
      </dgm:t>
    </dgm:pt>
    <dgm:pt modelId="{3663BC85-56F3-40A0-B481-9D74196DD070}" type="parTrans" cxnId="{D210541C-DA80-41F5-A9C8-D14916158759}">
      <dgm:prSet/>
      <dgm:spPr/>
      <dgm:t>
        <a:bodyPr/>
        <a:lstStyle/>
        <a:p>
          <a:endParaRPr lang="en-US" sz="2000">
            <a:solidFill>
              <a:schemeClr val="tx1"/>
            </a:solidFill>
          </a:endParaRPr>
        </a:p>
      </dgm:t>
    </dgm:pt>
    <dgm:pt modelId="{14DC258F-F90D-45CF-B120-B8E0A578739D}" type="sibTrans" cxnId="{D210541C-DA80-41F5-A9C8-D14916158759}">
      <dgm:prSet custT="1"/>
      <dgm:spPr/>
      <dgm:t>
        <a:bodyPr/>
        <a:lstStyle/>
        <a:p>
          <a:endParaRPr lang="en-US" sz="600" dirty="0">
            <a:solidFill>
              <a:schemeClr val="tx1"/>
            </a:solidFill>
          </a:endParaRPr>
        </a:p>
      </dgm:t>
    </dgm:pt>
    <dgm:pt modelId="{1ED9891D-C96B-4CB9-AD83-8B3B987F5A22}">
      <dgm:prSet phldrT="[Text]" custT="1"/>
      <dgm:spPr>
        <a:solidFill>
          <a:schemeClr val="accent2"/>
        </a:solidFill>
      </dgm:spPr>
      <dgm:t>
        <a:bodyPr/>
        <a:lstStyle/>
        <a:p>
          <a:r>
            <a:rPr lang="en-US" sz="1800" dirty="0" smtClean="0"/>
            <a:t>Meet with managers and stakeholders; collect data, identify gaps</a:t>
          </a:r>
          <a:endParaRPr lang="en-US" sz="1800" dirty="0"/>
        </a:p>
      </dgm:t>
    </dgm:pt>
    <dgm:pt modelId="{9C9C447B-853A-417A-AFBD-2BD59E7A26EF}" type="parTrans" cxnId="{73D42E00-BFE2-4B96-B99F-DFBF402BDC54}">
      <dgm:prSet/>
      <dgm:spPr/>
      <dgm:t>
        <a:bodyPr/>
        <a:lstStyle/>
        <a:p>
          <a:endParaRPr lang="en-US" sz="2000">
            <a:solidFill>
              <a:schemeClr val="tx1"/>
            </a:solidFill>
          </a:endParaRPr>
        </a:p>
      </dgm:t>
    </dgm:pt>
    <dgm:pt modelId="{2C1B4633-C4FD-44FE-B268-F0832B39C3DC}" type="sibTrans" cxnId="{73D42E00-BFE2-4B96-B99F-DFBF402BDC54}">
      <dgm:prSet custT="1"/>
      <dgm:spPr/>
      <dgm:t>
        <a:bodyPr/>
        <a:lstStyle/>
        <a:p>
          <a:endParaRPr lang="en-US" sz="600" dirty="0">
            <a:solidFill>
              <a:schemeClr val="tx1"/>
            </a:solidFill>
          </a:endParaRPr>
        </a:p>
      </dgm:t>
    </dgm:pt>
    <dgm:pt modelId="{5CFF540F-31AD-4C89-94A0-96ED1BC47461}">
      <dgm:prSet custT="1"/>
      <dgm:spPr>
        <a:solidFill>
          <a:schemeClr val="accent1"/>
        </a:solidFill>
      </dgm:spPr>
      <dgm:t>
        <a:bodyPr/>
        <a:lstStyle/>
        <a:p>
          <a:r>
            <a:rPr lang="en-US" sz="1800" b="1" dirty="0" smtClean="0">
              <a:effectLst>
                <a:outerShdw blurRad="38100" dist="38100" dir="2700000" algn="tl">
                  <a:srgbClr val="000000">
                    <a:alpha val="43137"/>
                  </a:srgbClr>
                </a:outerShdw>
              </a:effectLst>
            </a:rPr>
            <a:t>ASSET SELECTION</a:t>
          </a:r>
        </a:p>
        <a:p>
          <a:r>
            <a:rPr lang="en-US" sz="1800" b="0" dirty="0" smtClean="0">
              <a:effectLst/>
            </a:rPr>
            <a:t>Select unique and representative assets</a:t>
          </a:r>
        </a:p>
      </dgm:t>
    </dgm:pt>
    <dgm:pt modelId="{122ED1BF-08A8-48FF-ABCF-CBCA4AF7BC6E}" type="parTrans" cxnId="{C55969D5-BF4D-46C4-A519-FB33E86B5ACB}">
      <dgm:prSet/>
      <dgm:spPr/>
      <dgm:t>
        <a:bodyPr/>
        <a:lstStyle/>
        <a:p>
          <a:endParaRPr lang="en-US" sz="2000">
            <a:solidFill>
              <a:schemeClr val="tx1"/>
            </a:solidFill>
          </a:endParaRPr>
        </a:p>
      </dgm:t>
    </dgm:pt>
    <dgm:pt modelId="{D8CFB1C9-07B4-4778-886C-834605F32964}" type="sibTrans" cxnId="{C55969D5-BF4D-46C4-A519-FB33E86B5ACB}">
      <dgm:prSet custT="1"/>
      <dgm:spPr/>
      <dgm:t>
        <a:bodyPr/>
        <a:lstStyle/>
        <a:p>
          <a:endParaRPr lang="en-US" sz="600">
            <a:solidFill>
              <a:schemeClr val="tx1"/>
            </a:solidFill>
          </a:endParaRPr>
        </a:p>
      </dgm:t>
    </dgm:pt>
    <dgm:pt modelId="{96423AA0-DA74-4CB1-9980-1090AFB17554}" type="pres">
      <dgm:prSet presAssocID="{EF271833-C24B-4778-8A26-82A1C4D70D22}" presName="linearFlow" presStyleCnt="0">
        <dgm:presLayoutVars>
          <dgm:resizeHandles val="exact"/>
        </dgm:presLayoutVars>
      </dgm:prSet>
      <dgm:spPr/>
      <dgm:t>
        <a:bodyPr/>
        <a:lstStyle/>
        <a:p>
          <a:endParaRPr lang="en-US"/>
        </a:p>
      </dgm:t>
    </dgm:pt>
    <dgm:pt modelId="{52F0ECC8-64D8-48F2-9935-8A1A903A3F4B}" type="pres">
      <dgm:prSet presAssocID="{71322B96-37D0-44D0-9923-849319C95DB7}" presName="node" presStyleLbl="node1" presStyleIdx="0" presStyleCnt="3">
        <dgm:presLayoutVars>
          <dgm:bulletEnabled val="1"/>
        </dgm:presLayoutVars>
      </dgm:prSet>
      <dgm:spPr/>
      <dgm:t>
        <a:bodyPr/>
        <a:lstStyle/>
        <a:p>
          <a:endParaRPr lang="en-US"/>
        </a:p>
      </dgm:t>
    </dgm:pt>
    <dgm:pt modelId="{4FEA2989-0EFC-4039-8D68-9DBE5120C4E2}" type="pres">
      <dgm:prSet presAssocID="{14DC258F-F90D-45CF-B120-B8E0A578739D}" presName="sibTrans" presStyleLbl="sibTrans2D1" presStyleIdx="0" presStyleCnt="2"/>
      <dgm:spPr/>
      <dgm:t>
        <a:bodyPr/>
        <a:lstStyle/>
        <a:p>
          <a:endParaRPr lang="en-US"/>
        </a:p>
      </dgm:t>
    </dgm:pt>
    <dgm:pt modelId="{E6741B1E-4C44-448E-8132-F99A93C084A5}" type="pres">
      <dgm:prSet presAssocID="{14DC258F-F90D-45CF-B120-B8E0A578739D}" presName="connectorText" presStyleLbl="sibTrans2D1" presStyleIdx="0" presStyleCnt="2"/>
      <dgm:spPr/>
      <dgm:t>
        <a:bodyPr/>
        <a:lstStyle/>
        <a:p>
          <a:endParaRPr lang="en-US"/>
        </a:p>
      </dgm:t>
    </dgm:pt>
    <dgm:pt modelId="{2A7CCFF3-95F8-45DF-81A5-C9678B60DE49}" type="pres">
      <dgm:prSet presAssocID="{1ED9891D-C96B-4CB9-AD83-8B3B987F5A22}" presName="node" presStyleLbl="node1" presStyleIdx="1" presStyleCnt="3">
        <dgm:presLayoutVars>
          <dgm:bulletEnabled val="1"/>
        </dgm:presLayoutVars>
      </dgm:prSet>
      <dgm:spPr/>
      <dgm:t>
        <a:bodyPr/>
        <a:lstStyle/>
        <a:p>
          <a:endParaRPr lang="en-US"/>
        </a:p>
      </dgm:t>
    </dgm:pt>
    <dgm:pt modelId="{BAC1A13E-4ED5-4546-B394-893CF99FBDA6}" type="pres">
      <dgm:prSet presAssocID="{2C1B4633-C4FD-44FE-B268-F0832B39C3DC}" presName="sibTrans" presStyleLbl="sibTrans2D1" presStyleIdx="1" presStyleCnt="2"/>
      <dgm:spPr/>
      <dgm:t>
        <a:bodyPr/>
        <a:lstStyle/>
        <a:p>
          <a:endParaRPr lang="en-US"/>
        </a:p>
      </dgm:t>
    </dgm:pt>
    <dgm:pt modelId="{48C10D97-CA9C-4C5A-AAB2-52D08A9FC0B7}" type="pres">
      <dgm:prSet presAssocID="{2C1B4633-C4FD-44FE-B268-F0832B39C3DC}" presName="connectorText" presStyleLbl="sibTrans2D1" presStyleIdx="1" presStyleCnt="2"/>
      <dgm:spPr/>
      <dgm:t>
        <a:bodyPr/>
        <a:lstStyle/>
        <a:p>
          <a:endParaRPr lang="en-US"/>
        </a:p>
      </dgm:t>
    </dgm:pt>
    <dgm:pt modelId="{65733D70-7435-4300-A44C-3896FB0C82B7}" type="pres">
      <dgm:prSet presAssocID="{5CFF540F-31AD-4C89-94A0-96ED1BC47461}" presName="node" presStyleLbl="node1" presStyleIdx="2" presStyleCnt="3">
        <dgm:presLayoutVars>
          <dgm:bulletEnabled val="1"/>
        </dgm:presLayoutVars>
      </dgm:prSet>
      <dgm:spPr/>
      <dgm:t>
        <a:bodyPr/>
        <a:lstStyle/>
        <a:p>
          <a:endParaRPr lang="en-US"/>
        </a:p>
      </dgm:t>
    </dgm:pt>
  </dgm:ptLst>
  <dgm:cxnLst>
    <dgm:cxn modelId="{CE1A9BB1-6381-48D4-84D5-3E99BDA9703B}" type="presOf" srcId="{5CFF540F-31AD-4C89-94A0-96ED1BC47461}" destId="{65733D70-7435-4300-A44C-3896FB0C82B7}" srcOrd="0" destOrd="0" presId="urn:microsoft.com/office/officeart/2005/8/layout/process2"/>
    <dgm:cxn modelId="{D210541C-DA80-41F5-A9C8-D14916158759}" srcId="{EF271833-C24B-4778-8A26-82A1C4D70D22}" destId="{71322B96-37D0-44D0-9923-849319C95DB7}" srcOrd="0" destOrd="0" parTransId="{3663BC85-56F3-40A0-B481-9D74196DD070}" sibTransId="{14DC258F-F90D-45CF-B120-B8E0A578739D}"/>
    <dgm:cxn modelId="{73D42E00-BFE2-4B96-B99F-DFBF402BDC54}" srcId="{EF271833-C24B-4778-8A26-82A1C4D70D22}" destId="{1ED9891D-C96B-4CB9-AD83-8B3B987F5A22}" srcOrd="1" destOrd="0" parTransId="{9C9C447B-853A-417A-AFBD-2BD59E7A26EF}" sibTransId="{2C1B4633-C4FD-44FE-B268-F0832B39C3DC}"/>
    <dgm:cxn modelId="{265622AA-62E7-4AF3-9B11-6A93B9E1C53D}" type="presOf" srcId="{2C1B4633-C4FD-44FE-B268-F0832B39C3DC}" destId="{BAC1A13E-4ED5-4546-B394-893CF99FBDA6}" srcOrd="0" destOrd="0" presId="urn:microsoft.com/office/officeart/2005/8/layout/process2"/>
    <dgm:cxn modelId="{3E4C8359-000C-41D1-861E-B3C095089DE3}" type="presOf" srcId="{14DC258F-F90D-45CF-B120-B8E0A578739D}" destId="{E6741B1E-4C44-448E-8132-F99A93C084A5}" srcOrd="1" destOrd="0" presId="urn:microsoft.com/office/officeart/2005/8/layout/process2"/>
    <dgm:cxn modelId="{5203D18D-9271-442C-9C25-863CC67C7458}" type="presOf" srcId="{1ED9891D-C96B-4CB9-AD83-8B3B987F5A22}" destId="{2A7CCFF3-95F8-45DF-81A5-C9678B60DE49}" srcOrd="0" destOrd="0" presId="urn:microsoft.com/office/officeart/2005/8/layout/process2"/>
    <dgm:cxn modelId="{85853569-6901-468A-B2C5-066D8497EF2E}" type="presOf" srcId="{71322B96-37D0-44D0-9923-849319C95DB7}" destId="{52F0ECC8-64D8-48F2-9935-8A1A903A3F4B}" srcOrd="0" destOrd="0" presId="urn:microsoft.com/office/officeart/2005/8/layout/process2"/>
    <dgm:cxn modelId="{3DD748E4-ABFE-44A9-8DA4-10910DA80522}" type="presOf" srcId="{EF271833-C24B-4778-8A26-82A1C4D70D22}" destId="{96423AA0-DA74-4CB1-9980-1090AFB17554}" srcOrd="0" destOrd="0" presId="urn:microsoft.com/office/officeart/2005/8/layout/process2"/>
    <dgm:cxn modelId="{C55969D5-BF4D-46C4-A519-FB33E86B5ACB}" srcId="{EF271833-C24B-4778-8A26-82A1C4D70D22}" destId="{5CFF540F-31AD-4C89-94A0-96ED1BC47461}" srcOrd="2" destOrd="0" parTransId="{122ED1BF-08A8-48FF-ABCF-CBCA4AF7BC6E}" sibTransId="{D8CFB1C9-07B4-4778-886C-834605F32964}"/>
    <dgm:cxn modelId="{07001605-B591-43E6-808E-928196F0184B}" type="presOf" srcId="{2C1B4633-C4FD-44FE-B268-F0832B39C3DC}" destId="{48C10D97-CA9C-4C5A-AAB2-52D08A9FC0B7}" srcOrd="1" destOrd="0" presId="urn:microsoft.com/office/officeart/2005/8/layout/process2"/>
    <dgm:cxn modelId="{96ED8C0C-082C-4EB6-9DE4-E61E54F4ACB0}" type="presOf" srcId="{14DC258F-F90D-45CF-B120-B8E0A578739D}" destId="{4FEA2989-0EFC-4039-8D68-9DBE5120C4E2}" srcOrd="0" destOrd="0" presId="urn:microsoft.com/office/officeart/2005/8/layout/process2"/>
    <dgm:cxn modelId="{FAFFD001-C352-4829-BD94-8B1802194CF6}" type="presParOf" srcId="{96423AA0-DA74-4CB1-9980-1090AFB17554}" destId="{52F0ECC8-64D8-48F2-9935-8A1A903A3F4B}" srcOrd="0" destOrd="0" presId="urn:microsoft.com/office/officeart/2005/8/layout/process2"/>
    <dgm:cxn modelId="{69A77441-F6A5-4020-8307-10E5D644177A}" type="presParOf" srcId="{96423AA0-DA74-4CB1-9980-1090AFB17554}" destId="{4FEA2989-0EFC-4039-8D68-9DBE5120C4E2}" srcOrd="1" destOrd="0" presId="urn:microsoft.com/office/officeart/2005/8/layout/process2"/>
    <dgm:cxn modelId="{9A1CE87E-3B8D-46BB-90EF-D05A89137383}" type="presParOf" srcId="{4FEA2989-0EFC-4039-8D68-9DBE5120C4E2}" destId="{E6741B1E-4C44-448E-8132-F99A93C084A5}" srcOrd="0" destOrd="0" presId="urn:microsoft.com/office/officeart/2005/8/layout/process2"/>
    <dgm:cxn modelId="{BE1D9257-4CFE-4CB2-9C75-9FFB6AE115FD}" type="presParOf" srcId="{96423AA0-DA74-4CB1-9980-1090AFB17554}" destId="{2A7CCFF3-95F8-45DF-81A5-C9678B60DE49}" srcOrd="2" destOrd="0" presId="urn:microsoft.com/office/officeart/2005/8/layout/process2"/>
    <dgm:cxn modelId="{44A7EB58-515F-4DCA-9E1F-BF9AE938A9C7}" type="presParOf" srcId="{96423AA0-DA74-4CB1-9980-1090AFB17554}" destId="{BAC1A13E-4ED5-4546-B394-893CF99FBDA6}" srcOrd="3" destOrd="0" presId="urn:microsoft.com/office/officeart/2005/8/layout/process2"/>
    <dgm:cxn modelId="{2460F849-0763-4306-B707-D3B280817B0B}" type="presParOf" srcId="{BAC1A13E-4ED5-4546-B394-893CF99FBDA6}" destId="{48C10D97-CA9C-4C5A-AAB2-52D08A9FC0B7}" srcOrd="0" destOrd="0" presId="urn:microsoft.com/office/officeart/2005/8/layout/process2"/>
    <dgm:cxn modelId="{3F54F9F1-8234-4B26-9829-3ADD2A407FE0}" type="presParOf" srcId="{96423AA0-DA74-4CB1-9980-1090AFB17554}" destId="{65733D70-7435-4300-A44C-3896FB0C82B7}"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81B4600-18BF-4120-9672-5098A1B0C1D1}" type="doc">
      <dgm:prSet loTypeId="urn:microsoft.com/office/officeart/2005/8/layout/vList5" loCatId="list" qsTypeId="urn:microsoft.com/office/officeart/2005/8/quickstyle/simple4" qsCatId="simple" csTypeId="urn:microsoft.com/office/officeart/2005/8/colors/accent1_3" csCatId="accent1" phldr="1"/>
      <dgm:spPr/>
      <dgm:t>
        <a:bodyPr/>
        <a:lstStyle/>
        <a:p>
          <a:endParaRPr lang="en-US"/>
        </a:p>
      </dgm:t>
    </dgm:pt>
    <dgm:pt modelId="{DB0B697D-0956-41D1-A854-C2C181322F30}">
      <dgm:prSet phldrT="[Text]" custT="1"/>
      <dgm:spPr>
        <a:solidFill>
          <a:schemeClr val="accent1"/>
        </a:solidFill>
      </dgm:spPr>
      <dgm:t>
        <a:bodyPr/>
        <a:lstStyle/>
        <a:p>
          <a:r>
            <a:rPr lang="en-US" sz="2800" dirty="0" smtClean="0"/>
            <a:t>Bathtub</a:t>
          </a:r>
          <a:endParaRPr lang="en-US" sz="5200" dirty="0"/>
        </a:p>
      </dgm:t>
    </dgm:pt>
    <dgm:pt modelId="{FAE4D183-74BA-49CF-A4B5-796A3E407EAD}" type="parTrans" cxnId="{0F2FCA62-9EEA-4810-9FF7-CF123DB9C96B}">
      <dgm:prSet/>
      <dgm:spPr/>
      <dgm:t>
        <a:bodyPr/>
        <a:lstStyle/>
        <a:p>
          <a:endParaRPr lang="en-US"/>
        </a:p>
      </dgm:t>
    </dgm:pt>
    <dgm:pt modelId="{6C8CE525-E087-486F-B3B3-D3327E5A23C7}" type="sibTrans" cxnId="{0F2FCA62-9EEA-4810-9FF7-CF123DB9C96B}">
      <dgm:prSet/>
      <dgm:spPr/>
      <dgm:t>
        <a:bodyPr/>
        <a:lstStyle/>
        <a:p>
          <a:endParaRPr lang="en-US"/>
        </a:p>
      </dgm:t>
    </dgm:pt>
    <dgm:pt modelId="{91C7ADD6-3DE3-4CB5-9F43-E66B2E36F85C}">
      <dgm:prSet phldrT="[Text]" custT="1"/>
      <dgm:spPr/>
      <dgm:t>
        <a:bodyPr/>
        <a:lstStyle/>
        <a:p>
          <a:r>
            <a:rPr lang="en-US" sz="2000" dirty="0" smtClean="0"/>
            <a:t>Simple GIS mapping exercise based on topography</a:t>
          </a:r>
          <a:endParaRPr lang="en-US" sz="2000" dirty="0"/>
        </a:p>
      </dgm:t>
    </dgm:pt>
    <dgm:pt modelId="{8DD07079-3263-4113-8F5A-E06A66AAB92E}" type="parTrans" cxnId="{A4CEA9B2-FDA3-4652-82E6-627762FA6B31}">
      <dgm:prSet/>
      <dgm:spPr/>
      <dgm:t>
        <a:bodyPr/>
        <a:lstStyle/>
        <a:p>
          <a:endParaRPr lang="en-US"/>
        </a:p>
      </dgm:t>
    </dgm:pt>
    <dgm:pt modelId="{C837EF48-C025-46C9-8D93-7D52A0A7BB3A}" type="sibTrans" cxnId="{A4CEA9B2-FDA3-4652-82E6-627762FA6B31}">
      <dgm:prSet/>
      <dgm:spPr/>
      <dgm:t>
        <a:bodyPr/>
        <a:lstStyle/>
        <a:p>
          <a:endParaRPr lang="en-US"/>
        </a:p>
      </dgm:t>
    </dgm:pt>
    <dgm:pt modelId="{5D3FEB4C-D4A5-42E3-9B1C-A69BA1A2F668}">
      <dgm:prSet phldrT="[Text]" custT="1"/>
      <dgm:spPr/>
      <dgm:t>
        <a:bodyPr/>
        <a:lstStyle/>
        <a:p>
          <a:r>
            <a:rPr lang="en-US" sz="2000" dirty="0" smtClean="0"/>
            <a:t>All areas below flood elevation shown as flooded</a:t>
          </a:r>
          <a:endParaRPr lang="en-US" sz="2000" dirty="0"/>
        </a:p>
      </dgm:t>
    </dgm:pt>
    <dgm:pt modelId="{86CF48B9-7110-40E3-B5B0-D92A020CCC34}" type="parTrans" cxnId="{D8B66299-97E1-4BD5-A3A5-198984837B2A}">
      <dgm:prSet/>
      <dgm:spPr/>
      <dgm:t>
        <a:bodyPr/>
        <a:lstStyle/>
        <a:p>
          <a:endParaRPr lang="en-US"/>
        </a:p>
      </dgm:t>
    </dgm:pt>
    <dgm:pt modelId="{7B2163CD-BF7C-4F85-A163-94C63CFEDD17}" type="sibTrans" cxnId="{D8B66299-97E1-4BD5-A3A5-198984837B2A}">
      <dgm:prSet/>
      <dgm:spPr/>
      <dgm:t>
        <a:bodyPr/>
        <a:lstStyle/>
        <a:p>
          <a:endParaRPr lang="en-US"/>
        </a:p>
      </dgm:t>
    </dgm:pt>
    <dgm:pt modelId="{FB3C13D6-2378-42BB-963F-51621FC0B13E}">
      <dgm:prSet phldrT="[Text]" custT="1"/>
      <dgm:spPr>
        <a:solidFill>
          <a:schemeClr val="accent2"/>
        </a:solidFill>
      </dgm:spPr>
      <dgm:t>
        <a:bodyPr/>
        <a:lstStyle/>
        <a:p>
          <a:r>
            <a:rPr lang="en-US" sz="2800" dirty="0" smtClean="0"/>
            <a:t>Modified Bathtub</a:t>
          </a:r>
          <a:endParaRPr lang="en-US" sz="2800" dirty="0"/>
        </a:p>
      </dgm:t>
    </dgm:pt>
    <dgm:pt modelId="{EFB4C602-1A2A-4DAA-9F88-57E5CFB5A9E6}" type="parTrans" cxnId="{BEBA64DF-6683-4471-8968-81C99AE2783E}">
      <dgm:prSet/>
      <dgm:spPr/>
      <dgm:t>
        <a:bodyPr/>
        <a:lstStyle/>
        <a:p>
          <a:endParaRPr lang="en-US"/>
        </a:p>
      </dgm:t>
    </dgm:pt>
    <dgm:pt modelId="{27340D45-4806-407D-9862-4BEBD3F004FE}" type="sibTrans" cxnId="{BEBA64DF-6683-4471-8968-81C99AE2783E}">
      <dgm:prSet/>
      <dgm:spPr/>
      <dgm:t>
        <a:bodyPr/>
        <a:lstStyle/>
        <a:p>
          <a:endParaRPr lang="en-US"/>
        </a:p>
      </dgm:t>
    </dgm:pt>
    <dgm:pt modelId="{943857C1-2AC3-4BF6-9ED8-2FE160C97689}">
      <dgm:prSet phldrT="[Text]" custT="1"/>
      <dgm:spPr/>
      <dgm:t>
        <a:bodyPr/>
        <a:lstStyle/>
        <a:p>
          <a:r>
            <a:rPr lang="en-US" sz="2000" dirty="0" smtClean="0"/>
            <a:t>More detailed mapping exercise, accounts for hydrological connectivity</a:t>
          </a:r>
          <a:endParaRPr lang="en-US" sz="2000" dirty="0"/>
        </a:p>
      </dgm:t>
    </dgm:pt>
    <dgm:pt modelId="{161EF0A9-65F8-4463-8990-319B4EA4F192}" type="parTrans" cxnId="{1F28E6D5-3522-45E2-BEFC-E7BEE4264B35}">
      <dgm:prSet/>
      <dgm:spPr/>
      <dgm:t>
        <a:bodyPr/>
        <a:lstStyle/>
        <a:p>
          <a:endParaRPr lang="en-US"/>
        </a:p>
      </dgm:t>
    </dgm:pt>
    <dgm:pt modelId="{9D3DA9ED-38F9-43D6-BC98-62CAF73892F6}" type="sibTrans" cxnId="{1F28E6D5-3522-45E2-BEFC-E7BEE4264B35}">
      <dgm:prSet/>
      <dgm:spPr/>
      <dgm:t>
        <a:bodyPr/>
        <a:lstStyle/>
        <a:p>
          <a:endParaRPr lang="en-US"/>
        </a:p>
      </dgm:t>
    </dgm:pt>
    <dgm:pt modelId="{958B89DD-AEBB-4D5E-BADE-61DE2E0791F4}">
      <dgm:prSet phldrT="[Text]" custT="1"/>
      <dgm:spPr/>
      <dgm:t>
        <a:bodyPr/>
        <a:lstStyle/>
        <a:p>
          <a:r>
            <a:rPr lang="en-US" sz="2000" dirty="0" smtClean="0"/>
            <a:t>Commonly applied approach</a:t>
          </a:r>
          <a:endParaRPr lang="en-US" sz="2000" dirty="0"/>
        </a:p>
      </dgm:t>
    </dgm:pt>
    <dgm:pt modelId="{931C441C-D571-43CF-BD03-2EE88131BB4D}" type="parTrans" cxnId="{E408FEE1-17E8-43FE-9A5A-0A12C7337B24}">
      <dgm:prSet/>
      <dgm:spPr/>
      <dgm:t>
        <a:bodyPr/>
        <a:lstStyle/>
        <a:p>
          <a:endParaRPr lang="en-US"/>
        </a:p>
      </dgm:t>
    </dgm:pt>
    <dgm:pt modelId="{BA3874E7-3948-47E7-932B-54AD7B6EC472}" type="sibTrans" cxnId="{E408FEE1-17E8-43FE-9A5A-0A12C7337B24}">
      <dgm:prSet/>
      <dgm:spPr/>
      <dgm:t>
        <a:bodyPr/>
        <a:lstStyle/>
        <a:p>
          <a:endParaRPr lang="en-US"/>
        </a:p>
      </dgm:t>
    </dgm:pt>
    <dgm:pt modelId="{923A7A99-65D7-4EE1-99E5-57A559873824}">
      <dgm:prSet phldrT="[Text]" custT="1"/>
      <dgm:spPr>
        <a:solidFill>
          <a:schemeClr val="accent3"/>
        </a:solidFill>
      </dgm:spPr>
      <dgm:t>
        <a:bodyPr/>
        <a:lstStyle/>
        <a:p>
          <a:r>
            <a:rPr lang="en-US" sz="2800" dirty="0" smtClean="0"/>
            <a:t>Hydrodynamic Model</a:t>
          </a:r>
          <a:endParaRPr lang="en-US" sz="4800" dirty="0"/>
        </a:p>
      </dgm:t>
    </dgm:pt>
    <dgm:pt modelId="{8D7B6326-A959-4A17-838F-16AA68707BE8}" type="parTrans" cxnId="{7F6AE848-CF80-4E85-9635-16639E71A2C9}">
      <dgm:prSet/>
      <dgm:spPr/>
      <dgm:t>
        <a:bodyPr/>
        <a:lstStyle/>
        <a:p>
          <a:endParaRPr lang="en-US"/>
        </a:p>
      </dgm:t>
    </dgm:pt>
    <dgm:pt modelId="{9718ABF4-E416-42EE-AC68-537C696A24A8}" type="sibTrans" cxnId="{7F6AE848-CF80-4E85-9635-16639E71A2C9}">
      <dgm:prSet/>
      <dgm:spPr/>
      <dgm:t>
        <a:bodyPr/>
        <a:lstStyle/>
        <a:p>
          <a:endParaRPr lang="en-US"/>
        </a:p>
      </dgm:t>
    </dgm:pt>
    <dgm:pt modelId="{BC31DAF2-E5A3-4D0F-88FF-72BE23946056}">
      <dgm:prSet phldrT="[Text]" custT="1"/>
      <dgm:spPr/>
      <dgm:t>
        <a:bodyPr/>
        <a:lstStyle/>
        <a:p>
          <a:r>
            <a:rPr lang="en-US" sz="2000" dirty="0" smtClean="0"/>
            <a:t>Accounts for duration of tide cycle, volume of storm</a:t>
          </a:r>
          <a:endParaRPr lang="en-US" sz="2000" dirty="0"/>
        </a:p>
      </dgm:t>
    </dgm:pt>
    <dgm:pt modelId="{BA391659-CFC4-4E67-8DD7-88098006C936}" type="parTrans" cxnId="{EED4F36B-355A-4F60-AB99-1B9AE79EDE7D}">
      <dgm:prSet/>
      <dgm:spPr/>
      <dgm:t>
        <a:bodyPr/>
        <a:lstStyle/>
        <a:p>
          <a:endParaRPr lang="en-US"/>
        </a:p>
      </dgm:t>
    </dgm:pt>
    <dgm:pt modelId="{5A0B909B-C2F8-4D60-A13F-A53560BA442F}" type="sibTrans" cxnId="{EED4F36B-355A-4F60-AB99-1B9AE79EDE7D}">
      <dgm:prSet/>
      <dgm:spPr/>
      <dgm:t>
        <a:bodyPr/>
        <a:lstStyle/>
        <a:p>
          <a:endParaRPr lang="en-US"/>
        </a:p>
      </dgm:t>
    </dgm:pt>
    <dgm:pt modelId="{0066E274-C62D-4188-8D3E-FFA6CA24D3C0}">
      <dgm:prSet phldrT="[Text]" custT="1"/>
      <dgm:spPr/>
      <dgm:t>
        <a:bodyPr/>
        <a:lstStyle/>
        <a:p>
          <a:r>
            <a:rPr lang="en-US" sz="2000" dirty="0" smtClean="0"/>
            <a:t>Time and cost intensive, but may provide more accurate results</a:t>
          </a:r>
          <a:endParaRPr lang="en-US" sz="2000" dirty="0"/>
        </a:p>
      </dgm:t>
    </dgm:pt>
    <dgm:pt modelId="{ACC6475A-0BD9-4F30-978E-20EBE7FB18A1}" type="parTrans" cxnId="{CB4CADDB-5EDF-4E30-AC1B-3B6F68C0D051}">
      <dgm:prSet/>
      <dgm:spPr/>
      <dgm:t>
        <a:bodyPr/>
        <a:lstStyle/>
        <a:p>
          <a:endParaRPr lang="en-US"/>
        </a:p>
      </dgm:t>
    </dgm:pt>
    <dgm:pt modelId="{691FACC1-EC1E-404C-B2FA-C2C7D60A237A}" type="sibTrans" cxnId="{CB4CADDB-5EDF-4E30-AC1B-3B6F68C0D051}">
      <dgm:prSet/>
      <dgm:spPr/>
      <dgm:t>
        <a:bodyPr/>
        <a:lstStyle/>
        <a:p>
          <a:endParaRPr lang="en-US"/>
        </a:p>
      </dgm:t>
    </dgm:pt>
    <dgm:pt modelId="{9D9E9999-6224-4E00-B249-1B4054CC7EEA}" type="pres">
      <dgm:prSet presAssocID="{481B4600-18BF-4120-9672-5098A1B0C1D1}" presName="Name0" presStyleCnt="0">
        <dgm:presLayoutVars>
          <dgm:dir/>
          <dgm:animLvl val="lvl"/>
          <dgm:resizeHandles val="exact"/>
        </dgm:presLayoutVars>
      </dgm:prSet>
      <dgm:spPr/>
      <dgm:t>
        <a:bodyPr/>
        <a:lstStyle/>
        <a:p>
          <a:endParaRPr lang="en-US"/>
        </a:p>
      </dgm:t>
    </dgm:pt>
    <dgm:pt modelId="{3EF82661-7DEB-40F4-BE95-F1C91168C4D1}" type="pres">
      <dgm:prSet presAssocID="{DB0B697D-0956-41D1-A854-C2C181322F30}" presName="linNode" presStyleCnt="0"/>
      <dgm:spPr/>
    </dgm:pt>
    <dgm:pt modelId="{1F83DBE5-D1F7-4DB1-9706-6A23B19DA138}" type="pres">
      <dgm:prSet presAssocID="{DB0B697D-0956-41D1-A854-C2C181322F30}" presName="parentText" presStyleLbl="node1" presStyleIdx="0" presStyleCnt="3">
        <dgm:presLayoutVars>
          <dgm:chMax val="1"/>
          <dgm:bulletEnabled val="1"/>
        </dgm:presLayoutVars>
      </dgm:prSet>
      <dgm:spPr/>
      <dgm:t>
        <a:bodyPr/>
        <a:lstStyle/>
        <a:p>
          <a:endParaRPr lang="en-US"/>
        </a:p>
      </dgm:t>
    </dgm:pt>
    <dgm:pt modelId="{6B03B0CB-79CE-4B18-8149-4DE1016E6F5A}" type="pres">
      <dgm:prSet presAssocID="{DB0B697D-0956-41D1-A854-C2C181322F30}" presName="descendantText" presStyleLbl="alignAccFollowNode1" presStyleIdx="0" presStyleCnt="3" custScaleY="125378">
        <dgm:presLayoutVars>
          <dgm:bulletEnabled val="1"/>
        </dgm:presLayoutVars>
      </dgm:prSet>
      <dgm:spPr/>
      <dgm:t>
        <a:bodyPr/>
        <a:lstStyle/>
        <a:p>
          <a:endParaRPr lang="en-US"/>
        </a:p>
      </dgm:t>
    </dgm:pt>
    <dgm:pt modelId="{9525D2E7-19A4-4673-BF5C-9FD950EEF09C}" type="pres">
      <dgm:prSet presAssocID="{6C8CE525-E087-486F-B3B3-D3327E5A23C7}" presName="sp" presStyleCnt="0"/>
      <dgm:spPr/>
    </dgm:pt>
    <dgm:pt modelId="{52B05BD5-4677-4AB3-BA1D-E2916EAFBF69}" type="pres">
      <dgm:prSet presAssocID="{FB3C13D6-2378-42BB-963F-51621FC0B13E}" presName="linNode" presStyleCnt="0"/>
      <dgm:spPr/>
    </dgm:pt>
    <dgm:pt modelId="{04F96F33-8835-4311-877A-826609B1E409}" type="pres">
      <dgm:prSet presAssocID="{FB3C13D6-2378-42BB-963F-51621FC0B13E}" presName="parentText" presStyleLbl="node1" presStyleIdx="1" presStyleCnt="3">
        <dgm:presLayoutVars>
          <dgm:chMax val="1"/>
          <dgm:bulletEnabled val="1"/>
        </dgm:presLayoutVars>
      </dgm:prSet>
      <dgm:spPr/>
      <dgm:t>
        <a:bodyPr/>
        <a:lstStyle/>
        <a:p>
          <a:endParaRPr lang="en-US"/>
        </a:p>
      </dgm:t>
    </dgm:pt>
    <dgm:pt modelId="{C2D6BBEF-4B59-4501-A52E-A416A2AF3B13}" type="pres">
      <dgm:prSet presAssocID="{FB3C13D6-2378-42BB-963F-51621FC0B13E}" presName="descendantText" presStyleLbl="alignAccFollowNode1" presStyleIdx="1" presStyleCnt="3" custScaleY="108565">
        <dgm:presLayoutVars>
          <dgm:bulletEnabled val="1"/>
        </dgm:presLayoutVars>
      </dgm:prSet>
      <dgm:spPr/>
      <dgm:t>
        <a:bodyPr/>
        <a:lstStyle/>
        <a:p>
          <a:endParaRPr lang="en-US"/>
        </a:p>
      </dgm:t>
    </dgm:pt>
    <dgm:pt modelId="{50498B97-3BCA-4E6C-895B-3AFD6796B7C5}" type="pres">
      <dgm:prSet presAssocID="{27340D45-4806-407D-9862-4BEBD3F004FE}" presName="sp" presStyleCnt="0"/>
      <dgm:spPr/>
    </dgm:pt>
    <dgm:pt modelId="{9E06FD3F-A794-436A-8322-A65F5BD5A883}" type="pres">
      <dgm:prSet presAssocID="{923A7A99-65D7-4EE1-99E5-57A559873824}" presName="linNode" presStyleCnt="0"/>
      <dgm:spPr/>
    </dgm:pt>
    <dgm:pt modelId="{ED468585-31BA-4638-A4F7-9C2B6D1CC545}" type="pres">
      <dgm:prSet presAssocID="{923A7A99-65D7-4EE1-99E5-57A559873824}" presName="parentText" presStyleLbl="node1" presStyleIdx="2" presStyleCnt="3">
        <dgm:presLayoutVars>
          <dgm:chMax val="1"/>
          <dgm:bulletEnabled val="1"/>
        </dgm:presLayoutVars>
      </dgm:prSet>
      <dgm:spPr/>
      <dgm:t>
        <a:bodyPr/>
        <a:lstStyle/>
        <a:p>
          <a:endParaRPr lang="en-US"/>
        </a:p>
      </dgm:t>
    </dgm:pt>
    <dgm:pt modelId="{2F4F4ED5-959C-4CD3-A4A8-C7DB165548C4}" type="pres">
      <dgm:prSet presAssocID="{923A7A99-65D7-4EE1-99E5-57A559873824}" presName="descendantText" presStyleLbl="alignAccFollowNode1" presStyleIdx="2" presStyleCnt="3" custScaleY="118939">
        <dgm:presLayoutVars>
          <dgm:bulletEnabled val="1"/>
        </dgm:presLayoutVars>
      </dgm:prSet>
      <dgm:spPr/>
      <dgm:t>
        <a:bodyPr/>
        <a:lstStyle/>
        <a:p>
          <a:endParaRPr lang="en-US"/>
        </a:p>
      </dgm:t>
    </dgm:pt>
  </dgm:ptLst>
  <dgm:cxnLst>
    <dgm:cxn modelId="{E4A2ED28-52B5-46B4-AFC7-5EB9DC4EABFD}" type="presOf" srcId="{BC31DAF2-E5A3-4D0F-88FF-72BE23946056}" destId="{2F4F4ED5-959C-4CD3-A4A8-C7DB165548C4}" srcOrd="0" destOrd="0" presId="urn:microsoft.com/office/officeart/2005/8/layout/vList5"/>
    <dgm:cxn modelId="{0F2FCA62-9EEA-4810-9FF7-CF123DB9C96B}" srcId="{481B4600-18BF-4120-9672-5098A1B0C1D1}" destId="{DB0B697D-0956-41D1-A854-C2C181322F30}" srcOrd="0" destOrd="0" parTransId="{FAE4D183-74BA-49CF-A4B5-796A3E407EAD}" sibTransId="{6C8CE525-E087-486F-B3B3-D3327E5A23C7}"/>
    <dgm:cxn modelId="{589EDC4A-DDE7-4754-A97E-CB395CC6A7C8}" type="presOf" srcId="{91C7ADD6-3DE3-4CB5-9F43-E66B2E36F85C}" destId="{6B03B0CB-79CE-4B18-8149-4DE1016E6F5A}" srcOrd="0" destOrd="0" presId="urn:microsoft.com/office/officeart/2005/8/layout/vList5"/>
    <dgm:cxn modelId="{BEBA64DF-6683-4471-8968-81C99AE2783E}" srcId="{481B4600-18BF-4120-9672-5098A1B0C1D1}" destId="{FB3C13D6-2378-42BB-963F-51621FC0B13E}" srcOrd="1" destOrd="0" parTransId="{EFB4C602-1A2A-4DAA-9F88-57E5CFB5A9E6}" sibTransId="{27340D45-4806-407D-9862-4BEBD3F004FE}"/>
    <dgm:cxn modelId="{7F6AE848-CF80-4E85-9635-16639E71A2C9}" srcId="{481B4600-18BF-4120-9672-5098A1B0C1D1}" destId="{923A7A99-65D7-4EE1-99E5-57A559873824}" srcOrd="2" destOrd="0" parTransId="{8D7B6326-A959-4A17-838F-16AA68707BE8}" sibTransId="{9718ABF4-E416-42EE-AC68-537C696A24A8}"/>
    <dgm:cxn modelId="{5309DD1C-B16F-4F57-BDF3-E1563369A1F7}" type="presOf" srcId="{481B4600-18BF-4120-9672-5098A1B0C1D1}" destId="{9D9E9999-6224-4E00-B249-1B4054CC7EEA}" srcOrd="0" destOrd="0" presId="urn:microsoft.com/office/officeart/2005/8/layout/vList5"/>
    <dgm:cxn modelId="{0F196B16-9FBC-47A4-BD77-E08B4A202DDF}" type="presOf" srcId="{958B89DD-AEBB-4D5E-BADE-61DE2E0791F4}" destId="{C2D6BBEF-4B59-4501-A52E-A416A2AF3B13}" srcOrd="0" destOrd="1" presId="urn:microsoft.com/office/officeart/2005/8/layout/vList5"/>
    <dgm:cxn modelId="{EED4F36B-355A-4F60-AB99-1B9AE79EDE7D}" srcId="{923A7A99-65D7-4EE1-99E5-57A559873824}" destId="{BC31DAF2-E5A3-4D0F-88FF-72BE23946056}" srcOrd="0" destOrd="0" parTransId="{BA391659-CFC4-4E67-8DD7-88098006C936}" sibTransId="{5A0B909B-C2F8-4D60-A13F-A53560BA442F}"/>
    <dgm:cxn modelId="{E408FEE1-17E8-43FE-9A5A-0A12C7337B24}" srcId="{FB3C13D6-2378-42BB-963F-51621FC0B13E}" destId="{958B89DD-AEBB-4D5E-BADE-61DE2E0791F4}" srcOrd="1" destOrd="0" parTransId="{931C441C-D571-43CF-BD03-2EE88131BB4D}" sibTransId="{BA3874E7-3948-47E7-932B-54AD7B6EC472}"/>
    <dgm:cxn modelId="{7C6ACAA8-DC56-4895-8880-DA4D2BF6A45A}" type="presOf" srcId="{DB0B697D-0956-41D1-A854-C2C181322F30}" destId="{1F83DBE5-D1F7-4DB1-9706-6A23B19DA138}" srcOrd="0" destOrd="0" presId="urn:microsoft.com/office/officeart/2005/8/layout/vList5"/>
    <dgm:cxn modelId="{3DAE42F7-4CEC-4740-8D76-EA09A10D0E66}" type="presOf" srcId="{5D3FEB4C-D4A5-42E3-9B1C-A69BA1A2F668}" destId="{6B03B0CB-79CE-4B18-8149-4DE1016E6F5A}" srcOrd="0" destOrd="1" presId="urn:microsoft.com/office/officeart/2005/8/layout/vList5"/>
    <dgm:cxn modelId="{D8B66299-97E1-4BD5-A3A5-198984837B2A}" srcId="{DB0B697D-0956-41D1-A854-C2C181322F30}" destId="{5D3FEB4C-D4A5-42E3-9B1C-A69BA1A2F668}" srcOrd="1" destOrd="0" parTransId="{86CF48B9-7110-40E3-B5B0-D92A020CCC34}" sibTransId="{7B2163CD-BF7C-4F85-A163-94C63CFEDD17}"/>
    <dgm:cxn modelId="{DBA71504-4D45-47B8-A0EB-176ECD760F18}" type="presOf" srcId="{FB3C13D6-2378-42BB-963F-51621FC0B13E}" destId="{04F96F33-8835-4311-877A-826609B1E409}" srcOrd="0" destOrd="0" presId="urn:microsoft.com/office/officeart/2005/8/layout/vList5"/>
    <dgm:cxn modelId="{DAF2A9CF-1AE2-470F-9CEF-00416C29A89F}" type="presOf" srcId="{923A7A99-65D7-4EE1-99E5-57A559873824}" destId="{ED468585-31BA-4638-A4F7-9C2B6D1CC545}" srcOrd="0" destOrd="0" presId="urn:microsoft.com/office/officeart/2005/8/layout/vList5"/>
    <dgm:cxn modelId="{69F82C0E-99A9-49A9-B6C1-8DBEB8BF02DD}" type="presOf" srcId="{0066E274-C62D-4188-8D3E-FFA6CA24D3C0}" destId="{2F4F4ED5-959C-4CD3-A4A8-C7DB165548C4}" srcOrd="0" destOrd="1" presId="urn:microsoft.com/office/officeart/2005/8/layout/vList5"/>
    <dgm:cxn modelId="{CB4CADDB-5EDF-4E30-AC1B-3B6F68C0D051}" srcId="{923A7A99-65D7-4EE1-99E5-57A559873824}" destId="{0066E274-C62D-4188-8D3E-FFA6CA24D3C0}" srcOrd="1" destOrd="0" parTransId="{ACC6475A-0BD9-4F30-978E-20EBE7FB18A1}" sibTransId="{691FACC1-EC1E-404C-B2FA-C2C7D60A237A}"/>
    <dgm:cxn modelId="{1F28E6D5-3522-45E2-BEFC-E7BEE4264B35}" srcId="{FB3C13D6-2378-42BB-963F-51621FC0B13E}" destId="{943857C1-2AC3-4BF6-9ED8-2FE160C97689}" srcOrd="0" destOrd="0" parTransId="{161EF0A9-65F8-4463-8990-319B4EA4F192}" sibTransId="{9D3DA9ED-38F9-43D6-BC98-62CAF73892F6}"/>
    <dgm:cxn modelId="{A4CEA9B2-FDA3-4652-82E6-627762FA6B31}" srcId="{DB0B697D-0956-41D1-A854-C2C181322F30}" destId="{91C7ADD6-3DE3-4CB5-9F43-E66B2E36F85C}" srcOrd="0" destOrd="0" parTransId="{8DD07079-3263-4113-8F5A-E06A66AAB92E}" sibTransId="{C837EF48-C025-46C9-8D93-7D52A0A7BB3A}"/>
    <dgm:cxn modelId="{6A9B15F1-58D1-4B0C-88C3-3036A2346DD2}" type="presOf" srcId="{943857C1-2AC3-4BF6-9ED8-2FE160C97689}" destId="{C2D6BBEF-4B59-4501-A52E-A416A2AF3B13}" srcOrd="0" destOrd="0" presId="urn:microsoft.com/office/officeart/2005/8/layout/vList5"/>
    <dgm:cxn modelId="{9CCA3251-34B7-44F4-AC2D-F4B8D33E34EF}" type="presParOf" srcId="{9D9E9999-6224-4E00-B249-1B4054CC7EEA}" destId="{3EF82661-7DEB-40F4-BE95-F1C91168C4D1}" srcOrd="0" destOrd="0" presId="urn:microsoft.com/office/officeart/2005/8/layout/vList5"/>
    <dgm:cxn modelId="{AC14CB9D-19C9-44AC-A32F-16D0C61F2BFA}" type="presParOf" srcId="{3EF82661-7DEB-40F4-BE95-F1C91168C4D1}" destId="{1F83DBE5-D1F7-4DB1-9706-6A23B19DA138}" srcOrd="0" destOrd="0" presId="urn:microsoft.com/office/officeart/2005/8/layout/vList5"/>
    <dgm:cxn modelId="{A9EDDF9B-F77F-4816-9C95-B76A589AEE8B}" type="presParOf" srcId="{3EF82661-7DEB-40F4-BE95-F1C91168C4D1}" destId="{6B03B0CB-79CE-4B18-8149-4DE1016E6F5A}" srcOrd="1" destOrd="0" presId="urn:microsoft.com/office/officeart/2005/8/layout/vList5"/>
    <dgm:cxn modelId="{BEACC1F7-D7B8-40B6-A3EE-7D07D1FED636}" type="presParOf" srcId="{9D9E9999-6224-4E00-B249-1B4054CC7EEA}" destId="{9525D2E7-19A4-4673-BF5C-9FD950EEF09C}" srcOrd="1" destOrd="0" presId="urn:microsoft.com/office/officeart/2005/8/layout/vList5"/>
    <dgm:cxn modelId="{242266B5-5F0F-4667-844A-CC18D393EFFB}" type="presParOf" srcId="{9D9E9999-6224-4E00-B249-1B4054CC7EEA}" destId="{52B05BD5-4677-4AB3-BA1D-E2916EAFBF69}" srcOrd="2" destOrd="0" presId="urn:microsoft.com/office/officeart/2005/8/layout/vList5"/>
    <dgm:cxn modelId="{069798EB-9A73-4A2B-818B-673CF7AB5613}" type="presParOf" srcId="{52B05BD5-4677-4AB3-BA1D-E2916EAFBF69}" destId="{04F96F33-8835-4311-877A-826609B1E409}" srcOrd="0" destOrd="0" presId="urn:microsoft.com/office/officeart/2005/8/layout/vList5"/>
    <dgm:cxn modelId="{A6C0058E-F606-426C-825D-643999059415}" type="presParOf" srcId="{52B05BD5-4677-4AB3-BA1D-E2916EAFBF69}" destId="{C2D6BBEF-4B59-4501-A52E-A416A2AF3B13}" srcOrd="1" destOrd="0" presId="urn:microsoft.com/office/officeart/2005/8/layout/vList5"/>
    <dgm:cxn modelId="{26DD743E-C9FD-4BA5-A6D8-AE39462C5C50}" type="presParOf" srcId="{9D9E9999-6224-4E00-B249-1B4054CC7EEA}" destId="{50498B97-3BCA-4E6C-895B-3AFD6796B7C5}" srcOrd="3" destOrd="0" presId="urn:microsoft.com/office/officeart/2005/8/layout/vList5"/>
    <dgm:cxn modelId="{6BE12F2E-1165-4283-AB2C-85B43F01F6D4}" type="presParOf" srcId="{9D9E9999-6224-4E00-B249-1B4054CC7EEA}" destId="{9E06FD3F-A794-436A-8322-A65F5BD5A883}" srcOrd="4" destOrd="0" presId="urn:microsoft.com/office/officeart/2005/8/layout/vList5"/>
    <dgm:cxn modelId="{E24C14C2-7BEC-498C-9BCA-814179C90D6C}" type="presParOf" srcId="{9E06FD3F-A794-436A-8322-A65F5BD5A883}" destId="{ED468585-31BA-4638-A4F7-9C2B6D1CC545}" srcOrd="0" destOrd="0" presId="urn:microsoft.com/office/officeart/2005/8/layout/vList5"/>
    <dgm:cxn modelId="{AF1B6F4E-4AD0-4BEB-ABC5-D278F829D11E}" type="presParOf" srcId="{9E06FD3F-A794-436A-8322-A65F5BD5A883}" destId="{2F4F4ED5-959C-4CD3-A4A8-C7DB165548C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FC56C15-7899-42B4-9AE9-EAE6D9B82B1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088EBC13-5E5A-40C1-B3A1-9B23EEEC71BE}">
      <dgm:prSet custT="1"/>
      <dgm:spPr>
        <a:ln>
          <a:noFill/>
        </a:ln>
      </dgm:spPr>
      <dgm:t>
        <a:bodyPr/>
        <a:lstStyle/>
        <a:p>
          <a:pPr rtl="0"/>
          <a:r>
            <a:rPr lang="en-US" sz="2000" b="1" dirty="0" smtClean="0"/>
            <a:t>Prioritize Adaptation Needs </a:t>
          </a:r>
          <a:br>
            <a:rPr lang="en-US" sz="2000" b="1" dirty="0" smtClean="0"/>
          </a:br>
          <a:r>
            <a:rPr lang="en-US" sz="1600" dirty="0" smtClean="0"/>
            <a:t>based on vulnerability and risk assessment, timing of impact, criticality, and priority</a:t>
          </a:r>
          <a:endParaRPr lang="en-US" sz="1600" dirty="0"/>
        </a:p>
      </dgm:t>
    </dgm:pt>
    <dgm:pt modelId="{998D2E40-F799-4436-91B4-C523E41B5665}" type="parTrans" cxnId="{DC05A0F1-65ED-432B-8CCB-EBACA95FF260}">
      <dgm:prSet/>
      <dgm:spPr/>
      <dgm:t>
        <a:bodyPr/>
        <a:lstStyle/>
        <a:p>
          <a:endParaRPr lang="en-US"/>
        </a:p>
      </dgm:t>
    </dgm:pt>
    <dgm:pt modelId="{89785F27-FE23-49F1-95D8-EE3B82C45D6B}" type="sibTrans" cxnId="{DC05A0F1-65ED-432B-8CCB-EBACA95FF260}">
      <dgm:prSet/>
      <dgm:spPr/>
      <dgm:t>
        <a:bodyPr/>
        <a:lstStyle/>
        <a:p>
          <a:endParaRPr lang="en-US"/>
        </a:p>
      </dgm:t>
    </dgm:pt>
    <dgm:pt modelId="{08A7FB02-3299-4D82-9253-A72F2D04F619}">
      <dgm:prSet custT="1"/>
      <dgm:spPr>
        <a:solidFill>
          <a:schemeClr val="accent2"/>
        </a:solidFill>
        <a:ln>
          <a:noFill/>
        </a:ln>
      </dgm:spPr>
      <dgm:t>
        <a:bodyPr/>
        <a:lstStyle/>
        <a:p>
          <a:pPr rtl="0"/>
          <a:r>
            <a:rPr lang="en-US" sz="2000" b="1" dirty="0" smtClean="0"/>
            <a:t>Identify Strategies</a:t>
          </a:r>
          <a:br>
            <a:rPr lang="en-US" sz="2000" b="1" dirty="0" smtClean="0"/>
          </a:br>
          <a:r>
            <a:rPr lang="en-US" sz="1600" b="0" dirty="0" smtClean="0"/>
            <a:t>based on asset characteristics and climate hazard </a:t>
          </a:r>
          <a:endParaRPr lang="en-US" sz="2000" b="0" dirty="0"/>
        </a:p>
      </dgm:t>
    </dgm:pt>
    <dgm:pt modelId="{1C1C7224-9925-4FCF-B59E-91DE80DA0342}" type="parTrans" cxnId="{F5B46577-760B-4357-90BA-16370EE494F2}">
      <dgm:prSet/>
      <dgm:spPr/>
      <dgm:t>
        <a:bodyPr/>
        <a:lstStyle/>
        <a:p>
          <a:endParaRPr lang="en-US"/>
        </a:p>
      </dgm:t>
    </dgm:pt>
    <dgm:pt modelId="{B5589BA1-4877-4032-BE56-86AB59BCB2DC}" type="sibTrans" cxnId="{F5B46577-760B-4357-90BA-16370EE494F2}">
      <dgm:prSet/>
      <dgm:spPr/>
      <dgm:t>
        <a:bodyPr/>
        <a:lstStyle/>
        <a:p>
          <a:endParaRPr lang="en-US"/>
        </a:p>
      </dgm:t>
    </dgm:pt>
    <dgm:pt modelId="{D3D04121-6F15-46A2-8CC9-EC4871E463E9}">
      <dgm:prSet custT="1"/>
      <dgm:spPr>
        <a:solidFill>
          <a:schemeClr val="accent3"/>
        </a:solidFill>
        <a:ln>
          <a:noFill/>
        </a:ln>
      </dgm:spPr>
      <dgm:t>
        <a:bodyPr/>
        <a:lstStyle/>
        <a:p>
          <a:pPr rtl="0"/>
          <a:r>
            <a:rPr lang="en-US" sz="2000" b="1" dirty="0" smtClean="0"/>
            <a:t>Evaluate Strategies</a:t>
          </a:r>
          <a:br>
            <a:rPr lang="en-US" sz="2000" b="1" dirty="0" smtClean="0"/>
          </a:br>
          <a:r>
            <a:rPr lang="en-US" sz="1600" dirty="0" smtClean="0"/>
            <a:t>based on feasibility, cost, co-benefits, social equity, and other factors</a:t>
          </a:r>
          <a:endParaRPr lang="en-US" sz="1600" dirty="0"/>
        </a:p>
      </dgm:t>
    </dgm:pt>
    <dgm:pt modelId="{EB392895-C980-44F1-9A96-D7560B54A50A}" type="parTrans" cxnId="{46C4B239-D0B5-4797-9EB2-A5D697FCE263}">
      <dgm:prSet/>
      <dgm:spPr/>
      <dgm:t>
        <a:bodyPr/>
        <a:lstStyle/>
        <a:p>
          <a:endParaRPr lang="en-US"/>
        </a:p>
      </dgm:t>
    </dgm:pt>
    <dgm:pt modelId="{3F26F46F-C3FE-48E4-B125-2F8F380252EF}" type="sibTrans" cxnId="{46C4B239-D0B5-4797-9EB2-A5D697FCE263}">
      <dgm:prSet/>
      <dgm:spPr/>
      <dgm:t>
        <a:bodyPr/>
        <a:lstStyle/>
        <a:p>
          <a:endParaRPr lang="en-US"/>
        </a:p>
      </dgm:t>
    </dgm:pt>
    <dgm:pt modelId="{41F0441F-83D7-49A1-8756-EE618817E83F}">
      <dgm:prSet custT="1"/>
      <dgm:spPr/>
      <dgm:t>
        <a:bodyPr/>
        <a:lstStyle/>
        <a:p>
          <a:pPr rtl="0">
            <a:spcAft>
              <a:spcPts val="0"/>
            </a:spcAft>
          </a:pPr>
          <a:r>
            <a:rPr lang="en-US" sz="2000" b="1" dirty="0" smtClean="0"/>
            <a:t>Phase and Implement</a:t>
          </a:r>
        </a:p>
        <a:p>
          <a:pPr rtl="0">
            <a:spcAft>
              <a:spcPct val="35000"/>
            </a:spcAft>
          </a:pPr>
          <a:r>
            <a:rPr lang="en-US" sz="1600" dirty="0" smtClean="0"/>
            <a:t>Implement strategies and monitor</a:t>
          </a:r>
          <a:endParaRPr lang="en-US" sz="1600" dirty="0"/>
        </a:p>
      </dgm:t>
    </dgm:pt>
    <dgm:pt modelId="{A51EEE72-029A-4C43-B830-96F9DB399FD1}" type="parTrans" cxnId="{174A2959-BA5C-4FA2-B955-D5C7E7987446}">
      <dgm:prSet/>
      <dgm:spPr/>
      <dgm:t>
        <a:bodyPr/>
        <a:lstStyle/>
        <a:p>
          <a:endParaRPr lang="en-US"/>
        </a:p>
      </dgm:t>
    </dgm:pt>
    <dgm:pt modelId="{9677D52A-16E2-47B7-BC6C-DB1E0BF94316}" type="sibTrans" cxnId="{174A2959-BA5C-4FA2-B955-D5C7E7987446}">
      <dgm:prSet/>
      <dgm:spPr/>
      <dgm:t>
        <a:bodyPr/>
        <a:lstStyle/>
        <a:p>
          <a:endParaRPr lang="en-US"/>
        </a:p>
      </dgm:t>
    </dgm:pt>
    <dgm:pt modelId="{515700F6-E217-42A3-98E5-06DE4D1F2A51}" type="pres">
      <dgm:prSet presAssocID="{3FC56C15-7899-42B4-9AE9-EAE6D9B82B1C}" presName="Name0" presStyleCnt="0">
        <dgm:presLayoutVars>
          <dgm:dir/>
          <dgm:animLvl val="lvl"/>
          <dgm:resizeHandles val="exact"/>
        </dgm:presLayoutVars>
      </dgm:prSet>
      <dgm:spPr/>
      <dgm:t>
        <a:bodyPr/>
        <a:lstStyle/>
        <a:p>
          <a:endParaRPr lang="en-US"/>
        </a:p>
      </dgm:t>
    </dgm:pt>
    <dgm:pt modelId="{B1335E7F-C37C-4AD6-BCCC-8F58A5A33A03}" type="pres">
      <dgm:prSet presAssocID="{41F0441F-83D7-49A1-8756-EE618817E83F}" presName="boxAndChildren" presStyleCnt="0"/>
      <dgm:spPr/>
      <dgm:t>
        <a:bodyPr/>
        <a:lstStyle/>
        <a:p>
          <a:endParaRPr lang="en-US"/>
        </a:p>
      </dgm:t>
    </dgm:pt>
    <dgm:pt modelId="{856D9BDE-BF5B-49FA-9123-B469D1557B10}" type="pres">
      <dgm:prSet presAssocID="{41F0441F-83D7-49A1-8756-EE618817E83F}" presName="parentTextBox" presStyleLbl="node1" presStyleIdx="0" presStyleCnt="4" custLinFactNeighborY="5820"/>
      <dgm:spPr/>
      <dgm:t>
        <a:bodyPr/>
        <a:lstStyle/>
        <a:p>
          <a:endParaRPr lang="en-US"/>
        </a:p>
      </dgm:t>
    </dgm:pt>
    <dgm:pt modelId="{750D1617-9FCD-4675-A2C2-DBCB06439751}" type="pres">
      <dgm:prSet presAssocID="{3F26F46F-C3FE-48E4-B125-2F8F380252EF}" presName="sp" presStyleCnt="0"/>
      <dgm:spPr/>
      <dgm:t>
        <a:bodyPr/>
        <a:lstStyle/>
        <a:p>
          <a:endParaRPr lang="en-US"/>
        </a:p>
      </dgm:t>
    </dgm:pt>
    <dgm:pt modelId="{2AF68F09-7809-4F3F-8280-BFA708781817}" type="pres">
      <dgm:prSet presAssocID="{D3D04121-6F15-46A2-8CC9-EC4871E463E9}" presName="arrowAndChildren" presStyleCnt="0"/>
      <dgm:spPr/>
      <dgm:t>
        <a:bodyPr/>
        <a:lstStyle/>
        <a:p>
          <a:endParaRPr lang="en-US"/>
        </a:p>
      </dgm:t>
    </dgm:pt>
    <dgm:pt modelId="{B8A7B489-69AA-4AF6-94C3-8E81C064FE89}" type="pres">
      <dgm:prSet presAssocID="{D3D04121-6F15-46A2-8CC9-EC4871E463E9}" presName="parentTextArrow" presStyleLbl="node1" presStyleIdx="1" presStyleCnt="4"/>
      <dgm:spPr/>
      <dgm:t>
        <a:bodyPr/>
        <a:lstStyle/>
        <a:p>
          <a:endParaRPr lang="en-US"/>
        </a:p>
      </dgm:t>
    </dgm:pt>
    <dgm:pt modelId="{BC5711EB-62C6-47DE-BB33-D2D94E67B72D}" type="pres">
      <dgm:prSet presAssocID="{B5589BA1-4877-4032-BE56-86AB59BCB2DC}" presName="sp" presStyleCnt="0"/>
      <dgm:spPr/>
      <dgm:t>
        <a:bodyPr/>
        <a:lstStyle/>
        <a:p>
          <a:endParaRPr lang="en-US"/>
        </a:p>
      </dgm:t>
    </dgm:pt>
    <dgm:pt modelId="{A0909FB9-E83A-4726-AA91-4A69D607EB1F}" type="pres">
      <dgm:prSet presAssocID="{08A7FB02-3299-4D82-9253-A72F2D04F619}" presName="arrowAndChildren" presStyleCnt="0"/>
      <dgm:spPr/>
      <dgm:t>
        <a:bodyPr/>
        <a:lstStyle/>
        <a:p>
          <a:endParaRPr lang="en-US"/>
        </a:p>
      </dgm:t>
    </dgm:pt>
    <dgm:pt modelId="{717E1952-975C-4075-A5E4-970C0BE45F91}" type="pres">
      <dgm:prSet presAssocID="{08A7FB02-3299-4D82-9253-A72F2D04F619}" presName="parentTextArrow" presStyleLbl="node1" presStyleIdx="2" presStyleCnt="4"/>
      <dgm:spPr/>
      <dgm:t>
        <a:bodyPr/>
        <a:lstStyle/>
        <a:p>
          <a:endParaRPr lang="en-US"/>
        </a:p>
      </dgm:t>
    </dgm:pt>
    <dgm:pt modelId="{DBB77B18-3DA6-4874-B1A7-B8E86DAB7649}" type="pres">
      <dgm:prSet presAssocID="{89785F27-FE23-49F1-95D8-EE3B82C45D6B}" presName="sp" presStyleCnt="0"/>
      <dgm:spPr/>
      <dgm:t>
        <a:bodyPr/>
        <a:lstStyle/>
        <a:p>
          <a:endParaRPr lang="en-US"/>
        </a:p>
      </dgm:t>
    </dgm:pt>
    <dgm:pt modelId="{48020F6E-83EF-41E8-97CD-70015B427D33}" type="pres">
      <dgm:prSet presAssocID="{088EBC13-5E5A-40C1-B3A1-9B23EEEC71BE}" presName="arrowAndChildren" presStyleCnt="0"/>
      <dgm:spPr/>
      <dgm:t>
        <a:bodyPr/>
        <a:lstStyle/>
        <a:p>
          <a:endParaRPr lang="en-US"/>
        </a:p>
      </dgm:t>
    </dgm:pt>
    <dgm:pt modelId="{8E07D550-3BE9-48D7-9042-ACD1CA2C974C}" type="pres">
      <dgm:prSet presAssocID="{088EBC13-5E5A-40C1-B3A1-9B23EEEC71BE}" presName="parentTextArrow" presStyleLbl="node1" presStyleIdx="3" presStyleCnt="4" custLinFactNeighborX="5556" custLinFactNeighborY="-123"/>
      <dgm:spPr/>
      <dgm:t>
        <a:bodyPr/>
        <a:lstStyle/>
        <a:p>
          <a:endParaRPr lang="en-US"/>
        </a:p>
      </dgm:t>
    </dgm:pt>
  </dgm:ptLst>
  <dgm:cxnLst>
    <dgm:cxn modelId="{3CABB614-903B-442D-8618-9ACF00F74711}" type="presOf" srcId="{41F0441F-83D7-49A1-8756-EE618817E83F}" destId="{856D9BDE-BF5B-49FA-9123-B469D1557B10}" srcOrd="0" destOrd="0" presId="urn:microsoft.com/office/officeart/2005/8/layout/process4"/>
    <dgm:cxn modelId="{E0D009C8-37A1-41C4-B43B-C8398D61076E}" type="presOf" srcId="{088EBC13-5E5A-40C1-B3A1-9B23EEEC71BE}" destId="{8E07D550-3BE9-48D7-9042-ACD1CA2C974C}" srcOrd="0" destOrd="0" presId="urn:microsoft.com/office/officeart/2005/8/layout/process4"/>
    <dgm:cxn modelId="{46C4B239-D0B5-4797-9EB2-A5D697FCE263}" srcId="{3FC56C15-7899-42B4-9AE9-EAE6D9B82B1C}" destId="{D3D04121-6F15-46A2-8CC9-EC4871E463E9}" srcOrd="2" destOrd="0" parTransId="{EB392895-C980-44F1-9A96-D7560B54A50A}" sibTransId="{3F26F46F-C3FE-48E4-B125-2F8F380252EF}"/>
    <dgm:cxn modelId="{75E5E92E-C0CC-4566-A3F1-F8A672D6E41B}" type="presOf" srcId="{3FC56C15-7899-42B4-9AE9-EAE6D9B82B1C}" destId="{515700F6-E217-42A3-98E5-06DE4D1F2A51}" srcOrd="0" destOrd="0" presId="urn:microsoft.com/office/officeart/2005/8/layout/process4"/>
    <dgm:cxn modelId="{FE8B713A-2CF7-4B37-86C8-4B97B00ACEFD}" type="presOf" srcId="{08A7FB02-3299-4D82-9253-A72F2D04F619}" destId="{717E1952-975C-4075-A5E4-970C0BE45F91}" srcOrd="0" destOrd="0" presId="urn:microsoft.com/office/officeart/2005/8/layout/process4"/>
    <dgm:cxn modelId="{174A2959-BA5C-4FA2-B955-D5C7E7987446}" srcId="{3FC56C15-7899-42B4-9AE9-EAE6D9B82B1C}" destId="{41F0441F-83D7-49A1-8756-EE618817E83F}" srcOrd="3" destOrd="0" parTransId="{A51EEE72-029A-4C43-B830-96F9DB399FD1}" sibTransId="{9677D52A-16E2-47B7-BC6C-DB1E0BF94316}"/>
    <dgm:cxn modelId="{B97707E2-4572-4176-874E-BF171897ABE9}" type="presOf" srcId="{D3D04121-6F15-46A2-8CC9-EC4871E463E9}" destId="{B8A7B489-69AA-4AF6-94C3-8E81C064FE89}" srcOrd="0" destOrd="0" presId="urn:microsoft.com/office/officeart/2005/8/layout/process4"/>
    <dgm:cxn modelId="{DC05A0F1-65ED-432B-8CCB-EBACA95FF260}" srcId="{3FC56C15-7899-42B4-9AE9-EAE6D9B82B1C}" destId="{088EBC13-5E5A-40C1-B3A1-9B23EEEC71BE}" srcOrd="0" destOrd="0" parTransId="{998D2E40-F799-4436-91B4-C523E41B5665}" sibTransId="{89785F27-FE23-49F1-95D8-EE3B82C45D6B}"/>
    <dgm:cxn modelId="{F5B46577-760B-4357-90BA-16370EE494F2}" srcId="{3FC56C15-7899-42B4-9AE9-EAE6D9B82B1C}" destId="{08A7FB02-3299-4D82-9253-A72F2D04F619}" srcOrd="1" destOrd="0" parTransId="{1C1C7224-9925-4FCF-B59E-91DE80DA0342}" sibTransId="{B5589BA1-4877-4032-BE56-86AB59BCB2DC}"/>
    <dgm:cxn modelId="{6814CCC0-1A87-429E-BA35-4709AF9493A3}" type="presParOf" srcId="{515700F6-E217-42A3-98E5-06DE4D1F2A51}" destId="{B1335E7F-C37C-4AD6-BCCC-8F58A5A33A03}" srcOrd="0" destOrd="0" presId="urn:microsoft.com/office/officeart/2005/8/layout/process4"/>
    <dgm:cxn modelId="{4EBA2F5F-DEB7-48EB-8CB7-7D62D7CAC811}" type="presParOf" srcId="{B1335E7F-C37C-4AD6-BCCC-8F58A5A33A03}" destId="{856D9BDE-BF5B-49FA-9123-B469D1557B10}" srcOrd="0" destOrd="0" presId="urn:microsoft.com/office/officeart/2005/8/layout/process4"/>
    <dgm:cxn modelId="{65908434-CF3B-44D4-806A-A057929F1F53}" type="presParOf" srcId="{515700F6-E217-42A3-98E5-06DE4D1F2A51}" destId="{750D1617-9FCD-4675-A2C2-DBCB06439751}" srcOrd="1" destOrd="0" presId="urn:microsoft.com/office/officeart/2005/8/layout/process4"/>
    <dgm:cxn modelId="{9C89301B-912B-4B96-81ED-EBBFF96D9BCE}" type="presParOf" srcId="{515700F6-E217-42A3-98E5-06DE4D1F2A51}" destId="{2AF68F09-7809-4F3F-8280-BFA708781817}" srcOrd="2" destOrd="0" presId="urn:microsoft.com/office/officeart/2005/8/layout/process4"/>
    <dgm:cxn modelId="{26D8898B-FA97-4A0E-80E9-4A4B36F72F93}" type="presParOf" srcId="{2AF68F09-7809-4F3F-8280-BFA708781817}" destId="{B8A7B489-69AA-4AF6-94C3-8E81C064FE89}" srcOrd="0" destOrd="0" presId="urn:microsoft.com/office/officeart/2005/8/layout/process4"/>
    <dgm:cxn modelId="{C038AB88-8307-4A44-9CF8-4F94D741FA64}" type="presParOf" srcId="{515700F6-E217-42A3-98E5-06DE4D1F2A51}" destId="{BC5711EB-62C6-47DE-BB33-D2D94E67B72D}" srcOrd="3" destOrd="0" presId="urn:microsoft.com/office/officeart/2005/8/layout/process4"/>
    <dgm:cxn modelId="{3A8C767D-7746-4C6A-B443-FD14A348C948}" type="presParOf" srcId="{515700F6-E217-42A3-98E5-06DE4D1F2A51}" destId="{A0909FB9-E83A-4726-AA91-4A69D607EB1F}" srcOrd="4" destOrd="0" presId="urn:microsoft.com/office/officeart/2005/8/layout/process4"/>
    <dgm:cxn modelId="{C9843E89-4F99-4866-8951-B936DB430675}" type="presParOf" srcId="{A0909FB9-E83A-4726-AA91-4A69D607EB1F}" destId="{717E1952-975C-4075-A5E4-970C0BE45F91}" srcOrd="0" destOrd="0" presId="urn:microsoft.com/office/officeart/2005/8/layout/process4"/>
    <dgm:cxn modelId="{176F08A7-95EC-443E-8D8D-EBAD939A1B0E}" type="presParOf" srcId="{515700F6-E217-42A3-98E5-06DE4D1F2A51}" destId="{DBB77B18-3DA6-4874-B1A7-B8E86DAB7649}" srcOrd="5" destOrd="0" presId="urn:microsoft.com/office/officeart/2005/8/layout/process4"/>
    <dgm:cxn modelId="{6ABD677E-7364-4FDC-B670-B97092A55B66}" type="presParOf" srcId="{515700F6-E217-42A3-98E5-06DE4D1F2A51}" destId="{48020F6E-83EF-41E8-97CD-70015B427D33}" srcOrd="6" destOrd="0" presId="urn:microsoft.com/office/officeart/2005/8/layout/process4"/>
    <dgm:cxn modelId="{B739341B-BCBF-4106-85E7-82769611E51F}" type="presParOf" srcId="{48020F6E-83EF-41E8-97CD-70015B427D33}" destId="{8E07D550-3BE9-48D7-9042-ACD1CA2C974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3BF5EEE-CA05-40F1-890D-65E86BA0EFB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AF9D161C-39C0-48EC-A4E3-C31B5D43A0CB}">
      <dgm:prSet custT="1"/>
      <dgm:spPr/>
      <dgm:t>
        <a:bodyPr tIns="0"/>
        <a:lstStyle/>
        <a:p>
          <a:pPr rtl="0"/>
          <a:r>
            <a:rPr lang="en-US" sz="1600" b="1" dirty="0" smtClean="0"/>
            <a:t>Structural measures </a:t>
          </a:r>
          <a:r>
            <a:rPr lang="en-US" sz="1400" dirty="0" smtClean="0"/>
            <a:t>(relocation, raising structures, retrofit)</a:t>
          </a:r>
          <a:endParaRPr lang="en-US" sz="1400" dirty="0"/>
        </a:p>
      </dgm:t>
    </dgm:pt>
    <dgm:pt modelId="{E37E7E7F-FB87-4452-B1BF-1D60FA30BFFA}" type="parTrans" cxnId="{DD4AE4EE-B07C-4067-B92F-229BF7EF72CA}">
      <dgm:prSet/>
      <dgm:spPr/>
      <dgm:t>
        <a:bodyPr/>
        <a:lstStyle/>
        <a:p>
          <a:endParaRPr lang="en-US" sz="1600"/>
        </a:p>
      </dgm:t>
    </dgm:pt>
    <dgm:pt modelId="{4D6B2469-58E4-42B7-94AF-7D3506B17FD2}" type="sibTrans" cxnId="{DD4AE4EE-B07C-4067-B92F-229BF7EF72CA}">
      <dgm:prSet/>
      <dgm:spPr/>
      <dgm:t>
        <a:bodyPr/>
        <a:lstStyle/>
        <a:p>
          <a:endParaRPr lang="en-US" sz="1600"/>
        </a:p>
      </dgm:t>
    </dgm:pt>
    <dgm:pt modelId="{F0C554B3-8898-46CF-AAB7-C932BEF9E407}">
      <dgm:prSet custT="1"/>
      <dgm:spPr/>
      <dgm:t>
        <a:bodyPr/>
        <a:lstStyle/>
        <a:p>
          <a:pPr rtl="0"/>
          <a:r>
            <a:rPr lang="en-US" sz="1600" b="1" dirty="0" smtClean="0"/>
            <a:t>Non-structural measures </a:t>
          </a:r>
          <a:r>
            <a:rPr lang="en-US" sz="1600" dirty="0" smtClean="0"/>
            <a:t/>
          </a:r>
          <a:br>
            <a:rPr lang="en-US" sz="1600" dirty="0" smtClean="0"/>
          </a:br>
          <a:r>
            <a:rPr lang="en-US" sz="1400" dirty="0" smtClean="0"/>
            <a:t>(policy changes, operational modifications)</a:t>
          </a:r>
          <a:endParaRPr lang="en-US" sz="1400" dirty="0"/>
        </a:p>
      </dgm:t>
    </dgm:pt>
    <dgm:pt modelId="{197EB364-B30C-4E5E-8793-5CDCFF80499A}" type="parTrans" cxnId="{ADA27EA6-DC83-4DC4-B106-50CCE97A9F26}">
      <dgm:prSet/>
      <dgm:spPr/>
      <dgm:t>
        <a:bodyPr/>
        <a:lstStyle/>
        <a:p>
          <a:endParaRPr lang="en-US" sz="1600"/>
        </a:p>
      </dgm:t>
    </dgm:pt>
    <dgm:pt modelId="{E4757D5C-5E46-48DD-96F7-DE31248B3855}" type="sibTrans" cxnId="{ADA27EA6-DC83-4DC4-B106-50CCE97A9F26}">
      <dgm:prSet/>
      <dgm:spPr/>
      <dgm:t>
        <a:bodyPr/>
        <a:lstStyle/>
        <a:p>
          <a:endParaRPr lang="en-US" sz="1600"/>
        </a:p>
      </dgm:t>
    </dgm:pt>
    <dgm:pt modelId="{653D9A80-EC8D-4BA0-A969-37900BCBC236}">
      <dgm:prSet custT="1"/>
      <dgm:spPr/>
      <dgm:t>
        <a:bodyPr/>
        <a:lstStyle/>
        <a:p>
          <a:pPr rtl="0"/>
          <a:r>
            <a:rPr lang="en-US" sz="1600" b="1" dirty="0" smtClean="0"/>
            <a:t>Asset-specific</a:t>
          </a:r>
          <a:r>
            <a:rPr lang="en-US" sz="1600" dirty="0" smtClean="0"/>
            <a:t/>
          </a:r>
          <a:br>
            <a:rPr lang="en-US" sz="1600" dirty="0" smtClean="0"/>
          </a:br>
          <a:r>
            <a:rPr lang="en-US" sz="1400" dirty="0" smtClean="0"/>
            <a:t>(focused on singular critical asset)</a:t>
          </a:r>
          <a:endParaRPr lang="en-US" sz="1400" dirty="0"/>
        </a:p>
      </dgm:t>
    </dgm:pt>
    <dgm:pt modelId="{857D9474-8312-479B-A64E-842B880C8495}" type="parTrans" cxnId="{0E0D407D-3E88-4C5C-9BCD-77ADD6FC6C5B}">
      <dgm:prSet/>
      <dgm:spPr/>
      <dgm:t>
        <a:bodyPr/>
        <a:lstStyle/>
        <a:p>
          <a:endParaRPr lang="en-US" sz="1600"/>
        </a:p>
      </dgm:t>
    </dgm:pt>
    <dgm:pt modelId="{12878D2B-3A49-44C7-AC42-72F0F64CA222}" type="sibTrans" cxnId="{0E0D407D-3E88-4C5C-9BCD-77ADD6FC6C5B}">
      <dgm:prSet/>
      <dgm:spPr/>
      <dgm:t>
        <a:bodyPr/>
        <a:lstStyle/>
        <a:p>
          <a:endParaRPr lang="en-US" sz="1600"/>
        </a:p>
      </dgm:t>
    </dgm:pt>
    <dgm:pt modelId="{EE4E95B9-B64D-4C2E-9B0F-223BD2A1C4F2}">
      <dgm:prSet custT="1"/>
      <dgm:spPr/>
      <dgm:t>
        <a:bodyPr/>
        <a:lstStyle/>
        <a:p>
          <a:pPr rtl="0"/>
          <a:r>
            <a:rPr lang="en-US" sz="1600" b="1" dirty="0" smtClean="0"/>
            <a:t>Regional</a:t>
          </a:r>
          <a:r>
            <a:rPr lang="en-US" sz="1600" dirty="0" smtClean="0"/>
            <a:t> </a:t>
          </a:r>
          <a:br>
            <a:rPr lang="en-US" sz="1600" dirty="0" smtClean="0"/>
          </a:br>
          <a:r>
            <a:rPr lang="en-US" sz="1400" dirty="0" smtClean="0"/>
            <a:t>(multiple assets    and/or stakeholders)</a:t>
          </a:r>
          <a:endParaRPr lang="en-US" sz="1400" dirty="0"/>
        </a:p>
      </dgm:t>
    </dgm:pt>
    <dgm:pt modelId="{9B277DA2-EDE1-4D11-A603-D62E32FC74D2}" type="parTrans" cxnId="{13BF7FB9-5EA3-4B04-94F5-D3C891D710A4}">
      <dgm:prSet/>
      <dgm:spPr/>
      <dgm:t>
        <a:bodyPr/>
        <a:lstStyle/>
        <a:p>
          <a:endParaRPr lang="en-US" sz="1600"/>
        </a:p>
      </dgm:t>
    </dgm:pt>
    <dgm:pt modelId="{CC7A0560-21CD-4515-BA98-63B08BE638D6}" type="sibTrans" cxnId="{13BF7FB9-5EA3-4B04-94F5-D3C891D710A4}">
      <dgm:prSet/>
      <dgm:spPr/>
      <dgm:t>
        <a:bodyPr/>
        <a:lstStyle/>
        <a:p>
          <a:endParaRPr lang="en-US" sz="1600"/>
        </a:p>
      </dgm:t>
    </dgm:pt>
    <dgm:pt modelId="{E8889FE8-85DE-42A4-A174-04558C0D5287}">
      <dgm:prSet custT="1"/>
      <dgm:spPr>
        <a:solidFill>
          <a:schemeClr val="accent3"/>
        </a:solidFill>
      </dgm:spPr>
      <dgm:t>
        <a:bodyPr/>
        <a:lstStyle/>
        <a:p>
          <a:pPr rtl="0"/>
          <a:r>
            <a:rPr lang="en-US" sz="2000" b="1" dirty="0" smtClean="0"/>
            <a:t>Adaptation strategies</a:t>
          </a:r>
          <a:endParaRPr lang="en-US" sz="2000" b="1" dirty="0"/>
        </a:p>
      </dgm:t>
    </dgm:pt>
    <dgm:pt modelId="{0B47D107-1947-4CF5-AF79-2323731D3449}" type="sibTrans" cxnId="{D4C133FA-20FC-4115-806E-FF981CE29C6C}">
      <dgm:prSet/>
      <dgm:spPr/>
      <dgm:t>
        <a:bodyPr/>
        <a:lstStyle/>
        <a:p>
          <a:endParaRPr lang="en-US" sz="1600"/>
        </a:p>
      </dgm:t>
    </dgm:pt>
    <dgm:pt modelId="{49306DDA-3808-465E-A376-2F7C829DC6BA}" type="parTrans" cxnId="{D4C133FA-20FC-4115-806E-FF981CE29C6C}">
      <dgm:prSet/>
      <dgm:spPr/>
      <dgm:t>
        <a:bodyPr/>
        <a:lstStyle/>
        <a:p>
          <a:endParaRPr lang="en-US" sz="1600"/>
        </a:p>
      </dgm:t>
    </dgm:pt>
    <dgm:pt modelId="{B8817A22-7CE6-4E6D-857D-FC8AE79EA6AF}" type="pres">
      <dgm:prSet presAssocID="{C3BF5EEE-CA05-40F1-890D-65E86BA0EFB7}" presName="hierChild1" presStyleCnt="0">
        <dgm:presLayoutVars>
          <dgm:orgChart val="1"/>
          <dgm:chPref val="1"/>
          <dgm:dir/>
          <dgm:animOne val="branch"/>
          <dgm:animLvl val="lvl"/>
          <dgm:resizeHandles/>
        </dgm:presLayoutVars>
      </dgm:prSet>
      <dgm:spPr/>
      <dgm:t>
        <a:bodyPr/>
        <a:lstStyle/>
        <a:p>
          <a:endParaRPr lang="en-US"/>
        </a:p>
      </dgm:t>
    </dgm:pt>
    <dgm:pt modelId="{EEE02840-7C00-4F57-AAC4-3D5C80D7C60D}" type="pres">
      <dgm:prSet presAssocID="{E8889FE8-85DE-42A4-A174-04558C0D5287}" presName="hierRoot1" presStyleCnt="0">
        <dgm:presLayoutVars>
          <dgm:hierBranch val="init"/>
        </dgm:presLayoutVars>
      </dgm:prSet>
      <dgm:spPr/>
      <dgm:t>
        <a:bodyPr/>
        <a:lstStyle/>
        <a:p>
          <a:endParaRPr lang="en-US"/>
        </a:p>
      </dgm:t>
    </dgm:pt>
    <dgm:pt modelId="{8D7C79AA-D9E7-4C71-85AF-FFE6EEF2B72C}" type="pres">
      <dgm:prSet presAssocID="{E8889FE8-85DE-42A4-A174-04558C0D5287}" presName="rootComposite1" presStyleCnt="0"/>
      <dgm:spPr/>
      <dgm:t>
        <a:bodyPr/>
        <a:lstStyle/>
        <a:p>
          <a:endParaRPr lang="en-US"/>
        </a:p>
      </dgm:t>
    </dgm:pt>
    <dgm:pt modelId="{A8BD8FBE-1504-4B88-8EE3-1B21BF63217C}" type="pres">
      <dgm:prSet presAssocID="{E8889FE8-85DE-42A4-A174-04558C0D5287}" presName="rootText1" presStyleLbl="node0" presStyleIdx="0" presStyleCnt="1">
        <dgm:presLayoutVars>
          <dgm:chPref val="3"/>
        </dgm:presLayoutVars>
      </dgm:prSet>
      <dgm:spPr/>
      <dgm:t>
        <a:bodyPr/>
        <a:lstStyle/>
        <a:p>
          <a:endParaRPr lang="en-US"/>
        </a:p>
      </dgm:t>
    </dgm:pt>
    <dgm:pt modelId="{38DE5318-0DBF-4CDC-94B4-4254A191A300}" type="pres">
      <dgm:prSet presAssocID="{E8889FE8-85DE-42A4-A174-04558C0D5287}" presName="rootConnector1" presStyleLbl="node1" presStyleIdx="0" presStyleCnt="0"/>
      <dgm:spPr/>
      <dgm:t>
        <a:bodyPr/>
        <a:lstStyle/>
        <a:p>
          <a:endParaRPr lang="en-US"/>
        </a:p>
      </dgm:t>
    </dgm:pt>
    <dgm:pt modelId="{D7882495-9AED-497A-833B-C57AB3DF12AA}" type="pres">
      <dgm:prSet presAssocID="{E8889FE8-85DE-42A4-A174-04558C0D5287}" presName="hierChild2" presStyleCnt="0"/>
      <dgm:spPr/>
      <dgm:t>
        <a:bodyPr/>
        <a:lstStyle/>
        <a:p>
          <a:endParaRPr lang="en-US"/>
        </a:p>
      </dgm:t>
    </dgm:pt>
    <dgm:pt modelId="{0BFA5EC3-D56D-4B30-A30A-9B37261CAF53}" type="pres">
      <dgm:prSet presAssocID="{E37E7E7F-FB87-4452-B1BF-1D60FA30BFFA}" presName="Name37" presStyleLbl="parChTrans1D2" presStyleIdx="0" presStyleCnt="4"/>
      <dgm:spPr/>
      <dgm:t>
        <a:bodyPr/>
        <a:lstStyle/>
        <a:p>
          <a:endParaRPr lang="en-US"/>
        </a:p>
      </dgm:t>
    </dgm:pt>
    <dgm:pt modelId="{2D4C68C9-ADAB-4310-AB47-7700AE6DF021}" type="pres">
      <dgm:prSet presAssocID="{AF9D161C-39C0-48EC-A4E3-C31B5D43A0CB}" presName="hierRoot2" presStyleCnt="0">
        <dgm:presLayoutVars>
          <dgm:hierBranch val="init"/>
        </dgm:presLayoutVars>
      </dgm:prSet>
      <dgm:spPr/>
      <dgm:t>
        <a:bodyPr/>
        <a:lstStyle/>
        <a:p>
          <a:endParaRPr lang="en-US"/>
        </a:p>
      </dgm:t>
    </dgm:pt>
    <dgm:pt modelId="{339CC4F2-085D-4861-AD49-A02F9D193331}" type="pres">
      <dgm:prSet presAssocID="{AF9D161C-39C0-48EC-A4E3-C31B5D43A0CB}" presName="rootComposite" presStyleCnt="0"/>
      <dgm:spPr/>
      <dgm:t>
        <a:bodyPr/>
        <a:lstStyle/>
        <a:p>
          <a:endParaRPr lang="en-US"/>
        </a:p>
      </dgm:t>
    </dgm:pt>
    <dgm:pt modelId="{E329E6BD-2EAD-4518-9314-04411935AAE5}" type="pres">
      <dgm:prSet presAssocID="{AF9D161C-39C0-48EC-A4E3-C31B5D43A0CB}" presName="rootText" presStyleLbl="node2" presStyleIdx="0" presStyleCnt="4" custScaleX="99212" custScaleY="132946">
        <dgm:presLayoutVars>
          <dgm:chPref val="3"/>
        </dgm:presLayoutVars>
      </dgm:prSet>
      <dgm:spPr/>
      <dgm:t>
        <a:bodyPr/>
        <a:lstStyle/>
        <a:p>
          <a:endParaRPr lang="en-US"/>
        </a:p>
      </dgm:t>
    </dgm:pt>
    <dgm:pt modelId="{2B9A3238-C153-4132-93A8-9F01D826EC92}" type="pres">
      <dgm:prSet presAssocID="{AF9D161C-39C0-48EC-A4E3-C31B5D43A0CB}" presName="rootConnector" presStyleLbl="node2" presStyleIdx="0" presStyleCnt="4"/>
      <dgm:spPr/>
      <dgm:t>
        <a:bodyPr/>
        <a:lstStyle/>
        <a:p>
          <a:endParaRPr lang="en-US"/>
        </a:p>
      </dgm:t>
    </dgm:pt>
    <dgm:pt modelId="{C8D677E7-F5DC-43AE-9121-F59082F5D090}" type="pres">
      <dgm:prSet presAssocID="{AF9D161C-39C0-48EC-A4E3-C31B5D43A0CB}" presName="hierChild4" presStyleCnt="0"/>
      <dgm:spPr/>
      <dgm:t>
        <a:bodyPr/>
        <a:lstStyle/>
        <a:p>
          <a:endParaRPr lang="en-US"/>
        </a:p>
      </dgm:t>
    </dgm:pt>
    <dgm:pt modelId="{EDC0ED8B-0D32-4C52-AB09-146242EA9A86}" type="pres">
      <dgm:prSet presAssocID="{AF9D161C-39C0-48EC-A4E3-C31B5D43A0CB}" presName="hierChild5" presStyleCnt="0"/>
      <dgm:spPr/>
      <dgm:t>
        <a:bodyPr/>
        <a:lstStyle/>
        <a:p>
          <a:endParaRPr lang="en-US"/>
        </a:p>
      </dgm:t>
    </dgm:pt>
    <dgm:pt modelId="{F65B6900-0BF7-4229-83BC-B2E50CD0E7DD}" type="pres">
      <dgm:prSet presAssocID="{197EB364-B30C-4E5E-8793-5CDCFF80499A}" presName="Name37" presStyleLbl="parChTrans1D2" presStyleIdx="1" presStyleCnt="4"/>
      <dgm:spPr/>
      <dgm:t>
        <a:bodyPr/>
        <a:lstStyle/>
        <a:p>
          <a:endParaRPr lang="en-US"/>
        </a:p>
      </dgm:t>
    </dgm:pt>
    <dgm:pt modelId="{A43FA20D-D15E-4D42-8D8B-4F219E433CAB}" type="pres">
      <dgm:prSet presAssocID="{F0C554B3-8898-46CF-AAB7-C932BEF9E407}" presName="hierRoot2" presStyleCnt="0">
        <dgm:presLayoutVars>
          <dgm:hierBranch val="init"/>
        </dgm:presLayoutVars>
      </dgm:prSet>
      <dgm:spPr/>
      <dgm:t>
        <a:bodyPr/>
        <a:lstStyle/>
        <a:p>
          <a:endParaRPr lang="en-US"/>
        </a:p>
      </dgm:t>
    </dgm:pt>
    <dgm:pt modelId="{AFA0A0F2-943A-497D-94DB-CC4B26ECAE57}" type="pres">
      <dgm:prSet presAssocID="{F0C554B3-8898-46CF-AAB7-C932BEF9E407}" presName="rootComposite" presStyleCnt="0"/>
      <dgm:spPr/>
      <dgm:t>
        <a:bodyPr/>
        <a:lstStyle/>
        <a:p>
          <a:endParaRPr lang="en-US"/>
        </a:p>
      </dgm:t>
    </dgm:pt>
    <dgm:pt modelId="{4675923E-6CAE-4C83-A473-97FF66F51059}" type="pres">
      <dgm:prSet presAssocID="{F0C554B3-8898-46CF-AAB7-C932BEF9E407}" presName="rootText" presStyleLbl="node2" presStyleIdx="1" presStyleCnt="4" custScaleX="105058" custScaleY="132200">
        <dgm:presLayoutVars>
          <dgm:chPref val="3"/>
        </dgm:presLayoutVars>
      </dgm:prSet>
      <dgm:spPr/>
      <dgm:t>
        <a:bodyPr/>
        <a:lstStyle/>
        <a:p>
          <a:endParaRPr lang="en-US"/>
        </a:p>
      </dgm:t>
    </dgm:pt>
    <dgm:pt modelId="{7DB80596-7017-44CA-BCA4-1ACBFD79DA01}" type="pres">
      <dgm:prSet presAssocID="{F0C554B3-8898-46CF-AAB7-C932BEF9E407}" presName="rootConnector" presStyleLbl="node2" presStyleIdx="1" presStyleCnt="4"/>
      <dgm:spPr/>
      <dgm:t>
        <a:bodyPr/>
        <a:lstStyle/>
        <a:p>
          <a:endParaRPr lang="en-US"/>
        </a:p>
      </dgm:t>
    </dgm:pt>
    <dgm:pt modelId="{5DECA0E5-193F-41DC-B1E1-F57FF2EFEF17}" type="pres">
      <dgm:prSet presAssocID="{F0C554B3-8898-46CF-AAB7-C932BEF9E407}" presName="hierChild4" presStyleCnt="0"/>
      <dgm:spPr/>
      <dgm:t>
        <a:bodyPr/>
        <a:lstStyle/>
        <a:p>
          <a:endParaRPr lang="en-US"/>
        </a:p>
      </dgm:t>
    </dgm:pt>
    <dgm:pt modelId="{CF28C678-F415-439F-902E-5F4FE6C4D4B2}" type="pres">
      <dgm:prSet presAssocID="{F0C554B3-8898-46CF-AAB7-C932BEF9E407}" presName="hierChild5" presStyleCnt="0"/>
      <dgm:spPr/>
      <dgm:t>
        <a:bodyPr/>
        <a:lstStyle/>
        <a:p>
          <a:endParaRPr lang="en-US"/>
        </a:p>
      </dgm:t>
    </dgm:pt>
    <dgm:pt modelId="{FBC51C6D-D540-41EA-A03C-5691FB8F54F4}" type="pres">
      <dgm:prSet presAssocID="{857D9474-8312-479B-A64E-842B880C8495}" presName="Name37" presStyleLbl="parChTrans1D2" presStyleIdx="2" presStyleCnt="4"/>
      <dgm:spPr/>
      <dgm:t>
        <a:bodyPr/>
        <a:lstStyle/>
        <a:p>
          <a:endParaRPr lang="en-US"/>
        </a:p>
      </dgm:t>
    </dgm:pt>
    <dgm:pt modelId="{18CB8747-595C-441B-9F50-0DF3E8C47989}" type="pres">
      <dgm:prSet presAssocID="{653D9A80-EC8D-4BA0-A969-37900BCBC236}" presName="hierRoot2" presStyleCnt="0">
        <dgm:presLayoutVars>
          <dgm:hierBranch val="init"/>
        </dgm:presLayoutVars>
      </dgm:prSet>
      <dgm:spPr/>
      <dgm:t>
        <a:bodyPr/>
        <a:lstStyle/>
        <a:p>
          <a:endParaRPr lang="en-US"/>
        </a:p>
      </dgm:t>
    </dgm:pt>
    <dgm:pt modelId="{9927148B-404E-457B-9841-D806FB9794DE}" type="pres">
      <dgm:prSet presAssocID="{653D9A80-EC8D-4BA0-A969-37900BCBC236}" presName="rootComposite" presStyleCnt="0"/>
      <dgm:spPr/>
      <dgm:t>
        <a:bodyPr/>
        <a:lstStyle/>
        <a:p>
          <a:endParaRPr lang="en-US"/>
        </a:p>
      </dgm:t>
    </dgm:pt>
    <dgm:pt modelId="{BDBFB365-8239-4C65-B50F-8D3F130A7A52}" type="pres">
      <dgm:prSet presAssocID="{653D9A80-EC8D-4BA0-A969-37900BCBC236}" presName="rootText" presStyleLbl="node2" presStyleIdx="2" presStyleCnt="4" custScaleX="111701" custScaleY="136790" custLinFactNeighborX="-739" custLinFactNeighborY="-95">
        <dgm:presLayoutVars>
          <dgm:chPref val="3"/>
        </dgm:presLayoutVars>
      </dgm:prSet>
      <dgm:spPr/>
      <dgm:t>
        <a:bodyPr/>
        <a:lstStyle/>
        <a:p>
          <a:endParaRPr lang="en-US"/>
        </a:p>
      </dgm:t>
    </dgm:pt>
    <dgm:pt modelId="{C18CE5F0-9FEA-4852-80BB-1E5273CD6E58}" type="pres">
      <dgm:prSet presAssocID="{653D9A80-EC8D-4BA0-A969-37900BCBC236}" presName="rootConnector" presStyleLbl="node2" presStyleIdx="2" presStyleCnt="4"/>
      <dgm:spPr/>
      <dgm:t>
        <a:bodyPr/>
        <a:lstStyle/>
        <a:p>
          <a:endParaRPr lang="en-US"/>
        </a:p>
      </dgm:t>
    </dgm:pt>
    <dgm:pt modelId="{8944B997-BDD5-457A-BEF5-F17F85EB8CB6}" type="pres">
      <dgm:prSet presAssocID="{653D9A80-EC8D-4BA0-A969-37900BCBC236}" presName="hierChild4" presStyleCnt="0"/>
      <dgm:spPr/>
      <dgm:t>
        <a:bodyPr/>
        <a:lstStyle/>
        <a:p>
          <a:endParaRPr lang="en-US"/>
        </a:p>
      </dgm:t>
    </dgm:pt>
    <dgm:pt modelId="{D637AD88-FFBE-4582-9756-CC75329A8E2F}" type="pres">
      <dgm:prSet presAssocID="{653D9A80-EC8D-4BA0-A969-37900BCBC236}" presName="hierChild5" presStyleCnt="0"/>
      <dgm:spPr/>
      <dgm:t>
        <a:bodyPr/>
        <a:lstStyle/>
        <a:p>
          <a:endParaRPr lang="en-US"/>
        </a:p>
      </dgm:t>
    </dgm:pt>
    <dgm:pt modelId="{17430740-B948-4A8E-8948-44073C6D3E97}" type="pres">
      <dgm:prSet presAssocID="{9B277DA2-EDE1-4D11-A603-D62E32FC74D2}" presName="Name37" presStyleLbl="parChTrans1D2" presStyleIdx="3" presStyleCnt="4"/>
      <dgm:spPr/>
      <dgm:t>
        <a:bodyPr/>
        <a:lstStyle/>
        <a:p>
          <a:endParaRPr lang="en-US"/>
        </a:p>
      </dgm:t>
    </dgm:pt>
    <dgm:pt modelId="{ED7F4C82-B45F-446F-B31B-9F697CD75D96}" type="pres">
      <dgm:prSet presAssocID="{EE4E95B9-B64D-4C2E-9B0F-223BD2A1C4F2}" presName="hierRoot2" presStyleCnt="0">
        <dgm:presLayoutVars>
          <dgm:hierBranch val="init"/>
        </dgm:presLayoutVars>
      </dgm:prSet>
      <dgm:spPr/>
      <dgm:t>
        <a:bodyPr/>
        <a:lstStyle/>
        <a:p>
          <a:endParaRPr lang="en-US"/>
        </a:p>
      </dgm:t>
    </dgm:pt>
    <dgm:pt modelId="{E700B2E6-200C-40AB-9EC3-0BED437BDAC6}" type="pres">
      <dgm:prSet presAssocID="{EE4E95B9-B64D-4C2E-9B0F-223BD2A1C4F2}" presName="rootComposite" presStyleCnt="0"/>
      <dgm:spPr/>
      <dgm:t>
        <a:bodyPr/>
        <a:lstStyle/>
        <a:p>
          <a:endParaRPr lang="en-US"/>
        </a:p>
      </dgm:t>
    </dgm:pt>
    <dgm:pt modelId="{15FA4508-9E4F-4361-9B77-BB52C4C72044}" type="pres">
      <dgm:prSet presAssocID="{EE4E95B9-B64D-4C2E-9B0F-223BD2A1C4F2}" presName="rootText" presStyleLbl="node2" presStyleIdx="3" presStyleCnt="4" custScaleX="105013" custScaleY="138393">
        <dgm:presLayoutVars>
          <dgm:chPref val="3"/>
        </dgm:presLayoutVars>
      </dgm:prSet>
      <dgm:spPr/>
      <dgm:t>
        <a:bodyPr/>
        <a:lstStyle/>
        <a:p>
          <a:endParaRPr lang="en-US"/>
        </a:p>
      </dgm:t>
    </dgm:pt>
    <dgm:pt modelId="{9B75BF0E-8CC7-48D8-8EB2-5E95B614555F}" type="pres">
      <dgm:prSet presAssocID="{EE4E95B9-B64D-4C2E-9B0F-223BD2A1C4F2}" presName="rootConnector" presStyleLbl="node2" presStyleIdx="3" presStyleCnt="4"/>
      <dgm:spPr/>
      <dgm:t>
        <a:bodyPr/>
        <a:lstStyle/>
        <a:p>
          <a:endParaRPr lang="en-US"/>
        </a:p>
      </dgm:t>
    </dgm:pt>
    <dgm:pt modelId="{A6A4A8E0-3A5F-4C50-94CE-6BB40FB8728B}" type="pres">
      <dgm:prSet presAssocID="{EE4E95B9-B64D-4C2E-9B0F-223BD2A1C4F2}" presName="hierChild4" presStyleCnt="0"/>
      <dgm:spPr/>
      <dgm:t>
        <a:bodyPr/>
        <a:lstStyle/>
        <a:p>
          <a:endParaRPr lang="en-US"/>
        </a:p>
      </dgm:t>
    </dgm:pt>
    <dgm:pt modelId="{A1BF4AAE-BE84-495C-A3C9-57FAC85322FA}" type="pres">
      <dgm:prSet presAssocID="{EE4E95B9-B64D-4C2E-9B0F-223BD2A1C4F2}" presName="hierChild5" presStyleCnt="0"/>
      <dgm:spPr/>
      <dgm:t>
        <a:bodyPr/>
        <a:lstStyle/>
        <a:p>
          <a:endParaRPr lang="en-US"/>
        </a:p>
      </dgm:t>
    </dgm:pt>
    <dgm:pt modelId="{400E4F85-9B72-4B00-9DBE-6536C1F52178}" type="pres">
      <dgm:prSet presAssocID="{E8889FE8-85DE-42A4-A174-04558C0D5287}" presName="hierChild3" presStyleCnt="0"/>
      <dgm:spPr/>
      <dgm:t>
        <a:bodyPr/>
        <a:lstStyle/>
        <a:p>
          <a:endParaRPr lang="en-US"/>
        </a:p>
      </dgm:t>
    </dgm:pt>
  </dgm:ptLst>
  <dgm:cxnLst>
    <dgm:cxn modelId="{02E104AD-5C64-4878-8EC1-BA175662916A}" type="presOf" srcId="{653D9A80-EC8D-4BA0-A969-37900BCBC236}" destId="{BDBFB365-8239-4C65-B50F-8D3F130A7A52}" srcOrd="0" destOrd="0" presId="urn:microsoft.com/office/officeart/2005/8/layout/orgChart1"/>
    <dgm:cxn modelId="{57433B1C-606E-46BB-A0F5-CD5B6E9CA05F}" type="presOf" srcId="{E8889FE8-85DE-42A4-A174-04558C0D5287}" destId="{A8BD8FBE-1504-4B88-8EE3-1B21BF63217C}" srcOrd="0" destOrd="0" presId="urn:microsoft.com/office/officeart/2005/8/layout/orgChart1"/>
    <dgm:cxn modelId="{DD4AE4EE-B07C-4067-B92F-229BF7EF72CA}" srcId="{E8889FE8-85DE-42A4-A174-04558C0D5287}" destId="{AF9D161C-39C0-48EC-A4E3-C31B5D43A0CB}" srcOrd="0" destOrd="0" parTransId="{E37E7E7F-FB87-4452-B1BF-1D60FA30BFFA}" sibTransId="{4D6B2469-58E4-42B7-94AF-7D3506B17FD2}"/>
    <dgm:cxn modelId="{13BF7FB9-5EA3-4B04-94F5-D3C891D710A4}" srcId="{E8889FE8-85DE-42A4-A174-04558C0D5287}" destId="{EE4E95B9-B64D-4C2E-9B0F-223BD2A1C4F2}" srcOrd="3" destOrd="0" parTransId="{9B277DA2-EDE1-4D11-A603-D62E32FC74D2}" sibTransId="{CC7A0560-21CD-4515-BA98-63B08BE638D6}"/>
    <dgm:cxn modelId="{8EAFFE92-84B0-4B49-B738-09EC3A32A269}" type="presOf" srcId="{C3BF5EEE-CA05-40F1-890D-65E86BA0EFB7}" destId="{B8817A22-7CE6-4E6D-857D-FC8AE79EA6AF}" srcOrd="0" destOrd="0" presId="urn:microsoft.com/office/officeart/2005/8/layout/orgChart1"/>
    <dgm:cxn modelId="{5C240102-3D11-4237-8EE4-B8D877DD7007}" type="presOf" srcId="{9B277DA2-EDE1-4D11-A603-D62E32FC74D2}" destId="{17430740-B948-4A8E-8948-44073C6D3E97}" srcOrd="0" destOrd="0" presId="urn:microsoft.com/office/officeart/2005/8/layout/orgChart1"/>
    <dgm:cxn modelId="{2C33CD50-2BFB-4091-B24F-0247D3DEF44A}" type="presOf" srcId="{AF9D161C-39C0-48EC-A4E3-C31B5D43A0CB}" destId="{2B9A3238-C153-4132-93A8-9F01D826EC92}" srcOrd="1" destOrd="0" presId="urn:microsoft.com/office/officeart/2005/8/layout/orgChart1"/>
    <dgm:cxn modelId="{F1EC94D7-57D1-4A5F-B05A-0A8D536164FC}" type="presOf" srcId="{197EB364-B30C-4E5E-8793-5CDCFF80499A}" destId="{F65B6900-0BF7-4229-83BC-B2E50CD0E7DD}" srcOrd="0" destOrd="0" presId="urn:microsoft.com/office/officeart/2005/8/layout/orgChart1"/>
    <dgm:cxn modelId="{0E0D407D-3E88-4C5C-9BCD-77ADD6FC6C5B}" srcId="{E8889FE8-85DE-42A4-A174-04558C0D5287}" destId="{653D9A80-EC8D-4BA0-A969-37900BCBC236}" srcOrd="2" destOrd="0" parTransId="{857D9474-8312-479B-A64E-842B880C8495}" sibTransId="{12878D2B-3A49-44C7-AC42-72F0F64CA222}"/>
    <dgm:cxn modelId="{993BFD84-63E4-463D-833C-0807F0D9956B}" type="presOf" srcId="{E37E7E7F-FB87-4452-B1BF-1D60FA30BFFA}" destId="{0BFA5EC3-D56D-4B30-A30A-9B37261CAF53}" srcOrd="0" destOrd="0" presId="urn:microsoft.com/office/officeart/2005/8/layout/orgChart1"/>
    <dgm:cxn modelId="{3A0B010A-5C02-4CFA-B0CF-1C37386545B6}" type="presOf" srcId="{EE4E95B9-B64D-4C2E-9B0F-223BD2A1C4F2}" destId="{9B75BF0E-8CC7-48D8-8EB2-5E95B614555F}" srcOrd="1" destOrd="0" presId="urn:microsoft.com/office/officeart/2005/8/layout/orgChart1"/>
    <dgm:cxn modelId="{EA3E8F57-93FA-4E37-92AD-5C646ECD3897}" type="presOf" srcId="{F0C554B3-8898-46CF-AAB7-C932BEF9E407}" destId="{7DB80596-7017-44CA-BCA4-1ACBFD79DA01}" srcOrd="1" destOrd="0" presId="urn:microsoft.com/office/officeart/2005/8/layout/orgChart1"/>
    <dgm:cxn modelId="{71619620-6B1A-4F37-81AF-0E9339EBD8B7}" type="presOf" srcId="{E8889FE8-85DE-42A4-A174-04558C0D5287}" destId="{38DE5318-0DBF-4CDC-94B4-4254A191A300}" srcOrd="1" destOrd="0" presId="urn:microsoft.com/office/officeart/2005/8/layout/orgChart1"/>
    <dgm:cxn modelId="{28345329-A125-40DA-A202-DD5DDF8AF85E}" type="presOf" srcId="{EE4E95B9-B64D-4C2E-9B0F-223BD2A1C4F2}" destId="{15FA4508-9E4F-4361-9B77-BB52C4C72044}" srcOrd="0" destOrd="0" presId="urn:microsoft.com/office/officeart/2005/8/layout/orgChart1"/>
    <dgm:cxn modelId="{D4C133FA-20FC-4115-806E-FF981CE29C6C}" srcId="{C3BF5EEE-CA05-40F1-890D-65E86BA0EFB7}" destId="{E8889FE8-85DE-42A4-A174-04558C0D5287}" srcOrd="0" destOrd="0" parTransId="{49306DDA-3808-465E-A376-2F7C829DC6BA}" sibTransId="{0B47D107-1947-4CF5-AF79-2323731D3449}"/>
    <dgm:cxn modelId="{D8AC92BC-CEBA-41C6-99DA-9F76307D85A8}" type="presOf" srcId="{653D9A80-EC8D-4BA0-A969-37900BCBC236}" destId="{C18CE5F0-9FEA-4852-80BB-1E5273CD6E58}" srcOrd="1" destOrd="0" presId="urn:microsoft.com/office/officeart/2005/8/layout/orgChart1"/>
    <dgm:cxn modelId="{ADA27EA6-DC83-4DC4-B106-50CCE97A9F26}" srcId="{E8889FE8-85DE-42A4-A174-04558C0D5287}" destId="{F0C554B3-8898-46CF-AAB7-C932BEF9E407}" srcOrd="1" destOrd="0" parTransId="{197EB364-B30C-4E5E-8793-5CDCFF80499A}" sibTransId="{E4757D5C-5E46-48DD-96F7-DE31248B3855}"/>
    <dgm:cxn modelId="{0A45019B-F183-4D46-BB90-B32413A27D14}" type="presOf" srcId="{857D9474-8312-479B-A64E-842B880C8495}" destId="{FBC51C6D-D540-41EA-A03C-5691FB8F54F4}" srcOrd="0" destOrd="0" presId="urn:microsoft.com/office/officeart/2005/8/layout/orgChart1"/>
    <dgm:cxn modelId="{C701AA63-8D1F-46A8-A790-6CC189D5B429}" type="presOf" srcId="{AF9D161C-39C0-48EC-A4E3-C31B5D43A0CB}" destId="{E329E6BD-2EAD-4518-9314-04411935AAE5}" srcOrd="0" destOrd="0" presId="urn:microsoft.com/office/officeart/2005/8/layout/orgChart1"/>
    <dgm:cxn modelId="{87340E01-546B-4139-90AD-9FA350DCE8CC}" type="presOf" srcId="{F0C554B3-8898-46CF-AAB7-C932BEF9E407}" destId="{4675923E-6CAE-4C83-A473-97FF66F51059}" srcOrd="0" destOrd="0" presId="urn:microsoft.com/office/officeart/2005/8/layout/orgChart1"/>
    <dgm:cxn modelId="{DF129990-6755-44F8-9C75-A97814FE986C}" type="presParOf" srcId="{B8817A22-7CE6-4E6D-857D-FC8AE79EA6AF}" destId="{EEE02840-7C00-4F57-AAC4-3D5C80D7C60D}" srcOrd="0" destOrd="0" presId="urn:microsoft.com/office/officeart/2005/8/layout/orgChart1"/>
    <dgm:cxn modelId="{8338E81B-8562-47E3-978C-9D69B7A62B1C}" type="presParOf" srcId="{EEE02840-7C00-4F57-AAC4-3D5C80D7C60D}" destId="{8D7C79AA-D9E7-4C71-85AF-FFE6EEF2B72C}" srcOrd="0" destOrd="0" presId="urn:microsoft.com/office/officeart/2005/8/layout/orgChart1"/>
    <dgm:cxn modelId="{A5EA2554-715E-42CE-8787-1B69B9D9AB99}" type="presParOf" srcId="{8D7C79AA-D9E7-4C71-85AF-FFE6EEF2B72C}" destId="{A8BD8FBE-1504-4B88-8EE3-1B21BF63217C}" srcOrd="0" destOrd="0" presId="urn:microsoft.com/office/officeart/2005/8/layout/orgChart1"/>
    <dgm:cxn modelId="{66391573-375E-4B9C-AD25-DA27437BB3F8}" type="presParOf" srcId="{8D7C79AA-D9E7-4C71-85AF-FFE6EEF2B72C}" destId="{38DE5318-0DBF-4CDC-94B4-4254A191A300}" srcOrd="1" destOrd="0" presId="urn:microsoft.com/office/officeart/2005/8/layout/orgChart1"/>
    <dgm:cxn modelId="{66A62FEA-6524-4C62-8099-5FB76FEC5528}" type="presParOf" srcId="{EEE02840-7C00-4F57-AAC4-3D5C80D7C60D}" destId="{D7882495-9AED-497A-833B-C57AB3DF12AA}" srcOrd="1" destOrd="0" presId="urn:microsoft.com/office/officeart/2005/8/layout/orgChart1"/>
    <dgm:cxn modelId="{0053B1B8-C43C-49BC-8605-0F4757CD88F2}" type="presParOf" srcId="{D7882495-9AED-497A-833B-C57AB3DF12AA}" destId="{0BFA5EC3-D56D-4B30-A30A-9B37261CAF53}" srcOrd="0" destOrd="0" presId="urn:microsoft.com/office/officeart/2005/8/layout/orgChart1"/>
    <dgm:cxn modelId="{BFDA7240-0A62-4544-866B-1A4BCE607A1C}" type="presParOf" srcId="{D7882495-9AED-497A-833B-C57AB3DF12AA}" destId="{2D4C68C9-ADAB-4310-AB47-7700AE6DF021}" srcOrd="1" destOrd="0" presId="urn:microsoft.com/office/officeart/2005/8/layout/orgChart1"/>
    <dgm:cxn modelId="{2CD7E6CC-A39F-49E1-93C2-71E472316176}" type="presParOf" srcId="{2D4C68C9-ADAB-4310-AB47-7700AE6DF021}" destId="{339CC4F2-085D-4861-AD49-A02F9D193331}" srcOrd="0" destOrd="0" presId="urn:microsoft.com/office/officeart/2005/8/layout/orgChart1"/>
    <dgm:cxn modelId="{3F907E8F-D243-45EC-9F9C-7AA97A0C10BF}" type="presParOf" srcId="{339CC4F2-085D-4861-AD49-A02F9D193331}" destId="{E329E6BD-2EAD-4518-9314-04411935AAE5}" srcOrd="0" destOrd="0" presId="urn:microsoft.com/office/officeart/2005/8/layout/orgChart1"/>
    <dgm:cxn modelId="{50A6420D-1278-45BB-9B9A-7007110C4BEE}" type="presParOf" srcId="{339CC4F2-085D-4861-AD49-A02F9D193331}" destId="{2B9A3238-C153-4132-93A8-9F01D826EC92}" srcOrd="1" destOrd="0" presId="urn:microsoft.com/office/officeart/2005/8/layout/orgChart1"/>
    <dgm:cxn modelId="{64F47E35-974B-41B7-8A6D-D7A8198EE018}" type="presParOf" srcId="{2D4C68C9-ADAB-4310-AB47-7700AE6DF021}" destId="{C8D677E7-F5DC-43AE-9121-F59082F5D090}" srcOrd="1" destOrd="0" presId="urn:microsoft.com/office/officeart/2005/8/layout/orgChart1"/>
    <dgm:cxn modelId="{291E38BD-B13F-4989-95DF-7F12C6F44AE8}" type="presParOf" srcId="{2D4C68C9-ADAB-4310-AB47-7700AE6DF021}" destId="{EDC0ED8B-0D32-4C52-AB09-146242EA9A86}" srcOrd="2" destOrd="0" presId="urn:microsoft.com/office/officeart/2005/8/layout/orgChart1"/>
    <dgm:cxn modelId="{A3F6AE9A-3C0F-40F7-9109-FD2620E475BA}" type="presParOf" srcId="{D7882495-9AED-497A-833B-C57AB3DF12AA}" destId="{F65B6900-0BF7-4229-83BC-B2E50CD0E7DD}" srcOrd="2" destOrd="0" presId="urn:microsoft.com/office/officeart/2005/8/layout/orgChart1"/>
    <dgm:cxn modelId="{155F46F2-0E69-40B7-8BFE-D1F55410C2AC}" type="presParOf" srcId="{D7882495-9AED-497A-833B-C57AB3DF12AA}" destId="{A43FA20D-D15E-4D42-8D8B-4F219E433CAB}" srcOrd="3" destOrd="0" presId="urn:microsoft.com/office/officeart/2005/8/layout/orgChart1"/>
    <dgm:cxn modelId="{E6B63DC7-F660-4BB4-9E25-52B210C583A3}" type="presParOf" srcId="{A43FA20D-D15E-4D42-8D8B-4F219E433CAB}" destId="{AFA0A0F2-943A-497D-94DB-CC4B26ECAE57}" srcOrd="0" destOrd="0" presId="urn:microsoft.com/office/officeart/2005/8/layout/orgChart1"/>
    <dgm:cxn modelId="{A0F86755-26F7-47A8-9258-BE9664789D77}" type="presParOf" srcId="{AFA0A0F2-943A-497D-94DB-CC4B26ECAE57}" destId="{4675923E-6CAE-4C83-A473-97FF66F51059}" srcOrd="0" destOrd="0" presId="urn:microsoft.com/office/officeart/2005/8/layout/orgChart1"/>
    <dgm:cxn modelId="{51247708-C927-47AE-9F5F-900331D3E400}" type="presParOf" srcId="{AFA0A0F2-943A-497D-94DB-CC4B26ECAE57}" destId="{7DB80596-7017-44CA-BCA4-1ACBFD79DA01}" srcOrd="1" destOrd="0" presId="urn:microsoft.com/office/officeart/2005/8/layout/orgChart1"/>
    <dgm:cxn modelId="{FA8E8E44-3B99-4569-B5C8-ABCEAC995FC0}" type="presParOf" srcId="{A43FA20D-D15E-4D42-8D8B-4F219E433CAB}" destId="{5DECA0E5-193F-41DC-B1E1-F57FF2EFEF17}" srcOrd="1" destOrd="0" presId="urn:microsoft.com/office/officeart/2005/8/layout/orgChart1"/>
    <dgm:cxn modelId="{F61294D9-E496-4FC7-8758-8043C3CDD720}" type="presParOf" srcId="{A43FA20D-D15E-4D42-8D8B-4F219E433CAB}" destId="{CF28C678-F415-439F-902E-5F4FE6C4D4B2}" srcOrd="2" destOrd="0" presId="urn:microsoft.com/office/officeart/2005/8/layout/orgChart1"/>
    <dgm:cxn modelId="{FCC6F856-3965-4712-8742-C25CE31FEBBE}" type="presParOf" srcId="{D7882495-9AED-497A-833B-C57AB3DF12AA}" destId="{FBC51C6D-D540-41EA-A03C-5691FB8F54F4}" srcOrd="4" destOrd="0" presId="urn:microsoft.com/office/officeart/2005/8/layout/orgChart1"/>
    <dgm:cxn modelId="{2EA351C2-0340-4A22-8660-4802D092D401}" type="presParOf" srcId="{D7882495-9AED-497A-833B-C57AB3DF12AA}" destId="{18CB8747-595C-441B-9F50-0DF3E8C47989}" srcOrd="5" destOrd="0" presId="urn:microsoft.com/office/officeart/2005/8/layout/orgChart1"/>
    <dgm:cxn modelId="{620C213A-8D8C-4632-896A-FE890DE0BF0B}" type="presParOf" srcId="{18CB8747-595C-441B-9F50-0DF3E8C47989}" destId="{9927148B-404E-457B-9841-D806FB9794DE}" srcOrd="0" destOrd="0" presId="urn:microsoft.com/office/officeart/2005/8/layout/orgChart1"/>
    <dgm:cxn modelId="{D03599B7-2A55-4D19-A5CB-4CB63CB17E8E}" type="presParOf" srcId="{9927148B-404E-457B-9841-D806FB9794DE}" destId="{BDBFB365-8239-4C65-B50F-8D3F130A7A52}" srcOrd="0" destOrd="0" presId="urn:microsoft.com/office/officeart/2005/8/layout/orgChart1"/>
    <dgm:cxn modelId="{40D1A196-E8E8-4952-A854-1E0E60614768}" type="presParOf" srcId="{9927148B-404E-457B-9841-D806FB9794DE}" destId="{C18CE5F0-9FEA-4852-80BB-1E5273CD6E58}" srcOrd="1" destOrd="0" presId="urn:microsoft.com/office/officeart/2005/8/layout/orgChart1"/>
    <dgm:cxn modelId="{7904AC94-640C-43E2-80E2-4659C17C5A5A}" type="presParOf" srcId="{18CB8747-595C-441B-9F50-0DF3E8C47989}" destId="{8944B997-BDD5-457A-BEF5-F17F85EB8CB6}" srcOrd="1" destOrd="0" presId="urn:microsoft.com/office/officeart/2005/8/layout/orgChart1"/>
    <dgm:cxn modelId="{4B3A43B3-5E78-4779-87AF-1A7343B5887A}" type="presParOf" srcId="{18CB8747-595C-441B-9F50-0DF3E8C47989}" destId="{D637AD88-FFBE-4582-9756-CC75329A8E2F}" srcOrd="2" destOrd="0" presId="urn:microsoft.com/office/officeart/2005/8/layout/orgChart1"/>
    <dgm:cxn modelId="{C90D08AF-46AA-43FC-ABE2-2B6FC664650C}" type="presParOf" srcId="{D7882495-9AED-497A-833B-C57AB3DF12AA}" destId="{17430740-B948-4A8E-8948-44073C6D3E97}" srcOrd="6" destOrd="0" presId="urn:microsoft.com/office/officeart/2005/8/layout/orgChart1"/>
    <dgm:cxn modelId="{D4EC0E17-67BA-4C26-B68F-B48E94EC1016}" type="presParOf" srcId="{D7882495-9AED-497A-833B-C57AB3DF12AA}" destId="{ED7F4C82-B45F-446F-B31B-9F697CD75D96}" srcOrd="7" destOrd="0" presId="urn:microsoft.com/office/officeart/2005/8/layout/orgChart1"/>
    <dgm:cxn modelId="{28697136-6AA0-4C7B-85CA-B56344BE8507}" type="presParOf" srcId="{ED7F4C82-B45F-446F-B31B-9F697CD75D96}" destId="{E700B2E6-200C-40AB-9EC3-0BED437BDAC6}" srcOrd="0" destOrd="0" presId="urn:microsoft.com/office/officeart/2005/8/layout/orgChart1"/>
    <dgm:cxn modelId="{E8D5F766-8210-407E-A9FF-8A34B76B12A5}" type="presParOf" srcId="{E700B2E6-200C-40AB-9EC3-0BED437BDAC6}" destId="{15FA4508-9E4F-4361-9B77-BB52C4C72044}" srcOrd="0" destOrd="0" presId="urn:microsoft.com/office/officeart/2005/8/layout/orgChart1"/>
    <dgm:cxn modelId="{C1B8B4DD-FA0A-4798-BC35-C16C9922742C}" type="presParOf" srcId="{E700B2E6-200C-40AB-9EC3-0BED437BDAC6}" destId="{9B75BF0E-8CC7-48D8-8EB2-5E95B614555F}" srcOrd="1" destOrd="0" presId="urn:microsoft.com/office/officeart/2005/8/layout/orgChart1"/>
    <dgm:cxn modelId="{69EAB72E-E600-47AB-A311-8F8B5D0C992D}" type="presParOf" srcId="{ED7F4C82-B45F-446F-B31B-9F697CD75D96}" destId="{A6A4A8E0-3A5F-4C50-94CE-6BB40FB8728B}" srcOrd="1" destOrd="0" presId="urn:microsoft.com/office/officeart/2005/8/layout/orgChart1"/>
    <dgm:cxn modelId="{55C1F305-C9C0-43C8-BC13-1E9F807B4432}" type="presParOf" srcId="{ED7F4C82-B45F-446F-B31B-9F697CD75D96}" destId="{A1BF4AAE-BE84-495C-A3C9-57FAC85322FA}" srcOrd="2" destOrd="0" presId="urn:microsoft.com/office/officeart/2005/8/layout/orgChart1"/>
    <dgm:cxn modelId="{69BDECAD-33A6-4CA8-BD92-E9A5FA00FBC4}" type="presParOf" srcId="{EEE02840-7C00-4F57-AAC4-3D5C80D7C60D}" destId="{400E4F85-9B72-4B00-9DBE-6536C1F52178}"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FC56C15-7899-42B4-9AE9-EAE6D9B82B1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088EBC13-5E5A-40C1-B3A1-9B23EEEC71BE}">
      <dgm:prSet custT="1"/>
      <dgm:spPr/>
      <dgm:t>
        <a:bodyPr/>
        <a:lstStyle/>
        <a:p>
          <a:pPr rtl="0"/>
          <a:r>
            <a:rPr lang="en-US" sz="2000" b="1" dirty="0" smtClean="0">
              <a:latin typeface="Arial" panose="020B0604020202020204" pitchFamily="34" charset="0"/>
              <a:cs typeface="Arial" panose="020B0604020202020204" pitchFamily="34" charset="0"/>
            </a:rPr>
            <a:t>Identification of core strategies</a:t>
          </a:r>
          <a:endParaRPr lang="en-US" sz="2000" dirty="0">
            <a:latin typeface="Arial" panose="020B0604020202020204" pitchFamily="34" charset="0"/>
            <a:cs typeface="Arial" panose="020B0604020202020204" pitchFamily="34" charset="0"/>
          </a:endParaRPr>
        </a:p>
      </dgm:t>
    </dgm:pt>
    <dgm:pt modelId="{998D2E40-F799-4436-91B4-C523E41B5665}" type="parTrans" cxnId="{DC05A0F1-65ED-432B-8CCB-EBACA95FF260}">
      <dgm:prSet/>
      <dgm:spPr/>
      <dgm:t>
        <a:bodyPr/>
        <a:lstStyle/>
        <a:p>
          <a:endParaRPr lang="en-US"/>
        </a:p>
      </dgm:t>
    </dgm:pt>
    <dgm:pt modelId="{89785F27-FE23-49F1-95D8-EE3B82C45D6B}" type="sibTrans" cxnId="{DC05A0F1-65ED-432B-8CCB-EBACA95FF260}">
      <dgm:prSet/>
      <dgm:spPr/>
      <dgm:t>
        <a:bodyPr/>
        <a:lstStyle/>
        <a:p>
          <a:endParaRPr lang="en-US"/>
        </a:p>
      </dgm:t>
    </dgm:pt>
    <dgm:pt modelId="{08A7FB02-3299-4D82-9253-A72F2D04F619}">
      <dgm:prSet custT="1"/>
      <dgm:spPr/>
      <dgm:t>
        <a:bodyPr/>
        <a:lstStyle/>
        <a:p>
          <a:pPr rtl="0"/>
          <a:r>
            <a:rPr lang="en-US" sz="2000" b="1" dirty="0" smtClean="0">
              <a:latin typeface="Arial" panose="020B0604020202020204" pitchFamily="34" charset="0"/>
              <a:cs typeface="Arial" panose="020B0604020202020204" pitchFamily="34" charset="0"/>
            </a:rPr>
            <a:t>Development of evaluation criteria</a:t>
          </a:r>
          <a:endParaRPr lang="en-US" sz="2000" b="0" dirty="0">
            <a:latin typeface="Arial" panose="020B0604020202020204" pitchFamily="34" charset="0"/>
            <a:cs typeface="Arial" panose="020B0604020202020204" pitchFamily="34" charset="0"/>
          </a:endParaRPr>
        </a:p>
      </dgm:t>
    </dgm:pt>
    <dgm:pt modelId="{1C1C7224-9925-4FCF-B59E-91DE80DA0342}" type="parTrans" cxnId="{F5B46577-760B-4357-90BA-16370EE494F2}">
      <dgm:prSet/>
      <dgm:spPr/>
      <dgm:t>
        <a:bodyPr/>
        <a:lstStyle/>
        <a:p>
          <a:endParaRPr lang="en-US"/>
        </a:p>
      </dgm:t>
    </dgm:pt>
    <dgm:pt modelId="{B5589BA1-4877-4032-BE56-86AB59BCB2DC}" type="sibTrans" cxnId="{F5B46577-760B-4357-90BA-16370EE494F2}">
      <dgm:prSet/>
      <dgm:spPr/>
      <dgm:t>
        <a:bodyPr/>
        <a:lstStyle/>
        <a:p>
          <a:endParaRPr lang="en-US"/>
        </a:p>
      </dgm:t>
    </dgm:pt>
    <dgm:pt modelId="{D3D04121-6F15-46A2-8CC9-EC4871E463E9}">
      <dgm:prSet custT="1"/>
      <dgm:spPr/>
      <dgm:t>
        <a:bodyPr/>
        <a:lstStyle/>
        <a:p>
          <a:pPr rtl="0"/>
          <a:r>
            <a:rPr lang="en-US" sz="2000" b="1" dirty="0" smtClean="0">
              <a:latin typeface="Arial" panose="020B0604020202020204" pitchFamily="34" charset="0"/>
              <a:cs typeface="Arial" panose="020B0604020202020204" pitchFamily="34" charset="0"/>
            </a:rPr>
            <a:t>Selection of adaptation solutions for evaluation</a:t>
          </a:r>
          <a:endParaRPr lang="en-US" sz="2000" dirty="0">
            <a:latin typeface="Arial" panose="020B0604020202020204" pitchFamily="34" charset="0"/>
            <a:cs typeface="Arial" panose="020B0604020202020204" pitchFamily="34" charset="0"/>
          </a:endParaRPr>
        </a:p>
      </dgm:t>
    </dgm:pt>
    <dgm:pt modelId="{EB392895-C980-44F1-9A96-D7560B54A50A}" type="parTrans" cxnId="{46C4B239-D0B5-4797-9EB2-A5D697FCE263}">
      <dgm:prSet/>
      <dgm:spPr/>
      <dgm:t>
        <a:bodyPr/>
        <a:lstStyle/>
        <a:p>
          <a:endParaRPr lang="en-US"/>
        </a:p>
      </dgm:t>
    </dgm:pt>
    <dgm:pt modelId="{3F26F46F-C3FE-48E4-B125-2F8F380252EF}" type="sibTrans" cxnId="{46C4B239-D0B5-4797-9EB2-A5D697FCE263}">
      <dgm:prSet/>
      <dgm:spPr/>
      <dgm:t>
        <a:bodyPr/>
        <a:lstStyle/>
        <a:p>
          <a:endParaRPr lang="en-US"/>
        </a:p>
      </dgm:t>
    </dgm:pt>
    <dgm:pt modelId="{41F0441F-83D7-49A1-8756-EE618817E83F}">
      <dgm:prSet custT="1"/>
      <dgm:spPr/>
      <dgm:t>
        <a:bodyPr/>
        <a:lstStyle/>
        <a:p>
          <a:pPr rtl="0">
            <a:spcAft>
              <a:spcPts val="0"/>
            </a:spcAft>
          </a:pPr>
          <a:r>
            <a:rPr lang="en-US" sz="2000" b="1" dirty="0" smtClean="0">
              <a:latin typeface="Arial" panose="020B0604020202020204" pitchFamily="34" charset="0"/>
              <a:cs typeface="Arial" panose="020B0604020202020204" pitchFamily="34" charset="0"/>
            </a:rPr>
            <a:t>Scoring of solutions against evaluation criteria</a:t>
          </a:r>
          <a:endParaRPr lang="en-US" sz="2000" dirty="0">
            <a:latin typeface="Arial" panose="020B0604020202020204" pitchFamily="34" charset="0"/>
            <a:cs typeface="Arial" panose="020B0604020202020204" pitchFamily="34" charset="0"/>
          </a:endParaRPr>
        </a:p>
      </dgm:t>
    </dgm:pt>
    <dgm:pt modelId="{A51EEE72-029A-4C43-B830-96F9DB399FD1}" type="parTrans" cxnId="{174A2959-BA5C-4FA2-B955-D5C7E7987446}">
      <dgm:prSet/>
      <dgm:spPr/>
      <dgm:t>
        <a:bodyPr/>
        <a:lstStyle/>
        <a:p>
          <a:endParaRPr lang="en-US"/>
        </a:p>
      </dgm:t>
    </dgm:pt>
    <dgm:pt modelId="{9677D52A-16E2-47B7-BC6C-DB1E0BF94316}" type="sibTrans" cxnId="{174A2959-BA5C-4FA2-B955-D5C7E7987446}">
      <dgm:prSet/>
      <dgm:spPr/>
      <dgm:t>
        <a:bodyPr/>
        <a:lstStyle/>
        <a:p>
          <a:endParaRPr lang="en-US"/>
        </a:p>
      </dgm:t>
    </dgm:pt>
    <dgm:pt modelId="{A067FE99-276E-4346-9DF8-FB5C87A80563}">
      <dgm:prSet custT="1"/>
      <dgm:spPr/>
      <dgm:t>
        <a:bodyPr/>
        <a:lstStyle/>
        <a:p>
          <a:pPr rtl="0"/>
          <a:r>
            <a:rPr lang="en-US" sz="2000" b="1" dirty="0" smtClean="0">
              <a:latin typeface="Arial" panose="020B0604020202020204" pitchFamily="34" charset="0"/>
              <a:cs typeface="Arial" panose="020B0604020202020204" pitchFamily="34" charset="0"/>
            </a:rPr>
            <a:t>Ranking of adaptation solutions</a:t>
          </a:r>
          <a:endParaRPr lang="en-US" sz="2000" dirty="0">
            <a:latin typeface="Arial" panose="020B0604020202020204" pitchFamily="34" charset="0"/>
            <a:cs typeface="Arial" panose="020B0604020202020204" pitchFamily="34" charset="0"/>
          </a:endParaRPr>
        </a:p>
      </dgm:t>
    </dgm:pt>
    <dgm:pt modelId="{DF1BEB70-6B8B-4B13-8810-5A69EF2EDD37}" type="parTrans" cxnId="{89B65F55-579E-4E02-A559-B1D2792CDF9F}">
      <dgm:prSet/>
      <dgm:spPr/>
      <dgm:t>
        <a:bodyPr/>
        <a:lstStyle/>
        <a:p>
          <a:endParaRPr lang="en-US"/>
        </a:p>
      </dgm:t>
    </dgm:pt>
    <dgm:pt modelId="{437F9E10-334E-42E2-B13A-A3764D8C7242}" type="sibTrans" cxnId="{89B65F55-579E-4E02-A559-B1D2792CDF9F}">
      <dgm:prSet/>
      <dgm:spPr/>
      <dgm:t>
        <a:bodyPr/>
        <a:lstStyle/>
        <a:p>
          <a:endParaRPr lang="en-US"/>
        </a:p>
      </dgm:t>
    </dgm:pt>
    <dgm:pt modelId="{515700F6-E217-42A3-98E5-06DE4D1F2A51}" type="pres">
      <dgm:prSet presAssocID="{3FC56C15-7899-42B4-9AE9-EAE6D9B82B1C}" presName="Name0" presStyleCnt="0">
        <dgm:presLayoutVars>
          <dgm:dir/>
          <dgm:animLvl val="lvl"/>
          <dgm:resizeHandles val="exact"/>
        </dgm:presLayoutVars>
      </dgm:prSet>
      <dgm:spPr/>
      <dgm:t>
        <a:bodyPr/>
        <a:lstStyle/>
        <a:p>
          <a:endParaRPr lang="en-US"/>
        </a:p>
      </dgm:t>
    </dgm:pt>
    <dgm:pt modelId="{85BEFD1E-5F8A-4E8D-964F-1992B02EE8D6}" type="pres">
      <dgm:prSet presAssocID="{A067FE99-276E-4346-9DF8-FB5C87A80563}" presName="boxAndChildren" presStyleCnt="0"/>
      <dgm:spPr/>
    </dgm:pt>
    <dgm:pt modelId="{61033F74-B543-43CF-B1B7-E31C345143A2}" type="pres">
      <dgm:prSet presAssocID="{A067FE99-276E-4346-9DF8-FB5C87A80563}" presName="parentTextBox" presStyleLbl="node1" presStyleIdx="0" presStyleCnt="5" custScaleY="114439"/>
      <dgm:spPr/>
      <dgm:t>
        <a:bodyPr/>
        <a:lstStyle/>
        <a:p>
          <a:endParaRPr lang="en-US"/>
        </a:p>
      </dgm:t>
    </dgm:pt>
    <dgm:pt modelId="{9B7D1AF0-05FC-4ACE-832B-CC978C3D117E}" type="pres">
      <dgm:prSet presAssocID="{9677D52A-16E2-47B7-BC6C-DB1E0BF94316}" presName="sp" presStyleCnt="0"/>
      <dgm:spPr/>
    </dgm:pt>
    <dgm:pt modelId="{95455ACC-761F-4BDE-9D2C-92EB9C91CFFF}" type="pres">
      <dgm:prSet presAssocID="{41F0441F-83D7-49A1-8756-EE618817E83F}" presName="arrowAndChildren" presStyleCnt="0"/>
      <dgm:spPr/>
    </dgm:pt>
    <dgm:pt modelId="{C3C28D0A-7DFA-4122-87B9-B5C90C84044B}" type="pres">
      <dgm:prSet presAssocID="{41F0441F-83D7-49A1-8756-EE618817E83F}" presName="parentTextArrow" presStyleLbl="node1" presStyleIdx="1" presStyleCnt="5"/>
      <dgm:spPr/>
      <dgm:t>
        <a:bodyPr/>
        <a:lstStyle/>
        <a:p>
          <a:endParaRPr lang="en-US"/>
        </a:p>
      </dgm:t>
    </dgm:pt>
    <dgm:pt modelId="{750D1617-9FCD-4675-A2C2-DBCB06439751}" type="pres">
      <dgm:prSet presAssocID="{3F26F46F-C3FE-48E4-B125-2F8F380252EF}" presName="sp" presStyleCnt="0"/>
      <dgm:spPr/>
      <dgm:t>
        <a:bodyPr/>
        <a:lstStyle/>
        <a:p>
          <a:endParaRPr lang="en-US"/>
        </a:p>
      </dgm:t>
    </dgm:pt>
    <dgm:pt modelId="{2AF68F09-7809-4F3F-8280-BFA708781817}" type="pres">
      <dgm:prSet presAssocID="{D3D04121-6F15-46A2-8CC9-EC4871E463E9}" presName="arrowAndChildren" presStyleCnt="0"/>
      <dgm:spPr/>
      <dgm:t>
        <a:bodyPr/>
        <a:lstStyle/>
        <a:p>
          <a:endParaRPr lang="en-US"/>
        </a:p>
      </dgm:t>
    </dgm:pt>
    <dgm:pt modelId="{B8A7B489-69AA-4AF6-94C3-8E81C064FE89}" type="pres">
      <dgm:prSet presAssocID="{D3D04121-6F15-46A2-8CC9-EC4871E463E9}" presName="parentTextArrow" presStyleLbl="node1" presStyleIdx="2" presStyleCnt="5" custScaleY="99798"/>
      <dgm:spPr/>
      <dgm:t>
        <a:bodyPr/>
        <a:lstStyle/>
        <a:p>
          <a:endParaRPr lang="en-US"/>
        </a:p>
      </dgm:t>
    </dgm:pt>
    <dgm:pt modelId="{BC5711EB-62C6-47DE-BB33-D2D94E67B72D}" type="pres">
      <dgm:prSet presAssocID="{B5589BA1-4877-4032-BE56-86AB59BCB2DC}" presName="sp" presStyleCnt="0"/>
      <dgm:spPr/>
      <dgm:t>
        <a:bodyPr/>
        <a:lstStyle/>
        <a:p>
          <a:endParaRPr lang="en-US"/>
        </a:p>
      </dgm:t>
    </dgm:pt>
    <dgm:pt modelId="{A0909FB9-E83A-4726-AA91-4A69D607EB1F}" type="pres">
      <dgm:prSet presAssocID="{08A7FB02-3299-4D82-9253-A72F2D04F619}" presName="arrowAndChildren" presStyleCnt="0"/>
      <dgm:spPr/>
      <dgm:t>
        <a:bodyPr/>
        <a:lstStyle/>
        <a:p>
          <a:endParaRPr lang="en-US"/>
        </a:p>
      </dgm:t>
    </dgm:pt>
    <dgm:pt modelId="{717E1952-975C-4075-A5E4-970C0BE45F91}" type="pres">
      <dgm:prSet presAssocID="{08A7FB02-3299-4D82-9253-A72F2D04F619}" presName="parentTextArrow" presStyleLbl="node1" presStyleIdx="3" presStyleCnt="5" custScaleY="98605"/>
      <dgm:spPr/>
      <dgm:t>
        <a:bodyPr/>
        <a:lstStyle/>
        <a:p>
          <a:endParaRPr lang="en-US"/>
        </a:p>
      </dgm:t>
    </dgm:pt>
    <dgm:pt modelId="{DBB77B18-3DA6-4874-B1A7-B8E86DAB7649}" type="pres">
      <dgm:prSet presAssocID="{89785F27-FE23-49F1-95D8-EE3B82C45D6B}" presName="sp" presStyleCnt="0"/>
      <dgm:spPr/>
      <dgm:t>
        <a:bodyPr/>
        <a:lstStyle/>
        <a:p>
          <a:endParaRPr lang="en-US"/>
        </a:p>
      </dgm:t>
    </dgm:pt>
    <dgm:pt modelId="{48020F6E-83EF-41E8-97CD-70015B427D33}" type="pres">
      <dgm:prSet presAssocID="{088EBC13-5E5A-40C1-B3A1-9B23EEEC71BE}" presName="arrowAndChildren" presStyleCnt="0"/>
      <dgm:spPr/>
      <dgm:t>
        <a:bodyPr/>
        <a:lstStyle/>
        <a:p>
          <a:endParaRPr lang="en-US"/>
        </a:p>
      </dgm:t>
    </dgm:pt>
    <dgm:pt modelId="{8E07D550-3BE9-48D7-9042-ACD1CA2C974C}" type="pres">
      <dgm:prSet presAssocID="{088EBC13-5E5A-40C1-B3A1-9B23EEEC71BE}" presName="parentTextArrow" presStyleLbl="node1" presStyleIdx="4" presStyleCnt="5" custScaleY="97875" custLinFactNeighborY="-222"/>
      <dgm:spPr/>
      <dgm:t>
        <a:bodyPr/>
        <a:lstStyle/>
        <a:p>
          <a:endParaRPr lang="en-US"/>
        </a:p>
      </dgm:t>
    </dgm:pt>
  </dgm:ptLst>
  <dgm:cxnLst>
    <dgm:cxn modelId="{89B65F55-579E-4E02-A559-B1D2792CDF9F}" srcId="{3FC56C15-7899-42B4-9AE9-EAE6D9B82B1C}" destId="{A067FE99-276E-4346-9DF8-FB5C87A80563}" srcOrd="4" destOrd="0" parTransId="{DF1BEB70-6B8B-4B13-8810-5A69EF2EDD37}" sibTransId="{437F9E10-334E-42E2-B13A-A3764D8C7242}"/>
    <dgm:cxn modelId="{FFEFC91B-98C0-43BA-9191-BE78060E4701}" type="presOf" srcId="{3FC56C15-7899-42B4-9AE9-EAE6D9B82B1C}" destId="{515700F6-E217-42A3-98E5-06DE4D1F2A51}" srcOrd="0" destOrd="0" presId="urn:microsoft.com/office/officeart/2005/8/layout/process4"/>
    <dgm:cxn modelId="{BA65CCFA-D2A8-4EBD-80A2-292972C29DFE}" type="presOf" srcId="{41F0441F-83D7-49A1-8756-EE618817E83F}" destId="{C3C28D0A-7DFA-4122-87B9-B5C90C84044B}" srcOrd="0" destOrd="0" presId="urn:microsoft.com/office/officeart/2005/8/layout/process4"/>
    <dgm:cxn modelId="{E04E02F5-7EDD-437B-9CF2-B26F84B8C75C}" type="presOf" srcId="{08A7FB02-3299-4D82-9253-A72F2D04F619}" destId="{717E1952-975C-4075-A5E4-970C0BE45F91}" srcOrd="0" destOrd="0" presId="urn:microsoft.com/office/officeart/2005/8/layout/process4"/>
    <dgm:cxn modelId="{3BC7801C-C69F-4DEA-9299-3CC79F889FAE}" type="presOf" srcId="{A067FE99-276E-4346-9DF8-FB5C87A80563}" destId="{61033F74-B543-43CF-B1B7-E31C345143A2}" srcOrd="0" destOrd="0" presId="urn:microsoft.com/office/officeart/2005/8/layout/process4"/>
    <dgm:cxn modelId="{F5B46577-760B-4357-90BA-16370EE494F2}" srcId="{3FC56C15-7899-42B4-9AE9-EAE6D9B82B1C}" destId="{08A7FB02-3299-4D82-9253-A72F2D04F619}" srcOrd="1" destOrd="0" parTransId="{1C1C7224-9925-4FCF-B59E-91DE80DA0342}" sibTransId="{B5589BA1-4877-4032-BE56-86AB59BCB2DC}"/>
    <dgm:cxn modelId="{46C4B239-D0B5-4797-9EB2-A5D697FCE263}" srcId="{3FC56C15-7899-42B4-9AE9-EAE6D9B82B1C}" destId="{D3D04121-6F15-46A2-8CC9-EC4871E463E9}" srcOrd="2" destOrd="0" parTransId="{EB392895-C980-44F1-9A96-D7560B54A50A}" sibTransId="{3F26F46F-C3FE-48E4-B125-2F8F380252EF}"/>
    <dgm:cxn modelId="{DC05A0F1-65ED-432B-8CCB-EBACA95FF260}" srcId="{3FC56C15-7899-42B4-9AE9-EAE6D9B82B1C}" destId="{088EBC13-5E5A-40C1-B3A1-9B23EEEC71BE}" srcOrd="0" destOrd="0" parTransId="{998D2E40-F799-4436-91B4-C523E41B5665}" sibTransId="{89785F27-FE23-49F1-95D8-EE3B82C45D6B}"/>
    <dgm:cxn modelId="{174A2959-BA5C-4FA2-B955-D5C7E7987446}" srcId="{3FC56C15-7899-42B4-9AE9-EAE6D9B82B1C}" destId="{41F0441F-83D7-49A1-8756-EE618817E83F}" srcOrd="3" destOrd="0" parTransId="{A51EEE72-029A-4C43-B830-96F9DB399FD1}" sibTransId="{9677D52A-16E2-47B7-BC6C-DB1E0BF94316}"/>
    <dgm:cxn modelId="{016E33DE-27F1-43F6-82ED-A0BE65FA7323}" type="presOf" srcId="{D3D04121-6F15-46A2-8CC9-EC4871E463E9}" destId="{B8A7B489-69AA-4AF6-94C3-8E81C064FE89}" srcOrd="0" destOrd="0" presId="urn:microsoft.com/office/officeart/2005/8/layout/process4"/>
    <dgm:cxn modelId="{40F8F4DD-FC25-4294-BC21-43E5D9EC4147}" type="presOf" srcId="{088EBC13-5E5A-40C1-B3A1-9B23EEEC71BE}" destId="{8E07D550-3BE9-48D7-9042-ACD1CA2C974C}" srcOrd="0" destOrd="0" presId="urn:microsoft.com/office/officeart/2005/8/layout/process4"/>
    <dgm:cxn modelId="{C969EC97-7FCA-44E4-9407-DD909210382E}" type="presParOf" srcId="{515700F6-E217-42A3-98E5-06DE4D1F2A51}" destId="{85BEFD1E-5F8A-4E8D-964F-1992B02EE8D6}" srcOrd="0" destOrd="0" presId="urn:microsoft.com/office/officeart/2005/8/layout/process4"/>
    <dgm:cxn modelId="{35F947CB-88EC-453B-A1A5-FC32724C7BD7}" type="presParOf" srcId="{85BEFD1E-5F8A-4E8D-964F-1992B02EE8D6}" destId="{61033F74-B543-43CF-B1B7-E31C345143A2}" srcOrd="0" destOrd="0" presId="urn:microsoft.com/office/officeart/2005/8/layout/process4"/>
    <dgm:cxn modelId="{E276F974-53DA-4388-8080-DF049794D448}" type="presParOf" srcId="{515700F6-E217-42A3-98E5-06DE4D1F2A51}" destId="{9B7D1AF0-05FC-4ACE-832B-CC978C3D117E}" srcOrd="1" destOrd="0" presId="urn:microsoft.com/office/officeart/2005/8/layout/process4"/>
    <dgm:cxn modelId="{EEE7BAF9-9592-4491-9AE4-EC76E5FA5268}" type="presParOf" srcId="{515700F6-E217-42A3-98E5-06DE4D1F2A51}" destId="{95455ACC-761F-4BDE-9D2C-92EB9C91CFFF}" srcOrd="2" destOrd="0" presId="urn:microsoft.com/office/officeart/2005/8/layout/process4"/>
    <dgm:cxn modelId="{BC413D10-396E-4296-88C2-13B078265117}" type="presParOf" srcId="{95455ACC-761F-4BDE-9D2C-92EB9C91CFFF}" destId="{C3C28D0A-7DFA-4122-87B9-B5C90C84044B}" srcOrd="0" destOrd="0" presId="urn:microsoft.com/office/officeart/2005/8/layout/process4"/>
    <dgm:cxn modelId="{AC71D1A7-70EE-4B4D-B9B3-9160BA645D06}" type="presParOf" srcId="{515700F6-E217-42A3-98E5-06DE4D1F2A51}" destId="{750D1617-9FCD-4675-A2C2-DBCB06439751}" srcOrd="3" destOrd="0" presId="urn:microsoft.com/office/officeart/2005/8/layout/process4"/>
    <dgm:cxn modelId="{402663EE-2C80-477E-8666-90B95217C40F}" type="presParOf" srcId="{515700F6-E217-42A3-98E5-06DE4D1F2A51}" destId="{2AF68F09-7809-4F3F-8280-BFA708781817}" srcOrd="4" destOrd="0" presId="urn:microsoft.com/office/officeart/2005/8/layout/process4"/>
    <dgm:cxn modelId="{5BEF0CDC-3F3B-4662-95BA-94C1DF830A55}" type="presParOf" srcId="{2AF68F09-7809-4F3F-8280-BFA708781817}" destId="{B8A7B489-69AA-4AF6-94C3-8E81C064FE89}" srcOrd="0" destOrd="0" presId="urn:microsoft.com/office/officeart/2005/8/layout/process4"/>
    <dgm:cxn modelId="{1E771D19-CE37-478B-AE7C-F767EDF2D577}" type="presParOf" srcId="{515700F6-E217-42A3-98E5-06DE4D1F2A51}" destId="{BC5711EB-62C6-47DE-BB33-D2D94E67B72D}" srcOrd="5" destOrd="0" presId="urn:microsoft.com/office/officeart/2005/8/layout/process4"/>
    <dgm:cxn modelId="{5607EB08-6A6C-47D3-BD55-52D9A3888FC5}" type="presParOf" srcId="{515700F6-E217-42A3-98E5-06DE4D1F2A51}" destId="{A0909FB9-E83A-4726-AA91-4A69D607EB1F}" srcOrd="6" destOrd="0" presId="urn:microsoft.com/office/officeart/2005/8/layout/process4"/>
    <dgm:cxn modelId="{60B11471-B6C5-45D0-9B74-322268B4D938}" type="presParOf" srcId="{A0909FB9-E83A-4726-AA91-4A69D607EB1F}" destId="{717E1952-975C-4075-A5E4-970C0BE45F91}" srcOrd="0" destOrd="0" presId="urn:microsoft.com/office/officeart/2005/8/layout/process4"/>
    <dgm:cxn modelId="{CF0202C4-16A8-4262-957F-514DC110B1B9}" type="presParOf" srcId="{515700F6-E217-42A3-98E5-06DE4D1F2A51}" destId="{DBB77B18-3DA6-4874-B1A7-B8E86DAB7649}" srcOrd="7" destOrd="0" presId="urn:microsoft.com/office/officeart/2005/8/layout/process4"/>
    <dgm:cxn modelId="{9E2FBC76-BDCB-495D-8C4A-7FCD5E6A471E}" type="presParOf" srcId="{515700F6-E217-42A3-98E5-06DE4D1F2A51}" destId="{48020F6E-83EF-41E8-97CD-70015B427D33}" srcOrd="8" destOrd="0" presId="urn:microsoft.com/office/officeart/2005/8/layout/process4"/>
    <dgm:cxn modelId="{A023653F-23AA-4F01-ABAA-C662FCFD053B}" type="presParOf" srcId="{48020F6E-83EF-41E8-97CD-70015B427D33}" destId="{8E07D550-3BE9-48D7-9042-ACD1CA2C974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53413A-8A9E-451A-BAFD-D83BC7BBEDA5}">
      <dsp:nvSpPr>
        <dsp:cNvPr id="0" name=""/>
        <dsp:cNvSpPr/>
      </dsp:nvSpPr>
      <dsp:spPr>
        <a:xfrm rot="5400000">
          <a:off x="5105160" y="-2115354"/>
          <a:ext cx="893001" cy="5351603"/>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2880" tIns="123825" rIns="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Systematically incorporate climate change planning</a:t>
          </a:r>
          <a:endParaRPr lang="en-US" sz="1600" kern="1200" dirty="0"/>
        </a:p>
        <a:p>
          <a:pPr marL="171450" lvl="1" indent="-171450" algn="l" defTabSz="711200">
            <a:lnSpc>
              <a:spcPct val="90000"/>
            </a:lnSpc>
            <a:spcBef>
              <a:spcPct val="0"/>
            </a:spcBef>
            <a:spcAft>
              <a:spcPct val="15000"/>
            </a:spcAft>
            <a:buChar char="••"/>
          </a:pPr>
          <a:r>
            <a:rPr lang="en-US" sz="1600" kern="1200" dirty="0" smtClean="0"/>
            <a:t>Consider climate change a fundamental component of project design</a:t>
          </a:r>
          <a:endParaRPr lang="en-US" sz="1600" kern="1200" dirty="0"/>
        </a:p>
      </dsp:txBody>
      <dsp:txXfrm rot="-5400000">
        <a:off x="2875860" y="157539"/>
        <a:ext cx="5308010" cy="805815"/>
      </dsp:txXfrm>
    </dsp:sp>
    <dsp:sp modelId="{56D0C5EE-A1D7-4B22-A906-C2325F0665D7}">
      <dsp:nvSpPr>
        <dsp:cNvPr id="0" name=""/>
        <dsp:cNvSpPr/>
      </dsp:nvSpPr>
      <dsp:spPr>
        <a:xfrm>
          <a:off x="0" y="2320"/>
          <a:ext cx="2875859" cy="11162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Mainstream Adaptation</a:t>
          </a:r>
          <a:endParaRPr lang="en-US" sz="2000" kern="1200" dirty="0"/>
        </a:p>
      </dsp:txBody>
      <dsp:txXfrm>
        <a:off x="54491" y="56811"/>
        <a:ext cx="2766877" cy="1007270"/>
      </dsp:txXfrm>
    </dsp:sp>
    <dsp:sp modelId="{857D8748-7D15-47ED-982A-566462A1C142}">
      <dsp:nvSpPr>
        <dsp:cNvPr id="0" name=""/>
        <dsp:cNvSpPr/>
      </dsp:nvSpPr>
      <dsp:spPr>
        <a:xfrm rot="5400000">
          <a:off x="5149627" y="-900960"/>
          <a:ext cx="8930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2880" tIns="123825" rIns="18288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Adopt formal policy statement on climate change</a:t>
          </a:r>
          <a:endParaRPr lang="en-US" sz="1600" kern="1200" dirty="0"/>
        </a:p>
        <a:p>
          <a:pPr marL="171450" lvl="1" indent="-171450" algn="l" defTabSz="711200">
            <a:lnSpc>
              <a:spcPct val="90000"/>
            </a:lnSpc>
            <a:spcBef>
              <a:spcPct val="0"/>
            </a:spcBef>
            <a:spcAft>
              <a:spcPct val="15000"/>
            </a:spcAft>
            <a:buChar char="••"/>
          </a:pPr>
          <a:r>
            <a:rPr lang="en-US" sz="1600" kern="1200" dirty="0" smtClean="0"/>
            <a:t>Convey importance to state and federal policy makers</a:t>
          </a:r>
          <a:endParaRPr lang="en-US" sz="1600" kern="1200" dirty="0"/>
        </a:p>
      </dsp:txBody>
      <dsp:txXfrm rot="-5400000">
        <a:off x="2962656" y="1329604"/>
        <a:ext cx="5223351" cy="805815"/>
      </dsp:txXfrm>
    </dsp:sp>
    <dsp:sp modelId="{970BF333-2493-4845-8801-7563BC5FB9C3}">
      <dsp:nvSpPr>
        <dsp:cNvPr id="0" name=""/>
        <dsp:cNvSpPr/>
      </dsp:nvSpPr>
      <dsp:spPr>
        <a:xfrm>
          <a:off x="0" y="1174385"/>
          <a:ext cx="2962656" cy="1116252"/>
        </a:xfrm>
        <a:prstGeom prst="roundRect">
          <a:avLst/>
        </a:prstGeom>
        <a:solidFill>
          <a:srgbClr val="73574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Establish </a:t>
          </a:r>
        </a:p>
        <a:p>
          <a:pPr lvl="0" algn="ctr" defTabSz="889000">
            <a:lnSpc>
              <a:spcPct val="90000"/>
            </a:lnSpc>
            <a:spcBef>
              <a:spcPct val="0"/>
            </a:spcBef>
            <a:spcAft>
              <a:spcPct val="35000"/>
            </a:spcAft>
          </a:pPr>
          <a:r>
            <a:rPr lang="en-US" sz="2000" kern="1200" dirty="0" smtClean="0"/>
            <a:t>Overarching Policy</a:t>
          </a:r>
          <a:endParaRPr lang="en-US" sz="2000" kern="1200" dirty="0"/>
        </a:p>
      </dsp:txBody>
      <dsp:txXfrm>
        <a:off x="54491" y="1228876"/>
        <a:ext cx="2853674" cy="1007270"/>
      </dsp:txXfrm>
    </dsp:sp>
    <dsp:sp modelId="{F190868A-07BF-4B03-88CF-8FB06AEEE48B}">
      <dsp:nvSpPr>
        <dsp:cNvPr id="0" name=""/>
        <dsp:cNvSpPr/>
      </dsp:nvSpPr>
      <dsp:spPr>
        <a:xfrm rot="5400000">
          <a:off x="5149627" y="271104"/>
          <a:ext cx="8930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2880" tIns="123825" rIns="18288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Integrate into planning, capital development, operations, maintenance, and administration</a:t>
          </a:r>
          <a:endParaRPr lang="en-US" sz="1600" kern="1200" dirty="0"/>
        </a:p>
        <a:p>
          <a:pPr marL="171450" lvl="1" indent="-171450" algn="l" defTabSz="711200">
            <a:lnSpc>
              <a:spcPct val="90000"/>
            </a:lnSpc>
            <a:spcBef>
              <a:spcPct val="0"/>
            </a:spcBef>
            <a:spcAft>
              <a:spcPct val="15000"/>
            </a:spcAft>
            <a:buChar char="••"/>
          </a:pPr>
          <a:endParaRPr lang="en-US" sz="1600" kern="1200" dirty="0"/>
        </a:p>
      </dsp:txBody>
      <dsp:txXfrm rot="-5400000">
        <a:off x="2962656" y="2501669"/>
        <a:ext cx="5223351" cy="805815"/>
      </dsp:txXfrm>
    </dsp:sp>
    <dsp:sp modelId="{3E104E45-151F-42C4-AF8A-6675932D1519}">
      <dsp:nvSpPr>
        <dsp:cNvPr id="0" name=""/>
        <dsp:cNvSpPr/>
      </dsp:nvSpPr>
      <dsp:spPr>
        <a:xfrm>
          <a:off x="0" y="2346450"/>
          <a:ext cx="2962656" cy="1116252"/>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Integrate into </a:t>
          </a:r>
        </a:p>
        <a:p>
          <a:pPr lvl="0" algn="ctr" defTabSz="889000">
            <a:lnSpc>
              <a:spcPct val="90000"/>
            </a:lnSpc>
            <a:spcBef>
              <a:spcPct val="0"/>
            </a:spcBef>
            <a:spcAft>
              <a:spcPct val="35000"/>
            </a:spcAft>
          </a:pPr>
          <a:r>
            <a:rPr lang="en-US" sz="2000" kern="1200" dirty="0" smtClean="0"/>
            <a:t>City Programs</a:t>
          </a:r>
          <a:endParaRPr lang="en-US" sz="2000" kern="1200" dirty="0"/>
        </a:p>
      </dsp:txBody>
      <dsp:txXfrm>
        <a:off x="54491" y="2400941"/>
        <a:ext cx="2853674" cy="1007270"/>
      </dsp:txXfrm>
    </dsp:sp>
    <dsp:sp modelId="{9C9232F3-291D-4C12-A85D-B7122FD04C2D}">
      <dsp:nvSpPr>
        <dsp:cNvPr id="0" name=""/>
        <dsp:cNvSpPr/>
      </dsp:nvSpPr>
      <dsp:spPr>
        <a:xfrm rot="5400000">
          <a:off x="5149627" y="1443169"/>
          <a:ext cx="89300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2880" tIns="123825" rIns="18288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Prioritize funding for climate change adaptation</a:t>
          </a:r>
          <a:endParaRPr lang="en-US" sz="1600" kern="1200" dirty="0"/>
        </a:p>
        <a:p>
          <a:pPr marL="171450" lvl="1" indent="-171450" algn="l" defTabSz="711200">
            <a:lnSpc>
              <a:spcPct val="90000"/>
            </a:lnSpc>
            <a:spcBef>
              <a:spcPct val="0"/>
            </a:spcBef>
            <a:spcAft>
              <a:spcPct val="15000"/>
            </a:spcAft>
            <a:buChar char="••"/>
          </a:pPr>
          <a:r>
            <a:rPr lang="en-US" sz="1600" kern="1200" dirty="0" smtClean="0"/>
            <a:t>Pursue grants, bonds, insurance, disaster aid, fees, taxes, etc.</a:t>
          </a:r>
          <a:endParaRPr lang="en-US" sz="1600" kern="1200" dirty="0"/>
        </a:p>
      </dsp:txBody>
      <dsp:txXfrm rot="-5400000">
        <a:off x="2962656" y="3673734"/>
        <a:ext cx="5223351" cy="805815"/>
      </dsp:txXfrm>
    </dsp:sp>
    <dsp:sp modelId="{D3176F19-D0D7-4740-81F4-36C5D1D84391}">
      <dsp:nvSpPr>
        <dsp:cNvPr id="0" name=""/>
        <dsp:cNvSpPr/>
      </dsp:nvSpPr>
      <dsp:spPr>
        <a:xfrm>
          <a:off x="0" y="3518515"/>
          <a:ext cx="2962656" cy="11162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Pursue Adaptation Funding</a:t>
          </a:r>
          <a:endParaRPr lang="en-US" sz="2000" kern="1200" dirty="0"/>
        </a:p>
      </dsp:txBody>
      <dsp:txXfrm>
        <a:off x="54491" y="3573006"/>
        <a:ext cx="2853674" cy="10072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033F74-B543-43CF-B1B7-E31C345143A2}">
      <dsp:nvSpPr>
        <dsp:cNvPr id="0" name=""/>
        <dsp:cNvSpPr/>
      </dsp:nvSpPr>
      <dsp:spPr>
        <a:xfrm>
          <a:off x="0" y="4336611"/>
          <a:ext cx="7299325" cy="82190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latin typeface="Arial" panose="020B0604020202020204" pitchFamily="34" charset="0"/>
              <a:cs typeface="Arial" panose="020B0604020202020204" pitchFamily="34" charset="0"/>
            </a:rPr>
            <a:t>Ranking of adaptation solutions</a:t>
          </a:r>
          <a:endParaRPr lang="en-US" sz="2000" kern="1200" dirty="0">
            <a:latin typeface="Arial" panose="020B0604020202020204" pitchFamily="34" charset="0"/>
            <a:cs typeface="Arial" panose="020B0604020202020204" pitchFamily="34" charset="0"/>
          </a:endParaRPr>
        </a:p>
      </dsp:txBody>
      <dsp:txXfrm>
        <a:off x="0" y="4336611"/>
        <a:ext cx="7299325" cy="821901"/>
      </dsp:txXfrm>
    </dsp:sp>
    <dsp:sp modelId="{C3C28D0A-7DFA-4122-87B9-B5C90C84044B}">
      <dsp:nvSpPr>
        <dsp:cNvPr id="0" name=""/>
        <dsp:cNvSpPr/>
      </dsp:nvSpPr>
      <dsp:spPr>
        <a:xfrm rot="10800000">
          <a:off x="0" y="3242792"/>
          <a:ext cx="7299325" cy="11045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ts val="0"/>
            </a:spcAft>
          </a:pPr>
          <a:r>
            <a:rPr lang="en-US" sz="2000" b="1" kern="1200" dirty="0" smtClean="0">
              <a:latin typeface="Arial" panose="020B0604020202020204" pitchFamily="34" charset="0"/>
              <a:cs typeface="Arial" panose="020B0604020202020204" pitchFamily="34" charset="0"/>
            </a:rPr>
            <a:t>Scoring of solutions against evaluation criteria</a:t>
          </a:r>
          <a:endParaRPr lang="en-US" sz="2000" kern="1200" dirty="0">
            <a:latin typeface="Arial" panose="020B0604020202020204" pitchFamily="34" charset="0"/>
            <a:cs typeface="Arial" panose="020B0604020202020204" pitchFamily="34" charset="0"/>
          </a:endParaRPr>
        </a:p>
      </dsp:txBody>
      <dsp:txXfrm rot="10800000">
        <a:off x="0" y="3242792"/>
        <a:ext cx="7299325" cy="717731"/>
      </dsp:txXfrm>
    </dsp:sp>
    <dsp:sp modelId="{B8A7B489-69AA-4AF6-94C3-8E81C064FE89}">
      <dsp:nvSpPr>
        <dsp:cNvPr id="0" name=""/>
        <dsp:cNvSpPr/>
      </dsp:nvSpPr>
      <dsp:spPr>
        <a:xfrm rot="10800000">
          <a:off x="0" y="2151205"/>
          <a:ext cx="7299325" cy="1102360"/>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latin typeface="Arial" panose="020B0604020202020204" pitchFamily="34" charset="0"/>
              <a:cs typeface="Arial" panose="020B0604020202020204" pitchFamily="34" charset="0"/>
            </a:rPr>
            <a:t>Selection of adaptation solutions for evaluation</a:t>
          </a:r>
          <a:endParaRPr lang="en-US" sz="2000" kern="1200" dirty="0">
            <a:latin typeface="Arial" panose="020B0604020202020204" pitchFamily="34" charset="0"/>
            <a:cs typeface="Arial" panose="020B0604020202020204" pitchFamily="34" charset="0"/>
          </a:endParaRPr>
        </a:p>
      </dsp:txBody>
      <dsp:txXfrm rot="10800000">
        <a:off x="0" y="2151205"/>
        <a:ext cx="7299325" cy="716280"/>
      </dsp:txXfrm>
    </dsp:sp>
    <dsp:sp modelId="{717E1952-975C-4075-A5E4-970C0BE45F91}">
      <dsp:nvSpPr>
        <dsp:cNvPr id="0" name=""/>
        <dsp:cNvSpPr/>
      </dsp:nvSpPr>
      <dsp:spPr>
        <a:xfrm rot="10800000">
          <a:off x="0" y="1072795"/>
          <a:ext cx="7299325" cy="108918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latin typeface="Arial" panose="020B0604020202020204" pitchFamily="34" charset="0"/>
              <a:cs typeface="Arial" panose="020B0604020202020204" pitchFamily="34" charset="0"/>
            </a:rPr>
            <a:t>Development of evaluation criteria</a:t>
          </a:r>
          <a:endParaRPr lang="en-US" sz="2000" b="0" kern="1200" dirty="0">
            <a:latin typeface="Arial" panose="020B0604020202020204" pitchFamily="34" charset="0"/>
            <a:cs typeface="Arial" panose="020B0604020202020204" pitchFamily="34" charset="0"/>
          </a:endParaRPr>
        </a:p>
      </dsp:txBody>
      <dsp:txXfrm rot="10800000">
        <a:off x="0" y="1072795"/>
        <a:ext cx="7299325" cy="707718"/>
      </dsp:txXfrm>
    </dsp:sp>
    <dsp:sp modelId="{8E07D550-3BE9-48D7-9042-ACD1CA2C974C}">
      <dsp:nvSpPr>
        <dsp:cNvPr id="0" name=""/>
        <dsp:cNvSpPr/>
      </dsp:nvSpPr>
      <dsp:spPr>
        <a:xfrm rot="10800000">
          <a:off x="0" y="0"/>
          <a:ext cx="7299325" cy="1081119"/>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latin typeface="Arial" panose="020B0604020202020204" pitchFamily="34" charset="0"/>
              <a:cs typeface="Arial" panose="020B0604020202020204" pitchFamily="34" charset="0"/>
            </a:rPr>
            <a:t>Identification of core strategies</a:t>
          </a:r>
          <a:endParaRPr lang="en-US" sz="2000" kern="1200" dirty="0">
            <a:latin typeface="Arial" panose="020B0604020202020204" pitchFamily="34" charset="0"/>
            <a:cs typeface="Arial" panose="020B0604020202020204" pitchFamily="34" charset="0"/>
          </a:endParaRPr>
        </a:p>
      </dsp:txBody>
      <dsp:txXfrm rot="10800000">
        <a:off x="0" y="0"/>
        <a:ext cx="7299325" cy="70247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FE9CEB45-0962-4FE3-BF2A-53CDF9A60254}" type="datetimeFigureOut">
              <a:rPr lang="en-US" smtClean="0"/>
              <a:pPr/>
              <a:t>11/17/2016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560B52A1-CCB2-4AAD-86EF-43FEE5A3BB26}" type="slidenum">
              <a:rPr lang="en-US" smtClean="0"/>
              <a:pPr/>
              <a:t>‹#›</a:t>
            </a:fld>
            <a:endParaRPr lang="en-US" dirty="0"/>
          </a:p>
        </p:txBody>
      </p:sp>
    </p:spTree>
    <p:extLst>
      <p:ext uri="{BB962C8B-B14F-4D97-AF65-F5344CB8AC3E}">
        <p14:creationId xmlns:p14="http://schemas.microsoft.com/office/powerpoint/2010/main" val="3450348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i="1" dirty="0" smtClean="0"/>
              <a:t>Agenda can be revised depending on which modules</a:t>
            </a:r>
            <a:r>
              <a:rPr lang="en-US" i="1" baseline="0" dirty="0" smtClean="0"/>
              <a:t>  the trainer retains in toolkit.</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a:t>
            </a:fld>
            <a:endParaRPr lang="en-US" dirty="0"/>
          </a:p>
        </p:txBody>
      </p:sp>
    </p:spTree>
    <p:extLst>
      <p:ext uri="{BB962C8B-B14F-4D97-AF65-F5344CB8AC3E}">
        <p14:creationId xmlns:p14="http://schemas.microsoft.com/office/powerpoint/2010/main" val="523184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r>
              <a:rPr lang="en-US" i="1" dirty="0" smtClean="0"/>
              <a:t>[CUSTOMIZE FOR YOUR REGION –</a:t>
            </a:r>
            <a:r>
              <a:rPr lang="en-US" i="1" baseline="0" dirty="0" smtClean="0"/>
              <a:t> this is an example from the Northeast US</a:t>
            </a:r>
            <a:r>
              <a:rPr lang="en-US" i="1" dirty="0" smtClean="0"/>
              <a:t>]</a:t>
            </a:r>
          </a:p>
          <a:p>
            <a:r>
              <a:rPr lang="en-US" i="1" dirty="0" smtClean="0"/>
              <a:t>Key sources of climate information include:</a:t>
            </a:r>
          </a:p>
          <a:p>
            <a:pPr marL="171430" indent="-171430">
              <a:buFontTx/>
              <a:buChar char="-"/>
            </a:pPr>
            <a:r>
              <a:rPr lang="en-US" i="1" dirty="0" smtClean="0"/>
              <a:t>the National Climate</a:t>
            </a:r>
            <a:r>
              <a:rPr lang="en-US" i="1" baseline="0" dirty="0" smtClean="0"/>
              <a:t> Assessment, U.S. global Change Research Program (2014); http://nca2014.globalchange.gov/</a:t>
            </a:r>
          </a:p>
          <a:p>
            <a:pPr marL="171430" indent="-171430">
              <a:buFontTx/>
              <a:buChar char="-"/>
            </a:pPr>
            <a:r>
              <a:rPr lang="en-US" i="1" baseline="0" dirty="0" smtClean="0"/>
              <a:t>The U.S. Climate Resilience Toolkit (https://toolkit.climate.gov/)</a:t>
            </a:r>
          </a:p>
          <a:p>
            <a:pPr marL="171430" indent="-171430">
              <a:buFontTx/>
              <a:buChar char="-"/>
            </a:pPr>
            <a:r>
              <a:rPr lang="en-US" i="1" baseline="0" dirty="0" smtClean="0"/>
              <a:t>Other regional resources</a:t>
            </a:r>
          </a:p>
          <a:p>
            <a:endParaRPr lang="en-US" dirty="0" smtClean="0"/>
          </a:p>
          <a:p>
            <a:endParaRPr lang="en-US"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12</a:t>
            </a:fld>
            <a:endParaRPr lang="en-US" dirty="0"/>
          </a:p>
        </p:txBody>
      </p:sp>
    </p:spTree>
    <p:extLst>
      <p:ext uri="{BB962C8B-B14F-4D97-AF65-F5344CB8AC3E}">
        <p14:creationId xmlns:p14="http://schemas.microsoft.com/office/powerpoint/2010/main" val="18917026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In instances where relocation is not desired or possible, asset managers</a:t>
            </a:r>
            <a:r>
              <a:rPr lang="en-US" sz="1200" kern="1200" baseline="0" dirty="0" smtClean="0">
                <a:solidFill>
                  <a:schemeClr val="tx1"/>
                </a:solidFill>
                <a:effectLst/>
                <a:latin typeface="AECOM Sans" panose="020B0504020202020204" pitchFamily="34" charset="0"/>
                <a:ea typeface="+mn-ea"/>
                <a:cs typeface="+mn-cs"/>
              </a:rPr>
              <a:t> may be able to adapt infrastructure or operations to accommodate future climate hazards. For example, in the short-term, flooding caused by king tides or urban flooding caused by intense precipitation may happen relatively infrequently. In these cases, non-structural and structural solutions may be implemented to accommodate – or live with – temporary flooding. For example, roads could temporarily closed, traffic and transit could be rerouted, or flood-proofing of buildings could be mandated through an update to the building code or floodplain ordinance. Structural measures such as deployment of temporary flood barriers and sandbags or use of flood-resistant materials which are more durable to flooding could also reduce the exposure and sensitivity of assets to temporary flooding events.</a:t>
            </a:r>
          </a:p>
          <a:p>
            <a:endParaRPr lang="en-US" sz="1200" kern="1200" baseline="0" dirty="0" smtClean="0">
              <a:solidFill>
                <a:schemeClr val="tx1"/>
              </a:solidFill>
              <a:effectLst/>
              <a:latin typeface="AECOM Sans" panose="020B0504020202020204" pitchFamily="34" charset="0"/>
              <a:ea typeface="+mn-ea"/>
              <a:cs typeface="+mn-cs"/>
            </a:endParaRPr>
          </a:p>
          <a:p>
            <a:r>
              <a:rPr lang="en-US" sz="1200" kern="1200" baseline="0" dirty="0" smtClean="0">
                <a:solidFill>
                  <a:schemeClr val="tx1"/>
                </a:solidFill>
                <a:effectLst/>
                <a:latin typeface="AECOM Sans" panose="020B0504020202020204" pitchFamily="34" charset="0"/>
                <a:ea typeface="+mn-ea"/>
                <a:cs typeface="+mn-cs"/>
              </a:rPr>
              <a:t>Over the long-term, more substantial solutions may be required; however, in the short-term, these smaller-scale adaptation solutions could allow for the continued use and function of assets in the coming decades while more comprehensive adaptation strategies are developed.</a:t>
            </a:r>
            <a:endParaRPr lang="en-US" sz="1200" kern="1200" dirty="0" smtClean="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102</a:t>
            </a:fld>
            <a:endParaRPr lang="en-US" dirty="0"/>
          </a:p>
        </p:txBody>
      </p:sp>
    </p:spTree>
    <p:extLst>
      <p:ext uri="{BB962C8B-B14F-4D97-AF65-F5344CB8AC3E}">
        <p14:creationId xmlns:p14="http://schemas.microsoft.com/office/powerpoint/2010/main" val="2120886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Managed retreat is the process by which</a:t>
            </a:r>
            <a:r>
              <a:rPr lang="en-US" sz="1200" kern="1200" baseline="0" dirty="0" smtClean="0">
                <a:solidFill>
                  <a:schemeClr val="tx1"/>
                </a:solidFill>
                <a:effectLst/>
                <a:latin typeface="AECOM Sans" panose="020B0504020202020204" pitchFamily="34" charset="0"/>
                <a:ea typeface="+mn-ea"/>
                <a:cs typeface="+mn-cs"/>
              </a:rPr>
              <a:t> vulnerable (or damaged) infrastructure is removed from an existing or future hazard zone and relocated away from that hazard. In addition to reducing the vulnerability of assets by relocating them, managed retreat solutions can be coupled with habitat restoration projection which can both reduce flood hazards and provide ecosystem benefits and park areas for residents. There are small scale examples of managed retreat across the country – for example, Pacifica State Beach and Surfers Point (Ventura) in California and several projects in Cape Code, MA – as well as large scale examples such as the federal buy-out of neighborhoods impacted by flooding during Hurricane Sandy. Managed retreat does not have to implemented all at one time. A key component of managed retreat strategies is the identification of thresholds to trigger the demolition or relocation of assets in a phase approach. In some cases, assets can continue to be used in the near-time with the understanding that they will be removed over time.</a:t>
            </a:r>
          </a:p>
          <a:p>
            <a:endParaRPr lang="en-US" sz="1200" kern="1200" baseline="0" dirty="0" smtClean="0">
              <a:solidFill>
                <a:schemeClr val="tx1"/>
              </a:solidFill>
              <a:effectLst/>
              <a:latin typeface="AECOM Sans" panose="020B0504020202020204" pitchFamily="34" charset="0"/>
              <a:ea typeface="+mn-ea"/>
              <a:cs typeface="+mn-cs"/>
            </a:endParaRPr>
          </a:p>
          <a:p>
            <a:r>
              <a:rPr lang="en-US" sz="1200" i="1" kern="1200" baseline="0" dirty="0" smtClean="0">
                <a:solidFill>
                  <a:schemeClr val="tx1"/>
                </a:solidFill>
                <a:effectLst/>
                <a:latin typeface="AECOM Sans" panose="020B0504020202020204" pitchFamily="34" charset="0"/>
                <a:ea typeface="+mn-ea"/>
                <a:cs typeface="+mn-cs"/>
              </a:rPr>
              <a:t>Resources:</a:t>
            </a:r>
          </a:p>
          <a:p>
            <a:r>
              <a:rPr lang="en-US" sz="1200" i="1" kern="1200" baseline="0" dirty="0" smtClean="0">
                <a:solidFill>
                  <a:schemeClr val="tx1"/>
                </a:solidFill>
                <a:effectLst/>
                <a:latin typeface="AECOM Sans" panose="020B0504020202020204" pitchFamily="34" charset="0"/>
                <a:ea typeface="+mn-ea"/>
                <a:cs typeface="+mn-cs"/>
              </a:rPr>
              <a:t>http://www.cakex.org/case-studies/restoration-and-managed-retreat-pacifica-state-beach</a:t>
            </a:r>
          </a:p>
          <a:p>
            <a:r>
              <a:rPr lang="en-US" sz="1200" i="1" kern="1200" baseline="0" dirty="0" smtClean="0">
                <a:solidFill>
                  <a:schemeClr val="tx1"/>
                </a:solidFill>
                <a:effectLst/>
                <a:latin typeface="AECOM Sans" panose="020B0504020202020204" pitchFamily="34" charset="0"/>
                <a:ea typeface="+mn-ea"/>
                <a:cs typeface="+mn-cs"/>
              </a:rPr>
              <a:t>http://www.adaptationclearinghouse.org/resources/surfers-point-managed-shoreline-retreat-project.html</a:t>
            </a:r>
          </a:p>
          <a:p>
            <a:r>
              <a:rPr lang="en-US" sz="1200" i="1" kern="1200" dirty="0" smtClean="0">
                <a:solidFill>
                  <a:schemeClr val="tx1"/>
                </a:solidFill>
                <a:effectLst/>
                <a:latin typeface="AECOM Sans" panose="020B0504020202020204" pitchFamily="34" charset="0"/>
                <a:ea typeface="+mn-ea"/>
                <a:cs typeface="+mn-cs"/>
              </a:rPr>
              <a:t>http://www.adaptationclearinghouse.org/resources/cape-cod-parking-lot-removal-and-relocation.html</a:t>
            </a:r>
          </a:p>
          <a:p>
            <a:endParaRPr lang="en-US" sz="1200" kern="1200" dirty="0" smtClean="0">
              <a:solidFill>
                <a:schemeClr val="tx1"/>
              </a:solidFill>
              <a:effectLst/>
              <a:latin typeface="AECOM Sans" panose="020B0504020202020204" pitchFamily="34" charset="0"/>
              <a:ea typeface="+mn-ea"/>
              <a:cs typeface="+mn-cs"/>
            </a:endParaRPr>
          </a:p>
          <a:p>
            <a:endParaRPr lang="en-US" sz="1200" kern="1200" dirty="0" smtClean="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103</a:t>
            </a:fld>
            <a:endParaRPr lang="en-US" dirty="0">
              <a:solidFill>
                <a:prstClr val="black"/>
              </a:solidFill>
            </a:endParaRPr>
          </a:p>
        </p:txBody>
      </p:sp>
    </p:spTree>
    <p:extLst>
      <p:ext uri="{BB962C8B-B14F-4D97-AF65-F5344CB8AC3E}">
        <p14:creationId xmlns:p14="http://schemas.microsoft.com/office/powerpoint/2010/main" val="268593793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dirty="0" smtClean="0"/>
              <a:t>The next set</a:t>
            </a:r>
            <a:r>
              <a:rPr lang="en-US" baseline="0" dirty="0" smtClean="0"/>
              <a:t> of slides will discuss different methods to evaluate adaptation solutions to guide in the selection of strategies that meet project and community goals and objectives.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104</a:t>
            </a:fld>
            <a:endParaRPr lang="en-US" dirty="0"/>
          </a:p>
        </p:txBody>
      </p:sp>
    </p:spTree>
    <p:extLst>
      <p:ext uri="{BB962C8B-B14F-4D97-AF65-F5344CB8AC3E}">
        <p14:creationId xmlns:p14="http://schemas.microsoft.com/office/powerpoint/2010/main" val="104083995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latin typeface="Arial" panose="020B0604020202020204" pitchFamily="34" charset="0"/>
                <a:cs typeface="Arial" panose="020B0604020202020204" pitchFamily="34" charset="0"/>
              </a:rPr>
              <a:t>OVERVIEW</a:t>
            </a:r>
          </a:p>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b="1" dirty="0" smtClean="0"/>
          </a:p>
          <a:p>
            <a:r>
              <a:rPr lang="en-US" b="0" dirty="0" smtClean="0"/>
              <a:t>There are various methods to evaluate</a:t>
            </a:r>
            <a:r>
              <a:rPr lang="en-US" b="0" baseline="0" dirty="0" smtClean="0"/>
              <a:t> potential adaptation strategies once a core set of options has been identified. This slide lists some of the relevant questions that should be posed in the evaluation of potential adaptation solutions. Depending on available resources and expertise, differing degrees of evaluation may be possible. In the absence of rigorous evaluation of adaptation solutions, lessons learned and experience from other cities (or adaptation networks such as the Georgetown Adaptation Clearinghouse or Climate Adaptation Knowledge Exchange) can be great resources to learn from the experiences of others.</a:t>
            </a:r>
          </a:p>
          <a:p>
            <a:endParaRPr lang="en-US" b="1" dirty="0" smtClean="0"/>
          </a:p>
          <a:p>
            <a:r>
              <a:rPr lang="en-US" b="0" i="1" dirty="0" smtClean="0"/>
              <a:t>Adapted</a:t>
            </a:r>
            <a:r>
              <a:rPr lang="en-US" b="0" i="1" baseline="0" dirty="0" smtClean="0"/>
              <a:t> from:  Handbook on Methods for Climate Change Impact Assessment and Adaptation Strategies (UNEP 1996)</a:t>
            </a:r>
            <a:endParaRPr lang="en-US" b="0"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105</a:t>
            </a:fld>
            <a:endParaRPr lang="en-US" dirty="0"/>
          </a:p>
        </p:txBody>
      </p:sp>
    </p:spTree>
    <p:extLst>
      <p:ext uri="{BB962C8B-B14F-4D97-AF65-F5344CB8AC3E}">
        <p14:creationId xmlns:p14="http://schemas.microsoft.com/office/powerpoint/2010/main" val="114270247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Because there are many different factors to consider when selecting adaptation strategies, it is important to evaluate</a:t>
            </a:r>
            <a:r>
              <a:rPr lang="en-US" sz="1200" kern="1200" baseline="0" dirty="0" smtClean="0">
                <a:solidFill>
                  <a:schemeClr val="tx1"/>
                </a:solidFill>
                <a:effectLst/>
                <a:latin typeface="AECOM Sans" panose="020B0504020202020204" pitchFamily="34" charset="0"/>
                <a:ea typeface="+mn-ea"/>
                <a:cs typeface="+mn-cs"/>
              </a:rPr>
              <a:t> strategies using objective methods of evaluation to the extent possible. This slide shows the high level steps in evaluating adaptation solutions from identifying core strategies and evaluation criteria, to selecting adaptation solutions for evaluation, to scoring those solutions against the selected criteria, to finally ranking the adaptation solutions for each asset. </a:t>
            </a:r>
            <a:endParaRPr lang="en-US" sz="1200" kern="1200" dirty="0" smtClean="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106</a:t>
            </a:fld>
            <a:endParaRPr lang="en-US" dirty="0">
              <a:solidFill>
                <a:prstClr val="black"/>
              </a:solidFill>
            </a:endParaRPr>
          </a:p>
        </p:txBody>
      </p:sp>
    </p:spTree>
    <p:extLst>
      <p:ext uri="{BB962C8B-B14F-4D97-AF65-F5344CB8AC3E}">
        <p14:creationId xmlns:p14="http://schemas.microsoft.com/office/powerpoint/2010/main" val="28101056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dirty="0" smtClean="0"/>
          </a:p>
          <a:p>
            <a:r>
              <a:rPr lang="en-US" dirty="0" smtClean="0"/>
              <a:t>A variety</a:t>
            </a:r>
            <a:r>
              <a:rPr lang="en-US" baseline="0" dirty="0" smtClean="0"/>
              <a:t> of different factors should be considered when evaluating adaptation solutions. This slide shows four general categories for which evaluation criteria could be developed: financial, social, environmental, and governance/administration. Criteria can be developed within each category to provide metrics against which different adaptation solutions can be evaluated. Selected adaptation solutions should aim to balance all four categories, not necessarily select the solutions that score the highest. Methods of evaluation can be either qualitative or quantitative in nature.</a:t>
            </a:r>
          </a:p>
          <a:p>
            <a:endParaRPr lang="en-US" baseline="0" dirty="0" smtClean="0"/>
          </a:p>
          <a:p>
            <a:r>
              <a:rPr lang="en-US" i="1" baseline="0" dirty="0" smtClean="0"/>
              <a:t>Resource: </a:t>
            </a:r>
            <a:r>
              <a:rPr lang="en-US" sz="1200" b="0" i="1"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endParaRPr lang="en-US" b="0"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107</a:t>
            </a:fld>
            <a:endParaRPr lang="en-US" dirty="0"/>
          </a:p>
        </p:txBody>
      </p:sp>
    </p:spTree>
    <p:extLst>
      <p:ext uri="{BB962C8B-B14F-4D97-AF65-F5344CB8AC3E}">
        <p14:creationId xmlns:p14="http://schemas.microsoft.com/office/powerpoint/2010/main" val="173129427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DETAILED</a:t>
            </a:r>
          </a:p>
          <a:p>
            <a:endParaRPr lang="en-US" b="1" dirty="0" smtClean="0"/>
          </a:p>
          <a:p>
            <a:r>
              <a:rPr lang="en-US" b="1" dirty="0" smtClean="0"/>
              <a:t>Speaker Notes:</a:t>
            </a:r>
          </a:p>
          <a:p>
            <a:endParaRPr lang="en-US" dirty="0" smtClean="0"/>
          </a:p>
          <a:p>
            <a:r>
              <a:rPr lang="en-US" dirty="0" smtClean="0"/>
              <a:t>This slide shows one example of a</a:t>
            </a:r>
            <a:r>
              <a:rPr lang="en-US" baseline="0" dirty="0" smtClean="0"/>
              <a:t> qualitative method to evaluate the trade-offs associated with different adaptation strategies, using the categories discussed on the previous slide – Financial, Social, Environmental, and Governance/Administration. Evaluation criteria within each category are developed and each strategy is rated relative to one another. Ratings for each criteria range from “significantly positive” to “neutral” to “significantly negative” and ratings are organized graphically on the wheel diagram. This example shows an evaluation of two coastal protection strategies – a levee and a breakwater in San Francisco Bay. For Financial Criteria “F2” (Annual operating and maintenance costs), both strategies scored poorly, but both scored well on Financial Criteria “F3” (lifespan).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t>Resource: </a:t>
            </a:r>
            <a:r>
              <a:rPr lang="en-US" sz="1200" b="0" i="1"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endParaRPr lang="en-US" b="0" i="1"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108</a:t>
            </a:fld>
            <a:endParaRPr lang="en-US" dirty="0"/>
          </a:p>
        </p:txBody>
      </p:sp>
    </p:spTree>
    <p:extLst>
      <p:ext uri="{BB962C8B-B14F-4D97-AF65-F5344CB8AC3E}">
        <p14:creationId xmlns:p14="http://schemas.microsoft.com/office/powerpoint/2010/main" val="7266671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Adapted</a:t>
            </a:r>
            <a:r>
              <a:rPr lang="en-US" b="1" i="1" baseline="0" dirty="0" smtClean="0"/>
              <a:t> from: Handbook on Methods for Climate Change Impact Assessment and Adaptation Strategies (UNEP 1996)</a:t>
            </a:r>
            <a:endParaRPr lang="en-US" i="1" dirty="0" smtClean="0"/>
          </a:p>
          <a:p>
            <a:endParaRPr lang="en-US" dirty="0" smtClean="0"/>
          </a:p>
          <a:p>
            <a:r>
              <a:rPr lang="en-US" dirty="0" smtClean="0"/>
              <a:t>Here are details</a:t>
            </a:r>
            <a:r>
              <a:rPr lang="en-US" baseline="0" dirty="0" smtClean="0"/>
              <a:t> on several additional types of evaluations that can be used to better understand the impact that implementing a particular adaptation strategy may make:</a:t>
            </a:r>
          </a:p>
          <a:p>
            <a:endParaRPr lang="en-US" dirty="0" smtClean="0"/>
          </a:p>
          <a:p>
            <a:r>
              <a:rPr lang="en-US" i="1" dirty="0" smtClean="0"/>
              <a:t>Forecasting by analogy:</a:t>
            </a:r>
          </a:p>
          <a:p>
            <a:r>
              <a:rPr lang="en-US" i="0" dirty="0" smtClean="0"/>
              <a:t>Empirical investigations of adaptation to present-day climate variability or to climate events in the past provide insights into the process of adaptation and the conditions needed for its successful promotion. Forecasting by analogy looks at events that have had a similar effect in the recent past to the likely impact of future events associated with climate change. </a:t>
            </a:r>
          </a:p>
          <a:p>
            <a:endParaRPr lang="en-US" i="1" dirty="0" smtClean="0"/>
          </a:p>
          <a:p>
            <a:r>
              <a:rPr lang="en-US" i="1" dirty="0" smtClean="0"/>
              <a:t>Screening:</a:t>
            </a:r>
          </a:p>
          <a:p>
            <a:r>
              <a:rPr lang="en-US" i="0" dirty="0" smtClean="0"/>
              <a:t>This approach relies heavily on expert judgement. Expert judgement can be used to develop a preliminary evaluation of various adaptation measures or to identify measures for further research. In addition, approaches that rely on expert judgement are often useful for involving decision makers and key stakeholders and can be used to build consensus. However, it is important to recognize that in applying these approaches it is possible to tailor a case to make a certain strategy appear to be better than others. Therefore, justification of each decision that relies on expert judgement should be provided.</a:t>
            </a:r>
          </a:p>
          <a:p>
            <a:endParaRPr lang="en-US" i="1" dirty="0" smtClean="0"/>
          </a:p>
          <a:p>
            <a:r>
              <a:rPr lang="en-US" i="1" dirty="0" smtClean="0"/>
              <a:t>Decision matrix:</a:t>
            </a:r>
          </a:p>
          <a:p>
            <a:r>
              <a:rPr lang="en-US" i="0" dirty="0" smtClean="0"/>
              <a:t>This approach uses a decision matrix to analyze the cost-effectiveness of adaptation options by comparing costs measured in dollars with benefits measured in a common metric, but not necessarily monetary units.3  This approach is useful when many important aspects of a decision cannot be easily monetized.</a:t>
            </a:r>
          </a:p>
          <a:p>
            <a:endParaRPr lang="en-US" i="1" dirty="0" smtClean="0"/>
          </a:p>
          <a:p>
            <a:r>
              <a:rPr lang="en-US" i="1" dirty="0" smtClean="0"/>
              <a:t>Benefit-cost analysis:</a:t>
            </a:r>
          </a:p>
          <a:p>
            <a:r>
              <a:rPr lang="en-US" i="0" dirty="0" smtClean="0"/>
              <a:t>Unlike cost-effectiveness analysis and multi-criteria assessment, benefit-cost analysis can be used to determine whether an individual adaptation response is economically justified (i.e., are its benefits greater than its costs?) The other evaluations can be used to rank responses but not to determine whether they should be undertaken at all. A benefit-cost analysis involves essentially two steps: identifying and screening benefits and costs to be included in the analysis, and converting them to monetary units when possible. No economic analysis is able to account for every benefit and cost, but including all important benefits and costs is key to a valid analysis. </a:t>
            </a:r>
          </a:p>
          <a:p>
            <a:endParaRPr lang="en-US" i="1" dirty="0" smtClean="0"/>
          </a:p>
          <a:p>
            <a:r>
              <a:rPr lang="en-US" i="1" dirty="0" smtClean="0"/>
              <a:t>Cost-effectiveness analysis:</a:t>
            </a:r>
          </a:p>
          <a:p>
            <a:r>
              <a:rPr lang="en-US" i="0" dirty="0" smtClean="0"/>
              <a:t>Cost-effectiveness analysis is a variation of cost-benefit analysis in which either benefits or costs are fixed. This method is applicable when it is difficult to quantify and monetize benefits. In such cases, it may be possible to compare adaptation measures by determining their cost differences for achieving a fixed level of effectiveness.</a:t>
            </a:r>
          </a:p>
          <a:p>
            <a:endParaRPr lang="en-US" i="1" dirty="0" smtClean="0"/>
          </a:p>
          <a:p>
            <a:r>
              <a:rPr lang="en-US" i="1" dirty="0" smtClean="0"/>
              <a:t>Implementation analysis:</a:t>
            </a:r>
          </a:p>
          <a:p>
            <a:r>
              <a:rPr lang="en-US" i="0" dirty="0" smtClean="0"/>
              <a:t>Relies on expert judgement and allows for consideration of multiple criteria is implementation analysis. Rather than evaluating the relative benefits from different adaptation measures, this method focuses on identifying the least costly measure (in terms of money, time, political capital, etc..). This approach is useful when it can be assumed that the benefits of different adaptation measures will be comparable. In applying this method, the analyst identifies any implementation barriers and evaluates how difficult or easy it will be to overcome these barriers. A matrix can be used to identify barriers, actions to overcome the barriers, what time and financial resources are required, and the degree of difficulty (i.e., a summary of the other criteria) in overcoming the barriers. A three-point rating system can be used in which one X represents the barrier easiest to overcome and three Xs represent those most difficult to overcome. </a:t>
            </a:r>
            <a:endParaRPr lang="en-US" i="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109</a:t>
            </a:fld>
            <a:endParaRPr lang="en-US" dirty="0"/>
          </a:p>
        </p:txBody>
      </p:sp>
    </p:spTree>
    <p:extLst>
      <p:ext uri="{BB962C8B-B14F-4D97-AF65-F5344CB8AC3E}">
        <p14:creationId xmlns:p14="http://schemas.microsoft.com/office/powerpoint/2010/main" val="73281359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Benefit-costs analysis is a method of alternatives analysis that helps weigh</a:t>
            </a:r>
            <a:r>
              <a:rPr lang="en-US" baseline="0" dirty="0" smtClean="0"/>
              <a:t> potential adaptation strategies in terms of their costs and benefits.</a:t>
            </a: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110</a:t>
            </a:fld>
            <a:endParaRPr lang="en-US" dirty="0"/>
          </a:p>
        </p:txBody>
      </p:sp>
    </p:spTree>
    <p:extLst>
      <p:ext uri="{BB962C8B-B14F-4D97-AF65-F5344CB8AC3E}">
        <p14:creationId xmlns:p14="http://schemas.microsoft.com/office/powerpoint/2010/main" val="12214214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a:t>
            </a:r>
          </a:p>
          <a:p>
            <a:endParaRPr lang="en-US" sz="1200" dirty="0" smtClean="0">
              <a:solidFill>
                <a:srgbClr val="FFFFFF"/>
              </a:solidFill>
            </a:endParaRPr>
          </a:p>
          <a:p>
            <a:r>
              <a:rPr lang="en-US" sz="1200" dirty="0" smtClean="0">
                <a:solidFill>
                  <a:srgbClr val="FFFFFF"/>
                </a:solidFill>
              </a:rPr>
              <a:t>Triple Bottom Line Analysis</a:t>
            </a:r>
            <a:r>
              <a:rPr lang="en-US" sz="1200" baseline="0" dirty="0" smtClean="0">
                <a:solidFill>
                  <a:srgbClr val="FFFFFF"/>
                </a:solidFill>
              </a:rPr>
              <a:t> </a:t>
            </a:r>
            <a:r>
              <a:rPr lang="en-US" sz="1200" dirty="0" smtClean="0">
                <a:solidFill>
                  <a:srgbClr val="FFFFFF"/>
                </a:solidFill>
              </a:rPr>
              <a:t>provides a full accounting of the financial, social, and environmental consequences of investments or policies.</a:t>
            </a:r>
          </a:p>
          <a:p>
            <a:endParaRPr lang="en-US" sz="1200" dirty="0" smtClean="0">
              <a:solidFill>
                <a:srgbClr val="FFFFFF"/>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FFFF"/>
                </a:solidFill>
              </a:rPr>
              <a:t>Often “TBL” analysis is used to identify the best alternative and to report to stakeholders on the public outcomes of a given investment.</a:t>
            </a:r>
          </a:p>
          <a:p>
            <a:endParaRPr lang="en-US" sz="1200" dirty="0" smtClean="0">
              <a:solidFill>
                <a:srgbClr val="FFFFFF"/>
              </a:solidFill>
            </a:endParaRP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111</a:t>
            </a:fld>
            <a:endParaRPr lang="en-US" dirty="0"/>
          </a:p>
        </p:txBody>
      </p:sp>
    </p:spTree>
    <p:extLst>
      <p:ext uri="{BB962C8B-B14F-4D97-AF65-F5344CB8AC3E}">
        <p14:creationId xmlns:p14="http://schemas.microsoft.com/office/powerpoint/2010/main" val="1193364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 </a:t>
            </a:r>
          </a:p>
          <a:p>
            <a:r>
              <a:rPr lang="en-US" dirty="0" smtClean="0"/>
              <a:t>The very real risks presented by extreme weather events and longer term changes in the climate are recognized by many sectors.</a:t>
            </a:r>
          </a:p>
          <a:p>
            <a:endParaRPr lang="en-US" dirty="0" smtClean="0"/>
          </a:p>
          <a:p>
            <a:r>
              <a:rPr lang="en-US" dirty="0" smtClean="0"/>
              <a:t>The President has issued a directive that all agencies to look at the issue of climate change</a:t>
            </a:r>
            <a:r>
              <a:rPr lang="en-US" baseline="0" dirty="0" smtClean="0"/>
              <a:t> and also updated the federal flood risk management standard.</a:t>
            </a:r>
            <a:endParaRPr lang="en-US" dirty="0" smtClean="0"/>
          </a:p>
          <a:p>
            <a:endParaRPr lang="en-US" dirty="0" smtClean="0"/>
          </a:p>
          <a:p>
            <a:r>
              <a:rPr lang="en-US" dirty="0" smtClean="0"/>
              <a:t>NEPA guidance considers these issues in their analysis and decision making. For Example the NEC FUTURE real EIS is considering how changes in flood risk and temperature may influence route-options and ultimately design.</a:t>
            </a:r>
          </a:p>
          <a:p>
            <a:endParaRPr lang="en-US" dirty="0" smtClean="0"/>
          </a:p>
          <a:p>
            <a:r>
              <a:rPr lang="en-US" dirty="0" smtClean="0"/>
              <a:t>Toyota experienced the impacts of extreme weather events on its supply chain in 2011. Climate</a:t>
            </a:r>
            <a:r>
              <a:rPr lang="en-US" baseline="0" dirty="0" smtClean="0"/>
              <a:t> change and extreme weather may also impact delivery of goods and services to cities, especially during times of natural disasters.</a:t>
            </a: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13</a:t>
            </a:fld>
            <a:endParaRPr lang="en-US" dirty="0"/>
          </a:p>
        </p:txBody>
      </p:sp>
    </p:spTree>
    <p:extLst>
      <p:ext uri="{BB962C8B-B14F-4D97-AF65-F5344CB8AC3E}">
        <p14:creationId xmlns:p14="http://schemas.microsoft.com/office/powerpoint/2010/main" val="362638679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Evaluating Adaptation Solutions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112</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dirty="0" smtClean="0"/>
              <a:t>The next set of slides discusses approaches</a:t>
            </a:r>
            <a:r>
              <a:rPr lang="en-US" baseline="0" dirty="0" smtClean="0"/>
              <a:t> to mainstream (or operationalize) climate change preparedness into city operations.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113</a:t>
            </a:fld>
            <a:endParaRPr lang="en-US" dirty="0"/>
          </a:p>
        </p:txBody>
      </p:sp>
    </p:spTree>
    <p:extLst>
      <p:ext uri="{BB962C8B-B14F-4D97-AF65-F5344CB8AC3E}">
        <p14:creationId xmlns:p14="http://schemas.microsoft.com/office/powerpoint/2010/main" val="62948226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Speaker Notes:</a:t>
            </a:r>
          </a:p>
          <a:p>
            <a:endParaRPr lang="en-US" baseline="0" dirty="0" smtClean="0"/>
          </a:p>
          <a:p>
            <a:r>
              <a:rPr lang="en-US" baseline="0" dirty="0" smtClean="0"/>
              <a:t>This slide presents the four primary steps for integrating climate change preparedness into planning and operations:</a:t>
            </a:r>
          </a:p>
          <a:p>
            <a:pPr defTabSz="933237">
              <a:defRPr/>
            </a:pPr>
            <a:r>
              <a:rPr lang="en-US" dirty="0" smtClean="0"/>
              <a:t>- Mainstream climate change adaptation refers to the systematic incorporation of climate change considerations in planning, design, and operations of a city and all its processes</a:t>
            </a:r>
          </a:p>
          <a:p>
            <a:pPr defTabSz="933237">
              <a:defRPr/>
            </a:pPr>
            <a:r>
              <a:rPr lang="en-US" dirty="0" smtClean="0"/>
              <a:t>- Establishing a climate change policy can be accomplished through adoption of a formal policy statement recognizing climate change as a hazard that needs to be</a:t>
            </a:r>
            <a:r>
              <a:rPr lang="en-US" baseline="0" dirty="0" smtClean="0"/>
              <a:t> planned for at a citywide level.</a:t>
            </a:r>
            <a:endParaRPr lang="en-US" dirty="0" smtClean="0"/>
          </a:p>
          <a:p>
            <a:pPr defTabSz="933237">
              <a:defRPr/>
            </a:pPr>
            <a:r>
              <a:rPr lang="en-US" dirty="0" smtClean="0"/>
              <a:t>- Integrating climate change into agency programs can</a:t>
            </a:r>
            <a:r>
              <a:rPr lang="en-US" baseline="0" dirty="0" smtClean="0"/>
              <a:t> be accomplished through the development and adoption of planning guidance or checklists for projects to ensure that all projects go through the same process to consider the effects of climate change on project success.</a:t>
            </a:r>
            <a:endParaRPr lang="en-US" dirty="0" smtClean="0"/>
          </a:p>
          <a:p>
            <a:pPr defTabSz="933237">
              <a:defRPr/>
            </a:pPr>
            <a:r>
              <a:rPr lang="en-US" dirty="0" smtClean="0"/>
              <a:t>- Funding prioritization which looks at ways to identify</a:t>
            </a:r>
            <a:r>
              <a:rPr lang="en-US" baseline="0" dirty="0" smtClean="0"/>
              <a:t> and secure funding for climate change adaptation through various means.</a:t>
            </a:r>
            <a:endParaRPr lang="en-US" dirty="0" smtClean="0"/>
          </a:p>
          <a:p>
            <a:endParaRPr lang="en-US" baseline="0" dirty="0" smtClean="0"/>
          </a:p>
          <a:p>
            <a:r>
              <a:rPr lang="en-US" b="0" dirty="0" smtClean="0"/>
              <a:t>The</a:t>
            </a:r>
            <a:r>
              <a:rPr lang="en-US" b="0" baseline="0" dirty="0" smtClean="0"/>
              <a:t> next four slides present s</a:t>
            </a:r>
            <a:r>
              <a:rPr lang="en-US" b="0" dirty="0" smtClean="0"/>
              <a:t>pecific</a:t>
            </a:r>
            <a:r>
              <a:rPr lang="en-US" b="0" baseline="0" dirty="0" smtClean="0"/>
              <a:t> points on how to integrate climate change into agency programs. These are divided by sector/department: </a:t>
            </a:r>
          </a:p>
          <a:p>
            <a:r>
              <a:rPr lang="en-US" b="0" baseline="0" dirty="0" smtClean="0"/>
              <a:t>Planning;</a:t>
            </a:r>
          </a:p>
          <a:p>
            <a:r>
              <a:rPr lang="en-US" b="0" baseline="0" dirty="0" smtClean="0"/>
              <a:t>Capital development;</a:t>
            </a:r>
          </a:p>
          <a:p>
            <a:r>
              <a:rPr lang="en-US" b="0" dirty="0" smtClean="0"/>
              <a:t>Operations and maintenance; and</a:t>
            </a:r>
          </a:p>
          <a:p>
            <a:r>
              <a:rPr lang="en-US" b="0" dirty="0" smtClean="0"/>
              <a:t>Administration.</a:t>
            </a:r>
          </a:p>
          <a:p>
            <a:endParaRPr lang="en-US" baseline="0" dirty="0" smtClean="0"/>
          </a:p>
          <a:p>
            <a:r>
              <a:rPr lang="en-US" i="1" baseline="0" dirty="0" smtClean="0"/>
              <a:t>Resource: </a:t>
            </a:r>
            <a:r>
              <a:rPr lang="en-US" sz="1200" b="0" i="1"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endParaRPr lang="en-US" b="0" i="1"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114</a:t>
            </a:fld>
            <a:endParaRPr lang="en-US" dirty="0"/>
          </a:p>
        </p:txBody>
      </p:sp>
    </p:spTree>
    <p:extLst>
      <p:ext uri="{BB962C8B-B14F-4D97-AF65-F5344CB8AC3E}">
        <p14:creationId xmlns:p14="http://schemas.microsoft.com/office/powerpoint/2010/main" val="26338233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Integrating climate change into planning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0" dirty="0" smtClean="0"/>
              <a:t>This slide focuses on the Planning Division. </a:t>
            </a:r>
          </a:p>
          <a:p>
            <a:endParaRPr lang="en-US" b="0" dirty="0" smtClean="0"/>
          </a:p>
          <a:p>
            <a:r>
              <a:rPr lang="en-US" b="1" dirty="0" smtClean="0"/>
              <a:t>Key Responsibilities of the Planning Division</a:t>
            </a:r>
            <a:r>
              <a:rPr lang="en-US" b="0" dirty="0" smtClean="0"/>
              <a:t> – Convene</a:t>
            </a:r>
            <a:r>
              <a:rPr lang="en-US" b="0" baseline="0" dirty="0" smtClean="0"/>
              <a:t> and coordinate activities among various departments in City Government. Contribute to knowledge generation (e.g., identifying future housing and employment needs, etc..). </a:t>
            </a:r>
            <a:r>
              <a:rPr lang="en-US" b="0" dirty="0" smtClean="0"/>
              <a:t>Develop</a:t>
            </a:r>
            <a:r>
              <a:rPr lang="en-US" b="0" baseline="0" dirty="0" smtClean="0"/>
              <a:t> and update policies/plans that establish a vision for the (transportation, stormwater, wastewater) system in the future. Identify and prioritize projects that address critical system needs in preparation for project development. </a:t>
            </a:r>
          </a:p>
          <a:p>
            <a:endParaRPr lang="en-US" b="0" baseline="0" dirty="0" smtClean="0"/>
          </a:p>
          <a:p>
            <a:r>
              <a:rPr lang="en-US" b="1" baseline="0" dirty="0" smtClean="0"/>
              <a:t>Specific contributions to climate change preparedness include: </a:t>
            </a:r>
          </a:p>
          <a:p>
            <a:pPr marL="171450" indent="-171450">
              <a:buFont typeface="Arial" panose="020B0604020202020204" pitchFamily="34" charset="0"/>
              <a:buChar char="•"/>
            </a:pPr>
            <a:r>
              <a:rPr lang="en-US" b="0" baseline="0" dirty="0" smtClean="0"/>
              <a:t>Convening – can provide support and offer technical advice to agency-wide coordinating body</a:t>
            </a:r>
          </a:p>
          <a:p>
            <a:pPr marL="171450" indent="-171450">
              <a:buFont typeface="Arial" panose="020B0604020202020204" pitchFamily="34" charset="0"/>
              <a:buChar char="•"/>
            </a:pPr>
            <a:r>
              <a:rPr lang="en-US" b="0" baseline="0" dirty="0" smtClean="0"/>
              <a:t>Coordinating – Forging new connections to partners knowledgeable in climate change adaptation such as research institutes, peer agencies already addressing climate change</a:t>
            </a:r>
          </a:p>
          <a:p>
            <a:pPr marL="171450" indent="-171450">
              <a:buFont typeface="Arial" panose="020B0604020202020204" pitchFamily="34" charset="0"/>
              <a:buChar char="•"/>
            </a:pPr>
            <a:r>
              <a:rPr lang="en-US" b="0" baseline="0" dirty="0" smtClean="0"/>
              <a:t>Strategic Visioning – Integrate climate change preparedness into the agency’s long-term vision and strategic development </a:t>
            </a:r>
          </a:p>
          <a:p>
            <a:pPr marL="171450" indent="-171450">
              <a:buFont typeface="Arial" panose="020B0604020202020204" pitchFamily="34" charset="0"/>
              <a:buChar char="•"/>
            </a:pPr>
            <a:r>
              <a:rPr lang="en-US" b="0" baseline="0" dirty="0" smtClean="0"/>
              <a:t>Needs Identification – Integrate climate risk into needs identification and prioritization </a:t>
            </a:r>
            <a:endParaRPr lang="en-US" b="0" dirty="0" smtClean="0"/>
          </a:p>
          <a:p>
            <a:pPr marL="171450" indent="-171450">
              <a:buFont typeface="Arial" panose="020B0604020202020204" pitchFamily="34" charset="0"/>
              <a:buChar char="•"/>
            </a:pPr>
            <a:endParaRPr lang="en-US" sz="1200" b="0" i="0" u="none" strike="noStrike" kern="1200" baseline="0" dirty="0" smtClean="0">
              <a:solidFill>
                <a:schemeClr val="tx1"/>
              </a:solidFill>
              <a:latin typeface="Arial" panose="020B0604020202020204" pitchFamily="34" charset="0"/>
              <a:ea typeface="+mn-ea"/>
              <a:cs typeface="+mn-cs"/>
            </a:endParaRPr>
          </a:p>
          <a:p>
            <a:r>
              <a:rPr lang="en-US" baseline="0" dirty="0" smtClean="0"/>
              <a:t>Resource: </a:t>
            </a:r>
            <a:r>
              <a:rPr lang="en-US" sz="1200" b="0" i="0"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115</a:t>
            </a:fld>
            <a:endParaRPr lang="en-US" dirty="0"/>
          </a:p>
        </p:txBody>
      </p:sp>
    </p:spTree>
    <p:extLst>
      <p:ext uri="{BB962C8B-B14F-4D97-AF65-F5344CB8AC3E}">
        <p14:creationId xmlns:p14="http://schemas.microsoft.com/office/powerpoint/2010/main" val="249928928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Integrating climate change into capital planning</a:t>
            </a:r>
            <a:endParaRPr lang="en-US" b="1" dirty="0" smtClean="0"/>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slide focuses on the Capital Planning</a:t>
            </a:r>
            <a:r>
              <a:rPr lang="en-US" b="0" baseline="0" dirty="0" smtClean="0"/>
              <a:t> </a:t>
            </a:r>
            <a:r>
              <a:rPr lang="en-US" b="0" dirty="0" smtClean="0"/>
              <a:t>Division.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dirty="0" smtClean="0"/>
              <a:t>Key Responsibilities of the Capital Planning Division</a:t>
            </a:r>
            <a:r>
              <a:rPr lang="en-US" b="0" dirty="0" smtClean="0"/>
              <a:t> – Prioritize projects that require</a:t>
            </a:r>
            <a:r>
              <a:rPr lang="en-US" b="0" baseline="0" dirty="0" smtClean="0"/>
              <a:t> significant capital investment, contribute to project scoping, contribute to drafting design guidelines and standards for infrastructure projects, project engineering and construction, permitting of infrastructure projects, and routine asset management. </a:t>
            </a:r>
          </a:p>
          <a:p>
            <a:endParaRPr lang="en-US" b="0" baseline="0" dirty="0" smtClean="0"/>
          </a:p>
          <a:p>
            <a:r>
              <a:rPr lang="en-US" b="1" baseline="0" dirty="0" smtClean="0"/>
              <a:t>Specific contributions to climate change preparedness by the capital planning division could include: </a:t>
            </a:r>
          </a:p>
          <a:p>
            <a:pPr marL="171450" indent="-171450">
              <a:buFont typeface="Arial" panose="020B0604020202020204" pitchFamily="34" charset="0"/>
              <a:buChar char="•"/>
            </a:pPr>
            <a:r>
              <a:rPr lang="en-US" b="0" dirty="0" smtClean="0"/>
              <a:t>Integrate</a:t>
            </a:r>
            <a:r>
              <a:rPr lang="en-US" b="0" baseline="0" dirty="0" smtClean="0"/>
              <a:t> climate risk into project prioritization – particularly those requiring significant capital investments.</a:t>
            </a:r>
          </a:p>
          <a:p>
            <a:pPr marL="171450" indent="-171450">
              <a:buFont typeface="Arial" panose="020B0604020202020204" pitchFamily="34" charset="0"/>
              <a:buChar char="•"/>
            </a:pPr>
            <a:r>
              <a:rPr lang="en-US" b="0" dirty="0" smtClean="0"/>
              <a:t>Consideration</a:t>
            </a:r>
            <a:r>
              <a:rPr lang="en-US" b="0" baseline="0" dirty="0" smtClean="0"/>
              <a:t> of climate change in project development and scoping could identify fundamental design challenges and promote consideration of adaptation strategies</a:t>
            </a:r>
          </a:p>
          <a:p>
            <a:pPr marL="171450" indent="-171450">
              <a:buFont typeface="Arial" panose="020B0604020202020204" pitchFamily="34" charset="0"/>
              <a:buChar char="•"/>
            </a:pPr>
            <a:r>
              <a:rPr lang="en-US" b="0" baseline="0" dirty="0" smtClean="0"/>
              <a:t>Design guidelines, standards, and specifications can be updated to reflect the agency’s risk tolerance and guide project design</a:t>
            </a:r>
          </a:p>
          <a:p>
            <a:pPr marL="171450" indent="-171450">
              <a:buFont typeface="Arial" panose="020B0604020202020204" pitchFamily="34" charset="0"/>
              <a:buChar char="•"/>
            </a:pPr>
            <a:r>
              <a:rPr lang="en-US" sz="1200" b="0" i="0" u="none" strike="noStrike" kern="1200" baseline="0" dirty="0" smtClean="0">
                <a:solidFill>
                  <a:schemeClr val="tx1"/>
                </a:solidFill>
                <a:latin typeface="Arial" panose="020B0604020202020204" pitchFamily="34" charset="0"/>
                <a:ea typeface="+mn-ea"/>
                <a:cs typeface="+mn-cs"/>
              </a:rPr>
              <a:t>During the permitting process, a proactive dialogue with partner environmental agencies could support the identification of solutions that protect the environment (and adjacent landowners) while turning asset renewal activities, and even disasters, into opportunities to enhance the resilience of otherwise vulnerable facilities.</a:t>
            </a:r>
            <a:r>
              <a:rPr lang="en-US" b="0" baseline="0" dirty="0" smtClean="0"/>
              <a:t> Identification of potential projects in hazard mitigation plans is one way to secure funding for these types of projects.</a:t>
            </a:r>
          </a:p>
          <a:p>
            <a:pPr marL="171450" indent="-171450">
              <a:buFont typeface="Arial" panose="020B0604020202020204" pitchFamily="34" charset="0"/>
              <a:buChar char="•"/>
            </a:pPr>
            <a:r>
              <a:rPr lang="en-US" sz="1200" b="0" i="0" u="none" strike="noStrike" kern="1200" baseline="0" dirty="0" smtClean="0">
                <a:solidFill>
                  <a:schemeClr val="tx1"/>
                </a:solidFill>
                <a:latin typeface="Arial" panose="020B0604020202020204" pitchFamily="34" charset="0"/>
                <a:ea typeface="+mn-ea"/>
                <a:cs typeface="+mn-cs"/>
              </a:rPr>
              <a:t>Incorporate projected future risks into asset management regimes today so that the asset renewal cycle (including capital investments as well as operations and maintenance) and specific treatments can be adjusted to maximize the agency’s investment dollars.</a:t>
            </a:r>
          </a:p>
          <a:p>
            <a:pPr marL="171450" indent="-171450">
              <a:buFont typeface="Arial" panose="020B0604020202020204" pitchFamily="34" charset="0"/>
              <a:buChar char="•"/>
            </a:pPr>
            <a:endParaRPr lang="en-US" sz="1200" b="0" i="0" u="none" strike="noStrike" kern="1200" baseline="0" dirty="0" smtClean="0">
              <a:solidFill>
                <a:schemeClr val="tx1"/>
              </a:solidFill>
              <a:latin typeface="Arial" panose="020B0604020202020204" pitchFamily="34" charset="0"/>
              <a:ea typeface="+mn-ea"/>
              <a:cs typeface="+mn-cs"/>
            </a:endParaRPr>
          </a:p>
          <a:p>
            <a:r>
              <a:rPr lang="en-US" baseline="0" dirty="0" smtClean="0"/>
              <a:t>Resource: </a:t>
            </a:r>
            <a:r>
              <a:rPr lang="en-US" sz="1200" b="0" i="0"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116</a:t>
            </a:fld>
            <a:endParaRPr lang="en-US" dirty="0"/>
          </a:p>
        </p:txBody>
      </p:sp>
    </p:spTree>
    <p:extLst>
      <p:ext uri="{BB962C8B-B14F-4D97-AF65-F5344CB8AC3E}">
        <p14:creationId xmlns:p14="http://schemas.microsoft.com/office/powerpoint/2010/main" val="249928928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Integrating climate change into Operations and Maintenance</a:t>
            </a:r>
            <a:endParaRPr lang="en-US" b="1" dirty="0" smtClean="0"/>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slide focuses on the Operations and Maintenance</a:t>
            </a:r>
            <a:r>
              <a:rPr lang="en-US" b="0" baseline="0" dirty="0" smtClean="0"/>
              <a:t> </a:t>
            </a:r>
            <a:r>
              <a:rPr lang="en-US" b="0" dirty="0" smtClean="0"/>
              <a:t>Division.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dirty="0" smtClean="0"/>
              <a:t>Key Responsibilities of the O&amp;M Division</a:t>
            </a:r>
            <a:r>
              <a:rPr lang="en-US" b="0" dirty="0" smtClean="0"/>
              <a:t> – The O&amp;M has specific responsibilities</a:t>
            </a:r>
            <a:r>
              <a:rPr lang="en-US" b="0" baseline="0" dirty="0" smtClean="0"/>
              <a:t> in times of natural disasters that are to do with emergency operations and evacuation. O&amp;M also has coordination responsibilities with other departments involving emergency preparedness. Maintenance personnel have are responsible for maintaining the physical and functional condition of infrastructure. Finally, O&amp;M is also in charge of maintaining an adequate stock of maintenance and emergency preparedness/response material and equipment.</a:t>
            </a:r>
          </a:p>
          <a:p>
            <a:endParaRPr lang="en-US" b="0" baseline="0" dirty="0" smtClean="0"/>
          </a:p>
          <a:p>
            <a:r>
              <a:rPr lang="en-US" b="1" baseline="0" dirty="0" smtClean="0"/>
              <a:t>Specific contributions to climate change preparedness by the O&amp;M division could include: </a:t>
            </a:r>
            <a:r>
              <a:rPr lang="en-US" b="0" baseline="0" dirty="0" smtClean="0"/>
              <a:t>obtaining climate projections data to inform tweaks to emergency response and evacuation procedures; educating other city departments about emergency response procedures that account for climate impacts, tapping into the knowledge of maintenance personnel about the current conditions of physical infrastructure, and using projections data to inform purchasing decisions.</a:t>
            </a:r>
            <a:endParaRPr lang="en-US" b="1" baseline="0" dirty="0" smtClean="0"/>
          </a:p>
          <a:p>
            <a:pPr marL="171450" indent="-171450">
              <a:buFont typeface="Arial" panose="020B0604020202020204" pitchFamily="34" charset="0"/>
              <a:buChar char="•"/>
            </a:pPr>
            <a:endParaRPr lang="en-US" sz="1200" b="0" i="0" u="none" strike="noStrike" kern="1200" baseline="0" dirty="0" smtClean="0">
              <a:solidFill>
                <a:schemeClr val="tx1"/>
              </a:solidFill>
              <a:latin typeface="Arial" panose="020B0604020202020204" pitchFamily="34" charset="0"/>
              <a:ea typeface="+mn-ea"/>
              <a:cs typeface="+mn-cs"/>
            </a:endParaRPr>
          </a:p>
          <a:p>
            <a:r>
              <a:rPr lang="en-US" baseline="0" dirty="0" smtClean="0"/>
              <a:t>Resource: </a:t>
            </a:r>
            <a:r>
              <a:rPr lang="en-US" sz="1200" b="0" i="0"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p>
          <a:p>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117</a:t>
            </a:fld>
            <a:endParaRPr lang="en-US" dirty="0"/>
          </a:p>
        </p:txBody>
      </p:sp>
    </p:spTree>
    <p:extLst>
      <p:ext uri="{BB962C8B-B14F-4D97-AF65-F5344CB8AC3E}">
        <p14:creationId xmlns:p14="http://schemas.microsoft.com/office/powerpoint/2010/main" val="249928928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Integrating climate change into General Administration</a:t>
            </a:r>
            <a:endParaRPr lang="en-US" b="1" dirty="0" smtClean="0"/>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slide focuses on the City Administration</a:t>
            </a:r>
            <a:r>
              <a:rPr lang="en-US" b="0" baseline="0" dirty="0" smtClean="0"/>
              <a:t> </a:t>
            </a:r>
            <a:r>
              <a:rPr lang="en-US" b="0" dirty="0" smtClean="0"/>
              <a:t>Division. Responsibilities</a:t>
            </a:r>
            <a:r>
              <a:rPr lang="en-US" b="0" baseline="0" dirty="0" smtClean="0"/>
              <a:t> fall within the Executive Management, Government Relations, Public/Media Relations, Finance, and Sustainability roles.</a:t>
            </a:r>
          </a:p>
          <a:p>
            <a:endParaRPr lang="en-US" b="1" dirty="0" smtClean="0"/>
          </a:p>
          <a:p>
            <a:r>
              <a:rPr lang="en-US" b="1" dirty="0" smtClean="0"/>
              <a:t>Key Responsibilities of the</a:t>
            </a:r>
            <a:r>
              <a:rPr lang="en-US" b="1" baseline="0" dirty="0" smtClean="0"/>
              <a:t> Administration </a:t>
            </a:r>
            <a:r>
              <a:rPr lang="en-US" b="1" dirty="0" smtClean="0"/>
              <a:t>Division</a:t>
            </a:r>
            <a:r>
              <a:rPr lang="en-US" b="0" dirty="0" smtClean="0"/>
              <a:t> – The administration division is responsible for maintaining city relationships with other public agencies as well</a:t>
            </a:r>
            <a:r>
              <a:rPr lang="en-US" b="0" baseline="0" dirty="0" smtClean="0"/>
              <a:t> as the general public. This division also influences the City’s general fund, and often takes on sustainability-related projects, particularly those focusing on greenhouse gas reduction.</a:t>
            </a:r>
          </a:p>
          <a:p>
            <a:endParaRPr lang="en-US" b="0" baseline="0" dirty="0" smtClean="0"/>
          </a:p>
          <a:p>
            <a:r>
              <a:rPr lang="en-US" b="1" baseline="0" dirty="0" smtClean="0"/>
              <a:t>Specific contributions to climate change preparedness by the Administration division could include: </a:t>
            </a:r>
            <a:r>
              <a:rPr lang="en-US" b="0" baseline="0" dirty="0" smtClean="0"/>
              <a:t>supporting adaptation planning dialogue with regional, state, and federal agencies; communicating efforts on local and regional climate adaptation planning with the media, providing general direction on how city general funds can be used or leveraged for adaptation planning, and how synergies can be explored between the city’s sustainability planning efforts and adaptation planning.  </a:t>
            </a:r>
            <a:endParaRPr lang="en-US" b="1" baseline="0" dirty="0" smtClean="0"/>
          </a:p>
          <a:p>
            <a:pPr marL="171450" indent="-171450">
              <a:buFont typeface="Arial" panose="020B0604020202020204" pitchFamily="34" charset="0"/>
              <a:buChar char="•"/>
            </a:pPr>
            <a:endParaRPr lang="en-US" sz="1200" b="0" i="0" u="none" strike="noStrike" kern="1200" baseline="0" dirty="0" smtClean="0">
              <a:solidFill>
                <a:schemeClr val="tx1"/>
              </a:solidFill>
              <a:latin typeface="Arial" panose="020B0604020202020204" pitchFamily="34" charset="0"/>
              <a:ea typeface="+mn-ea"/>
              <a:cs typeface="+mn-cs"/>
            </a:endParaRPr>
          </a:p>
          <a:p>
            <a:r>
              <a:rPr lang="en-US" baseline="0" dirty="0" smtClean="0"/>
              <a:t>Resource: </a:t>
            </a:r>
            <a:r>
              <a:rPr lang="en-US" sz="1200" b="0" i="0" u="none" strike="noStrike" kern="1200" baseline="0" dirty="0" smtClean="0">
                <a:solidFill>
                  <a:schemeClr val="tx1"/>
                </a:solidFill>
                <a:latin typeface="Arial" panose="020B0604020202020204" pitchFamily="34" charset="0"/>
                <a:ea typeface="+mn-ea"/>
                <a:cs typeface="+mn-cs"/>
              </a:rPr>
              <a:t>Climate Change and Extreme Weather Adaptation Options for Transportation Assets in the Bay Area Pilot Project (MTC 2014)</a:t>
            </a:r>
            <a:endParaRPr lang="en-US" b="0" baseline="0" dirty="0" smtClean="0"/>
          </a:p>
          <a:p>
            <a:endParaRPr lang="en-US" b="1"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118</a:t>
            </a:fld>
            <a:endParaRPr lang="en-US" dirty="0"/>
          </a:p>
        </p:txBody>
      </p:sp>
    </p:spTree>
    <p:extLst>
      <p:ext uri="{BB962C8B-B14F-4D97-AF65-F5344CB8AC3E}">
        <p14:creationId xmlns:p14="http://schemas.microsoft.com/office/powerpoint/2010/main" val="249928928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slide provides specific examples of where</a:t>
            </a:r>
            <a:r>
              <a:rPr lang="en-US" b="0" baseline="0" dirty="0" smtClean="0"/>
              <a:t> to adopt climate change policies and promote resilience within city operations, including updates to building codes, floodplain ordinances, stormwater management plans, or transition to renewable energy.</a:t>
            </a:r>
            <a:endParaRPr lang="en-US" b="0" dirty="0" smtClean="0"/>
          </a:p>
        </p:txBody>
      </p:sp>
      <p:sp>
        <p:nvSpPr>
          <p:cNvPr id="4" name="Slide Number Placeholder 3"/>
          <p:cNvSpPr>
            <a:spLocks noGrp="1"/>
          </p:cNvSpPr>
          <p:nvPr>
            <p:ph type="sldNum" sz="quarter" idx="10"/>
          </p:nvPr>
        </p:nvSpPr>
        <p:spPr/>
        <p:txBody>
          <a:bodyPr/>
          <a:lstStyle/>
          <a:p>
            <a:fld id="{42E635CB-4820-4E21-8B8C-D98DC55CD685}" type="slidenum">
              <a:rPr lang="en-US" smtClean="0"/>
              <a:t>119</a:t>
            </a:fld>
            <a:endParaRPr lang="en-US" dirty="0"/>
          </a:p>
        </p:txBody>
      </p:sp>
    </p:spTree>
    <p:extLst>
      <p:ext uri="{BB962C8B-B14F-4D97-AF65-F5344CB8AC3E}">
        <p14:creationId xmlns:p14="http://schemas.microsoft.com/office/powerpoint/2010/main" val="426980551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slide provides specific examples of where</a:t>
            </a:r>
            <a:r>
              <a:rPr lang="en-US" b="0" baseline="0" dirty="0" smtClean="0"/>
              <a:t> to adopt climate change policies and promote resilience within city operations, including updates to building codes, floodplain ordinances, stormwater management plans, or transition to renewable energy.</a:t>
            </a:r>
            <a:endParaRPr lang="en-US" b="0" dirty="0" smtClean="0"/>
          </a:p>
        </p:txBody>
      </p:sp>
      <p:sp>
        <p:nvSpPr>
          <p:cNvPr id="4" name="Slide Number Placeholder 3"/>
          <p:cNvSpPr>
            <a:spLocks noGrp="1"/>
          </p:cNvSpPr>
          <p:nvPr>
            <p:ph type="sldNum" sz="quarter" idx="10"/>
          </p:nvPr>
        </p:nvSpPr>
        <p:spPr/>
        <p:txBody>
          <a:bodyPr/>
          <a:lstStyle/>
          <a:p>
            <a:fld id="{42E635CB-4820-4E21-8B8C-D98DC55CD685}" type="slidenum">
              <a:rPr lang="en-US" smtClean="0"/>
              <a:t>120</a:t>
            </a:fld>
            <a:endParaRPr lang="en-US" dirty="0"/>
          </a:p>
        </p:txBody>
      </p:sp>
    </p:spTree>
    <p:extLst>
      <p:ext uri="{BB962C8B-B14F-4D97-AF65-F5344CB8AC3E}">
        <p14:creationId xmlns:p14="http://schemas.microsoft.com/office/powerpoint/2010/main" val="42698055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1" dirty="0" smtClean="0"/>
              <a:t>For game-based</a:t>
            </a:r>
            <a:r>
              <a:rPr lang="en-US" b="0" i="1" baseline="0" dirty="0" smtClean="0"/>
              <a:t> track, have participants complete the Adaptation Plan in the Game of Floods Participant Workbook.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1" baseline="0" dirty="0" smtClean="0"/>
              <a:t>For exercise-based track, have participants complete the Project Resilience Review exercise on subsequent slides.</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121</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smtClean="0"/>
              <a:t>Speaker Notes:</a:t>
            </a:r>
          </a:p>
          <a:p>
            <a:r>
              <a:rPr lang="en-US" dirty="0" smtClean="0"/>
              <a:t>Action on climate change is no longer something new and radical.</a:t>
            </a:r>
          </a:p>
          <a:p>
            <a:r>
              <a:rPr lang="en-US" dirty="0" smtClean="0"/>
              <a:t>Many organizations across all sectors are taking action.</a:t>
            </a:r>
          </a:p>
          <a:p>
            <a:r>
              <a:rPr lang="en-US" i="1" dirty="0" smtClean="0"/>
              <a:t>Feel free</a:t>
            </a:r>
            <a:r>
              <a:rPr lang="en-US" i="1" baseline="0" dirty="0" smtClean="0"/>
              <a:t> to add a regional or local action that will resonate with your staff. </a:t>
            </a:r>
            <a:endParaRPr lang="en-US" i="1" dirty="0" smtClean="0"/>
          </a:p>
          <a:p>
            <a:endParaRPr lang="en-US" dirty="0" smtClean="0"/>
          </a:p>
          <a:p>
            <a:r>
              <a:rPr lang="en-US" b="1" dirty="0" smtClean="0"/>
              <a:t>Public agencies and government</a:t>
            </a:r>
            <a:r>
              <a:rPr lang="en-US" dirty="0" smtClean="0"/>
              <a:t>: San Francisco and Cambridge, MA are examples. Many towns</a:t>
            </a:r>
            <a:r>
              <a:rPr lang="en-US" baseline="0" dirty="0" smtClean="0"/>
              <a:t> across the US and the world have been tackling the issue.  </a:t>
            </a:r>
          </a:p>
          <a:p>
            <a:endParaRPr lang="en-US" dirty="0" smtClean="0"/>
          </a:p>
          <a:p>
            <a:r>
              <a:rPr lang="en-US" b="1" dirty="0" smtClean="0"/>
              <a:t>Utilities : </a:t>
            </a:r>
            <a:r>
              <a:rPr lang="en-US" b="0" dirty="0" smtClean="0"/>
              <a:t>M</a:t>
            </a:r>
            <a:r>
              <a:rPr lang="en-US" dirty="0" smtClean="0"/>
              <a:t>any power and water utilities are working to understand the implications of climate change. This has included incorporating into rate submissions and design work. Toronto Hydro conducted a vulnerability assessment of its infrastructure. In Boston the Water and Sewer</a:t>
            </a:r>
            <a:r>
              <a:rPr lang="en-US" baseline="0" dirty="0" smtClean="0"/>
              <a:t> Commission </a:t>
            </a:r>
            <a:r>
              <a:rPr lang="en-US" dirty="0" smtClean="0"/>
              <a:t>has adjusted its design storms to allow for rising sea levels and increases in intensity of extreme rainfall events. </a:t>
            </a:r>
          </a:p>
          <a:p>
            <a:endParaRPr lang="en-US" dirty="0" smtClean="0"/>
          </a:p>
          <a:p>
            <a:r>
              <a:rPr lang="en-US" b="1" dirty="0" smtClean="0"/>
              <a:t>Transportation:</a:t>
            </a:r>
            <a:r>
              <a:rPr lang="en-US" dirty="0" smtClean="0"/>
              <a:t> The FHWA has funded many projects that investigated the risks of climate change and informed design and planning of assets.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14</a:t>
            </a:fld>
            <a:endParaRPr lang="en-US" dirty="0"/>
          </a:p>
        </p:txBody>
      </p:sp>
    </p:spTree>
    <p:extLst>
      <p:ext uri="{BB962C8B-B14F-4D97-AF65-F5344CB8AC3E}">
        <p14:creationId xmlns:p14="http://schemas.microsoft.com/office/powerpoint/2010/main" val="322160686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game-based</a:t>
            </a:r>
            <a:r>
              <a:rPr lang="en-US" b="0" i="1" baseline="0" dirty="0" smtClean="0"/>
              <a:t> track, have participants complete the Adaptation Plan in the Game of Floods Participant Workbook.</a:t>
            </a:r>
          </a:p>
          <a:p>
            <a:endParaRPr lang="en-US" b="0" i="1" baseline="0" dirty="0" smtClean="0"/>
          </a:p>
          <a:p>
            <a:r>
              <a:rPr lang="en-US" b="0" i="1" baseline="0" dirty="0" smtClean="0"/>
              <a:t>This slide can be deleted for the exercise-based track.</a:t>
            </a:r>
          </a:p>
          <a:p>
            <a:endParaRPr lang="en-US" b="0" baseline="0" dirty="0" smtClean="0"/>
          </a:p>
          <a:p>
            <a:r>
              <a:rPr lang="en-US" b="0" baseline="0" dirty="0" smtClean="0"/>
              <a:t>Game-based track:</a:t>
            </a:r>
          </a:p>
          <a:p>
            <a:pPr marL="171450" indent="-171450">
              <a:buFont typeface="Arial" panose="020B0604020202020204" pitchFamily="34" charset="0"/>
              <a:buChar char="•"/>
            </a:pPr>
            <a:r>
              <a:rPr lang="en-US" b="0" baseline="0" dirty="0" smtClean="0"/>
              <a:t>Review potential adaptation options and associated costs. </a:t>
            </a:r>
          </a:p>
          <a:p>
            <a:pPr marL="171450" indent="-171450">
              <a:buFont typeface="Arial" panose="020B0604020202020204" pitchFamily="34" charset="0"/>
              <a:buChar char="•"/>
            </a:pPr>
            <a:r>
              <a:rPr lang="en-US" b="0" baseline="0" dirty="0" smtClean="0"/>
              <a:t>Teams will strategize how to protect assets with allotted funding.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All team members should record results in their own workbook.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Teams will also consider additional 2 questions in workbook:</a:t>
            </a:r>
          </a:p>
          <a:p>
            <a:pPr lvl="1"/>
            <a:r>
              <a:rPr lang="en-US" sz="1200" kern="1200" dirty="0" smtClean="0">
                <a:solidFill>
                  <a:schemeClr val="tx1"/>
                </a:solidFill>
                <a:effectLst/>
                <a:latin typeface="Arial" panose="020B0604020202020204" pitchFamily="34" charset="0"/>
                <a:ea typeface="+mn-ea"/>
                <a:cs typeface="+mn-cs"/>
              </a:rPr>
              <a:t>-Think about outreach and engaging the community, what activities would you need to complete as you implement your Plan?</a:t>
            </a:r>
          </a:p>
          <a:p>
            <a:pPr lvl="1"/>
            <a:r>
              <a:rPr lang="en-US" sz="1200" kern="1200" dirty="0" smtClean="0">
                <a:solidFill>
                  <a:schemeClr val="tx1"/>
                </a:solidFill>
                <a:effectLst/>
                <a:latin typeface="Arial" panose="020B0604020202020204" pitchFamily="34" charset="0"/>
                <a:ea typeface="+mn-ea"/>
                <a:cs typeface="+mn-cs"/>
              </a:rPr>
              <a:t>-If there is one more thing you wanted to do to increase the resiliency of the town to climate change, but you could not afford, what would it be and why?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pPr marL="171450" indent="-171450">
              <a:buFont typeface="Arial" panose="020B0604020202020204" pitchFamily="34" charset="0"/>
              <a:buChar char="•"/>
            </a:pPr>
            <a:endParaRPr lang="en-US" b="0" baseline="0" dirty="0" smtClean="0"/>
          </a:p>
          <a:p>
            <a:pPr marL="171450" indent="-171450">
              <a:buFont typeface="Arial" panose="020B0604020202020204" pitchFamily="34" charset="0"/>
              <a:buChar char="•"/>
            </a:pPr>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122</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exercise-based track</a:t>
            </a:r>
            <a:r>
              <a:rPr lang="en-US" b="0" i="1" baseline="0" dirty="0" smtClean="0"/>
              <a:t>, have participants complete the Project Resilience Review on this slide and the next.</a:t>
            </a:r>
          </a:p>
          <a:p>
            <a:endParaRPr lang="en-US" b="0" i="1" baseline="0" dirty="0" smtClean="0"/>
          </a:p>
          <a:p>
            <a:r>
              <a:rPr lang="en-US" b="0" i="1" baseline="0" dirty="0" smtClean="0"/>
              <a:t>This slide can be deleted for the game-based track.</a:t>
            </a:r>
          </a:p>
        </p:txBody>
      </p:sp>
      <p:sp>
        <p:nvSpPr>
          <p:cNvPr id="4" name="Slide Number Placeholder 3"/>
          <p:cNvSpPr>
            <a:spLocks noGrp="1"/>
          </p:cNvSpPr>
          <p:nvPr>
            <p:ph type="sldNum" sz="quarter" idx="10"/>
          </p:nvPr>
        </p:nvSpPr>
        <p:spPr/>
        <p:txBody>
          <a:bodyPr/>
          <a:lstStyle/>
          <a:p>
            <a:fld id="{560B52A1-CCB2-4AAD-86EF-43FEE5A3BB26}" type="slidenum">
              <a:rPr lang="en-US" smtClean="0"/>
              <a:pPr/>
              <a:t>123</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exercise-based track</a:t>
            </a:r>
            <a:r>
              <a:rPr lang="en-US" b="0" i="1" baseline="0" dirty="0" smtClean="0"/>
              <a:t>, have participants complete the Project Resilience Review on this slide and the previous.</a:t>
            </a:r>
          </a:p>
          <a:p>
            <a:endParaRPr lang="en-US" b="0" i="1" baseline="0" dirty="0" smtClean="0"/>
          </a:p>
          <a:p>
            <a:r>
              <a:rPr lang="en-US" b="0" i="1" baseline="0" dirty="0" smtClean="0"/>
              <a:t>This slide can be deleted for the game-based track</a:t>
            </a:r>
            <a:r>
              <a:rPr lang="en-US" b="0" baseline="0" dirty="0" smtClean="0"/>
              <a:t>.</a:t>
            </a:r>
          </a:p>
        </p:txBody>
      </p:sp>
      <p:sp>
        <p:nvSpPr>
          <p:cNvPr id="4" name="Slide Number Placeholder 3"/>
          <p:cNvSpPr>
            <a:spLocks noGrp="1"/>
          </p:cNvSpPr>
          <p:nvPr>
            <p:ph type="sldNum" sz="quarter" idx="10"/>
          </p:nvPr>
        </p:nvSpPr>
        <p:spPr/>
        <p:txBody>
          <a:bodyPr/>
          <a:lstStyle/>
          <a:p>
            <a:fld id="{560B52A1-CCB2-4AAD-86EF-43FEE5A3BB26}" type="slidenum">
              <a:rPr lang="en-US" smtClean="0"/>
              <a:pPr/>
              <a:t>124</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Integrating Climate Change into Planning &amp; Operations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125</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Following completion</a:t>
            </a:r>
            <a:r>
              <a:rPr lang="en-US" sz="1200" kern="1200" baseline="0" dirty="0" smtClean="0">
                <a:solidFill>
                  <a:schemeClr val="tx1"/>
                </a:solidFill>
                <a:effectLst/>
                <a:latin typeface="AECOM Sans" panose="020B0504020202020204" pitchFamily="34" charset="0"/>
                <a:ea typeface="+mn-ea"/>
                <a:cs typeface="+mn-cs"/>
              </a:rPr>
              <a:t> of an adaptation plan for an given asset or set of assets, it is time to implement adaptation measures. This involves constructing the selected physical adaptation strategies or adopting or implementing selected governance strategies. As discussed previously, it is important to continue to monitor changing environmental conditions to identify thresholds at which point phased strategies may be implemented. Thresholds are especially important to identify to assets design with adaptive capacity, where structural modifications are planned at some point in the future or for managed retreat projects where assets are removed and relocated according to a predetermined plan triggered by exceedance of future thresholds.</a:t>
            </a:r>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127</a:t>
            </a:fld>
            <a:endParaRPr lang="en-US" dirty="0">
              <a:solidFill>
                <a:prstClr val="black"/>
              </a:solidFill>
            </a:endParaRPr>
          </a:p>
        </p:txBody>
      </p:sp>
    </p:spTree>
    <p:extLst>
      <p:ext uri="{BB962C8B-B14F-4D97-AF65-F5344CB8AC3E}">
        <p14:creationId xmlns:p14="http://schemas.microsoft.com/office/powerpoint/2010/main" val="32848912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[OPTIONAL SLIDE]</a:t>
            </a:r>
          </a:p>
          <a:p>
            <a:r>
              <a:rPr lang="en-US" b="1" dirty="0" smtClean="0"/>
              <a:t>Speaker</a:t>
            </a:r>
            <a:r>
              <a:rPr lang="en-US" b="1" baseline="0" dirty="0" smtClean="0"/>
              <a:t> notes:</a:t>
            </a:r>
          </a:p>
          <a:p>
            <a:r>
              <a:rPr lang="en-US" b="0" baseline="0" dirty="0" smtClean="0"/>
              <a:t>Based on what you’ve learned today, what ideas do you have to incorporate climate change considerations in your day-to-day work?</a:t>
            </a:r>
          </a:p>
          <a:p>
            <a:endParaRPr lang="en-US" b="0" baseline="0" dirty="0" smtClean="0"/>
          </a:p>
          <a:p>
            <a:r>
              <a:rPr lang="en-US" b="0" i="1" dirty="0" smtClean="0"/>
              <a:t>This</a:t>
            </a:r>
            <a:r>
              <a:rPr lang="en-US" b="0" i="1" baseline="0" dirty="0" smtClean="0"/>
              <a:t> is an optional slide that can be used to facilitate a brief discussion among staff to wrap up the training and promote thinking about next steps.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128</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i="0" dirty="0" smtClean="0"/>
              <a:t>The</a:t>
            </a:r>
            <a:r>
              <a:rPr lang="en-US" i="0" baseline="0" dirty="0" smtClean="0"/>
              <a:t> next section will present a high level discussion of some of the causes of flooding that may impact your City’s assets. </a:t>
            </a:r>
            <a:r>
              <a:rPr lang="en-US" i="1" baseline="0" dirty="0" smtClean="0"/>
              <a:t>This may seem obvious but experience has shown this can be a cause of misunderstanding.</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15</a:t>
            </a:fld>
            <a:endParaRPr lang="en-US" dirty="0"/>
          </a:p>
        </p:txBody>
      </p:sp>
    </p:spTree>
    <p:extLst>
      <p:ext uri="{BB962C8B-B14F-4D97-AF65-F5344CB8AC3E}">
        <p14:creationId xmlns:p14="http://schemas.microsoft.com/office/powerpoint/2010/main" val="1506429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OVERVIEW</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Coastal</a:t>
            </a:r>
            <a:r>
              <a:rPr lang="en-US" b="1" baseline="0" dirty="0" smtClean="0"/>
              <a:t> Flooding: </a:t>
            </a:r>
            <a:r>
              <a:rPr lang="en-US" dirty="0" smtClean="0"/>
              <a:t>Caused by large waves, high tides and strong winds (hurricanes) elevating the coastal water level. Large waves can break over coastal barriers (pictured).</a:t>
            </a:r>
            <a:r>
              <a:rPr lang="en-US" baseline="0" dirty="0" smtClean="0"/>
              <a:t> Elevated coastal water levels can exceed the elevation of the beach and flood the developed area behind the beach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Riverine Flooding: </a:t>
            </a:r>
            <a:r>
              <a:rPr lang="en-US" dirty="0" smtClean="0"/>
              <a:t>Flow of river exceeds capacity of channel and water overflows channel banks. Large</a:t>
            </a:r>
            <a:r>
              <a:rPr lang="en-US" baseline="0" dirty="0" smtClean="0"/>
              <a:t> river flows c</a:t>
            </a:r>
            <a:r>
              <a:rPr lang="en-US" dirty="0" smtClean="0"/>
              <a:t>aused by precipitation, melting snowpack, high</a:t>
            </a:r>
            <a:r>
              <a:rPr lang="en-US" baseline="0" dirty="0" smtClean="0"/>
              <a:t> runoff</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b="1" dirty="0" smtClean="0"/>
              <a:t>Urban Flooding: </a:t>
            </a:r>
            <a:r>
              <a:rPr lang="en-US" dirty="0" smtClean="0"/>
              <a:t>Heavy rains causes a backup in the stormwater drainage system of urban areas. Storm water overflows from system causing flooding in cities and urban areas. Impervious</a:t>
            </a:r>
            <a:r>
              <a:rPr lang="en-US" baseline="0" dirty="0" smtClean="0"/>
              <a:t> surfaces (i.e. – concrete/asphalt) cause high runoff into sewer systems.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i="1" baseline="0" dirty="0" smtClean="0"/>
              <a:t>Coastal 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baseline="0" dirty="0" smtClean="0"/>
              <a:t>http://www.livescience.com/11264-monster-waves.html</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baseline="0" dirty="0" smtClean="0"/>
              <a:t>http://www.livescience.com/images/i/000/009/123/original/ig23_waves_coastal_flood_02.jpg?interpolation=lanczos-none&amp;downsize=660:*</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Credit: AP Photo/Michael Dwyer. Waves crash over the sea wall in Winthrop, Mass., Saturday, Jan. 4, 2003.</a:t>
            </a:r>
          </a:p>
          <a:p>
            <a:endParaRPr lang="en-US" sz="1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River 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http://www.weather.gov/dmx/preparefloodintro</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http://www.weather.gov/images/dmx/Preparedness/River_Flood.jpg</a:t>
            </a:r>
          </a:p>
          <a:p>
            <a:endParaRPr lang="en-US" sz="1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Urban 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i="1" dirty="0" smtClean="0"/>
              <a:t>http://www.sfgate.com/bayarea/article/Highway-101-in-S-F-prone-to-flooding-5017807.php</a:t>
            </a:r>
          </a:p>
          <a:p>
            <a:r>
              <a:rPr lang="en-US" sz="1000" i="1" dirty="0" smtClean="0"/>
              <a:t>Southbound Highway 101 in San Francisco, near Paul Avenue, flooded during last week's rainstorm, as witnessed in this photo shot from a car. Traffic was reduced to one or two lanes, depending on how deep drivers were willing to submerge their vehicles.</a:t>
            </a:r>
          </a:p>
          <a:p>
            <a:r>
              <a:rPr lang="en-US" sz="1000" i="1" dirty="0" smtClean="0"/>
              <a:t>Photo: Kurtis Alexander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518793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OVERVIEW</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Top panel: Example of coastal</a:t>
            </a:r>
            <a:r>
              <a:rPr lang="en-US" b="0" baseline="0" dirty="0" smtClean="0"/>
              <a:t> flooding contributing to urban flooding via backup of the stormwater system.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Bottom panel: Example of a coincident riverine and coastal storm impacted a coastal region.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_________________________________________________________</a:t>
            </a:r>
          </a:p>
          <a:p>
            <a:pPr marL="0" marR="0" indent="0" algn="l" defTabSz="914400" rtl="0" eaLnBrk="1" fontAlgn="auto" latinLnBrk="0" hangingPunct="1">
              <a:lnSpc>
                <a:spcPct val="100000"/>
              </a:lnSpc>
              <a:spcBef>
                <a:spcPts val="0"/>
              </a:spcBef>
              <a:spcAft>
                <a:spcPts val="0"/>
              </a:spcAft>
              <a:buClrTx/>
              <a:buSzTx/>
              <a:buFontTx/>
              <a:buNone/>
              <a:tabLst/>
              <a:defRPr/>
            </a:pPr>
            <a:r>
              <a:rPr lang="en-US" b="0" i="1" baseline="0" dirty="0" smtClean="0"/>
              <a:t>Coastal/urban schematic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b="0" i="1" baseline="0" dirty="0" smtClean="0"/>
              <a:t>Sewer System Improvement Program – Bayside Drainage Basin urban Watershed Characterization. Final Draft Technical Memorandum. Prepared for SFPUC. Prepared by Urban Watershed Assessment Team (p.2-29)</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1" baseline="0" dirty="0" smtClean="0"/>
              <a:t>Coastal/riverine schematic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b="0" i="1" dirty="0" smtClean="0"/>
              <a:t>http://www.climatecentral.org/news/rain-storm-surge-risk-for-coast-19284</a:t>
            </a:r>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effectLst/>
              </a:rPr>
              <a:t>This schematic shows how the coincident occurrence of precipitation and storm surge (large enough to cause direct flooding or to slow down or fully block freshwater drainage) can lead to compound flooding in coastal regions.</a:t>
            </a:r>
            <a:br>
              <a:rPr lang="en-US" i="1" dirty="0" smtClean="0">
                <a:effectLst/>
              </a:rPr>
            </a:br>
            <a:r>
              <a:rPr lang="en-US" i="1" dirty="0" smtClean="0">
                <a:effectLst/>
              </a:rPr>
              <a:t>Credit: Theodore Scontras/University of Maine </a:t>
            </a:r>
            <a:endParaRPr lang="en-US" b="0" i="1" dirty="0" smtClean="0"/>
          </a:p>
          <a:p>
            <a:endParaRPr lang="en-US" b="0" dirty="0"/>
          </a:p>
        </p:txBody>
      </p:sp>
      <p:sp>
        <p:nvSpPr>
          <p:cNvPr id="4" name="Slide Number Placeholder 3"/>
          <p:cNvSpPr>
            <a:spLocks noGrp="1"/>
          </p:cNvSpPr>
          <p:nvPr>
            <p:ph type="sldNum" sz="quarter" idx="10"/>
          </p:nvPr>
        </p:nvSpPr>
        <p:spPr/>
        <p:txBody>
          <a:bodyPr/>
          <a:lstStyle/>
          <a:p>
            <a:fld id="{42E635CB-4820-4E21-8B8C-D98DC55CD685}" type="slidenum">
              <a:rPr lang="en-US" smtClean="0"/>
              <a:t>17</a:t>
            </a:fld>
            <a:endParaRPr lang="en-US" dirty="0"/>
          </a:p>
        </p:txBody>
      </p:sp>
    </p:spTree>
    <p:extLst>
      <p:ext uri="{BB962C8B-B14F-4D97-AF65-F5344CB8AC3E}">
        <p14:creationId xmlns:p14="http://schemas.microsoft.com/office/powerpoint/2010/main" val="2368680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r>
              <a:rPr lang="en-US" dirty="0" smtClean="0"/>
              <a:t>The next set of slides discusses climate hazards that are relevant</a:t>
            </a:r>
            <a:r>
              <a:rPr lang="en-US" baseline="0" dirty="0" smtClean="0"/>
              <a:t> to city assets and operations and provides an opportunity for the trainer to customize the content to reflect local climate projections.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18</a:t>
            </a:fld>
            <a:endParaRPr lang="en-US" dirty="0"/>
          </a:p>
        </p:txBody>
      </p:sp>
    </p:spTree>
    <p:extLst>
      <p:ext uri="{BB962C8B-B14F-4D97-AF65-F5344CB8AC3E}">
        <p14:creationId xmlns:p14="http://schemas.microsoft.com/office/powerpoint/2010/main" val="4096153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endParaRPr lang="en-US" baseline="0" dirty="0" smtClean="0"/>
          </a:p>
          <a:p>
            <a:r>
              <a:rPr lang="en-US" baseline="0" dirty="0" smtClean="0"/>
              <a:t>Climate hazards span a range of disciplines from environmental to health and safety. Climate hazards pose challenges and impacts to supply chains, operation, and finance.</a:t>
            </a:r>
          </a:p>
          <a:p>
            <a:pPr marL="0" lvl="1" indent="0" defTabSz="895732">
              <a:buFontTx/>
              <a:buNone/>
              <a:defRPr/>
            </a:pPr>
            <a:endParaRPr lang="en-AU" dirty="0" smtClean="0"/>
          </a:p>
          <a:p>
            <a:pPr marL="0" lvl="1" indent="0" defTabSz="895732">
              <a:buFontTx/>
              <a:buNone/>
              <a:defRPr/>
            </a:pPr>
            <a:r>
              <a:rPr lang="en-AU" dirty="0" smtClean="0"/>
              <a:t>To evaluate climate hazards and impacts in your community, it is</a:t>
            </a:r>
            <a:r>
              <a:rPr lang="en-AU" baseline="0" dirty="0" smtClean="0"/>
              <a:t> critical to have local information on the nature of those impacts.</a:t>
            </a:r>
            <a:endParaRPr lang="en-AU"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19</a:t>
            </a:fld>
            <a:endParaRPr lang="en-US" dirty="0"/>
          </a:p>
        </p:txBody>
      </p:sp>
    </p:spTree>
    <p:extLst>
      <p:ext uri="{BB962C8B-B14F-4D97-AF65-F5344CB8AC3E}">
        <p14:creationId xmlns:p14="http://schemas.microsoft.com/office/powerpoint/2010/main" val="2387451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TEMPLATE</a:t>
            </a:r>
          </a:p>
          <a:p>
            <a:r>
              <a:rPr lang="en-US" b="1" dirty="0" smtClean="0"/>
              <a:t>Speaker</a:t>
            </a:r>
            <a:r>
              <a:rPr lang="en-US" b="1" baseline="0" dirty="0" smtClean="0"/>
              <a:t> Instructions:</a:t>
            </a:r>
          </a:p>
          <a:p>
            <a:r>
              <a:rPr lang="en-US" b="0" baseline="0" dirty="0" smtClean="0"/>
              <a:t>This is an example slide of local climate impacts of king tide and precipitation flooding in Miami Beach, Florida.  </a:t>
            </a:r>
            <a:r>
              <a:rPr lang="en-US" b="0" i="1" baseline="0" dirty="0" smtClean="0"/>
              <a:t>You can choose to delete this example and just use your own.</a:t>
            </a:r>
          </a:p>
          <a:p>
            <a:endParaRPr lang="en-US" b="0" baseline="0" dirty="0" smtClean="0"/>
          </a:p>
          <a:p>
            <a:r>
              <a:rPr lang="en-US" b="0" baseline="0" dirty="0" smtClean="0"/>
              <a:t>Miami Beach, a city just over 4 feet above sea level, is experiencing frequent flooding from storm events and, now, tidal inundation. During tidal flood events, the City activates pumps to keep seawater from overwhelming drainage systems and flooding city streets (lower right photo). </a:t>
            </a:r>
          </a:p>
          <a:p>
            <a:endParaRPr lang="en-US" b="0" baseline="0" dirty="0" smtClean="0"/>
          </a:p>
          <a:p>
            <a:r>
              <a:rPr lang="en-US" b="0" baseline="0" dirty="0" smtClean="0"/>
              <a:t>As sea levels continue to rise, these impacts will worsen in magnitude and frequency. Miami Beach is currently undertaking a sea level rise vulnerability study to better understand the impacts of sea level rise on City assets and services.</a:t>
            </a:r>
            <a:endParaRPr lang="en-US" b="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20</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TEMPLATE</a:t>
            </a:r>
          </a:p>
          <a:p>
            <a:r>
              <a:rPr lang="en-US" b="1" dirty="0" smtClean="0"/>
              <a:t>Speaker</a:t>
            </a:r>
            <a:r>
              <a:rPr lang="en-US" b="1" baseline="0" dirty="0" smtClean="0"/>
              <a:t> Instructions:</a:t>
            </a:r>
          </a:p>
          <a:p>
            <a:r>
              <a:rPr lang="en-US" b="0" dirty="0" smtClean="0"/>
              <a:t>This</a:t>
            </a:r>
            <a:r>
              <a:rPr lang="en-US" b="0" baseline="0" dirty="0" smtClean="0"/>
              <a:t> slide shows an example of conveying local trends in the climate hazard, sea level rise, at the City of Miami Beach. </a:t>
            </a:r>
            <a:r>
              <a:rPr lang="en-US" b="0" i="1" baseline="0" dirty="0" smtClean="0"/>
              <a:t>You can choose to delete this example and just use your own.</a:t>
            </a:r>
            <a:endParaRPr lang="en-US" b="0" baseline="0" dirty="0" smtClean="0"/>
          </a:p>
          <a:p>
            <a:endParaRPr lang="en-US" b="0" baseline="0" dirty="0" smtClean="0"/>
          </a:p>
          <a:p>
            <a:r>
              <a:rPr lang="en-US" b="0" baseline="0" dirty="0" smtClean="0"/>
              <a:t>Over the past 100 years, sea levels in Southern Florida have risen by ~9 inches. As a low-lying state, Florida is especially prone to the influence of rising sea levels. Throughout geologic history, the state has fluctuated from being a large peninsula to a series of small islands. </a:t>
            </a:r>
          </a:p>
          <a:p>
            <a:endParaRPr lang="en-US" b="0" baseline="0" dirty="0" smtClean="0"/>
          </a:p>
          <a:p>
            <a:r>
              <a:rPr lang="en-US" b="0" baseline="0" dirty="0" smtClean="0"/>
              <a:t>The majority of southeast Florida is currently less than 6 feet above sea level and rising seas and groundwater levels threaten to inundate the state’s low-lying shoreline. </a:t>
            </a:r>
          </a:p>
          <a:p>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21</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r>
              <a:rPr lang="en-US" sz="1200" dirty="0" smtClean="0"/>
              <a:t>The</a:t>
            </a:r>
            <a:r>
              <a:rPr lang="en-US" sz="1200" baseline="0" dirty="0" smtClean="0"/>
              <a:t> purpose of this training is to educate city staff about climate change and its impacts to city assets and operations. Climate change will affect many of the environmental hazards that our city currently considers during planning, design, construction, and maintenance of city assets and staff need to proactively address these challenges to maintain core city services and functions in a changing climate. </a:t>
            </a:r>
            <a:br>
              <a:rPr lang="en-US" sz="1200" baseline="0" dirty="0" smtClean="0"/>
            </a:br>
            <a:endParaRPr lang="en-US" sz="1200" baseline="0" dirty="0" smtClean="0"/>
          </a:p>
          <a:p>
            <a:r>
              <a:rPr lang="en-US" sz="1200" baseline="0" dirty="0" smtClean="0"/>
              <a:t>This training focuses on changes to riverine, urban, and coastal flooding as a result of climate change and provides tools, exercises, and case studies to educate staff, encourage cross-department collaboration, and promote incorporation of climate change and resilience considerations into day to day activities. Many of the topics covered in this training are focused on flooding hazards; however, the concepts can be applied to other climate change hazards as well. The goal of the training is to equip city staff with the knowledge and resources to “mainstream” or “operationalize” climate change preparedness and resilience into planning, engineering, operations, and maintenance activities.</a:t>
            </a:r>
          </a:p>
          <a:p>
            <a:endParaRPr lang="en-US" sz="1200" baseline="0" dirty="0" smtClean="0"/>
          </a:p>
          <a:p>
            <a:r>
              <a:rPr lang="en-US" sz="1200" baseline="0" dirty="0" smtClean="0"/>
              <a:t>Many cities are completing climate change vulnerability and risk assessments to better understand how climate change will impact their assets and operations. City staff are increasingly being asked to lead, manage, or participate in these assessments. This training also provides an overview of the climate change vulnerability and risk assessment process to build capacity for city staff to support these ongoing efforts and understand what type of data and other information may be requested of them as part of these assessments and why their participation is critical.</a:t>
            </a:r>
            <a:endParaRPr lang="en-US" sz="120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a:t>
            </a:fld>
            <a:endParaRPr lang="en-US" dirty="0"/>
          </a:p>
        </p:txBody>
      </p:sp>
    </p:spTree>
    <p:extLst>
      <p:ext uri="{BB962C8B-B14F-4D97-AF65-F5344CB8AC3E}">
        <p14:creationId xmlns:p14="http://schemas.microsoft.com/office/powerpoint/2010/main" val="3246868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SHOULD UPDATE THIS SLIDE – SEE MIAMI BEACH EXAMPLE SLIDES]</a:t>
            </a:r>
          </a:p>
          <a:p>
            <a:r>
              <a:rPr lang="en-US" b="1" dirty="0" smtClean="0"/>
              <a:t>Speaker</a:t>
            </a:r>
            <a:r>
              <a:rPr lang="en-US" b="1" baseline="0" dirty="0" smtClean="0"/>
              <a:t> notes:</a:t>
            </a:r>
          </a:p>
          <a:p>
            <a:r>
              <a:rPr lang="en-US" b="0" baseline="0" dirty="0" smtClean="0"/>
              <a:t>Because we’ve seen that climate effects will be felt differently around the world, it’s important to tailor climate adaptation strategies based on local, not global, projections.</a:t>
            </a:r>
          </a:p>
          <a:p>
            <a:endParaRPr lang="en-US" b="0" baseline="0" dirty="0" smtClean="0"/>
          </a:p>
          <a:p>
            <a:r>
              <a:rPr lang="en-US" b="0" i="1" dirty="0" smtClean="0"/>
              <a:t>This</a:t>
            </a:r>
            <a:r>
              <a:rPr lang="en-US" b="0" i="1" baseline="0" dirty="0" smtClean="0"/>
              <a:t> slide is used to convey existing local climate hazards. Trainer should input relevant observed climate hazards here. This slide doesn’t have to be limited to sea level rise, riverine, or urban flooding but may include other hazards as well. </a:t>
            </a:r>
            <a:endParaRPr lang="en-US" b="0"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22</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SHOULD UPDATE THIS SLIDE – SEE MIAMI BEACH EXAMPLE SLIDES]</a:t>
            </a:r>
          </a:p>
          <a:p>
            <a:r>
              <a:rPr lang="en-US" b="1" dirty="0" smtClean="0"/>
              <a:t>Speaker</a:t>
            </a:r>
            <a:r>
              <a:rPr lang="en-US" b="1" baseline="0" dirty="0" smtClean="0"/>
              <a:t> notes:</a:t>
            </a:r>
          </a:p>
          <a:p>
            <a:r>
              <a:rPr lang="en-US" b="0" baseline="0" dirty="0" smtClean="0"/>
              <a:t>Because we’ve seen that climate effects will be felt differently around the world, it’s important to tailor climate adaptation strategies based on local, not global, projections.</a:t>
            </a:r>
          </a:p>
          <a:p>
            <a:endParaRPr lang="en-US" b="0" baseline="0" dirty="0" smtClean="0"/>
          </a:p>
          <a:p>
            <a:r>
              <a:rPr lang="en-US" b="0" i="1" dirty="0" smtClean="0"/>
              <a:t>This</a:t>
            </a:r>
            <a:r>
              <a:rPr lang="en-US" b="0" i="1" baseline="0" dirty="0" smtClean="0"/>
              <a:t> slide is used to convey existing local climate impacts. Trainer should input relevant observed climate impacts here. An example photo could also be included of the hazard’s impact. </a:t>
            </a:r>
          </a:p>
          <a:p>
            <a:r>
              <a:rPr lang="en-US" b="0" i="1" baseline="0" dirty="0" smtClean="0"/>
              <a:t>This slide doesn’t have to be limited to sea level rise, riverine, or urban flooding but may include other hazards as well.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23</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[OPTIONAL SLIDE]</a:t>
            </a:r>
          </a:p>
          <a:p>
            <a:r>
              <a:rPr lang="en-US" b="1" dirty="0" smtClean="0"/>
              <a:t>Speaker</a:t>
            </a:r>
            <a:r>
              <a:rPr lang="en-US" b="1" baseline="0" dirty="0" smtClean="0"/>
              <a:t> notes:</a:t>
            </a:r>
          </a:p>
          <a:p>
            <a:endParaRPr lang="en-US" b="0" baseline="0" dirty="0" smtClean="0"/>
          </a:p>
          <a:p>
            <a:r>
              <a:rPr lang="en-US" b="0" i="1" dirty="0" smtClean="0"/>
              <a:t>This</a:t>
            </a:r>
            <a:r>
              <a:rPr lang="en-US" b="0" i="1" baseline="0" dirty="0" smtClean="0"/>
              <a:t> is an optional slide that can be used to facilitate discussion about your city’s flooding sources and impacts of flooding. Trainer should limit discussion to 5 minutes.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24</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Climate Change Projections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This is an optional</a:t>
            </a:r>
            <a:r>
              <a:rPr lang="en-US" i="1" baseline="0" dirty="0" smtClean="0"/>
              <a:t> exercise that is targeted at the exercise-based track but could be used for the game track. However, it is recommended that it is only used for the exercise-based track in order to keep to the 3.5 hour training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i="1" baseline="0" dirty="0" smtClean="0"/>
          </a:p>
          <a:p>
            <a:r>
              <a:rPr lang="en-US" i="1" baseline="0" dirty="0" smtClean="0"/>
              <a:t>You should allow a maximum of 20 minutes for this exercise. </a:t>
            </a:r>
          </a:p>
          <a:p>
            <a:endParaRPr lang="en-US" baseline="0" dirty="0" smtClean="0"/>
          </a:p>
          <a:p>
            <a:r>
              <a:rPr lang="en-US" i="1" dirty="0" smtClean="0"/>
              <a:t>See How to guide for</a:t>
            </a:r>
            <a:r>
              <a:rPr lang="en-US" i="1" baseline="0" dirty="0" smtClean="0"/>
              <a:t> more instructions.</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26</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Speaker Instructions: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This is an optional</a:t>
            </a:r>
            <a:r>
              <a:rPr lang="en-US" i="1" baseline="0" dirty="0" smtClean="0"/>
              <a:t> exercise that is targeted at the exercise-based track but could be used for the game track. However, it is recommended that it is only used for the exercise-based track in order to keep to the 3.5 hour training time. </a:t>
            </a:r>
          </a:p>
          <a:p>
            <a:endParaRPr lang="en-US" i="1" baseline="0" dirty="0" smtClean="0"/>
          </a:p>
          <a:p>
            <a:r>
              <a:rPr lang="en-US" i="1" baseline="0" dirty="0" smtClean="0"/>
              <a:t>You should allow 20 minutes for this exercise. </a:t>
            </a:r>
          </a:p>
          <a:p>
            <a:endParaRPr lang="en-US" baseline="0" dirty="0" smtClean="0"/>
          </a:p>
          <a:p>
            <a:r>
              <a:rPr lang="en-US" i="1" dirty="0" smtClean="0"/>
              <a:t>See How to guide for</a:t>
            </a:r>
            <a:r>
              <a:rPr lang="en-US" i="1" baseline="0" dirty="0" smtClean="0"/>
              <a:t> more instructions.</a:t>
            </a:r>
            <a:endParaRPr lang="en-US" i="1" dirty="0"/>
          </a:p>
        </p:txBody>
      </p:sp>
      <p:sp>
        <p:nvSpPr>
          <p:cNvPr id="4" name="Slide Number Placeholder 3"/>
          <p:cNvSpPr>
            <a:spLocks noGrp="1"/>
          </p:cNvSpPr>
          <p:nvPr>
            <p:ph type="sldNum" sz="quarter" idx="10"/>
          </p:nvPr>
        </p:nvSpPr>
        <p:spPr/>
        <p:txBody>
          <a:bodyPr/>
          <a:lstStyle/>
          <a:p>
            <a:fld id="{38AE2493-2A1C-4046-9F6E-887E1BAEBFF2}" type="slidenum">
              <a:rPr lang="en-US" smtClean="0"/>
              <a:t>27</a:t>
            </a:fld>
            <a:endParaRPr lang="en-US" dirty="0"/>
          </a:p>
        </p:txBody>
      </p:sp>
    </p:spTree>
    <p:extLst>
      <p:ext uri="{BB962C8B-B14F-4D97-AF65-F5344CB8AC3E}">
        <p14:creationId xmlns:p14="http://schemas.microsoft.com/office/powerpoint/2010/main" val="2807604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This is an optional</a:t>
            </a:r>
            <a:r>
              <a:rPr lang="en-US" i="1" baseline="0" dirty="0" smtClean="0"/>
              <a:t> exercise that is targeted at the exercise-based track but could be used for the game track. However, it is recommended that it is only used for the exercise-based track in order to keep to the 3.5 hour training time. </a:t>
            </a:r>
          </a:p>
          <a:p>
            <a:endParaRPr lang="en-US" i="1" baseline="0" dirty="0" smtClean="0"/>
          </a:p>
          <a:p>
            <a:r>
              <a:rPr lang="en-US" i="1" dirty="0" smtClean="0"/>
              <a:t>See How to guide for</a:t>
            </a:r>
            <a:r>
              <a:rPr lang="en-US" i="1" baseline="0" dirty="0" smtClean="0"/>
              <a:t> more instructions.</a:t>
            </a:r>
            <a:endParaRPr lang="en-US" i="1" dirty="0" smtClean="0"/>
          </a:p>
          <a:p>
            <a:r>
              <a:rPr lang="en-US" i="1" dirty="0" smtClean="0"/>
              <a:t>This</a:t>
            </a:r>
            <a:r>
              <a:rPr lang="en-US" i="1" baseline="0" dirty="0" smtClean="0"/>
              <a:t> is an example worksheet that can be printed out for each group doing the exercise.  A different hazard can be placed in the center of the circle. </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28</a:t>
            </a:fld>
            <a:endParaRPr lang="en-US" dirty="0"/>
          </a:p>
        </p:txBody>
      </p:sp>
    </p:spTree>
    <p:extLst>
      <p:ext uri="{BB962C8B-B14F-4D97-AF65-F5344CB8AC3E}">
        <p14:creationId xmlns:p14="http://schemas.microsoft.com/office/powerpoint/2010/main" val="1601048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Speaker Instructions: </a:t>
            </a:r>
          </a:p>
          <a:p>
            <a:r>
              <a:rPr lang="en-US" i="1" baseline="0" dirty="0" smtClean="0"/>
              <a:t>This is a photograph of a filled in worksheet. </a:t>
            </a:r>
          </a:p>
          <a:p>
            <a:endParaRPr lang="en-US" i="1" baseline="0" dirty="0" smtClean="0"/>
          </a:p>
          <a:p>
            <a:r>
              <a:rPr lang="en-US" i="1" dirty="0" smtClean="0"/>
              <a:t>See How to guide for</a:t>
            </a:r>
            <a:r>
              <a:rPr lang="en-US" i="1" baseline="0" dirty="0" smtClean="0"/>
              <a:t> more instructions.</a:t>
            </a:r>
            <a:endParaRPr lang="en-US" i="1" dirty="0" smtClean="0"/>
          </a:p>
          <a:p>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t>29</a:t>
            </a:fld>
            <a:endParaRPr lang="en-US" dirty="0"/>
          </a:p>
        </p:txBody>
      </p:sp>
    </p:spTree>
    <p:extLst>
      <p:ext uri="{BB962C8B-B14F-4D97-AF65-F5344CB8AC3E}">
        <p14:creationId xmlns:p14="http://schemas.microsoft.com/office/powerpoint/2010/main" val="2807604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r>
              <a:rPr lang="en-US" sz="1200" kern="1200" dirty="0" smtClean="0">
                <a:solidFill>
                  <a:schemeClr val="tx1"/>
                </a:solidFill>
                <a:effectLst/>
                <a:latin typeface="AECOM Sans" panose="020B0504020202020204" pitchFamily="34" charset="0"/>
                <a:ea typeface="+mn-ea"/>
                <a:cs typeface="+mn-cs"/>
              </a:rPr>
              <a:t>This is the adaptation planning</a:t>
            </a:r>
            <a:r>
              <a:rPr lang="en-US" sz="1200" kern="1200" baseline="0" dirty="0" smtClean="0">
                <a:solidFill>
                  <a:schemeClr val="tx1"/>
                </a:solidFill>
                <a:effectLst/>
                <a:latin typeface="AECOM Sans" panose="020B0504020202020204" pitchFamily="34" charset="0"/>
                <a:ea typeface="+mn-ea"/>
                <a:cs typeface="+mn-cs"/>
              </a:rPr>
              <a:t> process which is commonly followed by cities and other organizations. It has 7 main steps. Although cities should start at Step 1 (Review Science) in the cycle, many of the actions will be ongoing and/or will need to be revisited on a regular basis. Many cities are at Step 3 and 4 of the process , although some may already have some asset or neighborhood-specific plans in place to tackle areas that are already at risk of frequent flooding. Stakeholder engagement is at the center of the process, indicating the need to engage with city staff, asset managers, resource agencies, and permitting agencies along the way. The subsequent slides walk through each of these steps in more detail. </a:t>
            </a:r>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30</a:t>
            </a:fld>
            <a:endParaRPr lang="en-US" dirty="0"/>
          </a:p>
        </p:txBody>
      </p:sp>
    </p:spTree>
    <p:extLst>
      <p:ext uri="{BB962C8B-B14F-4D97-AF65-F5344CB8AC3E}">
        <p14:creationId xmlns:p14="http://schemas.microsoft.com/office/powerpoint/2010/main" val="3284891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r>
              <a:rPr lang="en-US" baseline="0" dirty="0" smtClean="0"/>
              <a:t>The next set of slides discusses how to approach selections of relevant local climate change projections for planning, design, and operations.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31</a:t>
            </a:fld>
            <a:endParaRPr lang="en-US" dirty="0"/>
          </a:p>
        </p:txBody>
      </p:sp>
    </p:spTree>
    <p:extLst>
      <p:ext uri="{BB962C8B-B14F-4D97-AF65-F5344CB8AC3E}">
        <p14:creationId xmlns:p14="http://schemas.microsoft.com/office/powerpoint/2010/main" val="2689759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Instructions:</a:t>
            </a:r>
          </a:p>
          <a:p>
            <a:r>
              <a:rPr lang="en-US" i="1" baseline="0" dirty="0" smtClean="0"/>
              <a:t>Trainers can select either the game-based or exercise-based track. Both are designed to take approximately 3-4 hours to complete. The training integrates a high-level powerpoint presentation with games, worksheets, exercises, and facilitated discussions, depending on the selected training track. The training is designed to be interactive and promote discussion and collaboration within and across city departments.</a:t>
            </a:r>
          </a:p>
          <a:p>
            <a:endParaRPr lang="en-US" i="1" baseline="0" dirty="0" smtClean="0"/>
          </a:p>
          <a:p>
            <a:r>
              <a:rPr lang="en-US" i="1" baseline="0" dirty="0" smtClean="0"/>
              <a:t>You may wish to edit this slide to identify the option you have selected. </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a:t>
            </a:fld>
            <a:endParaRPr lang="en-US" dirty="0"/>
          </a:p>
        </p:txBody>
      </p:sp>
    </p:spTree>
    <p:extLst>
      <p:ext uri="{BB962C8B-B14F-4D97-AF65-F5344CB8AC3E}">
        <p14:creationId xmlns:p14="http://schemas.microsoft.com/office/powerpoint/2010/main" val="32468686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a:t>
            </a:r>
            <a:r>
              <a:rPr lang="en-US" sz="1200" b="1" kern="1200" baseline="0" dirty="0" smtClean="0">
                <a:solidFill>
                  <a:schemeClr val="tx1"/>
                </a:solidFill>
                <a:effectLst/>
                <a:latin typeface="AECOM Sans" panose="020B0504020202020204" pitchFamily="34" charset="0"/>
                <a:ea typeface="+mn-ea"/>
                <a:cs typeface="+mn-cs"/>
              </a:rPr>
              <a:t> Notes:</a:t>
            </a:r>
          </a:p>
          <a:p>
            <a:r>
              <a:rPr lang="en-US" sz="1200" kern="1200" baseline="0" dirty="0" smtClean="0">
                <a:solidFill>
                  <a:schemeClr val="tx1"/>
                </a:solidFill>
                <a:effectLst/>
                <a:latin typeface="AECOM Sans" panose="020B0504020202020204" pitchFamily="34" charset="0"/>
                <a:ea typeface="+mn-ea"/>
                <a:cs typeface="+mn-cs"/>
              </a:rPr>
              <a:t>The first step in the climate adaptation process is developing an understanding of the climate science and future projections that are relevant to your city.</a:t>
            </a:r>
          </a:p>
        </p:txBody>
      </p:sp>
      <p:sp>
        <p:nvSpPr>
          <p:cNvPr id="4" name="Slide Number Placeholder 3"/>
          <p:cNvSpPr>
            <a:spLocks noGrp="1"/>
          </p:cNvSpPr>
          <p:nvPr>
            <p:ph type="sldNum" sz="quarter" idx="10"/>
          </p:nvPr>
        </p:nvSpPr>
        <p:spPr/>
        <p:txBody>
          <a:bodyPr/>
          <a:lstStyle/>
          <a:p>
            <a:fld id="{560B52A1-CCB2-4AAD-86EF-43FEE5A3BB26}" type="slidenum">
              <a:rPr lang="en-US" smtClean="0"/>
              <a:pPr/>
              <a:t>32</a:t>
            </a:fld>
            <a:endParaRPr lang="en-US" dirty="0"/>
          </a:p>
        </p:txBody>
      </p:sp>
    </p:spTree>
    <p:extLst>
      <p:ext uri="{BB962C8B-B14F-4D97-AF65-F5344CB8AC3E}">
        <p14:creationId xmlns:p14="http://schemas.microsoft.com/office/powerpoint/2010/main" val="3284891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OVERVIEW</a:t>
            </a:r>
          </a:p>
          <a:p>
            <a:r>
              <a:rPr lang="en-US" b="1" dirty="0" smtClean="0"/>
              <a:t>Speaker</a:t>
            </a:r>
            <a:r>
              <a:rPr lang="en-US" b="1" baseline="0" dirty="0" smtClean="0"/>
              <a:t> notes:</a:t>
            </a:r>
          </a:p>
          <a:p>
            <a:r>
              <a:rPr lang="en-US" b="0" baseline="0" dirty="0" smtClean="0"/>
              <a:t>Preparing for climate change begins with an understanding of the current state-of-the-science. It is necessary to establish the scientific basis upon which to draw climate change projections. Having a solid scientific foundation for your climate change projections will increase the credibility of your assessment and increase stakeholder buy-in into the process.</a:t>
            </a:r>
          </a:p>
          <a:p>
            <a:endParaRPr lang="en-US" b="0" baseline="0" dirty="0" smtClean="0"/>
          </a:p>
          <a:p>
            <a:r>
              <a:rPr lang="en-US" b="0" baseline="0" dirty="0" smtClean="0"/>
              <a:t>After identifying the best sources of climate change science, it is necessary to identify the climate variables of interest for your region and assets. For example, stormwater infrastructure may be vulnerable to sea level rise and changes in precipitation intensity, whereas water supply/snowpack may be vulnerable to changes in annual precipitation amounts, changes in the fraction of precipitation falling as snowfall vs. rainfall, and longer term cycles of drought.</a:t>
            </a:r>
          </a:p>
          <a:p>
            <a:endParaRPr lang="en-US" b="0" baseline="0" dirty="0" smtClean="0"/>
          </a:p>
          <a:p>
            <a:r>
              <a:rPr lang="en-US" b="0" baseline="0" dirty="0" smtClean="0"/>
              <a:t>The final step is the selection of appropriate climate change projections and planning horizons. Planning horizons for climate projections are often aligned with a City’s planning process, which may only look out 10 to 30 years into the future; however, it is important to consider the long-term viability of critical city assets and services farther out into the future in some cases. Some cities evaluate climate change impacts to critical infrastructure with functional life spans of 75 to 100 years and therefore may consider climate change projections as far out as 2100. Others may require design of infrastructure to accommodate expected changes out to 2050 but incorporate into the design the ability to adapt that infrastructure for future conditions beyond 2050.</a:t>
            </a:r>
          </a:p>
          <a:p>
            <a:r>
              <a:rPr lang="en-US" sz="1200" kern="1200" dirty="0" smtClean="0">
                <a:solidFill>
                  <a:schemeClr val="tx1"/>
                </a:solidFill>
                <a:effectLst/>
                <a:latin typeface="AECOM Sans" panose="020B0504020202020204" pitchFamily="34" charset="0"/>
                <a:ea typeface="+mn-ea"/>
                <a:cs typeface="+mn-cs"/>
              </a:rPr>
              <a:t> </a:t>
            </a:r>
            <a:endParaRPr lang="en-US" b="0" baseline="0" dirty="0" smtClean="0"/>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470978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a:t>
            </a:r>
          </a:p>
          <a:p>
            <a:r>
              <a:rPr lang="en-US" b="1" baseline="0" dirty="0" smtClean="0"/>
              <a:t>Speaker Notes:</a:t>
            </a:r>
          </a:p>
          <a:p>
            <a:r>
              <a:rPr lang="en-US" b="0" baseline="0" dirty="0" smtClean="0"/>
              <a:t>There are many places to get up-to-date climate science projections relevant to your community. The first place to look is at the local, city level. Many cities (such as San Francisco and Seattle) have started to develop guidance documents to ensure future planning across all departments is based on consistent projections. </a:t>
            </a:r>
          </a:p>
          <a:p>
            <a:endParaRPr lang="en-US" b="0" baseline="0" dirty="0" smtClean="0"/>
          </a:p>
          <a:p>
            <a:r>
              <a:rPr lang="en-US" b="0" baseline="0" dirty="0" smtClean="0"/>
              <a:t>If city-level data is unavailable, some larger-scale areas that share a similar climate have developed regional compacts to form a collaborative effort of climate resilience at a regional scale (Southeast Florida Regional Compact and NRC 2012, which provides sea level projections for the west coast of the U.S.).</a:t>
            </a:r>
          </a:p>
          <a:p>
            <a:endParaRPr lang="en-US" b="0" baseline="0" dirty="0" smtClean="0"/>
          </a:p>
          <a:p>
            <a:r>
              <a:rPr lang="en-US" b="0" baseline="0" dirty="0" smtClean="0"/>
              <a:t>If city or regional information has not yet been created for your area, local academic institutions are also a great place to partner with for local climate projections. They are often involved in research to advance climate science at a local level. </a:t>
            </a:r>
            <a:r>
              <a:rPr lang="en-US" dirty="0" smtClean="0"/>
              <a:t>For example, grant funding secured by the city of Portsmouth, New</a:t>
            </a:r>
            <a:r>
              <a:rPr lang="en-US" baseline="0" dirty="0" smtClean="0"/>
              <a:t> Hampshire</a:t>
            </a:r>
            <a:r>
              <a:rPr lang="en-US" dirty="0" smtClean="0"/>
              <a:t> was used to commission a study by experts at the University of New Hampshire and the Rockingham County Regional Planning Commission to calculate local sea level rise rates that were used in the Portsmouth 2015 Master Plan to prioritize capital projects.</a:t>
            </a:r>
            <a:endParaRPr lang="en-US" b="0" baseline="0" dirty="0" smtClean="0"/>
          </a:p>
          <a:p>
            <a:endParaRPr lang="en-US" b="0" baseline="0" dirty="0" smtClean="0"/>
          </a:p>
          <a:p>
            <a:r>
              <a:rPr lang="en-US" b="0" baseline="0" dirty="0" smtClean="0"/>
              <a:t>Many universities have also established collaboratives that serve as a shared information hub (LA Regional Collaborative established by UCLA; Capital Region Climate Readiness Collaborative established at the University of California, Davis)</a:t>
            </a:r>
          </a:p>
          <a:p>
            <a:endParaRPr lang="en-US" sz="1200" b="0" kern="1200" baseline="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 </a:t>
            </a:r>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47097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a:t>
            </a:r>
          </a:p>
          <a:p>
            <a:r>
              <a:rPr lang="en-US" b="1" baseline="0" dirty="0" smtClean="0"/>
              <a:t>Speaker Notes:</a:t>
            </a:r>
          </a:p>
          <a:p>
            <a:r>
              <a:rPr lang="en-US" b="0" baseline="0" dirty="0" smtClean="0"/>
              <a:t>It is important to select climate hazards that that are relevant to the assets of concern. Most communities will likely need to assess the impacts of multiple climate hazards in their vulnerability studies, although it is fine to initially focus on a single climate hazard or asset category (such as stormwater or transportation infrastructure) to make the assessment more manageable.</a:t>
            </a:r>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470978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a:t>
            </a:r>
          </a:p>
          <a:p>
            <a:r>
              <a:rPr lang="en-US" b="1" baseline="0" dirty="0" smtClean="0"/>
              <a:t>Speaker Notes:</a:t>
            </a:r>
          </a:p>
          <a:p>
            <a:r>
              <a:rPr lang="en-US" b="0" baseline="0" dirty="0" smtClean="0"/>
              <a:t>During project planning, selection of appropriate climate change projections for assets can be challenging. There are several factors that influence selection of climate projections and planning horizons:</a:t>
            </a:r>
          </a:p>
          <a:p>
            <a:pPr marL="171450" indent="-171450">
              <a:buFont typeface="Arial" panose="020B0604020202020204" pitchFamily="34" charset="0"/>
              <a:buChar char="•"/>
            </a:pPr>
            <a:r>
              <a:rPr lang="en-US" b="0" u="sng" baseline="0" dirty="0" smtClean="0"/>
              <a:t>Functional lifespan </a:t>
            </a:r>
            <a:r>
              <a:rPr lang="en-US" b="0" baseline="0" dirty="0" smtClean="0"/>
              <a:t>– How long will the project be in use at this location (is project located in hazard zone during lifespan)? It is important to identify in what year the asset will be constructed and plan forward from that baseline. </a:t>
            </a:r>
          </a:p>
          <a:p>
            <a:pPr marL="171450" indent="-171450">
              <a:buFont typeface="Arial" panose="020B0604020202020204" pitchFamily="34" charset="0"/>
              <a:buChar char="•"/>
            </a:pPr>
            <a:r>
              <a:rPr lang="en-US" b="0" u="sng" baseline="0" dirty="0" smtClean="0"/>
              <a:t>Risk tolerance </a:t>
            </a:r>
            <a:r>
              <a:rPr lang="en-US" b="0" baseline="0" dirty="0" smtClean="0"/>
              <a:t>– Managers may choose to plan now for the high end of the uncertainty range (particularly for critical assets or assets which are not easily adapted in the future). Some water-dependent assets such as boardwalks or promenades, by their nature, will be built in close proximity to the water and may be exposed to infrequent flooding from time to time. Because inundation of these assets is relatively low risk, it may not be necessary to elevate these assets to accommodate the high-range of future projections if they are designed in such as way that they are not adversely impacted by temporary flooding. For most assets, it may be appropriate to plan for a mid-range scenario while completing sensitivity testing and developing adaptation strategies to implement in the future to accommodate higher range projections if they occur. </a:t>
            </a:r>
          </a:p>
          <a:p>
            <a:pPr marL="171450" indent="-171450">
              <a:buFont typeface="Arial" panose="020B0604020202020204" pitchFamily="34" charset="0"/>
              <a:buChar char="•"/>
            </a:pPr>
            <a:r>
              <a:rPr lang="en-US" b="0" u="sng" baseline="0" dirty="0" smtClean="0"/>
              <a:t>Consistency</a:t>
            </a:r>
            <a:r>
              <a:rPr lang="en-US" b="0" baseline="0" dirty="0" smtClean="0"/>
              <a:t> – Are the scenarios consistent between city departments, external agencies, and local legislative requirements? </a:t>
            </a:r>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470978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r>
              <a:rPr lang="en-US" baseline="0" dirty="0" smtClean="0"/>
              <a:t>The next set of slides provides an opportunity for the trainer to provide participants information regarding local climate change projections for your city.</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37</a:t>
            </a:fld>
            <a:endParaRPr lang="en-US" dirty="0"/>
          </a:p>
        </p:txBody>
      </p:sp>
    </p:spTree>
    <p:extLst>
      <p:ext uri="{BB962C8B-B14F-4D97-AF65-F5344CB8AC3E}">
        <p14:creationId xmlns:p14="http://schemas.microsoft.com/office/powerpoint/2010/main" val="483815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[TEMPLATE]</a:t>
            </a:r>
          </a:p>
          <a:p>
            <a:r>
              <a:rPr lang="en-US" b="1" baseline="0" dirty="0" smtClean="0"/>
              <a:t>Speaker Notes:</a:t>
            </a:r>
          </a:p>
          <a:p>
            <a:r>
              <a:rPr lang="en-US" b="0" baseline="0" dirty="0" smtClean="0"/>
              <a:t>This is an example of sea level rise projections for the southeast Florida region. The selected sea level rise curve depends on the asset characteristics and anticipated functional life span.</a:t>
            </a:r>
          </a:p>
          <a:p>
            <a:pPr marL="171450" indent="-171450">
              <a:buFont typeface="Arial" panose="020B0604020202020204" pitchFamily="34" charset="0"/>
              <a:buChar char="•"/>
            </a:pPr>
            <a:r>
              <a:rPr lang="en-US" b="0" u="sng" baseline="0" dirty="0" smtClean="0"/>
              <a:t>Short-term infrastructure</a:t>
            </a:r>
            <a:r>
              <a:rPr lang="en-US" b="0" baseline="0" dirty="0" smtClean="0"/>
              <a:t>: low risk projects that are easily replaceable with short design lives (less than 50 years), are adaptable and have limited interdependencies with other infrastructure or service</a:t>
            </a:r>
          </a:p>
          <a:p>
            <a:pPr marL="171450" indent="-171450">
              <a:buFont typeface="Arial" panose="020B0604020202020204" pitchFamily="34" charset="0"/>
              <a:buChar char="•"/>
            </a:pPr>
            <a:r>
              <a:rPr lang="en-US" b="0" u="sng" baseline="0" dirty="0" smtClean="0"/>
              <a:t>Mid-term infrastructure</a:t>
            </a:r>
            <a:r>
              <a:rPr lang="en-US" b="0" baseline="0" dirty="0" smtClean="0"/>
              <a:t>: moderate risk projects that are adaptable and have minimal interdependencies with other infrastructure or service</a:t>
            </a:r>
          </a:p>
          <a:p>
            <a:pPr marL="171450" indent="-171450">
              <a:buFont typeface="Arial" panose="020B0604020202020204" pitchFamily="34" charset="0"/>
              <a:buChar char="•"/>
            </a:pPr>
            <a:r>
              <a:rPr lang="en-US" b="0" u="sng" baseline="0" dirty="0" smtClean="0"/>
              <a:t>Critical Infrastructure</a:t>
            </a:r>
            <a:r>
              <a:rPr lang="en-US" b="0" baseline="0" dirty="0" smtClean="0"/>
              <a:t>: </a:t>
            </a:r>
            <a:r>
              <a:rPr lang="en-US" sz="1200" kern="1200" dirty="0" smtClean="0">
                <a:solidFill>
                  <a:schemeClr val="tx1"/>
                </a:solidFill>
                <a:effectLst/>
                <a:latin typeface="AECOM Sans" panose="020B0504020202020204" pitchFamily="34" charset="0"/>
                <a:ea typeface="+mn-ea"/>
                <a:cs typeface="+mn-cs"/>
              </a:rPr>
              <a:t>high risk projects to be constructed after 2060 or projects which are not easily replaceable or removable, have a long design life (more than 50 years) or are critically interdependent with other infrastructure or services</a:t>
            </a:r>
          </a:p>
          <a:p>
            <a:pPr marL="171450" indent="-171450">
              <a:buFont typeface="Arial" panose="020B0604020202020204" pitchFamily="34" charset="0"/>
              <a:buChar char="•"/>
            </a:pPr>
            <a:endParaRPr lang="en-US" b="0" baseline="0" dirty="0" smtClean="0"/>
          </a:p>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470978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[TEMPLATE]</a:t>
            </a:r>
          </a:p>
          <a:p>
            <a:r>
              <a:rPr lang="en-US" b="1" dirty="0" smtClean="0"/>
              <a:t>Speaker</a:t>
            </a:r>
            <a:r>
              <a:rPr lang="en-US" b="1" baseline="0" dirty="0" smtClean="0"/>
              <a:t> notes:</a:t>
            </a:r>
          </a:p>
          <a:p>
            <a:r>
              <a:rPr lang="en-US" b="0" baseline="0" dirty="0" smtClean="0"/>
              <a:t>This is an example of local sea level rise estimates relevant to New York City (based on the New York State Energy Research &amp; Development Authority 2014 study). By applying the projected changes (based on GCM output) to observed data, the projections become specific to the region. High, moderate, and low sea level rise projections are given for key planning time periods throughout the coming century. </a:t>
            </a:r>
            <a:endParaRPr lang="en-US" b="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39</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[TEMPLATE]</a:t>
            </a:r>
          </a:p>
          <a:p>
            <a:r>
              <a:rPr lang="en-US" b="1" baseline="0" dirty="0" smtClean="0"/>
              <a:t>Speaker notes:</a:t>
            </a:r>
          </a:p>
          <a:p>
            <a:r>
              <a:rPr lang="en-US" b="0" baseline="0" dirty="0" smtClean="0"/>
              <a:t>This is an example of local changes in precipitation estimates relevant to New York City (NYSERDA 2014). By applying the projected changes (based on GCM output) to observed data, the projections become specific to the region. High, moderate, and low sea level rise projections are given for key planning time periods throughout the coming century. Although seasonal projections are less certain than annual results, much of the additional precipitation is projected to occur in the winter months. During late summer and early fall, total precipitation is slightly reduced in many climate models. In general, there projected changes in annual precipitation associated with GHG increases are small relative to year-to-year variability. </a:t>
            </a:r>
            <a:endParaRPr lang="en-US" b="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40</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[TRAINER SHOULD UPDATE THIS SLIDE – SEE NEW</a:t>
            </a:r>
            <a:r>
              <a:rPr lang="en-US" b="1" baseline="0" dirty="0" smtClean="0"/>
              <a:t> YORK CITY </a:t>
            </a:r>
            <a:r>
              <a:rPr lang="en-US" b="1" dirty="0" smtClean="0"/>
              <a:t>EXAMPLE SLIDES]</a:t>
            </a:r>
          </a:p>
          <a:p>
            <a:endParaRPr lang="en-US" b="1" dirty="0" smtClean="0"/>
          </a:p>
          <a:p>
            <a:r>
              <a:rPr lang="en-US" b="1" dirty="0" smtClean="0"/>
              <a:t>Speaker</a:t>
            </a:r>
            <a:r>
              <a:rPr lang="en-US" b="1" baseline="0" dirty="0" smtClean="0"/>
              <a:t> notes:</a:t>
            </a:r>
          </a:p>
          <a:p>
            <a:r>
              <a:rPr lang="en-US" b="0" baseline="0" dirty="0" smtClean="0"/>
              <a:t>Because we’ve seen that climate effects will be felt differently around the world, it’s important to tailor climate adaptation strategies based on local, not global, projections.</a:t>
            </a:r>
          </a:p>
          <a:p>
            <a:endParaRPr lang="en-US" b="0" baseline="0" dirty="0" smtClean="0"/>
          </a:p>
          <a:p>
            <a:r>
              <a:rPr lang="en-US" b="0" i="1" dirty="0" smtClean="0"/>
              <a:t>This</a:t>
            </a:r>
            <a:r>
              <a:rPr lang="en-US" b="0" i="1" baseline="0" dirty="0" smtClean="0"/>
              <a:t> slide is used to convey projected local climate hazards. Trainer should input relevant time frames and projected local stressor changes in the table as shown. An example photo should also be included of the stressor’s impact.</a:t>
            </a:r>
          </a:p>
          <a:p>
            <a:endParaRPr lang="en-US" b="0" i="1" baseline="0" dirty="0" smtClean="0"/>
          </a:p>
          <a:p>
            <a:r>
              <a:rPr lang="en-US" b="0" i="1" baseline="0" dirty="0" smtClean="0"/>
              <a:t>This slide is not limited to sea level rise, but may include other hazards as well. </a:t>
            </a:r>
            <a:endParaRPr lang="en-US" b="0"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41</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[OPTIONAL SLIDE]</a:t>
            </a:r>
          </a:p>
          <a:p>
            <a:r>
              <a:rPr lang="en-US" b="1" dirty="0" smtClean="0"/>
              <a:t>Speaker</a:t>
            </a:r>
            <a:r>
              <a:rPr lang="en-US" b="1" baseline="0" dirty="0" smtClean="0"/>
              <a:t> notes:</a:t>
            </a:r>
          </a:p>
          <a:p>
            <a:r>
              <a:rPr lang="en-US" b="0" baseline="0" dirty="0" smtClean="0"/>
              <a:t>Has anyone in the room worked on projects that incorporate climate change into the planning process? What climate hazards were considered?</a:t>
            </a:r>
          </a:p>
          <a:p>
            <a:endParaRPr lang="en-US" b="0" baseline="0" dirty="0" smtClean="0"/>
          </a:p>
          <a:p>
            <a:r>
              <a:rPr lang="en-US" b="0" i="1" dirty="0" smtClean="0"/>
              <a:t>This</a:t>
            </a:r>
            <a:r>
              <a:rPr lang="en-US" b="0" i="1" baseline="0" dirty="0" smtClean="0"/>
              <a:t> is an optional slide that can be used to gauge familiarity of the participants with the process and facilitate a brief discussion among staff who may not know each other. Trainer should limit discussion to 5 minutes.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6</a:t>
            </a:fld>
            <a:endParaRPr lang="en-US" dirty="0"/>
          </a:p>
        </p:txBody>
      </p:sp>
    </p:spTree>
    <p:extLst>
      <p:ext uri="{BB962C8B-B14F-4D97-AF65-F5344CB8AC3E}">
        <p14:creationId xmlns:p14="http://schemas.microsoft.com/office/powerpoint/2010/main" val="2944538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Climate Change Projections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Speaker Instructions: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baseline="0" dirty="0" smtClean="0"/>
              <a:t>For the exercise-based track, have participants complete the climate science section in the Exercise workbook.</a:t>
            </a:r>
          </a:p>
          <a:p>
            <a:pPr marL="0" indent="0">
              <a:buFont typeface="Arial" panose="020B0604020202020204" pitchFamily="34" charset="0"/>
              <a:buNone/>
            </a:pPr>
            <a:endParaRPr lang="en-US" sz="1200" i="1" kern="1200" dirty="0" smtClean="0">
              <a:solidFill>
                <a:schemeClr val="tx1"/>
              </a:solidFill>
              <a:effectLst/>
              <a:latin typeface="Arial" panose="020B0604020202020204" pitchFamily="34" charset="0"/>
              <a:ea typeface="+mn-ea"/>
              <a:cs typeface="+mn-cs"/>
            </a:endParaRPr>
          </a:p>
          <a:p>
            <a:pPr marL="0" indent="0">
              <a:buFont typeface="Arial" panose="020B0604020202020204" pitchFamily="34" charset="0"/>
              <a:buNone/>
            </a:pPr>
            <a:r>
              <a:rPr lang="en-US" sz="1200" i="1" kern="1200" dirty="0" smtClean="0">
                <a:solidFill>
                  <a:schemeClr val="tx1"/>
                </a:solidFill>
                <a:effectLst/>
                <a:latin typeface="Arial" panose="020B0604020202020204" pitchFamily="34" charset="0"/>
                <a:ea typeface="+mn-ea"/>
                <a:cs typeface="+mn-cs"/>
              </a:rPr>
              <a:t>Game</a:t>
            </a:r>
            <a:r>
              <a:rPr lang="en-US" sz="1200" i="1" kern="1200" baseline="0" dirty="0" smtClean="0">
                <a:solidFill>
                  <a:schemeClr val="tx1"/>
                </a:solidFill>
                <a:effectLst/>
                <a:latin typeface="Arial" panose="020B0604020202020204" pitchFamily="34" charset="0"/>
                <a:ea typeface="+mn-ea"/>
                <a:cs typeface="+mn-cs"/>
              </a:rPr>
              <a:t>-based track:</a:t>
            </a:r>
            <a:endParaRPr lang="en-US" sz="1200" i="1" kern="1200" dirty="0" smtClean="0">
              <a:solidFill>
                <a:schemeClr val="tx1"/>
              </a:solidFill>
              <a:effectLst/>
              <a:latin typeface="Arial" panose="020B0604020202020204" pitchFamily="34" charset="0"/>
              <a:ea typeface="+mn-ea"/>
              <a:cs typeface="+mn-cs"/>
            </a:endParaRPr>
          </a:p>
          <a:p>
            <a:pPr marL="171450" indent="-17145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Distribute Game of Floods game board, budget, and climate scenario to each team.</a:t>
            </a:r>
            <a:endParaRPr lang="en-US" sz="1100" i="1" kern="1200" dirty="0" smtClean="0">
              <a:solidFill>
                <a:schemeClr val="tx1"/>
              </a:solidFill>
              <a:effectLst/>
              <a:latin typeface="Arial" panose="020B0604020202020204" pitchFamily="34" charset="0"/>
              <a:ea typeface="+mn-ea"/>
              <a:cs typeface="+mn-cs"/>
            </a:endParaRPr>
          </a:p>
          <a:p>
            <a:pPr marL="171450" indent="-17145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Assign “role cards” to each participant. </a:t>
            </a:r>
          </a:p>
          <a:p>
            <a:pPr marL="171450" indent="-17145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Briefly introduce background of Resilience Harbor and</a:t>
            </a:r>
            <a:r>
              <a:rPr lang="en-US" sz="1200" i="1" kern="1200" baseline="0" dirty="0" smtClean="0">
                <a:solidFill>
                  <a:schemeClr val="tx1"/>
                </a:solidFill>
                <a:effectLst/>
                <a:latin typeface="Arial" panose="020B0604020202020204" pitchFamily="34" charset="0"/>
                <a:ea typeface="+mn-ea"/>
                <a:cs typeface="+mn-cs"/>
              </a:rPr>
              <a:t> orient participants on flood sources and various asset types.</a:t>
            </a:r>
            <a:endParaRPr lang="en-US" sz="1100" i="1" kern="1200" dirty="0" smtClean="0">
              <a:solidFill>
                <a:schemeClr val="tx1"/>
              </a:solidFill>
              <a:effectLst/>
              <a:latin typeface="Arial" panose="020B0604020202020204" pitchFamily="34" charset="0"/>
              <a:ea typeface="+mn-ea"/>
              <a:cs typeface="+mn-cs"/>
            </a:endParaRPr>
          </a:p>
          <a:p>
            <a:endParaRPr lang="en-US" b="0" i="1" baseline="0" dirty="0" smtClean="0"/>
          </a:p>
          <a:p>
            <a:r>
              <a:rPr lang="en-US" b="0" i="1" baseline="0" dirty="0" smtClean="0"/>
              <a:t>Time: Allow 5-10 minutes.</a:t>
            </a:r>
            <a:endParaRPr lang="en-US" b="0" i="1"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43</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r>
              <a:rPr lang="en-US" dirty="0" smtClean="0"/>
              <a:t>The next section will discuss how to identify</a:t>
            </a:r>
            <a:r>
              <a:rPr lang="en-US" baseline="0" dirty="0" smtClean="0"/>
              <a:t> and prioritize assets for consideration in a vulnerability and risk assessment, including developing an understanding of what aspects of a given asset contribute to its sensitivity to climate hazards.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44</a:t>
            </a:fld>
            <a:endParaRPr lang="en-US" dirty="0"/>
          </a:p>
        </p:txBody>
      </p:sp>
    </p:spTree>
    <p:extLst>
      <p:ext uri="{BB962C8B-B14F-4D97-AF65-F5344CB8AC3E}">
        <p14:creationId xmlns:p14="http://schemas.microsoft.com/office/powerpoint/2010/main" val="465311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r>
              <a:rPr lang="en-US" sz="1200" kern="1200" dirty="0" smtClean="0">
                <a:solidFill>
                  <a:schemeClr val="tx1"/>
                </a:solidFill>
                <a:effectLst/>
                <a:latin typeface="AECOM Sans" panose="020B0504020202020204" pitchFamily="34" charset="0"/>
                <a:ea typeface="+mn-ea"/>
                <a:cs typeface="+mn-cs"/>
              </a:rPr>
              <a:t>The asset and operations inventory</a:t>
            </a:r>
            <a:r>
              <a:rPr lang="en-US" sz="1200" kern="1200" baseline="0" dirty="0" smtClean="0">
                <a:solidFill>
                  <a:schemeClr val="tx1"/>
                </a:solidFill>
                <a:effectLst/>
                <a:latin typeface="AECOM Sans" panose="020B0504020202020204" pitchFamily="34" charset="0"/>
                <a:ea typeface="+mn-ea"/>
                <a:cs typeface="+mn-cs"/>
              </a:rPr>
              <a:t> step identifies and collects the relevant asset information required to conduct the vulnerability and risk assessment.</a:t>
            </a:r>
            <a:r>
              <a:rPr lang="en-US" sz="1200" kern="1200" dirty="0" smtClean="0">
                <a:solidFill>
                  <a:schemeClr val="tx1"/>
                </a:solidFill>
                <a:effectLst/>
                <a:latin typeface="AECOM Sans" panose="020B0504020202020204" pitchFamily="34" charset="0"/>
                <a:ea typeface="+mn-ea"/>
                <a:cs typeface="+mn-cs"/>
              </a:rPr>
              <a:t> The asset and operations inventory can begin concurrently with Step 1</a:t>
            </a:r>
            <a:r>
              <a:rPr lang="en-US" sz="1200" kern="1200" baseline="0" dirty="0" smtClean="0">
                <a:solidFill>
                  <a:schemeClr val="tx1"/>
                </a:solidFill>
                <a:effectLst/>
                <a:latin typeface="AECOM Sans" panose="020B0504020202020204" pitchFamily="34" charset="0"/>
                <a:ea typeface="+mn-ea"/>
                <a:cs typeface="+mn-cs"/>
              </a:rPr>
              <a:t> and focuses on collecting information pertinent to an asset’s function, location, and condition. All of these factors contribute to an asset’s sensitivity to climate hazards such as extreme heat or temporary flooding.</a:t>
            </a:r>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45</a:t>
            </a:fld>
            <a:endParaRPr lang="en-US" dirty="0"/>
          </a:p>
        </p:txBody>
      </p:sp>
    </p:spTree>
    <p:extLst>
      <p:ext uri="{BB962C8B-B14F-4D97-AF65-F5344CB8AC3E}">
        <p14:creationId xmlns:p14="http://schemas.microsoft.com/office/powerpoint/2010/main" val="328489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smtClean="0"/>
              <a:t>OVERVIEW</a:t>
            </a:r>
          </a:p>
          <a:p>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graphic shows an</a:t>
            </a:r>
            <a:r>
              <a:rPr lang="en-US" baseline="0" dirty="0" smtClean="0"/>
              <a:t> overview of the asset inventory process, where a range of assets is initially identified and subsequently only specific assets are identified for further evaluation in the vulnerability assessment. This process can be applicable for cities/systems with many assets and asset types and helps focus the data collection process on key assets. </a:t>
            </a:r>
          </a:p>
          <a:p>
            <a:endParaRPr lang="en-US" baseline="0" dirty="0" smtClean="0"/>
          </a:p>
          <a:p>
            <a:r>
              <a:rPr lang="en-US" baseline="0" dirty="0" smtClean="0"/>
              <a:t>The first step is to inventory the City’s assets and organize the assets into asset categories, such as stormwater, wastewater, transportation, parks, etc.. Then through meetings with city staff and asset managers, critical assets are identified, potential data sources are gathered, and data gaps are identified. Finally, both unique and representative assets may be identified to carry forward to the vulnerability assessment. It is not typically practical or beneficial to try to examine every single asset in the vulnerability assessment or in the development of adaptation solutions. Some prior studies have gone the route of selecting representative assets within each asset category for detailed evaluation.</a:t>
            </a:r>
          </a:p>
          <a:p>
            <a:endParaRPr lang="en-US" baseline="0" dirty="0" smtClean="0"/>
          </a:p>
          <a:p>
            <a:r>
              <a:rPr lang="en-US" dirty="0" smtClean="0"/>
              <a:t>The</a:t>
            </a:r>
            <a:r>
              <a:rPr lang="en-US" baseline="0" dirty="0" smtClean="0"/>
              <a:t> asset and operations inventory can be an iterative process that requires input from multiple groups to identify the most relevant assets types that may be exposed to the climate hazard of interest. Collected data may be in either geospatial or tabular format, including survey data, historical accounts, institutional knowledge, or GIS layers. Data gaps may dictate the level of analysis that is possible for the vulnerability assessment, as some cities may not have all the required data for a rigorous assessment.</a:t>
            </a:r>
          </a:p>
        </p:txBody>
      </p:sp>
      <p:sp>
        <p:nvSpPr>
          <p:cNvPr id="4" name="Slide Number Placeholder 3"/>
          <p:cNvSpPr>
            <a:spLocks noGrp="1"/>
          </p:cNvSpPr>
          <p:nvPr>
            <p:ph type="sldNum" sz="quarter" idx="10"/>
          </p:nvPr>
        </p:nvSpPr>
        <p:spPr/>
        <p:txBody>
          <a:bodyPr/>
          <a:lstStyle/>
          <a:p>
            <a:fld id="{560B52A1-CCB2-4AAD-86EF-43FEE5A3BB26}" type="slidenum">
              <a:rPr lang="en-US" smtClean="0"/>
              <a:pPr/>
              <a:t>46</a:t>
            </a:fld>
            <a:endParaRPr lang="en-US" dirty="0"/>
          </a:p>
        </p:txBody>
      </p:sp>
    </p:spTree>
    <p:extLst>
      <p:ext uri="{BB962C8B-B14F-4D97-AF65-F5344CB8AC3E}">
        <p14:creationId xmlns:p14="http://schemas.microsoft.com/office/powerpoint/2010/main" val="20018017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tx1"/>
                </a:solidFill>
                <a:effectLst/>
                <a:latin typeface="AECOM Sans" panose="020B0504020202020204" pitchFamily="34" charset="0"/>
                <a:ea typeface="+mn-ea"/>
                <a:cs typeface="+mn-cs"/>
              </a:rPr>
              <a:t>OVERVIEW</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tx1"/>
                </a:solidFill>
                <a:effectLst/>
                <a:latin typeface="AECOM Sans" panose="020B0504020202020204" pitchFamily="34" charset="0"/>
                <a:ea typeface="+mn-ea"/>
                <a:cs typeface="+mn-cs"/>
              </a:rPr>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AECOM Sans" panose="020B05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ECOM Sans" panose="020B0504020202020204" pitchFamily="34" charset="0"/>
                <a:ea typeface="+mn-ea"/>
                <a:cs typeface="+mn-cs"/>
              </a:rPr>
              <a:t>This slide provides examples</a:t>
            </a:r>
            <a:r>
              <a:rPr lang="en-US" sz="1200" b="0" i="0" kern="1200" baseline="0" dirty="0" smtClean="0">
                <a:solidFill>
                  <a:schemeClr val="tx1"/>
                </a:solidFill>
                <a:effectLst/>
                <a:latin typeface="AECOM Sans" panose="020B0504020202020204" pitchFamily="34" charset="0"/>
                <a:ea typeface="+mn-ea"/>
                <a:cs typeface="+mn-cs"/>
              </a:rPr>
              <a:t> of the types of asset characteristics that may be collected during the asset and operations inventory.</a:t>
            </a:r>
            <a:endParaRPr lang="en-US" sz="1200" b="0" i="0" kern="1200" dirty="0" smtClean="0">
              <a:solidFill>
                <a:schemeClr val="tx1"/>
              </a:solidFill>
              <a:effectLst/>
              <a:latin typeface="AECOM Sans" panose="020B05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ECOM Sans" panose="020B0504020202020204" pitchFamily="34" charset="0"/>
                <a:ea typeface="+mn-ea"/>
                <a:cs typeface="+mn-cs"/>
              </a:rPr>
              <a:t>Much of this data </a:t>
            </a:r>
            <a:r>
              <a:rPr lang="en-US" sz="1200" b="0" i="0" kern="1200" baseline="0" dirty="0" smtClean="0">
                <a:solidFill>
                  <a:schemeClr val="tx1"/>
                </a:solidFill>
                <a:effectLst/>
                <a:latin typeface="AECOM Sans" panose="020B0504020202020204" pitchFamily="34" charset="0"/>
                <a:ea typeface="+mn-ea"/>
                <a:cs typeface="+mn-cs"/>
              </a:rPr>
              <a:t>may already exist in the form of as-built drawings, existing studies, operations and maintenance reports, or other routine condition assessments. In many cases, this information may have already been collected by an existing department within your city. Therefore it is beneficial to maintain a channel of communication between all relevant departments throughout the during and after the vulnerability study. </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47</a:t>
            </a:fld>
            <a:endParaRPr lang="en-US" dirty="0"/>
          </a:p>
        </p:txBody>
      </p:sp>
    </p:spTree>
    <p:extLst>
      <p:ext uri="{BB962C8B-B14F-4D97-AF65-F5344CB8AC3E}">
        <p14:creationId xmlns:p14="http://schemas.microsoft.com/office/powerpoint/2010/main" val="14168564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AECOM Sans" panose="020B0504020202020204" pitchFamily="34" charset="0"/>
                <a:ea typeface="+mn-ea"/>
                <a:cs typeface="+mn-cs"/>
              </a:rPr>
              <a:t>OVERVIEW</a:t>
            </a:r>
          </a:p>
          <a:p>
            <a:r>
              <a:rPr lang="en-US" sz="1200" b="1" i="0" kern="1200" dirty="0" smtClean="0">
                <a:solidFill>
                  <a:schemeClr val="tx1"/>
                </a:solidFill>
                <a:effectLst/>
                <a:latin typeface="AECOM Sans" panose="020B0504020202020204" pitchFamily="34" charset="0"/>
                <a:ea typeface="+mn-ea"/>
                <a:cs typeface="+mn-cs"/>
              </a:rPr>
              <a:t>Speaker Notes:</a:t>
            </a:r>
          </a:p>
          <a:p>
            <a:endParaRPr lang="en-US" sz="1200" b="0" i="0" kern="1200" dirty="0" smtClean="0">
              <a:solidFill>
                <a:schemeClr val="tx1"/>
              </a:solidFill>
              <a:effectLst/>
              <a:latin typeface="AECOM Sans" panose="020B05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ECOM Sans" panose="020B0504020202020204" pitchFamily="34" charset="0"/>
                <a:ea typeface="+mn-ea"/>
                <a:cs typeface="+mn-cs"/>
              </a:rPr>
              <a:t>This slide shows key</a:t>
            </a:r>
            <a:r>
              <a:rPr lang="en-US" sz="1200" b="0" i="0" kern="1200" baseline="0" dirty="0" smtClean="0">
                <a:solidFill>
                  <a:schemeClr val="tx1"/>
                </a:solidFill>
                <a:effectLst/>
                <a:latin typeface="AECOM Sans" panose="020B0504020202020204" pitchFamily="34" charset="0"/>
                <a:ea typeface="+mn-ea"/>
                <a:cs typeface="+mn-cs"/>
              </a:rPr>
              <a:t> asset characteristics that contribute to an asset’s sensitivity to climate hazards. Sensitivity is one aspect of vulnerability that is evaluated as part of an vulnerability assessment. Because sensitivity is difficult to quantify, studies typically identify several key sensitivity “indicators” which are then rated in a relative sense to evaluate the sensitivity of one asset vs. another. Example possible sensitivity indicators are listed in this slide – for example, the age of the asset, whether or not it is flood-proofed, or if it serves socio-economically disadvantaged populations.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AECOM Sans" panose="020B05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48</a:t>
            </a:fld>
            <a:endParaRPr lang="en-US" dirty="0"/>
          </a:p>
        </p:txBody>
      </p:sp>
    </p:spTree>
    <p:extLst>
      <p:ext uri="{BB962C8B-B14F-4D97-AF65-F5344CB8AC3E}">
        <p14:creationId xmlns:p14="http://schemas.microsoft.com/office/powerpoint/2010/main" val="25264622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AECOM Sans" panose="020B0504020202020204" pitchFamily="34" charset="0"/>
                <a:ea typeface="+mn-ea"/>
                <a:cs typeface="+mn-cs"/>
              </a:rPr>
              <a:t>OVERVIEW</a:t>
            </a:r>
          </a:p>
          <a:p>
            <a:r>
              <a:rPr lang="en-US" sz="1200" b="1" i="0" kern="1200" dirty="0" smtClean="0">
                <a:solidFill>
                  <a:schemeClr val="tx1"/>
                </a:solidFill>
                <a:effectLst/>
                <a:latin typeface="AECOM Sans" panose="020B0504020202020204" pitchFamily="34" charset="0"/>
                <a:ea typeface="+mn-ea"/>
                <a:cs typeface="+mn-cs"/>
              </a:rPr>
              <a:t>Speaker Notes: </a:t>
            </a:r>
          </a:p>
          <a:p>
            <a:endParaRPr lang="en-US" sz="1200" b="0" i="0" kern="1200" dirty="0" smtClean="0">
              <a:solidFill>
                <a:schemeClr val="tx1"/>
              </a:solidFill>
              <a:effectLst/>
              <a:latin typeface="AECOM Sans" panose="020B0504020202020204" pitchFamily="34" charset="0"/>
              <a:ea typeface="+mn-ea"/>
              <a:cs typeface="+mn-cs"/>
            </a:endParaRPr>
          </a:p>
          <a:p>
            <a:r>
              <a:rPr lang="en-US" sz="1200" b="0" i="0" kern="1200" dirty="0" smtClean="0">
                <a:solidFill>
                  <a:schemeClr val="tx1"/>
                </a:solidFill>
                <a:effectLst/>
                <a:latin typeface="AECOM Sans" panose="020B0504020202020204" pitchFamily="34" charset="0"/>
                <a:ea typeface="+mn-ea"/>
                <a:cs typeface="+mn-cs"/>
              </a:rPr>
              <a:t>This slide shows key</a:t>
            </a:r>
            <a:r>
              <a:rPr lang="en-US" sz="1200" b="0" i="0" kern="1200" baseline="0" dirty="0" smtClean="0">
                <a:solidFill>
                  <a:schemeClr val="tx1"/>
                </a:solidFill>
                <a:effectLst/>
                <a:latin typeface="AECOM Sans" panose="020B0504020202020204" pitchFamily="34" charset="0"/>
                <a:ea typeface="+mn-ea"/>
                <a:cs typeface="+mn-cs"/>
              </a:rPr>
              <a:t> asset characteristics that may be considered when evaluating the adaptive capacity of an asset. Adaptive capacity is one aspect of vulnerability that is evaluated as part of an vulnerability assessment. Asset characteristics such as redundant systems or routes or potential barriers to future modification to adapt to climate change should be noted during the data collection process.</a:t>
            </a:r>
          </a:p>
          <a:p>
            <a:endParaRPr lang="en-US" sz="1200" b="0" i="0" kern="1200" baseline="0" dirty="0" smtClean="0">
              <a:solidFill>
                <a:schemeClr val="tx1"/>
              </a:solidFill>
              <a:effectLst/>
              <a:latin typeface="AECOM Sans" panose="020B05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49</a:t>
            </a:fld>
            <a:endParaRPr lang="en-US" dirty="0"/>
          </a:p>
        </p:txBody>
      </p:sp>
    </p:spTree>
    <p:extLst>
      <p:ext uri="{BB962C8B-B14F-4D97-AF65-F5344CB8AC3E}">
        <p14:creationId xmlns:p14="http://schemas.microsoft.com/office/powerpoint/2010/main" val="25264622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DETAILED</a:t>
            </a:r>
          </a:p>
          <a:p>
            <a:r>
              <a:rPr lang="en-US" b="1" baseline="0" dirty="0" smtClean="0"/>
              <a:t>Speaker Notes:</a:t>
            </a:r>
          </a:p>
          <a:p>
            <a:endParaRPr lang="en-US" baseline="0" dirty="0" smtClean="0"/>
          </a:p>
          <a:p>
            <a:r>
              <a:rPr lang="en-US" dirty="0" smtClean="0"/>
              <a:t>Here</a:t>
            </a:r>
            <a:r>
              <a:rPr lang="en-US" baseline="0" dirty="0" smtClean="0"/>
              <a:t> are some examples of major asset categories, and how some of these assets are sensitive to flooding. As the individual assets of each system are unique, this graphic provides an generalized overview that may be applicable to a wide range of cities and systems.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50</a:t>
            </a:fld>
            <a:endParaRPr lang="en-US" dirty="0"/>
          </a:p>
        </p:txBody>
      </p:sp>
    </p:spTree>
    <p:extLst>
      <p:ext uri="{BB962C8B-B14F-4D97-AF65-F5344CB8AC3E}">
        <p14:creationId xmlns:p14="http://schemas.microsoft.com/office/powerpoint/2010/main" val="37839055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DETAILED</a:t>
            </a:r>
          </a:p>
          <a:p>
            <a:r>
              <a:rPr lang="en-US" b="1" baseline="0" dirty="0" smtClean="0"/>
              <a:t>Speaker Instructions: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t>Template to fill out specific to Trainer’s city/system. Identify city assets and brainstorm characteristics of each asset that may make it sensitive to flooding.</a:t>
            </a:r>
          </a:p>
          <a:p>
            <a:endParaRPr lang="en-US" dirty="0" smtClean="0"/>
          </a:p>
          <a:p>
            <a:r>
              <a:rPr lang="en-US" i="1" baseline="0" dirty="0" smtClean="0"/>
              <a:t>Example assets: bridges and tunnels, roads, rail, transit system, port and airport, back-up power and communications, evacuation routes, intelligent transportation systems</a:t>
            </a:r>
          </a:p>
          <a:p>
            <a:r>
              <a:rPr lang="en-US" i="1" baseline="0" dirty="0" smtClean="0"/>
              <a:t>Example sensitivities: structural damage from coastal storms, temporary closure during flood events, damage to electrical components, loss of access</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51</a:t>
            </a:fld>
            <a:endParaRPr lang="en-US" dirty="0"/>
          </a:p>
        </p:txBody>
      </p:sp>
    </p:spTree>
    <p:extLst>
      <p:ext uri="{BB962C8B-B14F-4D97-AF65-F5344CB8AC3E}">
        <p14:creationId xmlns:p14="http://schemas.microsoft.com/office/powerpoint/2010/main" val="3783905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 </a:t>
            </a:r>
          </a:p>
          <a:p>
            <a:r>
              <a:rPr lang="en-US" i="1" dirty="0" smtClean="0"/>
              <a:t>Customize for your city.</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a:t>
            </a:fld>
            <a:endParaRPr lang="en-US" dirty="0"/>
          </a:p>
        </p:txBody>
      </p:sp>
    </p:spTree>
    <p:extLst>
      <p:ext uri="{BB962C8B-B14F-4D97-AF65-F5344CB8AC3E}">
        <p14:creationId xmlns:p14="http://schemas.microsoft.com/office/powerpoint/2010/main" val="23485299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DETAILED</a:t>
            </a:r>
          </a:p>
          <a:p>
            <a:r>
              <a:rPr lang="en-US" b="1" baseline="0" dirty="0" smtClean="0"/>
              <a:t>Speaker Notes:</a:t>
            </a:r>
          </a:p>
          <a:p>
            <a:endParaRPr lang="en-US" baseline="0" dirty="0" smtClean="0"/>
          </a:p>
          <a:p>
            <a:r>
              <a:rPr lang="en-US" dirty="0" smtClean="0"/>
              <a:t>Here</a:t>
            </a:r>
            <a:r>
              <a:rPr lang="en-US" baseline="0" dirty="0" smtClean="0"/>
              <a:t> are some examples of major asset categories, and how some of these assets are sensitive to flooding. As the individual assets of each system are unique, this graphic provides an generalized overview that may be applicable to a wide range of cities and systems.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52</a:t>
            </a:fld>
            <a:endParaRPr lang="en-US" dirty="0"/>
          </a:p>
        </p:txBody>
      </p:sp>
    </p:spTree>
    <p:extLst>
      <p:ext uri="{BB962C8B-B14F-4D97-AF65-F5344CB8AC3E}">
        <p14:creationId xmlns:p14="http://schemas.microsoft.com/office/powerpoint/2010/main" val="37839055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DETAILED</a:t>
            </a:r>
          </a:p>
          <a:p>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t>Template to fill out specific to Trainer’s city/system. Identify city assets and brainstorm characteristics of each asset that may make it sensitive to flooding.</a:t>
            </a:r>
          </a:p>
          <a:p>
            <a:endParaRPr lang="en-US" i="1" dirty="0" smtClean="0"/>
          </a:p>
          <a:p>
            <a:r>
              <a:rPr lang="en-US" i="1" baseline="0" dirty="0" smtClean="0"/>
              <a:t>Example assets: storm sewer network (sewers, culverts, detention basins); pump stations; water treatment facilities; outfalls</a:t>
            </a:r>
          </a:p>
          <a:p>
            <a:r>
              <a:rPr lang="en-US" i="1" baseline="0" dirty="0" smtClean="0"/>
              <a:t>Example sensitivities: increased flooding may exceed capacity, flooding of water-sensitive electrical components, infiltration by high tides or elevated groundwater levels</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53</a:t>
            </a:fld>
            <a:endParaRPr lang="en-US" dirty="0"/>
          </a:p>
        </p:txBody>
      </p:sp>
    </p:spTree>
    <p:extLst>
      <p:ext uri="{BB962C8B-B14F-4D97-AF65-F5344CB8AC3E}">
        <p14:creationId xmlns:p14="http://schemas.microsoft.com/office/powerpoint/2010/main" val="37839055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DETAILED [TEMPLATE]</a:t>
            </a:r>
          </a:p>
          <a:p>
            <a:r>
              <a:rPr lang="en-US" b="1" baseline="0" dirty="0" smtClean="0"/>
              <a:t>Speaker Instructions:</a:t>
            </a:r>
          </a:p>
          <a:p>
            <a:endParaRPr lang="en-US" dirty="0" smtClean="0"/>
          </a:p>
          <a:p>
            <a:r>
              <a:rPr lang="en-US" dirty="0" smtClean="0"/>
              <a:t>Here is</a:t>
            </a:r>
            <a:r>
              <a:rPr lang="en-US" baseline="0" dirty="0" smtClean="0"/>
              <a:t> example  of asset details to think about when collecting asset information for building structures. This is common across many systems, but may be customized per individual system.</a:t>
            </a:r>
          </a:p>
          <a:p>
            <a:endParaRPr lang="en-US" baseline="0" dirty="0" smtClean="0"/>
          </a:p>
          <a:p>
            <a:r>
              <a:rPr lang="en-US" baseline="0" dirty="0" smtClean="0"/>
              <a:t>Flooding can impact building structures both outside and inside. While building themselves may recover post-flooding, many of the components inside a building may not.  There are several pathways water can take into a building during storm events. </a:t>
            </a:r>
          </a:p>
          <a:p>
            <a:endParaRPr lang="en-US" dirty="0" smtClean="0"/>
          </a:p>
          <a:p>
            <a:r>
              <a:rPr lang="en-US" i="1" dirty="0" smtClean="0"/>
              <a:t>Image</a:t>
            </a:r>
            <a:r>
              <a:rPr lang="en-US" i="1" baseline="0" dirty="0" smtClean="0"/>
              <a:t> source:  Retrofitting Buildings for Flood Risk (Coastal Climate Resiliency – NYC Planning 2014)</a:t>
            </a:r>
            <a:endParaRPr lang="en-US" i="1" dirty="0" smtClean="0"/>
          </a:p>
          <a:p>
            <a:r>
              <a:rPr lang="en-US" i="1" dirty="0" smtClean="0"/>
              <a:t>Image source</a:t>
            </a:r>
            <a:r>
              <a:rPr lang="en-US" i="1" baseline="0" dirty="0" smtClean="0"/>
              <a:t>  http://cdn1.facilityexecutive.com/wp-content/uploads/2016/01/SGH_flood_figure2.png</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54</a:t>
            </a:fld>
            <a:endParaRPr lang="en-US" dirty="0"/>
          </a:p>
        </p:txBody>
      </p:sp>
    </p:spTree>
    <p:extLst>
      <p:ext uri="{BB962C8B-B14F-4D97-AF65-F5344CB8AC3E}">
        <p14:creationId xmlns:p14="http://schemas.microsoft.com/office/powerpoint/2010/main" val="28275842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DETAILED [CUSTOMIZE]</a:t>
            </a:r>
          </a:p>
          <a:p>
            <a:r>
              <a:rPr lang="en-US" b="1" baseline="0" dirty="0" smtClean="0"/>
              <a:t>Speaker Instructions: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t>Template to fill out specific to Trainer’s city/system. Pick an example asset and try to identify the characteristics shown on the previous slide.</a:t>
            </a:r>
          </a:p>
          <a:p>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55</a:t>
            </a:fld>
            <a:endParaRPr lang="en-US" dirty="0"/>
          </a:p>
        </p:txBody>
      </p:sp>
    </p:spTree>
    <p:extLst>
      <p:ext uri="{BB962C8B-B14F-4D97-AF65-F5344CB8AC3E}">
        <p14:creationId xmlns:p14="http://schemas.microsoft.com/office/powerpoint/2010/main" val="28275842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i="1" dirty="0" smtClean="0"/>
              <a:t>For the game-based track, have participants complete the asset inventory</a:t>
            </a:r>
            <a:r>
              <a:rPr lang="en-US" i="1" baseline="0" dirty="0" smtClean="0"/>
              <a:t> table in the Game of Floods participant workbook and follow the steps provided on the next slide.</a:t>
            </a:r>
          </a:p>
          <a:p>
            <a:endParaRPr lang="en-US" i="1" baseline="0" dirty="0" smtClean="0"/>
          </a:p>
          <a:p>
            <a:r>
              <a:rPr lang="en-US" i="1" baseline="0" dirty="0" smtClean="0"/>
              <a:t>For the exercise-based track, have participants complete the asset inventory table in the Exercise workbook.</a:t>
            </a:r>
          </a:p>
          <a:p>
            <a:endParaRPr lang="en-US"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56</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i="1" dirty="0" smtClean="0"/>
              <a:t>For the game-based track, have participants complete the asset inventory</a:t>
            </a:r>
            <a:r>
              <a:rPr lang="en-US" i="1" baseline="0" dirty="0" smtClean="0"/>
              <a:t> table in the Game of Floods participant workbook and follow the steps provided on this slide.</a:t>
            </a:r>
          </a:p>
          <a:p>
            <a:endParaRPr lang="en-US" i="1" baseline="0" dirty="0" smtClean="0"/>
          </a:p>
          <a:p>
            <a:r>
              <a:rPr lang="en-US" i="1" baseline="0" dirty="0" smtClean="0"/>
              <a:t>Time: Allow 15 minutes </a:t>
            </a:r>
          </a:p>
          <a:p>
            <a:endParaRPr lang="en-US" baseline="0" dirty="0" smtClean="0"/>
          </a:p>
          <a:p>
            <a:r>
              <a:rPr lang="en-US" dirty="0" smtClean="0"/>
              <a:t>For the exercise-based track, trainers</a:t>
            </a:r>
            <a:r>
              <a:rPr lang="en-US" baseline="0" dirty="0" smtClean="0"/>
              <a:t> can delete this slide. </a:t>
            </a:r>
          </a:p>
          <a:p>
            <a:endParaRPr lang="en-US" baseline="0" dirty="0"/>
          </a:p>
          <a:p>
            <a:r>
              <a:rPr lang="en-US" dirty="0" smtClean="0"/>
              <a:t>Game-based</a:t>
            </a:r>
            <a:r>
              <a:rPr lang="en-US" baseline="0" dirty="0" smtClean="0"/>
              <a:t> track:</a:t>
            </a:r>
          </a:p>
          <a:p>
            <a:pPr marL="171450" indent="-171450">
              <a:buFont typeface="Arial" panose="020B0604020202020204" pitchFamily="34" charset="0"/>
              <a:buChar char="•"/>
            </a:pPr>
            <a:r>
              <a:rPr lang="en-US" baseline="0" dirty="0" smtClean="0"/>
              <a:t>Distribute all asset condition cards to teams</a:t>
            </a:r>
          </a:p>
          <a:p>
            <a:pPr marL="171450" indent="-171450">
              <a:buFont typeface="Arial" panose="020B0604020202020204" pitchFamily="34" charset="0"/>
              <a:buChar char="•"/>
            </a:pPr>
            <a:r>
              <a:rPr lang="en-US" baseline="0" dirty="0" smtClean="0"/>
              <a:t>Teams will select 9 assets they agree are important to consider for climate adaptation planning</a:t>
            </a:r>
          </a:p>
          <a:p>
            <a:endParaRPr lang="en-US"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57</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Asset and Operations Inventory</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dirty="0" smtClean="0"/>
              <a:t>The next set of slides will provide a high-level overview of the</a:t>
            </a:r>
            <a:r>
              <a:rPr lang="en-US" baseline="0" dirty="0" smtClean="0"/>
              <a:t> factors that contribute to climate change vulnerability and how asset vulnerability is evaluated.</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59</a:t>
            </a:fld>
            <a:endParaRPr lang="en-US" dirty="0"/>
          </a:p>
        </p:txBody>
      </p:sp>
    </p:spTree>
    <p:extLst>
      <p:ext uri="{BB962C8B-B14F-4D97-AF65-F5344CB8AC3E}">
        <p14:creationId xmlns:p14="http://schemas.microsoft.com/office/powerpoint/2010/main" val="33478248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a:t>
            </a:r>
            <a:r>
              <a:rPr lang="en-US" sz="1200" b="1" kern="1200" baseline="0" dirty="0" smtClean="0">
                <a:solidFill>
                  <a:schemeClr val="tx1"/>
                </a:solidFill>
                <a:effectLst/>
                <a:latin typeface="AECOM Sans" panose="020B0504020202020204" pitchFamily="34" charset="0"/>
                <a:ea typeface="+mn-ea"/>
                <a:cs typeface="+mn-cs"/>
              </a:rPr>
              <a:t> Notes:</a:t>
            </a:r>
          </a:p>
          <a:p>
            <a:r>
              <a:rPr lang="en-US" sz="1200" kern="1200" baseline="0" dirty="0" smtClean="0">
                <a:solidFill>
                  <a:schemeClr val="tx1"/>
                </a:solidFill>
                <a:effectLst/>
                <a:latin typeface="AECOM Sans" panose="020B0504020202020204" pitchFamily="34" charset="0"/>
                <a:ea typeface="+mn-ea"/>
                <a:cs typeface="+mn-cs"/>
              </a:rPr>
              <a:t>The third step in the process for incorporating climate change into project planning is to assess the vulnerability of your City’s selected assets. Vulnerability is a function of exposure, sensitivity, and adaptive capacity. These three factors will be discussed in the next slides. Note that sensitivity has already be discussed to some extent as part of the asset inventory section.</a:t>
            </a:r>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60</a:t>
            </a:fld>
            <a:endParaRPr lang="en-US" dirty="0"/>
          </a:p>
        </p:txBody>
      </p:sp>
    </p:spTree>
    <p:extLst>
      <p:ext uri="{BB962C8B-B14F-4D97-AF65-F5344CB8AC3E}">
        <p14:creationId xmlns:p14="http://schemas.microsoft.com/office/powerpoint/2010/main" val="3284891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Asset vulnerability is assessed in three stages</a:t>
            </a:r>
            <a:r>
              <a:rPr lang="en-US" baseline="0" dirty="0" smtClean="0"/>
              <a:t> by evaluating each component of vulnerability. The vulnerability assessment starts with a pool of assets to evaluate. It is generally not possible, nor useful, to consider every single asset across all asset categories (for example, stormwater infrastructure, public transportation, parks, etc.). A high-level vulnerability assessment may consider a subset of critical assets within each asset category. A detailed vulnerability assessment may focus on a single asset type within a given asset category (such as stormwater pump stations) and provide a much more detailed assessment of vulnerability. The goals and scope (department vs. city-wide) of the vulnerability assessment will inform the selection of assets for evaluation. In some cases, the pool of assets can be narrowed down through city staff and stakeholder input to focus the vulnerability assessment on critical or high priority assets (such as those currently in planning or design), as discussed previously.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Once the assets are selected, the exposure, sensitivity, and adaptive capacity are evaluated for each asset or asset category.</a:t>
            </a: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61</a:t>
            </a:fld>
            <a:endParaRPr lang="en-US" dirty="0"/>
          </a:p>
        </p:txBody>
      </p:sp>
    </p:spTree>
    <p:extLst>
      <p:ext uri="{BB962C8B-B14F-4D97-AF65-F5344CB8AC3E}">
        <p14:creationId xmlns:p14="http://schemas.microsoft.com/office/powerpoint/2010/main" val="608159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Since</a:t>
            </a:r>
            <a:r>
              <a:rPr lang="en-US" b="0" baseline="0" dirty="0" smtClean="0"/>
              <a:t> the Industrial Revolution began in the mid-1800s, increased greenhouse gas emissions (such as carbon dioxide, CO</a:t>
            </a:r>
            <a:r>
              <a:rPr lang="en-US" b="0" baseline="-25000" dirty="0" smtClean="0"/>
              <a:t>2</a:t>
            </a:r>
            <a:r>
              <a:rPr lang="en-US" b="0" baseline="0" dirty="0" smtClean="0"/>
              <a:t>) have altered the Earth’s climate by trapping heat in the atmosphere. As global temperatures have risen, we have observed changes in global sea levels, oceanic circulation, and atmospheric weather patterns. These changing environmental conditions are carefully measured by scientists around the world.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For example, in 2013, atmospheric CO2 levels exceeded 400 parts per million (ppt) – a level not reached in the last 3.6 million years. Additionally, each of the last three decades has been increasingly warmer than the previous.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July 2016 was the hottest month ever recorded according to NASA, and 14 of the 15 hottest years have occurred since 2000.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8</a:t>
            </a:fld>
            <a:endParaRPr lang="en-US" dirty="0"/>
          </a:p>
        </p:txBody>
      </p:sp>
    </p:spTree>
    <p:extLst>
      <p:ext uri="{BB962C8B-B14F-4D97-AF65-F5344CB8AC3E}">
        <p14:creationId xmlns:p14="http://schemas.microsoft.com/office/powerpoint/2010/main" val="37756563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Speaker Notes:</a:t>
            </a:r>
          </a:p>
          <a:p>
            <a:r>
              <a:rPr lang="en-US" dirty="0" smtClean="0"/>
              <a:t>The</a:t>
            </a:r>
            <a:r>
              <a:rPr lang="en-US" baseline="0" dirty="0" smtClean="0"/>
              <a:t> first component of vulnerability is exposure. In the example shown here, exposure to flooding is being evaluated. Exposure to other climate stressors could also be evaluated within this same framework – for example, exposure to extreme heat or urban flooding. The exposure assessment evaluates whether or not a given asset is exposed to the climate hazard. Often, this assessment is performed using GIS data layers by overlaying a map, such as an inundation map, with the asset locations. A given asset could be identified as exposed to the climate hazard (such as high tide inundation with 12 inches of SLR) if the inundation area touches the footprint of the asset, or if you have asset elevation data, if the future water level exceeds the elevation of a pump station control panel or finish floor elevation of a building, etc.. An asset exposure inventory may be developed for many or all of your assets as a first cut at vulnerability, but you will likely have to focus in on a subset of critical assets as you move to the sensitivity evaluation.</a:t>
            </a:r>
          </a:p>
          <a:p>
            <a:endParaRPr lang="en-US" baseline="0" dirty="0" smtClean="0"/>
          </a:p>
          <a:p>
            <a:r>
              <a:rPr lang="en-US" baseline="0" dirty="0" smtClean="0"/>
              <a:t>Questions asked during the sensitivity assessment could be: </a:t>
            </a:r>
          </a:p>
          <a:p>
            <a:pPr marL="171450" indent="-171450">
              <a:buFontTx/>
              <a:buChar char="-"/>
            </a:pPr>
            <a:r>
              <a:rPr lang="en-US" baseline="0" dirty="0" smtClean="0"/>
              <a:t>Is the asset flooded?</a:t>
            </a:r>
          </a:p>
          <a:p>
            <a:pPr marL="171450" indent="-171450">
              <a:buFontTx/>
              <a:buChar char="-"/>
            </a:pPr>
            <a:r>
              <a:rPr lang="en-US" baseline="0" dirty="0" smtClean="0"/>
              <a:t>If yes, by how much or how frequently?</a:t>
            </a:r>
          </a:p>
          <a:p>
            <a:pPr marL="171450" indent="-171450">
              <a:buFontTx/>
              <a:buChar char="-"/>
            </a:pPr>
            <a:r>
              <a:rPr lang="en-US" baseline="0" dirty="0" smtClean="0"/>
              <a:t>How deep is the water during flood events?</a:t>
            </a:r>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62</a:t>
            </a:fld>
            <a:endParaRPr lang="en-US" dirty="0"/>
          </a:p>
        </p:txBody>
      </p:sp>
    </p:spTree>
    <p:extLst>
      <p:ext uri="{BB962C8B-B14F-4D97-AF65-F5344CB8AC3E}">
        <p14:creationId xmlns:p14="http://schemas.microsoft.com/office/powerpoint/2010/main" val="38633426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dirty="0" smtClean="0"/>
              <a:t>Speaker Notes:</a:t>
            </a:r>
          </a:p>
          <a:p>
            <a:r>
              <a:rPr lang="en-US" dirty="0" smtClean="0"/>
              <a:t>The second component of vulnerability is sensitivity. In the example shown here, sensitivity to flooding is being evaluated. Sensitivity to other climate stressors could also be evaluated within</a:t>
            </a:r>
            <a:r>
              <a:rPr lang="en-US" baseline="0" dirty="0" smtClean="0"/>
              <a:t> this same framework. The sensitivity assessment evaluates whether or not a given asset is sensitive to the climate hazard. Sensitivity is typically only evaluated for assets which are exposed to the climate hazard of interest. If an asset is not exposed to flooding, then it is not necessary to evaluate its sensitivity. This helps focus efforts on the most vulnerable assets because evaluating sensitivity is a data-driven process and collecting those data can be time consuming.</a:t>
            </a:r>
            <a:endParaRPr lang="en-US" dirty="0" smtClean="0"/>
          </a:p>
          <a:p>
            <a:endParaRPr lang="en-US" dirty="0" smtClean="0"/>
          </a:p>
          <a:p>
            <a:r>
              <a:rPr lang="en-US" baseline="0" dirty="0" smtClean="0"/>
              <a:t>Questions asked during the exposure assessment could be: </a:t>
            </a:r>
          </a:p>
          <a:p>
            <a:pPr marL="171450" indent="-171450">
              <a:buFontTx/>
              <a:buChar char="-"/>
            </a:pPr>
            <a:r>
              <a:rPr lang="en-US" baseline="0" dirty="0" smtClean="0"/>
              <a:t>If the asset is flooded, does it matter?</a:t>
            </a:r>
          </a:p>
          <a:p>
            <a:pPr marL="171450" indent="-171450">
              <a:buFontTx/>
              <a:buChar char="-"/>
            </a:pPr>
            <a:r>
              <a:rPr lang="en-US" baseline="0" dirty="0" smtClean="0"/>
              <a:t>Is the asset designed to accommodate some degree of flooding or will it be damaged if it gets wet?</a:t>
            </a:r>
          </a:p>
          <a:p>
            <a:pPr marL="171450" indent="-171450">
              <a:buFontTx/>
              <a:buChar char="-"/>
            </a:pPr>
            <a:r>
              <a:rPr lang="en-US" baseline="0" dirty="0" smtClean="0"/>
              <a:t>Does the asset recover quickly after flooding (such as an elevated roadway) or will it be out of service following the storm (such as an underpass or a pump station with below grade electrical equipment).</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63</a:t>
            </a:fld>
            <a:endParaRPr lang="en-US" dirty="0"/>
          </a:p>
        </p:txBody>
      </p:sp>
    </p:spTree>
    <p:extLst>
      <p:ext uri="{BB962C8B-B14F-4D97-AF65-F5344CB8AC3E}">
        <p14:creationId xmlns:p14="http://schemas.microsoft.com/office/powerpoint/2010/main" val="2933803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dirty="0" smtClean="0"/>
              <a:t>Speaker Notes:</a:t>
            </a:r>
          </a:p>
          <a:p>
            <a:r>
              <a:rPr lang="en-US" dirty="0" smtClean="0"/>
              <a:t>The third component of vulnerability is adaptive</a:t>
            </a:r>
            <a:r>
              <a:rPr lang="en-US" baseline="0" dirty="0" smtClean="0"/>
              <a:t> capacity</a:t>
            </a:r>
            <a:r>
              <a:rPr lang="en-US" dirty="0" smtClean="0"/>
              <a:t>. In the example shown here, adaptive capacity to flooding is being evaluated. Adaptive capacity to other climate stressors could also be evaluated within</a:t>
            </a:r>
            <a:r>
              <a:rPr lang="en-US" baseline="0" dirty="0" smtClean="0"/>
              <a:t> this same framework. The adaptive capacity assessment evaluates whether or not a given asset has the capacity to accommodate a climate impact and/or has redundancy to allow for continued operations during or after a flood event. Adaptive capacity is typically only evaluated for assets which are exposed and sensitive to the climate hazard of interest. </a:t>
            </a:r>
          </a:p>
          <a:p>
            <a:endParaRPr lang="en-US" dirty="0" smtClean="0"/>
          </a:p>
          <a:p>
            <a:r>
              <a:rPr lang="en-US" baseline="0" dirty="0" smtClean="0"/>
              <a:t>Questions asked during the adaptive capacity assessment could be: </a:t>
            </a:r>
          </a:p>
          <a:p>
            <a:pPr marL="171450" indent="-171450">
              <a:buFontTx/>
              <a:buChar char="-"/>
            </a:pPr>
            <a:r>
              <a:rPr lang="en-US" baseline="0" dirty="0" smtClean="0"/>
              <a:t>Does the asset have adaptive capacity?</a:t>
            </a:r>
          </a:p>
          <a:p>
            <a:pPr marL="171450" indent="-171450">
              <a:buFontTx/>
              <a:buChar char="-"/>
            </a:pPr>
            <a:r>
              <a:rPr lang="en-US" baseline="0" dirty="0" smtClean="0"/>
              <a:t>If the asset is taken out of service, is there another nearby asset that can handle the load until the damaged asset is repaired (is there redundancy)? Sometimes an asset may have partial redundancy – for example, a bus could be used in place of a commuter railway if the railway is out of service.</a:t>
            </a:r>
          </a:p>
          <a:p>
            <a:endParaRPr lang="en-US" dirty="0" smtClean="0"/>
          </a:p>
          <a:p>
            <a:r>
              <a:rPr lang="en-US" dirty="0" smtClean="0"/>
              <a:t>Note</a:t>
            </a:r>
            <a:r>
              <a:rPr lang="en-US" baseline="0" dirty="0" smtClean="0"/>
              <a:t> that assets with low adaptive capacity receive a higher vulnerability score than assets with high adaptive capacity.</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64</a:t>
            </a:fld>
            <a:endParaRPr lang="en-US" dirty="0"/>
          </a:p>
        </p:txBody>
      </p:sp>
    </p:spTree>
    <p:extLst>
      <p:ext uri="{BB962C8B-B14F-4D97-AF65-F5344CB8AC3E}">
        <p14:creationId xmlns:p14="http://schemas.microsoft.com/office/powerpoint/2010/main" val="32277083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Instructions:</a:t>
            </a:r>
          </a:p>
          <a:p>
            <a:endParaRPr lang="en-US" baseline="0" dirty="0" smtClean="0"/>
          </a:p>
          <a:p>
            <a:r>
              <a:rPr lang="en-US" i="1" baseline="0" dirty="0" smtClean="0"/>
              <a:t>The next set of slides provide information on using maps (inundation maps) to assess exposure of assets to flooding. The first few slides are high level overview slides and the subsequent slides provide more information for cities that may wish to create their own riverine or coastal flooding and inundation maps as part of a climate change vulnerability assessment. Note that these examples may show exposure to sea level rise; however, riverine or urban flood maps can be used in the same way to assess exposure.</a:t>
            </a:r>
            <a:endParaRPr lang="en-US" i="1"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65</a:t>
            </a:fld>
            <a:endParaRPr lang="en-US" dirty="0"/>
          </a:p>
        </p:txBody>
      </p:sp>
    </p:spTree>
    <p:extLst>
      <p:ext uri="{BB962C8B-B14F-4D97-AF65-F5344CB8AC3E}">
        <p14:creationId xmlns:p14="http://schemas.microsoft.com/office/powerpoint/2010/main" val="5743439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OVERVIEW</a:t>
            </a:r>
          </a:p>
          <a:p>
            <a:r>
              <a:rPr lang="en-US" b="1" dirty="0" smtClean="0"/>
              <a:t>Speaker</a:t>
            </a:r>
            <a:r>
              <a:rPr lang="en-US" b="1" baseline="0" dirty="0" smtClean="0"/>
              <a:t> Notes:</a:t>
            </a:r>
            <a:endParaRPr lang="en-US" b="1" dirty="0" smtClean="0"/>
          </a:p>
          <a:p>
            <a:endParaRPr lang="en-US" b="0" dirty="0" smtClean="0"/>
          </a:p>
          <a:p>
            <a:r>
              <a:rPr lang="en-US" sz="1200" b="0" i="0" kern="1200" dirty="0" smtClean="0">
                <a:solidFill>
                  <a:schemeClr val="tx1"/>
                </a:solidFill>
                <a:effectLst/>
                <a:latin typeface="AECOM Sans" panose="020B0504020202020204" pitchFamily="34" charset="0"/>
                <a:ea typeface="+mn-ea"/>
                <a:cs typeface="+mn-cs"/>
              </a:rPr>
              <a:t>An exposure analysis identifies which assets will be exposed to a specific climate impact or hazard. It provides insight into the amount of possible damage or loss that could occur, for example to different types of transportation assets</a:t>
            </a:r>
            <a:r>
              <a:rPr lang="en-US" sz="1200" b="0" i="0" kern="1200" baseline="0" dirty="0" smtClean="0">
                <a:solidFill>
                  <a:schemeClr val="tx1"/>
                </a:solidFill>
                <a:effectLst/>
                <a:latin typeface="AECOM Sans" panose="020B0504020202020204" pitchFamily="34" charset="0"/>
                <a:ea typeface="+mn-ea"/>
                <a:cs typeface="+mn-cs"/>
              </a:rPr>
              <a:t> or storm sewer assets.</a:t>
            </a:r>
          </a:p>
          <a:p>
            <a:endParaRPr lang="en-US" sz="1200" b="0" i="0" kern="1200" baseline="0" dirty="0" smtClean="0">
              <a:solidFill>
                <a:schemeClr val="tx1"/>
              </a:solidFill>
              <a:effectLst/>
              <a:latin typeface="AECOM Sans" panose="020B0504020202020204" pitchFamily="34" charset="0"/>
              <a:ea typeface="+mn-ea"/>
              <a:cs typeface="+mn-cs"/>
            </a:endParaRPr>
          </a:p>
          <a:p>
            <a:r>
              <a:rPr lang="en-US" sz="1200" b="0" i="0" kern="1200" dirty="0" smtClean="0">
                <a:solidFill>
                  <a:schemeClr val="tx1"/>
                </a:solidFill>
                <a:effectLst/>
                <a:latin typeface="AECOM Sans" panose="020B0504020202020204" pitchFamily="34" charset="0"/>
                <a:ea typeface="+mn-ea"/>
                <a:cs typeface="+mn-cs"/>
              </a:rPr>
              <a:t>Readily available data and information is then used to evaluate exposure. For sea level rise the exposure analysis can answer the following questions:</a:t>
            </a:r>
          </a:p>
          <a:p>
            <a:endParaRPr lang="en-US" sz="1200" b="0" i="0" kern="1200" dirty="0" smtClean="0">
              <a:solidFill>
                <a:schemeClr val="tx1"/>
              </a:solidFill>
              <a:effectLst/>
              <a:latin typeface="AECOM Sans" panose="020B0504020202020204" pitchFamily="34" charset="0"/>
              <a:ea typeface="+mn-ea"/>
              <a:cs typeface="+mn-cs"/>
            </a:endParaRPr>
          </a:p>
          <a:p>
            <a:pPr marL="171450" indent="-171450">
              <a:buFont typeface="Arial" panose="020B0604020202020204" pitchFamily="34" charset="0"/>
              <a:buChar char="•"/>
            </a:pPr>
            <a:r>
              <a:rPr lang="en-US" sz="1200" b="0" i="0" kern="1200" dirty="0" smtClean="0">
                <a:solidFill>
                  <a:schemeClr val="tx1"/>
                </a:solidFill>
                <a:effectLst/>
                <a:latin typeface="AECOM Sans" panose="020B0504020202020204" pitchFamily="34" charset="0"/>
                <a:ea typeface="+mn-ea"/>
                <a:cs typeface="+mn-cs"/>
              </a:rPr>
              <a:t>Will the asset in question be</a:t>
            </a:r>
            <a:r>
              <a:rPr lang="en-US" sz="1200" b="0" i="0" kern="1200" baseline="0" dirty="0" smtClean="0">
                <a:solidFill>
                  <a:schemeClr val="tx1"/>
                </a:solidFill>
                <a:effectLst/>
                <a:latin typeface="AECOM Sans" panose="020B0504020202020204" pitchFamily="34" charset="0"/>
                <a:ea typeface="+mn-ea"/>
                <a:cs typeface="+mn-cs"/>
              </a:rPr>
              <a:t> exposed to inundation or flooding</a:t>
            </a:r>
            <a:r>
              <a:rPr lang="en-US" sz="1200" b="0" i="0" kern="1200" dirty="0" smtClean="0">
                <a:solidFill>
                  <a:schemeClr val="tx1"/>
                </a:solidFill>
                <a:effectLst/>
                <a:latin typeface="AECOM Sans" panose="020B0504020202020204" pitchFamily="34" charset="0"/>
                <a:ea typeface="+mn-ea"/>
                <a:cs typeface="+mn-cs"/>
              </a:rPr>
              <a:t>?</a:t>
            </a:r>
          </a:p>
          <a:p>
            <a:pPr marL="171450" indent="-171450">
              <a:buFont typeface="Arial" panose="020B0604020202020204" pitchFamily="34" charset="0"/>
              <a:buChar char="•"/>
            </a:pPr>
            <a:r>
              <a:rPr lang="en-US" sz="1200" b="0" i="0" kern="1200" dirty="0" smtClean="0">
                <a:solidFill>
                  <a:schemeClr val="tx1"/>
                </a:solidFill>
                <a:effectLst/>
                <a:latin typeface="AECOM Sans" panose="020B0504020202020204" pitchFamily="34" charset="0"/>
                <a:ea typeface="+mn-ea"/>
                <a:cs typeface="+mn-cs"/>
              </a:rPr>
              <a:t>If so, during what storm event, or with what amount of sea level rise?</a:t>
            </a:r>
          </a:p>
          <a:p>
            <a:pPr marL="171450" indent="-171450">
              <a:buFont typeface="Arial" panose="020B0604020202020204" pitchFamily="34" charset="0"/>
              <a:buChar char="•"/>
            </a:pPr>
            <a:r>
              <a:rPr lang="en-US" sz="1200" b="0" i="0" kern="1200" dirty="0" smtClean="0">
                <a:solidFill>
                  <a:schemeClr val="tx1"/>
                </a:solidFill>
                <a:effectLst/>
                <a:latin typeface="AECOM Sans" panose="020B0504020202020204" pitchFamily="34" charset="0"/>
                <a:ea typeface="+mn-ea"/>
                <a:cs typeface="+mn-cs"/>
              </a:rPr>
              <a:t>And, to what extent or depth with the flooding occur?</a:t>
            </a:r>
          </a:p>
          <a:p>
            <a:endParaRPr lang="en-US" b="1" dirty="0" smtClean="0"/>
          </a:p>
          <a:p>
            <a:r>
              <a:rPr lang="en-US" b="0" dirty="0" smtClean="0"/>
              <a:t>An</a:t>
            </a:r>
            <a:r>
              <a:rPr lang="en-US" b="0" baseline="0" dirty="0" smtClean="0"/>
              <a:t> exposure assessment requires translating the information collected during the asset inventory into a usable format. For example, using Geographic Information System software (e.g., ESRI’s ArcMap), you can overlay and intersect climate stressor data with locations of assets. Elevation data from a topographic survey, or in GIS commonly a Digital Elevation Model (DEM) is used to asses the magnitude of exposure.</a:t>
            </a:r>
            <a:endParaRPr lang="en-US" b="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Subsequent slides will focus on exposure to flooding and tools to perform that assessment.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9DBFBD9-2AF4-C541-9DFF-73F30F9C6353}"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3512822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OVERVIEW</a:t>
            </a:r>
          </a:p>
          <a:p>
            <a:r>
              <a:rPr lang="en-US" b="1" baseline="0" dirty="0" smtClean="0"/>
              <a:t>Speaker Notes:</a:t>
            </a:r>
          </a:p>
          <a:p>
            <a:endParaRPr lang="en-US" baseline="0" dirty="0" smtClean="0"/>
          </a:p>
          <a:p>
            <a:r>
              <a:rPr lang="en-US" baseline="0" dirty="0" smtClean="0"/>
              <a:t>Exposure is just one aspect of vulnerability (remember vulnerability also incorporates sensitivity and adaptation capacity of assets), but it is a key piece. Exposure maps show you where assets are located relative to climate hazards, and help you quantify level of exposure. They can also show the timing of large scale inundation, which will inform the scale and timing of adaptation strategies.</a:t>
            </a:r>
          </a:p>
          <a:p>
            <a:endParaRPr lang="en-US" baseline="0" dirty="0" smtClean="0"/>
          </a:p>
          <a:p>
            <a:r>
              <a:rPr lang="en-US" baseline="0" dirty="0" smtClean="0"/>
              <a:t>Exposure maps also show you where shoreline vulnerabilities that lead to inland exposure may exist.  For example, inundation maps show you where water can overtop shorelines and the pathway that water can take to reach an asset. It can also be helpful to note for each asset whether it is located immediately adjacent to water or if it is located inland and protected by flood protection infrastructure (such as a levee or seawall) along the shoreline.</a:t>
            </a:r>
          </a:p>
          <a:p>
            <a:endParaRPr lang="en-US" baseline="0" dirty="0" smtClean="0"/>
          </a:p>
          <a:p>
            <a:r>
              <a:rPr lang="en-US" baseline="0" dirty="0" smtClean="0"/>
              <a:t>The graphic shows an example of an exposure map that shows transportation assets relative to sea level rise and storm surge that could occur in Boston in 2050.</a:t>
            </a:r>
          </a:p>
          <a:p>
            <a:endParaRPr lang="en-US" baseline="0" dirty="0" smtClean="0"/>
          </a:p>
          <a:p>
            <a:r>
              <a:rPr lang="en-US" i="1" baseline="0" dirty="0" smtClean="0"/>
              <a:t>Image source: Sea Change Boston (Sasaki Associates 2016)</a:t>
            </a:r>
          </a:p>
        </p:txBody>
      </p:sp>
      <p:sp>
        <p:nvSpPr>
          <p:cNvPr id="4" name="Slide Number Placeholder 3"/>
          <p:cNvSpPr>
            <a:spLocks noGrp="1"/>
          </p:cNvSpPr>
          <p:nvPr>
            <p:ph type="sldNum" sz="quarter" idx="10"/>
          </p:nvPr>
        </p:nvSpPr>
        <p:spPr/>
        <p:txBody>
          <a:bodyPr/>
          <a:lstStyle/>
          <a:p>
            <a:fld id="{560B52A1-CCB2-4AAD-86EF-43FEE5A3BB26}" type="slidenum">
              <a:rPr lang="en-US" smtClean="0"/>
              <a:pPr/>
              <a:t>67</a:t>
            </a:fld>
            <a:endParaRPr lang="en-US" dirty="0"/>
          </a:p>
        </p:txBody>
      </p:sp>
    </p:spTree>
    <p:extLst>
      <p:ext uri="{BB962C8B-B14F-4D97-AF65-F5344CB8AC3E}">
        <p14:creationId xmlns:p14="http://schemas.microsoft.com/office/powerpoint/2010/main" val="32900198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OVERVIEW</a:t>
            </a:r>
          </a:p>
          <a:p>
            <a:r>
              <a:rPr lang="en-US" b="1" dirty="0" smtClean="0"/>
              <a:t>Speaker Notes:</a:t>
            </a:r>
          </a:p>
          <a:p>
            <a:endParaRPr lang="en-US" dirty="0" smtClean="0"/>
          </a:p>
          <a:p>
            <a:r>
              <a:rPr lang="en-US" dirty="0" smtClean="0"/>
              <a:t>Exposure</a:t>
            </a:r>
            <a:r>
              <a:rPr lang="en-US" baseline="0" dirty="0" smtClean="0"/>
              <a:t> maps can show various levels of detail, depending on the goals of the assessment.  </a:t>
            </a:r>
          </a:p>
          <a:p>
            <a:endParaRPr lang="en-US" baseline="0" dirty="0" smtClean="0"/>
          </a:p>
          <a:p>
            <a:r>
              <a:rPr lang="en-US" baseline="0" dirty="0" smtClean="0"/>
              <a:t>Exposure maps can show multiple scenarios on a single map, so that the increase/decrease in hazard can be easily visualized. However, these maps have a tradeoff, for example depth of flooding information cannot be easily shown when multiple scenarios are overlaid together.</a:t>
            </a:r>
          </a:p>
          <a:p>
            <a:endParaRPr lang="en-US" baseline="0" dirty="0" smtClean="0"/>
          </a:p>
          <a:p>
            <a:r>
              <a:rPr lang="en-US" baseline="0" dirty="0" smtClean="0"/>
              <a:t>Depth of flood information can more easily be shown if a single scenario is shown on a single map. This can be helpful to understand the magnitude of flooding occur at an asset (is it 1 foot, or 5 feet of flooding?). However, this method requires multiple maps to be produced, which can require a larger effort and more specialized GIS/mapping expertise.</a:t>
            </a:r>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68</a:t>
            </a:fld>
            <a:endParaRPr lang="en-US" dirty="0"/>
          </a:p>
        </p:txBody>
      </p:sp>
    </p:spTree>
    <p:extLst>
      <p:ext uri="{BB962C8B-B14F-4D97-AF65-F5344CB8AC3E}">
        <p14:creationId xmlns:p14="http://schemas.microsoft.com/office/powerpoint/2010/main" val="34798306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nSpc>
                <a:spcPct val="115000"/>
              </a:lnSpc>
              <a:spcAft>
                <a:spcPts val="981"/>
              </a:spcAft>
              <a:defRPr/>
            </a:pPr>
            <a:r>
              <a:rPr lang="en-US" altLang="en-US" sz="1000" b="1" dirty="0" smtClean="0">
                <a:ea typeface="Calibri" pitchFamily="34" charset="0"/>
                <a:cs typeface="Times New Roman" pitchFamily="18" charset="0"/>
              </a:rPr>
              <a:t>EXAMPLE</a:t>
            </a:r>
            <a:r>
              <a:rPr lang="en-US" altLang="en-US" sz="1000" b="1" baseline="0" dirty="0" smtClean="0">
                <a:ea typeface="Calibri" pitchFamily="34" charset="0"/>
                <a:cs typeface="Times New Roman" pitchFamily="18" charset="0"/>
              </a:rPr>
              <a:t> / TEMPLATE</a:t>
            </a:r>
            <a:endParaRPr lang="en-US" altLang="en-US" sz="1000" b="1" dirty="0" smtClean="0">
              <a:ea typeface="Calibri" pitchFamily="34" charset="0"/>
              <a:cs typeface="Times New Roman" pitchFamily="18" charset="0"/>
            </a:endParaRPr>
          </a:p>
          <a:p>
            <a:pPr>
              <a:lnSpc>
                <a:spcPct val="115000"/>
              </a:lnSpc>
              <a:spcAft>
                <a:spcPts val="981"/>
              </a:spcAft>
              <a:defRPr/>
            </a:pPr>
            <a:r>
              <a:rPr lang="en-US" altLang="en-US" sz="1000" dirty="0" smtClean="0">
                <a:ea typeface="Calibri" pitchFamily="34" charset="0"/>
                <a:cs typeface="Times New Roman" pitchFamily="18" charset="0"/>
              </a:rPr>
              <a:t>Speaker Instructions:</a:t>
            </a:r>
          </a:p>
          <a:p>
            <a:pPr>
              <a:lnSpc>
                <a:spcPct val="115000"/>
              </a:lnSpc>
              <a:spcAft>
                <a:spcPts val="981"/>
              </a:spcAft>
              <a:defRPr/>
            </a:pPr>
            <a:endParaRPr lang="en-US" altLang="en-US" sz="1000" dirty="0" smtClean="0">
              <a:ea typeface="Calibri" pitchFamily="34" charset="0"/>
              <a:cs typeface="Times New Roman" pitchFamily="18" charset="0"/>
            </a:endParaRPr>
          </a:p>
          <a:p>
            <a:pPr>
              <a:lnSpc>
                <a:spcPct val="115000"/>
              </a:lnSpc>
              <a:spcAft>
                <a:spcPts val="981"/>
              </a:spcAft>
              <a:defRPr/>
            </a:pPr>
            <a:r>
              <a:rPr lang="en-US" altLang="en-US" sz="1000" dirty="0" smtClean="0">
                <a:ea typeface="Calibri" pitchFamily="34" charset="0"/>
                <a:cs typeface="Times New Roman" pitchFamily="18" charset="0"/>
              </a:rPr>
              <a:t>This slide shows a</a:t>
            </a:r>
            <a:r>
              <a:rPr lang="en-US" altLang="en-US" sz="1000" baseline="0" dirty="0" smtClean="0">
                <a:ea typeface="Calibri" pitchFamily="34" charset="0"/>
                <a:cs typeface="Times New Roman" pitchFamily="18" charset="0"/>
              </a:rPr>
              <a:t> series of sea level rise inundation maps from San Francisco Bay. </a:t>
            </a:r>
            <a:r>
              <a:rPr lang="en-US" altLang="en-US" sz="1000" i="1" baseline="0" dirty="0" smtClean="0">
                <a:ea typeface="Calibri" pitchFamily="34" charset="0"/>
                <a:cs typeface="Times New Roman" pitchFamily="18" charset="0"/>
              </a:rPr>
              <a:t>This is an example that can be replaced using coastal, riverine, or urban flood maps from your city.</a:t>
            </a:r>
            <a:endParaRPr lang="en-US" altLang="en-US" sz="1000" i="1" dirty="0">
              <a:ea typeface="Calibri" pitchFamily="34" charset="0"/>
              <a:cs typeface="Times New Roman" pitchFamily="18" charset="0"/>
            </a:endParaRPr>
          </a:p>
          <a:p>
            <a:pPr>
              <a:lnSpc>
                <a:spcPct val="115000"/>
              </a:lnSpc>
              <a:spcAft>
                <a:spcPts val="981"/>
              </a:spcAft>
              <a:defRPr/>
            </a:pPr>
            <a:endParaRPr lang="en-US" altLang="en-US" sz="1000" dirty="0">
              <a:ea typeface="Calibri" pitchFamily="34" charset="0"/>
              <a:cs typeface="Times New Roman" pitchFamily="18" charset="0"/>
            </a:endParaRPr>
          </a:p>
          <a:p>
            <a:pPr>
              <a:defRPr/>
            </a:pPr>
            <a:endParaRPr lang="en-US" sz="1000"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8992" indent="-280381" eaLnBrk="0" hangingPunct="0">
              <a:spcBef>
                <a:spcPct val="30000"/>
              </a:spcBef>
              <a:defRPr sz="1200">
                <a:solidFill>
                  <a:schemeClr val="tx1"/>
                </a:solidFill>
                <a:latin typeface="Calibri" pitchFamily="34" charset="0"/>
              </a:defRPr>
            </a:lvl2pPr>
            <a:lvl3pPr marL="1121526" indent="-224305" eaLnBrk="0" hangingPunct="0">
              <a:spcBef>
                <a:spcPct val="30000"/>
              </a:spcBef>
              <a:defRPr sz="1200">
                <a:solidFill>
                  <a:schemeClr val="tx1"/>
                </a:solidFill>
                <a:latin typeface="Calibri" pitchFamily="34" charset="0"/>
              </a:defRPr>
            </a:lvl3pPr>
            <a:lvl4pPr marL="1570136" indent="-224305" eaLnBrk="0" hangingPunct="0">
              <a:spcBef>
                <a:spcPct val="30000"/>
              </a:spcBef>
              <a:defRPr sz="1200">
                <a:solidFill>
                  <a:schemeClr val="tx1"/>
                </a:solidFill>
                <a:latin typeface="Calibri" pitchFamily="34" charset="0"/>
              </a:defRPr>
            </a:lvl4pPr>
            <a:lvl5pPr marL="2018747" indent="-224305" eaLnBrk="0" hangingPunct="0">
              <a:spcBef>
                <a:spcPct val="30000"/>
              </a:spcBef>
              <a:defRPr sz="1200">
                <a:solidFill>
                  <a:schemeClr val="tx1"/>
                </a:solidFill>
                <a:latin typeface="Calibri" pitchFamily="34" charset="0"/>
              </a:defRPr>
            </a:lvl5pPr>
            <a:lvl6pPr marL="2467357" indent="-224305" eaLnBrk="0" fontAlgn="base" hangingPunct="0">
              <a:spcBef>
                <a:spcPct val="30000"/>
              </a:spcBef>
              <a:spcAft>
                <a:spcPct val="0"/>
              </a:spcAft>
              <a:defRPr sz="1200">
                <a:solidFill>
                  <a:schemeClr val="tx1"/>
                </a:solidFill>
                <a:latin typeface="Calibri" pitchFamily="34" charset="0"/>
              </a:defRPr>
            </a:lvl6pPr>
            <a:lvl7pPr marL="2915968" indent="-224305" eaLnBrk="0" fontAlgn="base" hangingPunct="0">
              <a:spcBef>
                <a:spcPct val="30000"/>
              </a:spcBef>
              <a:spcAft>
                <a:spcPct val="0"/>
              </a:spcAft>
              <a:defRPr sz="1200">
                <a:solidFill>
                  <a:schemeClr val="tx1"/>
                </a:solidFill>
                <a:latin typeface="Calibri" pitchFamily="34" charset="0"/>
              </a:defRPr>
            </a:lvl7pPr>
            <a:lvl8pPr marL="3364579" indent="-224305" eaLnBrk="0" fontAlgn="base" hangingPunct="0">
              <a:spcBef>
                <a:spcPct val="30000"/>
              </a:spcBef>
              <a:spcAft>
                <a:spcPct val="0"/>
              </a:spcAft>
              <a:defRPr sz="1200">
                <a:solidFill>
                  <a:schemeClr val="tx1"/>
                </a:solidFill>
                <a:latin typeface="Calibri" pitchFamily="34" charset="0"/>
              </a:defRPr>
            </a:lvl8pPr>
            <a:lvl9pPr marL="3813188" indent="-22430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E843342B-8839-4378-A1A9-BDB74CA552F5}" type="slidenum">
              <a:rPr lang="en-US" altLang="en-US" smtClean="0">
                <a:latin typeface="Arial" pitchFamily="34" charset="0"/>
              </a:rPr>
              <a:pPr eaLnBrk="1" hangingPunct="1">
                <a:spcBef>
                  <a:spcPct val="0"/>
                </a:spcBef>
              </a:pPr>
              <a:t>69</a:t>
            </a:fld>
            <a:endParaRPr lang="en-US" altLang="en-US" dirty="0" smtClean="0">
              <a:latin typeface="Arial"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Speaker Instructions:</a:t>
            </a:r>
          </a:p>
          <a:p>
            <a:endParaRPr lang="en-US" baseline="0" dirty="0" smtClean="0"/>
          </a:p>
          <a:p>
            <a:r>
              <a:rPr lang="en-US" i="1" baseline="0" dirty="0" smtClean="0"/>
              <a:t>If your city has already done SLR, riverine, or urban flood mapping, insert examples into the deck here.</a:t>
            </a:r>
          </a:p>
        </p:txBody>
      </p:sp>
      <p:sp>
        <p:nvSpPr>
          <p:cNvPr id="4" name="Slide Number Placeholder 3"/>
          <p:cNvSpPr>
            <a:spLocks noGrp="1"/>
          </p:cNvSpPr>
          <p:nvPr>
            <p:ph type="sldNum" sz="quarter" idx="10"/>
          </p:nvPr>
        </p:nvSpPr>
        <p:spPr/>
        <p:txBody>
          <a:bodyPr/>
          <a:lstStyle/>
          <a:p>
            <a:fld id="{560B52A1-CCB2-4AAD-86EF-43FEE5A3BB26}" type="slidenum">
              <a:rPr lang="en-US" smtClean="0"/>
              <a:pPr/>
              <a:t>70</a:t>
            </a:fld>
            <a:endParaRPr lang="en-US" dirty="0"/>
          </a:p>
        </p:txBody>
      </p:sp>
    </p:spTree>
    <p:extLst>
      <p:ext uri="{BB962C8B-B14F-4D97-AF65-F5344CB8AC3E}">
        <p14:creationId xmlns:p14="http://schemas.microsoft.com/office/powerpoint/2010/main" val="32900198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Example of single</a:t>
            </a:r>
            <a:r>
              <a:rPr lang="en-US" baseline="0" dirty="0" smtClean="0"/>
              <a:t> scenarios on single maps. Depth of flooding information can be displayed along with visualization tools, such as these from NOAA, to convey on-the-ground flooding conditions to policy makers and the public.</a:t>
            </a:r>
          </a:p>
        </p:txBody>
      </p:sp>
      <p:sp>
        <p:nvSpPr>
          <p:cNvPr id="4" name="Slide Number Placeholder 3"/>
          <p:cNvSpPr>
            <a:spLocks noGrp="1"/>
          </p:cNvSpPr>
          <p:nvPr>
            <p:ph type="sldNum" sz="quarter" idx="10"/>
          </p:nvPr>
        </p:nvSpPr>
        <p:spPr/>
        <p:txBody>
          <a:bodyPr/>
          <a:lstStyle/>
          <a:p>
            <a:fld id="{560B52A1-CCB2-4AAD-86EF-43FEE5A3BB26}" type="slidenum">
              <a:rPr lang="en-US" smtClean="0"/>
              <a:pPr/>
              <a:t>71</a:t>
            </a:fld>
            <a:endParaRPr lang="en-US" dirty="0"/>
          </a:p>
        </p:txBody>
      </p:sp>
    </p:spTree>
    <p:extLst>
      <p:ext uri="{BB962C8B-B14F-4D97-AF65-F5344CB8AC3E}">
        <p14:creationId xmlns:p14="http://schemas.microsoft.com/office/powerpoint/2010/main" val="132257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Scientists</a:t>
            </a:r>
            <a:r>
              <a:rPr lang="en-US" b="0" baseline="0" dirty="0" smtClean="0"/>
              <a:t> use Global Circulation Models, or GCMs, to simulate the planet’s response to future GHG emission scenarios and make projections of future temperature, precipitation, and sea level. These figures show projected changes in average precipitation and sea level for two future GHG emission scenarios at the end-of-century.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r>
              <a:rPr lang="en-US" dirty="0" smtClean="0"/>
              <a:t>As you can see, changes will</a:t>
            </a:r>
            <a:r>
              <a:rPr lang="en-US" baseline="0" dirty="0" smtClean="0"/>
              <a:t> not be uniformly around the globe. Scientists and engineers analyze GCM model output to make local projections of future climate conditions to use in planning and design of projects.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9</a:t>
            </a:fld>
            <a:endParaRPr lang="en-US" dirty="0"/>
          </a:p>
        </p:txBody>
      </p:sp>
    </p:spTree>
    <p:extLst>
      <p:ext uri="{BB962C8B-B14F-4D97-AF65-F5344CB8AC3E}">
        <p14:creationId xmlns:p14="http://schemas.microsoft.com/office/powerpoint/2010/main" val="377565639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endParaRPr lang="en-US" dirty="0" smtClean="0"/>
          </a:p>
          <a:p>
            <a:r>
              <a:rPr lang="en-US" dirty="0" smtClean="0"/>
              <a:t>Other</a:t>
            </a:r>
            <a:r>
              <a:rPr lang="en-US" baseline="0" dirty="0" smtClean="0"/>
              <a:t> types of information can be displayed on exposure maps, include shoreline overtopping information.  This type of information can easily show a shoreline segment that may be allowing water to inundate a specific inland location. This information can also help identify where additional field investigations or complex modeling is necessary to better understand how certain areas are vulnerable. </a:t>
            </a:r>
          </a:p>
          <a:p>
            <a:endParaRPr lang="en-US" baseline="0" dirty="0" smtClean="0"/>
          </a:p>
          <a:p>
            <a:r>
              <a:rPr lang="en-US" baseline="0" dirty="0" smtClean="0"/>
              <a:t>Showing overtopping potential depth requires the crest of the shoreline to be traced.</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72</a:t>
            </a:fld>
            <a:endParaRPr lang="en-US" dirty="0"/>
          </a:p>
        </p:txBody>
      </p:sp>
    </p:spTree>
    <p:extLst>
      <p:ext uri="{BB962C8B-B14F-4D97-AF65-F5344CB8AC3E}">
        <p14:creationId xmlns:p14="http://schemas.microsoft.com/office/powerpoint/2010/main" val="115190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endParaRPr lang="en-US" dirty="0" smtClean="0"/>
          </a:p>
          <a:p>
            <a:r>
              <a:rPr lang="en-US" dirty="0" smtClean="0"/>
              <a:t>A</a:t>
            </a:r>
            <a:r>
              <a:rPr lang="en-US" baseline="0" dirty="0" smtClean="0"/>
              <a:t> shoreline delineation can also provide additional information as to the type of use for each shoreline segment (whether is it a engineered levee, or non-engineered berm).  This can be helpful to identify the type of features that are protecting inland areas.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73</a:t>
            </a:fld>
            <a:endParaRPr lang="en-US" dirty="0"/>
          </a:p>
        </p:txBody>
      </p:sp>
    </p:spTree>
    <p:extLst>
      <p:ext uri="{BB962C8B-B14F-4D97-AF65-F5344CB8AC3E}">
        <p14:creationId xmlns:p14="http://schemas.microsoft.com/office/powerpoint/2010/main" val="18420487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endParaRPr lang="en-US" dirty="0" smtClean="0"/>
          </a:p>
          <a:p>
            <a:r>
              <a:rPr lang="en-US" dirty="0" smtClean="0"/>
              <a:t>There are a number</a:t>
            </a:r>
            <a:r>
              <a:rPr lang="en-US" baseline="0" dirty="0" smtClean="0"/>
              <a:t> </a:t>
            </a:r>
            <a:r>
              <a:rPr lang="en-US" dirty="0" smtClean="0"/>
              <a:t>of regional</a:t>
            </a:r>
            <a:r>
              <a:rPr lang="en-US" baseline="0" dirty="0" smtClean="0"/>
              <a:t> or national </a:t>
            </a:r>
            <a:r>
              <a:rPr lang="en-US" dirty="0" smtClean="0"/>
              <a:t>sources</a:t>
            </a:r>
            <a:r>
              <a:rPr lang="en-US" baseline="0" dirty="0" smtClean="0"/>
              <a:t> that have already created sea level rise or sea level rise and storm surge flood inundation maps for coastal communities. </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74</a:t>
            </a:fld>
            <a:endParaRPr lang="en-US" dirty="0"/>
          </a:p>
        </p:txBody>
      </p:sp>
    </p:spTree>
    <p:extLst>
      <p:ext uri="{BB962C8B-B14F-4D97-AF65-F5344CB8AC3E}">
        <p14:creationId xmlns:p14="http://schemas.microsoft.com/office/powerpoint/2010/main" val="30354707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DETAILED</a:t>
            </a:r>
          </a:p>
          <a:p>
            <a:r>
              <a:rPr lang="en-US" b="1" dirty="0" smtClean="0"/>
              <a:t>Speaker</a:t>
            </a:r>
            <a:r>
              <a:rPr lang="en-US" b="1" baseline="0" dirty="0" smtClean="0"/>
              <a:t> Notes:</a:t>
            </a:r>
            <a:endParaRPr lang="en-US" b="1" dirty="0" smtClean="0"/>
          </a:p>
          <a:p>
            <a:r>
              <a:rPr lang="en-US" dirty="0" smtClean="0"/>
              <a:t>It is important to balance the most recent climate science with the availability of maps and models and the project’s resilience goals. </a:t>
            </a:r>
          </a:p>
          <a:p>
            <a:endParaRPr lang="en-US" dirty="0" smtClean="0"/>
          </a:p>
          <a:p>
            <a:r>
              <a:rPr lang="en-US" dirty="0" smtClean="0"/>
              <a:t>Project partners or a technical working group can assist in the selection of the climate scenarios, and can be excellent source of data and information that can be used to understand both existing and future climate impacts.</a:t>
            </a:r>
          </a:p>
          <a:p>
            <a:endParaRPr lang="en-US" dirty="0" smtClean="0"/>
          </a:p>
          <a:p>
            <a:r>
              <a:rPr lang="en-US" dirty="0" smtClean="0"/>
              <a:t>Use existing guidance or legislation</a:t>
            </a:r>
            <a:r>
              <a:rPr lang="en-US" baseline="0" dirty="0" smtClean="0"/>
              <a:t> to drive the scenario selection, and add or refine based on your system’s goals. Consider consistency among departments. Instead of creating individual scenarios on a department by department basis, consider creating a framework of scenarios for all departments to use going forward.</a:t>
            </a:r>
          </a:p>
          <a:p>
            <a:endParaRPr lang="en-US" dirty="0" smtClean="0"/>
          </a:p>
          <a:p>
            <a:r>
              <a:rPr lang="en-US" dirty="0" smtClean="0"/>
              <a:t>Avoid getting stuck in the selection of the “right” climate scenarios by taking a broad view that includes today as well as the near future (e.g., midcentury), where there is less uncertainty in the amount and timing of climate change. For the more distant future, where the amount and timing of climate change is more uncertain, choose the most plausible scenario and acknowledged it will be necessary to revisited the extent and timing of impacts in the future.</a:t>
            </a:r>
          </a:p>
          <a:p>
            <a:endParaRPr lang="en-US" dirty="0" smtClean="0"/>
          </a:p>
          <a:p>
            <a:r>
              <a:rPr lang="en-US" dirty="0" smtClean="0"/>
              <a:t>Covering</a:t>
            </a:r>
            <a:r>
              <a:rPr lang="en-US" baseline="0" dirty="0" smtClean="0"/>
              <a:t> uncertainty in more distant time horizons (e.g., select both intermediate and high end scenarios for 2100). Also consider the planning horizon or end lifespan expected for assets. If your asset is only expected to remain in operation for 50 more years, you don’t necessarily have to consider the end of century (e.g., 2100) scenario.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Image</a:t>
            </a:r>
            <a:r>
              <a:rPr lang="en-US" i="1" baseline="0" dirty="0" smtClean="0"/>
              <a:t> source:  https://www.flickr.com/photos/go_greener_oz/</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75</a:t>
            </a:fld>
            <a:endParaRPr lang="en-US" dirty="0"/>
          </a:p>
        </p:txBody>
      </p:sp>
    </p:spTree>
    <p:extLst>
      <p:ext uri="{BB962C8B-B14F-4D97-AF65-F5344CB8AC3E}">
        <p14:creationId xmlns:p14="http://schemas.microsoft.com/office/powerpoint/2010/main" val="33675439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DETAILED</a:t>
            </a:r>
          </a:p>
          <a:p>
            <a:r>
              <a:rPr lang="en-US" b="1" dirty="0" smtClean="0"/>
              <a:t>Speaker Notes:</a:t>
            </a:r>
          </a:p>
          <a:p>
            <a:r>
              <a:rPr lang="en-US" dirty="0" smtClean="0"/>
              <a:t>If</a:t>
            </a:r>
            <a:r>
              <a:rPr lang="en-US" baseline="0" dirty="0" smtClean="0"/>
              <a:t> these sources are not detailed enough for your community (or the scenario is not available), there are a number of paths available to create your own slr maps. The following slides provide some detail for creating new maps for your city/system.</a:t>
            </a:r>
          </a:p>
          <a:p>
            <a:endParaRPr lang="en-US" baseline="0" dirty="0" smtClean="0"/>
          </a:p>
          <a:p>
            <a:r>
              <a:rPr lang="en-US" baseline="0" dirty="0" smtClean="0"/>
              <a:t>The most commonly used methods are the bathtub mapping method, modified bathtub method, and creating a more sophisticated model. There are pros and cons to each method. A modified bathtub method is recommended as a providing enough detail without the data and time cost needed to create a model.</a:t>
            </a:r>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76</a:t>
            </a:fld>
            <a:endParaRPr lang="en-US" dirty="0"/>
          </a:p>
        </p:txBody>
      </p:sp>
    </p:spTree>
    <p:extLst>
      <p:ext uri="{BB962C8B-B14F-4D97-AF65-F5344CB8AC3E}">
        <p14:creationId xmlns:p14="http://schemas.microsoft.com/office/powerpoint/2010/main" val="25913273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endParaRPr lang="en-US" dirty="0" smtClean="0"/>
          </a:p>
          <a:p>
            <a:r>
              <a:rPr lang="en-US" dirty="0" smtClean="0"/>
              <a:t>We have mostly covered </a:t>
            </a:r>
            <a:r>
              <a:rPr lang="en-US" baseline="0" dirty="0" smtClean="0"/>
              <a:t>maps for coastal communities with sea level rise and coastal storms as the primary climate threat. </a:t>
            </a:r>
          </a:p>
          <a:p>
            <a:endParaRPr lang="en-US" baseline="0" dirty="0" smtClean="0"/>
          </a:p>
          <a:p>
            <a:r>
              <a:rPr lang="en-US" baseline="0" dirty="0" smtClean="0"/>
              <a:t>However, many communities are also impacted by flooding from riverine sources (i.e., rainfall runoff driven flooding). There are no nationally available datasets that illustrate the change in floodplain due to climate change (i.e., changing precipitation patterns and intensities). However, there are some sources that provide some useful information. One example is the FEMA NFIP Climate Change Study that shows the potential % increase in the FEMA Special Flood Hazard Area floodplain for the United States up to the year 2100 (based on climate and population change)</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77</a:t>
            </a:fld>
            <a:endParaRPr lang="en-US" dirty="0"/>
          </a:p>
        </p:txBody>
      </p:sp>
    </p:spTree>
    <p:extLst>
      <p:ext uri="{BB962C8B-B14F-4D97-AF65-F5344CB8AC3E}">
        <p14:creationId xmlns:p14="http://schemas.microsoft.com/office/powerpoint/2010/main" val="1729021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p>
          <a:p>
            <a:endParaRPr lang="en-US" dirty="0" smtClean="0"/>
          </a:p>
          <a:p>
            <a:r>
              <a:rPr lang="en-US" dirty="0" smtClean="0"/>
              <a:t>Ther</a:t>
            </a:r>
            <a:r>
              <a:rPr lang="en-US" baseline="0" dirty="0" smtClean="0"/>
              <a:t>e is a USGS web-viewer that visualizes the change in floodplain extent over a range of increasing river stage (levels). This is not specially tied to climate change, but can be used a proxy for understanding the thresholds where large-scale flooding can occur.</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78</a:t>
            </a:fld>
            <a:endParaRPr lang="en-US" dirty="0"/>
          </a:p>
        </p:txBody>
      </p:sp>
    </p:spTree>
    <p:extLst>
      <p:ext uri="{BB962C8B-B14F-4D97-AF65-F5344CB8AC3E}">
        <p14:creationId xmlns:p14="http://schemas.microsoft.com/office/powerpoint/2010/main" val="29518716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Assessing Exposure</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79</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 Vulnerability</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game-based</a:t>
            </a:r>
            <a:r>
              <a:rPr lang="en-US" b="0" i="1" baseline="0" dirty="0" smtClean="0"/>
              <a:t> track, have participants complete the Vulnerability Assessment in the Game of Floods Workbook using the instructions provided on the next slide.</a:t>
            </a:r>
          </a:p>
          <a:p>
            <a:endParaRPr lang="en-US" b="0" i="1" baseline="0" dirty="0" smtClean="0"/>
          </a:p>
          <a:p>
            <a:r>
              <a:rPr lang="en-US" b="0" i="1" baseline="0" dirty="0" smtClean="0"/>
              <a:t>Time: Allow 15 minutes</a:t>
            </a:r>
          </a:p>
          <a:p>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For the exercise-based track, trainers</a:t>
            </a:r>
            <a:r>
              <a:rPr lang="en-US" i="1" baseline="0" dirty="0" smtClean="0"/>
              <a:t> can delete this slide.</a:t>
            </a:r>
            <a:endParaRPr lang="en-US" i="1"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81</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92">
              <a:defRPr/>
            </a:pPr>
            <a:r>
              <a:rPr lang="en-US" b="1" dirty="0" smtClean="0"/>
              <a:t>Speaker</a:t>
            </a:r>
            <a:r>
              <a:rPr lang="en-US" b="1" baseline="0" dirty="0" smtClean="0"/>
              <a:t> Notes:</a:t>
            </a:r>
            <a:endParaRPr lang="en-US" b="1" dirty="0" smtClean="0"/>
          </a:p>
          <a:p>
            <a:pPr defTabSz="914292">
              <a:defRPr/>
            </a:pPr>
            <a:r>
              <a:rPr lang="en-US" dirty="0" smtClean="0"/>
              <a:t>Across North America, the</a:t>
            </a:r>
            <a:r>
              <a:rPr lang="en-US" baseline="0" dirty="0" smtClean="0"/>
              <a:t> climate will not change in the same way in all regions and different regions will experience different types of climate hazards, such as extreme temperatures or precipitation, wildfires, or sea level rise. The icons indicate some of the climate trends in different areas across North America. For example, the southeast may experience climate hazards related to sea level rise, extreme weather, and drying trends, whereas California may experience climate hazards related to sea level rise, wildfires, and drought.</a:t>
            </a:r>
          </a:p>
          <a:p>
            <a:endParaRPr lang="en-US" dirty="0" smtClean="0"/>
          </a:p>
          <a:p>
            <a:r>
              <a:rPr lang="en-US" baseline="0" dirty="0" smtClean="0"/>
              <a:t>Considering climate change trends and projections a</a:t>
            </a:r>
            <a:r>
              <a:rPr lang="en-US" i="0" baseline="0" dirty="0" smtClean="0"/>
              <a:t>t </a:t>
            </a:r>
            <a:r>
              <a:rPr lang="en-US" b="1" i="0" baseline="0" dirty="0" smtClean="0"/>
              <a:t>a local level </a:t>
            </a:r>
            <a:r>
              <a:rPr lang="en-US" baseline="0" dirty="0" smtClean="0"/>
              <a:t>is critical to understanding how climate change might have an impact on your city.</a:t>
            </a:r>
            <a:endParaRPr lang="en-US" dirty="0"/>
          </a:p>
        </p:txBody>
      </p:sp>
      <p:sp>
        <p:nvSpPr>
          <p:cNvPr id="4" name="Slide Number Placeholder 3"/>
          <p:cNvSpPr>
            <a:spLocks noGrp="1"/>
          </p:cNvSpPr>
          <p:nvPr>
            <p:ph type="sldNum" sz="quarter" idx="10"/>
          </p:nvPr>
        </p:nvSpPr>
        <p:spPr/>
        <p:txBody>
          <a:bodyPr/>
          <a:lstStyle/>
          <a:p>
            <a:fld id="{8B3E3E18-842F-4856-8ECC-C02BD02CD87A}" type="slidenum">
              <a:rPr lang="en-US" smtClean="0"/>
              <a:t>10</a:t>
            </a:fld>
            <a:endParaRPr lang="en-US" dirty="0"/>
          </a:p>
        </p:txBody>
      </p:sp>
    </p:spTree>
    <p:extLst>
      <p:ext uri="{BB962C8B-B14F-4D97-AF65-F5344CB8AC3E}">
        <p14:creationId xmlns:p14="http://schemas.microsoft.com/office/powerpoint/2010/main" val="29625633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game-based</a:t>
            </a:r>
            <a:r>
              <a:rPr lang="en-US" b="0" i="1" baseline="0" dirty="0" smtClean="0"/>
              <a:t> track, have participants complete the Vulnerability Assessment in the Game of Floods Workbook using the instructions provided on this slide.</a:t>
            </a:r>
          </a:p>
          <a:p>
            <a:endParaRPr lang="en-US" b="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1" baseline="0" dirty="0" smtClean="0"/>
              <a:t>Time: Allow 15 minutes</a:t>
            </a:r>
          </a:p>
          <a:p>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the exercise-based track, trainers</a:t>
            </a:r>
            <a:r>
              <a:rPr lang="en-US" baseline="0" dirty="0" smtClean="0"/>
              <a:t> can delete this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Game-based track:</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Assign ratings Low (1 point), Medium (2 points), High (3 points) for the exposure and sensitivity of each identified asset.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Once exposure and sensitivity ratings are determined, calculate the overall vulnerability score (V = E + 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Prioritize the assets based on vulnerability score.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82</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dirty="0" smtClean="0"/>
              <a:t>The next set of slides provides an overview of how to assess risk of climate change hazards to assets.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83</a:t>
            </a:fld>
            <a:endParaRPr lang="en-US" dirty="0"/>
          </a:p>
        </p:txBody>
      </p:sp>
    </p:spTree>
    <p:extLst>
      <p:ext uri="{BB962C8B-B14F-4D97-AF65-F5344CB8AC3E}">
        <p14:creationId xmlns:p14="http://schemas.microsoft.com/office/powerpoint/2010/main" val="156595912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a:t>
            </a:r>
            <a:r>
              <a:rPr lang="en-US" sz="1200" b="1" kern="1200" baseline="0" dirty="0" smtClean="0">
                <a:solidFill>
                  <a:schemeClr val="tx1"/>
                </a:solidFill>
                <a:effectLst/>
                <a:latin typeface="AECOM Sans" panose="020B0504020202020204" pitchFamily="34" charset="0"/>
                <a:ea typeface="+mn-ea"/>
                <a:cs typeface="+mn-cs"/>
              </a:rPr>
              <a:t> Notes:</a:t>
            </a:r>
          </a:p>
          <a:p>
            <a:endParaRPr lang="en-US" sz="1200" kern="1200" baseline="0" dirty="0" smtClean="0">
              <a:solidFill>
                <a:schemeClr val="tx1"/>
              </a:solidFill>
              <a:effectLst/>
              <a:latin typeface="AECOM Sans" panose="020B05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next step in the process for incorporating climate change into project planning is a Risk Assessment. Risk a function of likelihood and consequence</a:t>
            </a:r>
            <a:r>
              <a:rPr lang="en-US" baseline="0" dirty="0" smtClean="0"/>
              <a:t> and requires an understanding of both for a meaningful assessment. By combining both of these factors – likelihood and consequence of a given climate impact – asset managers can identify their most at-risk assets, which can help prioritize adaption actions.</a:t>
            </a:r>
            <a:endParaRPr lang="en-US" dirty="0" smtClean="0"/>
          </a:p>
          <a:p>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84</a:t>
            </a:fld>
            <a:endParaRPr lang="en-US" dirty="0">
              <a:solidFill>
                <a:prstClr val="black"/>
              </a:solidFill>
            </a:endParaRPr>
          </a:p>
        </p:txBody>
      </p:sp>
    </p:spTree>
    <p:extLst>
      <p:ext uri="{BB962C8B-B14F-4D97-AF65-F5344CB8AC3E}">
        <p14:creationId xmlns:p14="http://schemas.microsoft.com/office/powerpoint/2010/main" val="3284891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1141413" y="682625"/>
            <a:ext cx="4575175" cy="3430588"/>
          </a:xfrm>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smtClean="0"/>
              <a:t>Speaker</a:t>
            </a:r>
            <a:r>
              <a:rPr lang="en-US" b="1" baseline="0" dirty="0" smtClean="0"/>
              <a:t> Notes:</a:t>
            </a:r>
          </a:p>
          <a:p>
            <a:endParaRPr lang="en-US" baseline="0" dirty="0" smtClean="0"/>
          </a:p>
          <a:p>
            <a:r>
              <a:rPr lang="en-US" baseline="0" dirty="0" smtClean="0"/>
              <a:t>Risk is defined as the product of likelihood and consequence. Likelihood of impact is rated using a relative rating system that ranges from rare events to events that are nearly certain to occur. Similarly, consequence is rated using a relative rating system that ranges from insignificant to catastrophic impacts. It is up to the professional conducting the risk assessment how to categorize and score likelihood and consequence. One way to do it is to assign ratings from 1 to 5 for each and use a matrix scoring system as shown in the next slide. A risk assessment helps differentiate the severity of impacts to different assets that may be exposed to the same climate hazard. For example, this small row boat and cruise ship may be equally likely to experience a storm event; however, the consequences to the row boat are much greater.</a:t>
            </a:r>
          </a:p>
          <a:p>
            <a:endParaRPr lang="en-US" dirty="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CD10AC8-3E9B-4E41-B81D-4BCE395D4936}" type="slidenum">
              <a:rPr lang="en-US" smtClean="0">
                <a:solidFill>
                  <a:prstClr val="black"/>
                </a:solidFill>
              </a:rPr>
              <a:pPr/>
              <a:t>85</a:t>
            </a:fld>
            <a:endParaRPr lang="en-US" dirty="0" smtClean="0">
              <a:solidFill>
                <a:prstClr val="black"/>
              </a:solidFil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dirty="0" smtClean="0"/>
          </a:p>
          <a:p>
            <a:r>
              <a:rPr lang="en-US" dirty="0" smtClean="0"/>
              <a:t>This</a:t>
            </a:r>
            <a:r>
              <a:rPr lang="en-US" baseline="0" dirty="0" smtClean="0"/>
              <a:t> slide provides one possible rating system for assigning likelihood scores for different events ranging from rare to almost certain.</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86</a:t>
            </a:fld>
            <a:endParaRPr lang="en-US" dirty="0"/>
          </a:p>
        </p:txBody>
      </p:sp>
    </p:spTree>
    <p:extLst>
      <p:ext uri="{BB962C8B-B14F-4D97-AF65-F5344CB8AC3E}">
        <p14:creationId xmlns:p14="http://schemas.microsoft.com/office/powerpoint/2010/main" val="273652523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endParaRPr lang="en-US" baseline="0" dirty="0" smtClean="0"/>
          </a:p>
          <a:p>
            <a:r>
              <a:rPr lang="en-US" baseline="0" dirty="0" smtClean="0"/>
              <a:t>This slide provides information on different ways to think about consequences of a climate impact to infrastructure and services in terms of damage to the asset, disruption of services, and cost to repair.</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87</a:t>
            </a:fld>
            <a:endParaRPr lang="en-US" dirty="0"/>
          </a:p>
        </p:txBody>
      </p:sp>
    </p:spTree>
    <p:extLst>
      <p:ext uri="{BB962C8B-B14F-4D97-AF65-F5344CB8AC3E}">
        <p14:creationId xmlns:p14="http://schemas.microsoft.com/office/powerpoint/2010/main" val="6778763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dirty="0" smtClean="0"/>
          </a:p>
          <a:p>
            <a:r>
              <a:rPr lang="en-US" dirty="0" smtClean="0"/>
              <a:t>This</a:t>
            </a:r>
            <a:r>
              <a:rPr lang="en-US" baseline="0" dirty="0" smtClean="0"/>
              <a:t> slide provides one possible rating system for assigning consequence scores for different events ranging from insignificant to catastrophic. Consequences can be considered in terms of impacts to human life or impacts to infrastructure and services, as described in the previous slide.</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88</a:t>
            </a:fld>
            <a:endParaRPr lang="en-US" dirty="0"/>
          </a:p>
        </p:txBody>
      </p:sp>
    </p:spTree>
    <p:extLst>
      <p:ext uri="{BB962C8B-B14F-4D97-AF65-F5344CB8AC3E}">
        <p14:creationId xmlns:p14="http://schemas.microsoft.com/office/powerpoint/2010/main" val="27921124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Speaker Notes:</a:t>
            </a:r>
          </a:p>
          <a:p>
            <a:r>
              <a:rPr lang="en-US" sz="2000" dirty="0" smtClean="0">
                <a:ea typeface="Geneva" charset="-128"/>
              </a:rPr>
              <a:t>This slide shows a risk matrix to</a:t>
            </a:r>
            <a:r>
              <a:rPr lang="en-US" sz="2000" baseline="0" dirty="0" smtClean="0">
                <a:ea typeface="Geneva" charset="-128"/>
              </a:rPr>
              <a:t> identify a range of risk from negligible to extreme, depending on the likelihood of the impact and its consequence. A given asset may exhibit differing degrees of risk depending on the climate hazard being evaluated. For example, the likelihood of King Tide flooding of a roadway may be considered to be likely because it occurs on an annual basis (likelihood rating=4); however, the consequences may be negligible if the roadway is out of service for a few hours during high tide (consequence rating=1). Therefore, its risk rating would be green in the matrix and relatively low. In contrast, a hurricane may have high storm surge and waves that could wash out the road. While this event is relatively rare (likelihood rating=2), the consequence may be considered major because repair of the road may take several months (consequence rating=4). Therefore, its risk rating would be orange in the matrix (or moderate) because while the event would have major consequences for the roadway, hurricanes occur relatively infrequently.</a:t>
            </a:r>
          </a:p>
          <a:p>
            <a:endParaRPr lang="en-AU" sz="2000" dirty="0" smtClean="0">
              <a:ea typeface="Geneva" charset="-128"/>
            </a:endParaRPr>
          </a:p>
          <a:p>
            <a:r>
              <a:rPr lang="en-AU" sz="2000" dirty="0" smtClean="0">
                <a:ea typeface="Geneva" charset="-128"/>
              </a:rPr>
              <a:t>Example guidance for taking action in response</a:t>
            </a:r>
            <a:r>
              <a:rPr lang="en-AU" sz="2000" baseline="0" dirty="0" smtClean="0">
                <a:ea typeface="Geneva" charset="-128"/>
              </a:rPr>
              <a:t> to risk ratings is provided below:</a:t>
            </a:r>
            <a:endParaRPr lang="en-AU" sz="2000" dirty="0" smtClean="0">
              <a:ea typeface="Geneva" charset="-128"/>
            </a:endParaRPr>
          </a:p>
          <a:p>
            <a:pPr marL="173949" indent="-173949">
              <a:buFont typeface="Arial" panose="020B0604020202020204" pitchFamily="34" charset="0"/>
              <a:buChar char="•"/>
            </a:pPr>
            <a:r>
              <a:rPr lang="en-US" dirty="0" smtClean="0"/>
              <a:t>Extreme risk: issue requiring immediate action.</a:t>
            </a:r>
          </a:p>
          <a:p>
            <a:pPr marL="173949" indent="-173949">
              <a:buFont typeface="Arial" panose="020B0604020202020204" pitchFamily="34" charset="0"/>
              <a:buChar char="•"/>
            </a:pPr>
            <a:r>
              <a:rPr lang="en-US" dirty="0" smtClean="0"/>
              <a:t>High risk: issue requiring detailed research and planning at senior management level.</a:t>
            </a:r>
          </a:p>
          <a:p>
            <a:pPr marL="173949" indent="-173949">
              <a:buFont typeface="Arial" panose="020B0604020202020204" pitchFamily="34" charset="0"/>
              <a:buChar char="•"/>
            </a:pPr>
            <a:r>
              <a:rPr lang="en-US" dirty="0" smtClean="0"/>
              <a:t>Moderate risk: issue requiring change to design standards and maintenance of assets.</a:t>
            </a:r>
          </a:p>
          <a:p>
            <a:pPr marL="173949" indent="-173949">
              <a:buFont typeface="Arial" panose="020B0604020202020204" pitchFamily="34" charset="0"/>
              <a:buChar char="•"/>
            </a:pPr>
            <a:r>
              <a:rPr lang="en-US" dirty="0" smtClean="0"/>
              <a:t>Low risk: issue requiring action through routine maintenance of assets.</a:t>
            </a:r>
          </a:p>
          <a:p>
            <a:r>
              <a:rPr lang="en-US" i="1" dirty="0" smtClean="0"/>
              <a:t>Source: AS5334 Climate Change adaptation for Settlements and Infrastructure – A Risk Based Approach</a:t>
            </a: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89</a:t>
            </a:fld>
            <a:endParaRPr lang="en-US" dirty="0"/>
          </a:p>
        </p:txBody>
      </p:sp>
    </p:spTree>
    <p:extLst>
      <p:ext uri="{BB962C8B-B14F-4D97-AF65-F5344CB8AC3E}">
        <p14:creationId xmlns:p14="http://schemas.microsoft.com/office/powerpoint/2010/main" val="5050082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 Risk</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90</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game-based</a:t>
            </a:r>
            <a:r>
              <a:rPr lang="en-US" b="0" i="1" baseline="0" dirty="0" smtClean="0"/>
              <a:t> track, have participants complete the Optional Risk Assessment in the Game of Floods Workbook using the instructions provided on the next slide.</a:t>
            </a:r>
          </a:p>
          <a:p>
            <a:endParaRPr lang="en-US" b="0" i="1" baseline="0" dirty="0" smtClean="0"/>
          </a:p>
          <a:p>
            <a:r>
              <a:rPr lang="en-US" b="0" i="1" baseline="0" dirty="0" smtClean="0">
                <a:solidFill>
                  <a:srgbClr val="FF0000"/>
                </a:solidFill>
              </a:rPr>
              <a:t>For the exercise-based track, have participants complete the Risk Assessment exercise in the Exercise Workbook.</a:t>
            </a:r>
            <a:endParaRPr lang="en-US" i="1"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91</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r>
              <a:rPr lang="en-US" i="1" dirty="0" smtClean="0"/>
              <a:t>[CUSTOMIZE NEXT SLIDE FOR YOUR REGION –</a:t>
            </a:r>
            <a:r>
              <a:rPr lang="en-US" i="1" baseline="0" dirty="0" smtClean="0"/>
              <a:t> this is an example from the Northeast US – delete if you prefer and just use your region</a:t>
            </a:r>
            <a:r>
              <a:rPr lang="en-US" i="1" dirty="0" smtClean="0"/>
              <a:t>]</a:t>
            </a:r>
          </a:p>
          <a:p>
            <a:r>
              <a:rPr lang="en-US" i="1" dirty="0" smtClean="0"/>
              <a:t>Key sources of climate information include:</a:t>
            </a:r>
          </a:p>
          <a:p>
            <a:pPr marL="171430" indent="-171430">
              <a:buFontTx/>
              <a:buChar char="-"/>
            </a:pPr>
            <a:r>
              <a:rPr lang="en-US" i="1" dirty="0" smtClean="0"/>
              <a:t>the National Climate</a:t>
            </a:r>
            <a:r>
              <a:rPr lang="en-US" i="1" baseline="0" dirty="0" smtClean="0"/>
              <a:t> Assessment, U.S. global Change Research Program (2014); http://nca2014.globalchange.gov/</a:t>
            </a:r>
          </a:p>
          <a:p>
            <a:pPr marL="171430" indent="-171430">
              <a:buFontTx/>
              <a:buChar char="-"/>
            </a:pPr>
            <a:r>
              <a:rPr lang="en-US" i="1" baseline="0" dirty="0" smtClean="0"/>
              <a:t>The U.S. Climate Resilience Toolkit (https://toolkit.climate.gov/)</a:t>
            </a:r>
          </a:p>
          <a:p>
            <a:pPr marL="171430" indent="-171430">
              <a:buFontTx/>
              <a:buChar char="-"/>
            </a:pPr>
            <a:endParaRPr lang="en-US" baseline="0" dirty="0" smtClean="0"/>
          </a:p>
          <a:p>
            <a:r>
              <a:rPr lang="en-US" baseline="0" dirty="0" smtClean="0"/>
              <a:t>The Northeast US is projected to experience more frequent and more intense extreme events – heat, rainfall, winter storms.</a:t>
            </a:r>
          </a:p>
          <a:p>
            <a:endParaRPr lang="en-US" baseline="0" dirty="0" smtClean="0"/>
          </a:p>
          <a:p>
            <a:r>
              <a:rPr lang="en-US" baseline="0" dirty="0" smtClean="0"/>
              <a:t>Research still ongoing regarding ‘blocking’ the phenomenon of cold weather events sitting over an area like the 2014 Winter in the North East.</a:t>
            </a:r>
          </a:p>
          <a:p>
            <a:endParaRPr lang="en-US" baseline="0" dirty="0" smtClean="0"/>
          </a:p>
          <a:p>
            <a:pPr defTabSz="914292">
              <a:defRPr/>
            </a:pPr>
            <a:r>
              <a:rPr lang="en-US" dirty="0"/>
              <a:t>The frequency and duration of extreme cold events in the Northeast may be affected by potential increases in “blocking” events, described by the National Climate Assessment (NCA) as large-scale weather patterns with little or no movement. The NCA acknowledges that further research is required since conclusions about trends in “blocking” depend on the method of analysis. U.S. Global Change Research Program. (2014). </a:t>
            </a:r>
            <a:r>
              <a:rPr lang="en-US" i="1" dirty="0"/>
              <a:t>2014 National Climate Assessment.</a:t>
            </a:r>
            <a:r>
              <a:rPr lang="en-US" dirty="0"/>
              <a:t> Retrieved from </a:t>
            </a:r>
            <a:r>
              <a:rPr lang="en-US" i="1" dirty="0"/>
              <a:t>http://nca2014.globalchange.gov/</a:t>
            </a:r>
            <a:endParaRPr lang="en-US" dirty="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11</a:t>
            </a:fld>
            <a:endParaRPr lang="en-US" dirty="0"/>
          </a:p>
        </p:txBody>
      </p:sp>
    </p:spTree>
    <p:extLst>
      <p:ext uri="{BB962C8B-B14F-4D97-AF65-F5344CB8AC3E}">
        <p14:creationId xmlns:p14="http://schemas.microsoft.com/office/powerpoint/2010/main" val="18917026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b="0" dirty="0" smtClean="0"/>
          </a:p>
          <a:p>
            <a:r>
              <a:rPr lang="en-US" b="0" i="1" dirty="0" smtClean="0"/>
              <a:t>For game-based</a:t>
            </a:r>
            <a:r>
              <a:rPr lang="en-US" b="0" i="1" baseline="0" dirty="0" smtClean="0"/>
              <a:t> track, have participants complete the Optional Risk Assessment in the Game of Floods Workbook using the instructions provided on this slide.</a:t>
            </a:r>
          </a:p>
          <a:p>
            <a:endParaRPr lang="en-US" b="0" i="1" baseline="0" dirty="0" smtClean="0"/>
          </a:p>
          <a:p>
            <a:r>
              <a:rPr lang="en-US" b="0" i="1" baseline="0" dirty="0" smtClean="0"/>
              <a:t>Time: Allow 15 minutes for this exercise</a:t>
            </a:r>
          </a:p>
          <a:p>
            <a:endParaRPr lang="en-US" b="0" baseline="0" dirty="0" smtClean="0"/>
          </a:p>
          <a:p>
            <a:r>
              <a:rPr lang="en-US" b="0" baseline="0" dirty="0" smtClean="0"/>
              <a:t>This slide can be deleted for the exercise based track. </a:t>
            </a:r>
          </a:p>
          <a:p>
            <a:endParaRPr lang="en-US" b="0" baseline="0" dirty="0" smtClean="0"/>
          </a:p>
          <a:p>
            <a:r>
              <a:rPr lang="en-US" b="0" baseline="0" dirty="0" smtClean="0"/>
              <a:t>Game-based track: </a:t>
            </a:r>
          </a:p>
          <a:p>
            <a:pPr marL="171450" indent="-171450">
              <a:buFont typeface="Arial" panose="020B0604020202020204" pitchFamily="34" charset="0"/>
              <a:buChar char="•"/>
            </a:pPr>
            <a:r>
              <a:rPr lang="en-US" b="0" baseline="0" dirty="0" smtClean="0"/>
              <a:t>Describe consequences of climate change impacts on each asset in terms of damage, disruption, and overall relative cost.</a:t>
            </a:r>
          </a:p>
        </p:txBody>
      </p:sp>
      <p:sp>
        <p:nvSpPr>
          <p:cNvPr id="4" name="Slide Number Placeholder 3"/>
          <p:cNvSpPr>
            <a:spLocks noGrp="1"/>
          </p:cNvSpPr>
          <p:nvPr>
            <p:ph type="sldNum" sz="quarter" idx="10"/>
          </p:nvPr>
        </p:nvSpPr>
        <p:spPr/>
        <p:txBody>
          <a:bodyPr/>
          <a:lstStyle/>
          <a:p>
            <a:fld id="{560B52A1-CCB2-4AAD-86EF-43FEE5A3BB26}" type="slidenum">
              <a:rPr lang="en-US" smtClean="0"/>
              <a:pPr/>
              <a:t>92</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Instructions:</a:t>
            </a:r>
          </a:p>
          <a:p>
            <a:endParaRPr lang="en-US" baseline="0" dirty="0" smtClean="0"/>
          </a:p>
          <a:p>
            <a:r>
              <a:rPr lang="en-US" dirty="0" smtClean="0"/>
              <a:t>The next set of slides discusses both physical and non-structural adaptation strategies to cope with future climate conditions.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93</a:t>
            </a:fld>
            <a:endParaRPr lang="en-US" dirty="0"/>
          </a:p>
        </p:txBody>
      </p:sp>
    </p:spTree>
    <p:extLst>
      <p:ext uri="{BB962C8B-B14F-4D97-AF65-F5344CB8AC3E}">
        <p14:creationId xmlns:p14="http://schemas.microsoft.com/office/powerpoint/2010/main" val="75376215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The next step in the process for incorporating</a:t>
            </a:r>
            <a:r>
              <a:rPr lang="en-US" sz="1200" kern="1200" baseline="0" dirty="0" smtClean="0">
                <a:solidFill>
                  <a:schemeClr val="tx1"/>
                </a:solidFill>
                <a:effectLst/>
                <a:latin typeface="AECOM Sans" panose="020B0504020202020204" pitchFamily="34" charset="0"/>
                <a:ea typeface="+mn-ea"/>
                <a:cs typeface="+mn-cs"/>
              </a:rPr>
              <a:t> climate change into project planning is the development of adaptation solutions to cope with future climate conditions. While this step represents the end of the adaptation planning process, it is only the beginning of the implementation process. Adaptation solutions span a range of disciplines and include both physical solutions (such as construction of new flood protection infrastructure) to governance and informational strategies (such as policy and code changes).</a:t>
            </a:r>
            <a:endParaRPr lang="en-US" sz="1200" kern="1200" dirty="0" smtClean="0">
              <a:solidFill>
                <a:schemeClr val="tx1"/>
              </a:solidFill>
              <a:effectLst/>
              <a:latin typeface="AECOM Sans" panose="020B0504020202020204" pitchFamily="34" charset="0"/>
              <a:ea typeface="+mn-ea"/>
              <a:cs typeface="+mn-cs"/>
            </a:endParaRPr>
          </a:p>
          <a:p>
            <a:endParaRPr lang="en-US" sz="1200" kern="1200" dirty="0" smtClean="0">
              <a:solidFill>
                <a:schemeClr val="tx1"/>
              </a:solidFill>
              <a:effectLst/>
              <a:latin typeface="AECOM Sans" panose="020B0504020202020204" pitchFamily="34" charset="0"/>
              <a:ea typeface="+mn-ea"/>
              <a:cs typeface="+mn-cs"/>
            </a:endParaRPr>
          </a:p>
          <a:p>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94</a:t>
            </a:fld>
            <a:endParaRPr lang="en-US" dirty="0">
              <a:solidFill>
                <a:prstClr val="black"/>
              </a:solidFill>
            </a:endParaRPr>
          </a:p>
        </p:txBody>
      </p:sp>
    </p:spTree>
    <p:extLst>
      <p:ext uri="{BB962C8B-B14F-4D97-AF65-F5344CB8AC3E}">
        <p14:creationId xmlns:p14="http://schemas.microsoft.com/office/powerpoint/2010/main" val="32848912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Physical or structural adaptation strategies refer to on-the-ground</a:t>
            </a:r>
            <a:r>
              <a:rPr lang="en-US" sz="1200" kern="1200" baseline="0" dirty="0" smtClean="0">
                <a:solidFill>
                  <a:schemeClr val="tx1"/>
                </a:solidFill>
                <a:effectLst/>
                <a:latin typeface="AECOM Sans" panose="020B0504020202020204" pitchFamily="34" charset="0"/>
                <a:ea typeface="+mn-ea"/>
                <a:cs typeface="+mn-cs"/>
              </a:rPr>
              <a:t> changes to infrastructure and can be categorized into three overarching categories – retreat, accommodate, and protect. </a:t>
            </a:r>
          </a:p>
          <a:p>
            <a:pPr marL="171450" indent="-171450">
              <a:buFont typeface="Arial" panose="020B0604020202020204" pitchFamily="34" charset="0"/>
              <a:buChar char="•"/>
            </a:pPr>
            <a:r>
              <a:rPr lang="en-US" sz="1200" b="1" kern="1200" baseline="0" dirty="0" smtClean="0">
                <a:solidFill>
                  <a:schemeClr val="tx1"/>
                </a:solidFill>
                <a:effectLst/>
                <a:latin typeface="AECOM Sans" panose="020B0504020202020204" pitchFamily="34" charset="0"/>
                <a:ea typeface="+mn-ea"/>
                <a:cs typeface="+mn-cs"/>
              </a:rPr>
              <a:t>Retreat</a:t>
            </a:r>
            <a:r>
              <a:rPr lang="en-US" sz="1200" kern="1200" baseline="0" dirty="0" smtClean="0">
                <a:solidFill>
                  <a:schemeClr val="tx1"/>
                </a:solidFill>
                <a:effectLst/>
                <a:latin typeface="AECOM Sans" panose="020B0504020202020204" pitchFamily="34" charset="0"/>
                <a:ea typeface="+mn-ea"/>
                <a:cs typeface="+mn-cs"/>
              </a:rPr>
              <a:t> refers to the concept of moving vulnerable infrastructure out of harm’s way. Examples include realigning a roadway away from an eroding bluff or moving a beach restroom facility to higher ground. Or at a large scale, federal buy-out of neighborhoods damaged by flooding as was done in New York following Hurricane Sandy.</a:t>
            </a:r>
          </a:p>
          <a:p>
            <a:pPr marL="171450" indent="-171450">
              <a:buFont typeface="Arial" panose="020B0604020202020204" pitchFamily="34" charset="0"/>
              <a:buChar char="•"/>
            </a:pPr>
            <a:r>
              <a:rPr lang="en-US" sz="1200" b="1" kern="1200" baseline="0" dirty="0" smtClean="0">
                <a:solidFill>
                  <a:schemeClr val="tx1"/>
                </a:solidFill>
                <a:effectLst/>
                <a:latin typeface="AECOM Sans" panose="020B0504020202020204" pitchFamily="34" charset="0"/>
                <a:ea typeface="+mn-ea"/>
                <a:cs typeface="+mn-cs"/>
              </a:rPr>
              <a:t>Accommodate</a:t>
            </a:r>
            <a:r>
              <a:rPr lang="en-US" sz="1200" kern="1200" baseline="0" dirty="0" smtClean="0">
                <a:solidFill>
                  <a:schemeClr val="tx1"/>
                </a:solidFill>
                <a:effectLst/>
                <a:latin typeface="AECOM Sans" panose="020B0504020202020204" pitchFamily="34" charset="0"/>
                <a:ea typeface="+mn-ea"/>
                <a:cs typeface="+mn-cs"/>
              </a:rPr>
              <a:t> refers to the concept of allowing some degree of flooding to occur for assets than may be less sensitive or lower risk to flooding. For example, a waterfront promenade may be designed in such as way that it is resilient to occasional temporary flooding during extreme high tides. During these times, the promenade could be temporarily closed and later re-opened once flood waters recede. Accommodating flooding is a viable solution particularly for water-dependent infrastructure, provided the infrastructure is designed in such as way to tolerate these conditions.</a:t>
            </a:r>
          </a:p>
          <a:p>
            <a:pPr marL="171450" indent="-171450">
              <a:buFont typeface="Arial" panose="020B0604020202020204" pitchFamily="34" charset="0"/>
              <a:buChar char="•"/>
            </a:pPr>
            <a:r>
              <a:rPr lang="en-US" sz="1200" b="1" kern="1200" baseline="0" dirty="0" smtClean="0">
                <a:solidFill>
                  <a:schemeClr val="tx1"/>
                </a:solidFill>
                <a:effectLst/>
                <a:latin typeface="AECOM Sans" panose="020B0504020202020204" pitchFamily="34" charset="0"/>
                <a:ea typeface="+mn-ea"/>
                <a:cs typeface="+mn-cs"/>
              </a:rPr>
              <a:t>Protect</a:t>
            </a:r>
            <a:r>
              <a:rPr lang="en-US" sz="1200" kern="1200" baseline="0" dirty="0" smtClean="0">
                <a:solidFill>
                  <a:schemeClr val="tx1"/>
                </a:solidFill>
                <a:effectLst/>
                <a:latin typeface="AECOM Sans" panose="020B0504020202020204" pitchFamily="34" charset="0"/>
                <a:ea typeface="+mn-ea"/>
                <a:cs typeface="+mn-cs"/>
              </a:rPr>
              <a:t> refers to the concept of protecting critical infrastructure in place from flooding and erosion hazards. For example, building a seawall or levee to prevent flood waters from impacting the site.</a:t>
            </a:r>
          </a:p>
          <a:p>
            <a:pPr marL="0" indent="0">
              <a:buFont typeface="Arial" panose="020B0604020202020204" pitchFamily="34" charset="0"/>
              <a:buNone/>
            </a:pPr>
            <a:endParaRPr lang="en-US" sz="1200" kern="1200" baseline="0" dirty="0" smtClean="0">
              <a:solidFill>
                <a:schemeClr val="tx1"/>
              </a:solidFill>
              <a:effectLst/>
              <a:latin typeface="AECOM Sans" panose="020B0504020202020204" pitchFamily="34" charset="0"/>
              <a:ea typeface="+mn-ea"/>
              <a:cs typeface="+mn-cs"/>
            </a:endParaRPr>
          </a:p>
          <a:p>
            <a:pPr marL="0" indent="0">
              <a:buFont typeface="Arial" panose="020B0604020202020204" pitchFamily="34" charset="0"/>
              <a:buNone/>
            </a:pPr>
            <a:r>
              <a:rPr lang="en-US" sz="1200" kern="1200" baseline="0" dirty="0" smtClean="0">
                <a:solidFill>
                  <a:schemeClr val="tx1"/>
                </a:solidFill>
                <a:effectLst/>
                <a:latin typeface="AECOM Sans" panose="020B0504020202020204" pitchFamily="34" charset="0"/>
                <a:ea typeface="+mn-ea"/>
                <a:cs typeface="+mn-cs"/>
              </a:rPr>
              <a:t>Non-structural adaptation strategies can also be used to increase community resilience to future climate change hazards. These strategies typically are referred to as governance, policy, informational, or operational strategies. Examples include building code and policy updates, disaster response plans, floodplain ordinance updates, or city-wide adopting of sea level rise planning guidance which can improve community resilience to future climate change hazards incrementally over time as new projects are implemented.</a:t>
            </a:r>
          </a:p>
        </p:txBody>
      </p:sp>
      <p:sp>
        <p:nvSpPr>
          <p:cNvPr id="4" name="Slide Number Placeholder 3"/>
          <p:cNvSpPr>
            <a:spLocks noGrp="1"/>
          </p:cNvSpPr>
          <p:nvPr>
            <p:ph type="sldNum" sz="quarter" idx="10"/>
          </p:nvPr>
        </p:nvSpPr>
        <p:spPr/>
        <p:txBody>
          <a:bodyPr/>
          <a:lstStyle/>
          <a:p>
            <a:fld id="{560B52A1-CCB2-4AAD-86EF-43FEE5A3BB26}" type="slidenum">
              <a:rPr lang="en-US" smtClean="0"/>
              <a:pPr/>
              <a:t>95</a:t>
            </a:fld>
            <a:endParaRPr lang="en-US" dirty="0"/>
          </a:p>
        </p:txBody>
      </p:sp>
    </p:spTree>
    <p:extLst>
      <p:ext uri="{BB962C8B-B14F-4D97-AF65-F5344CB8AC3E}">
        <p14:creationId xmlns:p14="http://schemas.microsoft.com/office/powerpoint/2010/main" val="75883627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dirty="0" smtClean="0"/>
              <a:t>Adaptation strategy development generally follows the four steps outlined in this slide. </a:t>
            </a:r>
          </a:p>
          <a:p>
            <a:endParaRPr lang="en-US" dirty="0" smtClean="0"/>
          </a:p>
          <a:p>
            <a:r>
              <a:rPr lang="en-US" dirty="0" smtClean="0"/>
              <a:t>The first step is to develop a prioritized list of adaptation needs. This prioritization is an outcome of the vulnerability and risk assessment and cities</a:t>
            </a:r>
            <a:r>
              <a:rPr lang="en-US" baseline="0" dirty="0" smtClean="0"/>
              <a:t> may decide to prioritize critical assets or services first</a:t>
            </a:r>
            <a:r>
              <a:rPr lang="en-US" dirty="0" smtClean="0"/>
              <a:t>. It is also important to consider the timing of impacts as adaptation actions for assets that will be impacted soonest may need to be prioritized.</a:t>
            </a:r>
          </a:p>
          <a:p>
            <a:endParaRPr lang="en-US" dirty="0" smtClean="0"/>
          </a:p>
          <a:p>
            <a:r>
              <a:rPr lang="en-US" dirty="0" smtClean="0"/>
              <a:t>The next step it to</a:t>
            </a:r>
            <a:r>
              <a:rPr lang="en-US" baseline="0" dirty="0" smtClean="0"/>
              <a:t> identify potential adaptation strategies for each asset. During this step, it can be helpful to review strategies implemented by other cities to see what strategies could potentially work for your asset. The suite of strategies to adapt an asset to future tidal inundation will be different than those to adapt an asset to extreme heat or rainfall flooding, for example. Similarly, the strategies that work in coastal North Carolina may be different than those applicable to an inland area along a riverine floodplain. </a:t>
            </a:r>
          </a:p>
          <a:p>
            <a:endParaRPr lang="en-US" baseline="0" dirty="0" smtClean="0"/>
          </a:p>
          <a:p>
            <a:r>
              <a:rPr lang="en-US" baseline="0" dirty="0" smtClean="0"/>
              <a:t>The next step is to evaluate the identified strategies to decide which ones will work best. This step is similar to an alternatives evaluation or feasibility assessment for a project, which is a process that you may already be familiar with. During this step, it is also important to consider all factors which contribute to selecting a strategy, including engineering feasibility, cost, co-benefits (such as coupling climate adaptation with ecosystem restoration), social equity (for example, impacts to public transit may disproportionately affect economically disadvantaged populations), and other factors.</a:t>
            </a:r>
          </a:p>
          <a:p>
            <a:endParaRPr lang="en-US" baseline="0" dirty="0" smtClean="0"/>
          </a:p>
          <a:p>
            <a:r>
              <a:rPr lang="en-US" baseline="0" dirty="0" smtClean="0"/>
              <a:t>The final step is to implement the adaptation strategies and monitor their effectiveness during changing climate conditions. Identifying thresholds for future adaptation actions and monitoring changes in environmental variables will alert cities when to initiate future phases of adaptation (for example, additional adaptation actions may occur after a region experiences 12” of sea level rise).</a:t>
            </a:r>
            <a:endParaRPr lang="en-US" dirty="0" smtClean="0"/>
          </a:p>
          <a:p>
            <a:endParaRPr lang="en-US" sz="1200" kern="1200" dirty="0" smtClean="0">
              <a:solidFill>
                <a:schemeClr val="tx1"/>
              </a:solidFill>
              <a:effectLst/>
              <a:latin typeface="AECOM Sans" panose="020B050402020202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96</a:t>
            </a:fld>
            <a:endParaRPr lang="en-US" dirty="0">
              <a:solidFill>
                <a:prstClr val="black"/>
              </a:solidFill>
            </a:endParaRPr>
          </a:p>
        </p:txBody>
      </p:sp>
    </p:spTree>
    <p:extLst>
      <p:ext uri="{BB962C8B-B14F-4D97-AF65-F5344CB8AC3E}">
        <p14:creationId xmlns:p14="http://schemas.microsoft.com/office/powerpoint/2010/main" val="28101056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In addition to differences between</a:t>
            </a:r>
            <a:r>
              <a:rPr lang="en-US" sz="1200" kern="1200" baseline="0" dirty="0" smtClean="0">
                <a:solidFill>
                  <a:schemeClr val="tx1"/>
                </a:solidFill>
                <a:effectLst/>
                <a:latin typeface="AECOM Sans" panose="020B0504020202020204" pitchFamily="34" charset="0"/>
                <a:ea typeface="+mn-ea"/>
                <a:cs typeface="+mn-cs"/>
              </a:rPr>
              <a:t> structural and non-structural adaptation measures, adaptation strategies can either be asset-specific or regional in nature. Regional strategies will require collaboration across multiple stakeholders and agencies and may be necessary particularly at political boundaries (for example, county or city lines) where an integrated solution is required. Examples of asset-scale and regional adaptation strategies are shown on the next slide.</a:t>
            </a:r>
            <a:endParaRPr lang="en-US" sz="1200" kern="1200" dirty="0" smtClean="0">
              <a:solidFill>
                <a:schemeClr val="tx1"/>
              </a:solidFill>
              <a:effectLst/>
              <a:latin typeface="AECOM Sans" panose="020B0504020202020204" pitchFamily="34" charset="0"/>
              <a:ea typeface="+mn-ea"/>
              <a:cs typeface="+mn-cs"/>
            </a:endParaRPr>
          </a:p>
          <a:p>
            <a:endParaRPr lang="en-US" sz="1200" kern="1200" dirty="0" smtClean="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97</a:t>
            </a:fld>
            <a:endParaRPr lang="en-US" dirty="0"/>
          </a:p>
        </p:txBody>
      </p:sp>
    </p:spTree>
    <p:extLst>
      <p:ext uri="{BB962C8B-B14F-4D97-AF65-F5344CB8AC3E}">
        <p14:creationId xmlns:p14="http://schemas.microsoft.com/office/powerpoint/2010/main" val="389856091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Adaptation strategies and planning</a:t>
            </a:r>
            <a:r>
              <a:rPr lang="en-US" sz="1200" kern="1200" baseline="0" dirty="0" smtClean="0">
                <a:solidFill>
                  <a:schemeClr val="tx1"/>
                </a:solidFill>
                <a:effectLst/>
                <a:latin typeface="AECOM Sans" panose="020B0504020202020204" pitchFamily="34" charset="0"/>
                <a:ea typeface="+mn-ea"/>
                <a:cs typeface="+mn-cs"/>
              </a:rPr>
              <a:t> need to consider the scale of protection – for example, asset, neighborhood, or region. The type of strategy also needs to be considered – whether it is physical, governance, or operations and maintenance. It is also important to consider the timeframe for implementation of adaptation strategies and understand how vulnerabilities and risk change over time.</a:t>
            </a:r>
            <a:endParaRPr lang="en-US" sz="1200" kern="1200" dirty="0" smtClean="0">
              <a:solidFill>
                <a:schemeClr val="tx1"/>
              </a:solidFill>
              <a:effectLst/>
              <a:latin typeface="AECOM Sans" panose="020B0504020202020204" pitchFamily="34" charset="0"/>
              <a:ea typeface="+mn-ea"/>
              <a:cs typeface="+mn-cs"/>
            </a:endParaRPr>
          </a:p>
          <a:p>
            <a:pPr marL="0" indent="0">
              <a:buFontTx/>
              <a:buNone/>
            </a:pPr>
            <a:endParaRPr lang="en-AU" altLang="en-US" baseline="0" dirty="0" smtClean="0">
              <a:latin typeface="Arial" pitchFamily="34" charset="0"/>
            </a:endParaRPr>
          </a:p>
          <a:p>
            <a:pPr marL="0" indent="0">
              <a:buFontTx/>
              <a:buNone/>
            </a:pPr>
            <a:r>
              <a:rPr lang="en-AU" altLang="en-US" baseline="0" dirty="0" smtClean="0">
                <a:latin typeface="Arial" pitchFamily="34" charset="0"/>
              </a:rPr>
              <a:t>ANIMATED EXAMPLE: staged implementation using a flood-prone house as an example:</a:t>
            </a:r>
          </a:p>
          <a:p>
            <a:pPr marL="0" indent="0">
              <a:buFontTx/>
              <a:buNone/>
            </a:pPr>
            <a:r>
              <a:rPr lang="en-AU" altLang="en-US" baseline="0" dirty="0" smtClean="0">
                <a:latin typeface="Arial" pitchFamily="34" charset="0"/>
              </a:rPr>
              <a:t>1- adding a flood barrier to house/asset is a short term solution </a:t>
            </a:r>
          </a:p>
          <a:p>
            <a:pPr marL="0" indent="0">
              <a:buFontTx/>
              <a:buNone/>
            </a:pPr>
            <a:r>
              <a:rPr lang="en-AU" altLang="en-US" baseline="0" dirty="0" smtClean="0">
                <a:latin typeface="Arial" pitchFamily="34" charset="0"/>
              </a:rPr>
              <a:t>2 - In the medium term, it might be more feasible to construct a self closing flood barrier for the entire community </a:t>
            </a:r>
          </a:p>
          <a:p>
            <a:pPr marL="0" indent="0">
              <a:buFontTx/>
              <a:buNone/>
            </a:pPr>
            <a:r>
              <a:rPr lang="en-AU" altLang="en-US" baseline="0" dirty="0" smtClean="0">
                <a:latin typeface="Arial" pitchFamily="34" charset="0"/>
              </a:rPr>
              <a:t>3 – In the long term, a more regional flood protection barrier may be required along with updates to policy and codes that improve the resilience of the entire housing stock over time.</a:t>
            </a:r>
          </a:p>
          <a:p>
            <a:pPr marL="0" indent="0">
              <a:buFontTx/>
              <a:buNone/>
            </a:pPr>
            <a:endParaRPr lang="en-AU" altLang="en-US" baseline="0" dirty="0" smtClean="0">
              <a:latin typeface="Arial" pitchFamily="34" charset="0"/>
            </a:endParaRPr>
          </a:p>
          <a:p>
            <a:pPr marL="0" indent="0">
              <a:buFontTx/>
              <a:buNone/>
            </a:pPr>
            <a:r>
              <a:rPr lang="en-AU" altLang="en-US" baseline="0" dirty="0" smtClean="0">
                <a:latin typeface="Arial" pitchFamily="34" charset="0"/>
              </a:rPr>
              <a:t>Non-structural solutions can operate at a larger scale and provide a level of consistency to adaptation actions – for example, by standardizing the process by which capital improvement projects consider the effects of climate change or incorporating flood-proofing or green infrastructure standards for buildings located within existing or future floodplains.</a:t>
            </a:r>
            <a:endParaRPr lang="en-US" altLang="en-US" dirty="0" smtClean="0">
              <a:latin typeface="Arial" pitchFamily="34" charset="0"/>
            </a:endParaRPr>
          </a:p>
        </p:txBody>
      </p:sp>
      <p:sp>
        <p:nvSpPr>
          <p:cNvPr id="303108"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pitchFamily="34" charset="0"/>
              </a:defRPr>
            </a:lvl1pPr>
            <a:lvl2pPr marL="742950" indent="-285750" eaLnBrk="0" hangingPunct="0">
              <a:defRPr sz="1200">
                <a:solidFill>
                  <a:schemeClr val="tx1"/>
                </a:solidFill>
                <a:latin typeface="Arial" pitchFamily="34" charset="0"/>
              </a:defRPr>
            </a:lvl2pPr>
            <a:lvl3pPr marL="1143000" indent="-228600" eaLnBrk="0" hangingPunct="0">
              <a:defRPr sz="1200">
                <a:solidFill>
                  <a:schemeClr val="tx1"/>
                </a:solidFill>
                <a:latin typeface="Arial" pitchFamily="34" charset="0"/>
              </a:defRPr>
            </a:lvl3pPr>
            <a:lvl4pPr marL="1600200" indent="-228600" eaLnBrk="0" hangingPunct="0">
              <a:defRPr sz="1200">
                <a:solidFill>
                  <a:schemeClr val="tx1"/>
                </a:solidFill>
                <a:latin typeface="Arial" pitchFamily="34" charset="0"/>
              </a:defRPr>
            </a:lvl4pPr>
            <a:lvl5pPr marL="2057400" indent="-228600" eaLnBrk="0" hangingPunct="0">
              <a:defRPr sz="1200">
                <a:solidFill>
                  <a:schemeClr val="tx1"/>
                </a:solidFill>
                <a:latin typeface="Arial" pitchFamily="34" charset="0"/>
              </a:defRPr>
            </a:lvl5pPr>
            <a:lvl6pPr marL="2514600" indent="-228600" eaLnBrk="0" fontAlgn="base" hangingPunct="0">
              <a:spcBef>
                <a:spcPct val="0"/>
              </a:spcBef>
              <a:spcAft>
                <a:spcPct val="0"/>
              </a:spcAft>
              <a:defRPr sz="1200">
                <a:solidFill>
                  <a:schemeClr val="tx1"/>
                </a:solidFill>
                <a:latin typeface="Arial" pitchFamily="34" charset="0"/>
              </a:defRPr>
            </a:lvl6pPr>
            <a:lvl7pPr marL="2971800" indent="-228600" eaLnBrk="0" fontAlgn="base" hangingPunct="0">
              <a:spcBef>
                <a:spcPct val="0"/>
              </a:spcBef>
              <a:spcAft>
                <a:spcPct val="0"/>
              </a:spcAft>
              <a:defRPr sz="1200">
                <a:solidFill>
                  <a:schemeClr val="tx1"/>
                </a:solidFill>
                <a:latin typeface="Arial" pitchFamily="34" charset="0"/>
              </a:defRPr>
            </a:lvl7pPr>
            <a:lvl8pPr marL="3429000" indent="-228600" eaLnBrk="0" fontAlgn="base" hangingPunct="0">
              <a:spcBef>
                <a:spcPct val="0"/>
              </a:spcBef>
              <a:spcAft>
                <a:spcPct val="0"/>
              </a:spcAft>
              <a:defRPr sz="1200">
                <a:solidFill>
                  <a:schemeClr val="tx1"/>
                </a:solidFill>
                <a:latin typeface="Arial" pitchFamily="34" charset="0"/>
              </a:defRPr>
            </a:lvl8pPr>
            <a:lvl9pPr marL="3886200" indent="-228600" eaLnBrk="0" fontAlgn="base" hangingPunct="0">
              <a:spcBef>
                <a:spcPct val="0"/>
              </a:spcBef>
              <a:spcAft>
                <a:spcPct val="0"/>
              </a:spcAft>
              <a:defRPr sz="1200">
                <a:solidFill>
                  <a:schemeClr val="tx1"/>
                </a:solidFill>
                <a:latin typeface="Arial" pitchFamily="34" charset="0"/>
              </a:defRPr>
            </a:lvl9pPr>
          </a:lstStyle>
          <a:p>
            <a:pPr eaLnBrk="1" hangingPunct="1"/>
            <a:fld id="{25B8D61F-84AE-4D1B-B70C-282C1357CBC5}" type="slidenum">
              <a:rPr lang="en-US" altLang="en-US" sz="2000">
                <a:solidFill>
                  <a:srgbClr val="FFFFFF"/>
                </a:solidFill>
              </a:rPr>
              <a:pPr eaLnBrk="1" hangingPunct="1"/>
              <a:t>98</a:t>
            </a:fld>
            <a:endParaRPr lang="en-US" altLang="en-US" sz="2000" dirty="0">
              <a:solidFill>
                <a:srgbClr val="FFFFFF"/>
              </a:solidFil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Adaptation Planning</a:t>
            </a:r>
            <a:br>
              <a:rPr lang="en-US" dirty="0" smtClean="0"/>
            </a:b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99</a:t>
            </a:fld>
            <a:endParaRPr lang="en-US" dirty="0">
              <a:solidFill>
                <a:prstClr val="black"/>
              </a:solidFill>
            </a:endParaRPr>
          </a:p>
        </p:txBody>
      </p:sp>
    </p:spTree>
    <p:extLst>
      <p:ext uri="{BB962C8B-B14F-4D97-AF65-F5344CB8AC3E}">
        <p14:creationId xmlns:p14="http://schemas.microsoft.com/office/powerpoint/2010/main" val="40961530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Instructions:</a:t>
            </a:r>
          </a:p>
          <a:p>
            <a:endParaRPr lang="en-US" dirty="0" smtClean="0"/>
          </a:p>
          <a:p>
            <a:r>
              <a:rPr lang="en-US" dirty="0" smtClean="0"/>
              <a:t>The next set of slides provide more examples of physical adaptation solutions within three</a:t>
            </a:r>
            <a:r>
              <a:rPr lang="en-US" baseline="0" dirty="0" smtClean="0"/>
              <a:t> broad categories: Protect | Accommodate | Retreat.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100</a:t>
            </a:fld>
            <a:endParaRPr lang="en-US" dirty="0"/>
          </a:p>
        </p:txBody>
      </p:sp>
    </p:spTree>
    <p:extLst>
      <p:ext uri="{BB962C8B-B14F-4D97-AF65-F5344CB8AC3E}">
        <p14:creationId xmlns:p14="http://schemas.microsoft.com/office/powerpoint/2010/main" val="99987433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Flood protection strategies to adapt to future climate change are similar to strategies currently used to protect existing assets from current flooding</a:t>
            </a:r>
            <a:r>
              <a:rPr lang="en-US" sz="1200" kern="1200" baseline="0" dirty="0" smtClean="0">
                <a:solidFill>
                  <a:schemeClr val="tx1"/>
                </a:solidFill>
                <a:effectLst/>
                <a:latin typeface="AECOM Sans" panose="020B0504020202020204" pitchFamily="34" charset="0"/>
                <a:ea typeface="+mn-ea"/>
                <a:cs typeface="+mn-cs"/>
              </a:rPr>
              <a:t> issues, including tide gates, seawall, pumps, and levees. Many of the same challenges apply, including availability of land upon which to build these protective devices. When designing structural solutions for future conditions, it is common to design them in such a way that they can be adapted, or raised at some point in the future – for example, by adding more fill onto a levee or adding additional height to a seawall. When designing these structures, it is important to plan for these future modifications by incorporating a well-designed foundation that can support higher loading in the future or by providing a buffer adjacent to a levee to allow for placement of additional fill material when the crest elevation needs to be raised.</a:t>
            </a:r>
          </a:p>
          <a:p>
            <a:endParaRPr lang="en-US" sz="1200" kern="1200" baseline="0" dirty="0" smtClean="0">
              <a:solidFill>
                <a:schemeClr val="tx1"/>
              </a:solidFill>
              <a:effectLst/>
              <a:latin typeface="AECOM Sans" panose="020B0504020202020204" pitchFamily="34" charset="0"/>
              <a:ea typeface="+mn-ea"/>
              <a:cs typeface="+mn-cs"/>
            </a:endParaRPr>
          </a:p>
          <a:p>
            <a:r>
              <a:rPr lang="en-US" sz="1200" i="1" kern="1200" baseline="0" dirty="0" smtClean="0">
                <a:solidFill>
                  <a:schemeClr val="tx1"/>
                </a:solidFill>
                <a:effectLst/>
                <a:latin typeface="AECOM Sans" panose="020B0504020202020204" pitchFamily="34" charset="0"/>
                <a:ea typeface="+mn-ea"/>
                <a:cs typeface="+mn-cs"/>
              </a:rPr>
              <a:t>Source acknowledgement: Kristina Hill, UC Berkeley</a:t>
            </a:r>
            <a:endParaRPr lang="en-US" sz="1200" i="1" kern="1200" dirty="0" smtClean="0">
              <a:solidFill>
                <a:schemeClr val="tx1"/>
              </a:solidFill>
              <a:effectLst/>
              <a:latin typeface="AECOM Sans" panose="020B0504020202020204" pitchFamily="34" charset="0"/>
              <a:ea typeface="+mn-ea"/>
              <a:cs typeface="+mn-cs"/>
            </a:endParaRPr>
          </a:p>
          <a:p>
            <a:endParaRPr lang="en-US" sz="1200" kern="1200" dirty="0" smtClean="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solidFill>
                  <a:prstClr val="black"/>
                </a:solidFill>
              </a:rPr>
              <a:pPr/>
              <a:t>101</a:t>
            </a:fld>
            <a:endParaRPr lang="en-US" dirty="0">
              <a:solidFill>
                <a:prstClr val="black"/>
              </a:solidFill>
            </a:endParaRPr>
          </a:p>
        </p:txBody>
      </p:sp>
    </p:spTree>
    <p:extLst>
      <p:ext uri="{BB962C8B-B14F-4D97-AF65-F5344CB8AC3E}">
        <p14:creationId xmlns:p14="http://schemas.microsoft.com/office/powerpoint/2010/main" val="3721619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3999" cy="6857999"/>
          </a:xfrm>
          <a:prstGeom prst="rect">
            <a:avLst/>
          </a:prstGeom>
        </p:spPr>
      </p:pic>
      <p:sp>
        <p:nvSpPr>
          <p:cNvPr id="2" name="Title 1"/>
          <p:cNvSpPr>
            <a:spLocks noGrp="1"/>
          </p:cNvSpPr>
          <p:nvPr>
            <p:ph type="ctrTitle"/>
          </p:nvPr>
        </p:nvSpPr>
        <p:spPr>
          <a:xfrm>
            <a:off x="2422490" y="2196145"/>
            <a:ext cx="6264310" cy="1095696"/>
          </a:xfrm>
        </p:spPr>
        <p:txBody>
          <a:bodyPr/>
          <a:lstStyle>
            <a:lvl1pPr>
              <a:lnSpc>
                <a:spcPts val="4200"/>
              </a:lnSpc>
              <a:defRPr sz="4000" b="1">
                <a:solidFill>
                  <a:schemeClr val="bg1"/>
                </a:solidFill>
                <a:effectLst/>
              </a:defRPr>
            </a:lvl1pPr>
          </a:lstStyle>
          <a:p>
            <a:r>
              <a:rPr lang="en-US" dirty="0" smtClean="0"/>
              <a:t>Click to edit Master title style</a:t>
            </a:r>
            <a:endParaRPr lang="en-US" dirty="0"/>
          </a:p>
        </p:txBody>
      </p:sp>
      <p:sp>
        <p:nvSpPr>
          <p:cNvPr id="5" name="Subtitle 2"/>
          <p:cNvSpPr>
            <a:spLocks noGrp="1"/>
          </p:cNvSpPr>
          <p:nvPr>
            <p:ph type="subTitle" idx="1"/>
          </p:nvPr>
        </p:nvSpPr>
        <p:spPr>
          <a:xfrm>
            <a:off x="2422490" y="3429000"/>
            <a:ext cx="6059489" cy="1104900"/>
          </a:xfrm>
        </p:spPr>
        <p:txBody>
          <a:bodyPr/>
          <a:lstStyle>
            <a:lvl1pPr marL="0" indent="0" algn="l">
              <a:buNone/>
              <a:defRPr sz="32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13"/>
          <p:cNvSpPr>
            <a:spLocks noGrp="1"/>
          </p:cNvSpPr>
          <p:nvPr>
            <p:ph type="body" sz="quarter" idx="12"/>
          </p:nvPr>
        </p:nvSpPr>
        <p:spPr>
          <a:xfrm>
            <a:off x="7220200" y="6293922"/>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807966568"/>
      </p:ext>
    </p:extLst>
  </p:cSld>
  <p:clrMapOvr>
    <a:masterClrMapping/>
  </p:clrMapOvr>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GRAY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371600"/>
            <a:ext cx="3932238" cy="4637088"/>
          </a:xfrm>
        </p:spPr>
        <p:txBody>
          <a:bodyPr/>
          <a:lstStyle>
            <a:lvl1pPr>
              <a:defRPr sz="2400"/>
            </a:lvl1pPr>
            <a:lvl2pPr>
              <a:defRPr sz="2000"/>
            </a:lvl2pPr>
            <a:lvl3pPr>
              <a:defRPr sz="1800"/>
            </a:lvl3pPr>
            <a:lvl4pPr>
              <a:defRPr sz="16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754563" y="1371600"/>
            <a:ext cx="3932236" cy="4637088"/>
          </a:xfrm>
        </p:spPr>
        <p:txBody>
          <a:bodyPr/>
          <a:lstStyle>
            <a:lvl1pPr>
              <a:defRPr sz="2400"/>
            </a:lvl1pPr>
            <a:lvl2pPr>
              <a:defRPr sz="2000"/>
            </a:lvl2pPr>
            <a:lvl3pPr>
              <a:defRPr sz="1800"/>
            </a:lvl3pPr>
            <a:lvl4pPr>
              <a:defRPr sz="16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Date Placeholder 4"/>
          <p:cNvSpPr>
            <a:spLocks noGrp="1"/>
          </p:cNvSpPr>
          <p:nvPr>
            <p:ph type="dt" sz="half" idx="10"/>
          </p:nvPr>
        </p:nvSpPr>
        <p:spPr>
          <a:xfrm>
            <a:off x="2614994" y="6430962"/>
            <a:ext cx="1765300" cy="155575"/>
          </a:xfrm>
          <a:prstGeom prst="rect">
            <a:avLst/>
          </a:prstGeom>
        </p:spPr>
        <p:txBody>
          <a:bodyPr/>
          <a:lstStyle/>
          <a:p>
            <a:fld id="{EE85958C-444D-45D7-8169-FDAC51E03A4F}" type="datetime4">
              <a:rPr lang="en-US" smtClean="0"/>
              <a:pPr/>
              <a:t>November 17, 2016</a:t>
            </a:fld>
            <a:endParaRPr lang="en-US" dirty="0"/>
          </a:p>
        </p:txBody>
      </p:sp>
      <p:sp>
        <p:nvSpPr>
          <p:cNvPr id="7" name="Slide Number Placeholder 6"/>
          <p:cNvSpPr>
            <a:spLocks noGrp="1"/>
          </p:cNvSpPr>
          <p:nvPr>
            <p:ph type="sldNum" sz="quarter" idx="12"/>
          </p:nvPr>
        </p:nvSpPr>
        <p:spPr>
          <a:xfrm>
            <a:off x="4754562" y="6430962"/>
            <a:ext cx="892772" cy="155576"/>
          </a:xfrm>
          <a:prstGeom prst="rect">
            <a:avLst/>
          </a:prstGeom>
        </p:spPr>
        <p:txBody>
          <a:bodyPr/>
          <a:lstStyle/>
          <a:p>
            <a:r>
              <a:rPr lang="en-US" dirty="0" smtClean="0">
                <a:cs typeface="AECOM Sans" panose="020B0504020202020204" pitchFamily="34" charset="0"/>
              </a:rPr>
              <a:t>Page </a:t>
            </a:r>
            <a:fld id="{292FEF09-04D1-447B-9F98-7000E0D5D333}" type="slidenum">
              <a:rPr lang="en-US" smtClean="0">
                <a:cs typeface="AECOM Sans" panose="020B0504020202020204" pitchFamily="34" charset="0"/>
              </a:rPr>
              <a:pPr/>
              <a:t>‹#›</a:t>
            </a:fld>
            <a:endParaRPr lang="en-US" dirty="0">
              <a:cs typeface="AECOM Sans" panose="020B0504020202020204" pitchFamily="34" charset="0"/>
            </a:endParaRPr>
          </a:p>
        </p:txBody>
      </p:sp>
    </p:spTree>
    <p:extLst>
      <p:ext uri="{BB962C8B-B14F-4D97-AF65-F5344CB8AC3E}">
        <p14:creationId xmlns:p14="http://schemas.microsoft.com/office/powerpoint/2010/main" val="25339847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Y Project Team">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446199" y="529048"/>
            <a:ext cx="8229600" cy="406514"/>
          </a:xfrm>
        </p:spPr>
        <p:txBody>
          <a:bodyPr/>
          <a:lstStyle>
            <a:lvl1pPr>
              <a:defRPr sz="3200">
                <a:solidFill>
                  <a:schemeClr val="bg1"/>
                </a:solidFill>
              </a:defRPr>
            </a:lvl1pPr>
          </a:lstStyle>
          <a:p>
            <a:endParaRPr lang="en-US" dirty="0"/>
          </a:p>
        </p:txBody>
      </p:sp>
      <p:sp>
        <p:nvSpPr>
          <p:cNvPr id="41" name="Content Placeholder 4"/>
          <p:cNvSpPr>
            <a:spLocks noGrp="1"/>
          </p:cNvSpPr>
          <p:nvPr>
            <p:ph sz="quarter" idx="13"/>
          </p:nvPr>
        </p:nvSpPr>
        <p:spPr>
          <a:xfrm>
            <a:off x="465627" y="21558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2" name="Content Placeholder 4"/>
          <p:cNvSpPr>
            <a:spLocks noGrp="1"/>
          </p:cNvSpPr>
          <p:nvPr>
            <p:ph sz="quarter" idx="34"/>
          </p:nvPr>
        </p:nvSpPr>
        <p:spPr>
          <a:xfrm>
            <a:off x="465627" y="26112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3" name="Content Placeholder 4"/>
          <p:cNvSpPr>
            <a:spLocks noGrp="1"/>
          </p:cNvSpPr>
          <p:nvPr>
            <p:ph sz="quarter" idx="35"/>
          </p:nvPr>
        </p:nvSpPr>
        <p:spPr>
          <a:xfrm>
            <a:off x="465627" y="30665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4" name="Content Placeholder 4"/>
          <p:cNvSpPr>
            <a:spLocks noGrp="1"/>
          </p:cNvSpPr>
          <p:nvPr>
            <p:ph sz="quarter" idx="36"/>
          </p:nvPr>
        </p:nvSpPr>
        <p:spPr>
          <a:xfrm>
            <a:off x="465627" y="35219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5" name="Content Placeholder 4"/>
          <p:cNvSpPr>
            <a:spLocks noGrp="1"/>
          </p:cNvSpPr>
          <p:nvPr>
            <p:ph sz="quarter" idx="37"/>
          </p:nvPr>
        </p:nvSpPr>
        <p:spPr>
          <a:xfrm>
            <a:off x="465627" y="39772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6" name="Content Placeholder 4"/>
          <p:cNvSpPr>
            <a:spLocks noGrp="1"/>
          </p:cNvSpPr>
          <p:nvPr>
            <p:ph sz="quarter" idx="38"/>
          </p:nvPr>
        </p:nvSpPr>
        <p:spPr>
          <a:xfrm>
            <a:off x="465627" y="44325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7" name="Content Placeholder 4"/>
          <p:cNvSpPr>
            <a:spLocks noGrp="1"/>
          </p:cNvSpPr>
          <p:nvPr>
            <p:ph sz="quarter" idx="39"/>
          </p:nvPr>
        </p:nvSpPr>
        <p:spPr>
          <a:xfrm>
            <a:off x="465627" y="48879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8" name="Content Placeholder 4"/>
          <p:cNvSpPr>
            <a:spLocks noGrp="1"/>
          </p:cNvSpPr>
          <p:nvPr>
            <p:ph sz="quarter" idx="41"/>
          </p:nvPr>
        </p:nvSpPr>
        <p:spPr>
          <a:xfrm>
            <a:off x="465627" y="12452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9" name="Content Placeholder 4"/>
          <p:cNvSpPr>
            <a:spLocks noGrp="1"/>
          </p:cNvSpPr>
          <p:nvPr>
            <p:ph sz="quarter" idx="42"/>
          </p:nvPr>
        </p:nvSpPr>
        <p:spPr>
          <a:xfrm>
            <a:off x="465627" y="17005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3" name="Content Placeholder 4"/>
          <p:cNvSpPr>
            <a:spLocks noGrp="1"/>
          </p:cNvSpPr>
          <p:nvPr>
            <p:ph sz="quarter" idx="43"/>
          </p:nvPr>
        </p:nvSpPr>
        <p:spPr>
          <a:xfrm>
            <a:off x="472371" y="53432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4" name="Content Placeholder 4"/>
          <p:cNvSpPr>
            <a:spLocks noGrp="1"/>
          </p:cNvSpPr>
          <p:nvPr>
            <p:ph sz="quarter" idx="44"/>
          </p:nvPr>
        </p:nvSpPr>
        <p:spPr>
          <a:xfrm>
            <a:off x="472371" y="57986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5" name="Content Placeholder 4"/>
          <p:cNvSpPr>
            <a:spLocks noGrp="1"/>
          </p:cNvSpPr>
          <p:nvPr>
            <p:ph sz="quarter" idx="45"/>
          </p:nvPr>
        </p:nvSpPr>
        <p:spPr>
          <a:xfrm>
            <a:off x="465627" y="6253956"/>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6" name="Text Placeholder 13"/>
          <p:cNvSpPr>
            <a:spLocks noGrp="1"/>
          </p:cNvSpPr>
          <p:nvPr>
            <p:ph type="body" sz="quarter" idx="12"/>
          </p:nvPr>
        </p:nvSpPr>
        <p:spPr>
          <a:xfrm>
            <a:off x="7030200" y="600298"/>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4092111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with Head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2614994" y="6430962"/>
            <a:ext cx="1765300" cy="155575"/>
          </a:xfrm>
          <a:prstGeom prst="rect">
            <a:avLst/>
          </a:prstGeom>
        </p:spPr>
        <p:txBody>
          <a:bodyPr/>
          <a:lstStyle/>
          <a:p>
            <a:fld id="{FA3FFF9A-4F94-45D7-81D9-2697C981929B}" type="datetime4">
              <a:rPr lang="en-US" smtClean="0"/>
              <a:pPr/>
              <a:t>November 17, 2016</a:t>
            </a:fld>
            <a:endParaRPr lang="en-US" dirty="0"/>
          </a:p>
        </p:txBody>
      </p:sp>
      <p:sp>
        <p:nvSpPr>
          <p:cNvPr id="4" name="Footer Placeholder 3"/>
          <p:cNvSpPr>
            <a:spLocks noGrp="1"/>
          </p:cNvSpPr>
          <p:nvPr>
            <p:ph type="ftr" sz="quarter" idx="11"/>
          </p:nvPr>
        </p:nvSpPr>
        <p:spPr>
          <a:xfrm>
            <a:off x="457200" y="6430962"/>
            <a:ext cx="1792288" cy="155575"/>
          </a:xfrm>
          <a:prstGeom prst="rect">
            <a:avLst/>
          </a:prstGeom>
        </p:spPr>
        <p:txBody>
          <a:bodyPr/>
          <a:lstStyle/>
          <a:p>
            <a:r>
              <a:rPr lang="en-US" dirty="0" smtClean="0"/>
              <a:t>Presentation Title</a:t>
            </a:r>
            <a:endParaRPr lang="en-US" dirty="0"/>
          </a:p>
        </p:txBody>
      </p:sp>
      <p:sp>
        <p:nvSpPr>
          <p:cNvPr id="5" name="Slide Number Placeholder 4"/>
          <p:cNvSpPr>
            <a:spLocks noGrp="1"/>
          </p:cNvSpPr>
          <p:nvPr>
            <p:ph type="sldNum" sz="quarter" idx="12"/>
          </p:nvPr>
        </p:nvSpPr>
        <p:spPr>
          <a:xfrm>
            <a:off x="4754562" y="6430962"/>
            <a:ext cx="892772" cy="155576"/>
          </a:xfrm>
          <a:prstGeom prst="rect">
            <a:avLst/>
          </a:prstGeom>
        </p:spPr>
        <p:txBody>
          <a:bodyPr/>
          <a:lstStyle/>
          <a:p>
            <a:r>
              <a:rPr lang="en-US" dirty="0" smtClean="0"/>
              <a:t>Page </a:t>
            </a:r>
            <a:fld id="{292FEF09-04D1-447B-9F98-7000E0D5D333}" type="slidenum">
              <a:rPr lang="en-US" smtClean="0"/>
              <a:pPr/>
              <a:t>‹#›</a:t>
            </a:fld>
            <a:endParaRPr lang="en-US" dirty="0"/>
          </a:p>
        </p:txBody>
      </p:sp>
      <p:sp>
        <p:nvSpPr>
          <p:cNvPr id="8" name="Content Placeholder 7"/>
          <p:cNvSpPr>
            <a:spLocks noGrp="1"/>
          </p:cNvSpPr>
          <p:nvPr>
            <p:ph sz="quarter" idx="13"/>
          </p:nvPr>
        </p:nvSpPr>
        <p:spPr>
          <a:xfrm>
            <a:off x="457200" y="350492"/>
            <a:ext cx="8229600" cy="914400"/>
          </a:xfrm>
        </p:spPr>
        <p:txBody>
          <a:bodyPr/>
          <a:lstStyle>
            <a:lvl1pPr marL="0" indent="0">
              <a:lnSpc>
                <a:spcPct val="95000"/>
              </a:lnSpc>
              <a:buNone/>
              <a:defRPr sz="2800" b="1"/>
            </a:lvl1pPr>
            <a:lvl2pPr marL="0" indent="0">
              <a:lnSpc>
                <a:spcPct val="95000"/>
              </a:lnSpc>
              <a:buNone/>
              <a:defRPr sz="900"/>
            </a:lvl2pPr>
          </a:lstStyle>
          <a:p>
            <a:pPr lvl="0"/>
            <a:r>
              <a:rPr lang="en-US" dirty="0" smtClean="0"/>
              <a:t>Click to edit Master text styles</a:t>
            </a:r>
          </a:p>
        </p:txBody>
      </p:sp>
      <p:sp>
        <p:nvSpPr>
          <p:cNvPr id="10" name="Picture Placeholder 9"/>
          <p:cNvSpPr>
            <a:spLocks noGrp="1"/>
          </p:cNvSpPr>
          <p:nvPr>
            <p:ph type="pic" sz="quarter" idx="14" hasCustomPrompt="1"/>
          </p:nvPr>
        </p:nvSpPr>
        <p:spPr>
          <a:xfrm>
            <a:off x="0" y="1371600"/>
            <a:ext cx="9144000" cy="5486400"/>
          </a:xfrm>
          <a:solidFill>
            <a:schemeClr val="accent6">
              <a:lumMod val="20000"/>
              <a:lumOff val="80000"/>
            </a:schemeClr>
          </a:solidFill>
        </p:spPr>
        <p:txBody>
          <a:bodyPr tIns="393192"/>
          <a:lstStyle>
            <a:lvl1pPr marL="460375"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24509995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665539" y="1371600"/>
            <a:ext cx="5021262"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800" b="0"/>
            </a:lvl2pPr>
            <a:lvl3pPr marL="173038" indent="-173038">
              <a:lnSpc>
                <a:spcPct val="95000"/>
              </a:lnSpc>
              <a:spcBef>
                <a:spcPts val="0"/>
              </a:spcBef>
              <a:spcAft>
                <a:spcPts val="600"/>
              </a:spcAft>
              <a:buFont typeface="Arial" panose="020B0604020202020204" pitchFamily="34" charset="0"/>
              <a:buChar char="–"/>
              <a:defRPr sz="1800" b="0"/>
            </a:lvl3pPr>
            <a:lvl4pPr marL="400050" indent="-173038">
              <a:lnSpc>
                <a:spcPct val="95000"/>
              </a:lnSpc>
              <a:spcBef>
                <a:spcPts val="0"/>
              </a:spcBef>
              <a:spcAft>
                <a:spcPts val="300"/>
              </a:spcAft>
              <a:buFont typeface="Arial" panose="020B0604020202020204" pitchFamily="34" charset="0"/>
              <a:buChar char="•"/>
              <a:defRPr sz="1800" b="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
        <p:nvSpPr>
          <p:cNvPr id="12" name="Picture Placeholder 11"/>
          <p:cNvSpPr>
            <a:spLocks noGrp="1"/>
          </p:cNvSpPr>
          <p:nvPr>
            <p:ph type="pic" sz="quarter" idx="13" hasCustomPrompt="1"/>
          </p:nvPr>
        </p:nvSpPr>
        <p:spPr>
          <a:xfrm>
            <a:off x="457200" y="1371600"/>
            <a:ext cx="2870200" cy="4660900"/>
          </a:xfrm>
          <a:solidFill>
            <a:schemeClr val="bg2"/>
          </a:solidFill>
        </p:spPr>
        <p:txBody>
          <a:bodyPr tIns="393192"/>
          <a:lstStyle>
            <a:lvl1pPr marL="0"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25490862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457200" y="1371600"/>
            <a:ext cx="8229600"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400"/>
            </a:lvl2pPr>
            <a:lvl3pPr marL="173038" indent="-173038">
              <a:lnSpc>
                <a:spcPct val="95000"/>
              </a:lnSpc>
              <a:spcBef>
                <a:spcPts val="0"/>
              </a:spcBef>
              <a:spcAft>
                <a:spcPts val="600"/>
              </a:spcAft>
              <a:buFont typeface="Arial" panose="020B0604020202020204" pitchFamily="34" charset="0"/>
              <a:buChar char="–"/>
              <a:defRPr sz="1400"/>
            </a:lvl3pPr>
            <a:lvl4pPr marL="400050" indent="-173038">
              <a:lnSpc>
                <a:spcPct val="95000"/>
              </a:lnSpc>
              <a:spcBef>
                <a:spcPts val="0"/>
              </a:spcBef>
              <a:spcAft>
                <a:spcPts val="300"/>
              </a:spcAft>
              <a:buFont typeface="Arial" panose="020B0604020202020204" pitchFamily="34" charset="0"/>
              <a:buChar char="•"/>
              <a:defRPr sz="120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Tree>
    <p:extLst>
      <p:ext uri="{BB962C8B-B14F-4D97-AF65-F5344CB8AC3E}">
        <p14:creationId xmlns:p14="http://schemas.microsoft.com/office/powerpoint/2010/main" val="35218973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GRAY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indent="0">
              <a:spcBef>
                <a:spcPts val="1800"/>
              </a:spcBef>
              <a:buNone/>
              <a:defRPr sz="1800" b="0"/>
            </a:lvl1pPr>
            <a:lvl2pPr marL="282575" indent="0">
              <a:spcBef>
                <a:spcPts val="350"/>
              </a:spcBef>
              <a:buNone/>
              <a:defRPr sz="1800" b="0"/>
            </a:lvl2pPr>
            <a:lvl3pPr marL="512762" indent="0">
              <a:buNone/>
              <a:defRPr sz="1800" b="0"/>
            </a:lvl3pPr>
            <a:lvl4pPr marL="741362" indent="0">
              <a:buNone/>
              <a:defRPr sz="1800" b="0"/>
            </a:lvl4pPr>
          </a:lstStyle>
          <a:p>
            <a:pPr lvl="0"/>
            <a:r>
              <a:rPr lang="en-US" dirty="0" smtClean="0"/>
              <a:t>Click to edit Master text styles</a:t>
            </a:r>
          </a:p>
        </p:txBody>
      </p:sp>
      <p:sp>
        <p:nvSpPr>
          <p:cNvPr id="4" name="Date Placeholder 3"/>
          <p:cNvSpPr>
            <a:spLocks noGrp="1"/>
          </p:cNvSpPr>
          <p:nvPr>
            <p:ph type="dt" sz="half" idx="10"/>
          </p:nvPr>
        </p:nvSpPr>
        <p:spPr>
          <a:xfrm>
            <a:off x="2614994" y="6430962"/>
            <a:ext cx="1765300" cy="155575"/>
          </a:xfrm>
          <a:prstGeom prst="rect">
            <a:avLst/>
          </a:prstGeom>
        </p:spPr>
        <p:txBody>
          <a:bodyPr/>
          <a:lstStyle/>
          <a:p>
            <a:fld id="{DF900F57-CD6F-45E2-8018-91FFE5D0CD30}" type="datetime4">
              <a:rPr lang="en-US" smtClean="0"/>
              <a:pPr/>
              <a:t>November 17, 2016</a:t>
            </a:fld>
            <a:endParaRPr lang="en-US" dirty="0"/>
          </a:p>
        </p:txBody>
      </p:sp>
      <p:sp>
        <p:nvSpPr>
          <p:cNvPr id="6" name="Slide Number Placeholder 5"/>
          <p:cNvSpPr>
            <a:spLocks noGrp="1"/>
          </p:cNvSpPr>
          <p:nvPr>
            <p:ph type="sldNum" sz="quarter" idx="12"/>
          </p:nvPr>
        </p:nvSpPr>
        <p:spPr>
          <a:xfrm>
            <a:off x="4754562" y="6430962"/>
            <a:ext cx="892772" cy="155576"/>
          </a:xfrm>
          <a:prstGeom prst="rect">
            <a:avLst/>
          </a:prstGeom>
        </p:spPr>
        <p:txBody>
          <a:bodyPr/>
          <a:lstStyle/>
          <a:p>
            <a:r>
              <a:rPr lang="en-US" dirty="0" smtClean="0">
                <a:cs typeface="AECOM Sans" panose="020B0504020202020204" pitchFamily="34" charset="0"/>
              </a:rPr>
              <a:t>Page </a:t>
            </a:r>
            <a:fld id="{292FEF09-04D1-447B-9F98-7000E0D5D333}" type="slidenum">
              <a:rPr lang="en-US" smtClean="0">
                <a:cs typeface="AECOM Sans" panose="020B0504020202020204" pitchFamily="34" charset="0"/>
              </a:rPr>
              <a:pPr/>
              <a:t>‹#›</a:t>
            </a:fld>
            <a:endParaRPr lang="en-US" dirty="0">
              <a:cs typeface="AECOM Sans" panose="020B0504020202020204"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B3D12261-973B-8F41-95BD-FCB2C47DB3F9}" type="datetimeFigureOut">
              <a:rPr lang="en-US" smtClean="0">
                <a:solidFill>
                  <a:prstClr val="black">
                    <a:tint val="75000"/>
                  </a:prstClr>
                </a:solidFill>
              </a:rPr>
              <a:pPr/>
              <a:t>11/17/2016</a:t>
            </a:fld>
            <a:endParaRPr lang="en-US" dirty="0">
              <a:solidFill>
                <a:prstClr val="black">
                  <a:tint val="75000"/>
                </a:prstClr>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C2970C5-B849-3D42-832D-92B4E99A487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85641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RANGE_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16050"/>
            <a:ext cx="8229600" cy="1603375"/>
          </a:xfrm>
        </p:spPr>
        <p:txBody>
          <a:bodyPr/>
          <a:lstStyle>
            <a:lvl1pPr>
              <a:lnSpc>
                <a:spcPts val="4000"/>
              </a:lnSpc>
              <a:defRPr sz="3600" b="0"/>
            </a:lvl1pPr>
          </a:lstStyle>
          <a:p>
            <a:r>
              <a:rPr lang="en-US" dirty="0" smtClean="0"/>
              <a:t>Click to edit Master title style</a:t>
            </a:r>
            <a:endParaRPr lang="en-US" dirty="0"/>
          </a:p>
        </p:txBody>
      </p:sp>
    </p:spTree>
    <p:extLst>
      <p:ext uri="{BB962C8B-B14F-4D97-AF65-F5344CB8AC3E}">
        <p14:creationId xmlns:p14="http://schemas.microsoft.com/office/powerpoint/2010/main" val="206241971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3_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3999" cy="6857999"/>
          </a:xfrm>
          <a:prstGeom prst="rect">
            <a:avLst/>
          </a:prstGeom>
        </p:spPr>
      </p:pic>
      <p:sp>
        <p:nvSpPr>
          <p:cNvPr id="2" name="Title 1"/>
          <p:cNvSpPr>
            <a:spLocks noGrp="1"/>
          </p:cNvSpPr>
          <p:nvPr>
            <p:ph type="ctrTitle"/>
          </p:nvPr>
        </p:nvSpPr>
        <p:spPr>
          <a:xfrm>
            <a:off x="2422490" y="2196145"/>
            <a:ext cx="6264310" cy="1095696"/>
          </a:xfrm>
        </p:spPr>
        <p:txBody>
          <a:bodyPr/>
          <a:lstStyle>
            <a:lvl1pPr>
              <a:lnSpc>
                <a:spcPts val="4200"/>
              </a:lnSpc>
              <a:defRPr sz="4000" b="1">
                <a:solidFill>
                  <a:schemeClr val="bg1"/>
                </a:solidFill>
                <a:effectLst/>
              </a:defRPr>
            </a:lvl1pPr>
          </a:lstStyle>
          <a:p>
            <a:r>
              <a:rPr lang="en-US" dirty="0" smtClean="0"/>
              <a:t>Click to edit Master title style</a:t>
            </a:r>
            <a:endParaRPr lang="en-US" dirty="0"/>
          </a:p>
        </p:txBody>
      </p:sp>
      <p:sp>
        <p:nvSpPr>
          <p:cNvPr id="5" name="Subtitle 2"/>
          <p:cNvSpPr>
            <a:spLocks noGrp="1"/>
          </p:cNvSpPr>
          <p:nvPr>
            <p:ph type="subTitle" idx="1"/>
          </p:nvPr>
        </p:nvSpPr>
        <p:spPr>
          <a:xfrm>
            <a:off x="2422490" y="3429000"/>
            <a:ext cx="6059489" cy="1104900"/>
          </a:xfrm>
        </p:spPr>
        <p:txBody>
          <a:bodyPr/>
          <a:lstStyle>
            <a:lvl1pPr marL="0" indent="0" algn="l">
              <a:buNone/>
              <a:defRPr sz="32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07966568"/>
      </p:ext>
    </p:extLst>
  </p:cSld>
  <p:clrMapOvr>
    <a:masterClrMapping/>
  </p:clrMapOvr>
  <p:timing>
    <p:tnLst>
      <p:par>
        <p:cTn id="1" dur="indefinite" restart="never" nodeType="tmRoot"/>
      </p:par>
    </p:tnLst>
  </p:timing>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38328"/>
            <a:ext cx="8229600" cy="804672"/>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68869"/>
            <a:ext cx="8229600" cy="463981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grpSp>
        <p:nvGrpSpPr>
          <p:cNvPr id="25" name="Group 24"/>
          <p:cNvGrpSpPr/>
          <p:nvPr/>
        </p:nvGrpSpPr>
        <p:grpSpPr>
          <a:xfrm>
            <a:off x="-605563" y="625769"/>
            <a:ext cx="520785" cy="5927070"/>
            <a:chOff x="-605563" y="625769"/>
            <a:chExt cx="520785" cy="5927070"/>
          </a:xfrm>
        </p:grpSpPr>
        <p:cxnSp>
          <p:nvCxnSpPr>
            <p:cNvPr id="8" name="Straight Connector 7"/>
            <p:cNvCxnSpPr/>
            <p:nvPr userDrawn="1"/>
          </p:nvCxnSpPr>
          <p:spPr>
            <a:xfrm flipH="1">
              <a:off x="-605563" y="62576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605563" y="1371600"/>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flipH="1">
              <a:off x="-605563" y="1922757"/>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flipH="1">
              <a:off x="-605563" y="433734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flipH="1">
              <a:off x="-605563" y="6027958"/>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05563" y="655283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57201" y="-593457"/>
            <a:ext cx="8225603" cy="520785"/>
            <a:chOff x="457201" y="-593457"/>
            <a:chExt cx="8225603" cy="520785"/>
          </a:xfrm>
        </p:grpSpPr>
        <p:cxnSp>
          <p:nvCxnSpPr>
            <p:cNvPr id="16" name="Straight Connector 15"/>
            <p:cNvCxnSpPr/>
            <p:nvPr userDrawn="1"/>
          </p:nvCxnSpPr>
          <p:spPr>
            <a:xfrm rot="16200000" flipH="1">
              <a:off x="19680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rot="16200000" flipH="1">
              <a:off x="198909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rot="16200000" flipH="1">
              <a:off x="23370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rot="16200000" flipH="1">
              <a:off x="412904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16200000" flipH="1">
              <a:off x="44941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rot="16200000" flipH="1">
              <a:off x="6266842"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16200000" flipH="1">
              <a:off x="662772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rot="16200000" flipH="1">
              <a:off x="8422411"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8837038"/>
      </p:ext>
    </p:extLst>
  </p:cSld>
  <p:clrMap bg1="lt1" tx1="dk1" bg2="lt2" tx2="dk2" accent1="accent1" accent2="accent2" accent3="accent3" accent4="accent4" accent5="accent5" accent6="accent6" hlink="hlink" folHlink="folHlink"/>
  <p:sldLayoutIdLst>
    <p:sldLayoutId id="2147483787" r:id="rId1"/>
    <p:sldLayoutId id="2147483845" r:id="rId2"/>
    <p:sldLayoutId id="2147483793" r:id="rId3"/>
    <p:sldLayoutId id="2147483802" r:id="rId4"/>
    <p:sldLayoutId id="2147483850" r:id="rId5"/>
    <p:sldLayoutId id="2147483849" r:id="rId6"/>
    <p:sldLayoutId id="2147483851" r:id="rId7"/>
    <p:sldLayoutId id="2147483888" r:id="rId8"/>
    <p:sldLayoutId id="2147483889" r:id="rId9"/>
    <p:sldLayoutId id="2147483891" r:id="rId10"/>
  </p:sldLayoutIdLst>
  <p:timing>
    <p:tnLst>
      <p:par>
        <p:cTn id="1" dur="indefinite" restart="never" nodeType="tmRoot"/>
      </p:par>
    </p:tnLst>
  </p:timing>
  <p:hf hdr="0"/>
  <p:txStyles>
    <p:titleStyle>
      <a:lvl1pPr algn="l" defTabSz="914400" rtl="0" eaLnBrk="1" latinLnBrk="0" hangingPunct="1">
        <a:spcBef>
          <a:spcPct val="0"/>
        </a:spcBef>
        <a:buNone/>
        <a:defRPr sz="2400" b="1" kern="1200">
          <a:solidFill>
            <a:schemeClr val="tx1"/>
          </a:solidFill>
          <a:latin typeface="+mj-lt"/>
          <a:ea typeface="+mj-ea"/>
          <a:cs typeface="Arial" panose="020B0604020202020204" pitchFamily="34" charset="0"/>
        </a:defRPr>
      </a:lvl1pPr>
    </p:titleStyle>
    <p:body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00.xml"/><Relationship Id="rId1" Type="http://schemas.openxmlformats.org/officeDocument/2006/relationships/slideLayout" Target="../slideLayouts/slideLayout7.xml"/><Relationship Id="rId5" Type="http://schemas.openxmlformats.org/officeDocument/2006/relationships/image" Target="../media/image127.jpeg"/><Relationship Id="rId4" Type="http://schemas.openxmlformats.org/officeDocument/2006/relationships/image" Target="../media/image126.png"/></Relationships>
</file>

<file path=ppt/slides/_rels/slide10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4.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07.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05.xml"/><Relationship Id="rId1" Type="http://schemas.openxmlformats.org/officeDocument/2006/relationships/slideLayout" Target="../slideLayouts/slideLayout5.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jpeg"/></Relationships>
</file>

<file path=ppt/slides/_rels/slide10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0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34.png"/></Relationships>
</file>

<file path=ppt/slides/_rels/slide10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09.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2.xml"/><Relationship Id="rId1" Type="http://schemas.openxmlformats.org/officeDocument/2006/relationships/slideLayout" Target="../slideLayouts/slideLayout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1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7.xml"/><Relationship Id="rId1" Type="http://schemas.openxmlformats.org/officeDocument/2006/relationships/slideLayout" Target="../slideLayouts/slideLayout6.xml"/><Relationship Id="rId4" Type="http://schemas.openxmlformats.org/officeDocument/2006/relationships/image" Target="../media/image14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8.xml"/><Relationship Id="rId1" Type="http://schemas.openxmlformats.org/officeDocument/2006/relationships/slideLayout" Target="../slideLayouts/slideLayout6.xml"/><Relationship Id="rId4" Type="http://schemas.openxmlformats.org/officeDocument/2006/relationships/image" Target="../media/image141.png"/></Relationships>
</file>

<file path=ppt/slides/_rels/slide1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9.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1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0.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1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1.xml"/><Relationship Id="rId1" Type="http://schemas.openxmlformats.org/officeDocument/2006/relationships/slideLayout" Target="../slideLayouts/slideLayout4.xml"/><Relationship Id="rId4" Type="http://schemas.openxmlformats.org/officeDocument/2006/relationships/image" Target="../media/image142.jpeg"/></Relationships>
</file>

<file path=ppt/slides/_rels/slide1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24.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1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5.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40.jpe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www.google.com/url?sa=i&amp;rct=j&amp;q=&amp;esrc=s&amp;source=images&amp;cd=&amp;cad=rja&amp;uact=8&amp;ved=0ahUKEwjDiKDD04jNAhWE8x4KHRmaDogQjRwIBw&amp;url=http://www.rsmas.miami.edu/blog/2014/10/03/sea-level-rise-in-miami/&amp;bvm=bv.123325700,d.dmo&amp;psig=AFQjCNEfF3JIc6tHPShxG3JoCQYZh8Iqmg&amp;ust=1464933171017173" TargetMode="External"/><Relationship Id="rId7"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hyperlink" Target="http://www.google.com/url?sa=i&amp;rct=j&amp;q=&amp;esrc=s&amp;source=images&amp;cd=&amp;cad=rja&amp;uact=8&amp;ved=0ahUKEwiUpLax04jNAhXB7B4KHXclAWwQjRwIBw&amp;url=http://www.beachapedia.org/State_of_the_Beach/State_Reports/FL/Erosion_Response&amp;bvm=bv.123325700,d.dmo&amp;psig=AFQjCNF6-vuq-D6uSh0TjgMNFstzA0g10w&amp;ust=1464933122508163" TargetMode="Externa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51.png"/><Relationship Id="rId4" Type="http://schemas.openxmlformats.org/officeDocument/2006/relationships/diagramLayout" Target="../diagrams/layout1.xml"/><Relationship Id="rId9" Type="http://schemas.openxmlformats.org/officeDocument/2006/relationships/image" Target="../media/image50.png"/></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diagramData" Target="../diagrams/data2.xml"/><Relationship Id="rId12" Type="http://schemas.openxmlformats.org/officeDocument/2006/relationships/image" Target="../media/image56.jpeg"/><Relationship Id="rId2" Type="http://schemas.openxmlformats.org/officeDocument/2006/relationships/notesSlide" Target="../notesSlides/notesSlide32.xml"/><Relationship Id="rId16"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55.png"/><Relationship Id="rId11" Type="http://schemas.microsoft.com/office/2007/relationships/diagramDrawing" Target="../diagrams/drawing2.xml"/><Relationship Id="rId5" Type="http://schemas.openxmlformats.org/officeDocument/2006/relationships/image" Target="../media/image54.png"/><Relationship Id="rId15" Type="http://schemas.openxmlformats.org/officeDocument/2006/relationships/image" Target="../media/image59.png"/><Relationship Id="rId10" Type="http://schemas.openxmlformats.org/officeDocument/2006/relationships/diagramColors" Target="../diagrams/colors2.xml"/><Relationship Id="rId4" Type="http://schemas.openxmlformats.org/officeDocument/2006/relationships/image" Target="../media/image53.png"/><Relationship Id="rId9" Type="http://schemas.openxmlformats.org/officeDocument/2006/relationships/diagramQuickStyle" Target="../diagrams/quickStyle2.xml"/><Relationship Id="rId14" Type="http://schemas.openxmlformats.org/officeDocument/2006/relationships/image" Target="../media/image58.png"/></Relationships>
</file>

<file path=ppt/slides/_rels/slide3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5.xml"/><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66.jpeg"/></Relationships>
</file>

<file path=ppt/slides/_rels/slide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69.png"/></Relationships>
</file>

<file path=ppt/slides/_rels/slide4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71.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4.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3.xml"/><Relationship Id="rId5" Type="http://schemas.openxmlformats.org/officeDocument/2006/relationships/image" Target="../media/image74.png"/><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0.xml"/><Relationship Id="rId1" Type="http://schemas.openxmlformats.org/officeDocument/2006/relationships/slideLayout" Target="../slideLayouts/slideLayout3.xml"/><Relationship Id="rId5" Type="http://schemas.openxmlformats.org/officeDocument/2006/relationships/image" Target="../media/image74.png"/><Relationship Id="rId4" Type="http://schemas.microsoft.com/office/2007/relationships/hdphoto" Target="../media/hdphoto1.wdp"/></Relationships>
</file>

<file path=ppt/slides/_rels/slide6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openxmlformats.org/officeDocument/2006/relationships/image" Target="../media/image74.png"/><Relationship Id="rId4" Type="http://schemas.microsoft.com/office/2007/relationships/hdphoto" Target="../media/hdphoto1.wdp"/></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2.xml"/><Relationship Id="rId1" Type="http://schemas.openxmlformats.org/officeDocument/2006/relationships/slideLayout" Target="../slideLayouts/slideLayout3.xml"/><Relationship Id="rId5" Type="http://schemas.openxmlformats.org/officeDocument/2006/relationships/image" Target="../media/image74.png"/><Relationship Id="rId4" Type="http://schemas.microsoft.com/office/2007/relationships/hdphoto" Target="../media/hdphoto1.wdp"/></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6.xml"/><Relationship Id="rId1" Type="http://schemas.openxmlformats.org/officeDocument/2006/relationships/slideLayout" Target="../slideLayouts/slideLayout5.xml"/><Relationship Id="rId4" Type="http://schemas.openxmlformats.org/officeDocument/2006/relationships/image" Target="../media/image81.png"/></Relationships>
</file>

<file path=ppt/slides/_rels/slide6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67.xml"/><Relationship Id="rId1" Type="http://schemas.openxmlformats.org/officeDocument/2006/relationships/slideLayout" Target="../slideLayouts/slideLayout6.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image" Target="../media/image90.png"/><Relationship Id="rId5" Type="http://schemas.openxmlformats.org/officeDocument/2006/relationships/image" Target="../media/image89.png"/><Relationship Id="rId10" Type="http://schemas.openxmlformats.org/officeDocument/2006/relationships/image" Target="../media/image9.png"/><Relationship Id="rId4" Type="http://schemas.openxmlformats.org/officeDocument/2006/relationships/image" Target="../media/image88.png"/><Relationship Id="rId9" Type="http://schemas.openxmlformats.org/officeDocument/2006/relationships/image" Target="../media/image93.png"/></Relationships>
</file>

<file path=ppt/slides/_rels/slide72.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png"/><Relationship Id="rId2" Type="http://schemas.openxmlformats.org/officeDocument/2006/relationships/notesSlide" Target="../notesSlides/notesSlide70.xml"/><Relationship Id="rId1" Type="http://schemas.openxmlformats.org/officeDocument/2006/relationships/slideLayout" Target="../slideLayouts/slideLayout6.xml"/><Relationship Id="rId6" Type="http://schemas.openxmlformats.org/officeDocument/2006/relationships/image" Target="../media/image96.png"/><Relationship Id="rId5" Type="http://schemas.openxmlformats.org/officeDocument/2006/relationships/image" Target="../media/image95.jpeg"/><Relationship Id="rId4" Type="http://schemas.microsoft.com/office/2007/relationships/hdphoto" Target="../media/hdphoto2.wdp"/></Relationships>
</file>

<file path=ppt/slides/_rels/slide7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1.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98.png"/></Relationships>
</file>

<file path=ppt/slides/_rels/slide74.xml.rels><?xml version="1.0" encoding="UTF-8" standalone="yes"?>
<Relationships xmlns="http://schemas.openxmlformats.org/package/2006/relationships"><Relationship Id="rId3" Type="http://schemas.openxmlformats.org/officeDocument/2006/relationships/hyperlink" Target="http://sealevel.climatecentral.org/matrix" TargetMode="External"/><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7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3.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7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4.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101.png"/></Relationships>
</file>

<file path=ppt/slides/_rels/slide7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6.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103.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9.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8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0.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8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83.xml"/><Relationship Id="rId1" Type="http://schemas.openxmlformats.org/officeDocument/2006/relationships/slideLayout" Target="../slideLayouts/slideLayout6.xml"/><Relationship Id="rId4" Type="http://schemas.openxmlformats.org/officeDocument/2006/relationships/image" Target="../media/image105.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9.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9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0.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12.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92.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95.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hyperlink" Target="http://www.adaptationclearinghouse.org/" TargetMode="External"/><Relationship Id="rId2" Type="http://schemas.openxmlformats.org/officeDocument/2006/relationships/notesSlide" Target="../notesSlides/notesSlide93.xml"/><Relationship Id="rId1" Type="http://schemas.openxmlformats.org/officeDocument/2006/relationships/slideLayout" Target="../slideLayouts/slideLayout6.xml"/><Relationship Id="rId6" Type="http://schemas.openxmlformats.org/officeDocument/2006/relationships/hyperlink" Target="http://www.cakex.org/" TargetMode="External"/><Relationship Id="rId5" Type="http://schemas.openxmlformats.org/officeDocument/2006/relationships/image" Target="../media/image109.png"/><Relationship Id="rId4" Type="http://schemas.openxmlformats.org/officeDocument/2006/relationships/image" Target="../media/image108.png"/></Relationships>
</file>

<file path=ppt/slides/_rels/slide9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7.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diagramData" Target="../diagrams/data8.xml"/><Relationship Id="rId7" Type="http://schemas.microsoft.com/office/2007/relationships/diagramDrawing" Target="../diagrams/drawing8.xml"/><Relationship Id="rId12" Type="http://schemas.openxmlformats.org/officeDocument/2006/relationships/image" Target="../media/image114.jpe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8.xml"/><Relationship Id="rId11" Type="http://schemas.openxmlformats.org/officeDocument/2006/relationships/image" Target="../media/image113.jpeg"/><Relationship Id="rId5" Type="http://schemas.openxmlformats.org/officeDocument/2006/relationships/diagramQuickStyle" Target="../diagrams/quickStyle8.xml"/><Relationship Id="rId10" Type="http://schemas.openxmlformats.org/officeDocument/2006/relationships/image" Target="../media/image112.jpeg"/><Relationship Id="rId4" Type="http://schemas.openxmlformats.org/officeDocument/2006/relationships/diagramLayout" Target="../diagrams/layout8.xml"/><Relationship Id="rId9" Type="http://schemas.openxmlformats.org/officeDocument/2006/relationships/image" Target="../media/image111.jpeg"/></Relationships>
</file>

<file path=ppt/slides/_rels/slide9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image" Target="../media/image118.png"/><Relationship Id="rId11" Type="http://schemas.openxmlformats.org/officeDocument/2006/relationships/image" Target="../media/image123.png"/><Relationship Id="rId5" Type="http://schemas.openxmlformats.org/officeDocument/2006/relationships/image" Target="../media/image117.png"/><Relationship Id="rId10" Type="http://schemas.openxmlformats.org/officeDocument/2006/relationships/image" Target="../media/image122.png"/><Relationship Id="rId4" Type="http://schemas.openxmlformats.org/officeDocument/2006/relationships/image" Target="../media/image116.png"/><Relationship Id="rId9" Type="http://schemas.openxmlformats.org/officeDocument/2006/relationships/image" Target="../media/image121.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t>Climate Preparedness Training Toolkit Template</a:t>
            </a:r>
            <a:endParaRPr lang="en-US" dirty="0"/>
          </a:p>
        </p:txBody>
      </p:sp>
      <p:sp>
        <p:nvSpPr>
          <p:cNvPr id="3" name="Subtitle 2"/>
          <p:cNvSpPr>
            <a:spLocks noGrp="1"/>
          </p:cNvSpPr>
          <p:nvPr>
            <p:ph type="subTitle" idx="1"/>
          </p:nvPr>
        </p:nvSpPr>
        <p:spPr/>
        <p:txBody>
          <a:bodyPr/>
          <a:lstStyle/>
          <a:p>
            <a:r>
              <a:rPr lang="en-US" dirty="0" smtClean="0"/>
              <a:t>City of ____________</a:t>
            </a:r>
            <a:endParaRPr lang="en-US" dirty="0"/>
          </a:p>
        </p:txBody>
      </p:sp>
      <p:sp>
        <p:nvSpPr>
          <p:cNvPr id="4" name="Text Placeholder 3"/>
          <p:cNvSpPr>
            <a:spLocks noGrp="1"/>
          </p:cNvSpPr>
          <p:nvPr>
            <p:ph type="body" sz="quarter" idx="12"/>
          </p:nvPr>
        </p:nvSpPr>
        <p:spPr>
          <a:xfrm>
            <a:off x="7220200" y="6304432"/>
            <a:ext cx="1828800" cy="564078"/>
          </a:xfrm>
        </p:spPr>
        <p:txBody>
          <a:bodyPr/>
          <a:lstStyle/>
          <a:p>
            <a:endParaRPr lang="en-US" dirty="0"/>
          </a:p>
        </p:txBody>
      </p:sp>
      <p:pic>
        <p:nvPicPr>
          <p:cNvPr id="5" name="Picture 2" descr="Image result for pencil clip 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266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6354847"/>
            <a:ext cx="9134061" cy="465304"/>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9891" t="19900" r="23396" b="35656"/>
          <a:stretch/>
        </p:blipFill>
        <p:spPr>
          <a:xfrm>
            <a:off x="1424763" y="932197"/>
            <a:ext cx="7709298" cy="5079690"/>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3458" t="62527" r="54093" b="21393"/>
          <a:stretch/>
        </p:blipFill>
        <p:spPr>
          <a:xfrm>
            <a:off x="11326" y="2793583"/>
            <a:ext cx="4060943" cy="1990768"/>
          </a:xfrm>
          <a:prstGeom prst="rect">
            <a:avLst/>
          </a:prstGeom>
        </p:spPr>
      </p:pic>
      <p:sp>
        <p:nvSpPr>
          <p:cNvPr id="9" name="Rectangle 8"/>
          <p:cNvSpPr/>
          <p:nvPr/>
        </p:nvSpPr>
        <p:spPr>
          <a:xfrm>
            <a:off x="2157609" y="5312318"/>
            <a:ext cx="3657600" cy="137303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9939" y="6628692"/>
            <a:ext cx="9144000" cy="256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900" dirty="0" smtClean="0">
                <a:solidFill>
                  <a:schemeClr val="tx1"/>
                </a:solidFill>
              </a:rPr>
              <a:t>Information adapted from NCA (2013) and IPCC AR5 (2014)</a:t>
            </a:r>
            <a:endParaRPr lang="en-US" sz="900" dirty="0">
              <a:solidFill>
                <a:schemeClr val="tx1"/>
              </a:solidFill>
            </a:endParaRPr>
          </a:p>
        </p:txBody>
      </p:sp>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3109" t="6764" r="24639" b="82972"/>
          <a:stretch/>
        </p:blipFill>
        <p:spPr>
          <a:xfrm>
            <a:off x="-9940" y="5398277"/>
            <a:ext cx="7782340" cy="1269123"/>
          </a:xfrm>
          <a:prstGeom prst="rect">
            <a:avLst/>
          </a:prstGeom>
          <a:noFill/>
        </p:spPr>
      </p:pic>
      <p:sp>
        <p:nvSpPr>
          <p:cNvPr id="2" name="Title 1"/>
          <p:cNvSpPr>
            <a:spLocks noGrp="1"/>
          </p:cNvSpPr>
          <p:nvPr>
            <p:ph type="title"/>
          </p:nvPr>
        </p:nvSpPr>
        <p:spPr/>
        <p:txBody>
          <a:bodyPr/>
          <a:lstStyle/>
          <a:p>
            <a:r>
              <a:rPr lang="en-US" dirty="0" smtClean="0"/>
              <a:t>High Level Overview of Climate </a:t>
            </a:r>
            <a:br>
              <a:rPr lang="en-US" dirty="0" smtClean="0"/>
            </a:br>
            <a:r>
              <a:rPr lang="en-US" dirty="0" smtClean="0"/>
              <a:t>Change Trends in North America</a:t>
            </a:r>
            <a:endParaRPr lang="en-US" dirty="0"/>
          </a:p>
        </p:txBody>
      </p:sp>
    </p:spTree>
    <p:extLst>
      <p:ext uri="{BB962C8B-B14F-4D97-AF65-F5344CB8AC3E}">
        <p14:creationId xmlns:p14="http://schemas.microsoft.com/office/powerpoint/2010/main" val="3977145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27284" y="2196145"/>
            <a:ext cx="6264310" cy="1095696"/>
          </a:xfrm>
        </p:spPr>
        <p:txBody>
          <a:bodyPr/>
          <a:lstStyle/>
          <a:p>
            <a:r>
              <a:rPr lang="en-US" dirty="0" smtClean="0"/>
              <a:t>Developing Physical Adaptation Solutions</a:t>
            </a:r>
            <a:endParaRPr lang="en-US" dirty="0"/>
          </a:p>
        </p:txBody>
      </p:sp>
      <p:sp>
        <p:nvSpPr>
          <p:cNvPr id="3" name="Subtitle 2"/>
          <p:cNvSpPr>
            <a:spLocks noGrp="1"/>
          </p:cNvSpPr>
          <p:nvPr>
            <p:ph type="subTitle" idx="1"/>
          </p:nvPr>
        </p:nvSpPr>
        <p:spPr>
          <a:xfrm>
            <a:off x="2727284" y="3429000"/>
            <a:ext cx="6059489" cy="1104900"/>
          </a:xfrm>
        </p:spPr>
        <p:txBody>
          <a:bodyPr/>
          <a:lstStyle/>
          <a:p>
            <a:r>
              <a:rPr lang="en-US" dirty="0" smtClean="0"/>
              <a:t>What </a:t>
            </a:r>
            <a:r>
              <a:rPr lang="en-US" dirty="0"/>
              <a:t>physical changes can we make to </a:t>
            </a:r>
            <a:r>
              <a:rPr lang="en-US" dirty="0" smtClean="0"/>
              <a:t>adapt our </a:t>
            </a:r>
            <a:r>
              <a:rPr lang="en-US" dirty="0"/>
              <a:t>infrastructure? </a:t>
            </a:r>
          </a:p>
        </p:txBody>
      </p:sp>
      <p:sp>
        <p:nvSpPr>
          <p:cNvPr id="2" name="Text Placeholder 1"/>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09288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smtClean="0"/>
              <a:t>Examples: Protect</a:t>
            </a:r>
          </a:p>
        </p:txBody>
      </p:sp>
      <p:pic>
        <p:nvPicPr>
          <p:cNvPr id="2970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73" t="16228" r="50000"/>
          <a:stretch/>
        </p:blipFill>
        <p:spPr bwMode="auto">
          <a:xfrm>
            <a:off x="0" y="1494262"/>
            <a:ext cx="5715000" cy="50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72021" t="6937"/>
          <a:stretch>
            <a:fillRect/>
          </a:stretch>
        </p:blipFill>
        <p:spPr bwMode="auto">
          <a:xfrm>
            <a:off x="5715000" y="1002149"/>
            <a:ext cx="3429000" cy="556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78830" y="6396222"/>
            <a:ext cx="8229600" cy="274638"/>
          </a:xfrm>
          <a:prstGeom prst="rect">
            <a:avLst/>
          </a:prstGeom>
        </p:spPr>
        <p:txBody>
          <a:bodyPr vert="horz" lIns="0" tIns="0" rIns="0" bIns="0" rtlCol="0">
            <a:noAutofit/>
          </a:bodyPr>
          <a:lstStyle>
            <a:lvl1pPr marL="227013" marR="0" indent="-227013" algn="l" defTabSz="914400" rtl="0" eaLnBrk="1" fontAlgn="auto" latinLnBrk="0" hangingPunct="1">
              <a:lnSpc>
                <a:spcPct val="100000"/>
              </a:lnSpc>
              <a:spcBef>
                <a:spcPts val="1200"/>
              </a:spcBef>
              <a:spcAft>
                <a:spcPts val="0"/>
              </a:spcAft>
              <a:buClrTx/>
              <a:buSzTx/>
              <a:buFont typeface="Arial" pitchFamily="34" charset="0"/>
              <a:buChar char="–"/>
              <a:tabLst/>
              <a:defRPr sz="2400" kern="1200">
                <a:solidFill>
                  <a:schemeClr val="tx1"/>
                </a:solidFill>
                <a:latin typeface="Arial" pitchFamily="34" charset="0"/>
                <a:ea typeface="+mn-ea"/>
                <a:cs typeface="Arial" pitchFamily="34" charset="0"/>
              </a:defRPr>
            </a:lvl1pPr>
            <a:lvl2pPr marL="457200" marR="0" indent="-228600" algn="l" defTabSz="914400" rtl="0" eaLnBrk="1" fontAlgn="auto" latinLnBrk="0" hangingPunct="1">
              <a:lnSpc>
                <a:spcPct val="100000"/>
              </a:lnSpc>
              <a:spcBef>
                <a:spcPts val="400"/>
              </a:spcBef>
              <a:spcAft>
                <a:spcPts val="0"/>
              </a:spcAft>
              <a:buClrTx/>
              <a:buSzTx/>
              <a:buFont typeface="Arial" pitchFamily="34" charset="0"/>
              <a:buChar char="•"/>
              <a:tabLst/>
              <a:defRPr sz="2000" kern="1200">
                <a:solidFill>
                  <a:schemeClr val="tx1"/>
                </a:solidFill>
                <a:latin typeface="Arial" pitchFamily="34" charset="0"/>
                <a:ea typeface="+mn-ea"/>
                <a:cs typeface="Arial" pitchFamily="34" charset="0"/>
              </a:defRPr>
            </a:lvl2pPr>
            <a:lvl3pPr marL="685800" marR="0" indent="-223838" algn="l" defTabSz="914400" rtl="0" eaLnBrk="1" fontAlgn="auto" latinLnBrk="0" hangingPunct="1">
              <a:lnSpc>
                <a:spcPct val="100000"/>
              </a:lnSpc>
              <a:spcBef>
                <a:spcPct val="20000"/>
              </a:spcBef>
              <a:spcAft>
                <a:spcPts val="0"/>
              </a:spcAft>
              <a:buClrTx/>
              <a:buSzTx/>
              <a:buFont typeface="Courier New" pitchFamily="49" charset="0"/>
              <a:buChar char="o"/>
              <a:tabLst/>
              <a:defRPr sz="1800" kern="1200">
                <a:solidFill>
                  <a:schemeClr val="tx1"/>
                </a:solidFill>
                <a:latin typeface="Arial" pitchFamily="34" charset="0"/>
                <a:ea typeface="+mn-ea"/>
                <a:cs typeface="Arial"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altLang="en-US" sz="1000" dirty="0" smtClean="0">
              <a:solidFill>
                <a:srgbClr val="000000">
                  <a:lumMod val="65000"/>
                  <a:lumOff val="35000"/>
                </a:srgbClr>
              </a:solidFill>
            </a:endParaRPr>
          </a:p>
        </p:txBody>
      </p:sp>
    </p:spTree>
    <p:extLst>
      <p:ext uri="{BB962C8B-B14F-4D97-AF65-F5344CB8AC3E}">
        <p14:creationId xmlns:p14="http://schemas.microsoft.com/office/powerpoint/2010/main" val="429451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Accommodate </a:t>
            </a:r>
            <a:endParaRPr lang="en-US" dirty="0"/>
          </a:p>
        </p:txBody>
      </p:sp>
      <p:sp>
        <p:nvSpPr>
          <p:cNvPr id="3" name="Content Placeholder 2"/>
          <p:cNvSpPr>
            <a:spLocks noGrp="1"/>
          </p:cNvSpPr>
          <p:nvPr>
            <p:ph sz="quarter" idx="4294967295"/>
          </p:nvPr>
        </p:nvSpPr>
        <p:spPr>
          <a:xfrm>
            <a:off x="460321" y="1371600"/>
            <a:ext cx="7532212" cy="4637088"/>
          </a:xfrm>
        </p:spPr>
        <p:txBody>
          <a:bodyPr/>
          <a:lstStyle/>
          <a:p>
            <a:r>
              <a:rPr lang="en-US" sz="2000" b="1" dirty="0" smtClean="0"/>
              <a:t>Non-structural:</a:t>
            </a:r>
            <a:r>
              <a:rPr lang="en-US" sz="2000" dirty="0" smtClean="0"/>
              <a:t> </a:t>
            </a:r>
            <a:r>
              <a:rPr lang="en-US" sz="1800" dirty="0" smtClean="0"/>
              <a:t>temporary road closure, rerouting traffic, alternate modes of transit, updated building codes and/or land use plans</a:t>
            </a:r>
          </a:p>
          <a:p>
            <a:r>
              <a:rPr lang="en-US" sz="2000" b="1" dirty="0" smtClean="0"/>
              <a:t>Structural: </a:t>
            </a:r>
            <a:r>
              <a:rPr lang="en-US" sz="1800" dirty="0" smtClean="0"/>
              <a:t>Temporary flood barriers or sandbags, flood-proofing, improved drainage, raise electrical equipment, install pump stations, use more durable materials (e.g., epoxy-coated rebar, concrete mix specifications, sealant, etc.)</a:t>
            </a:r>
            <a:endParaRPr lang="en-US" sz="1800" dirty="0"/>
          </a:p>
        </p:txBody>
      </p:sp>
      <p:pic>
        <p:nvPicPr>
          <p:cNvPr id="4" name="Picture 4" descr="http://www.americantrails.org/photoGalleries/cool/43images/08.jpg"/>
          <p:cNvPicPr>
            <a:picLocks noChangeAspect="1" noChangeArrowheads="1"/>
          </p:cNvPicPr>
          <p:nvPr/>
        </p:nvPicPr>
        <p:blipFill rotWithShape="1">
          <a:blip r:embed="rId3" cstate="print"/>
          <a:srcRect t="1" b="419"/>
          <a:stretch/>
        </p:blipFill>
        <p:spPr bwMode="auto">
          <a:xfrm>
            <a:off x="3832110" y="3710458"/>
            <a:ext cx="1528619" cy="2286000"/>
          </a:xfrm>
          <a:prstGeom prst="rect">
            <a:avLst/>
          </a:prstGeom>
          <a:ln>
            <a:solidFill>
              <a:schemeClr val="tx2">
                <a:lumMod val="75000"/>
              </a:schemeClr>
            </a:solidFill>
          </a:ln>
          <a:effectLst/>
          <a:extLst>
            <a:ext uri="{909E8E84-426E-40DD-AFC4-6F175D3DCCD1}">
              <a14:hiddenFill xmlns:a14="http://schemas.microsoft.com/office/drawing/2010/main">
                <a:solidFill>
                  <a:srgbClr val="FFFFFF"/>
                </a:solidFill>
              </a14:hiddenFill>
            </a:ext>
          </a:extLst>
        </p:spPr>
      </p:pic>
      <p:pic>
        <p:nvPicPr>
          <p:cNvPr id="5" name="Picture 2" descr="C:\Users\vandeverj\Documents\AECOM\USDN Climate Training\Task 2\Pages from FEMA 2013 Floodproofing Non-residential Buildings P-936_8-20-13_508r.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3261" t="23624" r="4835" b="50823"/>
          <a:stretch/>
        </p:blipFill>
        <p:spPr bwMode="auto">
          <a:xfrm>
            <a:off x="765571" y="3710458"/>
            <a:ext cx="2897199" cy="2286000"/>
          </a:xfrm>
          <a:prstGeom prst="rect">
            <a:avLst/>
          </a:prstGeom>
          <a:noFill/>
          <a:ln>
            <a:solidFill>
              <a:schemeClr val="tx2">
                <a:lumMod val="75000"/>
              </a:schemeClr>
            </a:solidFill>
          </a:ln>
          <a:extLst>
            <a:ext uri="{909E8E84-426E-40DD-AFC4-6F175D3DCCD1}">
              <a14:hiddenFill xmlns:a14="http://schemas.microsoft.com/office/drawing/2010/main">
                <a:solidFill>
                  <a:srgbClr val="FFFFFF"/>
                </a:solidFill>
              </a14:hiddenFill>
            </a:ext>
          </a:extLst>
        </p:spPr>
      </p:pic>
      <p:pic>
        <p:nvPicPr>
          <p:cNvPr id="13314" name="Picture 2" descr="epoxy coated rebar"/>
          <p:cNvPicPr>
            <a:picLocks noChangeAspect="1" noChangeArrowheads="1"/>
          </p:cNvPicPr>
          <p:nvPr/>
        </p:nvPicPr>
        <p:blipFill rotWithShape="1">
          <a:blip r:embed="rId5">
            <a:extLst>
              <a:ext uri="{28A0092B-C50C-407E-A947-70E740481C1C}">
                <a14:useLocalDpi xmlns:a14="http://schemas.microsoft.com/office/drawing/2010/main" val="0"/>
              </a:ext>
            </a:extLst>
          </a:blip>
          <a:srcRect l="17877" r="12469"/>
          <a:stretch/>
        </p:blipFill>
        <p:spPr bwMode="auto">
          <a:xfrm>
            <a:off x="5528938" y="3710458"/>
            <a:ext cx="2875573" cy="2286000"/>
          </a:xfrm>
          <a:prstGeom prst="rect">
            <a:avLst/>
          </a:prstGeom>
          <a:noFill/>
          <a:ln>
            <a:solidFill>
              <a:schemeClr val="tx2">
                <a:lumMod val="75000"/>
              </a:schemeClr>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7104" y="6008688"/>
            <a:ext cx="1540749" cy="228600"/>
          </a:xfrm>
          <a:prstGeom prst="rect">
            <a:avLst/>
          </a:prstGeom>
          <a:noFill/>
        </p:spPr>
        <p:txBody>
          <a:bodyPr wrap="none" lIns="0" tIns="0" rIns="0" bIns="0" rtlCol="0">
            <a:noAutofit/>
          </a:bodyPr>
          <a:lstStyle/>
          <a:p>
            <a:r>
              <a:rPr lang="en-US" sz="800" dirty="0" smtClean="0">
                <a:cs typeface="Aktiv Grotesk Trial" panose="020B0504020202020204" pitchFamily="34" charset="0"/>
              </a:rPr>
              <a:t>Source: FEMA (2013)</a:t>
            </a:r>
          </a:p>
        </p:txBody>
      </p:sp>
      <p:sp>
        <p:nvSpPr>
          <p:cNvPr id="8" name="TextBox 7"/>
          <p:cNvSpPr txBox="1"/>
          <p:nvPr/>
        </p:nvSpPr>
        <p:spPr>
          <a:xfrm>
            <a:off x="3832110" y="6035676"/>
            <a:ext cx="1540749" cy="228600"/>
          </a:xfrm>
          <a:prstGeom prst="rect">
            <a:avLst/>
          </a:prstGeom>
          <a:noFill/>
        </p:spPr>
        <p:txBody>
          <a:bodyPr wrap="none" lIns="0" tIns="0" rIns="0" bIns="0" rtlCol="0">
            <a:noAutofit/>
          </a:bodyPr>
          <a:lstStyle/>
          <a:p>
            <a:r>
              <a:rPr lang="en-US" sz="800" dirty="0" smtClean="0">
                <a:cs typeface="Aktiv Grotesk Trial" panose="020B0504020202020204" pitchFamily="34" charset="0"/>
              </a:rPr>
              <a:t>Source: americantrails.org</a:t>
            </a:r>
          </a:p>
        </p:txBody>
      </p:sp>
      <p:sp>
        <p:nvSpPr>
          <p:cNvPr id="9" name="TextBox 8"/>
          <p:cNvSpPr txBox="1"/>
          <p:nvPr/>
        </p:nvSpPr>
        <p:spPr>
          <a:xfrm>
            <a:off x="5520471" y="6014404"/>
            <a:ext cx="1540749" cy="228600"/>
          </a:xfrm>
          <a:prstGeom prst="rect">
            <a:avLst/>
          </a:prstGeom>
          <a:noFill/>
        </p:spPr>
        <p:txBody>
          <a:bodyPr wrap="none" lIns="0" tIns="0" rIns="0" bIns="0" rtlCol="0">
            <a:noAutofit/>
          </a:bodyPr>
          <a:lstStyle/>
          <a:p>
            <a:r>
              <a:rPr lang="en-US" sz="800" dirty="0" smtClean="0">
                <a:cs typeface="Aktiv Grotesk Trial" panose="020B0504020202020204" pitchFamily="34" charset="0"/>
              </a:rPr>
              <a:t>Source: precast.org</a:t>
            </a:r>
          </a:p>
        </p:txBody>
      </p:sp>
    </p:spTree>
    <p:extLst>
      <p:ext uri="{BB962C8B-B14F-4D97-AF65-F5344CB8AC3E}">
        <p14:creationId xmlns:p14="http://schemas.microsoft.com/office/powerpoint/2010/main" val="82417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7" name="Picture 1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2328" r="51628" b="-1"/>
          <a:stretch/>
        </p:blipFill>
        <p:spPr bwMode="auto">
          <a:xfrm>
            <a:off x="0" y="2352907"/>
            <a:ext cx="5580993" cy="2944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 name="Title 1"/>
          <p:cNvSpPr>
            <a:spLocks noGrp="1"/>
          </p:cNvSpPr>
          <p:nvPr>
            <p:ph type="title"/>
          </p:nvPr>
        </p:nvSpPr>
        <p:spPr/>
        <p:txBody>
          <a:bodyPr/>
          <a:lstStyle/>
          <a:p>
            <a:r>
              <a:rPr lang="en-US" altLang="en-US" dirty="0" smtClean="0"/>
              <a:t>Examples: Managed Retreat</a:t>
            </a:r>
            <a:br>
              <a:rPr lang="en-US" altLang="en-US" dirty="0" smtClean="0"/>
            </a:br>
            <a:endParaRPr lang="en-US" altLang="en-US" dirty="0" smtClean="0"/>
          </a:p>
        </p:txBody>
      </p:sp>
      <p:pic>
        <p:nvPicPr>
          <p:cNvPr id="28676" name="Picture 1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1858" t="30117"/>
          <a:stretch/>
        </p:blipFill>
        <p:spPr bwMode="auto">
          <a:xfrm>
            <a:off x="5637478" y="1718403"/>
            <a:ext cx="3446463" cy="357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a:xfrm>
            <a:off x="110359" y="6562998"/>
            <a:ext cx="8229600" cy="274638"/>
          </a:xfrm>
          <a:prstGeom prst="rect">
            <a:avLst/>
          </a:prstGeom>
        </p:spPr>
        <p:txBody>
          <a:bodyPr vert="horz" lIns="0" tIns="0" rIns="0" bIns="0" rtlCol="0">
            <a:noAutofit/>
          </a:bodyPr>
          <a:lstStyle>
            <a:lvl1pPr marL="227013" marR="0" indent="-227013" algn="l" defTabSz="914400" rtl="0" eaLnBrk="1" fontAlgn="auto" latinLnBrk="0" hangingPunct="1">
              <a:lnSpc>
                <a:spcPct val="100000"/>
              </a:lnSpc>
              <a:spcBef>
                <a:spcPts val="1800"/>
              </a:spcBef>
              <a:spcAft>
                <a:spcPts val="0"/>
              </a:spcAft>
              <a:buClrTx/>
              <a:buSzTx/>
              <a:buFont typeface="Arial" pitchFamily="34" charset="0"/>
              <a:buChar char="–"/>
              <a:tabLst/>
              <a:defRPr sz="2400" kern="1200">
                <a:solidFill>
                  <a:schemeClr val="tx1"/>
                </a:solidFill>
                <a:latin typeface="Arial" pitchFamily="34" charset="0"/>
                <a:ea typeface="+mn-ea"/>
                <a:cs typeface="Arial" pitchFamily="34" charset="0"/>
              </a:defRPr>
            </a:lvl1pPr>
            <a:lvl2pPr marL="457200" marR="0" indent="-228600" algn="l" defTabSz="914400" rtl="0" eaLnBrk="1" fontAlgn="auto" latinLnBrk="0" hangingPunct="1">
              <a:lnSpc>
                <a:spcPct val="100000"/>
              </a:lnSpc>
              <a:spcBef>
                <a:spcPts val="350"/>
              </a:spcBef>
              <a:spcAft>
                <a:spcPts val="0"/>
              </a:spcAft>
              <a:buClrTx/>
              <a:buSzTx/>
              <a:buFont typeface="Arial" pitchFamily="34" charset="0"/>
              <a:buChar char="•"/>
              <a:tabLst/>
              <a:defRPr sz="2000" kern="1200">
                <a:solidFill>
                  <a:schemeClr val="tx1"/>
                </a:solidFill>
                <a:latin typeface="Arial" pitchFamily="34" charset="0"/>
                <a:ea typeface="+mn-ea"/>
                <a:cs typeface="Arial" pitchFamily="34" charset="0"/>
              </a:defRPr>
            </a:lvl2pPr>
            <a:lvl3pPr marL="685800" marR="0" indent="-223838" algn="l" defTabSz="914400" rtl="0" eaLnBrk="1" fontAlgn="auto" latinLnBrk="0" hangingPunct="1">
              <a:lnSpc>
                <a:spcPct val="100000"/>
              </a:lnSpc>
              <a:spcBef>
                <a:spcPct val="20000"/>
              </a:spcBef>
              <a:spcAft>
                <a:spcPts val="0"/>
              </a:spcAft>
              <a:buClrTx/>
              <a:buSzTx/>
              <a:buFont typeface="Courier New" pitchFamily="49" charset="0"/>
              <a:buChar char="o"/>
              <a:tabLst/>
              <a:defRPr sz="1800" kern="1200">
                <a:solidFill>
                  <a:schemeClr val="tx1"/>
                </a:solidFill>
                <a:latin typeface="Arial" pitchFamily="34" charset="0"/>
                <a:ea typeface="+mn-ea"/>
                <a:cs typeface="Arial"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altLang="en-US" sz="1000" dirty="0" smtClean="0">
              <a:solidFill>
                <a:srgbClr val="000000">
                  <a:lumMod val="65000"/>
                  <a:lumOff val="35000"/>
                </a:srgbClr>
              </a:solidFill>
            </a:endParaRPr>
          </a:p>
        </p:txBody>
      </p:sp>
    </p:spTree>
    <p:extLst>
      <p:ext uri="{BB962C8B-B14F-4D97-AF65-F5344CB8AC3E}">
        <p14:creationId xmlns:p14="http://schemas.microsoft.com/office/powerpoint/2010/main" val="1382939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05513" y="2196145"/>
            <a:ext cx="6264310" cy="1095696"/>
          </a:xfrm>
        </p:spPr>
        <p:txBody>
          <a:bodyPr/>
          <a:lstStyle/>
          <a:p>
            <a:r>
              <a:rPr lang="en-US" dirty="0" smtClean="0"/>
              <a:t>Evaluating Adaptation Solutions</a:t>
            </a:r>
            <a:endParaRPr lang="en-US" dirty="0"/>
          </a:p>
        </p:txBody>
      </p:sp>
      <p:sp>
        <p:nvSpPr>
          <p:cNvPr id="3" name="Subtitle 2"/>
          <p:cNvSpPr>
            <a:spLocks noGrp="1"/>
          </p:cNvSpPr>
          <p:nvPr>
            <p:ph type="subTitle" idx="1"/>
          </p:nvPr>
        </p:nvSpPr>
        <p:spPr>
          <a:xfrm>
            <a:off x="2705513" y="3429000"/>
            <a:ext cx="6343487" cy="1104900"/>
          </a:xfrm>
        </p:spPr>
        <p:txBody>
          <a:bodyPr/>
          <a:lstStyle/>
          <a:p>
            <a:r>
              <a:rPr lang="en-US" dirty="0" smtClean="0"/>
              <a:t>How do we decide which adaptation solutions to implement? </a:t>
            </a:r>
            <a:endParaRPr lang="en-US" dirty="0"/>
          </a:p>
        </p:txBody>
      </p:sp>
      <p:sp>
        <p:nvSpPr>
          <p:cNvPr id="2" name="Text Placeholder 1"/>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600034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Adaptation Solutions</a:t>
            </a:r>
            <a:endParaRPr lang="en-US" dirty="0"/>
          </a:p>
        </p:txBody>
      </p:sp>
      <p:sp>
        <p:nvSpPr>
          <p:cNvPr id="3" name="Content Placeholder 2"/>
          <p:cNvSpPr>
            <a:spLocks noGrp="1"/>
          </p:cNvSpPr>
          <p:nvPr>
            <p:ph idx="1"/>
          </p:nvPr>
        </p:nvSpPr>
        <p:spPr>
          <a:xfrm>
            <a:off x="457200" y="1131793"/>
            <a:ext cx="6290733" cy="4639819"/>
          </a:xfrm>
        </p:spPr>
        <p:txBody>
          <a:bodyPr>
            <a:noAutofit/>
          </a:bodyPr>
          <a:lstStyle/>
          <a:p>
            <a:pPr marL="342900" lvl="1" indent="-342900">
              <a:buFont typeface="Arial" panose="020B0604020202020204" pitchFamily="34" charset="0"/>
              <a:buChar char="-"/>
            </a:pPr>
            <a:r>
              <a:rPr lang="en-US" sz="2000" dirty="0" smtClean="0"/>
              <a:t>What is the availability of input data (e.g., asset data, socio-economic data, costs) </a:t>
            </a:r>
            <a:r>
              <a:rPr lang="en-US" sz="2000" dirty="0"/>
              <a:t>to evaluate </a:t>
            </a:r>
            <a:r>
              <a:rPr lang="en-US" sz="2000" dirty="0" smtClean="0"/>
              <a:t>adaptation solutions?</a:t>
            </a:r>
          </a:p>
          <a:p>
            <a:pPr marL="342900" lvl="1" indent="-342900">
              <a:buFont typeface="Arial" panose="020B0604020202020204" pitchFamily="34" charset="0"/>
              <a:buChar char="-"/>
            </a:pPr>
            <a:endParaRPr lang="en-US" sz="2000" dirty="0"/>
          </a:p>
          <a:p>
            <a:pPr marL="342900" lvl="1" indent="-342900">
              <a:buFont typeface="Arial" panose="020B0604020202020204" pitchFamily="34" charset="0"/>
              <a:buChar char="-"/>
            </a:pPr>
            <a:r>
              <a:rPr lang="en-US" sz="2000" dirty="0" smtClean="0"/>
              <a:t>What is the availability of resources (e.g., time, expertise, money) to evaluate adaptation solutions?</a:t>
            </a:r>
          </a:p>
          <a:p>
            <a:pPr marL="342900" lvl="1" indent="-342900">
              <a:buFont typeface="Arial" panose="020B0604020202020204" pitchFamily="34" charset="0"/>
              <a:buChar char="-"/>
            </a:pPr>
            <a:endParaRPr lang="en-US" sz="2000" dirty="0" smtClean="0"/>
          </a:p>
          <a:p>
            <a:pPr marL="342900" lvl="1" indent="-342900">
              <a:buFont typeface="Arial" panose="020B0604020202020204" pitchFamily="34" charset="0"/>
              <a:buChar char="-"/>
            </a:pPr>
            <a:r>
              <a:rPr lang="en-US" sz="2000" dirty="0" smtClean="0"/>
              <a:t>How </a:t>
            </a:r>
            <a:r>
              <a:rPr lang="en-US" sz="2000" dirty="0"/>
              <a:t>well does the solution address the goals and objectives of adaptation?</a:t>
            </a:r>
          </a:p>
          <a:p>
            <a:pPr marL="342900" lvl="1" indent="-342900">
              <a:buFont typeface="Arial" panose="020B0604020202020204" pitchFamily="34" charset="0"/>
              <a:buChar char="-"/>
            </a:pPr>
            <a:endParaRPr lang="en-US" sz="2000" dirty="0" smtClean="0"/>
          </a:p>
          <a:p>
            <a:pPr marL="342900" lvl="1" indent="-342900">
              <a:buFont typeface="Arial" panose="020B0604020202020204" pitchFamily="34" charset="0"/>
              <a:buChar char="-"/>
            </a:pPr>
            <a:r>
              <a:rPr lang="en-US" sz="2000" dirty="0" smtClean="0"/>
              <a:t>What is the past performance of the proposed solution?</a:t>
            </a:r>
          </a:p>
          <a:p>
            <a:pPr marL="342900" lvl="1" indent="-342900">
              <a:buFont typeface="Arial" panose="020B0604020202020204" pitchFamily="34" charset="0"/>
              <a:buChar char="-"/>
            </a:pPr>
            <a:endParaRPr lang="en-US" sz="2000" dirty="0"/>
          </a:p>
          <a:p>
            <a:pPr marL="342900" lvl="1" indent="-342900">
              <a:buFont typeface="Arial" panose="020B0604020202020204" pitchFamily="34" charset="0"/>
              <a:buChar char="-"/>
            </a:pPr>
            <a:r>
              <a:rPr lang="en-US" sz="2000" dirty="0"/>
              <a:t>How able is the solution to accommodate future uncertainty in magnitude or timing of impacts?</a:t>
            </a:r>
          </a:p>
          <a:p>
            <a:pPr marL="0" lvl="1"/>
            <a:endParaRPr lang="en-US" sz="2000" dirty="0" smtClean="0"/>
          </a:p>
          <a:p>
            <a:pPr lvl="1"/>
            <a:endParaRPr lang="en-US" sz="2000" dirty="0" smtClean="0"/>
          </a:p>
          <a:p>
            <a:endParaRPr lang="en-US" sz="2000" dirty="0"/>
          </a:p>
        </p:txBody>
      </p:sp>
    </p:spTree>
    <p:extLst>
      <p:ext uri="{BB962C8B-B14F-4D97-AF65-F5344CB8AC3E}">
        <p14:creationId xmlns:p14="http://schemas.microsoft.com/office/powerpoint/2010/main" val="4210533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Adaptation Solutions Key Steps</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2884343433"/>
              </p:ext>
            </p:extLst>
          </p:nvPr>
        </p:nvGraphicFramePr>
        <p:xfrm>
          <a:off x="473605" y="1176346"/>
          <a:ext cx="7299325" cy="5160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61100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Potential Evaluation Criteria</a:t>
            </a:r>
            <a:endParaRPr lang="en-US" dirty="0"/>
          </a:p>
        </p:txBody>
      </p:sp>
      <p:sp>
        <p:nvSpPr>
          <p:cNvPr id="4" name="AutoShape 2" descr="Free stock photo of money, finance, bills, bank notes"/>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pic>
        <p:nvPicPr>
          <p:cNvPr id="3080" name="Picture 8" descr="Brown Wood Across the Green Gras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078"/>
          <a:stretch/>
        </p:blipFill>
        <p:spPr bwMode="auto">
          <a:xfrm>
            <a:off x="4801233" y="1453668"/>
            <a:ext cx="1806267" cy="132588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9217" y="2974320"/>
            <a:ext cx="1783080" cy="3429000"/>
          </a:xfrm>
          <a:prstGeom prst="rect">
            <a:avLst/>
          </a:prstGeom>
          <a:noFill/>
        </p:spPr>
        <p:txBody>
          <a:bodyPr wrap="square" lIns="0" tIns="0" rIns="0" bIns="0" rtlCol="0">
            <a:noAutofit/>
          </a:bodyPr>
          <a:lstStyle/>
          <a:p>
            <a:r>
              <a:rPr lang="en-US" sz="2000" b="1" dirty="0" smtClean="0">
                <a:solidFill>
                  <a:srgbClr val="000000"/>
                </a:solidFill>
                <a:cs typeface="Aktiv Grotesk Trial" panose="020B0504020202020204" pitchFamily="34" charset="0"/>
              </a:rPr>
              <a:t>Financial</a:t>
            </a:r>
          </a:p>
          <a:p>
            <a:r>
              <a:rPr lang="en-US" dirty="0" smtClean="0">
                <a:solidFill>
                  <a:srgbClr val="000000"/>
                </a:solidFill>
              </a:rPr>
              <a:t>Capital cost, operating and maintenance costs, lifespan, ability to minimize congestion</a:t>
            </a:r>
            <a:endParaRPr lang="en-US" dirty="0">
              <a:solidFill>
                <a:srgbClr val="000000"/>
              </a:solidFill>
            </a:endParaRPr>
          </a:p>
          <a:p>
            <a:endParaRPr lang="en-US" sz="1600" dirty="0" smtClean="0">
              <a:solidFill>
                <a:srgbClr val="000000"/>
              </a:solidFill>
              <a:cs typeface="Aktiv Grotesk Trial" panose="020B0504020202020204" pitchFamily="34" charset="0"/>
            </a:endParaRPr>
          </a:p>
          <a:p>
            <a:endParaRPr lang="en-US" sz="1600" dirty="0">
              <a:solidFill>
                <a:srgbClr val="000000"/>
              </a:solidFill>
              <a:cs typeface="Aktiv Grotesk Trial" panose="020B0504020202020204" pitchFamily="34" charset="0"/>
            </a:endParaRPr>
          </a:p>
          <a:p>
            <a:endParaRPr lang="en-US" sz="1600" dirty="0" smtClean="0">
              <a:solidFill>
                <a:srgbClr val="000000"/>
              </a:solidFill>
              <a:cs typeface="Aktiv Grotesk Trial" panose="020B0504020202020204" pitchFamily="34" charset="0"/>
            </a:endParaRPr>
          </a:p>
        </p:txBody>
      </p:sp>
      <p:sp>
        <p:nvSpPr>
          <p:cNvPr id="13" name="TextBox 12"/>
          <p:cNvSpPr txBox="1"/>
          <p:nvPr/>
        </p:nvSpPr>
        <p:spPr>
          <a:xfrm>
            <a:off x="7070933" y="2974320"/>
            <a:ext cx="1828800" cy="3429000"/>
          </a:xfrm>
          <a:prstGeom prst="rect">
            <a:avLst/>
          </a:prstGeom>
          <a:noFill/>
        </p:spPr>
        <p:txBody>
          <a:bodyPr wrap="square" lIns="0" tIns="0" rIns="0" bIns="0" rtlCol="0">
            <a:noAutofit/>
          </a:bodyPr>
          <a:lstStyle/>
          <a:p>
            <a:r>
              <a:rPr lang="en-US" sz="2000" b="1" dirty="0" smtClean="0">
                <a:solidFill>
                  <a:srgbClr val="000000"/>
                </a:solidFill>
                <a:cs typeface="Aktiv Grotesk Trial" panose="020B0504020202020204" pitchFamily="34" charset="0"/>
              </a:rPr>
              <a:t>Governance / Administration</a:t>
            </a:r>
          </a:p>
          <a:p>
            <a:r>
              <a:rPr lang="en-US" dirty="0" smtClean="0">
                <a:solidFill>
                  <a:srgbClr val="000000"/>
                </a:solidFill>
                <a:cs typeface="Aktiv Grotesk Trial" panose="020B0504020202020204" pitchFamily="34" charset="0"/>
              </a:rPr>
              <a:t>Ability to leverage jurisdictional collaboration, receive funding, or address legal issues</a:t>
            </a:r>
          </a:p>
          <a:p>
            <a:endParaRPr lang="en-US" sz="1600" dirty="0" smtClean="0">
              <a:solidFill>
                <a:srgbClr val="000000"/>
              </a:solidFill>
              <a:cs typeface="Aktiv Grotesk Trial" panose="020B0504020202020204" pitchFamily="34" charset="0"/>
            </a:endParaRPr>
          </a:p>
          <a:p>
            <a:endParaRPr lang="en-US" sz="1600" dirty="0">
              <a:solidFill>
                <a:srgbClr val="000000"/>
              </a:solidFill>
              <a:cs typeface="Aktiv Grotesk Trial" panose="020B0504020202020204" pitchFamily="34" charset="0"/>
            </a:endParaRPr>
          </a:p>
          <a:p>
            <a:endParaRPr lang="en-US" sz="1600" dirty="0" smtClean="0">
              <a:solidFill>
                <a:srgbClr val="000000"/>
              </a:solidFill>
              <a:cs typeface="Aktiv Grotesk Trial" panose="020B0504020202020204" pitchFamily="34" charset="0"/>
            </a:endParaRPr>
          </a:p>
        </p:txBody>
      </p:sp>
      <p:pic>
        <p:nvPicPr>
          <p:cNvPr id="15" name="Picture 4" descr="money, finance, bill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87" t="9759" r="7423" b="1853"/>
          <a:stretch/>
        </p:blipFill>
        <p:spPr bwMode="auto">
          <a:xfrm>
            <a:off x="265019" y="1457633"/>
            <a:ext cx="1828800" cy="13747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House Lights Turned on"/>
          <p:cNvPicPr>
            <a:picLocks noChangeArrowheads="1"/>
          </p:cNvPicPr>
          <p:nvPr/>
        </p:nvPicPr>
        <p:blipFill rotWithShape="1">
          <a:blip r:embed="rId5" cstate="print">
            <a:extLst>
              <a:ext uri="{28A0092B-C50C-407E-A947-70E740481C1C}">
                <a14:useLocalDpi xmlns:a14="http://schemas.microsoft.com/office/drawing/2010/main" val="0"/>
              </a:ext>
            </a:extLst>
          </a:blip>
          <a:srcRect l="7126" r="7126" b="4938"/>
          <a:stretch/>
        </p:blipFill>
        <p:spPr bwMode="auto">
          <a:xfrm>
            <a:off x="2533126" y="1453668"/>
            <a:ext cx="1828800" cy="132588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black-and-white, city, man"/>
          <p:cNvPicPr>
            <a:picLocks noChangeAspect="1" noChangeArrowheads="1"/>
          </p:cNvPicPr>
          <p:nvPr/>
        </p:nvPicPr>
        <p:blipFill rotWithShape="1">
          <a:blip r:embed="rId6">
            <a:extLst>
              <a:ext uri="{28A0092B-C50C-407E-A947-70E740481C1C}">
                <a14:useLocalDpi xmlns:a14="http://schemas.microsoft.com/office/drawing/2010/main" val="0"/>
              </a:ext>
            </a:extLst>
          </a:blip>
          <a:srcRect l="47341" t="39497" r="13451" b="17968"/>
          <a:stretch/>
        </p:blipFill>
        <p:spPr bwMode="auto">
          <a:xfrm>
            <a:off x="7046807" y="1453668"/>
            <a:ext cx="1828800" cy="13219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046807" y="6559949"/>
            <a:ext cx="2097194" cy="298051"/>
          </a:xfrm>
          <a:prstGeom prst="rect">
            <a:avLst/>
          </a:prstGeom>
          <a:noFill/>
        </p:spPr>
        <p:txBody>
          <a:bodyPr wrap="none" lIns="0" tIns="0" rIns="0" bIns="0" rtlCol="0">
            <a:noAutofit/>
          </a:bodyPr>
          <a:lstStyle/>
          <a:p>
            <a:r>
              <a:rPr lang="en-US" sz="1050" dirty="0" smtClean="0">
                <a:cs typeface="Aktiv Grotesk Trial" panose="020B0504020202020204" pitchFamily="34" charset="0"/>
              </a:rPr>
              <a:t>Stock photos source: pexels.com</a:t>
            </a:r>
          </a:p>
        </p:txBody>
      </p:sp>
      <p:sp>
        <p:nvSpPr>
          <p:cNvPr id="5" name="Rectangle 4"/>
          <p:cNvSpPr/>
          <p:nvPr/>
        </p:nvSpPr>
        <p:spPr>
          <a:xfrm>
            <a:off x="2653748" y="2974320"/>
            <a:ext cx="1783080" cy="1231106"/>
          </a:xfrm>
          <a:prstGeom prst="rect">
            <a:avLst/>
          </a:prstGeom>
        </p:spPr>
        <p:txBody>
          <a:bodyPr>
            <a:spAutoFit/>
          </a:bodyPr>
          <a:lstStyle/>
          <a:p>
            <a:r>
              <a:rPr lang="en-US" sz="2000" b="1" dirty="0">
                <a:solidFill>
                  <a:schemeClr val="dk1"/>
                </a:solidFill>
                <a:cs typeface="Aktiv Grotesk Trial" panose="020B0504020202020204" pitchFamily="34" charset="0"/>
              </a:rPr>
              <a:t>Social</a:t>
            </a:r>
            <a:endParaRPr lang="en-US" b="1" dirty="0">
              <a:solidFill>
                <a:schemeClr val="dk1"/>
              </a:solidFill>
              <a:cs typeface="Aktiv Grotesk Trial" panose="020B0504020202020204" pitchFamily="34" charset="0"/>
            </a:endParaRPr>
          </a:p>
          <a:p>
            <a:r>
              <a:rPr lang="en-US" dirty="0"/>
              <a:t>Ability to protect homes, jobs, amenities, and transit routes near communities of concern</a:t>
            </a:r>
          </a:p>
        </p:txBody>
      </p:sp>
      <p:sp>
        <p:nvSpPr>
          <p:cNvPr id="6" name="Rectangle 5"/>
          <p:cNvSpPr/>
          <p:nvPr/>
        </p:nvSpPr>
        <p:spPr>
          <a:xfrm>
            <a:off x="4748534" y="2974320"/>
            <a:ext cx="2116668" cy="2062103"/>
          </a:xfrm>
          <a:prstGeom prst="rect">
            <a:avLst/>
          </a:prstGeom>
        </p:spPr>
        <p:txBody>
          <a:bodyPr wrap="square">
            <a:spAutoFit/>
          </a:bodyPr>
          <a:lstStyle/>
          <a:p>
            <a:pPr marL="60325">
              <a:defRPr/>
            </a:pPr>
            <a:r>
              <a:rPr lang="en-US" sz="2000" b="1" dirty="0">
                <a:solidFill>
                  <a:schemeClr val="dk1"/>
                </a:solidFill>
                <a:cs typeface="Aktiv Grotesk Trial" panose="020B0504020202020204" pitchFamily="34" charset="0"/>
              </a:rPr>
              <a:t>Environmental</a:t>
            </a:r>
          </a:p>
          <a:p>
            <a:pPr marL="60325" indent="0"/>
            <a:r>
              <a:rPr lang="en-US" dirty="0"/>
              <a:t>Ability to protect ecosystem value and functions and minimize GHG emissions or pollutants</a:t>
            </a:r>
          </a:p>
        </p:txBody>
      </p:sp>
      <p:cxnSp>
        <p:nvCxnSpPr>
          <p:cNvPr id="10" name="Straight Connector 9"/>
          <p:cNvCxnSpPr/>
          <p:nvPr/>
        </p:nvCxnSpPr>
        <p:spPr>
          <a:xfrm>
            <a:off x="2286000" y="998988"/>
            <a:ext cx="0" cy="5404332"/>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587661" y="998988"/>
            <a:ext cx="0" cy="5404332"/>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14400" y="998988"/>
            <a:ext cx="0" cy="5404332"/>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94730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Assessment of Strategies</a:t>
            </a:r>
            <a:endParaRPr lang="en-US" dirty="0"/>
          </a:p>
        </p:txBody>
      </p:sp>
      <p:sp>
        <p:nvSpPr>
          <p:cNvPr id="3" name="Content Placeholder 2"/>
          <p:cNvSpPr>
            <a:spLocks noGrp="1"/>
          </p:cNvSpPr>
          <p:nvPr>
            <p:ph sz="quarter" idx="4294967295"/>
          </p:nvPr>
        </p:nvSpPr>
        <p:spPr>
          <a:xfrm>
            <a:off x="457200" y="1341709"/>
            <a:ext cx="3333750" cy="4933950"/>
          </a:xfrm>
        </p:spPr>
        <p:txBody>
          <a:bodyPr/>
          <a:lstStyle/>
          <a:p>
            <a:r>
              <a:rPr lang="en-US" sz="1800" dirty="0" smtClean="0"/>
              <a:t>Qualitative ranking system to evaluate strategies</a:t>
            </a:r>
          </a:p>
          <a:p>
            <a:r>
              <a:rPr lang="en-US" sz="1800" dirty="0" smtClean="0"/>
              <a:t>Evaluate trade-offs between categories and select balanced alternatives</a:t>
            </a:r>
          </a:p>
          <a:p>
            <a:r>
              <a:rPr lang="en-US" sz="1800" dirty="0" smtClean="0"/>
              <a:t>Develop criteria within Financial, Social, Environmental, and Administration categories</a:t>
            </a:r>
          </a:p>
          <a:p>
            <a:r>
              <a:rPr lang="en-US" sz="1800" dirty="0" smtClean="0"/>
              <a:t>Scoring should be supplemented by local knowledge and experience</a:t>
            </a:r>
            <a:endParaRPr lang="en-US" sz="1800" dirty="0"/>
          </a:p>
        </p:txBody>
      </p:sp>
      <p:pic>
        <p:nvPicPr>
          <p:cNvPr id="2050" name="Picture 2" descr="C:\Users\vandeverj\Documents\AECOM\Proposals\Imperial Beach\Figures\Wheels 1x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1" t="13805" r="34613" b="3249"/>
          <a:stretch/>
        </p:blipFill>
        <p:spPr bwMode="auto">
          <a:xfrm>
            <a:off x="3835392" y="3977013"/>
            <a:ext cx="4944541" cy="230729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a:grpSpLocks noChangeAspect="1"/>
          </p:cNvGrpSpPr>
          <p:nvPr/>
        </p:nvGrpSpPr>
        <p:grpSpPr>
          <a:xfrm>
            <a:off x="3746363" y="1341709"/>
            <a:ext cx="5033570" cy="2119125"/>
            <a:chOff x="457200" y="1103586"/>
            <a:chExt cx="3986706" cy="1678397"/>
          </a:xfrm>
        </p:grpSpPr>
        <p:pic>
          <p:nvPicPr>
            <p:cNvPr id="2051" name="Picture 3" descr="C:\Users\vandeverj\Desktop\Pages from MTC_ClmteChng_ExtrmWthr_Adtpn_Report_Fina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650" t="15657" r="59815" b="67654"/>
            <a:stretch/>
          </p:blipFill>
          <p:spPr bwMode="auto">
            <a:xfrm>
              <a:off x="457200" y="1103586"/>
              <a:ext cx="2295525" cy="167839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vandeverj\Desktop\Pages from MTC_ClmteChng_ExtrmWthr_Adtpn_Report_Fina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391" t="15657" r="10850" b="67654"/>
            <a:stretch/>
          </p:blipFill>
          <p:spPr bwMode="auto">
            <a:xfrm>
              <a:off x="2752725" y="1103586"/>
              <a:ext cx="1691181" cy="1678397"/>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4679800" y="3807884"/>
            <a:ext cx="686465" cy="338258"/>
          </a:xfrm>
          <a:prstGeom prst="rect">
            <a:avLst/>
          </a:prstGeom>
          <a:noFill/>
        </p:spPr>
        <p:txBody>
          <a:bodyPr wrap="none" lIns="0" tIns="0" rIns="0" bIns="0" rtlCol="0">
            <a:noAutofit/>
          </a:bodyPr>
          <a:lstStyle/>
          <a:p>
            <a:r>
              <a:rPr lang="en-US" sz="1600" dirty="0" smtClean="0">
                <a:cs typeface="Aktiv Grotesk Trial" panose="020B0504020202020204" pitchFamily="34" charset="0"/>
              </a:rPr>
              <a:t>Levee</a:t>
            </a:r>
          </a:p>
        </p:txBody>
      </p:sp>
      <p:sp>
        <p:nvSpPr>
          <p:cNvPr id="10" name="TextBox 9"/>
          <p:cNvSpPr txBox="1"/>
          <p:nvPr/>
        </p:nvSpPr>
        <p:spPr>
          <a:xfrm>
            <a:off x="7077532" y="3833285"/>
            <a:ext cx="1184865" cy="417849"/>
          </a:xfrm>
          <a:prstGeom prst="rect">
            <a:avLst/>
          </a:prstGeom>
          <a:noFill/>
        </p:spPr>
        <p:txBody>
          <a:bodyPr wrap="none" lIns="0" tIns="0" rIns="0" bIns="0" rtlCol="0">
            <a:noAutofit/>
          </a:bodyPr>
          <a:lstStyle/>
          <a:p>
            <a:r>
              <a:rPr lang="en-US" sz="1600" dirty="0" smtClean="0">
                <a:cs typeface="Aktiv Grotesk Trial" panose="020B0504020202020204" pitchFamily="34" charset="0"/>
              </a:rPr>
              <a:t>Breakwater</a:t>
            </a:r>
          </a:p>
        </p:txBody>
      </p:sp>
      <p:pic>
        <p:nvPicPr>
          <p:cNvPr id="11" name="Picture 3" descr="C:\Users\vandeverj\Downloads\magnifying-glass-300p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93869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97388"/>
            <a:ext cx="8229600" cy="804672"/>
          </a:xfrm>
        </p:spPr>
        <p:txBody>
          <a:bodyPr/>
          <a:lstStyle/>
          <a:p>
            <a:r>
              <a:rPr lang="en-US" dirty="0" smtClean="0"/>
              <a:t>Types of Evaluations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94791328"/>
              </p:ext>
            </p:extLst>
          </p:nvPr>
        </p:nvGraphicFramePr>
        <p:xfrm>
          <a:off x="457201" y="951793"/>
          <a:ext cx="8229599" cy="5424872"/>
        </p:xfrm>
        <a:graphic>
          <a:graphicData uri="http://schemas.openxmlformats.org/drawingml/2006/table">
            <a:tbl>
              <a:tblPr firstRow="1" bandRow="1">
                <a:tableStyleId>{3B4B98B0-60AC-42C2-AFA5-B58CD77FA1E5}</a:tableStyleId>
              </a:tblPr>
              <a:tblGrid>
                <a:gridCol w="1837189"/>
                <a:gridCol w="2416030"/>
                <a:gridCol w="2312680"/>
                <a:gridCol w="1663700"/>
              </a:tblGrid>
              <a:tr h="782892">
                <a:tc>
                  <a:txBody>
                    <a:bodyPr/>
                    <a:lstStyle/>
                    <a:p>
                      <a:pPr algn="ctr"/>
                      <a:r>
                        <a:rPr lang="en-US" sz="1600" dirty="0" smtClean="0"/>
                        <a:t>Method</a:t>
                      </a:r>
                      <a:endParaRPr lang="en-US" sz="1600" dirty="0"/>
                    </a:p>
                  </a:txBody>
                  <a:tcPr marL="88437" marR="88437" anchor="ctr"/>
                </a:tc>
                <a:tc>
                  <a:txBody>
                    <a:bodyPr/>
                    <a:lstStyle/>
                    <a:p>
                      <a:pPr algn="ctr"/>
                      <a:r>
                        <a:rPr lang="en-US" sz="1600" dirty="0" smtClean="0"/>
                        <a:t>Level or Precision</a:t>
                      </a:r>
                      <a:endParaRPr lang="en-US" sz="1600" dirty="0"/>
                    </a:p>
                  </a:txBody>
                  <a:tcPr marL="88437" marR="88437" anchor="ctr"/>
                </a:tc>
                <a:tc>
                  <a:txBody>
                    <a:bodyPr/>
                    <a:lstStyle/>
                    <a:p>
                      <a:pPr algn="ctr"/>
                      <a:r>
                        <a:rPr lang="en-US" sz="1600" dirty="0" smtClean="0"/>
                        <a:t>Inputs</a:t>
                      </a:r>
                      <a:r>
                        <a:rPr lang="en-US" sz="1600" baseline="0" dirty="0" smtClean="0"/>
                        <a:t> Needed</a:t>
                      </a:r>
                      <a:endParaRPr lang="en-US" sz="1600" dirty="0"/>
                    </a:p>
                  </a:txBody>
                  <a:tcPr marL="88437" marR="88437" anchor="ctr"/>
                </a:tc>
                <a:tc>
                  <a:txBody>
                    <a:bodyPr/>
                    <a:lstStyle/>
                    <a:p>
                      <a:pPr algn="ctr"/>
                      <a:r>
                        <a:rPr lang="en-US" sz="1600" dirty="0" smtClean="0"/>
                        <a:t>Resource</a:t>
                      </a:r>
                      <a:r>
                        <a:rPr lang="en-US" sz="1600" baseline="0" dirty="0" smtClean="0"/>
                        <a:t> Requirements</a:t>
                      </a:r>
                      <a:endParaRPr lang="en-US" sz="1600" dirty="0"/>
                    </a:p>
                  </a:txBody>
                  <a:tcPr marL="88437" marR="88437" anchor="ctr"/>
                </a:tc>
              </a:tr>
              <a:tr h="782892">
                <a:tc>
                  <a:txBody>
                    <a:bodyPr/>
                    <a:lstStyle/>
                    <a:p>
                      <a:pPr algn="l"/>
                      <a:r>
                        <a:rPr lang="en-US" sz="1600" dirty="0" smtClean="0">
                          <a:effectLst/>
                        </a:rPr>
                        <a:t>Forecastin</a:t>
                      </a:r>
                      <a:r>
                        <a:rPr lang="en-US" sz="1600" baseline="0" dirty="0" smtClean="0">
                          <a:effectLst/>
                        </a:rPr>
                        <a:t>g by analogy</a:t>
                      </a:r>
                      <a:endParaRPr lang="en-US" sz="1600" b="1" dirty="0">
                        <a:effectLst/>
                      </a:endParaRPr>
                    </a:p>
                  </a:txBody>
                  <a:tcPr marL="88437" marR="88437" anchor="ctr"/>
                </a:tc>
                <a:tc>
                  <a:txBody>
                    <a:bodyPr/>
                    <a:lstStyle/>
                    <a:p>
                      <a:pPr algn="ctr"/>
                      <a:r>
                        <a:rPr lang="en-US" sz="1600" dirty="0" smtClean="0"/>
                        <a:t>Low</a:t>
                      </a:r>
                      <a:endParaRPr lang="en-US" sz="1600" dirty="0"/>
                    </a:p>
                  </a:txBody>
                  <a:tcPr marL="88437" marR="88437" anchor="ctr"/>
                </a:tc>
                <a:tc>
                  <a:txBody>
                    <a:bodyPr/>
                    <a:lstStyle/>
                    <a:p>
                      <a:pPr algn="ctr"/>
                      <a:r>
                        <a:rPr lang="en-US" sz="1600" dirty="0" smtClean="0"/>
                        <a:t>Historical</a:t>
                      </a:r>
                      <a:r>
                        <a:rPr lang="en-US" sz="1600" baseline="0" dirty="0" smtClean="0"/>
                        <a:t> data/contemporary accounts</a:t>
                      </a:r>
                      <a:endParaRPr lang="en-US" sz="1600" dirty="0"/>
                    </a:p>
                  </a:txBody>
                  <a:tcPr marL="88437" marR="88437" anchor="ctr"/>
                </a:tc>
                <a:tc>
                  <a:txBody>
                    <a:bodyPr/>
                    <a:lstStyle/>
                    <a:p>
                      <a:pPr algn="ctr"/>
                      <a:r>
                        <a:rPr lang="en-US" sz="1600" dirty="0" smtClean="0"/>
                        <a:t>Moderate</a:t>
                      </a:r>
                      <a:endParaRPr lang="en-US" sz="1600" dirty="0"/>
                    </a:p>
                  </a:txBody>
                  <a:tcPr marL="88437" marR="88437" anchor="ctr"/>
                </a:tc>
              </a:tr>
              <a:tr h="550924">
                <a:tc>
                  <a:txBody>
                    <a:bodyPr/>
                    <a:lstStyle/>
                    <a:p>
                      <a:pPr algn="l"/>
                      <a:r>
                        <a:rPr lang="en-US" sz="1600" dirty="0" smtClean="0">
                          <a:effectLst/>
                        </a:rPr>
                        <a:t>Screening</a:t>
                      </a:r>
                      <a:endParaRPr lang="en-US" sz="1600" b="1" dirty="0">
                        <a:effectLst/>
                      </a:endParaRPr>
                    </a:p>
                  </a:txBody>
                  <a:tcPr marL="88437" marR="88437" anchor="ctr"/>
                </a:tc>
                <a:tc>
                  <a:txBody>
                    <a:bodyPr/>
                    <a:lstStyle/>
                    <a:p>
                      <a:pPr algn="ctr"/>
                      <a:r>
                        <a:rPr lang="en-US" sz="1600" dirty="0" smtClean="0"/>
                        <a:t>Low</a:t>
                      </a:r>
                      <a:endParaRPr lang="en-US" sz="1600" dirty="0"/>
                    </a:p>
                  </a:txBody>
                  <a:tcPr marL="88437" marR="88437" anchor="ctr"/>
                </a:tc>
                <a:tc>
                  <a:txBody>
                    <a:bodyPr/>
                    <a:lstStyle/>
                    <a:p>
                      <a:pPr algn="ctr"/>
                      <a:r>
                        <a:rPr lang="en-US" sz="1600" dirty="0" smtClean="0"/>
                        <a:t>Expertise knowledge for yes/no decisions</a:t>
                      </a:r>
                      <a:endParaRPr lang="en-US" sz="1600" dirty="0"/>
                    </a:p>
                  </a:txBody>
                  <a:tcPr marL="88437" marR="88437" anchor="ctr"/>
                </a:tc>
                <a:tc>
                  <a:txBody>
                    <a:bodyPr/>
                    <a:lstStyle/>
                    <a:p>
                      <a:pPr algn="ctr"/>
                      <a:r>
                        <a:rPr lang="en-US" sz="1600" dirty="0" smtClean="0"/>
                        <a:t>Low</a:t>
                      </a:r>
                      <a:endParaRPr lang="en-US" sz="1600" dirty="0"/>
                    </a:p>
                  </a:txBody>
                  <a:tcPr marL="88437" marR="88437" anchor="ctr"/>
                </a:tc>
              </a:tr>
              <a:tr h="782892">
                <a:tc>
                  <a:txBody>
                    <a:bodyPr/>
                    <a:lstStyle/>
                    <a:p>
                      <a:pPr algn="l"/>
                      <a:r>
                        <a:rPr lang="en-US" sz="1600" dirty="0" smtClean="0">
                          <a:effectLst/>
                        </a:rPr>
                        <a:t>Decision matrix</a:t>
                      </a:r>
                      <a:endParaRPr lang="en-US" sz="1600" b="1" dirty="0">
                        <a:effectLst/>
                      </a:endParaRPr>
                    </a:p>
                  </a:txBody>
                  <a:tcPr marL="88437" marR="88437" anchor="ctr"/>
                </a:tc>
                <a:tc>
                  <a:txBody>
                    <a:bodyPr/>
                    <a:lstStyle/>
                    <a:p>
                      <a:pPr algn="ctr"/>
                      <a:r>
                        <a:rPr lang="en-US" sz="1600" dirty="0" smtClean="0"/>
                        <a:t>Moderate</a:t>
                      </a:r>
                      <a:endParaRPr lang="en-US" sz="1600" dirty="0"/>
                    </a:p>
                  </a:txBody>
                  <a:tcPr marL="88437" marR="88437" anchor="ctr"/>
                </a:tc>
                <a:tc>
                  <a:txBody>
                    <a:bodyPr/>
                    <a:lstStyle/>
                    <a:p>
                      <a:pPr algn="ctr"/>
                      <a:r>
                        <a:rPr lang="en-US" sz="1600" dirty="0" smtClean="0"/>
                        <a:t>Expertise</a:t>
                      </a:r>
                      <a:r>
                        <a:rPr lang="en-US" sz="1600" baseline="0" dirty="0" smtClean="0"/>
                        <a:t> to establish ranking, ability to estimate costs </a:t>
                      </a:r>
                      <a:endParaRPr lang="en-US" sz="1600" dirty="0"/>
                    </a:p>
                  </a:txBody>
                  <a:tcPr marL="88437" marR="88437" anchor="ctr"/>
                </a:tc>
                <a:tc>
                  <a:txBody>
                    <a:bodyPr/>
                    <a:lstStyle/>
                    <a:p>
                      <a:pPr algn="ctr"/>
                      <a:r>
                        <a:rPr lang="en-US" sz="1600" dirty="0" smtClean="0"/>
                        <a:t>Moderate</a:t>
                      </a:r>
                      <a:endParaRPr lang="en-US" sz="1600" dirty="0"/>
                    </a:p>
                  </a:txBody>
                  <a:tcPr marL="88437" marR="88437" anchor="ctr"/>
                </a:tc>
              </a:tr>
              <a:tr h="550924">
                <a:tc>
                  <a:txBody>
                    <a:bodyPr/>
                    <a:lstStyle/>
                    <a:p>
                      <a:pPr algn="l"/>
                      <a:r>
                        <a:rPr lang="en-US" sz="1600" dirty="0" smtClean="0">
                          <a:effectLst/>
                        </a:rPr>
                        <a:t>Benefit-cost analysis</a:t>
                      </a:r>
                      <a:endParaRPr lang="en-US" sz="1600" b="1" dirty="0">
                        <a:effectLst/>
                      </a:endParaRPr>
                    </a:p>
                  </a:txBody>
                  <a:tcPr marL="88437" marR="88437" anchor="ctr"/>
                </a:tc>
                <a:tc>
                  <a:txBody>
                    <a:bodyPr/>
                    <a:lstStyle/>
                    <a:p>
                      <a:pPr algn="ctr"/>
                      <a:r>
                        <a:rPr lang="en-US" sz="1600" dirty="0" smtClean="0"/>
                        <a:t>High</a:t>
                      </a:r>
                      <a:endParaRPr lang="en-US" sz="1600" dirty="0"/>
                    </a:p>
                  </a:txBody>
                  <a:tcPr marL="88437" marR="88437" anchor="ctr"/>
                </a:tc>
                <a:tc>
                  <a:txBody>
                    <a:bodyPr/>
                    <a:lstStyle/>
                    <a:p>
                      <a:pPr algn="ctr"/>
                      <a:r>
                        <a:rPr lang="en-US" sz="1600" dirty="0" smtClean="0"/>
                        <a:t>Data intensive</a:t>
                      </a:r>
                      <a:endParaRPr lang="en-US" sz="1600" dirty="0"/>
                    </a:p>
                  </a:txBody>
                  <a:tcPr marL="88437" marR="88437" anchor="ctr"/>
                </a:tc>
                <a:tc>
                  <a:txBody>
                    <a:bodyPr/>
                    <a:lstStyle/>
                    <a:p>
                      <a:pPr algn="ctr"/>
                      <a:r>
                        <a:rPr lang="en-US" sz="1600" dirty="0" smtClean="0"/>
                        <a:t>High</a:t>
                      </a:r>
                      <a:endParaRPr lang="en-US" sz="1600" dirty="0"/>
                    </a:p>
                  </a:txBody>
                  <a:tcPr marL="88437" marR="88437" anchor="ctr"/>
                </a:tc>
              </a:tr>
              <a:tr h="782892">
                <a:tc>
                  <a:txBody>
                    <a:bodyPr/>
                    <a:lstStyle/>
                    <a:p>
                      <a:pPr algn="l"/>
                      <a:r>
                        <a:rPr lang="en-US" sz="1600" dirty="0" smtClean="0">
                          <a:effectLst/>
                        </a:rPr>
                        <a:t>Cost-effectiveness</a:t>
                      </a:r>
                      <a:r>
                        <a:rPr lang="en-US" sz="1600" baseline="0" dirty="0" smtClean="0">
                          <a:effectLst/>
                        </a:rPr>
                        <a:t> analysis</a:t>
                      </a:r>
                      <a:endParaRPr lang="en-US" sz="1600" b="1" dirty="0">
                        <a:effectLst/>
                      </a:endParaRPr>
                    </a:p>
                  </a:txBody>
                  <a:tcPr marL="88437" marR="88437" anchor="ctr"/>
                </a:tc>
                <a:tc>
                  <a:txBody>
                    <a:bodyPr/>
                    <a:lstStyle/>
                    <a:p>
                      <a:pPr algn="ctr"/>
                      <a:r>
                        <a:rPr lang="en-US" sz="1600" dirty="0" smtClean="0"/>
                        <a:t>Useful when benefits or costs are fixed</a:t>
                      </a:r>
                      <a:endParaRPr lang="en-US" sz="1600" dirty="0"/>
                    </a:p>
                  </a:txBody>
                  <a:tcPr marL="88437" marR="88437" anchor="ctr"/>
                </a:tc>
                <a:tc>
                  <a:txBody>
                    <a:bodyPr/>
                    <a:lstStyle/>
                    <a:p>
                      <a:pPr algn="ctr"/>
                      <a:r>
                        <a:rPr lang="en-US" sz="1600" dirty="0" smtClean="0"/>
                        <a:t>Moderately data intensive</a:t>
                      </a:r>
                      <a:endParaRPr lang="en-US" sz="1600" dirty="0"/>
                    </a:p>
                  </a:txBody>
                  <a:tcPr marL="88437" marR="88437" anchor="ctr"/>
                </a:tc>
                <a:tc>
                  <a:txBody>
                    <a:bodyPr/>
                    <a:lstStyle/>
                    <a:p>
                      <a:pPr algn="ctr"/>
                      <a:r>
                        <a:rPr lang="en-US" sz="1600" dirty="0" smtClean="0"/>
                        <a:t>High</a:t>
                      </a:r>
                      <a:endParaRPr lang="en-US" sz="1600" dirty="0"/>
                    </a:p>
                  </a:txBody>
                  <a:tcPr marL="88437" marR="88437" anchor="ctr"/>
                </a:tc>
              </a:tr>
              <a:tr h="1014860">
                <a:tc>
                  <a:txBody>
                    <a:bodyPr/>
                    <a:lstStyle/>
                    <a:p>
                      <a:pPr algn="l"/>
                      <a:r>
                        <a:rPr lang="en-US" sz="1600" dirty="0" smtClean="0">
                          <a:effectLst/>
                        </a:rPr>
                        <a:t>Implementation</a:t>
                      </a:r>
                      <a:r>
                        <a:rPr lang="en-US" sz="1600" baseline="0" dirty="0" smtClean="0">
                          <a:effectLst/>
                        </a:rPr>
                        <a:t> analysis</a:t>
                      </a:r>
                      <a:endParaRPr lang="en-US" sz="1600" b="1" dirty="0">
                        <a:effectLst/>
                      </a:endParaRPr>
                    </a:p>
                  </a:txBody>
                  <a:tcPr marL="88437" marR="88437" anchor="ctr"/>
                </a:tc>
                <a:tc>
                  <a:txBody>
                    <a:bodyPr/>
                    <a:lstStyle/>
                    <a:p>
                      <a:pPr algn="ctr"/>
                      <a:r>
                        <a:rPr lang="en-US" sz="1600" dirty="0" smtClean="0"/>
                        <a:t>Assume </a:t>
                      </a:r>
                      <a:r>
                        <a:rPr lang="en-US" sz="1600" baseline="0" dirty="0" smtClean="0"/>
                        <a:t>benefits are positive and comparable among measures</a:t>
                      </a:r>
                      <a:endParaRPr lang="en-US" sz="1600" dirty="0"/>
                    </a:p>
                  </a:txBody>
                  <a:tcPr marL="88437" marR="88437" anchor="ctr"/>
                </a:tc>
                <a:tc>
                  <a:txBody>
                    <a:bodyPr/>
                    <a:lstStyle/>
                    <a:p>
                      <a:pPr algn="ctr"/>
                      <a:r>
                        <a:rPr lang="en-US" sz="1600" dirty="0" smtClean="0"/>
                        <a:t>Expertise to estimate requirements for overcoming barriers</a:t>
                      </a:r>
                      <a:endParaRPr lang="en-US" sz="1600" dirty="0"/>
                    </a:p>
                  </a:txBody>
                  <a:tcPr marL="88437" marR="88437" anchor="ctr"/>
                </a:tc>
                <a:tc>
                  <a:txBody>
                    <a:bodyPr/>
                    <a:lstStyle/>
                    <a:p>
                      <a:pPr algn="ctr"/>
                      <a:r>
                        <a:rPr lang="en-US" sz="1600" dirty="0" smtClean="0"/>
                        <a:t>Low</a:t>
                      </a:r>
                      <a:endParaRPr lang="en-US" sz="1600" dirty="0"/>
                    </a:p>
                  </a:txBody>
                  <a:tcPr marL="88437" marR="88437" anchor="ctr"/>
                </a:tc>
              </a:tr>
            </a:tbl>
          </a:graphicData>
        </a:graphic>
      </p:graphicFrame>
      <p:sp>
        <p:nvSpPr>
          <p:cNvPr id="7" name="Rectangle 6"/>
          <p:cNvSpPr/>
          <p:nvPr/>
        </p:nvSpPr>
        <p:spPr>
          <a:xfrm>
            <a:off x="457201" y="6428605"/>
            <a:ext cx="6039852" cy="230832"/>
          </a:xfrm>
          <a:prstGeom prst="rect">
            <a:avLst/>
          </a:prstGeom>
        </p:spPr>
        <p:txBody>
          <a:bodyPr wrap="square">
            <a:spAutoFit/>
          </a:bodyPr>
          <a:lstStyle/>
          <a:p>
            <a:pPr>
              <a:defRPr/>
            </a:pPr>
            <a:r>
              <a:rPr lang="en-US" sz="900" dirty="0" smtClean="0"/>
              <a:t>Source: Handbook </a:t>
            </a:r>
            <a:r>
              <a:rPr lang="en-US" sz="900" dirty="0"/>
              <a:t>on Methods for Climate Change Impact Assessment and Adaptation Strategies (UNEP 1996)</a:t>
            </a:r>
          </a:p>
        </p:txBody>
      </p:sp>
      <p:pic>
        <p:nvPicPr>
          <p:cNvPr id="5"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152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Changing Climate – Northeast U.S. </a:t>
            </a:r>
            <a:br>
              <a:rPr lang="en-US" dirty="0" smtClean="0"/>
            </a:br>
            <a:r>
              <a:rPr lang="en-US" sz="2000" b="0" dirty="0" smtClean="0"/>
              <a:t>(Local Example)</a:t>
            </a:r>
            <a:endParaRPr lang="en-US" sz="2000" b="0" dirty="0"/>
          </a:p>
        </p:txBody>
      </p:sp>
      <p:sp>
        <p:nvSpPr>
          <p:cNvPr id="2" name="Content Placeholder 1"/>
          <p:cNvSpPr>
            <a:spLocks noGrp="1"/>
          </p:cNvSpPr>
          <p:nvPr>
            <p:ph sz="quarter" idx="4294967295"/>
          </p:nvPr>
        </p:nvSpPr>
        <p:spPr>
          <a:xfrm>
            <a:off x="3521603" y="1457325"/>
            <a:ext cx="5004329" cy="4637088"/>
          </a:xfrm>
        </p:spPr>
        <p:txBody>
          <a:bodyPr/>
          <a:lstStyle/>
          <a:p>
            <a:r>
              <a:rPr lang="en-US" sz="1800" dirty="0" smtClean="0"/>
              <a:t>Average </a:t>
            </a:r>
            <a:r>
              <a:rPr lang="en-US" sz="1800" dirty="0"/>
              <a:t>temperatures </a:t>
            </a:r>
            <a:r>
              <a:rPr lang="en-US" sz="1800" dirty="0" smtClean="0">
                <a:sym typeface="Wingdings"/>
              </a:rPr>
              <a:t> </a:t>
            </a:r>
            <a:r>
              <a:rPr lang="en-US" sz="1800" dirty="0" smtClean="0"/>
              <a:t>4.5°F – 10°F           by 2080s </a:t>
            </a:r>
          </a:p>
          <a:p>
            <a:r>
              <a:rPr lang="en-US" sz="1800" dirty="0" smtClean="0"/>
              <a:t>Increasing frequency</a:t>
            </a:r>
            <a:r>
              <a:rPr lang="en-US" sz="1800" dirty="0"/>
              <a:t>, intensity and </a:t>
            </a:r>
            <a:r>
              <a:rPr lang="en-US" sz="1800" dirty="0" smtClean="0"/>
              <a:t>duration of </a:t>
            </a:r>
            <a:r>
              <a:rPr lang="en-US" sz="1800" dirty="0"/>
              <a:t>heatwaves. </a:t>
            </a:r>
            <a:r>
              <a:rPr lang="en-US" sz="1800" dirty="0" smtClean="0"/>
              <a:t>60 </a:t>
            </a:r>
            <a:r>
              <a:rPr lang="en-US" sz="1800" dirty="0"/>
              <a:t>days over 90°F annually </a:t>
            </a:r>
            <a:r>
              <a:rPr lang="en-US" sz="1800" dirty="0" smtClean="0"/>
              <a:t>by 2100, </a:t>
            </a:r>
            <a:r>
              <a:rPr lang="en-US" sz="1800" dirty="0"/>
              <a:t>compared to </a:t>
            </a:r>
            <a:r>
              <a:rPr lang="en-US" sz="1800" dirty="0" smtClean="0"/>
              <a:t>&gt;10 </a:t>
            </a:r>
            <a:r>
              <a:rPr lang="en-US" sz="1800" dirty="0"/>
              <a:t>days a </a:t>
            </a:r>
            <a:r>
              <a:rPr lang="en-US" sz="1800" dirty="0" smtClean="0"/>
              <a:t>year </a:t>
            </a:r>
            <a:endParaRPr lang="en-US" sz="1800" dirty="0"/>
          </a:p>
          <a:p>
            <a:r>
              <a:rPr lang="en-US" sz="1800" dirty="0" smtClean="0"/>
              <a:t>A </a:t>
            </a:r>
            <a:r>
              <a:rPr lang="en-US" sz="1800" dirty="0"/>
              <a:t>5% to 20% increase in winter </a:t>
            </a:r>
            <a:r>
              <a:rPr lang="en-US" sz="1800" dirty="0" smtClean="0"/>
              <a:t>precipitation</a:t>
            </a:r>
          </a:p>
          <a:p>
            <a:r>
              <a:rPr lang="en-US" sz="1800" dirty="0" smtClean="0"/>
              <a:t>Increase </a:t>
            </a:r>
            <a:r>
              <a:rPr lang="en-US" sz="1800" dirty="0"/>
              <a:t>in the frequency of heavy </a:t>
            </a:r>
            <a:r>
              <a:rPr lang="en-US" sz="1800" dirty="0" smtClean="0"/>
              <a:t>downpours </a:t>
            </a:r>
            <a:endParaRPr lang="en-US" sz="1800" dirty="0"/>
          </a:p>
          <a:p>
            <a:r>
              <a:rPr lang="en-US" sz="1800" dirty="0" smtClean="0"/>
              <a:t>Sea </a:t>
            </a:r>
            <a:r>
              <a:rPr lang="en-US" sz="1800" dirty="0"/>
              <a:t>level rise of </a:t>
            </a:r>
            <a:r>
              <a:rPr lang="en-US" sz="1800" dirty="0" smtClean="0"/>
              <a:t>2 to 6 ft </a:t>
            </a:r>
            <a:r>
              <a:rPr lang="en-US" sz="1800" dirty="0"/>
              <a:t>by 2100 in the Boston </a:t>
            </a:r>
            <a:r>
              <a:rPr lang="en-US" sz="1800" dirty="0" smtClean="0"/>
              <a:t>area, above </a:t>
            </a:r>
            <a:r>
              <a:rPr lang="en-US" sz="1800" dirty="0"/>
              <a:t>the global average </a:t>
            </a:r>
            <a:r>
              <a:rPr lang="en-US" sz="1800" dirty="0" smtClean="0"/>
              <a:t>of </a:t>
            </a:r>
            <a:r>
              <a:rPr lang="en-US" sz="1800" dirty="0"/>
              <a:t>1 to 4 </a:t>
            </a:r>
            <a:r>
              <a:rPr lang="en-US" sz="1800" dirty="0" smtClean="0"/>
              <a:t>ft </a:t>
            </a:r>
            <a:endParaRPr lang="en-US" sz="1800" dirty="0"/>
          </a:p>
          <a:p>
            <a:endParaRPr lang="en-US" sz="2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725" y="1457325"/>
            <a:ext cx="2870200" cy="3739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358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Adaptation </a:t>
            </a:r>
            <a:r>
              <a:rPr lang="en-US" dirty="0" smtClean="0"/>
              <a:t>Solutions</a:t>
            </a:r>
            <a:br>
              <a:rPr lang="en-US" dirty="0" smtClean="0"/>
            </a:br>
            <a:r>
              <a:rPr lang="en-US" dirty="0" smtClean="0"/>
              <a:t>Benefit-Costs </a:t>
            </a:r>
            <a:r>
              <a:rPr lang="en-US" dirty="0"/>
              <a:t>Analysis</a:t>
            </a:r>
          </a:p>
        </p:txBody>
      </p:sp>
      <p:sp>
        <p:nvSpPr>
          <p:cNvPr id="3" name="Content Placeholder 2"/>
          <p:cNvSpPr>
            <a:spLocks noGrp="1"/>
          </p:cNvSpPr>
          <p:nvPr>
            <p:ph idx="1"/>
          </p:nvPr>
        </p:nvSpPr>
        <p:spPr>
          <a:xfrm>
            <a:off x="457200" y="1938644"/>
            <a:ext cx="8229600" cy="4639819"/>
          </a:xfrm>
        </p:spPr>
        <p:txBody>
          <a:bodyPr>
            <a:normAutofit/>
          </a:bodyPr>
          <a:lstStyle/>
          <a:p>
            <a:pPr marL="0" lvl="1">
              <a:spcBef>
                <a:spcPts val="1800"/>
              </a:spcBef>
            </a:pPr>
            <a:r>
              <a:rPr lang="en-US" sz="2000" dirty="0" smtClean="0"/>
              <a:t>Benefits:</a:t>
            </a:r>
            <a:endParaRPr lang="en-US" sz="2000" dirty="0"/>
          </a:p>
          <a:p>
            <a:pPr marL="568325" lvl="1" indent="-285750">
              <a:buFont typeface="Arial" panose="020B0604020202020204" pitchFamily="34" charset="0"/>
              <a:buChar char="-"/>
            </a:pPr>
            <a:r>
              <a:rPr lang="en-US" dirty="0" smtClean="0"/>
              <a:t>Help weigh </a:t>
            </a:r>
            <a:r>
              <a:rPr lang="en-US" dirty="0"/>
              <a:t>potential adaptation strategies in </a:t>
            </a:r>
            <a:r>
              <a:rPr lang="en-US" dirty="0" smtClean="0"/>
              <a:t>terms </a:t>
            </a:r>
            <a:r>
              <a:rPr lang="en-US" dirty="0"/>
              <a:t>of costs and </a:t>
            </a:r>
            <a:r>
              <a:rPr lang="en-US" dirty="0" smtClean="0"/>
              <a:t>benefits </a:t>
            </a:r>
          </a:p>
          <a:p>
            <a:pPr marL="568325" lvl="1" indent="-285750">
              <a:buFont typeface="Arial" panose="020B0604020202020204" pitchFamily="34" charset="0"/>
              <a:buChar char="-"/>
            </a:pPr>
            <a:r>
              <a:rPr lang="en-US" dirty="0"/>
              <a:t>Facilitate the evaluation of longer-term adaptation </a:t>
            </a:r>
            <a:r>
              <a:rPr lang="en-US" dirty="0" smtClean="0"/>
              <a:t/>
            </a:r>
            <a:br>
              <a:rPr lang="en-US" dirty="0" smtClean="0"/>
            </a:br>
            <a:r>
              <a:rPr lang="en-US" dirty="0" smtClean="0"/>
              <a:t>strategies </a:t>
            </a:r>
            <a:r>
              <a:rPr lang="en-US" dirty="0"/>
              <a:t>against other types of investments (e.g., short-term immediate needs projects). </a:t>
            </a:r>
          </a:p>
          <a:p>
            <a:pPr marL="568325" lvl="1" indent="-285750">
              <a:buFont typeface="Arial" panose="020B0604020202020204" pitchFamily="34" charset="0"/>
              <a:buChar char="-"/>
            </a:pPr>
            <a:r>
              <a:rPr lang="en-US" dirty="0"/>
              <a:t>Direct comparison of benefit–cost ratios, can help align support for adaptation projects amid immediately pressing agency needs</a:t>
            </a:r>
            <a:r>
              <a:rPr lang="en-US" dirty="0" smtClean="0"/>
              <a:t>.</a:t>
            </a:r>
            <a:endParaRPr lang="en-US" dirty="0"/>
          </a:p>
          <a:p>
            <a:pPr marL="0" lvl="1">
              <a:spcBef>
                <a:spcPts val="1800"/>
              </a:spcBef>
            </a:pPr>
            <a:r>
              <a:rPr lang="en-US" sz="2000" dirty="0"/>
              <a:t>Free </a:t>
            </a:r>
            <a:r>
              <a:rPr lang="en-US" sz="2000" dirty="0" smtClean="0"/>
              <a:t>resource: FHWA </a:t>
            </a:r>
            <a:r>
              <a:rPr lang="en-US" sz="2000" dirty="0"/>
              <a:t>Benefit Cost Analysis (BCA) tool can be used at the project level.  </a:t>
            </a:r>
            <a:endParaRPr lang="en-US" sz="2000" dirty="0" smtClean="0"/>
          </a:p>
          <a:p>
            <a:pPr marL="0" lvl="2">
              <a:spcBef>
                <a:spcPts val="1800"/>
              </a:spcBef>
            </a:pPr>
            <a:r>
              <a:rPr lang="en-US" sz="2000" dirty="0"/>
              <a:t>Allows consideration of design, timing, and strategic alternatives based on array of benefit-cost measures.</a:t>
            </a:r>
          </a:p>
        </p:txBody>
      </p:sp>
      <p:pic>
        <p:nvPicPr>
          <p:cNvPr id="5"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320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http://upload.wikimedia.org/wikipedia/commons/2/2a/Triple_Bottom_Line_graphic.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35"/>
          <a:stretch/>
        </p:blipFill>
        <p:spPr bwMode="auto">
          <a:xfrm>
            <a:off x="4350577" y="1572565"/>
            <a:ext cx="4497085" cy="327346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Evaluating Adaptation </a:t>
            </a:r>
            <a:r>
              <a:rPr lang="en-US" dirty="0" smtClean="0"/>
              <a:t>Solutions</a:t>
            </a:r>
            <a:br>
              <a:rPr lang="en-US" dirty="0" smtClean="0"/>
            </a:br>
            <a:r>
              <a:rPr lang="en-US" dirty="0" smtClean="0"/>
              <a:t>Triple Bottom Line Assessment</a:t>
            </a:r>
            <a:endParaRPr lang="en-US" dirty="0"/>
          </a:p>
        </p:txBody>
      </p:sp>
      <p:sp>
        <p:nvSpPr>
          <p:cNvPr id="3" name="Content Placeholder 2"/>
          <p:cNvSpPr>
            <a:spLocks noGrp="1"/>
          </p:cNvSpPr>
          <p:nvPr>
            <p:ph idx="4294967295"/>
          </p:nvPr>
        </p:nvSpPr>
        <p:spPr>
          <a:xfrm>
            <a:off x="457200" y="1706037"/>
            <a:ext cx="4052888" cy="5245100"/>
          </a:xfrm>
        </p:spPr>
        <p:txBody>
          <a:bodyPr/>
          <a:lstStyle/>
          <a:p>
            <a:pPr marL="231775" lvl="1" indent="-231775">
              <a:spcBef>
                <a:spcPts val="1800"/>
              </a:spcBef>
              <a:buFont typeface="Arial" pitchFamily="34" charset="0"/>
              <a:buChar char="–"/>
            </a:pPr>
            <a:r>
              <a:rPr lang="en-US" sz="1800" dirty="0" smtClean="0"/>
              <a:t>Considers economic, environmental, </a:t>
            </a:r>
            <a:r>
              <a:rPr lang="en-US" sz="1800" dirty="0"/>
              <a:t>and social </a:t>
            </a:r>
            <a:r>
              <a:rPr lang="en-US" sz="1800" dirty="0" smtClean="0"/>
              <a:t>consequences</a:t>
            </a:r>
          </a:p>
          <a:p>
            <a:pPr marL="231775" lvl="1" indent="-231775">
              <a:spcBef>
                <a:spcPts val="1800"/>
              </a:spcBef>
              <a:buFont typeface="Arial" pitchFamily="34" charset="0"/>
              <a:buChar char="–"/>
            </a:pPr>
            <a:r>
              <a:rPr lang="en-US" sz="1800" dirty="0" smtClean="0"/>
              <a:t>A broader </a:t>
            </a:r>
            <a:r>
              <a:rPr lang="en-US" sz="1800" dirty="0"/>
              <a:t>range of </a:t>
            </a:r>
            <a:r>
              <a:rPr lang="en-US" sz="1800" dirty="0" smtClean="0"/>
              <a:t>impacts (besides economic costs / benefits) are considered for each bottom line</a:t>
            </a:r>
          </a:p>
          <a:p>
            <a:pPr marL="231775" lvl="1" indent="-231775">
              <a:spcBef>
                <a:spcPts val="1800"/>
              </a:spcBef>
              <a:buFont typeface="Arial" pitchFamily="34" charset="0"/>
              <a:buChar char="–"/>
            </a:pPr>
            <a:r>
              <a:rPr lang="en-US" sz="1800" dirty="0" smtClean="0"/>
              <a:t>Will not answer which option is “best”, </a:t>
            </a:r>
            <a:r>
              <a:rPr lang="en-US" sz="1800" dirty="0"/>
              <a:t>but </a:t>
            </a:r>
            <a:r>
              <a:rPr lang="en-US" sz="1800" dirty="0" smtClean="0"/>
              <a:t>can </a:t>
            </a:r>
            <a:r>
              <a:rPr lang="en-US" sz="1800" dirty="0"/>
              <a:t>organize information along the three bottom lines </a:t>
            </a:r>
            <a:r>
              <a:rPr lang="en-US" sz="1800" dirty="0" smtClean="0"/>
              <a:t>to better inform decision-makers</a:t>
            </a:r>
            <a:endParaRPr lang="en-US" sz="1800" dirty="0"/>
          </a:p>
          <a:p>
            <a:pPr lvl="1"/>
            <a:endParaRPr lang="en-US" sz="1800" dirty="0" smtClean="0"/>
          </a:p>
          <a:p>
            <a:pPr lvl="1"/>
            <a:endParaRPr lang="en-US" sz="1800" dirty="0"/>
          </a:p>
        </p:txBody>
      </p:sp>
      <p:pic>
        <p:nvPicPr>
          <p:cNvPr id="5" name="Picture 3" descr="C:\Users\vandeverj\Downloads\magnifying-glass-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562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185160" y="568037"/>
            <a:ext cx="5709458" cy="6016752"/>
          </a:xfrm>
        </p:spPr>
        <p:txBody>
          <a:bodyPr/>
          <a:lstStyle/>
          <a:p>
            <a:r>
              <a:rPr lang="en-US" dirty="0"/>
              <a:t>Evaluating Adaptation </a:t>
            </a:r>
            <a:r>
              <a:rPr lang="en-US" dirty="0" smtClean="0"/>
              <a:t>Solutions Applicable Case Studies:</a:t>
            </a:r>
          </a:p>
          <a:p>
            <a:pPr marL="342900" indent="-342900">
              <a:buFont typeface="Arial" pitchFamily="34" charset="0"/>
              <a:buChar char="•"/>
            </a:pPr>
            <a:r>
              <a:rPr lang="en-CA" sz="2400" dirty="0"/>
              <a:t>California State Route 37 Sea Level Rise Vulnerability Study and Adaptation</a:t>
            </a:r>
          </a:p>
          <a:p>
            <a:pPr marL="342900" indent="-342900">
              <a:buFont typeface="Arial" pitchFamily="34" charset="0"/>
              <a:buChar char="•"/>
            </a:pPr>
            <a:r>
              <a:rPr lang="en-CA" sz="2400" dirty="0"/>
              <a:t>Climate Change and Extreme Weather Adaptation Options for Transportation Assets in the Bay Area</a:t>
            </a:r>
          </a:p>
          <a:p>
            <a:pPr marL="342900" indent="-342900">
              <a:buFont typeface="Arial" pitchFamily="34" charset="0"/>
              <a:buChar char="•"/>
            </a:pPr>
            <a:r>
              <a:rPr lang="en-CA" sz="2400" dirty="0"/>
              <a:t>City of Toronto – Preparing for Climate Change and Wet Weather Flow Master Plan</a:t>
            </a:r>
          </a:p>
          <a:p>
            <a:pPr marL="342900" indent="-342900">
              <a:buFont typeface="Arial" pitchFamily="34" charset="0"/>
              <a:buChar char="•"/>
            </a:pPr>
            <a:r>
              <a:rPr lang="en-CA" sz="2400" dirty="0"/>
              <a:t>New York City Green Infrastructure Plan</a:t>
            </a:r>
          </a:p>
          <a:p>
            <a:pPr marL="342900" indent="-342900">
              <a:buFont typeface="Arial" pitchFamily="34" charset="0"/>
              <a:buChar char="•"/>
            </a:pPr>
            <a:r>
              <a:rPr lang="en-CA" sz="2400" dirty="0"/>
              <a:t>Chicago Green Infrastructure</a:t>
            </a:r>
            <a:endParaRPr lang="en-US" sz="2400" dirty="0"/>
          </a:p>
          <a:p>
            <a:endParaRPr lang="en-US" dirty="0" smtClean="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081927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49055" y="1847802"/>
            <a:ext cx="6264310" cy="1095696"/>
          </a:xfrm>
        </p:spPr>
        <p:txBody>
          <a:bodyPr/>
          <a:lstStyle/>
          <a:p>
            <a:r>
              <a:rPr lang="en-US" dirty="0" smtClean="0"/>
              <a:t>Integrating Climate Change into Planning &amp; Operations</a:t>
            </a:r>
            <a:br>
              <a:rPr lang="en-US" dirty="0" smtClean="0"/>
            </a:br>
            <a:r>
              <a:rPr lang="en-US" dirty="0" smtClean="0"/>
              <a:t/>
            </a:r>
            <a:br>
              <a:rPr lang="en-US" dirty="0" smtClean="0"/>
            </a:br>
            <a:endParaRPr lang="en-US" dirty="0"/>
          </a:p>
        </p:txBody>
      </p:sp>
      <p:sp>
        <p:nvSpPr>
          <p:cNvPr id="2" name="Subtitle 1"/>
          <p:cNvSpPr>
            <a:spLocks noGrp="1"/>
          </p:cNvSpPr>
          <p:nvPr>
            <p:ph type="subTitle" idx="1"/>
          </p:nvPr>
        </p:nvSpPr>
        <p:spPr>
          <a:xfrm>
            <a:off x="2749055" y="3668486"/>
            <a:ext cx="6059489" cy="1104900"/>
          </a:xfrm>
        </p:spPr>
        <p:txBody>
          <a:bodyPr/>
          <a:lstStyle/>
          <a:p>
            <a:r>
              <a:rPr lang="en-US" dirty="0"/>
              <a:t>How do we mainstream climate change preparedness?</a:t>
            </a:r>
          </a:p>
        </p:txBody>
      </p:sp>
      <p:sp>
        <p:nvSpPr>
          <p:cNvPr id="4" name="Text Placeholder 3"/>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968943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38328"/>
            <a:ext cx="8461717" cy="406514"/>
          </a:xfrm>
        </p:spPr>
        <p:txBody>
          <a:bodyPr/>
          <a:lstStyle/>
          <a:p>
            <a:r>
              <a:rPr lang="en-US" dirty="0" smtClean="0"/>
              <a:t>Mainstreaming Climate Change Adaptation</a:t>
            </a:r>
            <a:endParaRPr lang="en-US" dirty="0"/>
          </a:p>
        </p:txBody>
      </p:sp>
      <p:graphicFrame>
        <p:nvGraphicFramePr>
          <p:cNvPr id="4" name="Content Placeholder 3"/>
          <p:cNvGraphicFramePr>
            <a:graphicFrameLocks noGrp="1"/>
          </p:cNvGraphicFramePr>
          <p:nvPr>
            <p:ph sz="quarter" idx="4"/>
            <p:extLst>
              <p:ext uri="{D42A27DB-BD31-4B8C-83A1-F6EECF244321}">
                <p14:modId xmlns:p14="http://schemas.microsoft.com/office/powerpoint/2010/main" val="1091613265"/>
              </p:ext>
            </p:extLst>
          </p:nvPr>
        </p:nvGraphicFramePr>
        <p:xfrm>
          <a:off x="457200" y="1371600"/>
          <a:ext cx="8229600" cy="46370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9793465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Mainstreaming Climate Change Adaptation: </a:t>
            </a:r>
            <a:r>
              <a:rPr lang="en-US" dirty="0"/>
              <a:t>Planning</a:t>
            </a:r>
          </a:p>
        </p:txBody>
      </p:sp>
      <p:sp>
        <p:nvSpPr>
          <p:cNvPr id="3" name="Content Placeholder 2"/>
          <p:cNvSpPr>
            <a:spLocks noGrp="1"/>
          </p:cNvSpPr>
          <p:nvPr>
            <p:ph idx="1"/>
          </p:nvPr>
        </p:nvSpPr>
        <p:spPr>
          <a:xfrm>
            <a:off x="250372" y="1491342"/>
            <a:ext cx="5040086" cy="4980896"/>
          </a:xfrm>
        </p:spPr>
        <p:txBody>
          <a:bodyPr/>
          <a:lstStyle/>
          <a:p>
            <a:pPr marL="342900" lvl="1" indent="-342900">
              <a:buFont typeface="Arial" pitchFamily="34" charset="0"/>
              <a:buChar char="-"/>
              <a:defRPr/>
            </a:pPr>
            <a:r>
              <a:rPr lang="en-US" sz="2000" dirty="0"/>
              <a:t>Convene and coordinate climate adaptation-focused </a:t>
            </a:r>
            <a:r>
              <a:rPr lang="en-US" sz="2000" dirty="0" smtClean="0"/>
              <a:t>agency </a:t>
            </a:r>
            <a:r>
              <a:rPr lang="en-US" sz="2000" dirty="0"/>
              <a:t>groups </a:t>
            </a:r>
            <a:endParaRPr lang="en-US" sz="2000" dirty="0" smtClean="0"/>
          </a:p>
          <a:p>
            <a:pPr marL="342900" lvl="1" indent="-342900">
              <a:buFont typeface="Arial" pitchFamily="34" charset="0"/>
              <a:buChar char="-"/>
              <a:defRPr/>
            </a:pPr>
            <a:endParaRPr lang="en-US" sz="2000" dirty="0"/>
          </a:p>
          <a:p>
            <a:pPr marL="342900" lvl="1" indent="-342900">
              <a:buFont typeface="Arial" pitchFamily="34" charset="0"/>
              <a:buChar char="-"/>
              <a:defRPr/>
            </a:pPr>
            <a:r>
              <a:rPr lang="en-US" sz="2000" dirty="0" smtClean="0"/>
              <a:t>Work </a:t>
            </a:r>
            <a:r>
              <a:rPr lang="en-US" sz="2000" dirty="0"/>
              <a:t>with </a:t>
            </a:r>
            <a:r>
              <a:rPr lang="en-US" sz="2000" dirty="0" smtClean="0"/>
              <a:t>partners </a:t>
            </a:r>
            <a:r>
              <a:rPr lang="en-US" sz="2000" dirty="0"/>
              <a:t>to generate </a:t>
            </a:r>
            <a:r>
              <a:rPr lang="en-US" sz="2000" dirty="0" smtClean="0"/>
              <a:t>local knowledge and data on </a:t>
            </a:r>
            <a:r>
              <a:rPr lang="en-US" sz="2000" dirty="0"/>
              <a:t>climate projections and </a:t>
            </a:r>
            <a:r>
              <a:rPr lang="en-US" sz="2000" dirty="0" smtClean="0"/>
              <a:t>impacts</a:t>
            </a:r>
          </a:p>
          <a:p>
            <a:pPr marL="342900" lvl="1" indent="-342900">
              <a:buFont typeface="Arial" pitchFamily="34" charset="0"/>
              <a:buChar char="-"/>
              <a:defRPr/>
            </a:pPr>
            <a:endParaRPr lang="en-US" sz="2000" dirty="0"/>
          </a:p>
          <a:p>
            <a:pPr marL="342900" lvl="1" indent="-342900">
              <a:buFont typeface="Arial" pitchFamily="34" charset="0"/>
              <a:buChar char="-"/>
              <a:defRPr/>
            </a:pPr>
            <a:r>
              <a:rPr lang="en-US" sz="2000" dirty="0" smtClean="0"/>
              <a:t>Formulate climate-focused </a:t>
            </a:r>
            <a:r>
              <a:rPr lang="en-US" sz="2000" dirty="0"/>
              <a:t>statements on the </a:t>
            </a:r>
            <a:r>
              <a:rPr lang="en-US" sz="2000" dirty="0" smtClean="0"/>
              <a:t>department’s </a:t>
            </a:r>
            <a:r>
              <a:rPr lang="en-US" sz="2000" dirty="0"/>
              <a:t>vision, values, mission, goals, performance indicators, and </a:t>
            </a:r>
            <a:r>
              <a:rPr lang="en-US" sz="2000" dirty="0" smtClean="0"/>
              <a:t>implementation</a:t>
            </a:r>
          </a:p>
          <a:p>
            <a:pPr marL="342900" lvl="1" indent="-342900">
              <a:buFont typeface="Arial" pitchFamily="34" charset="0"/>
              <a:buChar char="-"/>
              <a:defRPr/>
            </a:pPr>
            <a:endParaRPr lang="en-US" sz="2000" dirty="0"/>
          </a:p>
          <a:p>
            <a:pPr marL="342900" lvl="1" indent="-342900">
              <a:buFont typeface="Arial" pitchFamily="34" charset="0"/>
              <a:buChar char="-"/>
              <a:defRPr/>
            </a:pPr>
            <a:r>
              <a:rPr lang="en-US" sz="2000" dirty="0" smtClean="0"/>
              <a:t>Integrate </a:t>
            </a:r>
            <a:r>
              <a:rPr lang="en-US" sz="2000" dirty="0"/>
              <a:t>climate </a:t>
            </a:r>
            <a:r>
              <a:rPr lang="en-US" sz="2000" dirty="0" smtClean="0"/>
              <a:t>change considerations in processes to identify </a:t>
            </a:r>
            <a:r>
              <a:rPr lang="en-US" sz="2000" dirty="0"/>
              <a:t>and </a:t>
            </a:r>
            <a:r>
              <a:rPr lang="en-US" sz="2000" dirty="0" smtClean="0"/>
              <a:t>prioritize </a:t>
            </a:r>
            <a:r>
              <a:rPr lang="en-US" sz="2000" dirty="0"/>
              <a:t>community needs</a:t>
            </a:r>
          </a:p>
          <a:p>
            <a:pPr marL="285750" lvl="0" indent="-285750">
              <a:buFont typeface="Arial" pitchFamily="34" charset="0"/>
              <a:buChar char="•"/>
            </a:pPr>
            <a:endParaRPr lang="en-US" sz="2000" dirty="0"/>
          </a:p>
          <a:p>
            <a:pPr marL="285750" indent="-285750">
              <a:buFont typeface="Arial" panose="020B0604020202020204" pitchFamily="34" charset="0"/>
              <a:buChar char="•"/>
            </a:pPr>
            <a:endParaRPr lang="en-US" sz="2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3743" y="1491342"/>
            <a:ext cx="3450771" cy="4465703"/>
          </a:xfrm>
          <a:prstGeom prst="rect">
            <a:avLst/>
          </a:prstGeom>
        </p:spPr>
      </p:pic>
    </p:spTree>
    <p:extLst>
      <p:ext uri="{BB962C8B-B14F-4D97-AF65-F5344CB8AC3E}">
        <p14:creationId xmlns:p14="http://schemas.microsoft.com/office/powerpoint/2010/main" val="394033648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Mainstreaming Climate Change Adaptation: Capital Planning</a:t>
            </a:r>
            <a:endParaRPr lang="en-US" dirty="0"/>
          </a:p>
        </p:txBody>
      </p:sp>
      <p:sp>
        <p:nvSpPr>
          <p:cNvPr id="3" name="Content Placeholder 2"/>
          <p:cNvSpPr>
            <a:spLocks noGrp="1"/>
          </p:cNvSpPr>
          <p:nvPr>
            <p:ph idx="1"/>
          </p:nvPr>
        </p:nvSpPr>
        <p:spPr>
          <a:xfrm>
            <a:off x="250372" y="1491342"/>
            <a:ext cx="5040086" cy="5453744"/>
          </a:xfrm>
        </p:spPr>
        <p:txBody>
          <a:bodyPr/>
          <a:lstStyle/>
          <a:p>
            <a:pPr marL="342900" lvl="1" indent="-342900">
              <a:buFont typeface="Arial" pitchFamily="34" charset="0"/>
              <a:buChar char="-"/>
              <a:defRPr/>
            </a:pPr>
            <a:r>
              <a:rPr lang="en-US" sz="2000" dirty="0" smtClean="0"/>
              <a:t>Consider climate </a:t>
            </a:r>
            <a:r>
              <a:rPr lang="en-US" sz="2000" dirty="0"/>
              <a:t>risk </a:t>
            </a:r>
            <a:r>
              <a:rPr lang="en-US" sz="2000" dirty="0" smtClean="0"/>
              <a:t>when developing and prioritizing </a:t>
            </a:r>
            <a:r>
              <a:rPr lang="en-US" sz="2000" dirty="0"/>
              <a:t>capital </a:t>
            </a:r>
            <a:r>
              <a:rPr lang="en-US" sz="2000" dirty="0" smtClean="0"/>
              <a:t>improvement projects</a:t>
            </a:r>
            <a:endParaRPr lang="en-US" sz="2000" dirty="0"/>
          </a:p>
          <a:p>
            <a:pPr marL="342900" lvl="1" indent="-342900">
              <a:buFont typeface="Arial" pitchFamily="34" charset="0"/>
              <a:buChar char="-"/>
              <a:defRPr/>
            </a:pPr>
            <a:r>
              <a:rPr lang="en-US" sz="2000" dirty="0" smtClean="0"/>
              <a:t>Incorporate </a:t>
            </a:r>
            <a:r>
              <a:rPr lang="en-US" sz="2000" dirty="0"/>
              <a:t>climate </a:t>
            </a:r>
            <a:r>
              <a:rPr lang="en-US" sz="2000" dirty="0" smtClean="0"/>
              <a:t>risk and resilience </a:t>
            </a:r>
            <a:r>
              <a:rPr lang="en-US" sz="2000" dirty="0"/>
              <a:t>in project </a:t>
            </a:r>
            <a:r>
              <a:rPr lang="en-US" sz="2000" dirty="0" smtClean="0"/>
              <a:t>design</a:t>
            </a:r>
            <a:endParaRPr lang="en-US" sz="2000" dirty="0"/>
          </a:p>
          <a:p>
            <a:pPr marL="342900" lvl="1" indent="-342900">
              <a:buFont typeface="Arial" pitchFamily="34" charset="0"/>
              <a:buChar char="-"/>
              <a:defRPr/>
            </a:pPr>
            <a:r>
              <a:rPr lang="en-US" sz="2000" dirty="0" smtClean="0"/>
              <a:t>Update design </a:t>
            </a:r>
            <a:r>
              <a:rPr lang="en-US" sz="2000" dirty="0"/>
              <a:t>guidelines, standards, and specifications to </a:t>
            </a:r>
            <a:r>
              <a:rPr lang="en-US" sz="2000" dirty="0" smtClean="0"/>
              <a:t>promote climate resilience</a:t>
            </a:r>
            <a:endParaRPr lang="en-US" sz="2000" dirty="0"/>
          </a:p>
          <a:p>
            <a:pPr marL="342900" lvl="1" indent="-342900">
              <a:buFont typeface="Arial" pitchFamily="34" charset="0"/>
              <a:buChar char="-"/>
              <a:defRPr/>
            </a:pPr>
            <a:r>
              <a:rPr lang="en-US" sz="2000" dirty="0" smtClean="0"/>
              <a:t>Train </a:t>
            </a:r>
            <a:r>
              <a:rPr lang="en-US" sz="2000" dirty="0"/>
              <a:t>engineers to select appropriate design </a:t>
            </a:r>
            <a:r>
              <a:rPr lang="en-US" sz="2000" dirty="0" smtClean="0"/>
              <a:t>criteria that consider climate impacts</a:t>
            </a:r>
          </a:p>
          <a:p>
            <a:pPr marL="342900" lvl="1" indent="-342900">
              <a:buFont typeface="Arial" pitchFamily="34" charset="0"/>
              <a:buChar char="-"/>
              <a:defRPr/>
            </a:pPr>
            <a:r>
              <a:rPr lang="en-US" sz="2000" dirty="0" smtClean="0"/>
              <a:t>Adjust </a:t>
            </a:r>
            <a:r>
              <a:rPr lang="en-US" sz="2000" dirty="0"/>
              <a:t>permitting requirements to incentivize </a:t>
            </a:r>
            <a:r>
              <a:rPr lang="en-US" sz="2000" dirty="0" smtClean="0"/>
              <a:t>climate resilience</a:t>
            </a:r>
          </a:p>
          <a:p>
            <a:pPr marL="342900" lvl="1" indent="-342900">
              <a:buFont typeface="Arial" pitchFamily="34" charset="0"/>
              <a:buChar char="-"/>
              <a:defRPr/>
            </a:pPr>
            <a:r>
              <a:rPr lang="en-US" sz="2000" dirty="0"/>
              <a:t>Incorporate </a:t>
            </a:r>
            <a:r>
              <a:rPr lang="en-US" sz="2000" dirty="0" smtClean="0"/>
              <a:t>climate </a:t>
            </a:r>
            <a:r>
              <a:rPr lang="en-US" sz="2000" dirty="0"/>
              <a:t>risks into asset management </a:t>
            </a:r>
            <a:r>
              <a:rPr lang="en-US" sz="2000" dirty="0" smtClean="0"/>
              <a:t>and renewal cycles</a:t>
            </a:r>
            <a:endParaRPr lang="en-US" sz="2000" dirty="0"/>
          </a:p>
          <a:p>
            <a:pPr marL="342900" lvl="1" indent="-342900">
              <a:buFont typeface="Arial" pitchFamily="34" charset="0"/>
              <a:buChar char="-"/>
              <a:defRPr/>
            </a:pPr>
            <a:endParaRPr lang="en-US" sz="2000" dirty="0" smtClean="0"/>
          </a:p>
          <a:p>
            <a:pPr marL="342900" lvl="1" indent="-342900">
              <a:buFont typeface="Arial" pitchFamily="34" charset="0"/>
              <a:buChar char="-"/>
              <a:defRPr/>
            </a:pPr>
            <a:endParaRPr lang="en-US" sz="2000" dirty="0"/>
          </a:p>
          <a:p>
            <a:pPr marL="342900" lvl="1" indent="-342900">
              <a:buFont typeface="Arial" pitchFamily="34" charset="0"/>
              <a:buChar char="-"/>
              <a:defRPr/>
            </a:pPr>
            <a:endParaRPr lang="en-US" sz="2000" dirty="0"/>
          </a:p>
          <a:p>
            <a:pPr marL="285750" lvl="0" indent="-285750">
              <a:buFont typeface="Arial" pitchFamily="34" charset="0"/>
              <a:buChar char="•"/>
            </a:pPr>
            <a:endParaRPr lang="en-US" sz="2000" dirty="0"/>
          </a:p>
          <a:p>
            <a:pPr marL="285750" indent="-285750">
              <a:buFont typeface="Arial" panose="020B0604020202020204" pitchFamily="34" charset="0"/>
              <a:buChar char="•"/>
            </a:pPr>
            <a:endParaRPr lang="en-US" sz="2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5059" y="1578427"/>
            <a:ext cx="3447288" cy="4461196"/>
          </a:xfrm>
          <a:prstGeom prst="rect">
            <a:avLst/>
          </a:prstGeom>
        </p:spPr>
      </p:pic>
    </p:spTree>
    <p:extLst>
      <p:ext uri="{BB962C8B-B14F-4D97-AF65-F5344CB8AC3E}">
        <p14:creationId xmlns:p14="http://schemas.microsoft.com/office/powerpoint/2010/main" val="18828532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Mainstreaming Climate Change Adaptation: Operations and Maintenance</a:t>
            </a:r>
            <a:endParaRPr lang="en-US" dirty="0"/>
          </a:p>
        </p:txBody>
      </p:sp>
      <p:sp>
        <p:nvSpPr>
          <p:cNvPr id="3" name="Content Placeholder 2"/>
          <p:cNvSpPr>
            <a:spLocks noGrp="1"/>
          </p:cNvSpPr>
          <p:nvPr>
            <p:ph idx="1"/>
          </p:nvPr>
        </p:nvSpPr>
        <p:spPr>
          <a:xfrm>
            <a:off x="250372" y="1491342"/>
            <a:ext cx="5040086" cy="5366658"/>
          </a:xfrm>
        </p:spPr>
        <p:txBody>
          <a:bodyPr/>
          <a:lstStyle/>
          <a:p>
            <a:pPr marL="342900" lvl="1" indent="-342900">
              <a:buFont typeface="Arial" pitchFamily="34" charset="0"/>
              <a:buChar char="-"/>
              <a:defRPr/>
            </a:pPr>
            <a:r>
              <a:rPr lang="en-US" sz="2000" dirty="0" smtClean="0"/>
              <a:t>Consider climate and extreme weather changes in planning for future emergencies (for example, staffing)</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Coordinate with other city departments to develop robust responses to climate-related emergencies</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Obtain feedback from maintenance staff about the success, failure, and cost of maintenance for implemented solutions </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Document </a:t>
            </a:r>
            <a:r>
              <a:rPr lang="en-US" sz="2000" dirty="0"/>
              <a:t>extreme weather frequencies and trends to inform decisions regarding purchasing of materials and </a:t>
            </a:r>
            <a:r>
              <a:rPr lang="en-US" sz="2000" dirty="0" smtClean="0"/>
              <a:t>equipment</a:t>
            </a:r>
          </a:p>
          <a:p>
            <a:pPr marL="342900" lvl="1" indent="-342900">
              <a:buFont typeface="Arial" pitchFamily="34" charset="0"/>
              <a:buChar char="-"/>
              <a:defRPr/>
            </a:pPr>
            <a:endParaRPr lang="en-US" sz="2000" dirty="0" smtClean="0"/>
          </a:p>
          <a:p>
            <a:pPr marL="342900" lvl="1" indent="-342900">
              <a:buFont typeface="Arial" pitchFamily="34" charset="0"/>
              <a:buChar char="-"/>
              <a:defRPr/>
            </a:pPr>
            <a:endParaRPr lang="en-US" sz="2000" dirty="0"/>
          </a:p>
          <a:p>
            <a:pPr marL="342900" lvl="1" indent="-342900">
              <a:buFont typeface="Arial" pitchFamily="34" charset="0"/>
              <a:buChar char="-"/>
              <a:defRPr/>
            </a:pPr>
            <a:endParaRPr lang="en-US" sz="2000" dirty="0"/>
          </a:p>
          <a:p>
            <a:pPr marL="285750" lvl="0" indent="-285750">
              <a:buFont typeface="Arial" pitchFamily="34" charset="0"/>
              <a:buChar char="•"/>
            </a:pPr>
            <a:endParaRPr lang="en-US" sz="2000" dirty="0"/>
          </a:p>
          <a:p>
            <a:pPr marL="285750" indent="-285750">
              <a:buFont typeface="Arial" panose="020B0604020202020204" pitchFamily="34" charset="0"/>
              <a:buChar char="•"/>
            </a:pPr>
            <a:endParaRPr lang="en-US" sz="2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4603" y="1426029"/>
            <a:ext cx="3447288" cy="4461196"/>
          </a:xfrm>
          <a:prstGeom prst="rect">
            <a:avLst/>
          </a:prstGeom>
        </p:spPr>
      </p:pic>
    </p:spTree>
    <p:extLst>
      <p:ext uri="{BB962C8B-B14F-4D97-AF65-F5344CB8AC3E}">
        <p14:creationId xmlns:p14="http://schemas.microsoft.com/office/powerpoint/2010/main" val="40722297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Mainstreaming Climate Change Adaptation: Administration</a:t>
            </a:r>
            <a:endParaRPr lang="en-US" dirty="0"/>
          </a:p>
        </p:txBody>
      </p:sp>
      <p:sp>
        <p:nvSpPr>
          <p:cNvPr id="3" name="Content Placeholder 2"/>
          <p:cNvSpPr>
            <a:spLocks noGrp="1"/>
          </p:cNvSpPr>
          <p:nvPr>
            <p:ph idx="1"/>
          </p:nvPr>
        </p:nvSpPr>
        <p:spPr>
          <a:xfrm>
            <a:off x="250372" y="1432350"/>
            <a:ext cx="5040086" cy="5366658"/>
          </a:xfrm>
        </p:spPr>
        <p:txBody>
          <a:bodyPr/>
          <a:lstStyle/>
          <a:p>
            <a:pPr marL="342900" lvl="1" indent="-342900">
              <a:buFont typeface="Arial" pitchFamily="34" charset="0"/>
              <a:buChar char="-"/>
              <a:defRPr/>
            </a:pPr>
            <a:r>
              <a:rPr lang="en-US" sz="2000" dirty="0"/>
              <a:t>Actively back climate adaptation-focused policy, priorities, and </a:t>
            </a:r>
            <a:r>
              <a:rPr lang="en-US" sz="2000" dirty="0" smtClean="0"/>
              <a:t>partnerships</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Support </a:t>
            </a:r>
            <a:r>
              <a:rPr lang="en-US" sz="2000" dirty="0"/>
              <a:t>adaptation dialogue with partner agencies and legislative </a:t>
            </a:r>
            <a:r>
              <a:rPr lang="en-US" sz="2000" dirty="0" smtClean="0"/>
              <a:t>bodies</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Support stakeholder outreach to highlight need to address climate change</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Support </a:t>
            </a:r>
            <a:r>
              <a:rPr lang="en-US" sz="2000" dirty="0"/>
              <a:t>the development of </a:t>
            </a:r>
            <a:r>
              <a:rPr lang="en-US" sz="2000" dirty="0" smtClean="0"/>
              <a:t>future </a:t>
            </a:r>
            <a:r>
              <a:rPr lang="en-US" sz="2000" dirty="0"/>
              <a:t>budget needs </a:t>
            </a:r>
            <a:r>
              <a:rPr lang="en-US" sz="2000" dirty="0" smtClean="0"/>
              <a:t>to address anticipated </a:t>
            </a:r>
            <a:r>
              <a:rPr lang="en-US" sz="2000" dirty="0"/>
              <a:t>changes in </a:t>
            </a:r>
            <a:r>
              <a:rPr lang="en-US" sz="2000" dirty="0" smtClean="0"/>
              <a:t>climate</a:t>
            </a:r>
          </a:p>
          <a:p>
            <a:pPr marL="342900" lvl="1" indent="-342900">
              <a:buFont typeface="Arial" pitchFamily="34" charset="0"/>
              <a:buChar char="-"/>
              <a:defRPr/>
            </a:pPr>
            <a:endParaRPr lang="en-US" sz="2000" dirty="0" smtClean="0"/>
          </a:p>
          <a:p>
            <a:pPr marL="342900" lvl="1" indent="-342900">
              <a:buFont typeface="Arial" pitchFamily="34" charset="0"/>
              <a:buChar char="-"/>
              <a:defRPr/>
            </a:pPr>
            <a:r>
              <a:rPr lang="en-US" sz="2000" dirty="0" smtClean="0"/>
              <a:t>Leverage the cross-departmental coordination of sustainability department to address climate resilience</a:t>
            </a:r>
          </a:p>
          <a:p>
            <a:pPr marL="342900" lvl="1" indent="-342900">
              <a:buFont typeface="Arial" pitchFamily="34" charset="0"/>
              <a:buChar char="-"/>
              <a:defRPr/>
            </a:pPr>
            <a:endParaRPr lang="en-US" sz="2000" dirty="0"/>
          </a:p>
          <a:p>
            <a:pPr marL="342900" lvl="1" indent="-342900">
              <a:buFont typeface="Arial" pitchFamily="34" charset="0"/>
              <a:buChar char="-"/>
              <a:defRPr/>
            </a:pPr>
            <a:endParaRPr lang="en-US" sz="2000" dirty="0"/>
          </a:p>
          <a:p>
            <a:pPr marL="285750" lvl="0" indent="-285750">
              <a:buFont typeface="Arial" pitchFamily="34" charset="0"/>
              <a:buChar char="•"/>
            </a:pPr>
            <a:endParaRPr lang="en-US" sz="2000" dirty="0"/>
          </a:p>
          <a:p>
            <a:pPr marL="285750" indent="-285750">
              <a:buFont typeface="Arial" panose="020B0604020202020204" pitchFamily="34" charset="0"/>
              <a:buChar char="•"/>
            </a:pPr>
            <a:endParaRPr lang="en-US" sz="2000" dirty="0"/>
          </a:p>
        </p:txBody>
      </p:sp>
      <p:pic>
        <p:nvPicPr>
          <p:cNvPr id="5" name="Picture Placeholder 5"/>
          <p:cNvPicPr>
            <a:picLocks noChangeAspect="1"/>
          </p:cNvPicPr>
          <p:nvPr/>
        </p:nvPicPr>
        <p:blipFill rotWithShape="1">
          <a:blip r:embed="rId3">
            <a:extLst>
              <a:ext uri="{28A0092B-C50C-407E-A947-70E740481C1C}">
                <a14:useLocalDpi xmlns:a14="http://schemas.microsoft.com/office/drawing/2010/main" val="0"/>
              </a:ext>
            </a:extLst>
          </a:blip>
          <a:srcRect l="27975" r="27975"/>
          <a:stretch/>
        </p:blipFill>
        <p:spPr>
          <a:xfrm>
            <a:off x="5619957" y="1728786"/>
            <a:ext cx="3295443" cy="4210844"/>
          </a:xfrm>
          <a:prstGeom prst="rect">
            <a:avLst/>
          </a:prstGeom>
        </p:spPr>
      </p:pic>
    </p:spTree>
    <p:extLst>
      <p:ext uri="{BB962C8B-B14F-4D97-AF65-F5344CB8AC3E}">
        <p14:creationId xmlns:p14="http://schemas.microsoft.com/office/powerpoint/2010/main" val="85082005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Planning Documents that can Incorporate Climate Change Considerations </a:t>
            </a:r>
            <a:endParaRPr lang="en-US" dirty="0"/>
          </a:p>
        </p:txBody>
      </p:sp>
      <p:sp>
        <p:nvSpPr>
          <p:cNvPr id="3" name="Content Placeholder 2"/>
          <p:cNvSpPr>
            <a:spLocks noGrp="1"/>
          </p:cNvSpPr>
          <p:nvPr>
            <p:ph idx="1"/>
          </p:nvPr>
        </p:nvSpPr>
        <p:spPr>
          <a:xfrm>
            <a:off x="228601" y="1565752"/>
            <a:ext cx="4986338" cy="5116401"/>
          </a:xfrm>
        </p:spPr>
        <p:txBody>
          <a:bodyPr/>
          <a:lstStyle/>
          <a:p>
            <a:r>
              <a:rPr lang="en-US" b="1" dirty="0"/>
              <a:t>City General and Specific Plans</a:t>
            </a:r>
          </a:p>
          <a:p>
            <a:pPr lvl="1"/>
            <a:r>
              <a:rPr lang="en-US" sz="1600" dirty="0" smtClean="0"/>
              <a:t>Land use and Transportation </a:t>
            </a:r>
            <a:r>
              <a:rPr lang="en-US" sz="1600" dirty="0"/>
              <a:t>element</a:t>
            </a:r>
          </a:p>
          <a:p>
            <a:pPr lvl="1"/>
            <a:r>
              <a:rPr lang="en-US" sz="1600" dirty="0"/>
              <a:t>Flood hazard mitigation element</a:t>
            </a:r>
          </a:p>
          <a:p>
            <a:r>
              <a:rPr lang="en-US" b="1" dirty="0" smtClean="0"/>
              <a:t>Municipal building codes/Green building ordinances</a:t>
            </a:r>
          </a:p>
          <a:p>
            <a:pPr lvl="1"/>
            <a:r>
              <a:rPr lang="en-US" sz="1600" dirty="0" smtClean="0"/>
              <a:t>Measures for flood proofing</a:t>
            </a:r>
          </a:p>
          <a:p>
            <a:pPr lvl="1"/>
            <a:r>
              <a:rPr lang="en-US" sz="1600" dirty="0" smtClean="0"/>
              <a:t>Required minimum elevations</a:t>
            </a:r>
          </a:p>
          <a:p>
            <a:r>
              <a:rPr lang="en-US" b="1" dirty="0" smtClean="0"/>
              <a:t>Floodplain ordinances</a:t>
            </a:r>
          </a:p>
          <a:p>
            <a:pPr lvl="1"/>
            <a:r>
              <a:rPr lang="en-US" sz="1600" dirty="0" smtClean="0"/>
              <a:t>Regulate development in floodplains to accommodate future conditions</a:t>
            </a:r>
          </a:p>
          <a:p>
            <a:pPr lvl="1"/>
            <a:r>
              <a:rPr lang="en-US" sz="1600" dirty="0" smtClean="0"/>
              <a:t>Required insurance </a:t>
            </a:r>
            <a:r>
              <a:rPr lang="en-US" sz="1600" dirty="0" smtClean="0"/>
              <a:t>for </a:t>
            </a:r>
            <a:r>
              <a:rPr lang="en-US" sz="1600" dirty="0" smtClean="0"/>
              <a:t>structures in floodplains</a:t>
            </a:r>
          </a:p>
          <a:p>
            <a:r>
              <a:rPr lang="en-US" b="1" dirty="0" smtClean="0"/>
              <a:t>Stormwater management plans</a:t>
            </a:r>
          </a:p>
          <a:p>
            <a:pPr lvl="1"/>
            <a:r>
              <a:rPr lang="en-US" sz="1600" dirty="0" smtClean="0"/>
              <a:t>Runoff control guidelines for private properties</a:t>
            </a:r>
          </a:p>
          <a:p>
            <a:pPr lvl="1"/>
            <a:r>
              <a:rPr lang="en-US" sz="1600" dirty="0" smtClean="0"/>
              <a:t>Add larger catch basins</a:t>
            </a:r>
          </a:p>
          <a:p>
            <a:pPr lvl="1"/>
            <a:r>
              <a:rPr lang="en-US" sz="1600" dirty="0" smtClean="0"/>
              <a:t>Allow for green infrastructure to reduce </a:t>
            </a:r>
            <a:r>
              <a:rPr lang="en-US" sz="1600" dirty="0" smtClean="0"/>
              <a:t>runoff</a:t>
            </a:r>
            <a:endParaRPr lang="en-US" sz="1600" dirty="0" smtClean="0"/>
          </a:p>
          <a:p>
            <a:pPr marL="0" indent="0">
              <a:buNone/>
            </a:pPr>
            <a:endParaRPr lang="en-US" sz="1600" dirty="0"/>
          </a:p>
        </p:txBody>
      </p:sp>
      <p:pic>
        <p:nvPicPr>
          <p:cNvPr id="4"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2035" y="1628776"/>
            <a:ext cx="3921950" cy="4429124"/>
          </a:xfrm>
          <a:prstGeom prst="rect">
            <a:avLst/>
          </a:prstGeom>
        </p:spPr>
      </p:pic>
    </p:spTree>
    <p:extLst>
      <p:ext uri="{BB962C8B-B14F-4D97-AF65-F5344CB8AC3E}">
        <p14:creationId xmlns:p14="http://schemas.microsoft.com/office/powerpoint/2010/main" val="1100948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Changing Climate – </a:t>
            </a:r>
            <a:r>
              <a:rPr lang="en-US" sz="2800" i="1" dirty="0" smtClean="0"/>
              <a:t>ADD YOUR REGION </a:t>
            </a:r>
            <a:endParaRPr lang="en-US" sz="2800" b="0" i="1" dirty="0"/>
          </a:p>
        </p:txBody>
      </p:sp>
      <p:sp>
        <p:nvSpPr>
          <p:cNvPr id="2" name="Content Placeholder 1"/>
          <p:cNvSpPr>
            <a:spLocks noGrp="1"/>
          </p:cNvSpPr>
          <p:nvPr>
            <p:ph sz="quarter" idx="4"/>
          </p:nvPr>
        </p:nvSpPr>
        <p:spPr/>
        <p:txBody>
          <a:bodyPr/>
          <a:lstStyle/>
          <a:p>
            <a:r>
              <a:rPr lang="en-US" sz="1800" dirty="0"/>
              <a:t>Average temperatures </a:t>
            </a:r>
            <a:r>
              <a:rPr lang="en-US" sz="1800" dirty="0" smtClean="0">
                <a:sym typeface="Wingdings"/>
              </a:rPr>
              <a:t> </a:t>
            </a:r>
            <a:r>
              <a:rPr lang="en-US" sz="1800" dirty="0"/>
              <a:t>x by 20XX </a:t>
            </a:r>
          </a:p>
          <a:p>
            <a:r>
              <a:rPr lang="en-US" sz="1800" dirty="0" smtClean="0"/>
              <a:t>XXXXX </a:t>
            </a:r>
            <a:r>
              <a:rPr lang="en-US" sz="1800" dirty="0"/>
              <a:t>frequency, intensity and duration of heatwaves. XX days over 90°F annually by 2100, compared to </a:t>
            </a:r>
            <a:r>
              <a:rPr lang="en-US" sz="1800" dirty="0" smtClean="0"/>
              <a:t>&gt;XX </a:t>
            </a:r>
            <a:r>
              <a:rPr lang="en-US" sz="1800" dirty="0"/>
              <a:t>days a year </a:t>
            </a:r>
          </a:p>
          <a:p>
            <a:r>
              <a:rPr lang="en-US" sz="1800" dirty="0"/>
              <a:t>A </a:t>
            </a:r>
            <a:r>
              <a:rPr lang="en-US" sz="1800" dirty="0" smtClean="0"/>
              <a:t>X% </a:t>
            </a:r>
            <a:r>
              <a:rPr lang="en-US" sz="1800" dirty="0"/>
              <a:t>to xx% increase/decrease in winter precipitation</a:t>
            </a:r>
          </a:p>
          <a:p>
            <a:r>
              <a:rPr lang="en-US" sz="1800" dirty="0" smtClean="0"/>
              <a:t>XXXXX </a:t>
            </a:r>
            <a:r>
              <a:rPr lang="en-US" sz="1800" dirty="0"/>
              <a:t>in the frequency of heavy downpours </a:t>
            </a:r>
          </a:p>
          <a:p>
            <a:r>
              <a:rPr lang="en-US" sz="1800" dirty="0"/>
              <a:t>Sea level rise of x to Y ft by 2100 in the </a:t>
            </a:r>
            <a:r>
              <a:rPr lang="en-US" sz="1800" dirty="0" smtClean="0"/>
              <a:t>XXXXX </a:t>
            </a:r>
            <a:r>
              <a:rPr lang="en-US" sz="1800" dirty="0"/>
              <a:t>area, above the global average of 1 to 4 ft </a:t>
            </a:r>
          </a:p>
          <a:p>
            <a:endParaRPr lang="en-US" sz="1800" dirty="0"/>
          </a:p>
        </p:txBody>
      </p:sp>
      <p:sp>
        <p:nvSpPr>
          <p:cNvPr id="4" name="Picture Placeholder 3"/>
          <p:cNvSpPr>
            <a:spLocks noGrp="1"/>
          </p:cNvSpPr>
          <p:nvPr>
            <p:ph type="pic" sz="quarter" idx="13"/>
          </p:nvPr>
        </p:nvSpPr>
        <p:spPr/>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725" y="1457325"/>
            <a:ext cx="2870200" cy="3739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071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City Plans and Documents that can Incorporate Climate Change Considerations </a:t>
            </a:r>
            <a:endParaRPr lang="en-US" dirty="0"/>
          </a:p>
        </p:txBody>
      </p:sp>
      <p:sp>
        <p:nvSpPr>
          <p:cNvPr id="3" name="Content Placeholder 2"/>
          <p:cNvSpPr>
            <a:spLocks noGrp="1"/>
          </p:cNvSpPr>
          <p:nvPr>
            <p:ph idx="1"/>
          </p:nvPr>
        </p:nvSpPr>
        <p:spPr>
          <a:xfrm>
            <a:off x="214304" y="1565752"/>
            <a:ext cx="5300671" cy="5116401"/>
          </a:xfrm>
        </p:spPr>
        <p:txBody>
          <a:bodyPr/>
          <a:lstStyle/>
          <a:p>
            <a:r>
              <a:rPr lang="en-US" sz="2000" b="1" dirty="0" smtClean="0"/>
              <a:t>Storm Drainage Design Standards</a:t>
            </a:r>
          </a:p>
          <a:p>
            <a:pPr lvl="1"/>
            <a:r>
              <a:rPr lang="en-US" dirty="0" smtClean="0"/>
              <a:t>Measures for flood proofing</a:t>
            </a:r>
          </a:p>
          <a:p>
            <a:pPr lvl="1"/>
            <a:r>
              <a:rPr lang="en-US" dirty="0" smtClean="0"/>
              <a:t>Required minimum elevations</a:t>
            </a:r>
          </a:p>
          <a:p>
            <a:r>
              <a:rPr lang="en-US" b="1" dirty="0" smtClean="0"/>
              <a:t>County </a:t>
            </a:r>
            <a:r>
              <a:rPr lang="en-US" b="1" dirty="0"/>
              <a:t>Flood Control District Manuals</a:t>
            </a:r>
          </a:p>
          <a:p>
            <a:pPr lvl="1"/>
            <a:r>
              <a:rPr lang="en-US" dirty="0"/>
              <a:t>Hydrology and Hydraulics </a:t>
            </a:r>
            <a:r>
              <a:rPr lang="en-US" dirty="0" smtClean="0"/>
              <a:t>Manuals (update to include future conditions analysis methods)</a:t>
            </a:r>
            <a:endParaRPr lang="en-US" dirty="0"/>
          </a:p>
          <a:p>
            <a:r>
              <a:rPr lang="en-US" b="1" dirty="0" smtClean="0"/>
              <a:t>Storm </a:t>
            </a:r>
            <a:r>
              <a:rPr lang="en-US" b="1" dirty="0"/>
              <a:t>Drainage Design Standards</a:t>
            </a:r>
          </a:p>
          <a:p>
            <a:pPr lvl="1"/>
            <a:r>
              <a:rPr lang="en-US" dirty="0"/>
              <a:t>Design criteria, standards, policies, and procedures for storm drainage improvements</a:t>
            </a:r>
          </a:p>
          <a:p>
            <a:r>
              <a:rPr lang="en-US" b="1" dirty="0" smtClean="0"/>
              <a:t>Strategic Plans/Master Plan</a:t>
            </a:r>
          </a:p>
          <a:p>
            <a:pPr lvl="1"/>
            <a:r>
              <a:rPr lang="en-US" dirty="0" smtClean="0"/>
              <a:t>High level documents outlining future priorities</a:t>
            </a:r>
          </a:p>
          <a:p>
            <a:r>
              <a:rPr lang="en-US" b="1" dirty="0" smtClean="0"/>
              <a:t>Infrastructure Design Criteria Manuals</a:t>
            </a:r>
          </a:p>
          <a:p>
            <a:pPr lvl="1"/>
            <a:r>
              <a:rPr lang="en-US" dirty="0" smtClean="0"/>
              <a:t>Standardized guidance for infrastructure design projects</a:t>
            </a:r>
          </a:p>
          <a:p>
            <a:endParaRPr lang="en-US" dirty="0" smtClean="0"/>
          </a:p>
          <a:p>
            <a:pPr marL="0" indent="0">
              <a:buNone/>
            </a:pPr>
            <a:endParaRPr lang="en-US" dirty="0"/>
          </a:p>
        </p:txBody>
      </p:sp>
      <p:pic>
        <p:nvPicPr>
          <p:cNvPr id="4"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8212" t="15833" r="7671" b="5624"/>
          <a:stretch/>
        </p:blipFill>
        <p:spPr>
          <a:xfrm>
            <a:off x="5551921" y="1685925"/>
            <a:ext cx="3463491" cy="4185052"/>
          </a:xfrm>
          <a:prstGeom prst="rect">
            <a:avLst/>
          </a:prstGeom>
        </p:spPr>
      </p:pic>
    </p:spTree>
    <p:extLst>
      <p:ext uri="{BB962C8B-B14F-4D97-AF65-F5344CB8AC3E}">
        <p14:creationId xmlns:p14="http://schemas.microsoft.com/office/powerpoint/2010/main" val="1486823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Adaptation Plan Exercise – 1 of 2</a:t>
            </a:r>
            <a:endParaRPr lang="en-US" dirty="0"/>
          </a:p>
        </p:txBody>
      </p:sp>
      <p:sp>
        <p:nvSpPr>
          <p:cNvPr id="3" name="Content Placeholder 2"/>
          <p:cNvSpPr>
            <a:spLocks noGrp="1"/>
          </p:cNvSpPr>
          <p:nvPr>
            <p:ph sz="quarter" idx="4"/>
          </p:nvPr>
        </p:nvSpPr>
        <p:spPr>
          <a:xfrm>
            <a:off x="459197" y="1347850"/>
            <a:ext cx="4041551" cy="1098467"/>
          </a:xfrm>
        </p:spPr>
        <p:txBody>
          <a:bodyPr/>
          <a:lstStyle/>
          <a:p>
            <a:pPr marL="0" indent="0">
              <a:buNone/>
            </a:pPr>
            <a:r>
              <a:rPr lang="en-US" b="1" dirty="0">
                <a:solidFill>
                  <a:schemeClr val="bg2"/>
                </a:solidFill>
              </a:rPr>
              <a:t>Game Track: </a:t>
            </a:r>
            <a:r>
              <a:rPr lang="en-US" b="1" dirty="0" smtClean="0">
                <a:solidFill>
                  <a:schemeClr val="bg2"/>
                </a:solidFill>
              </a:rPr>
              <a:t>                               </a:t>
            </a:r>
            <a:r>
              <a:rPr lang="en-US" sz="1800" dirty="0">
                <a:solidFill>
                  <a:schemeClr val="bg2"/>
                </a:solidFill>
              </a:rPr>
              <a:t>Do </a:t>
            </a:r>
            <a:r>
              <a:rPr lang="en-US" sz="1800" dirty="0" smtClean="0">
                <a:solidFill>
                  <a:schemeClr val="bg2"/>
                </a:solidFill>
              </a:rPr>
              <a:t>Adaptation Plan exercise </a:t>
            </a:r>
            <a:r>
              <a:rPr lang="en-US" sz="1800" dirty="0">
                <a:solidFill>
                  <a:schemeClr val="bg2"/>
                </a:solidFill>
              </a:rPr>
              <a:t>in Game of Floods workbook</a:t>
            </a:r>
          </a:p>
        </p:txBody>
      </p:sp>
      <p:sp>
        <p:nvSpPr>
          <p:cNvPr id="8" name="Rectangle 7"/>
          <p:cNvSpPr/>
          <p:nvPr/>
        </p:nvSpPr>
        <p:spPr>
          <a:xfrm>
            <a:off x="372856" y="2538608"/>
            <a:ext cx="3973512" cy="1231106"/>
          </a:xfrm>
          <a:prstGeom prst="rect">
            <a:avLst/>
          </a:prstGeom>
        </p:spPr>
        <p:txBody>
          <a:bodyPr wrap="square">
            <a:spAutoFit/>
          </a:bodyPr>
          <a:lstStyle/>
          <a:p>
            <a:r>
              <a:rPr lang="en-US" sz="2000" b="1" dirty="0">
                <a:solidFill>
                  <a:schemeClr val="bg2"/>
                </a:solidFill>
              </a:rPr>
              <a:t>Exercise track</a:t>
            </a:r>
            <a:r>
              <a:rPr lang="en-US" sz="2000" b="1" dirty="0" smtClean="0">
                <a:solidFill>
                  <a:schemeClr val="bg2"/>
                </a:solidFill>
              </a:rPr>
              <a:t>: </a:t>
            </a:r>
            <a:br>
              <a:rPr lang="en-US" sz="2000" b="1" dirty="0" smtClean="0">
                <a:solidFill>
                  <a:schemeClr val="bg2"/>
                </a:solidFill>
              </a:rPr>
            </a:br>
            <a:r>
              <a:rPr lang="en-US" dirty="0" smtClean="0">
                <a:solidFill>
                  <a:schemeClr val="bg2"/>
                </a:solidFill>
              </a:rPr>
              <a:t>Do Project Resilience Review in Participant Exercise Workbook (and on subsequent slides)</a:t>
            </a:r>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1587366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Adaptation Plan Exercise – 2 of 2</a:t>
            </a:r>
            <a:endParaRPr lang="en-US" dirty="0"/>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4294967295"/>
          </p:nvPr>
        </p:nvSpPr>
        <p:spPr>
          <a:xfrm>
            <a:off x="457200" y="1364694"/>
            <a:ext cx="4023509" cy="5404512"/>
          </a:xfrm>
          <a:prstGeom prst="rect">
            <a:avLst/>
          </a:prstGeom>
        </p:spPr>
        <p:txBody>
          <a:bodyPr/>
          <a:lstStyle/>
          <a:p>
            <a:r>
              <a:rPr lang="en-US" sz="1800" dirty="0">
                <a:solidFill>
                  <a:schemeClr val="bg1"/>
                </a:solidFill>
              </a:rPr>
              <a:t>Each team should report out on their Adaptation Plan</a:t>
            </a:r>
          </a:p>
          <a:p>
            <a:r>
              <a:rPr lang="en-US" sz="1800" dirty="0">
                <a:solidFill>
                  <a:schemeClr val="bg1"/>
                </a:solidFill>
              </a:rPr>
              <a:t>If there was one thing you wanted to do, but could not afford, what was it?</a:t>
            </a:r>
          </a:p>
          <a:p>
            <a:pPr marL="285750" indent="-285750">
              <a:buFont typeface="Arial" panose="020B0604020202020204" pitchFamily="34" charset="0"/>
              <a:buChar char="−"/>
            </a:pPr>
            <a:endParaRPr lang="en-US" sz="1800" dirty="0">
              <a:solidFill>
                <a:schemeClr val="bg1"/>
              </a:solidFill>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4153211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Project Resilience Review – </a:t>
            </a:r>
            <a:r>
              <a:rPr lang="en-US" dirty="0"/>
              <a:t>1</a:t>
            </a:r>
            <a:r>
              <a:rPr lang="en-US" dirty="0" smtClean="0"/>
              <a:t> of 2</a:t>
            </a:r>
            <a:endParaRPr lang="en-US" dirty="0"/>
          </a:p>
        </p:txBody>
      </p:sp>
      <p:pic>
        <p:nvPicPr>
          <p:cNvPr id="7" name="Picture 2" descr="C:\Users\vandeverj\Downloads\PaperAndPencil2-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4294967295"/>
          </p:nvPr>
        </p:nvSpPr>
        <p:spPr>
          <a:xfrm>
            <a:off x="457200" y="1371600"/>
            <a:ext cx="6575778" cy="5366429"/>
          </a:xfrm>
          <a:prstGeom prst="rect">
            <a:avLst/>
          </a:prstGeom>
        </p:spPr>
        <p:txBody>
          <a:bodyPr/>
          <a:lstStyle/>
          <a:p>
            <a:r>
              <a:rPr lang="en-US" sz="2000" dirty="0">
                <a:solidFill>
                  <a:schemeClr val="bg1"/>
                </a:solidFill>
              </a:rPr>
              <a:t>Review the project example provided by the trainer</a:t>
            </a:r>
          </a:p>
          <a:p>
            <a:r>
              <a:rPr lang="en-US" sz="2000" dirty="0">
                <a:solidFill>
                  <a:schemeClr val="bg1"/>
                </a:solidFill>
              </a:rPr>
              <a:t>Review details of future exposure to one or more flooding scenarios</a:t>
            </a:r>
          </a:p>
          <a:p>
            <a:r>
              <a:rPr lang="en-US" sz="2000" dirty="0">
                <a:solidFill>
                  <a:schemeClr val="bg1"/>
                </a:solidFill>
              </a:rPr>
              <a:t>Annotate project drawing/aerial, identifying opportunities and constraints and potential adaptation solutions</a:t>
            </a:r>
          </a:p>
          <a:p>
            <a:r>
              <a:rPr lang="en-US" sz="2000" dirty="0">
                <a:solidFill>
                  <a:schemeClr val="bg1"/>
                </a:solidFill>
              </a:rPr>
              <a:t>Address questions on following slide</a:t>
            </a:r>
          </a:p>
          <a:p>
            <a:pPr marL="285750" indent="-285750">
              <a:buFont typeface="Arial" panose="020B0604020202020204" pitchFamily="34" charset="0"/>
              <a:buChar char="−"/>
            </a:pPr>
            <a:endParaRPr lang="en-US" sz="2000" dirty="0">
              <a:solidFill>
                <a:schemeClr val="bg1"/>
              </a:solidFill>
            </a:endParaRPr>
          </a:p>
        </p:txBody>
      </p:sp>
      <p:pic>
        <p:nvPicPr>
          <p:cNvPr id="11" name="Picture 3" descr="C:\Users\bonham-carterc\AppData\Local\Microsoft\Windows\Temporary Internet Files\Content.Outlook\V7URJOJ9\IMG_35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8330" b="10542"/>
          <a:stretch/>
        </p:blipFill>
        <p:spPr bwMode="auto">
          <a:xfrm>
            <a:off x="979897" y="3905958"/>
            <a:ext cx="6699814" cy="2754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104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Project Resilience Review – 2 of 2</a:t>
            </a:r>
            <a:endParaRPr lang="en-US" dirty="0"/>
          </a:p>
        </p:txBody>
      </p:sp>
      <p:pic>
        <p:nvPicPr>
          <p:cNvPr id="7" name="Picture 2" descr="C:\Users\vandeverj\Downloads\PaperAndPencil2-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4294967295"/>
          </p:nvPr>
        </p:nvSpPr>
        <p:spPr>
          <a:xfrm>
            <a:off x="457200" y="1371599"/>
            <a:ext cx="7892314" cy="5311423"/>
          </a:xfrm>
          <a:prstGeom prst="rect">
            <a:avLst/>
          </a:prstGeom>
          <a:noFill/>
        </p:spPr>
        <p:txBody>
          <a:bodyPr lIns="182880" tIns="182880" rIns="182880" bIns="182880"/>
          <a:lstStyle/>
          <a:p>
            <a:pPr>
              <a:spcBef>
                <a:spcPts val="200"/>
              </a:spcBef>
            </a:pPr>
            <a:r>
              <a:rPr lang="en-US" dirty="0">
                <a:solidFill>
                  <a:schemeClr val="bg1"/>
                </a:solidFill>
              </a:rPr>
              <a:t>Which climate change stressors affect the project?</a:t>
            </a:r>
          </a:p>
          <a:p>
            <a:pPr>
              <a:spcBef>
                <a:spcPts val="200"/>
              </a:spcBef>
            </a:pPr>
            <a:r>
              <a:rPr lang="en-US" dirty="0">
                <a:solidFill>
                  <a:schemeClr val="bg1"/>
                </a:solidFill>
              </a:rPr>
              <a:t>What constraints does the site have? </a:t>
            </a:r>
          </a:p>
          <a:p>
            <a:pPr>
              <a:spcBef>
                <a:spcPts val="200"/>
              </a:spcBef>
            </a:pPr>
            <a:r>
              <a:rPr lang="en-US" dirty="0">
                <a:solidFill>
                  <a:schemeClr val="bg1"/>
                </a:solidFill>
              </a:rPr>
              <a:t>What adaptation strategies might be possible?</a:t>
            </a:r>
          </a:p>
          <a:p>
            <a:pPr>
              <a:spcBef>
                <a:spcPts val="200"/>
              </a:spcBef>
            </a:pPr>
            <a:r>
              <a:rPr lang="en-US" dirty="0">
                <a:solidFill>
                  <a:schemeClr val="bg1"/>
                </a:solidFill>
              </a:rPr>
              <a:t>What are the opportunities for social, equity, economic, and environmental benefits to the City? </a:t>
            </a:r>
          </a:p>
          <a:p>
            <a:pPr>
              <a:spcBef>
                <a:spcPts val="600"/>
              </a:spcBef>
            </a:pPr>
            <a:r>
              <a:rPr lang="en-US" dirty="0">
                <a:solidFill>
                  <a:schemeClr val="bg1"/>
                </a:solidFill>
              </a:rPr>
              <a:t>What are the short, medium and long term benefits?</a:t>
            </a:r>
          </a:p>
          <a:p>
            <a:pPr>
              <a:spcBef>
                <a:spcPts val="200"/>
              </a:spcBef>
            </a:pPr>
            <a:r>
              <a:rPr lang="en-US" dirty="0">
                <a:solidFill>
                  <a:schemeClr val="bg1"/>
                </a:solidFill>
              </a:rPr>
              <a:t>Are there any </a:t>
            </a:r>
            <a:r>
              <a:rPr lang="en-US" dirty="0" smtClean="0">
                <a:solidFill>
                  <a:schemeClr val="bg1"/>
                </a:solidFill>
              </a:rPr>
              <a:t>potential </a:t>
            </a:r>
            <a:r>
              <a:rPr lang="en-US" dirty="0">
                <a:solidFill>
                  <a:schemeClr val="bg1"/>
                </a:solidFill>
              </a:rPr>
              <a:t>risks or negative consequences?</a:t>
            </a:r>
          </a:p>
          <a:p>
            <a:pPr>
              <a:spcBef>
                <a:spcPts val="200"/>
              </a:spcBef>
            </a:pPr>
            <a:r>
              <a:rPr lang="en-US" dirty="0">
                <a:solidFill>
                  <a:schemeClr val="bg1"/>
                </a:solidFill>
              </a:rPr>
              <a:t>How can the project highlight interdependencies between systems or sectors?</a:t>
            </a:r>
          </a:p>
          <a:p>
            <a:pPr>
              <a:spcBef>
                <a:spcPts val="200"/>
              </a:spcBef>
            </a:pPr>
            <a:r>
              <a:rPr lang="en-US" dirty="0">
                <a:solidFill>
                  <a:schemeClr val="bg1"/>
                </a:solidFill>
              </a:rPr>
              <a:t>What stakeholders should be involved in the project? </a:t>
            </a:r>
          </a:p>
          <a:p>
            <a:pPr>
              <a:spcBef>
                <a:spcPts val="200"/>
              </a:spcBef>
            </a:pPr>
            <a:r>
              <a:rPr lang="en-US" dirty="0">
                <a:solidFill>
                  <a:schemeClr val="bg1"/>
                </a:solidFill>
              </a:rPr>
              <a:t>In </a:t>
            </a:r>
            <a:r>
              <a:rPr lang="en-US" dirty="0" smtClean="0">
                <a:solidFill>
                  <a:schemeClr val="bg1"/>
                </a:solidFill>
              </a:rPr>
              <a:t>summary, </a:t>
            </a:r>
            <a:r>
              <a:rPr lang="en-US" dirty="0">
                <a:solidFill>
                  <a:schemeClr val="bg1"/>
                </a:solidFill>
              </a:rPr>
              <a:t>how could it contribute overall to the resilience of City?</a:t>
            </a:r>
          </a:p>
          <a:p>
            <a:pPr marL="285750" indent="-285750">
              <a:spcBef>
                <a:spcPts val="200"/>
              </a:spcBef>
              <a:buFont typeface="Arial" panose="020B0604020202020204" pitchFamily="34" charset="0"/>
              <a:buChar char="−"/>
            </a:pPr>
            <a:endParaRPr lang="en-US" dirty="0">
              <a:solidFill>
                <a:schemeClr val="bg1"/>
              </a:solidFill>
            </a:endParaRPr>
          </a:p>
        </p:txBody>
      </p:sp>
    </p:spTree>
    <p:extLst>
      <p:ext uri="{BB962C8B-B14F-4D97-AF65-F5344CB8AC3E}">
        <p14:creationId xmlns:p14="http://schemas.microsoft.com/office/powerpoint/2010/main" val="380622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95600" y="250366"/>
            <a:ext cx="6139543" cy="6629400"/>
          </a:xfrm>
        </p:spPr>
        <p:txBody>
          <a:bodyPr/>
          <a:lstStyle/>
          <a:p>
            <a:r>
              <a:rPr lang="en-US" dirty="0"/>
              <a:t>Integrating Climate Change into Planning &amp; </a:t>
            </a:r>
            <a:r>
              <a:rPr lang="en-US" dirty="0" smtClean="0"/>
              <a:t>Operations </a:t>
            </a:r>
            <a:br>
              <a:rPr lang="en-US" dirty="0" smtClean="0"/>
            </a:br>
            <a:r>
              <a:rPr lang="en-US" dirty="0" smtClean="0"/>
              <a:t>Applicable Case Studies:</a:t>
            </a:r>
          </a:p>
          <a:p>
            <a:pPr marL="342900" indent="-342900">
              <a:buFont typeface="Arial" panose="020B0604020202020204" pitchFamily="34" charset="0"/>
              <a:buChar char="•"/>
            </a:pPr>
            <a:r>
              <a:rPr lang="en-CA" sz="2400" dirty="0" smtClean="0"/>
              <a:t>Vancouver </a:t>
            </a:r>
            <a:r>
              <a:rPr lang="en-CA" sz="2400" dirty="0"/>
              <a:t>Flood Resilience and Adaptation</a:t>
            </a:r>
            <a:endParaRPr lang="en-US" sz="2400" dirty="0"/>
          </a:p>
          <a:p>
            <a:pPr marL="342900" indent="-342900">
              <a:spcBef>
                <a:spcPts val="0"/>
              </a:spcBef>
              <a:buFont typeface="Arial" panose="020B0604020202020204" pitchFamily="34" charset="0"/>
              <a:buChar char="•"/>
            </a:pPr>
            <a:r>
              <a:rPr lang="en-CA" sz="2400" dirty="0"/>
              <a:t>Fort Lauderdale Mainstreaming Resiliency</a:t>
            </a:r>
            <a:endParaRPr lang="en-US" sz="2400" dirty="0"/>
          </a:p>
          <a:p>
            <a:pPr marL="342900" indent="-342900">
              <a:spcBef>
                <a:spcPts val="0"/>
              </a:spcBef>
              <a:buFont typeface="Arial" panose="020B0604020202020204" pitchFamily="34" charset="0"/>
              <a:buChar char="•"/>
            </a:pPr>
            <a:r>
              <a:rPr lang="en-CA" sz="2400" dirty="0"/>
              <a:t>Baltimore Amendment of Floodplain </a:t>
            </a:r>
            <a:r>
              <a:rPr lang="en-CA" sz="2400" dirty="0" smtClean="0"/>
              <a:t>Code</a:t>
            </a:r>
            <a:endParaRPr lang="en-US" sz="2400" dirty="0"/>
          </a:p>
          <a:p>
            <a:pPr marL="342900" indent="-342900">
              <a:spcBef>
                <a:spcPts val="0"/>
              </a:spcBef>
              <a:buFont typeface="Arial" panose="020B0604020202020204" pitchFamily="34" charset="0"/>
              <a:buChar char="•"/>
            </a:pPr>
            <a:r>
              <a:rPr lang="en-CA" sz="2400" dirty="0"/>
              <a:t>Climate Change Preparedness and Resiliency Checklist, City of Boston</a:t>
            </a:r>
            <a:endParaRPr lang="en-US" sz="2400" dirty="0"/>
          </a:p>
          <a:p>
            <a:pPr marL="342900" indent="-342900">
              <a:spcBef>
                <a:spcPts val="0"/>
              </a:spcBef>
              <a:buFont typeface="Arial" panose="020B0604020202020204" pitchFamily="34" charset="0"/>
              <a:buChar char="•"/>
            </a:pPr>
            <a:r>
              <a:rPr lang="en-CA" sz="2400" dirty="0"/>
              <a:t>San Francisco Capital Planning Guidance</a:t>
            </a:r>
            <a:endParaRPr lang="en-US" sz="2400" dirty="0"/>
          </a:p>
          <a:p>
            <a:pPr marL="342900" indent="-342900">
              <a:spcBef>
                <a:spcPts val="0"/>
              </a:spcBef>
              <a:buFont typeface="Arial" panose="020B0604020202020204" pitchFamily="34" charset="0"/>
              <a:buChar char="•"/>
            </a:pPr>
            <a:r>
              <a:rPr lang="en-CA" sz="2400" dirty="0"/>
              <a:t>Miami Beach Proposed Code Modifications</a:t>
            </a:r>
            <a:endParaRPr lang="en-US" sz="2400" dirty="0"/>
          </a:p>
          <a:p>
            <a:pPr marL="342900" indent="-342900">
              <a:spcBef>
                <a:spcPts val="0"/>
              </a:spcBef>
              <a:buFont typeface="Arial" panose="020B0604020202020204" pitchFamily="34" charset="0"/>
              <a:buChar char="•"/>
            </a:pPr>
            <a:r>
              <a:rPr lang="en-CA" sz="2400" dirty="0" smtClean="0"/>
              <a:t>MTC </a:t>
            </a:r>
            <a:r>
              <a:rPr lang="en-CA" sz="2400" dirty="0"/>
              <a:t>Mainstreaming </a:t>
            </a:r>
            <a:r>
              <a:rPr lang="en-CA" sz="2400" dirty="0" smtClean="0"/>
              <a:t>Climate Change Risk</a:t>
            </a:r>
          </a:p>
          <a:p>
            <a:pPr marL="342900" indent="-342900">
              <a:spcBef>
                <a:spcPts val="0"/>
              </a:spcBef>
              <a:buFont typeface="Arial" panose="020B0604020202020204" pitchFamily="34" charset="0"/>
              <a:buChar char="•"/>
            </a:pPr>
            <a:r>
              <a:rPr lang="en-CA" sz="2400" dirty="0" smtClean="0"/>
              <a:t>Baltimore </a:t>
            </a:r>
            <a:r>
              <a:rPr lang="en-CA" sz="2400" dirty="0"/>
              <a:t>Capital Improvement </a:t>
            </a:r>
            <a:r>
              <a:rPr lang="en-CA" sz="2400" dirty="0" smtClean="0"/>
              <a:t>Program</a:t>
            </a:r>
          </a:p>
          <a:p>
            <a:pPr marL="342900" indent="-342900">
              <a:spcBef>
                <a:spcPts val="0"/>
              </a:spcBef>
              <a:buFont typeface="Arial" panose="020B0604020202020204" pitchFamily="34" charset="0"/>
              <a:buChar char="•"/>
            </a:pPr>
            <a:r>
              <a:rPr lang="en-CA" sz="2400" dirty="0" smtClean="0"/>
              <a:t>Port of Long Beach, Addressing Climate Change</a:t>
            </a:r>
            <a:endParaRPr lang="en-US" sz="2400" dirty="0"/>
          </a:p>
          <a:p>
            <a:endParaRPr lang="en-US" dirty="0" smtClean="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294916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562920" y="1789604"/>
            <a:ext cx="6264310" cy="3402989"/>
          </a:xfrm>
        </p:spPr>
        <p:txBody>
          <a:bodyPr/>
          <a:lstStyle/>
          <a:p>
            <a:r>
              <a:rPr lang="en-US" dirty="0" smtClean="0"/>
              <a:t>Wrap-Up</a:t>
            </a:r>
            <a:br>
              <a:rPr lang="en-US" dirty="0" smtClean="0"/>
            </a:br>
            <a:r>
              <a:rPr lang="en-US" dirty="0"/>
              <a:t/>
            </a:r>
            <a:br>
              <a:rPr lang="en-US" dirty="0"/>
            </a:br>
            <a:r>
              <a:rPr lang="en-US" sz="3200" dirty="0" smtClean="0"/>
              <a:t>What next?</a:t>
            </a:r>
            <a:endParaRPr lang="en-US" dirty="0"/>
          </a:p>
        </p:txBody>
      </p:sp>
    </p:spTree>
    <p:extLst>
      <p:ext uri="{BB962C8B-B14F-4D97-AF65-F5344CB8AC3E}">
        <p14:creationId xmlns:p14="http://schemas.microsoft.com/office/powerpoint/2010/main" val="4006433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7"/>
            <a:ext cx="8229600" cy="1082509"/>
          </a:xfrm>
        </p:spPr>
        <p:txBody>
          <a:bodyPr>
            <a:noAutofit/>
          </a:bodyPr>
          <a:lstStyle/>
          <a:p>
            <a:r>
              <a:rPr lang="en-US" dirty="0">
                <a:solidFill>
                  <a:schemeClr val="bg1"/>
                </a:solidFill>
              </a:rPr>
              <a:t>Process for Incorporating Climate Change into Project </a:t>
            </a:r>
            <a:r>
              <a:rPr lang="en-US" dirty="0" smtClean="0">
                <a:solidFill>
                  <a:schemeClr val="bg1"/>
                </a:solidFill>
              </a:rPr>
              <a:t>Planning – Next Steps</a:t>
            </a:r>
            <a:r>
              <a:rPr lang="en-US" dirty="0">
                <a:solidFill>
                  <a:schemeClr val="bg1"/>
                </a:solidFill>
              </a:rPr>
              <a:t/>
            </a:r>
            <a:br>
              <a:rPr lang="en-US" dirty="0">
                <a:solidFill>
                  <a:schemeClr val="bg1"/>
                </a:solidFill>
              </a:rPr>
            </a:br>
            <a:endParaRPr lang="en-US" dirty="0">
              <a:solidFill>
                <a:schemeClr val="bg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712760"/>
            <a:ext cx="5030877" cy="5069040"/>
          </a:xfrm>
          <a:prstGeom prst="rect">
            <a:avLst/>
          </a:prstGeom>
        </p:spPr>
      </p:pic>
      <p:grpSp>
        <p:nvGrpSpPr>
          <p:cNvPr id="4" name="Group 3"/>
          <p:cNvGrpSpPr/>
          <p:nvPr/>
        </p:nvGrpSpPr>
        <p:grpSpPr>
          <a:xfrm>
            <a:off x="3913205" y="1543721"/>
            <a:ext cx="585037" cy="585037"/>
            <a:chOff x="3913205" y="1543721"/>
            <a:chExt cx="585037" cy="585037"/>
          </a:xfrm>
        </p:grpSpPr>
        <p:sp>
          <p:nvSpPr>
            <p:cNvPr id="9" name="Oval 8"/>
            <p:cNvSpPr/>
            <p:nvPr/>
          </p:nvSpPr>
          <p:spPr>
            <a:xfrm>
              <a:off x="3913205" y="1543721"/>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4" name="Oval 13"/>
            <p:cNvSpPr/>
            <p:nvPr/>
          </p:nvSpPr>
          <p:spPr>
            <a:xfrm>
              <a:off x="3983264" y="1613780"/>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1" name="TextBox 30"/>
            <p:cNvSpPr txBox="1"/>
            <p:nvPr/>
          </p:nvSpPr>
          <p:spPr>
            <a:xfrm>
              <a:off x="4131121" y="1670430"/>
              <a:ext cx="304800" cy="303140"/>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1</a:t>
              </a:r>
            </a:p>
          </p:txBody>
        </p:sp>
      </p:grpSp>
      <p:sp>
        <p:nvSpPr>
          <p:cNvPr id="17" name="Oval 16"/>
          <p:cNvSpPr/>
          <p:nvPr/>
        </p:nvSpPr>
        <p:spPr>
          <a:xfrm>
            <a:off x="5915181" y="2041306"/>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8" name="Oval 17"/>
          <p:cNvSpPr/>
          <p:nvPr/>
        </p:nvSpPr>
        <p:spPr>
          <a:xfrm>
            <a:off x="5985240" y="2111365"/>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2" name="TextBox 31"/>
          <p:cNvSpPr txBox="1"/>
          <p:nvPr/>
        </p:nvSpPr>
        <p:spPr>
          <a:xfrm>
            <a:off x="6134328" y="2157354"/>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2</a:t>
            </a:r>
          </a:p>
        </p:txBody>
      </p:sp>
      <p:sp>
        <p:nvSpPr>
          <p:cNvPr id="20" name="Oval 19"/>
          <p:cNvSpPr/>
          <p:nvPr/>
        </p:nvSpPr>
        <p:spPr>
          <a:xfrm>
            <a:off x="6867700" y="387755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1" name="Oval 20"/>
          <p:cNvSpPr/>
          <p:nvPr/>
        </p:nvSpPr>
        <p:spPr>
          <a:xfrm>
            <a:off x="6937759" y="394761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3" name="TextBox 32"/>
          <p:cNvSpPr txBox="1"/>
          <p:nvPr/>
        </p:nvSpPr>
        <p:spPr>
          <a:xfrm>
            <a:off x="7088503" y="4008706"/>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3</a:t>
            </a:r>
          </a:p>
        </p:txBody>
      </p:sp>
      <p:sp>
        <p:nvSpPr>
          <p:cNvPr id="26" name="Oval 25"/>
          <p:cNvSpPr/>
          <p:nvPr/>
        </p:nvSpPr>
        <p:spPr>
          <a:xfrm>
            <a:off x="2100362" y="4999341"/>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7" name="Oval 26"/>
          <p:cNvSpPr/>
          <p:nvPr/>
        </p:nvSpPr>
        <p:spPr>
          <a:xfrm>
            <a:off x="2170421" y="5069400"/>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5" name="TextBox 34"/>
          <p:cNvSpPr txBox="1"/>
          <p:nvPr/>
        </p:nvSpPr>
        <p:spPr>
          <a:xfrm>
            <a:off x="2304168" y="5138475"/>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6</a:t>
            </a:r>
          </a:p>
        </p:txBody>
      </p:sp>
      <p:sp>
        <p:nvSpPr>
          <p:cNvPr id="44" name="Oval 43"/>
          <p:cNvSpPr/>
          <p:nvPr/>
        </p:nvSpPr>
        <p:spPr>
          <a:xfrm>
            <a:off x="3375144" y="6080540"/>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5" name="Oval 44"/>
          <p:cNvSpPr/>
          <p:nvPr/>
        </p:nvSpPr>
        <p:spPr>
          <a:xfrm>
            <a:off x="3445203" y="6150599"/>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3" name="TextBox 42"/>
          <p:cNvSpPr txBox="1"/>
          <p:nvPr/>
        </p:nvSpPr>
        <p:spPr>
          <a:xfrm>
            <a:off x="3602498" y="6206042"/>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5</a:t>
            </a:r>
          </a:p>
        </p:txBody>
      </p:sp>
      <p:sp>
        <p:nvSpPr>
          <p:cNvPr id="23" name="Oval 22"/>
          <p:cNvSpPr/>
          <p:nvPr/>
        </p:nvSpPr>
        <p:spPr>
          <a:xfrm>
            <a:off x="5718190" y="5949082"/>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1" name="Group 10"/>
          <p:cNvGrpSpPr/>
          <p:nvPr/>
        </p:nvGrpSpPr>
        <p:grpSpPr>
          <a:xfrm>
            <a:off x="5788249" y="6019141"/>
            <a:ext cx="462095" cy="566431"/>
            <a:chOff x="6041488" y="5485722"/>
            <a:chExt cx="462095" cy="566431"/>
          </a:xfrm>
        </p:grpSpPr>
        <p:sp>
          <p:nvSpPr>
            <p:cNvPr id="24" name="Oval 23"/>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4" name="TextBox 3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4</a:t>
              </a:r>
            </a:p>
          </p:txBody>
        </p:sp>
      </p:grpSp>
      <p:sp>
        <p:nvSpPr>
          <p:cNvPr id="50" name="TextBox 49"/>
          <p:cNvSpPr txBox="1"/>
          <p:nvPr/>
        </p:nvSpPr>
        <p:spPr>
          <a:xfrm>
            <a:off x="1111025" y="1669522"/>
            <a:ext cx="2739889" cy="401169"/>
          </a:xfrm>
          <a:prstGeom prst="rect">
            <a:avLst/>
          </a:prstGeom>
          <a:noFill/>
        </p:spPr>
        <p:txBody>
          <a:bodyPr wrap="square" lIns="0" tIns="0" rIns="0" bIns="0" rtlCol="0">
            <a:noAutofit/>
          </a:bodyPr>
          <a:lstStyle/>
          <a:p>
            <a:pPr algn="r"/>
            <a:r>
              <a:rPr lang="en-US" sz="2000" dirty="0" smtClean="0">
                <a:solidFill>
                  <a:srgbClr val="FFFFFF"/>
                </a:solidFill>
                <a:cs typeface="Aktiv Grotesk Trial" panose="020B0504020202020204" pitchFamily="34" charset="0"/>
              </a:rPr>
              <a:t>Review Science</a:t>
            </a:r>
          </a:p>
        </p:txBody>
      </p:sp>
      <p:sp>
        <p:nvSpPr>
          <p:cNvPr id="51" name="TextBox 50"/>
          <p:cNvSpPr txBox="1"/>
          <p:nvPr/>
        </p:nvSpPr>
        <p:spPr>
          <a:xfrm>
            <a:off x="6543529" y="2116680"/>
            <a:ext cx="1903122" cy="401169"/>
          </a:xfrm>
          <a:prstGeom prst="rect">
            <a:avLst/>
          </a:prstGeom>
          <a:noFill/>
        </p:spPr>
        <p:txBody>
          <a:bodyPr wrap="square" lIns="0" tIns="0" rIns="0" bIns="0" rtlCol="0">
            <a:noAutofit/>
          </a:bodyPr>
          <a:lstStyle/>
          <a:p>
            <a:r>
              <a:rPr lang="en-US" sz="2000" dirty="0" smtClean="0">
                <a:solidFill>
                  <a:srgbClr val="FFFFFF"/>
                </a:solidFill>
                <a:cs typeface="Aktiv Grotesk Trial" panose="020B0504020202020204" pitchFamily="34" charset="0"/>
              </a:rPr>
              <a:t>Inventory Assets and Operations</a:t>
            </a:r>
          </a:p>
        </p:txBody>
      </p:sp>
      <p:sp>
        <p:nvSpPr>
          <p:cNvPr id="53" name="TextBox 52"/>
          <p:cNvSpPr txBox="1"/>
          <p:nvPr/>
        </p:nvSpPr>
        <p:spPr>
          <a:xfrm>
            <a:off x="6343518" y="6112896"/>
            <a:ext cx="1645726" cy="401169"/>
          </a:xfrm>
          <a:prstGeom prst="rect">
            <a:avLst/>
          </a:prstGeom>
          <a:noFill/>
        </p:spPr>
        <p:txBody>
          <a:bodyPr wrap="square" lIns="0" tIns="0" rIns="0" bIns="0" rtlCol="0">
            <a:noAutofit/>
          </a:bodyPr>
          <a:lstStyle/>
          <a:p>
            <a:r>
              <a:rPr lang="en-US" sz="2000" dirty="0" smtClean="0">
                <a:solidFill>
                  <a:srgbClr val="FFFFFF"/>
                </a:solidFill>
                <a:cs typeface="Aktiv Grotesk Trial" panose="020B0504020202020204" pitchFamily="34" charset="0"/>
              </a:rPr>
              <a:t>Assess Risk</a:t>
            </a:r>
          </a:p>
        </p:txBody>
      </p:sp>
      <p:sp>
        <p:nvSpPr>
          <p:cNvPr id="54" name="TextBox 53"/>
          <p:cNvSpPr txBox="1"/>
          <p:nvPr/>
        </p:nvSpPr>
        <p:spPr>
          <a:xfrm>
            <a:off x="1653187" y="6024919"/>
            <a:ext cx="1645726" cy="401169"/>
          </a:xfrm>
          <a:prstGeom prst="rect">
            <a:avLst/>
          </a:prstGeom>
          <a:noFill/>
        </p:spPr>
        <p:txBody>
          <a:bodyPr wrap="square" lIns="0" tIns="0" rIns="0" bIns="0" rtlCol="0">
            <a:noAutofit/>
          </a:bodyPr>
          <a:lstStyle/>
          <a:p>
            <a:pPr algn="r"/>
            <a:r>
              <a:rPr lang="en-US" sz="2000" dirty="0" smtClean="0">
                <a:solidFill>
                  <a:srgbClr val="FFFFFF"/>
                </a:solidFill>
                <a:cs typeface="Aktiv Grotesk Trial" panose="020B0504020202020204" pitchFamily="34" charset="0"/>
              </a:rPr>
              <a:t>Plan Adaptation</a:t>
            </a:r>
          </a:p>
        </p:txBody>
      </p:sp>
      <p:sp>
        <p:nvSpPr>
          <p:cNvPr id="55" name="TextBox 54"/>
          <p:cNvSpPr txBox="1"/>
          <p:nvPr/>
        </p:nvSpPr>
        <p:spPr>
          <a:xfrm>
            <a:off x="-107168" y="5146736"/>
            <a:ext cx="2145389" cy="401169"/>
          </a:xfrm>
          <a:prstGeom prst="rect">
            <a:avLst/>
          </a:prstGeom>
          <a:noFill/>
        </p:spPr>
        <p:txBody>
          <a:bodyPr wrap="square" lIns="0" tIns="0" rIns="0" bIns="0" rtlCol="0">
            <a:noAutofit/>
          </a:bodyPr>
          <a:lstStyle/>
          <a:p>
            <a:pPr algn="r"/>
            <a:r>
              <a:rPr lang="en-US" sz="2000" b="1" dirty="0" smtClean="0">
                <a:solidFill>
                  <a:srgbClr val="FFFFFF"/>
                </a:solidFill>
                <a:cs typeface="Aktiv Grotesk Trial" panose="020B0504020202020204" pitchFamily="34" charset="0"/>
              </a:rPr>
              <a:t>Implement Adaptation Measures</a:t>
            </a:r>
          </a:p>
        </p:txBody>
      </p:sp>
      <p:sp>
        <p:nvSpPr>
          <p:cNvPr id="56" name="TextBox 55"/>
          <p:cNvSpPr txBox="1"/>
          <p:nvPr/>
        </p:nvSpPr>
        <p:spPr>
          <a:xfrm>
            <a:off x="965526" y="3077348"/>
            <a:ext cx="1067101" cy="401169"/>
          </a:xfrm>
          <a:prstGeom prst="rect">
            <a:avLst/>
          </a:prstGeom>
          <a:noFill/>
        </p:spPr>
        <p:txBody>
          <a:bodyPr wrap="square" lIns="0" tIns="0" rIns="0" bIns="0" rtlCol="0">
            <a:noAutofit/>
          </a:bodyPr>
          <a:lstStyle/>
          <a:p>
            <a:pPr algn="r"/>
            <a:r>
              <a:rPr lang="en-US" sz="2000" b="1" dirty="0" smtClean="0">
                <a:solidFill>
                  <a:srgbClr val="FFFFFF"/>
                </a:solidFill>
                <a:cs typeface="Aktiv Grotesk Trial" panose="020B0504020202020204" pitchFamily="34" charset="0"/>
              </a:rPr>
              <a:t>Monitor</a:t>
            </a:r>
          </a:p>
        </p:txBody>
      </p:sp>
      <p:sp>
        <p:nvSpPr>
          <p:cNvPr id="57" name="TextBox 56"/>
          <p:cNvSpPr txBox="1"/>
          <p:nvPr/>
        </p:nvSpPr>
        <p:spPr>
          <a:xfrm>
            <a:off x="7493000" y="4018462"/>
            <a:ext cx="1645726" cy="401169"/>
          </a:xfrm>
          <a:prstGeom prst="rect">
            <a:avLst/>
          </a:prstGeom>
          <a:noFill/>
        </p:spPr>
        <p:txBody>
          <a:bodyPr wrap="square" lIns="0" tIns="0" rIns="0" bIns="0" rtlCol="0">
            <a:noAutofit/>
          </a:bodyPr>
          <a:lstStyle/>
          <a:p>
            <a:r>
              <a:rPr lang="en-US" sz="2000" dirty="0" smtClean="0">
                <a:solidFill>
                  <a:srgbClr val="FFFFFF"/>
                </a:solidFill>
                <a:cs typeface="Aktiv Grotesk Trial" panose="020B0504020202020204" pitchFamily="34" charset="0"/>
              </a:rPr>
              <a:t>Assess </a:t>
            </a:r>
          </a:p>
          <a:p>
            <a:r>
              <a:rPr lang="en-US" sz="2000" dirty="0" smtClean="0">
                <a:solidFill>
                  <a:srgbClr val="FFFFFF"/>
                </a:solidFill>
                <a:cs typeface="Aktiv Grotesk Trial" panose="020B0504020202020204" pitchFamily="34" charset="0"/>
              </a:rPr>
              <a:t>Vulnerability</a:t>
            </a:r>
          </a:p>
        </p:txBody>
      </p:sp>
      <p:sp>
        <p:nvSpPr>
          <p:cNvPr id="61" name="TextBox 60"/>
          <p:cNvSpPr txBox="1"/>
          <p:nvPr/>
        </p:nvSpPr>
        <p:spPr>
          <a:xfrm>
            <a:off x="4087025" y="3995371"/>
            <a:ext cx="1162401" cy="552493"/>
          </a:xfrm>
          <a:prstGeom prst="rect">
            <a:avLst/>
          </a:prstGeom>
          <a:noFill/>
        </p:spPr>
        <p:txBody>
          <a:bodyPr wrap="square" lIns="0" tIns="0" rIns="0" bIns="0" rtlCol="0">
            <a:noAutofit/>
          </a:bodyPr>
          <a:lstStyle/>
          <a:p>
            <a:pPr algn="ctr"/>
            <a:r>
              <a:rPr lang="en-US" sz="1500" dirty="0" smtClean="0">
                <a:solidFill>
                  <a:srgbClr val="FFFFFF"/>
                </a:solidFill>
                <a:cs typeface="Aktiv Grotesk Trial" panose="020B0504020202020204" pitchFamily="34" charset="0"/>
              </a:rPr>
              <a:t>Stakeholder Engagement</a:t>
            </a:r>
          </a:p>
        </p:txBody>
      </p:sp>
      <p:sp>
        <p:nvSpPr>
          <p:cNvPr id="62" name="TextBox 61"/>
          <p:cNvSpPr txBox="1"/>
          <p:nvPr/>
        </p:nvSpPr>
        <p:spPr>
          <a:xfrm>
            <a:off x="2699517" y="3101534"/>
            <a:ext cx="1256423"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Adaptive </a:t>
            </a:r>
          </a:p>
          <a:p>
            <a:r>
              <a:rPr lang="en-US" sz="1500" dirty="0" smtClean="0">
                <a:solidFill>
                  <a:srgbClr val="000000">
                    <a:lumMod val="95000"/>
                    <a:lumOff val="5000"/>
                  </a:srgbClr>
                </a:solidFill>
                <a:cs typeface="Aktiv Grotesk Trial" panose="020B0504020202020204" pitchFamily="34" charset="0"/>
              </a:rPr>
              <a:t>Capacity &amp;  Thresholds</a:t>
            </a:r>
          </a:p>
        </p:txBody>
      </p:sp>
      <p:sp>
        <p:nvSpPr>
          <p:cNvPr id="63" name="TextBox 62"/>
          <p:cNvSpPr txBox="1"/>
          <p:nvPr/>
        </p:nvSpPr>
        <p:spPr>
          <a:xfrm>
            <a:off x="3815351" y="5522858"/>
            <a:ext cx="1459602"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Physical Governance Information</a:t>
            </a:r>
          </a:p>
        </p:txBody>
      </p:sp>
      <p:sp>
        <p:nvSpPr>
          <p:cNvPr id="64" name="TextBox 63"/>
          <p:cNvSpPr txBox="1"/>
          <p:nvPr/>
        </p:nvSpPr>
        <p:spPr>
          <a:xfrm>
            <a:off x="5236451" y="5245717"/>
            <a:ext cx="1459602" cy="718824"/>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Likelihood Consequence Prioritization</a:t>
            </a:r>
          </a:p>
        </p:txBody>
      </p:sp>
      <p:sp>
        <p:nvSpPr>
          <p:cNvPr id="65" name="TextBox 64"/>
          <p:cNvSpPr txBox="1"/>
          <p:nvPr/>
        </p:nvSpPr>
        <p:spPr>
          <a:xfrm>
            <a:off x="5949856" y="3829197"/>
            <a:ext cx="955769" cy="401169"/>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Exposure</a:t>
            </a:r>
          </a:p>
          <a:p>
            <a:r>
              <a:rPr lang="en-US" sz="1500" dirty="0" smtClean="0">
                <a:solidFill>
                  <a:srgbClr val="000000">
                    <a:lumMod val="95000"/>
                    <a:lumOff val="5000"/>
                  </a:srgbClr>
                </a:solidFill>
                <a:cs typeface="Aktiv Grotesk Trial" panose="020B0504020202020204" pitchFamily="34" charset="0"/>
              </a:rPr>
              <a:t>Sensitivity</a:t>
            </a:r>
          </a:p>
          <a:p>
            <a:r>
              <a:rPr lang="en-US" sz="1500" dirty="0" smtClean="0">
                <a:solidFill>
                  <a:srgbClr val="000000">
                    <a:lumMod val="95000"/>
                    <a:lumOff val="5000"/>
                  </a:srgbClr>
                </a:solidFill>
                <a:cs typeface="Aktiv Grotesk Trial" panose="020B0504020202020204" pitchFamily="34" charset="0"/>
              </a:rPr>
              <a:t>Adaptive </a:t>
            </a:r>
          </a:p>
          <a:p>
            <a:r>
              <a:rPr lang="en-US" sz="1500" dirty="0" smtClean="0">
                <a:solidFill>
                  <a:srgbClr val="000000">
                    <a:lumMod val="95000"/>
                    <a:lumOff val="5000"/>
                  </a:srgbClr>
                </a:solidFill>
                <a:cs typeface="Aktiv Grotesk Trial" panose="020B0504020202020204" pitchFamily="34" charset="0"/>
              </a:rPr>
              <a:t>Capacity</a:t>
            </a:r>
          </a:p>
        </p:txBody>
      </p:sp>
      <p:sp>
        <p:nvSpPr>
          <p:cNvPr id="66" name="TextBox 65"/>
          <p:cNvSpPr txBox="1"/>
          <p:nvPr/>
        </p:nvSpPr>
        <p:spPr>
          <a:xfrm>
            <a:off x="5429717" y="2565636"/>
            <a:ext cx="1459602"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Function</a:t>
            </a:r>
            <a:r>
              <a:rPr lang="en-US" sz="1500" dirty="0">
                <a:solidFill>
                  <a:srgbClr val="000000">
                    <a:lumMod val="95000"/>
                    <a:lumOff val="5000"/>
                  </a:srgbClr>
                </a:solidFill>
                <a:cs typeface="Aktiv Grotesk Trial" panose="020B0504020202020204" pitchFamily="34" charset="0"/>
              </a:rPr>
              <a:t> </a:t>
            </a:r>
            <a:r>
              <a:rPr lang="en-US" sz="1500" dirty="0" smtClean="0">
                <a:solidFill>
                  <a:srgbClr val="000000">
                    <a:lumMod val="95000"/>
                    <a:lumOff val="5000"/>
                  </a:srgbClr>
                </a:solidFill>
                <a:cs typeface="Aktiv Grotesk Trial" panose="020B0504020202020204" pitchFamily="34" charset="0"/>
              </a:rPr>
              <a:t> Location  Condition</a:t>
            </a:r>
          </a:p>
        </p:txBody>
      </p:sp>
      <p:sp>
        <p:nvSpPr>
          <p:cNvPr id="67" name="TextBox 66"/>
          <p:cNvSpPr txBox="1"/>
          <p:nvPr/>
        </p:nvSpPr>
        <p:spPr>
          <a:xfrm>
            <a:off x="3923368" y="2158838"/>
            <a:ext cx="1042211"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Identify</a:t>
            </a:r>
            <a:r>
              <a:rPr lang="en-US" sz="1500" dirty="0">
                <a:solidFill>
                  <a:srgbClr val="000000">
                    <a:lumMod val="95000"/>
                    <a:lumOff val="5000"/>
                  </a:srgbClr>
                </a:solidFill>
                <a:cs typeface="Aktiv Grotesk Trial" panose="020B0504020202020204" pitchFamily="34" charset="0"/>
              </a:rPr>
              <a:t> </a:t>
            </a:r>
            <a:endParaRPr lang="en-US" sz="1500" dirty="0" smtClean="0">
              <a:solidFill>
                <a:srgbClr val="000000">
                  <a:lumMod val="95000"/>
                  <a:lumOff val="5000"/>
                </a:srgbClr>
              </a:solidFill>
              <a:cs typeface="Aktiv Grotesk Trial" panose="020B0504020202020204" pitchFamily="34" charset="0"/>
            </a:endParaRPr>
          </a:p>
          <a:p>
            <a:r>
              <a:rPr lang="en-US" sz="1500" dirty="0" smtClean="0">
                <a:solidFill>
                  <a:srgbClr val="000000">
                    <a:lumMod val="95000"/>
                    <a:lumOff val="5000"/>
                  </a:srgbClr>
                </a:solidFill>
                <a:cs typeface="Aktiv Grotesk Trial" panose="020B0504020202020204" pitchFamily="34" charset="0"/>
              </a:rPr>
              <a:t>climate scenarios</a:t>
            </a:r>
          </a:p>
        </p:txBody>
      </p:sp>
      <p:sp>
        <p:nvSpPr>
          <p:cNvPr id="46" name="TextBox 45"/>
          <p:cNvSpPr txBox="1"/>
          <p:nvPr/>
        </p:nvSpPr>
        <p:spPr>
          <a:xfrm>
            <a:off x="2763042" y="4557808"/>
            <a:ext cx="1256423"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Adopt Construct </a:t>
            </a:r>
          </a:p>
        </p:txBody>
      </p:sp>
      <p:sp>
        <p:nvSpPr>
          <p:cNvPr id="48" name="Oval 47"/>
          <p:cNvSpPr/>
          <p:nvPr/>
        </p:nvSpPr>
        <p:spPr>
          <a:xfrm>
            <a:off x="2100361" y="2985413"/>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52" name="Oval 51"/>
          <p:cNvSpPr/>
          <p:nvPr/>
        </p:nvSpPr>
        <p:spPr>
          <a:xfrm>
            <a:off x="2169418" y="3050415"/>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9" name="TextBox 48"/>
          <p:cNvSpPr txBox="1"/>
          <p:nvPr/>
        </p:nvSpPr>
        <p:spPr>
          <a:xfrm>
            <a:off x="2315598" y="3111458"/>
            <a:ext cx="304800" cy="510988"/>
          </a:xfrm>
          <a:prstGeom prst="rect">
            <a:avLst/>
          </a:prstGeom>
          <a:noFill/>
        </p:spPr>
        <p:txBody>
          <a:bodyPr wrap="square" lIns="0" tIns="0" rIns="0" bIns="0" rtlCol="0">
            <a:noAutofit/>
          </a:bodyPr>
          <a:lstStyle/>
          <a:p>
            <a:r>
              <a:rPr lang="en-US" sz="2000" b="1" dirty="0">
                <a:solidFill>
                  <a:srgbClr val="FFFFFF"/>
                </a:solidFill>
                <a:cs typeface="Aktiv Grotesk Trial" panose="020B0504020202020204" pitchFamily="34" charset="0"/>
              </a:rPr>
              <a:t>7</a:t>
            </a:r>
            <a:endParaRPr lang="en-US" sz="2000" b="1" dirty="0" smtClean="0">
              <a:solidFill>
                <a:srgbClr val="FFFFFF"/>
              </a:solidFill>
              <a:cs typeface="Aktiv Grotesk Trial" panose="020B0504020202020204" pitchFamily="34" charset="0"/>
            </a:endParaRPr>
          </a:p>
        </p:txBody>
      </p:sp>
    </p:spTree>
    <p:extLst>
      <p:ext uri="{BB962C8B-B14F-4D97-AF65-F5344CB8AC3E}">
        <p14:creationId xmlns:p14="http://schemas.microsoft.com/office/powerpoint/2010/main" val="404683157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2245384"/>
          </a:xfrm>
        </p:spPr>
        <p:txBody>
          <a:bodyPr/>
          <a:lstStyle/>
          <a:p>
            <a:r>
              <a:rPr lang="en-US" dirty="0" smtClean="0"/>
              <a:t>Incorporating climate change into project planning and design (Optional)</a:t>
            </a:r>
            <a:br>
              <a:rPr lang="en-US" dirty="0" smtClean="0"/>
            </a:br>
            <a:r>
              <a:rPr lang="en-US" dirty="0" smtClean="0"/>
              <a:t/>
            </a:r>
            <a:br>
              <a:rPr lang="en-US" dirty="0" smtClean="0"/>
            </a:br>
            <a:r>
              <a:rPr lang="en-US" sz="2400" b="0" dirty="0"/>
              <a:t>W</a:t>
            </a:r>
            <a:r>
              <a:rPr lang="en-US" sz="2400" b="0" dirty="0" smtClean="0"/>
              <a:t>hat ideas do you have to incorporate climate change considerations in your day-to-day work?</a:t>
            </a:r>
            <a:br>
              <a:rPr lang="en-US" sz="2400" b="0" dirty="0" smtClean="0"/>
            </a:br>
            <a:r>
              <a:rPr lang="en-US" sz="2400" b="0" dirty="0" smtClean="0"/>
              <a:t/>
            </a:r>
            <a:br>
              <a:rPr lang="en-US" sz="2400" b="0" dirty="0" smtClean="0"/>
            </a:br>
            <a:r>
              <a:rPr lang="en-US" sz="2400" b="0" dirty="0" smtClean="0"/>
              <a:t>What other staff or departments can you coordinate with?</a:t>
            </a:r>
            <a:endParaRPr lang="en-US" b="0"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AutoShape 7" descr="Image result for question clip ar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9" descr="Image result for question clip ar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36" name="Picture 12" descr="Image result for question clip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2209" y="3276705"/>
            <a:ext cx="3295650" cy="32956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627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for Action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91201637"/>
              </p:ext>
            </p:extLst>
          </p:nvPr>
        </p:nvGraphicFramePr>
        <p:xfrm>
          <a:off x="0" y="1396999"/>
          <a:ext cx="9144000" cy="5377986"/>
        </p:xfrm>
        <a:graphic>
          <a:graphicData uri="http://schemas.openxmlformats.org/drawingml/2006/table">
            <a:tbl>
              <a:tblPr firstRow="1" bandRow="1">
                <a:tableStyleId>{5C22544A-7EE6-4342-B048-85BDC9FD1C3A}</a:tableStyleId>
              </a:tblPr>
              <a:tblGrid>
                <a:gridCol w="2286000"/>
                <a:gridCol w="2286000"/>
                <a:gridCol w="2286000"/>
                <a:gridCol w="2286000"/>
              </a:tblGrid>
              <a:tr h="1550738">
                <a:tc>
                  <a:txBody>
                    <a:bodyPr/>
                    <a:lstStyle/>
                    <a:p>
                      <a:endParaRPr lang="en-US" dirty="0"/>
                    </a:p>
                  </a:txBody>
                  <a:tcPr>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60325" indent="0"/>
                      <a:endParaRPr lang="en-US" sz="2400" dirty="0">
                        <a:solidFill>
                          <a:schemeClr val="accent4"/>
                        </a:solidFill>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60325" indent="0"/>
                      <a:endParaRPr lang="en-US" sz="2400" dirty="0">
                        <a:solidFill>
                          <a:schemeClr val="accent4"/>
                        </a:solidFill>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60325" indent="0"/>
                      <a:endParaRPr lang="en-US" sz="2400" dirty="0">
                        <a:solidFill>
                          <a:schemeClr val="accent4"/>
                        </a:solidFill>
                      </a:endParaRPr>
                    </a:p>
                  </a:txBody>
                  <a:tcPr anchor="ctr">
                    <a:lnL w="3175" cap="flat" cmpd="sng" algn="ctr">
                      <a:solidFill>
                        <a:schemeClr val="tx1"/>
                      </a:solidFill>
                      <a:prstDash val="solid"/>
                      <a:round/>
                      <a:headEnd type="none" w="med" len="med"/>
                      <a:tailEnd type="none" w="med" len="med"/>
                    </a:lnL>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r>
              <a:tr h="3827248">
                <a:tc>
                  <a:txBody>
                    <a:bodyPr/>
                    <a:lstStyle/>
                    <a:p>
                      <a:endParaRPr lang="en-US" dirty="0"/>
                    </a:p>
                  </a:txBody>
                  <a:tcPr>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noFill/>
                  </a:tcPr>
                </a:tc>
                <a:tc>
                  <a:txBody>
                    <a:bodyPr/>
                    <a:lstStyle/>
                    <a:p>
                      <a:endParaRPr lang="en-US" dirty="0" smtClean="0"/>
                    </a:p>
                    <a:p>
                      <a:pPr marL="60325" indent="0"/>
                      <a:r>
                        <a:rPr lang="en-US" sz="1800" b="1" kern="1200" dirty="0" smtClean="0">
                          <a:solidFill>
                            <a:schemeClr val="tx1"/>
                          </a:solidFill>
                          <a:latin typeface="+mj-lt"/>
                          <a:ea typeface="+mn-ea"/>
                          <a:cs typeface="Aktiv Grotesk Trial" panose="020B0504020202020204" pitchFamily="34" charset="0"/>
                        </a:rPr>
                        <a:t>NEPA Requirements</a:t>
                      </a:r>
                    </a:p>
                    <a:p>
                      <a:pPr marL="60325" indent="0"/>
                      <a:r>
                        <a:rPr lang="en-US" sz="1600" dirty="0" smtClean="0"/>
                        <a:t>August 2016: release of updated guidance for Federal agencies on how to consider greenhouse gas emissions and the impacts of climate change in their NEPA analyses</a:t>
                      </a:r>
                    </a:p>
                    <a:p>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noFill/>
                  </a:tcPr>
                </a:tc>
                <a:tc>
                  <a:txBody>
                    <a:bodyPr/>
                    <a:lstStyle/>
                    <a:p>
                      <a:endParaRPr lang="en-US" dirty="0" smtClean="0"/>
                    </a:p>
                    <a:p>
                      <a:pPr marL="60325" indent="0"/>
                      <a:endParaRPr lang="en-US" dirty="0" smtClean="0"/>
                    </a:p>
                    <a:p>
                      <a:pPr marL="60325" indent="0"/>
                      <a:r>
                        <a:rPr lang="en-US" sz="1600" dirty="0" smtClean="0"/>
                        <a:t>Toyota lost $1.2B in product revenue after the 2011 earthquake &amp; tsunami – 150,000 fewer Toyota autos were manufactured in USA</a:t>
                      </a:r>
                      <a:endParaRPr lang="en-US"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noFill/>
                  </a:tcPr>
                </a:tc>
                <a:tc>
                  <a:txBody>
                    <a:bodyPr/>
                    <a:lstStyle/>
                    <a:p>
                      <a:endParaRPr lang="en-US" dirty="0" smtClean="0"/>
                    </a:p>
                    <a:p>
                      <a:pPr marL="60325" indent="0"/>
                      <a:endParaRPr lang="en-US" dirty="0" smtClean="0"/>
                    </a:p>
                    <a:p>
                      <a:pPr marL="60325" indent="0"/>
                      <a:r>
                        <a:rPr lang="en-US" sz="1600" dirty="0" smtClean="0"/>
                        <a:t>“Climate change isn’t an environmental issue. It’s a fundamental economic challenge for us.” </a:t>
                      </a:r>
                    </a:p>
                    <a:p>
                      <a:pPr marL="60325" indent="0" algn="r"/>
                      <a:endParaRPr lang="en-US" sz="1400" i="1" dirty="0" smtClean="0"/>
                    </a:p>
                    <a:p>
                      <a:pPr marL="60325" indent="0" algn="l"/>
                      <a:r>
                        <a:rPr lang="en-US" sz="1050" i="1" dirty="0" smtClean="0"/>
                        <a:t>U.S. EPA Chief</a:t>
                      </a:r>
                    </a:p>
                    <a:p>
                      <a:pPr marL="60325" indent="0" algn="l"/>
                      <a:r>
                        <a:rPr lang="en-US" sz="1050" i="1" dirty="0" smtClean="0"/>
                        <a:t>Gina McCarthy </a:t>
                      </a:r>
                    </a:p>
                    <a:p>
                      <a:pPr marL="60325" indent="0" algn="l"/>
                      <a:r>
                        <a:rPr lang="en-US" sz="1050" i="1" dirty="0" smtClean="0"/>
                        <a:t>July 31, 2013</a:t>
                      </a:r>
                      <a:endParaRPr lang="en-US" sz="1400" i="1" dirty="0" smtClean="0"/>
                    </a:p>
                    <a:p>
                      <a:pPr marL="60325" indent="0" algn="r"/>
                      <a:endParaRPr lang="en-US" sz="1400" i="1" dirty="0" smtClean="0"/>
                    </a:p>
                  </a:txBody>
                  <a:tcPr>
                    <a:lnL w="3175" cap="flat" cmpd="sng" algn="ctr">
                      <a:solidFill>
                        <a:schemeClr val="tx1"/>
                      </a:solidFill>
                      <a:prstDash val="solid"/>
                      <a:round/>
                      <a:headEnd type="none" w="med" len="med"/>
                      <a:tailEnd type="none" w="med" len="med"/>
                    </a:lnL>
                    <a:lnT w="3175" cap="flat" cmpd="sng" algn="ctr">
                      <a:noFill/>
                      <a:prstDash val="solid"/>
                      <a:round/>
                      <a:headEnd type="none" w="med" len="med"/>
                      <a:tailEnd type="none" w="med" len="med"/>
                    </a:lnT>
                    <a:noFill/>
                  </a:tcPr>
                </a:tc>
              </a:tr>
            </a:tbl>
          </a:graphicData>
        </a:graphic>
      </p:graphicFrame>
      <p:grpSp>
        <p:nvGrpSpPr>
          <p:cNvPr id="5" name="Group 4"/>
          <p:cNvGrpSpPr>
            <a:grpSpLocks noChangeAspect="1"/>
          </p:cNvGrpSpPr>
          <p:nvPr/>
        </p:nvGrpSpPr>
        <p:grpSpPr>
          <a:xfrm>
            <a:off x="209276" y="1455236"/>
            <a:ext cx="1973179" cy="5230391"/>
            <a:chOff x="209276" y="1531366"/>
            <a:chExt cx="1973179" cy="5230391"/>
          </a:xfrm>
        </p:grpSpPr>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31366"/>
              <a:ext cx="1239287" cy="1312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09276" y="3332757"/>
              <a:ext cx="1973179" cy="3429000"/>
            </a:xfrm>
            <a:prstGeom prst="rect">
              <a:avLst/>
            </a:prstGeom>
            <a:noFill/>
          </p:spPr>
          <p:txBody>
            <a:bodyPr wrap="square" lIns="0" tIns="0" rIns="0" bIns="0" rtlCol="0">
              <a:noAutofit/>
            </a:bodyPr>
            <a:lstStyle/>
            <a:p>
              <a:r>
                <a:rPr lang="en-US" sz="2000" b="1" dirty="0" smtClean="0">
                  <a:latin typeface="+mj-lt"/>
                  <a:cs typeface="Aktiv Grotesk Trial" panose="020B0504020202020204" pitchFamily="34" charset="0"/>
                </a:rPr>
                <a:t>The President</a:t>
              </a:r>
            </a:p>
            <a:p>
              <a:r>
                <a:rPr lang="en-US" b="1" dirty="0" smtClean="0">
                  <a:latin typeface="+mj-lt"/>
                  <a:cs typeface="Aktiv Grotesk Trial" panose="020B0504020202020204" pitchFamily="34" charset="0"/>
                </a:rPr>
                <a:t>Executive Order 13653</a:t>
              </a:r>
              <a:r>
                <a:rPr lang="en-US" dirty="0" smtClean="0">
                  <a:latin typeface="+mj-lt"/>
                  <a:cs typeface="Aktiv Grotesk Trial" panose="020B0504020202020204" pitchFamily="34" charset="0"/>
                </a:rPr>
                <a:t> </a:t>
              </a:r>
            </a:p>
            <a:p>
              <a:r>
                <a:rPr lang="en-US" sz="1600" dirty="0" smtClean="0">
                  <a:latin typeface="+mj-lt"/>
                  <a:cs typeface="Aktiv Grotesk Trial" panose="020B0504020202020204" pitchFamily="34" charset="0"/>
                </a:rPr>
                <a:t>Preparing the United States for the Impacts of Climate Change</a:t>
              </a:r>
            </a:p>
            <a:p>
              <a:r>
                <a:rPr lang="en-US" b="1" dirty="0" smtClean="0">
                  <a:latin typeface="+mj-lt"/>
                  <a:cs typeface="Aktiv Grotesk Trial" panose="020B0504020202020204" pitchFamily="34" charset="0"/>
                </a:rPr>
                <a:t>Executive Order 13690</a:t>
              </a:r>
              <a:r>
                <a:rPr lang="en-US" dirty="0">
                  <a:cs typeface="Aktiv Grotesk Trial" panose="020B0504020202020204" pitchFamily="34" charset="0"/>
                </a:rPr>
                <a:t> </a:t>
              </a:r>
              <a:endParaRPr lang="en-US" dirty="0" smtClean="0">
                <a:cs typeface="Aktiv Grotesk Trial" panose="020B0504020202020204" pitchFamily="34" charset="0"/>
              </a:endParaRPr>
            </a:p>
            <a:p>
              <a:r>
                <a:rPr lang="en-US" sz="1600" dirty="0" smtClean="0">
                  <a:cs typeface="Aktiv Grotesk Trial" panose="020B0504020202020204" pitchFamily="34" charset="0"/>
                </a:rPr>
                <a:t>Federal Flood Risk Management Standard</a:t>
              </a:r>
              <a:endParaRPr lang="en-US" sz="1600" dirty="0" smtClean="0">
                <a:latin typeface="+mj-lt"/>
                <a:cs typeface="Aktiv Grotesk Trial" panose="020B0504020202020204" pitchFamily="34" charset="0"/>
              </a:endParaRPr>
            </a:p>
          </p:txBody>
        </p:sp>
      </p:grpSp>
      <p:pic>
        <p:nvPicPr>
          <p:cNvPr id="9" name="Picture 4" descr="http://hiddencityphila.org/wp-content/uploads/2013/05/epa_logo.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343" r="16421"/>
          <a:stretch/>
        </p:blipFill>
        <p:spPr bwMode="auto">
          <a:xfrm>
            <a:off x="7289800" y="1426549"/>
            <a:ext cx="1404421"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www.autopulze.com/wp-content/uploads/2013/03/Toyota-Logo.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130" r="10663"/>
          <a:stretch/>
        </p:blipFill>
        <p:spPr bwMode="auto">
          <a:xfrm>
            <a:off x="4905487" y="1416254"/>
            <a:ext cx="1716312" cy="13167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2695" y="1446734"/>
            <a:ext cx="1719072" cy="1382134"/>
          </a:xfrm>
          <a:prstGeom prst="rect">
            <a:avLst/>
          </a:prstGeom>
        </p:spPr>
      </p:pic>
    </p:spTree>
    <p:extLst>
      <p:ext uri="{BB962C8B-B14F-4D97-AF65-F5344CB8AC3E}">
        <p14:creationId xmlns:p14="http://schemas.microsoft.com/office/powerpoint/2010/main" val="12234352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Action</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601284048"/>
              </p:ext>
            </p:extLst>
          </p:nvPr>
        </p:nvGraphicFramePr>
        <p:xfrm>
          <a:off x="0" y="1246871"/>
          <a:ext cx="9144000" cy="5377986"/>
        </p:xfrm>
        <a:graphic>
          <a:graphicData uri="http://schemas.openxmlformats.org/drawingml/2006/table">
            <a:tbl>
              <a:tblPr firstRow="1" bandRow="1">
                <a:tableStyleId>{5C22544A-7EE6-4342-B048-85BDC9FD1C3A}</a:tableStyleId>
              </a:tblPr>
              <a:tblGrid>
                <a:gridCol w="2286000"/>
                <a:gridCol w="2286000"/>
                <a:gridCol w="2286000"/>
                <a:gridCol w="2286000"/>
              </a:tblGrid>
              <a:tr h="1550738">
                <a:tc>
                  <a:txBody>
                    <a:bodyPr/>
                    <a:lstStyle/>
                    <a:p>
                      <a:endParaRPr lang="en-US" dirty="0"/>
                    </a:p>
                  </a:txBody>
                  <a:tcPr>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60325" indent="0"/>
                      <a:endParaRPr lang="en-US" sz="2400" dirty="0">
                        <a:solidFill>
                          <a:schemeClr val="accent4"/>
                        </a:solidFill>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60325" indent="0"/>
                      <a:endParaRPr lang="en-US" sz="2400" dirty="0">
                        <a:solidFill>
                          <a:schemeClr val="accent4"/>
                        </a:solidFill>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60325" indent="0"/>
                      <a:endParaRPr lang="en-US" sz="2400" dirty="0">
                        <a:solidFill>
                          <a:schemeClr val="accent4"/>
                        </a:solidFill>
                      </a:endParaRPr>
                    </a:p>
                  </a:txBody>
                  <a:tcPr anchor="ctr">
                    <a:lnL w="3175" cap="flat" cmpd="sng" algn="ctr">
                      <a:solidFill>
                        <a:schemeClr val="tx1"/>
                      </a:solidFill>
                      <a:prstDash val="solid"/>
                      <a:round/>
                      <a:headEnd type="none" w="med" len="med"/>
                      <a:tailEnd type="none" w="med" len="med"/>
                    </a:lnL>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r>
              <a:tr h="3827248">
                <a:tc>
                  <a:txBody>
                    <a:bodyPr/>
                    <a:lstStyle/>
                    <a:p>
                      <a:endParaRPr lang="en-US" dirty="0"/>
                    </a:p>
                  </a:txBody>
                  <a:tcPr>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noFill/>
                  </a:tcPr>
                </a:tc>
                <a:tc>
                  <a:txBody>
                    <a:bodyPr/>
                    <a:lstStyle/>
                    <a:p>
                      <a:endParaRPr lang="en-US" dirty="0" smtClean="0"/>
                    </a:p>
                    <a:p>
                      <a:r>
                        <a:rPr lang="en-US" sz="1800" b="1" kern="1200" dirty="0" smtClean="0">
                          <a:solidFill>
                            <a:schemeClr val="dk1"/>
                          </a:solidFill>
                          <a:latin typeface="+mn-lt"/>
                          <a:ea typeface="+mn-ea"/>
                          <a:cs typeface="Aktiv Grotesk Trial" panose="020B0504020202020204" pitchFamily="34" charset="0"/>
                        </a:rPr>
                        <a:t>Climate Change Risk Assessment of Electrician Distribution assets (2012-2015)</a:t>
                      </a:r>
                    </a:p>
                    <a:p>
                      <a:r>
                        <a:rPr lang="en-US" sz="1600" dirty="0" smtClean="0"/>
                        <a:t>Using PIEVC protocol</a:t>
                      </a:r>
                      <a:r>
                        <a:rPr lang="en-US" sz="1600" baseline="0" dirty="0" smtClean="0"/>
                        <a:t> and GIS methods to assess risks associated with multiple extreme weather events </a:t>
                      </a:r>
                      <a:endParaRPr lang="en-US" sz="16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noFill/>
                  </a:tcPr>
                </a:tc>
                <a:tc>
                  <a:txBody>
                    <a:bodyPr/>
                    <a:lstStyle/>
                    <a:p>
                      <a:endParaRPr lang="en-US" dirty="0" smtClean="0"/>
                    </a:p>
                    <a:p>
                      <a:pPr marL="60325"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latin typeface="+mn-lt"/>
                          <a:ea typeface="+mn-ea"/>
                          <a:cs typeface="Aktiv Grotesk Trial" panose="020B0504020202020204" pitchFamily="34" charset="0"/>
                        </a:rPr>
                        <a:t>Federal</a:t>
                      </a:r>
                      <a:r>
                        <a:rPr lang="en-US" sz="1800" b="1" kern="1200" baseline="0" dirty="0" smtClean="0">
                          <a:solidFill>
                            <a:schemeClr val="dk1"/>
                          </a:solidFill>
                          <a:latin typeface="+mn-lt"/>
                          <a:ea typeface="+mn-ea"/>
                          <a:cs typeface="Aktiv Grotesk Trial" panose="020B0504020202020204" pitchFamily="34" charset="0"/>
                        </a:rPr>
                        <a:t> Railroad Administration: Tier 1 EIS (2014-)</a:t>
                      </a:r>
                      <a:endParaRPr lang="en-US" sz="1800" b="1" kern="1200" dirty="0" smtClean="0">
                        <a:solidFill>
                          <a:schemeClr val="dk1"/>
                        </a:solidFill>
                        <a:latin typeface="+mn-lt"/>
                        <a:ea typeface="+mn-ea"/>
                        <a:cs typeface="Aktiv Grotesk Trial" panose="020B0504020202020204" pitchFamily="34" charset="0"/>
                      </a:endParaRPr>
                    </a:p>
                    <a:p>
                      <a:pPr marL="60325" indent="0"/>
                      <a:r>
                        <a:rPr lang="en-US" sz="1600" dirty="0" smtClean="0"/>
                        <a:t>Considering impacts to</a:t>
                      </a:r>
                      <a:r>
                        <a:rPr lang="en-US" sz="1600" baseline="0" dirty="0" smtClean="0"/>
                        <a:t> proposed alternatives from f</a:t>
                      </a:r>
                      <a:r>
                        <a:rPr lang="en-US" sz="1600" dirty="0" smtClean="0"/>
                        <a:t>looding (coastal</a:t>
                      </a:r>
                      <a:r>
                        <a:rPr lang="en-US" sz="1600" baseline="0" dirty="0" smtClean="0"/>
                        <a:t> and riverine) and extreme temperatures as part of decision making process</a:t>
                      </a:r>
                      <a:endParaRPr lang="en-US" sz="1600" dirty="0" smtClean="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noFill/>
                  </a:tcPr>
                </a:tc>
                <a:tc>
                  <a:txBody>
                    <a:bodyPr/>
                    <a:lstStyle/>
                    <a:p>
                      <a:endParaRPr lang="en-US" dirty="0" smtClean="0"/>
                    </a:p>
                  </a:txBody>
                  <a:tcPr>
                    <a:lnL w="3175" cap="flat" cmpd="sng" algn="ctr">
                      <a:solidFill>
                        <a:schemeClr val="tx1"/>
                      </a:solidFill>
                      <a:prstDash val="solid"/>
                      <a:round/>
                      <a:headEnd type="none" w="med" len="med"/>
                      <a:tailEnd type="none" w="med" len="med"/>
                    </a:lnL>
                    <a:lnT w="3175" cap="flat" cmpd="sng" algn="ctr">
                      <a:noFill/>
                      <a:prstDash val="solid"/>
                      <a:round/>
                      <a:headEnd type="none" w="med" len="med"/>
                      <a:tailEnd type="none" w="med" len="med"/>
                    </a:lnT>
                    <a:noFill/>
                  </a:tcPr>
                </a:tc>
              </a:tr>
            </a:tbl>
          </a:graphicData>
        </a:graphic>
      </p:graphicFrame>
      <p:sp>
        <p:nvSpPr>
          <p:cNvPr id="13" name="TextBox 12"/>
          <p:cNvSpPr txBox="1"/>
          <p:nvPr/>
        </p:nvSpPr>
        <p:spPr>
          <a:xfrm>
            <a:off x="209276" y="3079203"/>
            <a:ext cx="1973179" cy="3429000"/>
          </a:xfrm>
          <a:prstGeom prst="rect">
            <a:avLst/>
          </a:prstGeom>
          <a:noFill/>
        </p:spPr>
        <p:txBody>
          <a:bodyPr wrap="square" lIns="0" tIns="0" rIns="0" bIns="0" rtlCol="0">
            <a:noAutofit/>
          </a:bodyPr>
          <a:lstStyle/>
          <a:p>
            <a:r>
              <a:rPr lang="en-US" b="1" dirty="0" smtClean="0">
                <a:latin typeface="+mj-lt"/>
                <a:cs typeface="Aktiv Grotesk Trial" panose="020B0504020202020204" pitchFamily="34" charset="0"/>
              </a:rPr>
              <a:t>City of San Francisco Sea Level Rise Action Plan (2016)</a:t>
            </a:r>
          </a:p>
          <a:p>
            <a:r>
              <a:rPr lang="en-US" sz="1600" dirty="0" smtClean="0"/>
              <a:t>A </a:t>
            </a:r>
            <a:r>
              <a:rPr lang="en-US" sz="1600" dirty="0"/>
              <a:t>call to action for City departments and stakeholders to work together to make San Francisco a more resilient city in the face of rising sea levels.</a:t>
            </a:r>
          </a:p>
          <a:p>
            <a:endParaRPr lang="en-US" sz="1600" dirty="0" smtClean="0">
              <a:latin typeface="+mj-lt"/>
              <a:cs typeface="Aktiv Grotesk Trial" panose="020B0504020202020204" pitchFamily="34" charset="0"/>
            </a:endParaRPr>
          </a:p>
          <a:p>
            <a:endParaRPr lang="en-US" sz="1600" dirty="0">
              <a:latin typeface="+mj-lt"/>
              <a:cs typeface="Aktiv Grotesk Trial" panose="020B0504020202020204" pitchFamily="34" charset="0"/>
            </a:endParaRPr>
          </a:p>
          <a:p>
            <a:endParaRPr lang="en-US" sz="1600" dirty="0" smtClean="0">
              <a:latin typeface="+mj-lt"/>
              <a:cs typeface="Aktiv Grotesk Trial" panose="020B0504020202020204" pitchFamily="34"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2329" y="1567126"/>
            <a:ext cx="2011680" cy="79019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0812" y="1342204"/>
            <a:ext cx="1766816" cy="1554799"/>
          </a:xfrm>
          <a:prstGeom prst="rect">
            <a:avLst/>
          </a:prstGeom>
        </p:spPr>
      </p:pic>
      <p:pic>
        <p:nvPicPr>
          <p:cNvPr id="1026" name="Picture 2" descr="http://www.dryfast.net/wp-content/uploads/2015/09/Dryfast-seal-of-city-and-county-of-san-francisc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202" y="1497562"/>
            <a:ext cx="1388886" cy="139944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046806" y="3116402"/>
            <a:ext cx="1973179" cy="3429000"/>
          </a:xfrm>
          <a:prstGeom prst="rect">
            <a:avLst/>
          </a:prstGeom>
          <a:noFill/>
        </p:spPr>
        <p:txBody>
          <a:bodyPr wrap="square" lIns="0" tIns="0" rIns="0" bIns="0" rtlCol="0">
            <a:noAutofit/>
          </a:bodyPr>
          <a:lstStyle/>
          <a:p>
            <a:r>
              <a:rPr lang="en-US" b="1" dirty="0" smtClean="0">
                <a:latin typeface="+mj-lt"/>
                <a:cs typeface="Aktiv Grotesk Trial" panose="020B0504020202020204" pitchFamily="34" charset="0"/>
              </a:rPr>
              <a:t>City of Cambridge</a:t>
            </a:r>
          </a:p>
          <a:p>
            <a:r>
              <a:rPr lang="en-US" b="1" dirty="0" smtClean="0">
                <a:latin typeface="+mj-lt"/>
                <a:cs typeface="Aktiv Grotesk Trial" panose="020B0504020202020204" pitchFamily="34" charset="0"/>
              </a:rPr>
              <a:t>Climate Change Vulnerability Assessment (2015)</a:t>
            </a:r>
          </a:p>
          <a:p>
            <a:r>
              <a:rPr lang="en-US" sz="1600" dirty="0" smtClean="0">
                <a:latin typeface="+mj-lt"/>
                <a:cs typeface="Aktiv Grotesk Trial" panose="020B0504020202020204" pitchFamily="34" charset="0"/>
              </a:rPr>
              <a:t>Focusing on vulnerabilities associated with changes in precipitation and temperatures</a:t>
            </a:r>
          </a:p>
          <a:p>
            <a:endParaRPr lang="en-US" sz="1600" dirty="0" smtClean="0">
              <a:latin typeface="+mj-lt"/>
              <a:cs typeface="Aktiv Grotesk Trial" panose="020B0504020202020204" pitchFamily="34" charset="0"/>
            </a:endParaRPr>
          </a:p>
          <a:p>
            <a:endParaRPr lang="en-US" sz="1600" dirty="0">
              <a:latin typeface="+mj-lt"/>
              <a:cs typeface="Aktiv Grotesk Trial" panose="020B0504020202020204" pitchFamily="34" charset="0"/>
            </a:endParaRPr>
          </a:p>
          <a:p>
            <a:endParaRPr lang="en-US" sz="1600" dirty="0" smtClean="0">
              <a:latin typeface="+mj-lt"/>
              <a:cs typeface="Aktiv Grotesk Trial" panose="020B0504020202020204" pitchFamily="34" charset="0"/>
            </a:endParaRPr>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0523" y="1352107"/>
            <a:ext cx="1534598" cy="1544897"/>
          </a:xfrm>
          <a:prstGeom prst="rect">
            <a:avLst/>
          </a:prstGeom>
        </p:spPr>
      </p:pic>
    </p:spTree>
    <p:extLst>
      <p:ext uri="{BB962C8B-B14F-4D97-AF65-F5344CB8AC3E}">
        <p14:creationId xmlns:p14="http://schemas.microsoft.com/office/powerpoint/2010/main" val="24777212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27290" y="2196145"/>
            <a:ext cx="6264310" cy="1095696"/>
          </a:xfrm>
        </p:spPr>
        <p:txBody>
          <a:bodyPr/>
          <a:lstStyle/>
          <a:p>
            <a:r>
              <a:rPr lang="en-US" dirty="0" smtClean="0"/>
              <a:t>Flooding Processes</a:t>
            </a:r>
            <a:endParaRPr lang="en-US" dirty="0"/>
          </a:p>
        </p:txBody>
      </p:sp>
      <p:sp>
        <p:nvSpPr>
          <p:cNvPr id="2" name="Subtitle 1"/>
          <p:cNvSpPr>
            <a:spLocks noGrp="1"/>
          </p:cNvSpPr>
          <p:nvPr>
            <p:ph type="subTitle" idx="1"/>
          </p:nvPr>
        </p:nvSpPr>
        <p:spPr>
          <a:xfrm>
            <a:off x="2727290" y="3429000"/>
            <a:ext cx="6059489" cy="1104900"/>
          </a:xfrm>
        </p:spPr>
        <p:txBody>
          <a:bodyPr/>
          <a:lstStyle/>
          <a:p>
            <a:r>
              <a:rPr lang="en-US" dirty="0" smtClean="0"/>
              <a:t>What are different causes of flooding?</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1455161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Flooding Processes</a:t>
            </a:r>
            <a:endParaRPr lang="en-US" dirty="0"/>
          </a:p>
        </p:txBody>
      </p:sp>
      <p:pic>
        <p:nvPicPr>
          <p:cNvPr id="1026" name="Picture 2" descr="C:\Users\kassems\Documents\USDN\toolkit\coastal flooding.jpg"/>
          <p:cNvPicPr>
            <a:picLocks noChangeAspect="1" noChangeArrowheads="1"/>
          </p:cNvPicPr>
          <p:nvPr/>
        </p:nvPicPr>
        <p:blipFill rotWithShape="1">
          <a:blip r:embed="rId3">
            <a:extLst>
              <a:ext uri="{28A0092B-C50C-407E-A947-70E740481C1C}">
                <a14:useLocalDpi xmlns:a14="http://schemas.microsoft.com/office/drawing/2010/main" val="0"/>
              </a:ext>
            </a:extLst>
          </a:blip>
          <a:srcRect r="8334"/>
          <a:stretch/>
        </p:blipFill>
        <p:spPr bwMode="auto">
          <a:xfrm>
            <a:off x="452582" y="1383644"/>
            <a:ext cx="2641601" cy="198120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kassems\Documents\USDN\toolkit\River_Floo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9659" y="1385449"/>
            <a:ext cx="2641601" cy="198120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93669" y="3530827"/>
            <a:ext cx="959427" cy="381000"/>
          </a:xfrm>
          <a:prstGeom prst="rect">
            <a:avLst/>
          </a:prstGeom>
          <a:noFill/>
        </p:spPr>
        <p:txBody>
          <a:bodyPr wrap="square" lIns="0" tIns="0" rIns="0" bIns="0" rtlCol="0">
            <a:noAutofit/>
          </a:bodyPr>
          <a:lstStyle/>
          <a:p>
            <a:r>
              <a:rPr lang="en-US" sz="2000" b="1" dirty="0" smtClean="0">
                <a:latin typeface="+mj-lt"/>
                <a:cs typeface="Aktiv Grotesk Trial" panose="020B0504020202020204" pitchFamily="34" charset="0"/>
              </a:rPr>
              <a:t>Coastal</a:t>
            </a:r>
          </a:p>
        </p:txBody>
      </p:sp>
      <p:sp>
        <p:nvSpPr>
          <p:cNvPr id="11" name="TextBox 10"/>
          <p:cNvSpPr txBox="1"/>
          <p:nvPr/>
        </p:nvSpPr>
        <p:spPr>
          <a:xfrm>
            <a:off x="4037945" y="3530827"/>
            <a:ext cx="1045029" cy="381000"/>
          </a:xfrm>
          <a:prstGeom prst="rect">
            <a:avLst/>
          </a:prstGeom>
          <a:noFill/>
        </p:spPr>
        <p:txBody>
          <a:bodyPr wrap="square" lIns="0" tIns="0" rIns="0" bIns="0" rtlCol="0">
            <a:noAutofit/>
          </a:bodyPr>
          <a:lstStyle/>
          <a:p>
            <a:r>
              <a:rPr lang="en-US" sz="2000" b="1" dirty="0" smtClean="0">
                <a:latin typeface="+mj-lt"/>
                <a:cs typeface="Aktiv Grotesk Trial" panose="020B0504020202020204" pitchFamily="34" charset="0"/>
              </a:rPr>
              <a:t>Riverine</a:t>
            </a:r>
          </a:p>
        </p:txBody>
      </p:sp>
      <p:sp>
        <p:nvSpPr>
          <p:cNvPr id="12" name="TextBox 11"/>
          <p:cNvSpPr txBox="1"/>
          <p:nvPr/>
        </p:nvSpPr>
        <p:spPr>
          <a:xfrm>
            <a:off x="7019912" y="3530827"/>
            <a:ext cx="768375" cy="381000"/>
          </a:xfrm>
          <a:prstGeom prst="rect">
            <a:avLst/>
          </a:prstGeom>
          <a:noFill/>
        </p:spPr>
        <p:txBody>
          <a:bodyPr wrap="square" lIns="0" tIns="0" rIns="0" bIns="0" rtlCol="0">
            <a:noAutofit/>
          </a:bodyPr>
          <a:lstStyle/>
          <a:p>
            <a:r>
              <a:rPr lang="en-US" sz="2000" b="1" dirty="0" smtClean="0">
                <a:latin typeface="+mj-lt"/>
                <a:cs typeface="Aktiv Grotesk Trial" panose="020B0504020202020204" pitchFamily="34" charset="0"/>
              </a:rPr>
              <a:t>Urban</a:t>
            </a:r>
          </a:p>
        </p:txBody>
      </p:sp>
      <p:pic>
        <p:nvPicPr>
          <p:cNvPr id="2050" name="Picture 2" descr="C:\Users\kassems\Documents\USDN\toolkit\urban flooding3.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84" r="16531"/>
          <a:stretch/>
        </p:blipFill>
        <p:spPr bwMode="auto">
          <a:xfrm>
            <a:off x="6083299" y="1383645"/>
            <a:ext cx="2641601" cy="1981201"/>
          </a:xfrm>
          <a:prstGeom prst="rect">
            <a:avLst/>
          </a:prstGeom>
          <a:noFill/>
          <a:extLst>
            <a:ext uri="{909E8E84-426E-40DD-AFC4-6F175D3DCCD1}">
              <a14:hiddenFill xmlns:a14="http://schemas.microsoft.com/office/drawing/2010/main">
                <a:solidFill>
                  <a:srgbClr val="FFFFFF"/>
                </a:solidFill>
              </a14:hiddenFill>
            </a:ext>
          </a:extLst>
        </p:spPr>
      </p:pic>
      <p:sp>
        <p:nvSpPr>
          <p:cNvPr id="3" name="Down Arrow 2"/>
          <p:cNvSpPr/>
          <p:nvPr/>
        </p:nvSpPr>
        <p:spPr>
          <a:xfrm>
            <a:off x="1582882" y="3934695"/>
            <a:ext cx="381000" cy="9144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706582" y="4946075"/>
            <a:ext cx="2133600" cy="1143000"/>
          </a:xfrm>
          <a:prstGeom prst="rect">
            <a:avLst/>
          </a:prstGeom>
          <a:noFill/>
        </p:spPr>
        <p:txBody>
          <a:bodyPr wrap="square" lIns="0" tIns="0" rIns="0" bIns="0" rtlCol="0">
            <a:noAutofit/>
          </a:bodyPr>
          <a:lstStyle/>
          <a:p>
            <a:r>
              <a:rPr lang="en-US" sz="2000" dirty="0" smtClean="0">
                <a:latin typeface="+mj-lt"/>
                <a:cs typeface="Aktiv Grotesk Trial" panose="020B0504020202020204" pitchFamily="34" charset="0"/>
              </a:rPr>
              <a:t>Large waves, high tides, storm surge</a:t>
            </a:r>
          </a:p>
        </p:txBody>
      </p:sp>
      <p:sp>
        <p:nvSpPr>
          <p:cNvPr id="15" name="TextBox 14"/>
          <p:cNvSpPr txBox="1"/>
          <p:nvPr/>
        </p:nvSpPr>
        <p:spPr>
          <a:xfrm>
            <a:off x="3455559" y="4946075"/>
            <a:ext cx="2209800" cy="1143000"/>
          </a:xfrm>
          <a:prstGeom prst="rect">
            <a:avLst/>
          </a:prstGeom>
          <a:noFill/>
        </p:spPr>
        <p:txBody>
          <a:bodyPr wrap="square" lIns="0" tIns="0" rIns="0" bIns="0" rtlCol="0">
            <a:noAutofit/>
          </a:bodyPr>
          <a:lstStyle/>
          <a:p>
            <a:r>
              <a:rPr lang="en-US" sz="2000" dirty="0" smtClean="0">
                <a:latin typeface="+mj-lt"/>
                <a:cs typeface="Aktiv Grotesk Trial" panose="020B0504020202020204" pitchFamily="34" charset="0"/>
              </a:rPr>
              <a:t>Large river flow caused by heavy precipitation</a:t>
            </a:r>
          </a:p>
        </p:txBody>
      </p:sp>
      <p:sp>
        <p:nvSpPr>
          <p:cNvPr id="16" name="TextBox 15"/>
          <p:cNvSpPr txBox="1"/>
          <p:nvPr/>
        </p:nvSpPr>
        <p:spPr>
          <a:xfrm>
            <a:off x="6184899" y="4946075"/>
            <a:ext cx="2438400" cy="1600200"/>
          </a:xfrm>
          <a:prstGeom prst="rect">
            <a:avLst/>
          </a:prstGeom>
          <a:noFill/>
        </p:spPr>
        <p:txBody>
          <a:bodyPr wrap="square" lIns="0" tIns="0" rIns="0" bIns="0" rtlCol="0">
            <a:noAutofit/>
          </a:bodyPr>
          <a:lstStyle/>
          <a:p>
            <a:r>
              <a:rPr lang="en-US" sz="2000" dirty="0" smtClean="0">
                <a:latin typeface="+mj-lt"/>
                <a:cs typeface="Aktiv Grotesk Trial" panose="020B0504020202020204" pitchFamily="34" charset="0"/>
              </a:rPr>
              <a:t>Heavy precipitation causing an overflow of the drainage system</a:t>
            </a:r>
          </a:p>
        </p:txBody>
      </p:sp>
      <p:sp>
        <p:nvSpPr>
          <p:cNvPr id="17" name="Down Arrow 16"/>
          <p:cNvSpPr/>
          <p:nvPr/>
        </p:nvSpPr>
        <p:spPr>
          <a:xfrm>
            <a:off x="4307314" y="3934695"/>
            <a:ext cx="381000" cy="91440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Down Arrow 17"/>
          <p:cNvSpPr/>
          <p:nvPr/>
        </p:nvSpPr>
        <p:spPr>
          <a:xfrm>
            <a:off x="7213599" y="3934695"/>
            <a:ext cx="381000" cy="91440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524033" y="3189025"/>
            <a:ext cx="1889078" cy="180833"/>
          </a:xfrm>
          <a:prstGeom prst="rect">
            <a:avLst/>
          </a:prstGeom>
          <a:noFill/>
        </p:spPr>
        <p:txBody>
          <a:bodyPr wrap="none" lIns="0" tIns="0" rIns="0" bIns="0" rtlCol="0">
            <a:noAutofit/>
          </a:bodyPr>
          <a:lstStyle/>
          <a:p>
            <a:r>
              <a:rPr lang="en-US" sz="1000" dirty="0" smtClean="0">
                <a:solidFill>
                  <a:srgbClr val="000000"/>
                </a:solidFill>
                <a:latin typeface="Aktiv Grotesk Trial" panose="020B0504020202020204" pitchFamily="34" charset="0"/>
                <a:cs typeface="Aktiv Grotesk Trial" panose="020B0504020202020204" pitchFamily="34" charset="0"/>
              </a:rPr>
              <a:t>Image: </a:t>
            </a:r>
            <a:r>
              <a:rPr lang="en-US" sz="1000" dirty="0">
                <a:solidFill>
                  <a:srgbClr val="000000"/>
                </a:solidFill>
              </a:rPr>
              <a:t>AP Photo/Michael Dwyer</a:t>
            </a:r>
            <a:endParaRPr lang="en-US" sz="1000" dirty="0" smtClean="0">
              <a:solidFill>
                <a:srgbClr val="000000"/>
              </a:solidFill>
              <a:latin typeface="Aktiv Grotesk Trial" panose="020B0504020202020204" pitchFamily="34" charset="0"/>
              <a:cs typeface="Aktiv Grotesk Trial" panose="020B0504020202020204" pitchFamily="34" charset="0"/>
            </a:endParaRPr>
          </a:p>
        </p:txBody>
      </p:sp>
      <p:sp>
        <p:nvSpPr>
          <p:cNvPr id="20" name="TextBox 19"/>
          <p:cNvSpPr txBox="1"/>
          <p:nvPr/>
        </p:nvSpPr>
        <p:spPr>
          <a:xfrm>
            <a:off x="6176822" y="3147460"/>
            <a:ext cx="1968689" cy="203579"/>
          </a:xfrm>
          <a:prstGeom prst="rect">
            <a:avLst/>
          </a:prstGeom>
          <a:noFill/>
        </p:spPr>
        <p:txBody>
          <a:bodyPr wrap="none" lIns="0" tIns="0" rIns="0" bIns="0" rtlCol="0">
            <a:noAutofit/>
          </a:bodyPr>
          <a:lstStyle/>
          <a:p>
            <a:r>
              <a:rPr lang="en-US" sz="1000" dirty="0" smtClean="0">
                <a:solidFill>
                  <a:schemeClr val="bg2"/>
                </a:solidFill>
                <a:latin typeface="Aktiv Grotesk Trial" panose="020B0504020202020204" pitchFamily="34" charset="0"/>
                <a:cs typeface="Aktiv Grotesk Trial" panose="020B0504020202020204" pitchFamily="34" charset="0"/>
              </a:rPr>
              <a:t>Image: </a:t>
            </a:r>
            <a:r>
              <a:rPr lang="en-US" sz="1000" dirty="0">
                <a:solidFill>
                  <a:schemeClr val="bg2"/>
                </a:solidFill>
              </a:rPr>
              <a:t>Kurtis </a:t>
            </a:r>
            <a:r>
              <a:rPr lang="en-US" sz="1000" dirty="0" smtClean="0">
                <a:solidFill>
                  <a:schemeClr val="bg2"/>
                </a:solidFill>
              </a:rPr>
              <a:t>Alexander (</a:t>
            </a:r>
            <a:r>
              <a:rPr lang="en-US" sz="1000" dirty="0" smtClean="0">
                <a:solidFill>
                  <a:schemeClr val="bg2"/>
                </a:solidFill>
                <a:latin typeface="Aktiv Grotesk Trial" panose="020B0504020202020204" pitchFamily="34" charset="0"/>
                <a:cs typeface="Aktiv Grotesk Trial" panose="020B0504020202020204" pitchFamily="34" charset="0"/>
              </a:rPr>
              <a:t>sfgate)</a:t>
            </a:r>
          </a:p>
        </p:txBody>
      </p:sp>
      <p:sp>
        <p:nvSpPr>
          <p:cNvPr id="21" name="TextBox 20"/>
          <p:cNvSpPr txBox="1"/>
          <p:nvPr/>
        </p:nvSpPr>
        <p:spPr>
          <a:xfrm>
            <a:off x="3301984" y="3175170"/>
            <a:ext cx="1270001" cy="167640"/>
          </a:xfrm>
          <a:prstGeom prst="rect">
            <a:avLst/>
          </a:prstGeom>
          <a:noFill/>
        </p:spPr>
        <p:txBody>
          <a:bodyPr wrap="none" lIns="0" tIns="0" rIns="0" bIns="0" rtlCol="0">
            <a:noAutofit/>
          </a:bodyPr>
          <a:lstStyle/>
          <a:p>
            <a:r>
              <a:rPr lang="en-US" sz="1000" dirty="0" smtClean="0">
                <a:solidFill>
                  <a:schemeClr val="bg2"/>
                </a:solidFill>
                <a:latin typeface="Aktiv Grotesk Trial" panose="020B0504020202020204" pitchFamily="34" charset="0"/>
                <a:cs typeface="Aktiv Grotesk Trial" panose="020B0504020202020204" pitchFamily="34" charset="0"/>
              </a:rPr>
              <a:t>Image: NOAA NWS</a:t>
            </a:r>
          </a:p>
        </p:txBody>
      </p:sp>
    </p:spTree>
    <p:extLst>
      <p:ext uri="{BB962C8B-B14F-4D97-AF65-F5344CB8AC3E}">
        <p14:creationId xmlns:p14="http://schemas.microsoft.com/office/powerpoint/2010/main" val="4177431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Flooding can be Interrelated</a:t>
            </a:r>
            <a:endParaRPr lang="en-US" dirty="0"/>
          </a:p>
        </p:txBody>
      </p:sp>
      <p:sp>
        <p:nvSpPr>
          <p:cNvPr id="21" name="Content Placeholder 20"/>
          <p:cNvSpPr>
            <a:spLocks noGrp="1"/>
          </p:cNvSpPr>
          <p:nvPr>
            <p:ph sz="quarter" idx="4"/>
          </p:nvPr>
        </p:nvSpPr>
        <p:spPr>
          <a:xfrm>
            <a:off x="4713287" y="1371599"/>
            <a:ext cx="3973513" cy="4887765"/>
          </a:xfrm>
        </p:spPr>
        <p:txBody>
          <a:bodyPr/>
          <a:lstStyle/>
          <a:p>
            <a:pPr marL="0" indent="0">
              <a:buNone/>
            </a:pPr>
            <a:r>
              <a:rPr lang="en-US" b="1" dirty="0" smtClean="0"/>
              <a:t>Coastal and Urban </a:t>
            </a:r>
          </a:p>
          <a:p>
            <a:pPr marL="0" indent="0">
              <a:buNone/>
            </a:pPr>
            <a:r>
              <a:rPr lang="en-US" dirty="0" smtClean="0"/>
              <a:t>High tides and storm surge prevent stormwater from discharging, causing a backup of the system, resulting in stormwater overflowing into the streets.</a:t>
            </a:r>
          </a:p>
          <a:p>
            <a:pPr marL="0" indent="0">
              <a:buNone/>
            </a:pPr>
            <a:endParaRPr lang="en-US" dirty="0"/>
          </a:p>
          <a:p>
            <a:pPr marL="0" indent="0">
              <a:buNone/>
            </a:pPr>
            <a:r>
              <a:rPr lang="en-US" b="1" dirty="0"/>
              <a:t>Coastal and Riverine</a:t>
            </a:r>
          </a:p>
          <a:p>
            <a:pPr marL="0" indent="0">
              <a:buNone/>
            </a:pPr>
            <a:r>
              <a:rPr lang="en-US" dirty="0"/>
              <a:t>A storm brings high winds resulting in storm surge and coastal flooding. Simultaneously, the same storm brings heavy precipitation, causing riverine </a:t>
            </a:r>
            <a:r>
              <a:rPr lang="en-US" dirty="0" smtClean="0"/>
              <a:t>flooding, which is exacerbated by high tides.</a:t>
            </a:r>
            <a:endParaRPr lang="en-US" dirty="0"/>
          </a:p>
          <a:p>
            <a:pPr marL="0" indent="0">
              <a:buNone/>
            </a:pPr>
            <a:endParaRPr lang="en-US" dirty="0"/>
          </a:p>
        </p:txBody>
      </p:sp>
      <p:pic>
        <p:nvPicPr>
          <p:cNvPr id="7" name="Picture 3" descr="C:\Users\kassems\Documents\USDN\toolkit\7_27_15_Andrea_compoundflooding_1050_690_s_c1_c_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946" y="3587183"/>
            <a:ext cx="4236126" cy="27837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65072" y="1479389"/>
            <a:ext cx="3581400" cy="2133600"/>
          </a:xfrm>
          <a:prstGeom prst="rect">
            <a:avLst/>
          </a:prstGeom>
          <a:noFill/>
        </p:spPr>
        <p:txBody>
          <a:bodyPr wrap="square" lIns="0" tIns="0" rIns="0" bIns="0" rtlCol="0">
            <a:noAutofit/>
          </a:bodyPr>
          <a:lstStyle/>
          <a:p>
            <a:pPr algn="ctr"/>
            <a:endParaRPr lang="en-US" sz="2000" dirty="0" smtClean="0">
              <a:latin typeface="Aktiv Grotesk Trial" panose="020B0504020202020204" pitchFamily="34" charset="0"/>
              <a:cs typeface="Aktiv Grotesk Trial" panose="020B0504020202020204" pitchFamily="34" charset="0"/>
            </a:endParaRPr>
          </a:p>
        </p:txBody>
      </p:sp>
      <p:sp>
        <p:nvSpPr>
          <p:cNvPr id="8" name="TextBox 7"/>
          <p:cNvSpPr txBox="1"/>
          <p:nvPr/>
        </p:nvSpPr>
        <p:spPr>
          <a:xfrm>
            <a:off x="-4294909" y="4086081"/>
            <a:ext cx="3646714" cy="2514600"/>
          </a:xfrm>
          <a:prstGeom prst="rect">
            <a:avLst/>
          </a:prstGeom>
          <a:noFill/>
        </p:spPr>
        <p:txBody>
          <a:bodyPr wrap="square" lIns="0" tIns="0" rIns="0" bIns="0" rtlCol="0">
            <a:noAutofit/>
          </a:bodyPr>
          <a:lstStyle/>
          <a:p>
            <a:pPr algn="ctr"/>
            <a:endParaRPr lang="en-US" sz="2000" dirty="0" smtClean="0">
              <a:latin typeface="Aktiv Grotesk Trial" panose="020B0504020202020204" pitchFamily="34" charset="0"/>
              <a:cs typeface="Aktiv Grotesk Trial" panose="020B0504020202020204" pitchFamily="34" charset="0"/>
            </a:endParaRPr>
          </a:p>
        </p:txBody>
      </p:sp>
      <p:sp>
        <p:nvSpPr>
          <p:cNvPr id="10" name="TextBox 9"/>
          <p:cNvSpPr txBox="1"/>
          <p:nvPr/>
        </p:nvSpPr>
        <p:spPr>
          <a:xfrm>
            <a:off x="471055" y="6259365"/>
            <a:ext cx="2869442" cy="180833"/>
          </a:xfrm>
          <a:prstGeom prst="rect">
            <a:avLst/>
          </a:prstGeom>
          <a:noFill/>
        </p:spPr>
        <p:txBody>
          <a:bodyPr wrap="none" lIns="0" tIns="0" rIns="0" bIns="0" rtlCol="0">
            <a:noAutofit/>
          </a:bodyPr>
          <a:lstStyle/>
          <a:p>
            <a:pPr>
              <a:defRPr/>
            </a:pPr>
            <a:r>
              <a:rPr lang="en-US" sz="1000" dirty="0" smtClean="0">
                <a:latin typeface="Aktiv Grotesk Trial" panose="020B0504020202020204" pitchFamily="34" charset="0"/>
                <a:cs typeface="Aktiv Grotesk Trial" panose="020B0504020202020204" pitchFamily="34" charset="0"/>
              </a:rPr>
              <a:t>Image Source: </a:t>
            </a:r>
          </a:p>
          <a:p>
            <a:pPr>
              <a:defRPr/>
            </a:pPr>
            <a:r>
              <a:rPr lang="en-US" sz="1000" dirty="0" smtClean="0"/>
              <a:t>Theodore </a:t>
            </a:r>
            <a:r>
              <a:rPr lang="en-US" sz="1000" dirty="0"/>
              <a:t>Scontras/University of Maine </a:t>
            </a:r>
          </a:p>
        </p:txBody>
      </p:sp>
      <p:pic>
        <p:nvPicPr>
          <p:cNvPr id="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104" t="16058" r="17292" b="7595"/>
          <a:stretch/>
        </p:blipFill>
        <p:spPr bwMode="auto">
          <a:xfrm>
            <a:off x="457200" y="1368549"/>
            <a:ext cx="3906985" cy="1997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467833" y="2906928"/>
            <a:ext cx="5464791" cy="295702"/>
          </a:xfrm>
          <a:prstGeom prst="rect">
            <a:avLst/>
          </a:prstGeom>
          <a:noFill/>
        </p:spPr>
        <p:txBody>
          <a:bodyPr wrap="none" lIns="0" tIns="0" rIns="0" bIns="0" rtlCol="0">
            <a:noAutofit/>
          </a:bodyPr>
          <a:lstStyle/>
          <a:p>
            <a:r>
              <a:rPr lang="en-US" sz="1000" dirty="0" smtClean="0">
                <a:latin typeface="Aktiv Grotesk Trial" panose="020B0504020202020204" pitchFamily="34" charset="0"/>
                <a:cs typeface="Aktiv Grotesk Trial" panose="020B0504020202020204" pitchFamily="34" charset="0"/>
              </a:rPr>
              <a:t>Image Source: </a:t>
            </a:r>
            <a:r>
              <a:rPr lang="en-US" sz="1000" dirty="0"/>
              <a:t>Sewer System </a:t>
            </a:r>
            <a:endParaRPr lang="en-US" sz="1000" dirty="0" smtClean="0"/>
          </a:p>
          <a:p>
            <a:r>
              <a:rPr lang="en-US" sz="1000" dirty="0" smtClean="0"/>
              <a:t>Improvement Program </a:t>
            </a:r>
          </a:p>
          <a:p>
            <a:r>
              <a:rPr lang="en-US" sz="1000" dirty="0" smtClean="0"/>
              <a:t>(Urban </a:t>
            </a:r>
            <a:r>
              <a:rPr lang="en-US" sz="1000" dirty="0"/>
              <a:t>Watershed Assessment </a:t>
            </a:r>
            <a:r>
              <a:rPr lang="en-US" sz="1000" dirty="0" smtClean="0"/>
              <a:t>Team 2013)</a:t>
            </a:r>
            <a:endParaRPr lang="en-US" sz="1000" dirty="0" smtClean="0">
              <a:latin typeface="Aktiv Grotesk Trial" panose="020B0504020202020204" pitchFamily="34" charset="0"/>
              <a:cs typeface="Aktiv Grotesk Trial" panose="020B0504020202020204" pitchFamily="34" charset="0"/>
            </a:endParaRPr>
          </a:p>
        </p:txBody>
      </p:sp>
    </p:spTree>
    <p:extLst>
      <p:ext uri="{BB962C8B-B14F-4D97-AF65-F5344CB8AC3E}">
        <p14:creationId xmlns:p14="http://schemas.microsoft.com/office/powerpoint/2010/main" val="3097382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70140" y="2196145"/>
            <a:ext cx="6264310" cy="1095696"/>
          </a:xfrm>
        </p:spPr>
        <p:txBody>
          <a:bodyPr/>
          <a:lstStyle/>
          <a:p>
            <a:r>
              <a:rPr lang="en-US" dirty="0" smtClean="0"/>
              <a:t>Climate Hazards and Impacts</a:t>
            </a:r>
            <a:endParaRPr lang="en-US" dirty="0"/>
          </a:p>
        </p:txBody>
      </p:sp>
      <p:sp>
        <p:nvSpPr>
          <p:cNvPr id="4" name="Subtitle 3"/>
          <p:cNvSpPr>
            <a:spLocks noGrp="1"/>
          </p:cNvSpPr>
          <p:nvPr>
            <p:ph type="subTitle" idx="1"/>
          </p:nvPr>
        </p:nvSpPr>
        <p:spPr>
          <a:xfrm>
            <a:off x="2670140" y="3429000"/>
            <a:ext cx="6059489" cy="1104900"/>
          </a:xfrm>
        </p:spPr>
        <p:txBody>
          <a:bodyPr/>
          <a:lstStyle/>
          <a:p>
            <a:r>
              <a:rPr lang="en-US" dirty="0" smtClean="0"/>
              <a:t>What are the impacts of      climate change?</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510951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Hazards and Impacts</a:t>
            </a:r>
            <a:endParaRPr lang="en-US" dirty="0"/>
          </a:p>
        </p:txBody>
      </p:sp>
      <p:sp>
        <p:nvSpPr>
          <p:cNvPr id="3" name="Content Placeholder 2"/>
          <p:cNvSpPr>
            <a:spLocks noGrp="1"/>
          </p:cNvSpPr>
          <p:nvPr>
            <p:ph sz="quarter" idx="4"/>
          </p:nvPr>
        </p:nvSpPr>
        <p:spPr/>
        <p:txBody>
          <a:bodyPr/>
          <a:lstStyle/>
          <a:p>
            <a:pPr marL="365760" lvl="0" indent="-365760">
              <a:lnSpc>
                <a:spcPct val="100000"/>
              </a:lnSpc>
            </a:pPr>
            <a:r>
              <a:rPr lang="en-US" b="1" dirty="0"/>
              <a:t>Buildings and Property:  </a:t>
            </a:r>
            <a:r>
              <a:rPr lang="en-US" dirty="0"/>
              <a:t>Water damage, reduced capacity</a:t>
            </a:r>
          </a:p>
          <a:p>
            <a:pPr marL="365760" indent="-365760">
              <a:lnSpc>
                <a:spcPct val="100000"/>
              </a:lnSpc>
            </a:pPr>
            <a:r>
              <a:rPr lang="en-US" b="1" dirty="0" smtClean="0"/>
              <a:t>Environmental </a:t>
            </a:r>
            <a:r>
              <a:rPr lang="en-US" dirty="0" smtClean="0"/>
              <a:t>                               Flooding</a:t>
            </a:r>
            <a:r>
              <a:rPr lang="en-US" dirty="0"/>
              <a:t>, erosion, habitat impacts</a:t>
            </a:r>
          </a:p>
          <a:p>
            <a:pPr marL="365760" indent="-365760">
              <a:lnSpc>
                <a:spcPct val="100000"/>
              </a:lnSpc>
            </a:pPr>
            <a:r>
              <a:rPr lang="en-US" b="1" dirty="0"/>
              <a:t>Health and </a:t>
            </a:r>
            <a:r>
              <a:rPr lang="en-US" b="1" dirty="0" smtClean="0"/>
              <a:t>Safety                               </a:t>
            </a:r>
            <a:r>
              <a:rPr lang="en-AU" dirty="0"/>
              <a:t>Loss of power for light, pumping, communication, </a:t>
            </a:r>
            <a:r>
              <a:rPr lang="en-AU" dirty="0" smtClean="0"/>
              <a:t>air conditioning; </a:t>
            </a:r>
            <a:r>
              <a:rPr lang="en-US" dirty="0" smtClean="0"/>
              <a:t> water quality, vector-borne diseases</a:t>
            </a:r>
          </a:p>
          <a:p>
            <a:pPr marL="365760" indent="-365760">
              <a:lnSpc>
                <a:spcPct val="100000"/>
              </a:lnSpc>
            </a:pPr>
            <a:r>
              <a:rPr lang="en-US" b="1" dirty="0" smtClean="0"/>
              <a:t>Supply chain                              </a:t>
            </a:r>
            <a:r>
              <a:rPr lang="en-US" dirty="0" smtClean="0"/>
              <a:t>Disruption </a:t>
            </a:r>
            <a:r>
              <a:rPr lang="en-US" dirty="0"/>
              <a:t>to transport network</a:t>
            </a:r>
          </a:p>
          <a:p>
            <a:pPr marL="365760" indent="-365760">
              <a:lnSpc>
                <a:spcPct val="100000"/>
              </a:lnSpc>
            </a:pPr>
            <a:r>
              <a:rPr lang="en-US" b="1" dirty="0"/>
              <a:t>Operations and </a:t>
            </a:r>
            <a:r>
              <a:rPr lang="en-US" b="1" dirty="0" smtClean="0"/>
              <a:t>finance                    </a:t>
            </a:r>
            <a:r>
              <a:rPr lang="en-US" dirty="0" smtClean="0"/>
              <a:t>Water damage </a:t>
            </a:r>
            <a:r>
              <a:rPr lang="en-US" dirty="0"/>
              <a:t>to equipment, reduced </a:t>
            </a:r>
            <a:r>
              <a:rPr lang="en-US" dirty="0" smtClean="0"/>
              <a:t>capacity</a:t>
            </a:r>
          </a:p>
          <a:p>
            <a:pPr marL="365760" indent="-365760">
              <a:lnSpc>
                <a:spcPct val="100000"/>
              </a:lnSpc>
            </a:pPr>
            <a:endParaRPr lang="en-US" dirty="0"/>
          </a:p>
        </p:txBody>
      </p:sp>
      <p:pic>
        <p:nvPicPr>
          <p:cNvPr id="4098" name="Picture 2" descr="C:\Users\KlindworthA\Documents\BD tracking\Conferences\NAEM webinar 2015\FEMA\10629725_1487202578208132_4150969301755742982_n.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8878" r="8541"/>
          <a:stretch/>
        </p:blipFill>
        <p:spPr bwMode="auto">
          <a:xfrm>
            <a:off x="453821" y="1371599"/>
            <a:ext cx="2873580" cy="222703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kassems\Documents\USDN\presentation references\internet\env2.jpg"/>
          <p:cNvPicPr>
            <a:picLocks noGrp="1" noChangeAspect="1" noChangeArrowheads="1"/>
          </p:cNvPicPr>
          <p:nvPr>
            <p:ph type="pic" sz="quarter" idx="13"/>
          </p:nvPr>
        </p:nvPicPr>
        <p:blipFill rotWithShape="1">
          <a:blip r:embed="rId4">
            <a:extLst>
              <a:ext uri="{28A0092B-C50C-407E-A947-70E740481C1C}">
                <a14:useLocalDpi xmlns:a14="http://schemas.microsoft.com/office/drawing/2010/main" val="0"/>
              </a:ext>
            </a:extLst>
          </a:blip>
          <a:srcRect l="26873" t="15116" r="26819" b="35376"/>
          <a:stretch/>
        </p:blipFill>
        <p:spPr bwMode="auto">
          <a:xfrm>
            <a:off x="453821" y="3838446"/>
            <a:ext cx="2870200" cy="2307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0244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Acknowledgements</a:t>
            </a:r>
            <a:endParaRPr lang="en-US" sz="2800" dirty="0"/>
          </a:p>
        </p:txBody>
      </p:sp>
      <p:sp>
        <p:nvSpPr>
          <p:cNvPr id="3" name="Content Placeholder 2"/>
          <p:cNvSpPr>
            <a:spLocks noGrp="1"/>
          </p:cNvSpPr>
          <p:nvPr>
            <p:ph sz="quarter" idx="4"/>
          </p:nvPr>
        </p:nvSpPr>
        <p:spPr/>
        <p:txBody>
          <a:bodyPr/>
          <a:lstStyle/>
          <a:p>
            <a:r>
              <a:rPr lang="en-US" dirty="0" smtClean="0"/>
              <a:t>Training was developed through a generous grant from the USDN </a:t>
            </a:r>
            <a:r>
              <a:rPr lang="en-US" dirty="0"/>
              <a:t>I</a:t>
            </a:r>
            <a:r>
              <a:rPr lang="en-US" dirty="0" smtClean="0"/>
              <a:t>nnovation Fund. The project was conceived and managed by Kristin Baja, City of Baltimore, and Tracy Morgenstern, City of Seattle, and developed and produced by AECOM.</a:t>
            </a:r>
          </a:p>
          <a:p>
            <a:r>
              <a:rPr lang="en-US" dirty="0" smtClean="0"/>
              <a:t>Thanks to staff from the cities of Baltimore, Fort Lauderdale, Providence, Seattle, Toronto, and Vancouver for helping to develop and pilot the training.</a:t>
            </a:r>
          </a:p>
          <a:p>
            <a:endParaRPr lang="en-US" dirty="0"/>
          </a:p>
        </p:txBody>
      </p:sp>
      <p:pic>
        <p:nvPicPr>
          <p:cNvPr id="4" name="Picture 2" descr="http://usdn.org/images/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954" y="4551362"/>
            <a:ext cx="7753350" cy="145732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vandeverj\Documents\AECOM\Admin\AECOM logo\AECOM black logo\AECOM_logo_bl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88173" y="6446522"/>
            <a:ext cx="914400" cy="207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0172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Miami Beach Example:</a:t>
            </a:r>
            <a:br>
              <a:rPr lang="en-US" dirty="0" smtClean="0"/>
            </a:br>
            <a:r>
              <a:rPr lang="en-US" dirty="0" smtClean="0"/>
              <a:t>Regional and Local Impacts</a:t>
            </a:r>
            <a:endParaRPr lang="en-US"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26" name="Picture 2" descr="http://s13.therealdeal.com/trd/m/up/2013/07/Miami-flooding-4-13-13.jpg.jpg"/>
          <p:cNvPicPr>
            <a:picLocks noChangeAspect="1" noChangeArrowheads="1"/>
          </p:cNvPicPr>
          <p:nvPr/>
        </p:nvPicPr>
        <p:blipFill rotWithShape="1">
          <a:blip r:embed="rId3">
            <a:extLst>
              <a:ext uri="{28A0092B-C50C-407E-A947-70E740481C1C}">
                <a14:useLocalDpi xmlns:a14="http://schemas.microsoft.com/office/drawing/2010/main" val="0"/>
              </a:ext>
            </a:extLst>
          </a:blip>
          <a:srcRect l="20195" r="29643" b="4629"/>
          <a:stretch/>
        </p:blipFill>
        <p:spPr bwMode="auto">
          <a:xfrm>
            <a:off x="460375" y="1916803"/>
            <a:ext cx="3916363" cy="410184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60380" y="6060210"/>
            <a:ext cx="1716768" cy="548640"/>
          </a:xfrm>
          <a:prstGeom prst="rect">
            <a:avLst/>
          </a:prstGeom>
          <a:noFill/>
        </p:spPr>
        <p:txBody>
          <a:bodyPr wrap="none" lIns="0" tIns="0" rIns="0" bIns="0" rtlCol="0">
            <a:noAutofit/>
          </a:bodyPr>
          <a:lstStyle/>
          <a:p>
            <a:r>
              <a:rPr lang="en-US" sz="1000" dirty="0" smtClean="0">
                <a:latin typeface="+mj-lt"/>
                <a:cs typeface="Aktiv Grotesk Trial" panose="020B0504020202020204" pitchFamily="34" charset="0"/>
              </a:rPr>
              <a:t>Image: National Weather Service</a:t>
            </a:r>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43" t="26879" b="2968"/>
          <a:stretch/>
        </p:blipFill>
        <p:spPr bwMode="auto">
          <a:xfrm>
            <a:off x="4709058" y="1930658"/>
            <a:ext cx="3977742" cy="1867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709058" y="3808615"/>
            <a:ext cx="1716768" cy="548640"/>
          </a:xfrm>
          <a:prstGeom prst="rect">
            <a:avLst/>
          </a:prstGeom>
          <a:noFill/>
        </p:spPr>
        <p:txBody>
          <a:bodyPr wrap="none" lIns="0" tIns="0" rIns="0" bIns="0" rtlCol="0">
            <a:noAutofit/>
          </a:bodyPr>
          <a:lstStyle/>
          <a:p>
            <a:r>
              <a:rPr lang="en-US" sz="1000" dirty="0" smtClean="0">
                <a:latin typeface="+mj-lt"/>
                <a:cs typeface="Aktiv Grotesk Trial" panose="020B0504020202020204" pitchFamily="34" charset="0"/>
              </a:rPr>
              <a:t>Image: Marsha Halper (Miami Herald)</a:t>
            </a:r>
          </a:p>
        </p:txBody>
      </p:sp>
      <p:sp>
        <p:nvSpPr>
          <p:cNvPr id="13" name="TextBox 12"/>
          <p:cNvSpPr txBox="1"/>
          <p:nvPr/>
        </p:nvSpPr>
        <p:spPr>
          <a:xfrm>
            <a:off x="432670" y="1359304"/>
            <a:ext cx="1716768" cy="548640"/>
          </a:xfrm>
          <a:prstGeom prst="rect">
            <a:avLst/>
          </a:prstGeom>
          <a:noFill/>
        </p:spPr>
        <p:txBody>
          <a:bodyPr wrap="none" lIns="0" tIns="0" rIns="0" bIns="0" rtlCol="0">
            <a:noAutofit/>
          </a:bodyPr>
          <a:lstStyle/>
          <a:p>
            <a:r>
              <a:rPr lang="en-US" sz="2000" dirty="0" smtClean="0">
                <a:latin typeface="+mj-lt"/>
                <a:cs typeface="Aktiv Grotesk Trial" panose="020B0504020202020204" pitchFamily="34" charset="0"/>
              </a:rPr>
              <a:t>Extreme tide events today</a:t>
            </a:r>
          </a:p>
        </p:txBody>
      </p:sp>
      <p:pic>
        <p:nvPicPr>
          <p:cNvPr id="2051"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8052"/>
          <a:stretch/>
        </p:blipFill>
        <p:spPr bwMode="auto">
          <a:xfrm>
            <a:off x="4712603" y="4128655"/>
            <a:ext cx="3974197" cy="1903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4713288" y="6046355"/>
            <a:ext cx="1716768" cy="548640"/>
          </a:xfrm>
          <a:prstGeom prst="rect">
            <a:avLst/>
          </a:prstGeom>
          <a:noFill/>
        </p:spPr>
        <p:txBody>
          <a:bodyPr wrap="none" lIns="0" tIns="0" rIns="0" bIns="0" rtlCol="0">
            <a:noAutofit/>
          </a:bodyPr>
          <a:lstStyle/>
          <a:p>
            <a:r>
              <a:rPr lang="en-US" sz="1000" dirty="0" smtClean="0">
                <a:latin typeface="+mj-lt"/>
                <a:cs typeface="Aktiv Grotesk Trial" panose="020B0504020202020204" pitchFamily="34" charset="0"/>
              </a:rPr>
              <a:t>Image: Noor (New Republic)</a:t>
            </a:r>
          </a:p>
        </p:txBody>
      </p:sp>
      <p:pic>
        <p:nvPicPr>
          <p:cNvPr id="11" name="Picture 2" descr="Image result for pencil clip ar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862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Miami Beach Example:</a:t>
            </a:r>
            <a:br>
              <a:rPr lang="en-US" dirty="0" smtClean="0"/>
            </a:br>
            <a:r>
              <a:rPr lang="en-US" dirty="0" smtClean="0"/>
              <a:t>Regional and Local Sea Level Trends</a:t>
            </a:r>
            <a:endParaRPr lang="en-US"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6" name="Picture 8" descr="http://www.rsmas.miami.edu/blog/wp-content/uploads/2014/10/coastlines.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4471" y="1565949"/>
            <a:ext cx="2341306" cy="227414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1583726"/>
            <a:ext cx="6380163" cy="3575322"/>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5" name="Picture 14" descr="http://www.beachapedia.org/images/thumb/5/59/Florida_Sea_Level_Risks.png/200px-Florida_Sea_Level_Risks.png">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421" b="16466"/>
          <a:stretch/>
        </p:blipFill>
        <p:spPr bwMode="auto">
          <a:xfrm>
            <a:off x="6616047" y="3833731"/>
            <a:ext cx="2389730" cy="25439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www.beachapedia.org/images/thumb/5/59/Florida_Sea_Level_Risks.png/200px-Florida_Sea_Level_Risks.png">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82905"/>
          <a:stretch/>
        </p:blipFill>
        <p:spPr bwMode="auto">
          <a:xfrm>
            <a:off x="6618868" y="6194647"/>
            <a:ext cx="2386909" cy="56332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673593" y="5430312"/>
            <a:ext cx="1433010" cy="646331"/>
          </a:xfrm>
          <a:prstGeom prst="rect">
            <a:avLst/>
          </a:prstGeom>
        </p:spPr>
        <p:txBody>
          <a:bodyPr wrap="square">
            <a:spAutoFit/>
          </a:bodyPr>
          <a:lstStyle/>
          <a:p>
            <a:r>
              <a:rPr lang="en-US" dirty="0" smtClean="0">
                <a:solidFill>
                  <a:schemeClr val="bg2"/>
                </a:solidFill>
              </a:rPr>
              <a:t>Florida Sea Level Risks</a:t>
            </a:r>
            <a:endParaRPr lang="en-US" dirty="0">
              <a:solidFill>
                <a:schemeClr val="bg2"/>
              </a:solidFill>
            </a:endParaRPr>
          </a:p>
        </p:txBody>
      </p:sp>
      <p:pic>
        <p:nvPicPr>
          <p:cNvPr id="10" name="Picture 2" descr="Image result for pencil clip ar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076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Hazards: </a:t>
            </a:r>
            <a:r>
              <a:rPr lang="en-US" i="1" dirty="0" smtClean="0"/>
              <a:t>ADD YOUR </a:t>
            </a:r>
            <a:r>
              <a:rPr lang="en-US" dirty="0" smtClean="0"/>
              <a:t/>
            </a:r>
            <a:br>
              <a:rPr lang="en-US" dirty="0" smtClean="0"/>
            </a:br>
            <a:r>
              <a:rPr lang="en-US" dirty="0" smtClean="0"/>
              <a:t>Regional and Local Trends</a:t>
            </a:r>
            <a:endParaRPr lang="en-US"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Rectangle 2"/>
          <p:cNvSpPr/>
          <p:nvPr/>
        </p:nvSpPr>
        <p:spPr>
          <a:xfrm>
            <a:off x="460376" y="1930658"/>
            <a:ext cx="5212080" cy="40879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 image or tables of historical local trends</a:t>
            </a:r>
            <a:endParaRPr lang="en-US" dirty="0"/>
          </a:p>
        </p:txBody>
      </p:sp>
      <p:sp>
        <p:nvSpPr>
          <p:cNvPr id="8" name="Rectangle 7"/>
          <p:cNvSpPr/>
          <p:nvPr/>
        </p:nvSpPr>
        <p:spPr>
          <a:xfrm>
            <a:off x="5953448" y="1906069"/>
            <a:ext cx="2733352" cy="18919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 map or image of historical local trends</a:t>
            </a:r>
            <a:endParaRPr lang="en-US" dirty="0"/>
          </a:p>
        </p:txBody>
      </p:sp>
      <p:sp>
        <p:nvSpPr>
          <p:cNvPr id="9" name="Rectangle 8"/>
          <p:cNvSpPr/>
          <p:nvPr/>
        </p:nvSpPr>
        <p:spPr>
          <a:xfrm>
            <a:off x="5953448" y="4128656"/>
            <a:ext cx="2733352" cy="18899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 image or tables of historical local trends</a:t>
            </a:r>
            <a:endParaRPr lang="en-US" dirty="0"/>
          </a:p>
        </p:txBody>
      </p:sp>
      <p:pic>
        <p:nvPicPr>
          <p:cNvPr id="11" name="Picture 2" descr="Image result for pencil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0498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1882358"/>
          </a:xfrm>
        </p:spPr>
        <p:txBody>
          <a:bodyPr/>
          <a:lstStyle/>
          <a:p>
            <a:r>
              <a:rPr lang="en-US" dirty="0" smtClean="0"/>
              <a:t>Climate Impacts: </a:t>
            </a:r>
            <a:r>
              <a:rPr lang="en-US" i="1" dirty="0" smtClean="0"/>
              <a:t>ADD YOUR</a:t>
            </a:r>
            <a:r>
              <a:rPr lang="en-US" dirty="0" smtClean="0"/>
              <a:t/>
            </a:r>
            <a:br>
              <a:rPr lang="en-US" dirty="0" smtClean="0"/>
            </a:br>
            <a:r>
              <a:rPr lang="en-US" dirty="0" smtClean="0"/>
              <a:t>Regional and Local Impacts</a:t>
            </a:r>
            <a:br>
              <a:rPr lang="en-US" dirty="0" smtClean="0"/>
            </a:br>
            <a:r>
              <a:rPr lang="en-US" dirty="0" smtClean="0"/>
              <a:t/>
            </a:r>
            <a:br>
              <a:rPr lang="en-US" dirty="0" smtClean="0"/>
            </a:br>
            <a:endParaRPr lang="en-US" b="0"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Rectangle 2"/>
          <p:cNvSpPr/>
          <p:nvPr/>
        </p:nvSpPr>
        <p:spPr>
          <a:xfrm>
            <a:off x="460375" y="1938981"/>
            <a:ext cx="5212080" cy="40873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 image of existing impacts from climate stressor</a:t>
            </a:r>
            <a:endParaRPr lang="en-US" dirty="0"/>
          </a:p>
        </p:txBody>
      </p:sp>
      <p:sp>
        <p:nvSpPr>
          <p:cNvPr id="8" name="Rectangle 7"/>
          <p:cNvSpPr/>
          <p:nvPr/>
        </p:nvSpPr>
        <p:spPr>
          <a:xfrm>
            <a:off x="5937270" y="1938980"/>
            <a:ext cx="2733352" cy="18928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Add </a:t>
            </a:r>
            <a:r>
              <a:rPr lang="en-US" dirty="0" smtClean="0"/>
              <a:t>image </a:t>
            </a:r>
            <a:r>
              <a:rPr lang="en-US" dirty="0"/>
              <a:t>of existing impacts from climate stressor</a:t>
            </a:r>
          </a:p>
        </p:txBody>
      </p:sp>
      <p:sp>
        <p:nvSpPr>
          <p:cNvPr id="9" name="Rectangle 8"/>
          <p:cNvSpPr/>
          <p:nvPr/>
        </p:nvSpPr>
        <p:spPr>
          <a:xfrm>
            <a:off x="5938854" y="4115448"/>
            <a:ext cx="2733352" cy="18928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Add </a:t>
            </a:r>
            <a:r>
              <a:rPr lang="en-US" dirty="0" smtClean="0"/>
              <a:t>image </a:t>
            </a:r>
            <a:r>
              <a:rPr lang="en-US" dirty="0"/>
              <a:t>of existing impacts from climate stressor</a:t>
            </a:r>
          </a:p>
        </p:txBody>
      </p:sp>
      <p:pic>
        <p:nvPicPr>
          <p:cNvPr id="11" name="Picture 2" descr="Image result for pencil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7251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2245384"/>
          </a:xfrm>
        </p:spPr>
        <p:txBody>
          <a:bodyPr/>
          <a:lstStyle/>
          <a:p>
            <a:r>
              <a:rPr lang="en-US" dirty="0" smtClean="0"/>
              <a:t>Climate Impacts</a:t>
            </a:r>
            <a:br>
              <a:rPr lang="en-US" dirty="0" smtClean="0"/>
            </a:br>
            <a:r>
              <a:rPr lang="en-US" dirty="0" smtClean="0"/>
              <a:t>Regional and Local Impacts (Optional)</a:t>
            </a:r>
            <a:br>
              <a:rPr lang="en-US" dirty="0" smtClean="0"/>
            </a:br>
            <a:r>
              <a:rPr lang="en-US" dirty="0" smtClean="0"/>
              <a:t/>
            </a:r>
            <a:br>
              <a:rPr lang="en-US" dirty="0" smtClean="0"/>
            </a:br>
            <a:r>
              <a:rPr lang="en-US" sz="2400" b="0" dirty="0" smtClean="0"/>
              <a:t>What are the important flooding sources in our community?</a:t>
            </a:r>
            <a:br>
              <a:rPr lang="en-US" sz="2400" b="0" dirty="0" smtClean="0"/>
            </a:br>
            <a:r>
              <a:rPr lang="en-US" sz="2400" b="0" dirty="0" smtClean="0"/>
              <a:t>What assets or operations are impacted during flood events?</a:t>
            </a:r>
            <a:endParaRPr lang="en-US" b="0"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AutoShape 7" descr="Image result for question clip ar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9" descr="Image result for question clip ar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36" name="Picture 12" descr="Image result for question clip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2209" y="2707745"/>
            <a:ext cx="3295650" cy="32956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7097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81424" y="1531087"/>
            <a:ext cx="5943922" cy="3285461"/>
          </a:xfrm>
        </p:spPr>
        <p:txBody>
          <a:bodyPr/>
          <a:lstStyle/>
          <a:p>
            <a:r>
              <a:rPr lang="en-US" dirty="0"/>
              <a:t>Climate </a:t>
            </a:r>
            <a:r>
              <a:rPr lang="en-US" dirty="0" smtClean="0"/>
              <a:t>Hazards and Impacts  Applicable Case Studies:</a:t>
            </a:r>
          </a:p>
          <a:p>
            <a:pPr marL="342900" indent="-342900">
              <a:buFont typeface="Arial" panose="020B0604020202020204" pitchFamily="34" charset="0"/>
              <a:buChar char="•"/>
            </a:pPr>
            <a:r>
              <a:rPr lang="en-CA" sz="2400" dirty="0"/>
              <a:t>Capital Regional District Coastal Sea Level Rise Risk </a:t>
            </a:r>
            <a:r>
              <a:rPr lang="en-CA" sz="2400" dirty="0" smtClean="0"/>
              <a:t>Assessment</a:t>
            </a:r>
          </a:p>
          <a:p>
            <a:pPr marL="342900" indent="-342900">
              <a:buFont typeface="Arial" panose="020B0604020202020204" pitchFamily="34" charset="0"/>
              <a:buChar char="•"/>
            </a:pPr>
            <a:r>
              <a:rPr lang="en-US" sz="2400" dirty="0"/>
              <a:t>Baltimore Preparedness &amp; Resiliency</a:t>
            </a:r>
            <a:br>
              <a:rPr lang="en-US" sz="2400" dirty="0"/>
            </a:br>
            <a:r>
              <a:rPr lang="en-US" sz="2400" dirty="0"/>
              <a:t>Disaster Preparedness Project &amp; Plan</a:t>
            </a:r>
          </a:p>
          <a:p>
            <a:pPr marL="342900" indent="-342900">
              <a:buFont typeface="Arial" panose="020B0604020202020204" pitchFamily="34" charset="0"/>
              <a:buChar char="•"/>
            </a:pPr>
            <a:endParaRPr lang="en-US" sz="2400" dirty="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639188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
        <p:nvSpPr>
          <p:cNvPr id="2" name="Title 1"/>
          <p:cNvSpPr>
            <a:spLocks noGrp="1"/>
          </p:cNvSpPr>
          <p:nvPr>
            <p:ph type="title"/>
          </p:nvPr>
        </p:nvSpPr>
        <p:spPr/>
        <p:txBody>
          <a:bodyPr/>
          <a:lstStyle/>
          <a:p>
            <a:r>
              <a:rPr lang="en-US" dirty="0" smtClean="0"/>
              <a:t>Cascading Impacts Exercise (Optional)</a:t>
            </a:r>
            <a:endParaRPr lang="en-US" dirty="0"/>
          </a:p>
        </p:txBody>
      </p:sp>
      <p:sp>
        <p:nvSpPr>
          <p:cNvPr id="12" name="Content Placeholder 2"/>
          <p:cNvSpPr txBox="1">
            <a:spLocks/>
          </p:cNvSpPr>
          <p:nvPr/>
        </p:nvSpPr>
        <p:spPr>
          <a:xfrm>
            <a:off x="459197" y="1347850"/>
            <a:ext cx="4041551" cy="1098467"/>
          </a:xfrm>
          <a:prstGeom prst="rect">
            <a:avLst/>
          </a:prstGeom>
        </p:spPr>
        <p:txBody>
          <a:bodyPr vert="horz" lIns="0" tIns="0" rIns="0" bIns="0" rtlCol="0">
            <a:noAutofit/>
          </a:bodyPr>
          <a:lstStyle>
            <a:lvl1pPr marL="342900" indent="-342900" algn="l" defTabSz="914400" rtl="0" eaLnBrk="1" latinLnBrk="0" hangingPunct="1">
              <a:lnSpc>
                <a:spcPct val="95000"/>
              </a:lnSpc>
              <a:spcBef>
                <a:spcPts val="1200"/>
              </a:spcBef>
              <a:spcAft>
                <a:spcPts val="300"/>
              </a:spcAft>
              <a:buFont typeface="Arial" panose="020B0604020202020204" pitchFamily="34" charset="0"/>
              <a:buChar char="−"/>
              <a:defRPr sz="2000" b="0" kern="1200">
                <a:solidFill>
                  <a:schemeClr val="tx1"/>
                </a:solidFill>
                <a:latin typeface="+mn-lt"/>
                <a:ea typeface="+mn-ea"/>
                <a:cs typeface="Arial" panose="020B0604020202020204" pitchFamily="34" charset="0"/>
              </a:defRPr>
            </a:lvl1pPr>
            <a:lvl2pPr marL="1588" indent="-1588" algn="l" defTabSz="914400" rtl="0" eaLnBrk="1" latinLnBrk="0" hangingPunct="1">
              <a:lnSpc>
                <a:spcPct val="95000"/>
              </a:lnSpc>
              <a:spcBef>
                <a:spcPts val="0"/>
              </a:spcBef>
              <a:spcAft>
                <a:spcPts val="1600"/>
              </a:spcAft>
              <a:buFont typeface="Arial" pitchFamily="34" charset="0"/>
              <a:buNone/>
              <a:defRPr sz="1800" b="0" kern="1200">
                <a:solidFill>
                  <a:schemeClr val="tx1"/>
                </a:solidFill>
                <a:latin typeface="+mn-lt"/>
                <a:ea typeface="+mn-ea"/>
                <a:cs typeface="Arial" panose="020B0604020202020204" pitchFamily="34" charset="0"/>
              </a:defRPr>
            </a:lvl2pPr>
            <a:lvl3pPr marL="173038" indent="-173038" algn="l" defTabSz="914400" rtl="0" eaLnBrk="1" latinLnBrk="0" hangingPunct="1">
              <a:lnSpc>
                <a:spcPct val="95000"/>
              </a:lnSpc>
              <a:spcBef>
                <a:spcPts val="0"/>
              </a:spcBef>
              <a:spcAft>
                <a:spcPts val="6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3pPr>
            <a:lvl4pPr marL="400050" indent="-173038" algn="l" defTabSz="914400" rtl="0" eaLnBrk="1" latinLnBrk="0" hangingPunct="1">
              <a:lnSpc>
                <a:spcPct val="95000"/>
              </a:lnSpc>
              <a:spcBef>
                <a:spcPts val="0"/>
              </a:spcBef>
              <a:spcAft>
                <a:spcPts val="3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buNone/>
            </a:pPr>
            <a:r>
              <a:rPr lang="en-US" b="1" dirty="0" smtClean="0">
                <a:solidFill>
                  <a:schemeClr val="bg2"/>
                </a:solidFill>
              </a:rPr>
              <a:t>Exercise Track:                                </a:t>
            </a:r>
            <a:r>
              <a:rPr lang="en-US" dirty="0" smtClean="0">
                <a:solidFill>
                  <a:schemeClr val="bg2"/>
                </a:solidFill>
              </a:rPr>
              <a:t>Do Cascading Impacts exercise</a:t>
            </a:r>
            <a:endParaRPr lang="en-US" dirty="0">
              <a:solidFill>
                <a:schemeClr val="bg2"/>
              </a:solidFill>
            </a:endParaRPr>
          </a:p>
          <a:p>
            <a:pPr marL="0" indent="0">
              <a:buFont typeface="Arial" panose="020B0604020202020204" pitchFamily="34" charset="0"/>
              <a:buNone/>
            </a:pPr>
            <a:endParaRPr lang="en-US" dirty="0" smtClean="0">
              <a:solidFill>
                <a:schemeClr val="bg2"/>
              </a:solidFill>
            </a:endParaRPr>
          </a:p>
        </p:txBody>
      </p:sp>
      <p:sp>
        <p:nvSpPr>
          <p:cNvPr id="13" name="Rectangle 12"/>
          <p:cNvSpPr/>
          <p:nvPr/>
        </p:nvSpPr>
        <p:spPr>
          <a:xfrm>
            <a:off x="372856" y="2538608"/>
            <a:ext cx="3973512" cy="707886"/>
          </a:xfrm>
          <a:prstGeom prst="rect">
            <a:avLst/>
          </a:prstGeom>
        </p:spPr>
        <p:txBody>
          <a:bodyPr wrap="square">
            <a:spAutoFit/>
          </a:bodyPr>
          <a:lstStyle/>
          <a:p>
            <a:r>
              <a:rPr lang="en-US" sz="2000" b="1" dirty="0" smtClean="0">
                <a:solidFill>
                  <a:schemeClr val="bg2"/>
                </a:solidFill>
              </a:rPr>
              <a:t>Game of Floods track</a:t>
            </a:r>
            <a:r>
              <a:rPr lang="en-US" sz="2000" b="1" dirty="0">
                <a:solidFill>
                  <a:schemeClr val="bg2"/>
                </a:solidFill>
              </a:rPr>
              <a:t>: </a:t>
            </a:r>
            <a:endParaRPr lang="en-US" sz="2000" b="1" dirty="0" smtClean="0">
              <a:solidFill>
                <a:schemeClr val="bg2"/>
              </a:solidFill>
            </a:endParaRPr>
          </a:p>
          <a:p>
            <a:r>
              <a:rPr lang="en-US" sz="2000" dirty="0" smtClean="0">
                <a:solidFill>
                  <a:schemeClr val="bg2"/>
                </a:solidFill>
              </a:rPr>
              <a:t>Skip exercise </a:t>
            </a:r>
            <a:endParaRPr lang="en-US" sz="2000" dirty="0">
              <a:solidFill>
                <a:schemeClr val="bg2"/>
              </a:solidFill>
            </a:endParaRPr>
          </a:p>
        </p:txBody>
      </p:sp>
      <p:pic>
        <p:nvPicPr>
          <p:cNvPr id="4098"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137660" y="3428999"/>
            <a:ext cx="4389120" cy="2903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p:cNvGrpSpPr/>
          <p:nvPr/>
        </p:nvGrpSpPr>
        <p:grpSpPr>
          <a:xfrm>
            <a:off x="4571998" y="2171700"/>
            <a:ext cx="4155708" cy="3944783"/>
            <a:chOff x="2565779" y="671893"/>
            <a:chExt cx="5404514" cy="5182997"/>
          </a:xfrm>
        </p:grpSpPr>
        <p:sp>
          <p:nvSpPr>
            <p:cNvPr id="15" name="Oval 14"/>
            <p:cNvSpPr/>
            <p:nvPr/>
          </p:nvSpPr>
          <p:spPr>
            <a:xfrm>
              <a:off x="2565779" y="671893"/>
              <a:ext cx="5404514" cy="5182997"/>
            </a:xfrm>
            <a:prstGeom prst="ellips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6" name="Oval 15"/>
            <p:cNvSpPr/>
            <p:nvPr/>
          </p:nvSpPr>
          <p:spPr>
            <a:xfrm>
              <a:off x="3041839" y="1168303"/>
              <a:ext cx="4365184" cy="4186267"/>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7" name="Oval 16"/>
            <p:cNvSpPr/>
            <p:nvPr/>
          </p:nvSpPr>
          <p:spPr>
            <a:xfrm>
              <a:off x="3517897" y="1664714"/>
              <a:ext cx="3325855" cy="3189537"/>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8" name="Oval 17"/>
            <p:cNvSpPr/>
            <p:nvPr/>
          </p:nvSpPr>
          <p:spPr>
            <a:xfrm>
              <a:off x="3993956" y="2161125"/>
              <a:ext cx="2286525" cy="2192806"/>
            </a:xfrm>
            <a:prstGeom prst="ellipse">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9" name="Oval 18"/>
            <p:cNvSpPr/>
            <p:nvPr/>
          </p:nvSpPr>
          <p:spPr>
            <a:xfrm>
              <a:off x="4470015" y="2657534"/>
              <a:ext cx="1247196" cy="1196077"/>
            </a:xfrm>
            <a:prstGeom prst="ellipse">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grpSp>
    </p:spTree>
    <p:extLst>
      <p:ext uri="{BB962C8B-B14F-4D97-AF65-F5344CB8AC3E}">
        <p14:creationId xmlns:p14="http://schemas.microsoft.com/office/powerpoint/2010/main" val="16208849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Cascading Impacts Exercise (Optional)</a:t>
            </a:r>
            <a:endParaRPr lang="en-US" sz="3200" dirty="0"/>
          </a:p>
        </p:txBody>
      </p:sp>
      <p:sp>
        <p:nvSpPr>
          <p:cNvPr id="12" name="Content Placeholder 2"/>
          <p:cNvSpPr>
            <a:spLocks noGrp="1"/>
          </p:cNvSpPr>
          <p:nvPr>
            <p:ph sz="half" idx="1"/>
          </p:nvPr>
        </p:nvSpPr>
        <p:spPr>
          <a:xfrm>
            <a:off x="5156790" y="1409425"/>
            <a:ext cx="3768550" cy="4637088"/>
          </a:xfrm>
        </p:spPr>
        <p:txBody>
          <a:bodyPr/>
          <a:lstStyle/>
          <a:p>
            <a:r>
              <a:rPr lang="en-US" sz="2000" dirty="0" smtClean="0"/>
              <a:t>Using the provided worksheet, for one climate stressor identify the cascading impacts that will affect your job / service / particular asset type </a:t>
            </a:r>
          </a:p>
          <a:p>
            <a:r>
              <a:rPr lang="en-US" sz="2000" dirty="0" smtClean="0"/>
              <a:t>‘Cascade’ those impacts outwards from the center of the circle </a:t>
            </a:r>
          </a:p>
          <a:p>
            <a:r>
              <a:rPr lang="en-US" sz="2000" dirty="0" smtClean="0"/>
              <a:t>Impacts can flow sideways as well as outwards</a:t>
            </a:r>
          </a:p>
          <a:p>
            <a:r>
              <a:rPr lang="en-US" sz="2000" dirty="0" smtClean="0"/>
              <a:t>Identify physical, social and economic impacts that overlap between different services / departments </a:t>
            </a:r>
          </a:p>
          <a:p>
            <a:endParaRPr lang="en-US" dirty="0"/>
          </a:p>
        </p:txBody>
      </p:sp>
      <p:pic>
        <p:nvPicPr>
          <p:cNvPr id="15" name="Content Placeholder 1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rot="5400000">
            <a:off x="-214635" y="1740488"/>
            <a:ext cx="5374680" cy="4031010"/>
          </a:xfrm>
        </p:spPr>
      </p:pic>
      <p:pic>
        <p:nvPicPr>
          <p:cNvPr id="16"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996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426039" y="6050936"/>
            <a:ext cx="2698917" cy="738648"/>
          </a:xfrm>
          <a:prstGeom prst="rect">
            <a:avLst/>
          </a:prstGeom>
          <a:noFill/>
        </p:spPr>
        <p:txBody>
          <a:bodyPr wrap="square" lIns="91423" tIns="45712" rIns="91423" bIns="45712" rtlCol="0">
            <a:spAutoFit/>
          </a:bodyPr>
          <a:lstStyle/>
          <a:p>
            <a:r>
              <a:rPr lang="en-US" sz="1400" dirty="0" smtClean="0">
                <a:latin typeface="Gotham Light" pitchFamily="50" charset="0"/>
              </a:rPr>
              <a:t>Table No.: __________</a:t>
            </a:r>
          </a:p>
          <a:p>
            <a:endParaRPr lang="en-US" sz="1400" dirty="0" smtClean="0">
              <a:latin typeface="Gotham Light" pitchFamily="50" charset="0"/>
            </a:endParaRPr>
          </a:p>
          <a:p>
            <a:r>
              <a:rPr lang="en-US" sz="1400" dirty="0" smtClean="0">
                <a:latin typeface="Gotham Light" pitchFamily="50" charset="0"/>
              </a:rPr>
              <a:t>Facilitator:__________</a:t>
            </a:r>
            <a:endParaRPr lang="en-US" sz="1400" dirty="0">
              <a:latin typeface="Gotham Light" pitchFamily="50" charset="0"/>
            </a:endParaRPr>
          </a:p>
        </p:txBody>
      </p:sp>
      <p:sp>
        <p:nvSpPr>
          <p:cNvPr id="12" name="TextBox 11"/>
          <p:cNvSpPr txBox="1"/>
          <p:nvPr/>
        </p:nvSpPr>
        <p:spPr>
          <a:xfrm>
            <a:off x="169164" y="928157"/>
            <a:ext cx="2514600" cy="2585307"/>
          </a:xfrm>
          <a:prstGeom prst="rect">
            <a:avLst/>
          </a:prstGeom>
          <a:noFill/>
        </p:spPr>
        <p:txBody>
          <a:bodyPr wrap="square" lIns="91423" tIns="45712" rIns="91423" bIns="45712" rtlCol="0">
            <a:spAutoFit/>
          </a:bodyPr>
          <a:lstStyle/>
          <a:p>
            <a:r>
              <a:rPr lang="en-US" dirty="0" smtClean="0">
                <a:latin typeface="+mj-lt"/>
              </a:rPr>
              <a:t>Principal Stakeholders that need to collaborate:</a:t>
            </a:r>
          </a:p>
          <a:p>
            <a:r>
              <a:rPr lang="en-US" dirty="0" smtClean="0">
                <a:latin typeface="+mj-lt"/>
              </a:rPr>
              <a:t>1)</a:t>
            </a:r>
          </a:p>
          <a:p>
            <a:r>
              <a:rPr lang="en-US" dirty="0" smtClean="0">
                <a:latin typeface="+mj-lt"/>
              </a:rPr>
              <a:t>2)</a:t>
            </a:r>
          </a:p>
          <a:p>
            <a:r>
              <a:rPr lang="en-US" dirty="0" smtClean="0">
                <a:latin typeface="+mj-lt"/>
              </a:rPr>
              <a:t>3)</a:t>
            </a:r>
          </a:p>
          <a:p>
            <a:endParaRPr lang="en-US" dirty="0">
              <a:latin typeface="Gotham Light" pitchFamily="50" charset="0"/>
            </a:endParaRPr>
          </a:p>
          <a:p>
            <a:endParaRPr lang="en-US" dirty="0" smtClean="0">
              <a:latin typeface="Gotham Light" pitchFamily="50" charset="0"/>
            </a:endParaRPr>
          </a:p>
          <a:p>
            <a:endParaRPr lang="en-US" dirty="0">
              <a:latin typeface="Gotham Light" pitchFamily="50" charset="0"/>
            </a:endParaRPr>
          </a:p>
        </p:txBody>
      </p:sp>
      <p:sp>
        <p:nvSpPr>
          <p:cNvPr id="13" name="TextBox 12"/>
          <p:cNvSpPr txBox="1"/>
          <p:nvPr/>
        </p:nvSpPr>
        <p:spPr>
          <a:xfrm>
            <a:off x="169164" y="4061916"/>
            <a:ext cx="2514600" cy="2585307"/>
          </a:xfrm>
          <a:prstGeom prst="rect">
            <a:avLst/>
          </a:prstGeom>
          <a:noFill/>
        </p:spPr>
        <p:txBody>
          <a:bodyPr wrap="square" lIns="91423" tIns="45712" rIns="91423" bIns="45712" rtlCol="0">
            <a:spAutoFit/>
          </a:bodyPr>
          <a:lstStyle/>
          <a:p>
            <a:r>
              <a:rPr lang="en-US" dirty="0" smtClean="0">
                <a:latin typeface="+mj-lt"/>
              </a:rPr>
              <a:t>Assets already affected by climate stressor</a:t>
            </a:r>
          </a:p>
          <a:p>
            <a:r>
              <a:rPr lang="en-US" dirty="0" smtClean="0">
                <a:latin typeface="+mj-lt"/>
              </a:rPr>
              <a:t>1)</a:t>
            </a:r>
          </a:p>
          <a:p>
            <a:r>
              <a:rPr lang="en-US" dirty="0" smtClean="0">
                <a:latin typeface="+mj-lt"/>
              </a:rPr>
              <a:t>2)</a:t>
            </a:r>
          </a:p>
          <a:p>
            <a:r>
              <a:rPr lang="en-US" dirty="0" smtClean="0">
                <a:latin typeface="+mj-lt"/>
              </a:rPr>
              <a:t>3)</a:t>
            </a:r>
          </a:p>
          <a:p>
            <a:endParaRPr lang="en-US" dirty="0">
              <a:latin typeface="Gotham Light" pitchFamily="50" charset="0"/>
            </a:endParaRPr>
          </a:p>
          <a:p>
            <a:endParaRPr lang="en-US" dirty="0" smtClean="0">
              <a:latin typeface="Gotham Light" pitchFamily="50" charset="0"/>
            </a:endParaRPr>
          </a:p>
          <a:p>
            <a:endParaRPr lang="en-US" dirty="0">
              <a:latin typeface="Gotham Light" pitchFamily="50" charset="0"/>
            </a:endParaRPr>
          </a:p>
        </p:txBody>
      </p:sp>
      <p:grpSp>
        <p:nvGrpSpPr>
          <p:cNvPr id="2" name="Group 1"/>
          <p:cNvGrpSpPr/>
          <p:nvPr/>
        </p:nvGrpSpPr>
        <p:grpSpPr>
          <a:xfrm>
            <a:off x="2938512" y="987047"/>
            <a:ext cx="5404514" cy="5182997"/>
            <a:chOff x="2565779" y="671893"/>
            <a:chExt cx="5404514" cy="5182997"/>
          </a:xfrm>
        </p:grpSpPr>
        <p:sp>
          <p:nvSpPr>
            <p:cNvPr id="14" name="Oval 13"/>
            <p:cNvSpPr/>
            <p:nvPr/>
          </p:nvSpPr>
          <p:spPr>
            <a:xfrm>
              <a:off x="2565779" y="671893"/>
              <a:ext cx="5404514" cy="5182997"/>
            </a:xfrm>
            <a:prstGeom prst="ellips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5" name="Oval 14"/>
            <p:cNvSpPr/>
            <p:nvPr/>
          </p:nvSpPr>
          <p:spPr>
            <a:xfrm>
              <a:off x="3041839" y="1168303"/>
              <a:ext cx="4365184" cy="4186267"/>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6" name="Oval 15"/>
            <p:cNvSpPr/>
            <p:nvPr/>
          </p:nvSpPr>
          <p:spPr>
            <a:xfrm>
              <a:off x="3517897" y="1664714"/>
              <a:ext cx="3325855" cy="3189537"/>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19" name="Oval 18"/>
            <p:cNvSpPr/>
            <p:nvPr/>
          </p:nvSpPr>
          <p:spPr>
            <a:xfrm>
              <a:off x="3993956" y="2161125"/>
              <a:ext cx="2286525" cy="2192806"/>
            </a:xfrm>
            <a:prstGeom prst="ellipse">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20" name="Oval 19"/>
            <p:cNvSpPr/>
            <p:nvPr/>
          </p:nvSpPr>
          <p:spPr>
            <a:xfrm>
              <a:off x="4470015" y="2657534"/>
              <a:ext cx="1247196" cy="1196077"/>
            </a:xfrm>
            <a:prstGeom prst="ellipse">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p>
              <a:pPr algn="ctr"/>
              <a:endParaRPr lang="en-US" dirty="0"/>
            </a:p>
          </p:txBody>
        </p:sp>
        <p:sp>
          <p:nvSpPr>
            <p:cNvPr id="21" name="TextBox 20"/>
            <p:cNvSpPr txBox="1"/>
            <p:nvPr/>
          </p:nvSpPr>
          <p:spPr>
            <a:xfrm>
              <a:off x="4424735" y="2973327"/>
              <a:ext cx="1346051" cy="569993"/>
            </a:xfrm>
            <a:prstGeom prst="rect">
              <a:avLst/>
            </a:prstGeom>
            <a:noFill/>
          </p:spPr>
          <p:txBody>
            <a:bodyPr wrap="square" lIns="76800" tIns="38400" rIns="76800" bIns="38400" rtlCol="0">
              <a:spAutoFit/>
            </a:bodyPr>
            <a:lstStyle/>
            <a:p>
              <a:pPr algn="ctr"/>
              <a:r>
                <a:rPr lang="en-US" sz="1600" b="1" dirty="0" smtClean="0">
                  <a:solidFill>
                    <a:schemeClr val="bg1"/>
                  </a:solidFill>
                  <a:latin typeface="Gotham Light" pitchFamily="50" charset="0"/>
                </a:rPr>
                <a:t>Watershed </a:t>
              </a:r>
            </a:p>
            <a:p>
              <a:pPr algn="ctr"/>
              <a:r>
                <a:rPr lang="en-US" sz="1600" b="1" dirty="0" smtClean="0">
                  <a:solidFill>
                    <a:schemeClr val="bg1"/>
                  </a:solidFill>
                  <a:latin typeface="Gotham Light" pitchFamily="50" charset="0"/>
                </a:rPr>
                <a:t>flooding</a:t>
              </a:r>
              <a:endParaRPr lang="en-US" sz="1600" b="1" dirty="0">
                <a:solidFill>
                  <a:schemeClr val="bg1"/>
                </a:solidFill>
                <a:latin typeface="Gotham Light" pitchFamily="50" charset="0"/>
              </a:endParaRPr>
            </a:p>
          </p:txBody>
        </p:sp>
      </p:grpSp>
      <p:sp>
        <p:nvSpPr>
          <p:cNvPr id="22" name="Title 1"/>
          <p:cNvSpPr>
            <a:spLocks noGrp="1"/>
          </p:cNvSpPr>
          <p:nvPr>
            <p:ph type="title"/>
          </p:nvPr>
        </p:nvSpPr>
        <p:spPr>
          <a:xfrm>
            <a:off x="355215" y="160907"/>
            <a:ext cx="8229600" cy="804672"/>
          </a:xfrm>
        </p:spPr>
        <p:txBody>
          <a:bodyPr/>
          <a:lstStyle/>
          <a:p>
            <a:r>
              <a:rPr lang="en-US" dirty="0" smtClean="0"/>
              <a:t>Cascading Impacts Exercise (Optional)</a:t>
            </a:r>
            <a:endParaRPr lang="en-US" dirty="0"/>
          </a:p>
        </p:txBody>
      </p:sp>
      <p:pic>
        <p:nvPicPr>
          <p:cNvPr id="18" name="Picture 2" descr="C:\Users\vandeverj\Downloads\PaperAndPencil2-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40161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onham-carterc\AppData\Local\Microsoft\Windows\Temporary Internet Files\Content.Outlook\V7URJOJ9\IMG_4371.JPG"/>
          <p:cNvPicPr>
            <a:picLocks noChangeAspect="1" noChangeArrowheads="1"/>
          </p:cNvPicPr>
          <p:nvPr/>
        </p:nvPicPr>
        <p:blipFill rotWithShape="1">
          <a:blip r:embed="rId3">
            <a:extLst>
              <a:ext uri="{28A0092B-C50C-407E-A947-70E740481C1C}">
                <a14:useLocalDpi xmlns:a14="http://schemas.microsoft.com/office/drawing/2010/main" val="0"/>
              </a:ext>
            </a:extLst>
          </a:blip>
          <a:srcRect r="14699" b="14699"/>
          <a:stretch/>
        </p:blipFill>
        <p:spPr bwMode="auto">
          <a:xfrm>
            <a:off x="-1" y="-1"/>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811547" y="828136"/>
            <a:ext cx="914400" cy="914400"/>
          </a:xfrm>
          <a:prstGeom prst="rect">
            <a:avLst/>
          </a:prstGeom>
          <a:noFill/>
        </p:spPr>
        <p:txBody>
          <a:bodyPr wrap="none" lIns="0" tIns="0" rIns="0" bIns="0" rtlCol="0">
            <a:noAutofit/>
          </a:bodyPr>
          <a:lstStyle/>
          <a:p>
            <a:endParaRPr lang="en-US" sz="2000" dirty="0" smtClean="0">
              <a:latin typeface="Aktiv Grotesk Trial" panose="020B0504020202020204" pitchFamily="34" charset="0"/>
              <a:cs typeface="Aktiv Grotesk Trial" panose="020B0504020202020204" pitchFamily="34" charset="0"/>
            </a:endParaRPr>
          </a:p>
        </p:txBody>
      </p:sp>
      <p:pic>
        <p:nvPicPr>
          <p:cNvPr id="15"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355215" y="160907"/>
            <a:ext cx="8229600" cy="804672"/>
          </a:xfrm>
        </p:spPr>
        <p:txBody>
          <a:bodyPr/>
          <a:lstStyle/>
          <a:p>
            <a:r>
              <a:rPr lang="en-US" sz="3200" dirty="0" smtClean="0"/>
              <a:t>Cascading Impacts Exercise (Optional)</a:t>
            </a:r>
            <a:endParaRPr lang="en-US" sz="3200" dirty="0"/>
          </a:p>
        </p:txBody>
      </p:sp>
    </p:spTree>
    <p:extLst>
      <p:ext uri="{BB962C8B-B14F-4D97-AF65-F5344CB8AC3E}">
        <p14:creationId xmlns:p14="http://schemas.microsoft.com/office/powerpoint/2010/main" val="3094207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800" dirty="0" smtClean="0"/>
              <a:t>Agenda</a:t>
            </a:r>
            <a:br>
              <a:rPr lang="en-US" sz="2800" dirty="0" smtClean="0"/>
            </a:br>
            <a:endParaRPr lang="en-US" sz="2800" dirty="0"/>
          </a:p>
        </p:txBody>
      </p:sp>
      <p:sp>
        <p:nvSpPr>
          <p:cNvPr id="7" name="Content Placeholder 6"/>
          <p:cNvSpPr>
            <a:spLocks noGrp="1"/>
          </p:cNvSpPr>
          <p:nvPr>
            <p:ph sz="quarter" idx="13"/>
          </p:nvPr>
        </p:nvSpPr>
        <p:spPr>
          <a:xfrm>
            <a:off x="446199" y="2642275"/>
            <a:ext cx="6735170" cy="228600"/>
          </a:xfrm>
        </p:spPr>
        <p:txBody>
          <a:bodyPr/>
          <a:lstStyle/>
          <a:p>
            <a:r>
              <a:rPr lang="en-US" b="0" dirty="0"/>
              <a:t>4</a:t>
            </a:r>
            <a:r>
              <a:rPr lang="en-US" b="0" dirty="0" smtClean="0"/>
              <a:t>. Climate Change Adaptation Process</a:t>
            </a:r>
          </a:p>
          <a:p>
            <a:endParaRPr lang="en-US" b="0" dirty="0"/>
          </a:p>
        </p:txBody>
      </p:sp>
      <p:sp>
        <p:nvSpPr>
          <p:cNvPr id="8" name="Content Placeholder 7"/>
          <p:cNvSpPr>
            <a:spLocks noGrp="1"/>
          </p:cNvSpPr>
          <p:nvPr>
            <p:ph sz="quarter" idx="34"/>
          </p:nvPr>
        </p:nvSpPr>
        <p:spPr>
          <a:xfrm>
            <a:off x="465627" y="2181427"/>
            <a:ext cx="6735170" cy="228600"/>
          </a:xfrm>
        </p:spPr>
        <p:txBody>
          <a:bodyPr/>
          <a:lstStyle/>
          <a:p>
            <a:r>
              <a:rPr lang="en-US" b="0" dirty="0"/>
              <a:t>3</a:t>
            </a:r>
            <a:r>
              <a:rPr lang="en-US" b="0" dirty="0" smtClean="0"/>
              <a:t>. Climate Hazards and Impacts</a:t>
            </a:r>
            <a:endParaRPr lang="en-US" b="0" dirty="0"/>
          </a:p>
        </p:txBody>
      </p:sp>
      <p:sp>
        <p:nvSpPr>
          <p:cNvPr id="9" name="Content Placeholder 8"/>
          <p:cNvSpPr>
            <a:spLocks noGrp="1"/>
          </p:cNvSpPr>
          <p:nvPr>
            <p:ph sz="quarter" idx="35"/>
          </p:nvPr>
        </p:nvSpPr>
        <p:spPr/>
        <p:txBody>
          <a:bodyPr/>
          <a:lstStyle/>
          <a:p>
            <a:r>
              <a:rPr lang="en-US" b="0" dirty="0" smtClean="0"/>
              <a:t>5. Review Climate Science</a:t>
            </a:r>
            <a:endParaRPr lang="en-US" b="0" dirty="0"/>
          </a:p>
        </p:txBody>
      </p:sp>
      <p:sp>
        <p:nvSpPr>
          <p:cNvPr id="10" name="Content Placeholder 9"/>
          <p:cNvSpPr>
            <a:spLocks noGrp="1"/>
          </p:cNvSpPr>
          <p:nvPr>
            <p:ph sz="quarter" idx="36"/>
          </p:nvPr>
        </p:nvSpPr>
        <p:spPr/>
        <p:txBody>
          <a:bodyPr/>
          <a:lstStyle/>
          <a:p>
            <a:r>
              <a:rPr lang="en-US" b="0" dirty="0" smtClean="0"/>
              <a:t>6. Climate Change Projections</a:t>
            </a:r>
            <a:endParaRPr lang="en-US" b="0" dirty="0"/>
          </a:p>
        </p:txBody>
      </p:sp>
      <p:sp>
        <p:nvSpPr>
          <p:cNvPr id="33" name="Content Placeholder 32"/>
          <p:cNvSpPr>
            <a:spLocks noGrp="1"/>
          </p:cNvSpPr>
          <p:nvPr>
            <p:ph sz="quarter" idx="37"/>
          </p:nvPr>
        </p:nvSpPr>
        <p:spPr/>
        <p:txBody>
          <a:bodyPr/>
          <a:lstStyle/>
          <a:p>
            <a:r>
              <a:rPr lang="en-US" b="0" dirty="0" smtClean="0"/>
              <a:t>7. Asset and Operations Inventory</a:t>
            </a:r>
          </a:p>
          <a:p>
            <a:endParaRPr lang="en-US" b="0" dirty="0"/>
          </a:p>
        </p:txBody>
      </p:sp>
      <p:sp>
        <p:nvSpPr>
          <p:cNvPr id="12" name="Content Placeholder 11"/>
          <p:cNvSpPr>
            <a:spLocks noGrp="1"/>
          </p:cNvSpPr>
          <p:nvPr>
            <p:ph sz="quarter" idx="38"/>
          </p:nvPr>
        </p:nvSpPr>
        <p:spPr/>
        <p:txBody>
          <a:bodyPr/>
          <a:lstStyle/>
          <a:p>
            <a:r>
              <a:rPr lang="en-US" b="0" dirty="0" smtClean="0"/>
              <a:t>8. Assess Vulnerability</a:t>
            </a:r>
          </a:p>
          <a:p>
            <a:endParaRPr lang="en-US" b="0" dirty="0"/>
          </a:p>
        </p:txBody>
      </p:sp>
      <p:sp>
        <p:nvSpPr>
          <p:cNvPr id="14" name="Content Placeholder 13"/>
          <p:cNvSpPr>
            <a:spLocks noGrp="1"/>
          </p:cNvSpPr>
          <p:nvPr>
            <p:ph sz="quarter" idx="39"/>
          </p:nvPr>
        </p:nvSpPr>
        <p:spPr/>
        <p:txBody>
          <a:bodyPr/>
          <a:lstStyle/>
          <a:p>
            <a:r>
              <a:rPr lang="en-US" b="0" dirty="0" smtClean="0"/>
              <a:t>9. Assess Exposure</a:t>
            </a:r>
          </a:p>
          <a:p>
            <a:endParaRPr lang="en-US" b="0" dirty="0" smtClean="0"/>
          </a:p>
          <a:p>
            <a:endParaRPr lang="en-US" b="0" dirty="0"/>
          </a:p>
        </p:txBody>
      </p:sp>
      <p:sp>
        <p:nvSpPr>
          <p:cNvPr id="15" name="Content Placeholder 14"/>
          <p:cNvSpPr>
            <a:spLocks noGrp="1"/>
          </p:cNvSpPr>
          <p:nvPr>
            <p:ph sz="quarter" idx="41"/>
          </p:nvPr>
        </p:nvSpPr>
        <p:spPr/>
        <p:txBody>
          <a:bodyPr/>
          <a:lstStyle/>
          <a:p>
            <a:r>
              <a:rPr lang="en-US" b="0" dirty="0" smtClean="0"/>
              <a:t>1. Intro to Climate Change</a:t>
            </a:r>
            <a:endParaRPr lang="en-US" b="0" dirty="0"/>
          </a:p>
        </p:txBody>
      </p:sp>
      <p:sp>
        <p:nvSpPr>
          <p:cNvPr id="16" name="Content Placeholder 15"/>
          <p:cNvSpPr>
            <a:spLocks noGrp="1"/>
          </p:cNvSpPr>
          <p:nvPr>
            <p:ph sz="quarter" idx="42"/>
          </p:nvPr>
        </p:nvSpPr>
        <p:spPr/>
        <p:txBody>
          <a:bodyPr/>
          <a:lstStyle/>
          <a:p>
            <a:r>
              <a:rPr lang="en-US" b="0" dirty="0" smtClean="0"/>
              <a:t>2. Flooding Processes</a:t>
            </a:r>
          </a:p>
          <a:p>
            <a:endParaRPr lang="en-US" b="0" dirty="0"/>
          </a:p>
        </p:txBody>
      </p:sp>
      <p:sp>
        <p:nvSpPr>
          <p:cNvPr id="34" name="Content Placeholder 33"/>
          <p:cNvSpPr>
            <a:spLocks noGrp="1"/>
          </p:cNvSpPr>
          <p:nvPr>
            <p:ph sz="quarter" idx="43"/>
          </p:nvPr>
        </p:nvSpPr>
        <p:spPr>
          <a:xfrm>
            <a:off x="457857" y="5343272"/>
            <a:ext cx="6735170" cy="228600"/>
          </a:xfrm>
        </p:spPr>
        <p:txBody>
          <a:bodyPr/>
          <a:lstStyle/>
          <a:p>
            <a:r>
              <a:rPr lang="en-US" b="0" dirty="0" smtClean="0"/>
              <a:t>10. Assess Risk</a:t>
            </a:r>
            <a:endParaRPr lang="en-US" b="0" dirty="0"/>
          </a:p>
        </p:txBody>
      </p:sp>
      <p:sp>
        <p:nvSpPr>
          <p:cNvPr id="35" name="Content Placeholder 34"/>
          <p:cNvSpPr>
            <a:spLocks noGrp="1"/>
          </p:cNvSpPr>
          <p:nvPr>
            <p:ph sz="quarter" idx="44"/>
          </p:nvPr>
        </p:nvSpPr>
        <p:spPr/>
        <p:txBody>
          <a:bodyPr/>
          <a:lstStyle/>
          <a:p>
            <a:r>
              <a:rPr lang="en-US" b="0" dirty="0" smtClean="0"/>
              <a:t>11. Developing and Evaluating Adaptation Solutions</a:t>
            </a:r>
          </a:p>
          <a:p>
            <a:endParaRPr lang="en-US" b="0" dirty="0" smtClean="0"/>
          </a:p>
          <a:p>
            <a:endParaRPr lang="en-US" b="0" dirty="0"/>
          </a:p>
        </p:txBody>
      </p:sp>
      <p:sp>
        <p:nvSpPr>
          <p:cNvPr id="24" name="Content Placeholder 23"/>
          <p:cNvSpPr>
            <a:spLocks noGrp="1"/>
          </p:cNvSpPr>
          <p:nvPr>
            <p:ph sz="quarter" idx="45"/>
          </p:nvPr>
        </p:nvSpPr>
        <p:spPr/>
        <p:txBody>
          <a:bodyPr/>
          <a:lstStyle/>
          <a:p>
            <a:r>
              <a:rPr lang="en-US" b="0" dirty="0" smtClean="0"/>
              <a:t>12</a:t>
            </a:r>
            <a:r>
              <a:rPr lang="en-US" b="0" dirty="0"/>
              <a:t>. Integrating Climate Change into Planning and Operations </a:t>
            </a:r>
          </a:p>
        </p:txBody>
      </p:sp>
      <p:sp>
        <p:nvSpPr>
          <p:cNvPr id="23" name="Text Placeholder 2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916309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chemeClr val="bg1"/>
                </a:solidFill>
              </a:rPr>
              <a:t>Process for Incorporating Climate Change into Project </a:t>
            </a:r>
            <a:r>
              <a:rPr lang="en-US" dirty="0" smtClean="0">
                <a:solidFill>
                  <a:schemeClr val="bg1"/>
                </a:solidFill>
              </a:rPr>
              <a:t>Planning </a:t>
            </a:r>
            <a:r>
              <a:rPr lang="en-US" dirty="0">
                <a:solidFill>
                  <a:schemeClr val="bg1"/>
                </a:solidFill>
              </a:rPr>
              <a:t/>
            </a:r>
            <a:br>
              <a:rPr lang="en-US" dirty="0">
                <a:solidFill>
                  <a:schemeClr val="bg1"/>
                </a:solidFill>
              </a:rPr>
            </a:br>
            <a:endParaRPr lang="en-US" dirty="0">
              <a:solidFill>
                <a:schemeClr val="bg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605752"/>
            <a:ext cx="5030877" cy="5069040"/>
          </a:xfrm>
          <a:prstGeom prst="rect">
            <a:avLst/>
          </a:prstGeom>
        </p:spPr>
      </p:pic>
      <p:sp>
        <p:nvSpPr>
          <p:cNvPr id="9" name="Oval 8"/>
          <p:cNvSpPr/>
          <p:nvPr/>
        </p:nvSpPr>
        <p:spPr>
          <a:xfrm>
            <a:off x="3913205" y="14367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3983264" y="15067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4131121" y="1563422"/>
            <a:ext cx="304800" cy="303140"/>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1</a:t>
            </a:r>
          </a:p>
        </p:txBody>
      </p:sp>
      <p:grpSp>
        <p:nvGrpSpPr>
          <p:cNvPr id="8" name="Group 7"/>
          <p:cNvGrpSpPr/>
          <p:nvPr/>
        </p:nvGrpSpPr>
        <p:grpSpPr>
          <a:xfrm>
            <a:off x="5915181" y="1934298"/>
            <a:ext cx="585037" cy="627036"/>
            <a:chOff x="5967401" y="1437759"/>
            <a:chExt cx="585037" cy="627036"/>
          </a:xfrm>
        </p:grpSpPr>
        <p:sp>
          <p:nvSpPr>
            <p:cNvPr id="17" name="Oval 16"/>
            <p:cNvSpPr/>
            <p:nvPr/>
          </p:nvSpPr>
          <p:spPr>
            <a:xfrm>
              <a:off x="5967401" y="143775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6037460" y="150781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p:cNvSpPr txBox="1"/>
            <p:nvPr/>
          </p:nvSpPr>
          <p:spPr>
            <a:xfrm>
              <a:off x="6186548" y="155380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2</a:t>
              </a:r>
            </a:p>
          </p:txBody>
        </p:sp>
      </p:grpSp>
      <p:grpSp>
        <p:nvGrpSpPr>
          <p:cNvPr id="10" name="Group 9"/>
          <p:cNvGrpSpPr/>
          <p:nvPr/>
        </p:nvGrpSpPr>
        <p:grpSpPr>
          <a:xfrm>
            <a:off x="6867700" y="3770545"/>
            <a:ext cx="585037" cy="642141"/>
            <a:chOff x="6933998" y="3439133"/>
            <a:chExt cx="585037" cy="642141"/>
          </a:xfrm>
        </p:grpSpPr>
        <p:sp>
          <p:nvSpPr>
            <p:cNvPr id="20" name="Oval 19"/>
            <p:cNvSpPr/>
            <p:nvPr/>
          </p:nvSpPr>
          <p:spPr>
            <a:xfrm>
              <a:off x="6933998" y="343913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004057" y="350919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7154801" y="3570286"/>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grpSp>
        <p:nvGrpSpPr>
          <p:cNvPr id="16" name="Group 15"/>
          <p:cNvGrpSpPr/>
          <p:nvPr/>
        </p:nvGrpSpPr>
        <p:grpSpPr>
          <a:xfrm>
            <a:off x="2100362" y="4892333"/>
            <a:ext cx="585037" cy="650122"/>
            <a:chOff x="2235065" y="4696839"/>
            <a:chExt cx="585037" cy="650122"/>
          </a:xfrm>
        </p:grpSpPr>
        <p:sp>
          <p:nvSpPr>
            <p:cNvPr id="26" name="Oval 25"/>
            <p:cNvSpPr/>
            <p:nvPr/>
          </p:nvSpPr>
          <p:spPr>
            <a:xfrm>
              <a:off x="2235065" y="469683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2305124" y="476689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p:cNvSpPr txBox="1"/>
            <p:nvPr/>
          </p:nvSpPr>
          <p:spPr>
            <a:xfrm>
              <a:off x="2438871" y="4835973"/>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6</a:t>
              </a:r>
            </a:p>
          </p:txBody>
        </p:sp>
      </p:grpSp>
      <p:grpSp>
        <p:nvGrpSpPr>
          <p:cNvPr id="13" name="Group 12"/>
          <p:cNvGrpSpPr/>
          <p:nvPr/>
        </p:nvGrpSpPr>
        <p:grpSpPr>
          <a:xfrm>
            <a:off x="3375144" y="5973532"/>
            <a:ext cx="585037" cy="636490"/>
            <a:chOff x="3935504" y="5868865"/>
            <a:chExt cx="585037" cy="636490"/>
          </a:xfrm>
        </p:grpSpPr>
        <p:sp>
          <p:nvSpPr>
            <p:cNvPr id="44" name="Oval 43"/>
            <p:cNvSpPr/>
            <p:nvPr/>
          </p:nvSpPr>
          <p:spPr>
            <a:xfrm>
              <a:off x="3935504" y="5868865"/>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4005563" y="5938924"/>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p:cNvSpPr txBox="1"/>
            <p:nvPr/>
          </p:nvSpPr>
          <p:spPr>
            <a:xfrm>
              <a:off x="4162858" y="599436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5</a:t>
              </a:r>
            </a:p>
          </p:txBody>
        </p:sp>
      </p:grpSp>
      <p:grpSp>
        <p:nvGrpSpPr>
          <p:cNvPr id="12" name="Group 11"/>
          <p:cNvGrpSpPr/>
          <p:nvPr/>
        </p:nvGrpSpPr>
        <p:grpSpPr>
          <a:xfrm>
            <a:off x="5718190" y="5842074"/>
            <a:ext cx="585037" cy="636490"/>
            <a:chOff x="5971429" y="5415663"/>
            <a:chExt cx="585037" cy="636490"/>
          </a:xfrm>
        </p:grpSpPr>
        <p:sp>
          <p:nvSpPr>
            <p:cNvPr id="23" name="Oval 22"/>
            <p:cNvSpPr/>
            <p:nvPr/>
          </p:nvSpPr>
          <p:spPr>
            <a:xfrm>
              <a:off x="5971429" y="541566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p:cNvGrpSpPr/>
            <p:nvPr/>
          </p:nvGrpSpPr>
          <p:grpSpPr>
            <a:xfrm>
              <a:off x="6041488" y="5485722"/>
              <a:ext cx="462095" cy="566431"/>
              <a:chOff x="6041488" y="5485722"/>
              <a:chExt cx="462095" cy="566431"/>
            </a:xfrm>
          </p:grpSpPr>
          <p:sp>
            <p:nvSpPr>
              <p:cNvPr id="24" name="Oval 23"/>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50" name="TextBox 49"/>
          <p:cNvSpPr txBox="1"/>
          <p:nvPr/>
        </p:nvSpPr>
        <p:spPr>
          <a:xfrm>
            <a:off x="1111025" y="1562514"/>
            <a:ext cx="27398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Review Science</a:t>
            </a:r>
          </a:p>
        </p:txBody>
      </p:sp>
      <p:sp>
        <p:nvSpPr>
          <p:cNvPr id="51" name="TextBox 50"/>
          <p:cNvSpPr txBox="1"/>
          <p:nvPr/>
        </p:nvSpPr>
        <p:spPr>
          <a:xfrm>
            <a:off x="6543529" y="2009672"/>
            <a:ext cx="1903122"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Inventory Assets and Operations</a:t>
            </a:r>
          </a:p>
        </p:txBody>
      </p:sp>
      <p:sp>
        <p:nvSpPr>
          <p:cNvPr id="53" name="TextBox 52"/>
          <p:cNvSpPr txBox="1"/>
          <p:nvPr/>
        </p:nvSpPr>
        <p:spPr>
          <a:xfrm>
            <a:off x="6343518" y="6005888"/>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54" name="TextBox 53"/>
          <p:cNvSpPr txBox="1"/>
          <p:nvPr/>
        </p:nvSpPr>
        <p:spPr>
          <a:xfrm>
            <a:off x="1653187" y="5917911"/>
            <a:ext cx="1645726"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Plan Adaptation</a:t>
            </a:r>
          </a:p>
        </p:txBody>
      </p:sp>
      <p:sp>
        <p:nvSpPr>
          <p:cNvPr id="55" name="TextBox 54"/>
          <p:cNvSpPr txBox="1"/>
          <p:nvPr/>
        </p:nvSpPr>
        <p:spPr>
          <a:xfrm>
            <a:off x="-107168" y="5039728"/>
            <a:ext cx="21453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Implement Adaptation Measures</a:t>
            </a:r>
          </a:p>
        </p:txBody>
      </p:sp>
      <p:sp>
        <p:nvSpPr>
          <p:cNvPr id="56" name="TextBox 55"/>
          <p:cNvSpPr txBox="1"/>
          <p:nvPr/>
        </p:nvSpPr>
        <p:spPr>
          <a:xfrm>
            <a:off x="1119657" y="2970340"/>
            <a:ext cx="91296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Monitor</a:t>
            </a:r>
          </a:p>
        </p:txBody>
      </p:sp>
      <p:sp>
        <p:nvSpPr>
          <p:cNvPr id="57" name="TextBox 56"/>
          <p:cNvSpPr txBox="1"/>
          <p:nvPr/>
        </p:nvSpPr>
        <p:spPr>
          <a:xfrm>
            <a:off x="7493000" y="3911454"/>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a:t>
            </a:r>
          </a:p>
          <a:p>
            <a:r>
              <a:rPr lang="en-US" sz="2000" dirty="0" smtClean="0">
                <a:solidFill>
                  <a:schemeClr val="bg1"/>
                </a:solidFill>
                <a:latin typeface="+mj-lt"/>
                <a:cs typeface="Aktiv Grotesk Trial" panose="020B0504020202020204" pitchFamily="34" charset="0"/>
              </a:rPr>
              <a:t>Vulnerability</a:t>
            </a:r>
          </a:p>
        </p:txBody>
      </p:sp>
      <p:sp>
        <p:nvSpPr>
          <p:cNvPr id="61" name="TextBox 60"/>
          <p:cNvSpPr txBox="1"/>
          <p:nvPr/>
        </p:nvSpPr>
        <p:spPr>
          <a:xfrm>
            <a:off x="4087025" y="3888363"/>
            <a:ext cx="1162401" cy="552493"/>
          </a:xfrm>
          <a:prstGeom prst="rect">
            <a:avLst/>
          </a:prstGeom>
          <a:noFill/>
        </p:spPr>
        <p:txBody>
          <a:bodyPr wrap="square" lIns="0" tIns="0" rIns="0" bIns="0" rtlCol="0">
            <a:noAutofit/>
          </a:bodyPr>
          <a:lstStyle/>
          <a:p>
            <a:pPr algn="ctr"/>
            <a:r>
              <a:rPr lang="en-US" sz="1500" dirty="0" smtClean="0">
                <a:solidFill>
                  <a:schemeClr val="bg1"/>
                </a:solidFill>
                <a:latin typeface="+mj-lt"/>
                <a:cs typeface="Aktiv Grotesk Trial" panose="020B0504020202020204" pitchFamily="34" charset="0"/>
              </a:rPr>
              <a:t>Stakeholder Engagement</a:t>
            </a:r>
          </a:p>
        </p:txBody>
      </p:sp>
      <p:sp>
        <p:nvSpPr>
          <p:cNvPr id="62" name="TextBox 61"/>
          <p:cNvSpPr txBox="1"/>
          <p:nvPr/>
        </p:nvSpPr>
        <p:spPr>
          <a:xfrm>
            <a:off x="2699517" y="2994526"/>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 &amp;  Thresholds</a:t>
            </a:r>
          </a:p>
        </p:txBody>
      </p:sp>
      <p:sp>
        <p:nvSpPr>
          <p:cNvPr id="63" name="TextBox 62"/>
          <p:cNvSpPr txBox="1"/>
          <p:nvPr/>
        </p:nvSpPr>
        <p:spPr>
          <a:xfrm>
            <a:off x="3815351" y="5415850"/>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Physical Governance Information</a:t>
            </a:r>
          </a:p>
        </p:txBody>
      </p:sp>
      <p:sp>
        <p:nvSpPr>
          <p:cNvPr id="64" name="TextBox 63"/>
          <p:cNvSpPr txBox="1"/>
          <p:nvPr/>
        </p:nvSpPr>
        <p:spPr>
          <a:xfrm>
            <a:off x="5236451" y="5138709"/>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65" name="TextBox 64"/>
          <p:cNvSpPr txBox="1"/>
          <p:nvPr/>
        </p:nvSpPr>
        <p:spPr>
          <a:xfrm>
            <a:off x="5949856" y="3722189"/>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sp>
        <p:nvSpPr>
          <p:cNvPr id="66" name="TextBox 65"/>
          <p:cNvSpPr txBox="1"/>
          <p:nvPr/>
        </p:nvSpPr>
        <p:spPr>
          <a:xfrm>
            <a:off x="5429717" y="2458628"/>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Function</a:t>
            </a:r>
            <a:r>
              <a:rPr lang="en-US" sz="1500" dirty="0">
                <a:solidFill>
                  <a:schemeClr val="tx1">
                    <a:lumMod val="95000"/>
                    <a:lumOff val="5000"/>
                  </a:schemeClr>
                </a:solidFill>
                <a:latin typeface="+mj-lt"/>
                <a:cs typeface="Aktiv Grotesk Trial" panose="020B0504020202020204" pitchFamily="34" charset="0"/>
              </a:rPr>
              <a:t> </a:t>
            </a:r>
            <a:r>
              <a:rPr lang="en-US" sz="1500" dirty="0" smtClean="0">
                <a:solidFill>
                  <a:schemeClr val="tx1">
                    <a:lumMod val="95000"/>
                    <a:lumOff val="5000"/>
                  </a:schemeClr>
                </a:solidFill>
                <a:latin typeface="+mj-lt"/>
                <a:cs typeface="Aktiv Grotesk Trial" panose="020B0504020202020204" pitchFamily="34" charset="0"/>
              </a:rPr>
              <a:t> Location  Condition</a:t>
            </a:r>
          </a:p>
        </p:txBody>
      </p:sp>
      <p:sp>
        <p:nvSpPr>
          <p:cNvPr id="67" name="TextBox 66"/>
          <p:cNvSpPr txBox="1"/>
          <p:nvPr/>
        </p:nvSpPr>
        <p:spPr>
          <a:xfrm>
            <a:off x="3923368" y="2051830"/>
            <a:ext cx="1042211"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Identify</a:t>
            </a:r>
            <a:r>
              <a:rPr lang="en-US" sz="1500" dirty="0">
                <a:solidFill>
                  <a:schemeClr val="tx1">
                    <a:lumMod val="95000"/>
                    <a:lumOff val="5000"/>
                  </a:schemeClr>
                </a:solidFill>
                <a:latin typeface="+mj-lt"/>
                <a:cs typeface="Aktiv Grotesk Trial" panose="020B0504020202020204" pitchFamily="34" charset="0"/>
              </a:rPr>
              <a:t> </a:t>
            </a:r>
            <a:endParaRPr lang="en-US" sz="1500" dirty="0" smtClean="0">
              <a:solidFill>
                <a:schemeClr val="tx1">
                  <a:lumMod val="95000"/>
                  <a:lumOff val="5000"/>
                </a:schemeClr>
              </a:solidFill>
              <a:latin typeface="+mj-lt"/>
              <a:cs typeface="Aktiv Grotesk Trial" panose="020B0504020202020204" pitchFamily="34" charset="0"/>
            </a:endParaRPr>
          </a:p>
          <a:p>
            <a:r>
              <a:rPr lang="en-US" sz="1500" dirty="0" smtClean="0">
                <a:solidFill>
                  <a:schemeClr val="tx1">
                    <a:lumMod val="95000"/>
                    <a:lumOff val="5000"/>
                  </a:schemeClr>
                </a:solidFill>
                <a:latin typeface="+mj-lt"/>
                <a:cs typeface="Aktiv Grotesk Trial" panose="020B0504020202020204" pitchFamily="34" charset="0"/>
              </a:rPr>
              <a:t>climate scenarios</a:t>
            </a:r>
          </a:p>
        </p:txBody>
      </p:sp>
      <p:sp>
        <p:nvSpPr>
          <p:cNvPr id="46" name="TextBox 45"/>
          <p:cNvSpPr txBox="1"/>
          <p:nvPr/>
        </p:nvSpPr>
        <p:spPr>
          <a:xfrm>
            <a:off x="2763042" y="4450800"/>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Adopt Construct </a:t>
            </a:r>
          </a:p>
        </p:txBody>
      </p:sp>
      <p:grpSp>
        <p:nvGrpSpPr>
          <p:cNvPr id="19" name="Group 18"/>
          <p:cNvGrpSpPr/>
          <p:nvPr/>
        </p:nvGrpSpPr>
        <p:grpSpPr>
          <a:xfrm>
            <a:off x="2077604" y="2842676"/>
            <a:ext cx="585037" cy="652274"/>
            <a:chOff x="2087611" y="2621013"/>
            <a:chExt cx="585037" cy="652274"/>
          </a:xfrm>
        </p:grpSpPr>
        <p:sp>
          <p:nvSpPr>
            <p:cNvPr id="29" name="Oval 28"/>
            <p:cNvSpPr/>
            <p:nvPr/>
          </p:nvSpPr>
          <p:spPr>
            <a:xfrm>
              <a:off x="2087611" y="26210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2157670" y="26910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2317647" y="2762299"/>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7</a:t>
              </a:r>
            </a:p>
          </p:txBody>
        </p:sp>
      </p:grpSp>
    </p:spTree>
    <p:extLst>
      <p:ext uri="{BB962C8B-B14F-4D97-AF65-F5344CB8AC3E}">
        <p14:creationId xmlns:p14="http://schemas.microsoft.com/office/powerpoint/2010/main" val="13461336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65390" y="2196145"/>
            <a:ext cx="6264310" cy="1095696"/>
          </a:xfrm>
        </p:spPr>
        <p:txBody>
          <a:bodyPr/>
          <a:lstStyle/>
          <a:p>
            <a:r>
              <a:rPr lang="en-US" dirty="0" smtClean="0"/>
              <a:t>Review Climate Science</a:t>
            </a:r>
            <a:endParaRPr lang="en-US" dirty="0"/>
          </a:p>
        </p:txBody>
      </p:sp>
      <p:sp>
        <p:nvSpPr>
          <p:cNvPr id="4" name="Subtitle 3"/>
          <p:cNvSpPr>
            <a:spLocks noGrp="1"/>
          </p:cNvSpPr>
          <p:nvPr>
            <p:ph type="subTitle" idx="1"/>
          </p:nvPr>
        </p:nvSpPr>
        <p:spPr>
          <a:xfrm>
            <a:off x="2765390" y="3429000"/>
            <a:ext cx="6059489" cy="1104900"/>
          </a:xfrm>
        </p:spPr>
        <p:txBody>
          <a:bodyPr/>
          <a:lstStyle/>
          <a:p>
            <a:r>
              <a:rPr lang="en-US" dirty="0" smtClean="0"/>
              <a:t>How do we identify and select local climate change projections?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218937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solidFill>
                  <a:schemeClr val="bg1"/>
                </a:solidFill>
              </a:rPr>
              <a:t>Step 1 – Review the Science</a:t>
            </a:r>
            <a:r>
              <a:rPr lang="en-US" dirty="0">
                <a:solidFill>
                  <a:schemeClr val="bg1"/>
                </a:solidFill>
              </a:rPr>
              <a:t/>
            </a:r>
            <a:br>
              <a:rPr lang="en-US" dirty="0">
                <a:solidFill>
                  <a:schemeClr val="bg1"/>
                </a:solidFill>
              </a:rPr>
            </a:br>
            <a:endParaRPr lang="en-US" dirty="0">
              <a:solidFill>
                <a:schemeClr val="bg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498744"/>
            <a:ext cx="5030877" cy="5069040"/>
          </a:xfrm>
          <a:prstGeom prst="rect">
            <a:avLst/>
          </a:prstGeom>
        </p:spPr>
      </p:pic>
      <p:sp>
        <p:nvSpPr>
          <p:cNvPr id="9" name="Oval 8"/>
          <p:cNvSpPr/>
          <p:nvPr/>
        </p:nvSpPr>
        <p:spPr>
          <a:xfrm>
            <a:off x="3913205" y="1329705"/>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3983264" y="1399764"/>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4131121" y="1456414"/>
            <a:ext cx="304800" cy="303140"/>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1</a:t>
            </a:r>
          </a:p>
        </p:txBody>
      </p:sp>
      <p:grpSp>
        <p:nvGrpSpPr>
          <p:cNvPr id="8" name="Group 7"/>
          <p:cNvGrpSpPr/>
          <p:nvPr/>
        </p:nvGrpSpPr>
        <p:grpSpPr>
          <a:xfrm>
            <a:off x="5915181" y="1827290"/>
            <a:ext cx="585037" cy="627036"/>
            <a:chOff x="5967401" y="1437759"/>
            <a:chExt cx="585037" cy="627036"/>
          </a:xfrm>
        </p:grpSpPr>
        <p:sp>
          <p:nvSpPr>
            <p:cNvPr id="17" name="Oval 16"/>
            <p:cNvSpPr/>
            <p:nvPr/>
          </p:nvSpPr>
          <p:spPr>
            <a:xfrm>
              <a:off x="5967401" y="143775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6037460" y="150781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p:cNvSpPr txBox="1"/>
            <p:nvPr/>
          </p:nvSpPr>
          <p:spPr>
            <a:xfrm>
              <a:off x="6186548" y="155380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2</a:t>
              </a:r>
            </a:p>
          </p:txBody>
        </p:sp>
      </p:grpSp>
      <p:grpSp>
        <p:nvGrpSpPr>
          <p:cNvPr id="10" name="Group 9"/>
          <p:cNvGrpSpPr/>
          <p:nvPr/>
        </p:nvGrpSpPr>
        <p:grpSpPr>
          <a:xfrm>
            <a:off x="6867700" y="3663537"/>
            <a:ext cx="585037" cy="642141"/>
            <a:chOff x="6933998" y="3439133"/>
            <a:chExt cx="585037" cy="642141"/>
          </a:xfrm>
        </p:grpSpPr>
        <p:sp>
          <p:nvSpPr>
            <p:cNvPr id="20" name="Oval 19"/>
            <p:cNvSpPr/>
            <p:nvPr/>
          </p:nvSpPr>
          <p:spPr>
            <a:xfrm>
              <a:off x="6933998" y="343913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004057" y="350919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7154801" y="3570286"/>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grpSp>
        <p:nvGrpSpPr>
          <p:cNvPr id="16" name="Group 15"/>
          <p:cNvGrpSpPr/>
          <p:nvPr/>
        </p:nvGrpSpPr>
        <p:grpSpPr>
          <a:xfrm>
            <a:off x="2100362" y="4785325"/>
            <a:ext cx="585037" cy="650122"/>
            <a:chOff x="2235065" y="4696839"/>
            <a:chExt cx="585037" cy="650122"/>
          </a:xfrm>
        </p:grpSpPr>
        <p:sp>
          <p:nvSpPr>
            <p:cNvPr id="26" name="Oval 25"/>
            <p:cNvSpPr/>
            <p:nvPr/>
          </p:nvSpPr>
          <p:spPr>
            <a:xfrm>
              <a:off x="2235065" y="469683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2305124" y="476689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p:cNvSpPr txBox="1"/>
            <p:nvPr/>
          </p:nvSpPr>
          <p:spPr>
            <a:xfrm>
              <a:off x="2438871" y="4835973"/>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6</a:t>
              </a:r>
            </a:p>
          </p:txBody>
        </p:sp>
      </p:grpSp>
      <p:grpSp>
        <p:nvGrpSpPr>
          <p:cNvPr id="13" name="Group 12"/>
          <p:cNvGrpSpPr/>
          <p:nvPr/>
        </p:nvGrpSpPr>
        <p:grpSpPr>
          <a:xfrm>
            <a:off x="3375144" y="5866524"/>
            <a:ext cx="585037" cy="636490"/>
            <a:chOff x="3935504" y="5868865"/>
            <a:chExt cx="585037" cy="636490"/>
          </a:xfrm>
        </p:grpSpPr>
        <p:sp>
          <p:nvSpPr>
            <p:cNvPr id="44" name="Oval 43"/>
            <p:cNvSpPr/>
            <p:nvPr/>
          </p:nvSpPr>
          <p:spPr>
            <a:xfrm>
              <a:off x="3935504" y="5868865"/>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4005563" y="5938924"/>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p:cNvSpPr txBox="1"/>
            <p:nvPr/>
          </p:nvSpPr>
          <p:spPr>
            <a:xfrm>
              <a:off x="4162858" y="599436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5</a:t>
              </a:r>
            </a:p>
          </p:txBody>
        </p:sp>
      </p:grpSp>
      <p:grpSp>
        <p:nvGrpSpPr>
          <p:cNvPr id="12" name="Group 11"/>
          <p:cNvGrpSpPr/>
          <p:nvPr/>
        </p:nvGrpSpPr>
        <p:grpSpPr>
          <a:xfrm>
            <a:off x="5718190" y="5735066"/>
            <a:ext cx="585037" cy="636490"/>
            <a:chOff x="5971429" y="5415663"/>
            <a:chExt cx="585037" cy="636490"/>
          </a:xfrm>
        </p:grpSpPr>
        <p:sp>
          <p:nvSpPr>
            <p:cNvPr id="23" name="Oval 22"/>
            <p:cNvSpPr/>
            <p:nvPr/>
          </p:nvSpPr>
          <p:spPr>
            <a:xfrm>
              <a:off x="5971429" y="541566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p:cNvGrpSpPr/>
            <p:nvPr/>
          </p:nvGrpSpPr>
          <p:grpSpPr>
            <a:xfrm>
              <a:off x="6041488" y="5485722"/>
              <a:ext cx="462095" cy="566431"/>
              <a:chOff x="6041488" y="5485722"/>
              <a:chExt cx="462095" cy="566431"/>
            </a:xfrm>
          </p:grpSpPr>
          <p:sp>
            <p:nvSpPr>
              <p:cNvPr id="24" name="Oval 23"/>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50" name="TextBox 49"/>
          <p:cNvSpPr txBox="1"/>
          <p:nvPr/>
        </p:nvSpPr>
        <p:spPr>
          <a:xfrm>
            <a:off x="1111025" y="1455506"/>
            <a:ext cx="2739889" cy="401169"/>
          </a:xfrm>
          <a:prstGeom prst="rect">
            <a:avLst/>
          </a:prstGeom>
          <a:noFill/>
        </p:spPr>
        <p:txBody>
          <a:bodyPr wrap="square" lIns="0" tIns="0" rIns="0" bIns="0" rtlCol="0">
            <a:noAutofit/>
          </a:bodyPr>
          <a:lstStyle/>
          <a:p>
            <a:pPr algn="r"/>
            <a:r>
              <a:rPr lang="en-US" sz="2000" b="1" dirty="0" smtClean="0">
                <a:solidFill>
                  <a:schemeClr val="bg1"/>
                </a:solidFill>
                <a:latin typeface="+mj-lt"/>
                <a:cs typeface="Aktiv Grotesk Trial" panose="020B0504020202020204" pitchFamily="34" charset="0"/>
              </a:rPr>
              <a:t>Review Science</a:t>
            </a:r>
          </a:p>
        </p:txBody>
      </p:sp>
      <p:sp>
        <p:nvSpPr>
          <p:cNvPr id="51" name="TextBox 50"/>
          <p:cNvSpPr txBox="1"/>
          <p:nvPr/>
        </p:nvSpPr>
        <p:spPr>
          <a:xfrm>
            <a:off x="6543529" y="1902664"/>
            <a:ext cx="1903122"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Inventory Assets and Operations</a:t>
            </a:r>
          </a:p>
        </p:txBody>
      </p:sp>
      <p:sp>
        <p:nvSpPr>
          <p:cNvPr id="53" name="TextBox 52"/>
          <p:cNvSpPr txBox="1"/>
          <p:nvPr/>
        </p:nvSpPr>
        <p:spPr>
          <a:xfrm>
            <a:off x="6343518" y="5898880"/>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54" name="TextBox 53"/>
          <p:cNvSpPr txBox="1"/>
          <p:nvPr/>
        </p:nvSpPr>
        <p:spPr>
          <a:xfrm>
            <a:off x="1653187" y="5810903"/>
            <a:ext cx="1645726"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Plan Adaptation</a:t>
            </a:r>
          </a:p>
        </p:txBody>
      </p:sp>
      <p:sp>
        <p:nvSpPr>
          <p:cNvPr id="55" name="TextBox 54"/>
          <p:cNvSpPr txBox="1"/>
          <p:nvPr/>
        </p:nvSpPr>
        <p:spPr>
          <a:xfrm>
            <a:off x="-107168" y="4932720"/>
            <a:ext cx="21453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Implement Adaptation Measures</a:t>
            </a:r>
          </a:p>
        </p:txBody>
      </p:sp>
      <p:sp>
        <p:nvSpPr>
          <p:cNvPr id="56" name="TextBox 55"/>
          <p:cNvSpPr txBox="1"/>
          <p:nvPr/>
        </p:nvSpPr>
        <p:spPr>
          <a:xfrm>
            <a:off x="1119657" y="2863332"/>
            <a:ext cx="91296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Monitor</a:t>
            </a:r>
          </a:p>
        </p:txBody>
      </p:sp>
      <p:sp>
        <p:nvSpPr>
          <p:cNvPr id="57" name="TextBox 56"/>
          <p:cNvSpPr txBox="1"/>
          <p:nvPr/>
        </p:nvSpPr>
        <p:spPr>
          <a:xfrm>
            <a:off x="7493000" y="3804446"/>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a:t>
            </a:r>
          </a:p>
          <a:p>
            <a:r>
              <a:rPr lang="en-US" sz="2000" dirty="0" smtClean="0">
                <a:solidFill>
                  <a:schemeClr val="bg1"/>
                </a:solidFill>
                <a:latin typeface="+mj-lt"/>
                <a:cs typeface="Aktiv Grotesk Trial" panose="020B0504020202020204" pitchFamily="34" charset="0"/>
              </a:rPr>
              <a:t>Vulnerability</a:t>
            </a:r>
          </a:p>
        </p:txBody>
      </p:sp>
      <p:sp>
        <p:nvSpPr>
          <p:cNvPr id="61" name="TextBox 60"/>
          <p:cNvSpPr txBox="1"/>
          <p:nvPr/>
        </p:nvSpPr>
        <p:spPr>
          <a:xfrm>
            <a:off x="4087025" y="3781355"/>
            <a:ext cx="1162401" cy="552493"/>
          </a:xfrm>
          <a:prstGeom prst="rect">
            <a:avLst/>
          </a:prstGeom>
          <a:noFill/>
        </p:spPr>
        <p:txBody>
          <a:bodyPr wrap="square" lIns="0" tIns="0" rIns="0" bIns="0" rtlCol="0">
            <a:noAutofit/>
          </a:bodyPr>
          <a:lstStyle/>
          <a:p>
            <a:pPr algn="ctr"/>
            <a:r>
              <a:rPr lang="en-US" sz="1500" dirty="0" smtClean="0">
                <a:solidFill>
                  <a:schemeClr val="bg1"/>
                </a:solidFill>
                <a:latin typeface="+mj-lt"/>
                <a:cs typeface="Aktiv Grotesk Trial" panose="020B0504020202020204" pitchFamily="34" charset="0"/>
              </a:rPr>
              <a:t>Stakeholder Engagement</a:t>
            </a:r>
          </a:p>
        </p:txBody>
      </p:sp>
      <p:sp>
        <p:nvSpPr>
          <p:cNvPr id="62" name="TextBox 61"/>
          <p:cNvSpPr txBox="1"/>
          <p:nvPr/>
        </p:nvSpPr>
        <p:spPr>
          <a:xfrm>
            <a:off x="2699517" y="2887518"/>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 &amp;  Thresholds</a:t>
            </a:r>
          </a:p>
        </p:txBody>
      </p:sp>
      <p:sp>
        <p:nvSpPr>
          <p:cNvPr id="63" name="TextBox 62"/>
          <p:cNvSpPr txBox="1"/>
          <p:nvPr/>
        </p:nvSpPr>
        <p:spPr>
          <a:xfrm>
            <a:off x="3815351" y="5308842"/>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Physical Governance Information</a:t>
            </a:r>
          </a:p>
        </p:txBody>
      </p:sp>
      <p:sp>
        <p:nvSpPr>
          <p:cNvPr id="64" name="TextBox 63"/>
          <p:cNvSpPr txBox="1"/>
          <p:nvPr/>
        </p:nvSpPr>
        <p:spPr>
          <a:xfrm>
            <a:off x="5236451" y="5031701"/>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65" name="TextBox 64"/>
          <p:cNvSpPr txBox="1"/>
          <p:nvPr/>
        </p:nvSpPr>
        <p:spPr>
          <a:xfrm>
            <a:off x="5949856" y="3615181"/>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sp>
        <p:nvSpPr>
          <p:cNvPr id="66" name="TextBox 65"/>
          <p:cNvSpPr txBox="1"/>
          <p:nvPr/>
        </p:nvSpPr>
        <p:spPr>
          <a:xfrm>
            <a:off x="5429717" y="2351620"/>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Function</a:t>
            </a:r>
            <a:r>
              <a:rPr lang="en-US" sz="1500" dirty="0">
                <a:solidFill>
                  <a:schemeClr val="tx1">
                    <a:lumMod val="95000"/>
                    <a:lumOff val="5000"/>
                  </a:schemeClr>
                </a:solidFill>
                <a:latin typeface="+mj-lt"/>
                <a:cs typeface="Aktiv Grotesk Trial" panose="020B0504020202020204" pitchFamily="34" charset="0"/>
              </a:rPr>
              <a:t> </a:t>
            </a:r>
            <a:r>
              <a:rPr lang="en-US" sz="1500" dirty="0" smtClean="0">
                <a:solidFill>
                  <a:schemeClr val="tx1">
                    <a:lumMod val="95000"/>
                    <a:lumOff val="5000"/>
                  </a:schemeClr>
                </a:solidFill>
                <a:latin typeface="+mj-lt"/>
                <a:cs typeface="Aktiv Grotesk Trial" panose="020B0504020202020204" pitchFamily="34" charset="0"/>
              </a:rPr>
              <a:t> Location  Condition</a:t>
            </a:r>
          </a:p>
        </p:txBody>
      </p:sp>
      <p:sp>
        <p:nvSpPr>
          <p:cNvPr id="67" name="TextBox 66"/>
          <p:cNvSpPr txBox="1"/>
          <p:nvPr/>
        </p:nvSpPr>
        <p:spPr>
          <a:xfrm>
            <a:off x="3923368" y="1944822"/>
            <a:ext cx="1042211"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Identify</a:t>
            </a:r>
            <a:r>
              <a:rPr lang="en-US" sz="1500" dirty="0">
                <a:solidFill>
                  <a:schemeClr val="tx1">
                    <a:lumMod val="95000"/>
                    <a:lumOff val="5000"/>
                  </a:schemeClr>
                </a:solidFill>
                <a:latin typeface="+mj-lt"/>
                <a:cs typeface="Aktiv Grotesk Trial" panose="020B0504020202020204" pitchFamily="34" charset="0"/>
              </a:rPr>
              <a:t> </a:t>
            </a:r>
            <a:endParaRPr lang="en-US" sz="1500" dirty="0" smtClean="0">
              <a:solidFill>
                <a:schemeClr val="tx1">
                  <a:lumMod val="95000"/>
                  <a:lumOff val="5000"/>
                </a:schemeClr>
              </a:solidFill>
              <a:latin typeface="+mj-lt"/>
              <a:cs typeface="Aktiv Grotesk Trial" panose="020B0504020202020204" pitchFamily="34" charset="0"/>
            </a:endParaRPr>
          </a:p>
          <a:p>
            <a:r>
              <a:rPr lang="en-US" sz="1500" dirty="0" smtClean="0">
                <a:solidFill>
                  <a:schemeClr val="tx1">
                    <a:lumMod val="95000"/>
                    <a:lumOff val="5000"/>
                  </a:schemeClr>
                </a:solidFill>
                <a:latin typeface="+mj-lt"/>
                <a:cs typeface="Aktiv Grotesk Trial" panose="020B0504020202020204" pitchFamily="34" charset="0"/>
              </a:rPr>
              <a:t>climate scenarios</a:t>
            </a:r>
          </a:p>
        </p:txBody>
      </p:sp>
      <p:sp>
        <p:nvSpPr>
          <p:cNvPr id="46" name="TextBox 45"/>
          <p:cNvSpPr txBox="1"/>
          <p:nvPr/>
        </p:nvSpPr>
        <p:spPr>
          <a:xfrm>
            <a:off x="2763042" y="4343792"/>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Adopt Construct </a:t>
            </a:r>
          </a:p>
        </p:txBody>
      </p:sp>
      <p:grpSp>
        <p:nvGrpSpPr>
          <p:cNvPr id="19" name="Group 18"/>
          <p:cNvGrpSpPr/>
          <p:nvPr/>
        </p:nvGrpSpPr>
        <p:grpSpPr>
          <a:xfrm>
            <a:off x="2077604" y="2735668"/>
            <a:ext cx="585037" cy="652274"/>
            <a:chOff x="2087611" y="2621013"/>
            <a:chExt cx="585037" cy="652274"/>
          </a:xfrm>
        </p:grpSpPr>
        <p:sp>
          <p:nvSpPr>
            <p:cNvPr id="29" name="Oval 28"/>
            <p:cNvSpPr/>
            <p:nvPr/>
          </p:nvSpPr>
          <p:spPr>
            <a:xfrm>
              <a:off x="2087611" y="26210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2157670" y="26910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2317647" y="2762299"/>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7</a:t>
              </a:r>
            </a:p>
          </p:txBody>
        </p:sp>
      </p:grpSp>
      <p:cxnSp>
        <p:nvCxnSpPr>
          <p:cNvPr id="7" name="Straight Connector 6"/>
          <p:cNvCxnSpPr/>
          <p:nvPr/>
        </p:nvCxnSpPr>
        <p:spPr>
          <a:xfrm>
            <a:off x="457200" y="990600"/>
            <a:ext cx="8229600" cy="0"/>
          </a:xfrm>
          <a:prstGeom prst="line">
            <a:avLst/>
          </a:prstGeom>
          <a:ln w="1905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94552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 Review the Science</a:t>
            </a:r>
            <a:endParaRPr lang="en-US" dirty="0"/>
          </a:p>
        </p:txBody>
      </p:sp>
      <p:graphicFrame>
        <p:nvGraphicFramePr>
          <p:cNvPr id="4" name="Diagram 3"/>
          <p:cNvGraphicFramePr/>
          <p:nvPr>
            <p:extLst>
              <p:ext uri="{D42A27DB-BD31-4B8C-83A1-F6EECF244321}">
                <p14:modId xmlns:p14="http://schemas.microsoft.com/office/powerpoint/2010/main" val="708834062"/>
              </p:ext>
            </p:extLst>
          </p:nvPr>
        </p:nvGraphicFramePr>
        <p:xfrm>
          <a:off x="654624" y="1338434"/>
          <a:ext cx="6864445" cy="4679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0" name="Picture 2" descr="C:\Users\vandeverj\Downloads\3redbooks-300px.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75140" y="1562986"/>
            <a:ext cx="914400" cy="92053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vandeverj\Downloads\johnny-automatic-man-using-binoculars-300px.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736302" y="4713647"/>
            <a:ext cx="914400" cy="107156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vandeverj\Downloads\MajinCline-Globe-300px.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32340" y="3195067"/>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5-Point Star 2"/>
          <p:cNvSpPr/>
          <p:nvPr/>
        </p:nvSpPr>
        <p:spPr>
          <a:xfrm>
            <a:off x="7584164" y="3515107"/>
            <a:ext cx="91440" cy="9144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63235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2"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0566" y="4849315"/>
            <a:ext cx="1260336" cy="149804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smtClean="0"/>
              <a:t>Step 1 – Review the Science</a:t>
            </a:r>
            <a:endParaRPr lang="en-US" dirty="0"/>
          </a:p>
        </p:txBody>
      </p:sp>
      <p:sp>
        <p:nvSpPr>
          <p:cNvPr id="4" name="Content Placeholder 3"/>
          <p:cNvSpPr>
            <a:spLocks noGrp="1"/>
          </p:cNvSpPr>
          <p:nvPr>
            <p:ph idx="1"/>
          </p:nvPr>
        </p:nvSpPr>
        <p:spPr>
          <a:xfrm>
            <a:off x="457200" y="950565"/>
            <a:ext cx="8229600" cy="4639819"/>
          </a:xfrm>
        </p:spPr>
        <p:txBody>
          <a:bodyPr/>
          <a:lstStyle/>
          <a:p>
            <a:r>
              <a:rPr lang="en-US" sz="2400" dirty="0"/>
              <a:t>Establish scientific basis for climate change </a:t>
            </a:r>
            <a:r>
              <a:rPr lang="en-US" sz="2400" dirty="0" smtClean="0"/>
              <a:t>projections</a:t>
            </a:r>
            <a:endParaRPr lang="en-US" sz="2400" dirty="0"/>
          </a:p>
        </p:txBody>
      </p:sp>
      <p:sp>
        <p:nvSpPr>
          <p:cNvPr id="7" name="Content Placeholder 2"/>
          <p:cNvSpPr txBox="1">
            <a:spLocks/>
          </p:cNvSpPr>
          <p:nvPr/>
        </p:nvSpPr>
        <p:spPr>
          <a:xfrm>
            <a:off x="804580" y="1504085"/>
            <a:ext cx="7882220" cy="463981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27121" y="1710620"/>
            <a:ext cx="1595433" cy="206020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4539" y="1684493"/>
            <a:ext cx="1590795" cy="206021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60862" y="4060976"/>
            <a:ext cx="1579287" cy="204739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9" name="Diagram 8"/>
          <p:cNvGraphicFramePr/>
          <p:nvPr>
            <p:extLst>
              <p:ext uri="{D42A27DB-BD31-4B8C-83A1-F6EECF244321}">
                <p14:modId xmlns:p14="http://schemas.microsoft.com/office/powerpoint/2010/main" val="2472434390"/>
              </p:ext>
            </p:extLst>
          </p:nvPr>
        </p:nvGraphicFramePr>
        <p:xfrm>
          <a:off x="2299063" y="3009038"/>
          <a:ext cx="4328159" cy="26724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TextBox 9"/>
          <p:cNvSpPr txBox="1"/>
          <p:nvPr/>
        </p:nvSpPr>
        <p:spPr>
          <a:xfrm>
            <a:off x="3500846" y="3875778"/>
            <a:ext cx="1926521" cy="923330"/>
          </a:xfrm>
          <a:prstGeom prst="rect">
            <a:avLst/>
          </a:prstGeom>
          <a:noFill/>
        </p:spPr>
        <p:txBody>
          <a:bodyPr wrap="square" rtlCol="0">
            <a:spAutoFit/>
          </a:bodyPr>
          <a:lstStyle/>
          <a:p>
            <a:pPr algn="ctr"/>
            <a:r>
              <a:rPr lang="en-US" b="1" dirty="0" smtClean="0"/>
              <a:t>Sources for Climate Change Projections</a:t>
            </a:r>
            <a:endParaRPr lang="en-US" b="1" dirty="0"/>
          </a:p>
        </p:txBody>
      </p:sp>
      <p:pic>
        <p:nvPicPr>
          <p:cNvPr id="5127" name="Picture 7" descr="http://www.nap.edu/cover/13389/45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473119" y="4582002"/>
            <a:ext cx="1571595" cy="20308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29"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427" y="4247896"/>
            <a:ext cx="1001486" cy="464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8"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68942" y="4258708"/>
            <a:ext cx="1401356" cy="45382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13" name="Straight Arrow Connector 12"/>
          <p:cNvCxnSpPr>
            <a:stCxn id="5129" idx="3"/>
            <a:endCxn id="5128" idx="1"/>
          </p:cNvCxnSpPr>
          <p:nvPr/>
        </p:nvCxnSpPr>
        <p:spPr>
          <a:xfrm>
            <a:off x="1074913" y="4480212"/>
            <a:ext cx="394029" cy="540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5131" name="Picture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9449" y="5052773"/>
            <a:ext cx="882191" cy="109113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25" name="Straight Arrow Connector 24"/>
          <p:cNvCxnSpPr/>
          <p:nvPr/>
        </p:nvCxnSpPr>
        <p:spPr>
          <a:xfrm>
            <a:off x="1051640" y="5599040"/>
            <a:ext cx="394029" cy="540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17" name="Picture 3" descr="C:\Users\vandeverj\Downloads\magnifying-glass-300px.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791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 Review the Science</a:t>
            </a:r>
            <a:endParaRPr lang="en-US" dirty="0"/>
          </a:p>
        </p:txBody>
      </p:sp>
      <p:sp>
        <p:nvSpPr>
          <p:cNvPr id="7" name="Content Placeholder 2"/>
          <p:cNvSpPr txBox="1">
            <a:spLocks/>
          </p:cNvSpPr>
          <p:nvPr/>
        </p:nvSpPr>
        <p:spPr>
          <a:xfrm>
            <a:off x="804580" y="1504085"/>
            <a:ext cx="7882220" cy="463981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12" name="Content Placeholder 2"/>
          <p:cNvSpPr>
            <a:spLocks noGrp="1"/>
          </p:cNvSpPr>
          <p:nvPr>
            <p:ph idx="1"/>
          </p:nvPr>
        </p:nvSpPr>
        <p:spPr>
          <a:xfrm>
            <a:off x="457200" y="1172924"/>
            <a:ext cx="8229600" cy="4889427"/>
          </a:xfrm>
        </p:spPr>
        <p:txBody>
          <a:bodyPr/>
          <a:lstStyle/>
          <a:p>
            <a:pPr marL="0" lvl="0" indent="0">
              <a:buNone/>
            </a:pPr>
            <a:r>
              <a:rPr lang="en-US" sz="2800" b="1" dirty="0" smtClean="0"/>
              <a:t>Consider </a:t>
            </a:r>
            <a:r>
              <a:rPr lang="en-US" sz="2800" b="1" dirty="0"/>
              <a:t>climate variables relevant to location</a:t>
            </a:r>
          </a:p>
          <a:p>
            <a:pPr marL="0" indent="0">
              <a:buNone/>
            </a:pPr>
            <a:endParaRPr lang="en-US" sz="2800" dirty="0" smtClean="0"/>
          </a:p>
        </p:txBody>
      </p:sp>
      <p:graphicFrame>
        <p:nvGraphicFramePr>
          <p:cNvPr id="3" name="Diagram 2"/>
          <p:cNvGraphicFramePr/>
          <p:nvPr>
            <p:extLst>
              <p:ext uri="{D42A27DB-BD31-4B8C-83A1-F6EECF244321}">
                <p14:modId xmlns:p14="http://schemas.microsoft.com/office/powerpoint/2010/main" val="480673135"/>
              </p:ext>
            </p:extLst>
          </p:nvPr>
        </p:nvGraphicFramePr>
        <p:xfrm>
          <a:off x="1550126" y="1731174"/>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3" descr="C:\Users\vandeverj\Downloads\magnifying-glass-300px.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79120" y="6143904"/>
            <a:ext cx="8061960" cy="565670"/>
          </a:xfrm>
          <a:prstGeom prst="rect">
            <a:avLst/>
          </a:prstGeom>
          <a:noFill/>
        </p:spPr>
        <p:txBody>
          <a:bodyPr wrap="none" lIns="0" tIns="0" rIns="0" bIns="0" rtlCol="0">
            <a:noAutofit/>
          </a:bodyPr>
          <a:lstStyle/>
          <a:p>
            <a:r>
              <a:rPr lang="en-US" sz="2800" dirty="0" smtClean="0">
                <a:latin typeface="Aktiv Grotesk Trial" panose="020B0504020202020204" pitchFamily="34" charset="0"/>
                <a:cs typeface="Aktiv Grotesk Trial" panose="020B0504020202020204" pitchFamily="34" charset="0"/>
              </a:rPr>
              <a:t>What climate variables are relevant to your region?</a:t>
            </a:r>
          </a:p>
        </p:txBody>
      </p:sp>
    </p:spTree>
    <p:extLst>
      <p:ext uri="{BB962C8B-B14F-4D97-AF65-F5344CB8AC3E}">
        <p14:creationId xmlns:p14="http://schemas.microsoft.com/office/powerpoint/2010/main" val="2038298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 Review the Science</a:t>
            </a:r>
            <a:endParaRPr lang="en-US" dirty="0"/>
          </a:p>
        </p:txBody>
      </p:sp>
      <p:sp>
        <p:nvSpPr>
          <p:cNvPr id="12" name="Content Placeholder 2"/>
          <p:cNvSpPr>
            <a:spLocks noGrp="1"/>
          </p:cNvSpPr>
          <p:nvPr>
            <p:ph idx="1"/>
          </p:nvPr>
        </p:nvSpPr>
        <p:spPr>
          <a:xfrm>
            <a:off x="1885950" y="1320230"/>
            <a:ext cx="5448300" cy="559944"/>
          </a:xfrm>
        </p:spPr>
        <p:txBody>
          <a:bodyPr/>
          <a:lstStyle/>
          <a:p>
            <a:r>
              <a:rPr lang="en-US" sz="2400" dirty="0"/>
              <a:t>Climate Change Scenario Selection</a:t>
            </a:r>
          </a:p>
          <a:p>
            <a:pPr marL="0" indent="0">
              <a:buNone/>
            </a:pPr>
            <a:endParaRPr lang="en-US" sz="2400" dirty="0" smtClean="0"/>
          </a:p>
        </p:txBody>
      </p:sp>
      <p:sp>
        <p:nvSpPr>
          <p:cNvPr id="7" name="Content Placeholder 2"/>
          <p:cNvSpPr txBox="1">
            <a:spLocks/>
          </p:cNvSpPr>
          <p:nvPr/>
        </p:nvSpPr>
        <p:spPr>
          <a:xfrm>
            <a:off x="804580" y="1504085"/>
            <a:ext cx="7882220" cy="463981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graphicFrame>
        <p:nvGraphicFramePr>
          <p:cNvPr id="4" name="Diagram 3"/>
          <p:cNvGraphicFramePr/>
          <p:nvPr>
            <p:extLst>
              <p:ext uri="{D42A27DB-BD31-4B8C-83A1-F6EECF244321}">
                <p14:modId xmlns:p14="http://schemas.microsoft.com/office/powerpoint/2010/main" val="2404648505"/>
              </p:ext>
            </p:extLst>
          </p:nvPr>
        </p:nvGraphicFramePr>
        <p:xfrm>
          <a:off x="1102454" y="1837422"/>
          <a:ext cx="6992983" cy="4523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1737162" y="5666526"/>
            <a:ext cx="6264857" cy="461665"/>
          </a:xfrm>
          <a:prstGeom prst="rect">
            <a:avLst/>
          </a:prstGeom>
        </p:spPr>
        <p:txBody>
          <a:bodyPr wrap="none">
            <a:spAutoFit/>
          </a:bodyPr>
          <a:lstStyle/>
          <a:p>
            <a:pPr lvl="0"/>
            <a:r>
              <a:rPr lang="en-US" sz="2400" dirty="0"/>
              <a:t>Selected </a:t>
            </a:r>
            <a:r>
              <a:rPr lang="en-US" sz="2400" dirty="0" smtClean="0"/>
              <a:t>Projections and Planning Horizons </a:t>
            </a:r>
            <a:endParaRPr lang="en-US" sz="2400" dirty="0"/>
          </a:p>
        </p:txBody>
      </p:sp>
      <p:pic>
        <p:nvPicPr>
          <p:cNvPr id="8" name="Picture 3" descr="C:\Users\vandeverj\Downloads\magnifying-glass-300px.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224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70140" y="2196145"/>
            <a:ext cx="6264310" cy="1095696"/>
          </a:xfrm>
        </p:spPr>
        <p:txBody>
          <a:bodyPr/>
          <a:lstStyle/>
          <a:p>
            <a:r>
              <a:rPr lang="en-US" dirty="0" smtClean="0"/>
              <a:t>Climate Change Projections</a:t>
            </a:r>
            <a:endParaRPr lang="en-US" dirty="0"/>
          </a:p>
        </p:txBody>
      </p:sp>
      <p:sp>
        <p:nvSpPr>
          <p:cNvPr id="3" name="Subtitle 2"/>
          <p:cNvSpPr>
            <a:spLocks noGrp="1"/>
          </p:cNvSpPr>
          <p:nvPr>
            <p:ph type="subTitle" idx="1"/>
          </p:nvPr>
        </p:nvSpPr>
        <p:spPr>
          <a:xfrm>
            <a:off x="2670140" y="3429000"/>
            <a:ext cx="6059489" cy="1104900"/>
          </a:xfrm>
        </p:spPr>
        <p:txBody>
          <a:bodyPr/>
          <a:lstStyle/>
          <a:p>
            <a:r>
              <a:rPr lang="en-US" dirty="0" smtClean="0"/>
              <a:t>What should we be planning for?</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905454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804580" y="1504085"/>
            <a:ext cx="7882220" cy="463981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3" name="Title 2"/>
          <p:cNvSpPr>
            <a:spLocks noGrp="1"/>
          </p:cNvSpPr>
          <p:nvPr>
            <p:ph type="title"/>
          </p:nvPr>
        </p:nvSpPr>
        <p:spPr>
          <a:xfrm>
            <a:off x="172720" y="277368"/>
            <a:ext cx="8016240" cy="804672"/>
          </a:xfrm>
        </p:spPr>
        <p:txBody>
          <a:bodyPr/>
          <a:lstStyle/>
          <a:p>
            <a:r>
              <a:rPr lang="en-US" dirty="0"/>
              <a:t>Select appropriate scenarios and time </a:t>
            </a:r>
            <a:r>
              <a:rPr lang="en-US" dirty="0" smtClean="0"/>
              <a:t>horizons</a:t>
            </a:r>
            <a:br>
              <a:rPr lang="en-US" dirty="0" smtClean="0"/>
            </a:br>
            <a:r>
              <a:rPr lang="en-US" dirty="0" smtClean="0"/>
              <a:t>Example: Southeast </a:t>
            </a:r>
            <a:r>
              <a:rPr lang="en-US" dirty="0"/>
              <a:t>Florida </a:t>
            </a:r>
            <a:r>
              <a:rPr lang="en-US" dirty="0" smtClean="0"/>
              <a:t>Compact</a:t>
            </a:r>
            <a:endParaRPr lang="en-US" dirty="0"/>
          </a:p>
        </p:txBody>
      </p:sp>
      <p:pic>
        <p:nvPicPr>
          <p:cNvPr id="3074" name="Picture 2" descr="C:\Users\vandeverj\Desktop\Pages from 2015-SE Florida Compact-Unified-Sea-Level-Rise-Projection.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05" t="4780" r="4917" b="32289"/>
          <a:stretch/>
        </p:blipFill>
        <p:spPr bwMode="auto">
          <a:xfrm>
            <a:off x="45879" y="1817567"/>
            <a:ext cx="8896797" cy="47666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42536" y="2176143"/>
            <a:ext cx="1665170" cy="712270"/>
          </a:xfrm>
          <a:prstGeom prst="rect">
            <a:avLst/>
          </a:prstGeom>
          <a:noFill/>
        </p:spPr>
        <p:txBody>
          <a:bodyPr wrap="none" lIns="0" tIns="0" rIns="0" bIns="0" rtlCol="0">
            <a:noAutofit/>
          </a:bodyPr>
          <a:lstStyle/>
          <a:p>
            <a:r>
              <a:rPr lang="en-US" dirty="0" smtClean="0">
                <a:latin typeface="Aktiv Grotesk Trial" panose="020B0504020202020204" pitchFamily="34" charset="0"/>
                <a:cs typeface="Aktiv Grotesk Trial" panose="020B0504020202020204" pitchFamily="34" charset="0"/>
              </a:rPr>
              <a:t>Critical</a:t>
            </a:r>
          </a:p>
          <a:p>
            <a:r>
              <a:rPr lang="en-US" dirty="0" smtClean="0">
                <a:latin typeface="Aktiv Grotesk Trial" panose="020B0504020202020204" pitchFamily="34" charset="0"/>
                <a:cs typeface="Aktiv Grotesk Trial" panose="020B0504020202020204" pitchFamily="34" charset="0"/>
              </a:rPr>
              <a:t>Infrastructure</a:t>
            </a:r>
            <a:br>
              <a:rPr lang="en-US" dirty="0" smtClean="0">
                <a:latin typeface="Aktiv Grotesk Trial" panose="020B0504020202020204" pitchFamily="34" charset="0"/>
                <a:cs typeface="Aktiv Grotesk Trial" panose="020B0504020202020204" pitchFamily="34" charset="0"/>
              </a:rPr>
            </a:br>
            <a:r>
              <a:rPr lang="en-US" dirty="0" smtClean="0">
                <a:latin typeface="Aktiv Grotesk Trial" panose="020B0504020202020204" pitchFamily="34" charset="0"/>
                <a:cs typeface="Aktiv Grotesk Trial" panose="020B0504020202020204" pitchFamily="34" charset="0"/>
              </a:rPr>
              <a:t>(non-adaptable)</a:t>
            </a:r>
          </a:p>
        </p:txBody>
      </p:sp>
      <p:cxnSp>
        <p:nvCxnSpPr>
          <p:cNvPr id="9" name="Straight Arrow Connector 8"/>
          <p:cNvCxnSpPr/>
          <p:nvPr/>
        </p:nvCxnSpPr>
        <p:spPr>
          <a:xfrm>
            <a:off x="7344076" y="2584917"/>
            <a:ext cx="471638" cy="72190"/>
          </a:xfrm>
          <a:prstGeom prst="straightConnector1">
            <a:avLst/>
          </a:prstGeom>
          <a:ln w="1905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933075" y="5110345"/>
            <a:ext cx="1378016" cy="425117"/>
          </a:xfrm>
          <a:prstGeom prst="rect">
            <a:avLst/>
          </a:prstGeom>
          <a:noFill/>
        </p:spPr>
        <p:txBody>
          <a:bodyPr wrap="none" lIns="0" tIns="0" rIns="0" bIns="0" rtlCol="0">
            <a:noAutofit/>
          </a:bodyPr>
          <a:lstStyle/>
          <a:p>
            <a:r>
              <a:rPr lang="en-US" dirty="0" smtClean="0">
                <a:latin typeface="Aktiv Grotesk Trial" panose="020B0504020202020204" pitchFamily="34" charset="0"/>
                <a:cs typeface="Aktiv Grotesk Trial" panose="020B0504020202020204" pitchFamily="34" charset="0"/>
              </a:rPr>
              <a:t>Short-term</a:t>
            </a:r>
          </a:p>
        </p:txBody>
      </p:sp>
      <p:cxnSp>
        <p:nvCxnSpPr>
          <p:cNvPr id="13" name="Straight Arrow Connector 12"/>
          <p:cNvCxnSpPr/>
          <p:nvPr/>
        </p:nvCxnSpPr>
        <p:spPr>
          <a:xfrm>
            <a:off x="3099335" y="5322903"/>
            <a:ext cx="543827" cy="279535"/>
          </a:xfrm>
          <a:prstGeom prst="straightConnector1">
            <a:avLst/>
          </a:prstGeom>
          <a:ln w="1905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549193" y="4319470"/>
            <a:ext cx="1378016" cy="425117"/>
          </a:xfrm>
          <a:prstGeom prst="rect">
            <a:avLst/>
          </a:prstGeom>
          <a:noFill/>
        </p:spPr>
        <p:txBody>
          <a:bodyPr wrap="none" lIns="0" tIns="0" rIns="0" bIns="0" rtlCol="0">
            <a:noAutofit/>
          </a:bodyPr>
          <a:lstStyle/>
          <a:p>
            <a:r>
              <a:rPr lang="en-US" dirty="0" smtClean="0">
                <a:latin typeface="Aktiv Grotesk Trial" panose="020B0504020202020204" pitchFamily="34" charset="0"/>
                <a:cs typeface="Aktiv Grotesk Trial" panose="020B0504020202020204" pitchFamily="34" charset="0"/>
              </a:rPr>
              <a:t>Mid-term</a:t>
            </a:r>
          </a:p>
          <a:p>
            <a:r>
              <a:rPr lang="en-US" dirty="0" smtClean="0">
                <a:latin typeface="Aktiv Grotesk Trial" panose="020B0504020202020204" pitchFamily="34" charset="0"/>
                <a:cs typeface="Aktiv Grotesk Trial" panose="020B0504020202020204" pitchFamily="34" charset="0"/>
              </a:rPr>
              <a:t>(adaptable)</a:t>
            </a:r>
          </a:p>
        </p:txBody>
      </p:sp>
      <p:cxnSp>
        <p:nvCxnSpPr>
          <p:cNvPr id="17" name="Straight Arrow Connector 16"/>
          <p:cNvCxnSpPr/>
          <p:nvPr/>
        </p:nvCxnSpPr>
        <p:spPr>
          <a:xfrm flipH="1">
            <a:off x="5950821" y="4610635"/>
            <a:ext cx="498105" cy="306404"/>
          </a:xfrm>
          <a:prstGeom prst="straightConnector1">
            <a:avLst/>
          </a:prstGeom>
          <a:ln w="1905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pic>
        <p:nvPicPr>
          <p:cNvPr id="11"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6219" y="45888"/>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161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10052462" cy="804672"/>
          </a:xfrm>
        </p:spPr>
        <p:txBody>
          <a:bodyPr/>
          <a:lstStyle/>
          <a:p>
            <a:r>
              <a:rPr lang="en-US" dirty="0" smtClean="0"/>
              <a:t>Climate Hazards:</a:t>
            </a:r>
            <a:br>
              <a:rPr lang="en-US" dirty="0" smtClean="0"/>
            </a:br>
            <a:r>
              <a:rPr lang="en-US" sz="3000" dirty="0" smtClean="0"/>
              <a:t>Local Sea Level Rise, New York City</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629537950"/>
              </p:ext>
            </p:extLst>
          </p:nvPr>
        </p:nvGraphicFramePr>
        <p:xfrm>
          <a:off x="1371589" y="1684767"/>
          <a:ext cx="6400800" cy="2377441"/>
        </p:xfrm>
        <a:graphic>
          <a:graphicData uri="http://schemas.openxmlformats.org/drawingml/2006/table">
            <a:tbl>
              <a:tblPr firstRow="1" bandRow="1">
                <a:tableStyleId>{3B4B98B0-60AC-42C2-AFA5-B58CD77FA1E5}</a:tableStyleId>
              </a:tblPr>
              <a:tblGrid>
                <a:gridCol w="1600200"/>
                <a:gridCol w="1408176"/>
                <a:gridCol w="1792224"/>
                <a:gridCol w="1600200"/>
              </a:tblGrid>
              <a:tr h="716645">
                <a:tc>
                  <a:txBody>
                    <a:bodyPr/>
                    <a:lstStyle/>
                    <a:p>
                      <a:pPr algn="ctr"/>
                      <a:r>
                        <a:rPr lang="en-US" dirty="0" smtClean="0"/>
                        <a:t>Baseline</a:t>
                      </a:r>
                    </a:p>
                    <a:p>
                      <a:pPr algn="ctr"/>
                      <a:r>
                        <a:rPr lang="en-US" dirty="0" smtClean="0"/>
                        <a:t>(2000-2004)</a:t>
                      </a:r>
                      <a:endParaRPr lang="en-US" dirty="0"/>
                    </a:p>
                  </a:txBody>
                  <a:tcPr/>
                </a:tc>
                <a:tc>
                  <a:txBody>
                    <a:bodyPr/>
                    <a:lstStyle/>
                    <a:p>
                      <a:pPr algn="ctr"/>
                      <a:r>
                        <a:rPr lang="en-US" dirty="0" smtClean="0"/>
                        <a:t>Low (inches)</a:t>
                      </a:r>
                      <a:endParaRPr lang="en-US" dirty="0"/>
                    </a:p>
                  </a:txBody>
                  <a:tcPr/>
                </a:tc>
                <a:tc>
                  <a:txBody>
                    <a:bodyPr/>
                    <a:lstStyle/>
                    <a:p>
                      <a:pPr algn="ctr"/>
                      <a:r>
                        <a:rPr lang="en-US" dirty="0" smtClean="0"/>
                        <a:t>Middle</a:t>
                      </a:r>
                    </a:p>
                    <a:p>
                      <a:pPr algn="ctr"/>
                      <a:r>
                        <a:rPr lang="en-US" dirty="0" smtClean="0"/>
                        <a:t>(inches)</a:t>
                      </a:r>
                      <a:endParaRPr lang="en-US" dirty="0"/>
                    </a:p>
                  </a:txBody>
                  <a:tcPr/>
                </a:tc>
                <a:tc>
                  <a:txBody>
                    <a:bodyPr/>
                    <a:lstStyle/>
                    <a:p>
                      <a:pPr algn="ctr"/>
                      <a:r>
                        <a:rPr lang="en-US" dirty="0" smtClean="0"/>
                        <a:t>High </a:t>
                      </a:r>
                    </a:p>
                    <a:p>
                      <a:pPr algn="ctr"/>
                      <a:r>
                        <a:rPr lang="en-US" dirty="0" smtClean="0"/>
                        <a:t>(inches)</a:t>
                      </a:r>
                      <a:endParaRPr lang="en-US" dirty="0"/>
                    </a:p>
                  </a:txBody>
                  <a:tcPr/>
                </a:tc>
              </a:tr>
              <a:tr h="415199">
                <a:tc>
                  <a:txBody>
                    <a:bodyPr/>
                    <a:lstStyle/>
                    <a:p>
                      <a:pPr algn="ctr"/>
                      <a:r>
                        <a:rPr lang="en-US" dirty="0" smtClean="0"/>
                        <a:t>2020</a:t>
                      </a:r>
                      <a:endParaRPr lang="en-US" dirty="0"/>
                    </a:p>
                  </a:txBody>
                  <a:tcPr/>
                </a:tc>
                <a:tc>
                  <a:txBody>
                    <a:bodyPr/>
                    <a:lstStyle/>
                    <a:p>
                      <a:pPr algn="ctr"/>
                      <a:r>
                        <a:rPr lang="en-US" dirty="0" smtClean="0"/>
                        <a:t>2 </a:t>
                      </a:r>
                      <a:endParaRPr lang="en-US" dirty="0"/>
                    </a:p>
                  </a:txBody>
                  <a:tcPr/>
                </a:tc>
                <a:tc>
                  <a:txBody>
                    <a:bodyPr/>
                    <a:lstStyle/>
                    <a:p>
                      <a:pPr algn="ctr"/>
                      <a:r>
                        <a:rPr lang="en-US" dirty="0" smtClean="0"/>
                        <a:t>4 to 8</a:t>
                      </a:r>
                      <a:endParaRPr lang="en-US" dirty="0"/>
                    </a:p>
                  </a:txBody>
                  <a:tcPr/>
                </a:tc>
                <a:tc>
                  <a:txBody>
                    <a:bodyPr/>
                    <a:lstStyle/>
                    <a:p>
                      <a:pPr algn="ctr"/>
                      <a:r>
                        <a:rPr lang="en-US" dirty="0" smtClean="0"/>
                        <a:t>10</a:t>
                      </a:r>
                      <a:endParaRPr lang="en-US" dirty="0"/>
                    </a:p>
                  </a:txBody>
                  <a:tcPr/>
                </a:tc>
              </a:tr>
              <a:tr h="415199">
                <a:tc>
                  <a:txBody>
                    <a:bodyPr/>
                    <a:lstStyle/>
                    <a:p>
                      <a:pPr algn="ctr"/>
                      <a:r>
                        <a:rPr lang="en-US" dirty="0" smtClean="0"/>
                        <a:t>2050</a:t>
                      </a:r>
                      <a:endParaRPr lang="en-US" dirty="0"/>
                    </a:p>
                  </a:txBody>
                  <a:tcPr/>
                </a:tc>
                <a:tc>
                  <a:txBody>
                    <a:bodyPr/>
                    <a:lstStyle/>
                    <a:p>
                      <a:pPr algn="ctr"/>
                      <a:r>
                        <a:rPr lang="en-US" dirty="0" smtClean="0"/>
                        <a:t>8</a:t>
                      </a:r>
                      <a:endParaRPr lang="en-US" dirty="0"/>
                    </a:p>
                  </a:txBody>
                  <a:tcPr/>
                </a:tc>
                <a:tc>
                  <a:txBody>
                    <a:bodyPr/>
                    <a:lstStyle/>
                    <a:p>
                      <a:pPr algn="ctr"/>
                      <a:r>
                        <a:rPr lang="en-US" dirty="0" smtClean="0"/>
                        <a:t>11 to 21</a:t>
                      </a:r>
                      <a:endParaRPr lang="en-US" dirty="0"/>
                    </a:p>
                  </a:txBody>
                  <a:tcPr/>
                </a:tc>
                <a:tc>
                  <a:txBody>
                    <a:bodyPr/>
                    <a:lstStyle/>
                    <a:p>
                      <a:pPr algn="ctr"/>
                      <a:r>
                        <a:rPr lang="en-US" dirty="0" smtClean="0"/>
                        <a:t>30</a:t>
                      </a:r>
                      <a:endParaRPr lang="en-US" dirty="0"/>
                    </a:p>
                  </a:txBody>
                  <a:tcPr/>
                </a:tc>
              </a:tr>
              <a:tr h="415199">
                <a:tc>
                  <a:txBody>
                    <a:bodyPr/>
                    <a:lstStyle/>
                    <a:p>
                      <a:pPr algn="ctr"/>
                      <a:r>
                        <a:rPr lang="en-US" dirty="0" smtClean="0"/>
                        <a:t>2080</a:t>
                      </a:r>
                      <a:endParaRPr lang="en-US" dirty="0"/>
                    </a:p>
                  </a:txBody>
                  <a:tcPr/>
                </a:tc>
                <a:tc>
                  <a:txBody>
                    <a:bodyPr/>
                    <a:lstStyle/>
                    <a:p>
                      <a:pPr algn="ctr"/>
                      <a:r>
                        <a:rPr lang="en-US" dirty="0" smtClean="0"/>
                        <a:t>13</a:t>
                      </a:r>
                      <a:endParaRPr lang="en-US" dirty="0"/>
                    </a:p>
                  </a:txBody>
                  <a:tcPr/>
                </a:tc>
                <a:tc>
                  <a:txBody>
                    <a:bodyPr/>
                    <a:lstStyle/>
                    <a:p>
                      <a:pPr algn="ctr"/>
                      <a:r>
                        <a:rPr lang="en-US" dirty="0" smtClean="0"/>
                        <a:t>18 to 39</a:t>
                      </a:r>
                      <a:endParaRPr lang="en-US" dirty="0"/>
                    </a:p>
                  </a:txBody>
                  <a:tcPr/>
                </a:tc>
                <a:tc>
                  <a:txBody>
                    <a:bodyPr/>
                    <a:lstStyle/>
                    <a:p>
                      <a:pPr algn="ctr"/>
                      <a:r>
                        <a:rPr lang="en-US" dirty="0" smtClean="0"/>
                        <a:t>58</a:t>
                      </a:r>
                      <a:endParaRPr lang="en-US" dirty="0"/>
                    </a:p>
                  </a:txBody>
                  <a:tcPr/>
                </a:tc>
              </a:tr>
              <a:tr h="415199">
                <a:tc>
                  <a:txBody>
                    <a:bodyPr/>
                    <a:lstStyle/>
                    <a:p>
                      <a:pPr algn="ctr"/>
                      <a:r>
                        <a:rPr lang="en-US" dirty="0" smtClean="0"/>
                        <a:t>2100</a:t>
                      </a:r>
                      <a:endParaRPr lang="en-US" dirty="0"/>
                    </a:p>
                  </a:txBody>
                  <a:tcPr/>
                </a:tc>
                <a:tc>
                  <a:txBody>
                    <a:bodyPr/>
                    <a:lstStyle/>
                    <a:p>
                      <a:pPr algn="ctr"/>
                      <a:r>
                        <a:rPr lang="en-US" dirty="0" smtClean="0"/>
                        <a:t>15</a:t>
                      </a:r>
                      <a:endParaRPr lang="en-US" dirty="0"/>
                    </a:p>
                  </a:txBody>
                  <a:tcPr/>
                </a:tc>
                <a:tc>
                  <a:txBody>
                    <a:bodyPr/>
                    <a:lstStyle/>
                    <a:p>
                      <a:pPr algn="ctr"/>
                      <a:r>
                        <a:rPr lang="en-US" dirty="0" smtClean="0"/>
                        <a:t>22 to 50</a:t>
                      </a:r>
                      <a:endParaRPr lang="en-US" dirty="0"/>
                    </a:p>
                  </a:txBody>
                  <a:tcPr/>
                </a:tc>
                <a:tc>
                  <a:txBody>
                    <a:bodyPr/>
                    <a:lstStyle/>
                    <a:p>
                      <a:pPr algn="ctr"/>
                      <a:r>
                        <a:rPr lang="en-US" dirty="0" smtClean="0"/>
                        <a:t>75</a:t>
                      </a:r>
                      <a:endParaRPr lang="en-US" dirty="0"/>
                    </a:p>
                  </a:txBody>
                  <a:tcPr/>
                </a:tc>
              </a:tr>
            </a:tbl>
          </a:graphicData>
        </a:graphic>
      </p:graphicFrame>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3074" name="Picture 2" descr="C:\Users\HarrisE\AppData\Local\Temp\8141878225_4ec46ad933_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9746" b="5877"/>
          <a:stretch/>
        </p:blipFill>
        <p:spPr bwMode="auto">
          <a:xfrm>
            <a:off x="1534308" y="4343400"/>
            <a:ext cx="6075363" cy="220186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06758" y="6334290"/>
            <a:ext cx="1716768" cy="548640"/>
          </a:xfrm>
          <a:prstGeom prst="rect">
            <a:avLst/>
          </a:prstGeom>
          <a:noFill/>
        </p:spPr>
        <p:txBody>
          <a:bodyPr wrap="none" lIns="0" tIns="0" rIns="0" bIns="0" rtlCol="0">
            <a:noAutofit/>
          </a:bodyPr>
          <a:lstStyle/>
          <a:p>
            <a:r>
              <a:rPr lang="en-US" sz="1000" dirty="0" smtClean="0">
                <a:solidFill>
                  <a:schemeClr val="bg2"/>
                </a:solidFill>
                <a:latin typeface="Aktiv Grotesk Trial" panose="020B0504020202020204" pitchFamily="34" charset="0"/>
                <a:cs typeface="Aktiv Grotesk Trial" panose="020B0504020202020204" pitchFamily="34" charset="0"/>
              </a:rPr>
              <a:t>Image: Flickr user Chris Ford</a:t>
            </a:r>
          </a:p>
        </p:txBody>
      </p:sp>
      <p:pic>
        <p:nvPicPr>
          <p:cNvPr id="8"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6219" y="45888"/>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455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and Goals of Training</a:t>
            </a:r>
            <a:endParaRPr lang="en-US" dirty="0"/>
          </a:p>
        </p:txBody>
      </p:sp>
      <p:sp>
        <p:nvSpPr>
          <p:cNvPr id="3" name="Content Placeholder 2"/>
          <p:cNvSpPr>
            <a:spLocks noGrp="1"/>
          </p:cNvSpPr>
          <p:nvPr>
            <p:ph sz="quarter" idx="4"/>
          </p:nvPr>
        </p:nvSpPr>
        <p:spPr>
          <a:xfrm>
            <a:off x="571500" y="1371600"/>
            <a:ext cx="8115301" cy="2489200"/>
          </a:xfrm>
        </p:spPr>
        <p:txBody>
          <a:bodyPr/>
          <a:lstStyle/>
          <a:p>
            <a:r>
              <a:rPr lang="en-US" dirty="0" smtClean="0"/>
              <a:t>Why are we here today?</a:t>
            </a:r>
          </a:p>
          <a:p>
            <a:r>
              <a:rPr lang="en-US" dirty="0" smtClean="0"/>
              <a:t>Mainstreaming (or operationalizing) climate change preparedness and resilience into planning and engineering activities</a:t>
            </a:r>
          </a:p>
          <a:p>
            <a:r>
              <a:rPr lang="en-US" dirty="0" smtClean="0"/>
              <a:t>Develop better understanding of climate change vulnerability and risk assessments so that city staff can conduct or assist in completion of these assessments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r="18001"/>
          <a:stretch/>
        </p:blipFill>
        <p:spPr>
          <a:xfrm>
            <a:off x="685800" y="3759200"/>
            <a:ext cx="7842802" cy="2616200"/>
          </a:xfrm>
          <a:prstGeom prst="rect">
            <a:avLst/>
          </a:prstGeom>
        </p:spPr>
      </p:pic>
    </p:spTree>
    <p:extLst>
      <p:ext uri="{BB962C8B-B14F-4D97-AF65-F5344CB8AC3E}">
        <p14:creationId xmlns:p14="http://schemas.microsoft.com/office/powerpoint/2010/main" val="2429360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38328"/>
            <a:ext cx="11204369" cy="804672"/>
          </a:xfrm>
        </p:spPr>
        <p:txBody>
          <a:bodyPr/>
          <a:lstStyle/>
          <a:p>
            <a:r>
              <a:rPr lang="en-US" dirty="0" smtClean="0"/>
              <a:t>Climate Hazards:</a:t>
            </a:r>
            <a:br>
              <a:rPr lang="en-US" dirty="0" smtClean="0"/>
            </a:br>
            <a:r>
              <a:rPr lang="en-US" sz="3000" dirty="0" smtClean="0"/>
              <a:t>Local Precipitation, New </a:t>
            </a:r>
            <a:r>
              <a:rPr lang="en-US" sz="3000" dirty="0"/>
              <a:t>York </a:t>
            </a:r>
            <a:r>
              <a:rPr lang="en-US" sz="3000" dirty="0" smtClean="0"/>
              <a:t>City</a:t>
            </a:r>
            <a:r>
              <a:rPr lang="en-US" dirty="0"/>
              <a:t/>
            </a:r>
            <a:br>
              <a:rPr lang="en-US" dirty="0"/>
            </a:b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828200317"/>
              </p:ext>
            </p:extLst>
          </p:nvPr>
        </p:nvGraphicFramePr>
        <p:xfrm>
          <a:off x="1432911" y="1695468"/>
          <a:ext cx="6400800" cy="2385188"/>
        </p:xfrm>
        <a:graphic>
          <a:graphicData uri="http://schemas.openxmlformats.org/drawingml/2006/table">
            <a:tbl>
              <a:tblPr firstRow="1" bandRow="1">
                <a:tableStyleId>{3B4B98B0-60AC-42C2-AFA5-B58CD77FA1E5}</a:tableStyleId>
              </a:tblPr>
              <a:tblGrid>
                <a:gridCol w="1600200"/>
                <a:gridCol w="1608317"/>
                <a:gridCol w="1592083"/>
                <a:gridCol w="1600200"/>
              </a:tblGrid>
              <a:tr h="906651">
                <a:tc>
                  <a:txBody>
                    <a:bodyPr/>
                    <a:lstStyle/>
                    <a:p>
                      <a:pPr algn="ctr"/>
                      <a:r>
                        <a:rPr lang="en-US" dirty="0" smtClean="0"/>
                        <a:t>Baseline</a:t>
                      </a:r>
                    </a:p>
                    <a:p>
                      <a:pPr algn="ctr"/>
                      <a:r>
                        <a:rPr lang="en-US" dirty="0" smtClean="0"/>
                        <a:t>(1971-2000)</a:t>
                      </a:r>
                    </a:p>
                    <a:p>
                      <a:pPr algn="ctr"/>
                      <a:r>
                        <a:rPr lang="en-US" dirty="0" smtClean="0"/>
                        <a:t>49.7 inches</a:t>
                      </a:r>
                      <a:endParaRPr lang="en-US" dirty="0"/>
                    </a:p>
                  </a:txBody>
                  <a:tcPr/>
                </a:tc>
                <a:tc>
                  <a:txBody>
                    <a:bodyPr/>
                    <a:lstStyle/>
                    <a:p>
                      <a:pPr algn="ctr"/>
                      <a:r>
                        <a:rPr lang="en-US" dirty="0" smtClean="0"/>
                        <a:t>Low</a:t>
                      </a:r>
                    </a:p>
                    <a:p>
                      <a:pPr algn="ctr"/>
                      <a:r>
                        <a:rPr lang="en-US" dirty="0" smtClean="0"/>
                        <a:t>(% increase)</a:t>
                      </a:r>
                      <a:endParaRPr lang="en-US" dirty="0"/>
                    </a:p>
                  </a:txBody>
                  <a:tcPr anchor="ctr"/>
                </a:tc>
                <a:tc>
                  <a:txBody>
                    <a:bodyPr/>
                    <a:lstStyle/>
                    <a:p>
                      <a:pPr algn="ctr"/>
                      <a:r>
                        <a:rPr lang="en-US" dirty="0" smtClean="0"/>
                        <a:t>Middle</a:t>
                      </a:r>
                    </a:p>
                    <a:p>
                      <a:pPr algn="ctr"/>
                      <a:r>
                        <a:rPr lang="en-US" dirty="0" smtClean="0"/>
                        <a:t>(% </a:t>
                      </a:r>
                      <a:r>
                        <a:rPr lang="en-US" baseline="0" dirty="0" smtClean="0"/>
                        <a:t>increase)</a:t>
                      </a:r>
                      <a:endParaRPr lang="en-US" dirty="0" smtClean="0"/>
                    </a:p>
                  </a:txBody>
                  <a:tcPr anchor="ctr"/>
                </a:tc>
                <a:tc>
                  <a:txBody>
                    <a:bodyPr/>
                    <a:lstStyle/>
                    <a:p>
                      <a:pPr algn="ctr"/>
                      <a:r>
                        <a:rPr lang="en-US" dirty="0" smtClean="0"/>
                        <a:t>High </a:t>
                      </a:r>
                    </a:p>
                    <a:p>
                      <a:pPr algn="ctr"/>
                      <a:r>
                        <a:rPr lang="en-US" dirty="0" smtClean="0"/>
                        <a:t>(% increase)</a:t>
                      </a:r>
                      <a:endParaRPr lang="en-US" dirty="0"/>
                    </a:p>
                  </a:txBody>
                  <a:tcPr anchor="ctr"/>
                </a:tc>
              </a:tr>
              <a:tr h="367697">
                <a:tc>
                  <a:txBody>
                    <a:bodyPr/>
                    <a:lstStyle/>
                    <a:p>
                      <a:pPr algn="ctr"/>
                      <a:r>
                        <a:rPr lang="en-US" dirty="0" smtClean="0"/>
                        <a:t>2020</a:t>
                      </a:r>
                      <a:endParaRPr lang="en-US" dirty="0"/>
                    </a:p>
                  </a:txBody>
                  <a:tcPr/>
                </a:tc>
                <a:tc>
                  <a:txBody>
                    <a:bodyPr/>
                    <a:lstStyle/>
                    <a:p>
                      <a:pPr algn="ctr"/>
                      <a:r>
                        <a:rPr lang="en-US" dirty="0" smtClean="0"/>
                        <a:t>- 1</a:t>
                      </a:r>
                      <a:endParaRPr lang="en-US" dirty="0"/>
                    </a:p>
                  </a:txBody>
                  <a:tcPr/>
                </a:tc>
                <a:tc>
                  <a:txBody>
                    <a:bodyPr/>
                    <a:lstStyle/>
                    <a:p>
                      <a:pPr algn="ctr"/>
                      <a:r>
                        <a:rPr lang="en-US" dirty="0" smtClean="0"/>
                        <a:t>+1 to +8</a:t>
                      </a:r>
                      <a:endParaRPr lang="en-US" dirty="0"/>
                    </a:p>
                  </a:txBody>
                  <a:tcPr/>
                </a:tc>
                <a:tc>
                  <a:txBody>
                    <a:bodyPr/>
                    <a:lstStyle/>
                    <a:p>
                      <a:pPr algn="ctr"/>
                      <a:r>
                        <a:rPr lang="en-US" dirty="0" smtClean="0"/>
                        <a:t>+10</a:t>
                      </a:r>
                      <a:endParaRPr lang="en-US" dirty="0"/>
                    </a:p>
                  </a:txBody>
                  <a:tcPr/>
                </a:tc>
              </a:tr>
              <a:tr h="367697">
                <a:tc>
                  <a:txBody>
                    <a:bodyPr/>
                    <a:lstStyle/>
                    <a:p>
                      <a:pPr algn="ctr"/>
                      <a:r>
                        <a:rPr lang="en-US" dirty="0" smtClean="0"/>
                        <a:t>2050</a:t>
                      </a:r>
                      <a:endParaRPr lang="en-US" dirty="0"/>
                    </a:p>
                  </a:txBody>
                  <a:tcPr/>
                </a:tc>
                <a:tc>
                  <a:txBody>
                    <a:bodyPr/>
                    <a:lstStyle/>
                    <a:p>
                      <a:pPr algn="ctr"/>
                      <a:r>
                        <a:rPr lang="en-US" dirty="0" smtClean="0"/>
                        <a:t>+1</a:t>
                      </a:r>
                      <a:endParaRPr lang="en-US" dirty="0"/>
                    </a:p>
                  </a:txBody>
                  <a:tcPr/>
                </a:tc>
                <a:tc>
                  <a:txBody>
                    <a:bodyPr/>
                    <a:lstStyle/>
                    <a:p>
                      <a:pPr algn="ctr"/>
                      <a:r>
                        <a:rPr lang="en-US" dirty="0" smtClean="0"/>
                        <a:t>+4 to +11</a:t>
                      </a:r>
                      <a:endParaRPr lang="en-US" dirty="0"/>
                    </a:p>
                  </a:txBody>
                  <a:tcPr/>
                </a:tc>
                <a:tc>
                  <a:txBody>
                    <a:bodyPr/>
                    <a:lstStyle/>
                    <a:p>
                      <a:pPr algn="ctr"/>
                      <a:r>
                        <a:rPr lang="en-US" dirty="0" smtClean="0"/>
                        <a:t>+13</a:t>
                      </a:r>
                      <a:endParaRPr lang="en-US" dirty="0"/>
                    </a:p>
                  </a:txBody>
                  <a:tcPr/>
                </a:tc>
              </a:tr>
              <a:tr h="367697">
                <a:tc>
                  <a:txBody>
                    <a:bodyPr/>
                    <a:lstStyle/>
                    <a:p>
                      <a:pPr algn="ctr"/>
                      <a:r>
                        <a:rPr lang="en-US" dirty="0" smtClean="0"/>
                        <a:t>2080</a:t>
                      </a:r>
                      <a:endParaRPr lang="en-US" dirty="0"/>
                    </a:p>
                  </a:txBody>
                  <a:tcPr/>
                </a:tc>
                <a:tc>
                  <a:txBody>
                    <a:bodyPr/>
                    <a:lstStyle/>
                    <a:p>
                      <a:pPr algn="ctr"/>
                      <a:r>
                        <a:rPr lang="en-US" dirty="0" smtClean="0"/>
                        <a:t>+2</a:t>
                      </a:r>
                      <a:endParaRPr lang="en-US" dirty="0"/>
                    </a:p>
                  </a:txBody>
                  <a:tcPr/>
                </a:tc>
                <a:tc>
                  <a:txBody>
                    <a:bodyPr/>
                    <a:lstStyle/>
                    <a:p>
                      <a:pPr algn="ctr"/>
                      <a:r>
                        <a:rPr lang="en-US" dirty="0" smtClean="0"/>
                        <a:t>+5 to +13</a:t>
                      </a:r>
                      <a:endParaRPr lang="en-US" dirty="0"/>
                    </a:p>
                  </a:txBody>
                  <a:tcPr/>
                </a:tc>
                <a:tc>
                  <a:txBody>
                    <a:bodyPr/>
                    <a:lstStyle/>
                    <a:p>
                      <a:pPr algn="ctr"/>
                      <a:r>
                        <a:rPr lang="en-US" dirty="0" smtClean="0"/>
                        <a:t>+19</a:t>
                      </a:r>
                      <a:endParaRPr lang="en-US" dirty="0"/>
                    </a:p>
                  </a:txBody>
                  <a:tcPr/>
                </a:tc>
              </a:tr>
              <a:tr h="367697">
                <a:tc>
                  <a:txBody>
                    <a:bodyPr/>
                    <a:lstStyle/>
                    <a:p>
                      <a:pPr algn="ctr"/>
                      <a:r>
                        <a:rPr lang="en-US" dirty="0" smtClean="0"/>
                        <a:t>2100</a:t>
                      </a:r>
                      <a:endParaRPr lang="en-US" dirty="0"/>
                    </a:p>
                  </a:txBody>
                  <a:tcPr/>
                </a:tc>
                <a:tc>
                  <a:txBody>
                    <a:bodyPr/>
                    <a:lstStyle/>
                    <a:p>
                      <a:pPr algn="ctr"/>
                      <a:r>
                        <a:rPr lang="en-US" dirty="0" smtClean="0"/>
                        <a:t>+6</a:t>
                      </a:r>
                      <a:endParaRPr lang="en-US" dirty="0"/>
                    </a:p>
                  </a:txBody>
                  <a:tcPr/>
                </a:tc>
                <a:tc>
                  <a:txBody>
                    <a:bodyPr/>
                    <a:lstStyle/>
                    <a:p>
                      <a:pPr algn="ctr"/>
                      <a:r>
                        <a:rPr lang="en-US" dirty="0" smtClean="0"/>
                        <a:t>-1 to +19</a:t>
                      </a:r>
                      <a:endParaRPr lang="en-US" dirty="0"/>
                    </a:p>
                  </a:txBody>
                  <a:tcPr/>
                </a:tc>
                <a:tc>
                  <a:txBody>
                    <a:bodyPr/>
                    <a:lstStyle/>
                    <a:p>
                      <a:pPr algn="ctr"/>
                      <a:r>
                        <a:rPr lang="en-US" dirty="0" smtClean="0"/>
                        <a:t>+25</a:t>
                      </a:r>
                      <a:endParaRPr lang="en-US" dirty="0"/>
                    </a:p>
                  </a:txBody>
                  <a:tcPr/>
                </a:tc>
              </a:tr>
            </a:tbl>
          </a:graphicData>
        </a:graphic>
      </p:graphicFrame>
      <p:pic>
        <p:nvPicPr>
          <p:cNvPr id="4098" name="Picture 2" descr="C:\Users\HarrisE\AppData\Local\Temp\8284984051_23fb10fb0e_z.jpg"/>
          <p:cNvPicPr>
            <a:picLocks noChangeAspect="1" noChangeArrowheads="1"/>
          </p:cNvPicPr>
          <p:nvPr/>
        </p:nvPicPr>
        <p:blipFill rotWithShape="1">
          <a:blip r:embed="rId3">
            <a:extLst>
              <a:ext uri="{28A0092B-C50C-407E-A947-70E740481C1C}">
                <a14:useLocalDpi xmlns:a14="http://schemas.microsoft.com/office/drawing/2010/main" val="0"/>
              </a:ext>
            </a:extLst>
          </a:blip>
          <a:srcRect l="1508" t="47749" r="1508" b="26011"/>
          <a:stretch/>
        </p:blipFill>
        <p:spPr bwMode="auto">
          <a:xfrm>
            <a:off x="1527912" y="4348415"/>
            <a:ext cx="6096000" cy="220370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626436" y="6335718"/>
            <a:ext cx="1716768" cy="548640"/>
          </a:xfrm>
          <a:prstGeom prst="rect">
            <a:avLst/>
          </a:prstGeom>
          <a:noFill/>
        </p:spPr>
        <p:txBody>
          <a:bodyPr wrap="none" lIns="0" tIns="0" rIns="0" bIns="0" rtlCol="0">
            <a:noAutofit/>
          </a:bodyPr>
          <a:lstStyle/>
          <a:p>
            <a:r>
              <a:rPr lang="en-US" sz="1050" dirty="0" smtClean="0">
                <a:solidFill>
                  <a:schemeClr val="bg2"/>
                </a:solidFill>
                <a:latin typeface="Aktiv Grotesk Trial" panose="020B0504020202020204" pitchFamily="34" charset="0"/>
                <a:cs typeface="Aktiv Grotesk Trial" panose="020B0504020202020204" pitchFamily="34" charset="0"/>
              </a:rPr>
              <a:t>Image: Flickr user Erin Johnson</a:t>
            </a:r>
          </a:p>
        </p:txBody>
      </p:sp>
      <p:pic>
        <p:nvPicPr>
          <p:cNvPr id="6"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6219" y="45888"/>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7406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38328"/>
            <a:ext cx="7456488" cy="804672"/>
          </a:xfrm>
        </p:spPr>
        <p:txBody>
          <a:bodyPr/>
          <a:lstStyle/>
          <a:p>
            <a:r>
              <a:rPr lang="en-US" dirty="0" smtClean="0"/>
              <a:t>Climate Hazards: </a:t>
            </a:r>
            <a:r>
              <a:rPr lang="en-US" i="1" dirty="0" smtClean="0"/>
              <a:t>ADD YOUR</a:t>
            </a:r>
            <a:r>
              <a:rPr lang="en-US" dirty="0" smtClean="0"/>
              <a:t/>
            </a:r>
            <a:br>
              <a:rPr lang="en-US" dirty="0" smtClean="0"/>
            </a:br>
            <a:r>
              <a:rPr lang="en-US" sz="3000" dirty="0" smtClean="0"/>
              <a:t>Local Sea Level Rise/Precipitation Projections</a:t>
            </a:r>
            <a:endParaRPr lang="en-US" sz="3000" dirty="0"/>
          </a:p>
        </p:txBody>
      </p:sp>
      <p:graphicFrame>
        <p:nvGraphicFramePr>
          <p:cNvPr id="6" name="Table 5"/>
          <p:cNvGraphicFramePr>
            <a:graphicFrameLocks noGrp="1"/>
          </p:cNvGraphicFramePr>
          <p:nvPr>
            <p:extLst>
              <p:ext uri="{D42A27DB-BD31-4B8C-83A1-F6EECF244321}">
                <p14:modId xmlns:p14="http://schemas.microsoft.com/office/powerpoint/2010/main" val="3156582996"/>
              </p:ext>
            </p:extLst>
          </p:nvPr>
        </p:nvGraphicFramePr>
        <p:xfrm>
          <a:off x="537665" y="2007795"/>
          <a:ext cx="6096000" cy="2123440"/>
        </p:xfrm>
        <a:graphic>
          <a:graphicData uri="http://schemas.openxmlformats.org/drawingml/2006/table">
            <a:tbl>
              <a:tblPr firstRow="1" bandRow="1">
                <a:tableStyleId>{3B4B98B0-60AC-42C2-AFA5-B58CD77FA1E5}</a:tableStyleId>
              </a:tblPr>
              <a:tblGrid>
                <a:gridCol w="1524000"/>
                <a:gridCol w="1341120"/>
                <a:gridCol w="1706880"/>
                <a:gridCol w="1524000"/>
              </a:tblGrid>
              <a:tr h="370840">
                <a:tc>
                  <a:txBody>
                    <a:bodyPr/>
                    <a:lstStyle/>
                    <a:p>
                      <a:pPr algn="ctr"/>
                      <a:r>
                        <a:rPr lang="en-US" dirty="0" smtClean="0"/>
                        <a:t>Baseline</a:t>
                      </a:r>
                    </a:p>
                    <a:p>
                      <a:pPr algn="ctr"/>
                      <a:r>
                        <a:rPr lang="en-US" dirty="0" smtClean="0"/>
                        <a:t>(2000-2004)</a:t>
                      </a:r>
                      <a:endParaRPr lang="en-US" dirty="0"/>
                    </a:p>
                  </a:txBody>
                  <a:tcPr/>
                </a:tc>
                <a:tc>
                  <a:txBody>
                    <a:bodyPr/>
                    <a:lstStyle/>
                    <a:p>
                      <a:pPr algn="ctr"/>
                      <a:r>
                        <a:rPr lang="en-US" dirty="0" smtClean="0"/>
                        <a:t>Low (inches)</a:t>
                      </a:r>
                      <a:endParaRPr lang="en-US" dirty="0"/>
                    </a:p>
                  </a:txBody>
                  <a:tcPr/>
                </a:tc>
                <a:tc>
                  <a:txBody>
                    <a:bodyPr/>
                    <a:lstStyle/>
                    <a:p>
                      <a:pPr algn="ctr"/>
                      <a:r>
                        <a:rPr lang="en-US" dirty="0" smtClean="0"/>
                        <a:t>Middle Range</a:t>
                      </a:r>
                    </a:p>
                    <a:p>
                      <a:pPr algn="ctr"/>
                      <a:r>
                        <a:rPr lang="en-US" dirty="0" smtClean="0"/>
                        <a:t>(inches)</a:t>
                      </a:r>
                      <a:endParaRPr lang="en-US" dirty="0"/>
                    </a:p>
                  </a:txBody>
                  <a:tcPr/>
                </a:tc>
                <a:tc>
                  <a:txBody>
                    <a:bodyPr/>
                    <a:lstStyle/>
                    <a:p>
                      <a:pPr algn="ctr"/>
                      <a:r>
                        <a:rPr lang="en-US" dirty="0" smtClean="0"/>
                        <a:t>High </a:t>
                      </a:r>
                    </a:p>
                    <a:p>
                      <a:pPr algn="ctr"/>
                      <a:r>
                        <a:rPr lang="en-US" dirty="0" smtClean="0"/>
                        <a:t>(inches)</a:t>
                      </a:r>
                      <a:endParaRPr lang="en-US" dirty="0"/>
                    </a:p>
                  </a:txBody>
                  <a:tcPr/>
                </a:tc>
              </a:tr>
              <a:tr h="370840">
                <a:tc>
                  <a:txBody>
                    <a:bodyPr/>
                    <a:lstStyle/>
                    <a:p>
                      <a:pPr algn="ctr"/>
                      <a:r>
                        <a:rPr lang="en-US" dirty="0" smtClean="0"/>
                        <a:t>2020</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2050</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2080</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2100</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
        <p:nvSpPr>
          <p:cNvPr id="7" name="AutoShape 10" descr="Photo of a truck submerged by flood waters."/>
          <p:cNvSpPr>
            <a:spLocks noChangeAspect="1" noChangeArrowheads="1"/>
          </p:cNvSpPr>
          <p:nvPr/>
        </p:nvSpPr>
        <p:spPr bwMode="auto">
          <a:xfrm>
            <a:off x="155575" y="-118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7"/>
          <p:cNvSpPr/>
          <p:nvPr/>
        </p:nvSpPr>
        <p:spPr>
          <a:xfrm>
            <a:off x="460375" y="4343400"/>
            <a:ext cx="6071616" cy="2203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Add Picture Here</a:t>
            </a:r>
            <a:endParaRPr lang="en-US" dirty="0">
              <a:solidFill>
                <a:schemeClr val="bg1"/>
              </a:solidFill>
            </a:endParaRPr>
          </a:p>
        </p:txBody>
      </p:sp>
      <p:sp>
        <p:nvSpPr>
          <p:cNvPr id="9" name="Rectangle 8"/>
          <p:cNvSpPr/>
          <p:nvPr/>
        </p:nvSpPr>
        <p:spPr>
          <a:xfrm>
            <a:off x="2048535" y="1857468"/>
            <a:ext cx="4656406" cy="23581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TextBox 9"/>
          <p:cNvSpPr txBox="1"/>
          <p:nvPr/>
        </p:nvSpPr>
        <p:spPr>
          <a:xfrm>
            <a:off x="4050801" y="4348844"/>
            <a:ext cx="2481189" cy="914400"/>
          </a:xfrm>
          <a:prstGeom prst="rect">
            <a:avLst/>
          </a:prstGeom>
          <a:noFill/>
        </p:spPr>
        <p:txBody>
          <a:bodyPr wrap="none" lIns="0" tIns="0" rIns="0" bIns="0" rtlCol="0">
            <a:noAutofit/>
          </a:bodyPr>
          <a:lstStyle/>
          <a:p>
            <a:r>
              <a:rPr lang="en-US" sz="2000" b="1" dirty="0" smtClean="0">
                <a:solidFill>
                  <a:srgbClr val="FF0000"/>
                </a:solidFill>
                <a:cs typeface="Aktiv Grotesk Trial" panose="020B0504020202020204" pitchFamily="34" charset="0"/>
              </a:rPr>
              <a:t>Add local climate </a:t>
            </a:r>
          </a:p>
          <a:p>
            <a:r>
              <a:rPr lang="en-US" sz="2000" b="1" dirty="0" smtClean="0">
                <a:solidFill>
                  <a:srgbClr val="FF0000"/>
                </a:solidFill>
                <a:cs typeface="Aktiv Grotesk Trial" panose="020B0504020202020204" pitchFamily="34" charset="0"/>
              </a:rPr>
              <a:t>hazard information</a:t>
            </a:r>
          </a:p>
          <a:p>
            <a:r>
              <a:rPr lang="en-US" sz="2000" b="1" dirty="0" smtClean="0">
                <a:solidFill>
                  <a:srgbClr val="FF0000"/>
                </a:solidFill>
                <a:cs typeface="Aktiv Grotesk Trial" panose="020B0504020202020204" pitchFamily="34" charset="0"/>
              </a:rPr>
              <a:t>here</a:t>
            </a:r>
          </a:p>
        </p:txBody>
      </p:sp>
      <p:cxnSp>
        <p:nvCxnSpPr>
          <p:cNvPr id="12" name="Straight Arrow Connector 11"/>
          <p:cNvCxnSpPr/>
          <p:nvPr/>
        </p:nvCxnSpPr>
        <p:spPr>
          <a:xfrm flipV="1">
            <a:off x="3896854" y="4343401"/>
            <a:ext cx="0" cy="453153"/>
          </a:xfrm>
          <a:prstGeom prst="straightConnector1">
            <a:avLst/>
          </a:prstGeom>
          <a:ln w="57150">
            <a:solidFill>
              <a:srgbClr val="FF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21252" y="2671050"/>
            <a:ext cx="1414742" cy="14601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24" name="TextBox 23"/>
          <p:cNvSpPr txBox="1"/>
          <p:nvPr/>
        </p:nvSpPr>
        <p:spPr>
          <a:xfrm>
            <a:off x="521252" y="4538603"/>
            <a:ext cx="2133473" cy="914400"/>
          </a:xfrm>
          <a:prstGeom prst="rect">
            <a:avLst/>
          </a:prstGeom>
          <a:noFill/>
        </p:spPr>
        <p:txBody>
          <a:bodyPr wrap="none" lIns="0" tIns="0" rIns="0" bIns="0" rtlCol="0">
            <a:noAutofit/>
          </a:bodyPr>
          <a:lstStyle/>
          <a:p>
            <a:r>
              <a:rPr lang="en-US" sz="2000" b="1" dirty="0" smtClean="0">
                <a:solidFill>
                  <a:srgbClr val="FF0000"/>
                </a:solidFill>
                <a:cs typeface="Aktiv Grotesk Trial" panose="020B0504020202020204" pitchFamily="34" charset="0"/>
              </a:rPr>
              <a:t>Add relevant</a:t>
            </a:r>
          </a:p>
          <a:p>
            <a:r>
              <a:rPr lang="en-US" sz="2000" b="1" dirty="0" smtClean="0">
                <a:solidFill>
                  <a:srgbClr val="FF0000"/>
                </a:solidFill>
                <a:cs typeface="Aktiv Grotesk Trial" panose="020B0504020202020204" pitchFamily="34" charset="0"/>
              </a:rPr>
              <a:t>planning horizons </a:t>
            </a:r>
          </a:p>
          <a:p>
            <a:r>
              <a:rPr lang="en-US" sz="2000" b="1" dirty="0" smtClean="0">
                <a:solidFill>
                  <a:srgbClr val="FF0000"/>
                </a:solidFill>
                <a:cs typeface="Aktiv Grotesk Trial" panose="020B0504020202020204" pitchFamily="34" charset="0"/>
              </a:rPr>
              <a:t>here</a:t>
            </a:r>
          </a:p>
        </p:txBody>
      </p:sp>
      <p:cxnSp>
        <p:nvCxnSpPr>
          <p:cNvPr id="25" name="Straight Arrow Connector 24"/>
          <p:cNvCxnSpPr/>
          <p:nvPr/>
        </p:nvCxnSpPr>
        <p:spPr>
          <a:xfrm flipH="1" flipV="1">
            <a:off x="1228623" y="4230378"/>
            <a:ext cx="5681" cy="340154"/>
          </a:xfrm>
          <a:prstGeom prst="straightConnector1">
            <a:avLst/>
          </a:prstGeom>
          <a:ln w="57150">
            <a:solidFill>
              <a:srgbClr val="FF0000"/>
            </a:solidFill>
            <a:headEnd type="none" w="med" len="med"/>
            <a:tailEnd type="arrow"/>
          </a:ln>
        </p:spPr>
        <p:style>
          <a:lnRef idx="1">
            <a:schemeClr val="accent1"/>
          </a:lnRef>
          <a:fillRef idx="0">
            <a:schemeClr val="accent1"/>
          </a:fillRef>
          <a:effectRef idx="0">
            <a:schemeClr val="accent1"/>
          </a:effectRef>
          <a:fontRef idx="minor">
            <a:schemeClr val="tx1"/>
          </a:fontRef>
        </p:style>
      </p:cxnSp>
      <p:pic>
        <p:nvPicPr>
          <p:cNvPr id="13" name="Picture 2" descr="Image result for pencil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6219" y="45888"/>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198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81424" y="1531087"/>
            <a:ext cx="5971632" cy="3285461"/>
          </a:xfrm>
        </p:spPr>
        <p:txBody>
          <a:bodyPr/>
          <a:lstStyle/>
          <a:p>
            <a:r>
              <a:rPr lang="en-US" dirty="0"/>
              <a:t>Climate </a:t>
            </a:r>
            <a:r>
              <a:rPr lang="en-US" dirty="0" smtClean="0"/>
              <a:t>Change Projections  Applicable Case Studies:</a:t>
            </a:r>
          </a:p>
          <a:p>
            <a:pPr marL="342900" indent="-342900">
              <a:buFont typeface="Arial" panose="020B0604020202020204" pitchFamily="34" charset="0"/>
              <a:buChar char="•"/>
            </a:pPr>
            <a:r>
              <a:rPr lang="en-CA" sz="2400" dirty="0" smtClean="0"/>
              <a:t>Berkeley </a:t>
            </a:r>
            <a:r>
              <a:rPr lang="en-CA" sz="2400" dirty="0"/>
              <a:t>Watershed Modelling and Climate Change </a:t>
            </a:r>
            <a:r>
              <a:rPr lang="en-CA" sz="2400" dirty="0" smtClean="0"/>
              <a:t>Masterplan</a:t>
            </a:r>
          </a:p>
          <a:p>
            <a:pPr marL="342900" indent="-342900">
              <a:buFont typeface="Arial" panose="020B0604020202020204" pitchFamily="34" charset="0"/>
              <a:buChar char="•"/>
            </a:pPr>
            <a:r>
              <a:rPr lang="en-US" sz="2400" dirty="0"/>
              <a:t>Baltimore Preparedness &amp; Resiliency</a:t>
            </a:r>
            <a:br>
              <a:rPr lang="en-US" sz="2400" dirty="0"/>
            </a:br>
            <a:r>
              <a:rPr lang="en-US" sz="2400" dirty="0"/>
              <a:t>Disaster Preparedness Project &amp; Plan</a:t>
            </a:r>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31346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1128889"/>
            <a:ext cx="9144000" cy="5729110"/>
            <a:chOff x="0" y="1128889"/>
            <a:chExt cx="9144000" cy="5729110"/>
          </a:xfrm>
        </p:grpSpPr>
        <p:sp>
          <p:nvSpPr>
            <p:cNvPr id="3" name="Rectangle 2"/>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Climate Science Exercise</a:t>
            </a:r>
            <a:endParaRPr lang="en-US" dirty="0"/>
          </a:p>
        </p:txBody>
      </p:sp>
      <p:sp>
        <p:nvSpPr>
          <p:cNvPr id="12" name="Content Placeholder 2"/>
          <p:cNvSpPr txBox="1">
            <a:spLocks/>
          </p:cNvSpPr>
          <p:nvPr/>
        </p:nvSpPr>
        <p:spPr>
          <a:xfrm>
            <a:off x="459197" y="1347850"/>
            <a:ext cx="4041551" cy="1098467"/>
          </a:xfrm>
          <a:prstGeom prst="rect">
            <a:avLst/>
          </a:prstGeom>
        </p:spPr>
        <p:txBody>
          <a:bodyPr vert="horz" lIns="0" tIns="0" rIns="0" bIns="0" rtlCol="0">
            <a:noAutofit/>
          </a:bodyPr>
          <a:lstStyle>
            <a:lvl1pPr marL="342900" indent="-342900" algn="l" defTabSz="914400" rtl="0" eaLnBrk="1" latinLnBrk="0" hangingPunct="1">
              <a:lnSpc>
                <a:spcPct val="95000"/>
              </a:lnSpc>
              <a:spcBef>
                <a:spcPts val="1200"/>
              </a:spcBef>
              <a:spcAft>
                <a:spcPts val="300"/>
              </a:spcAft>
              <a:buFont typeface="Arial" panose="020B0604020202020204" pitchFamily="34" charset="0"/>
              <a:buChar char="−"/>
              <a:defRPr sz="2000" b="0" kern="1200">
                <a:solidFill>
                  <a:schemeClr val="tx1"/>
                </a:solidFill>
                <a:latin typeface="+mn-lt"/>
                <a:ea typeface="+mn-ea"/>
                <a:cs typeface="Arial" panose="020B0604020202020204" pitchFamily="34" charset="0"/>
              </a:defRPr>
            </a:lvl1pPr>
            <a:lvl2pPr marL="1588" indent="-1588" algn="l" defTabSz="914400" rtl="0" eaLnBrk="1" latinLnBrk="0" hangingPunct="1">
              <a:lnSpc>
                <a:spcPct val="95000"/>
              </a:lnSpc>
              <a:spcBef>
                <a:spcPts val="0"/>
              </a:spcBef>
              <a:spcAft>
                <a:spcPts val="1600"/>
              </a:spcAft>
              <a:buFont typeface="Arial" pitchFamily="34" charset="0"/>
              <a:buNone/>
              <a:defRPr sz="1800" b="0" kern="1200">
                <a:solidFill>
                  <a:schemeClr val="tx1"/>
                </a:solidFill>
                <a:latin typeface="+mn-lt"/>
                <a:ea typeface="+mn-ea"/>
                <a:cs typeface="Arial" panose="020B0604020202020204" pitchFamily="34" charset="0"/>
              </a:defRPr>
            </a:lvl2pPr>
            <a:lvl3pPr marL="173038" indent="-173038" algn="l" defTabSz="914400" rtl="0" eaLnBrk="1" latinLnBrk="0" hangingPunct="1">
              <a:lnSpc>
                <a:spcPct val="95000"/>
              </a:lnSpc>
              <a:spcBef>
                <a:spcPts val="0"/>
              </a:spcBef>
              <a:spcAft>
                <a:spcPts val="6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3pPr>
            <a:lvl4pPr marL="400050" indent="-173038" algn="l" defTabSz="914400" rtl="0" eaLnBrk="1" latinLnBrk="0" hangingPunct="1">
              <a:lnSpc>
                <a:spcPct val="95000"/>
              </a:lnSpc>
              <a:spcBef>
                <a:spcPts val="0"/>
              </a:spcBef>
              <a:spcAft>
                <a:spcPts val="3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buNone/>
            </a:pPr>
            <a:r>
              <a:rPr lang="en-US" b="1" dirty="0" smtClean="0">
                <a:solidFill>
                  <a:schemeClr val="bg2"/>
                </a:solidFill>
              </a:rPr>
              <a:t>Exercise Track:                                </a:t>
            </a:r>
            <a:r>
              <a:rPr lang="en-US" dirty="0" smtClean="0">
                <a:solidFill>
                  <a:schemeClr val="bg2"/>
                </a:solidFill>
              </a:rPr>
              <a:t>Do </a:t>
            </a:r>
            <a:r>
              <a:rPr lang="en-US" dirty="0">
                <a:solidFill>
                  <a:schemeClr val="bg2"/>
                </a:solidFill>
              </a:rPr>
              <a:t>thought exercise in Climate Science Section of </a:t>
            </a:r>
            <a:r>
              <a:rPr lang="en-US" dirty="0" smtClean="0">
                <a:solidFill>
                  <a:schemeClr val="bg2"/>
                </a:solidFill>
              </a:rPr>
              <a:t>Exercise Workbook</a:t>
            </a:r>
            <a:endParaRPr lang="en-US" dirty="0">
              <a:solidFill>
                <a:schemeClr val="bg2"/>
              </a:solidFill>
            </a:endParaRPr>
          </a:p>
          <a:p>
            <a:pPr marL="0" indent="0">
              <a:buFont typeface="Arial" panose="020B0604020202020204" pitchFamily="34" charset="0"/>
              <a:buNone/>
            </a:pPr>
            <a:endParaRPr lang="en-US" dirty="0" smtClean="0">
              <a:solidFill>
                <a:schemeClr val="bg2"/>
              </a:solidFill>
            </a:endParaRPr>
          </a:p>
        </p:txBody>
      </p:sp>
      <p:sp>
        <p:nvSpPr>
          <p:cNvPr id="13" name="Rectangle 12"/>
          <p:cNvSpPr/>
          <p:nvPr/>
        </p:nvSpPr>
        <p:spPr>
          <a:xfrm>
            <a:off x="372856" y="2904309"/>
            <a:ext cx="3973512" cy="1323439"/>
          </a:xfrm>
          <a:prstGeom prst="rect">
            <a:avLst/>
          </a:prstGeom>
        </p:spPr>
        <p:txBody>
          <a:bodyPr wrap="square">
            <a:spAutoFit/>
          </a:bodyPr>
          <a:lstStyle/>
          <a:p>
            <a:r>
              <a:rPr lang="en-US" sz="2000" b="1" dirty="0" smtClean="0">
                <a:solidFill>
                  <a:schemeClr val="bg2"/>
                </a:solidFill>
              </a:rPr>
              <a:t>Game of Floods Track</a:t>
            </a:r>
            <a:r>
              <a:rPr lang="en-US" sz="2000" b="1" dirty="0">
                <a:solidFill>
                  <a:schemeClr val="bg2"/>
                </a:solidFill>
              </a:rPr>
              <a:t>: </a:t>
            </a:r>
            <a:endParaRPr lang="en-US" sz="2000" b="1" dirty="0" smtClean="0">
              <a:solidFill>
                <a:schemeClr val="bg2"/>
              </a:solidFill>
            </a:endParaRPr>
          </a:p>
          <a:p>
            <a:r>
              <a:rPr lang="en-US" sz="2000" dirty="0" smtClean="0">
                <a:solidFill>
                  <a:schemeClr val="bg2"/>
                </a:solidFill>
              </a:rPr>
              <a:t>Distribute game board, roles, budget, and assigned climate scenario card to each team</a:t>
            </a:r>
            <a:endParaRPr lang="en-US" sz="2000" dirty="0">
              <a:solidFill>
                <a:schemeClr val="bg2"/>
              </a:solidFill>
            </a:endParaRPr>
          </a:p>
        </p:txBody>
      </p:sp>
      <p:pic>
        <p:nvPicPr>
          <p:cNvPr id="4098"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4041455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89190" y="2196145"/>
            <a:ext cx="6264310" cy="1095696"/>
          </a:xfrm>
        </p:spPr>
        <p:txBody>
          <a:bodyPr/>
          <a:lstStyle/>
          <a:p>
            <a:r>
              <a:rPr lang="en-US" dirty="0" smtClean="0"/>
              <a:t>Asset and Operations Inventory</a:t>
            </a:r>
            <a:endParaRPr lang="en-US" dirty="0"/>
          </a:p>
        </p:txBody>
      </p:sp>
      <p:sp>
        <p:nvSpPr>
          <p:cNvPr id="2" name="Subtitle 1"/>
          <p:cNvSpPr>
            <a:spLocks noGrp="1"/>
          </p:cNvSpPr>
          <p:nvPr>
            <p:ph type="subTitle" idx="1"/>
          </p:nvPr>
        </p:nvSpPr>
        <p:spPr>
          <a:xfrm>
            <a:off x="2689190" y="3429000"/>
            <a:ext cx="5720519" cy="1104900"/>
          </a:xfrm>
        </p:spPr>
        <p:txBody>
          <a:bodyPr/>
          <a:lstStyle/>
          <a:p>
            <a:r>
              <a:rPr lang="en-US" dirty="0" smtClean="0"/>
              <a:t>What are our critical assets and how are they impacted by climate hazards?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213994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chemeClr val="bg1"/>
                </a:solidFill>
              </a:rPr>
              <a:t>Process for Incorporating Climate Change into Project </a:t>
            </a:r>
            <a:r>
              <a:rPr lang="en-US" dirty="0" smtClean="0">
                <a:solidFill>
                  <a:schemeClr val="bg1"/>
                </a:solidFill>
              </a:rPr>
              <a:t>Planning - Step 2</a:t>
            </a:r>
            <a:r>
              <a:rPr lang="en-US" dirty="0">
                <a:solidFill>
                  <a:schemeClr val="bg1"/>
                </a:solidFill>
              </a:rPr>
              <a:t/>
            </a:r>
            <a:br>
              <a:rPr lang="en-US" dirty="0">
                <a:solidFill>
                  <a:schemeClr val="bg1"/>
                </a:solidFill>
              </a:rPr>
            </a:br>
            <a:endParaRPr lang="en-US" dirty="0">
              <a:solidFill>
                <a:schemeClr val="bg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712760"/>
            <a:ext cx="5030877" cy="5069040"/>
          </a:xfrm>
          <a:prstGeom prst="rect">
            <a:avLst/>
          </a:prstGeom>
        </p:spPr>
      </p:pic>
      <p:grpSp>
        <p:nvGrpSpPr>
          <p:cNvPr id="4" name="Group 3"/>
          <p:cNvGrpSpPr/>
          <p:nvPr/>
        </p:nvGrpSpPr>
        <p:grpSpPr>
          <a:xfrm>
            <a:off x="3913205" y="1543721"/>
            <a:ext cx="585037" cy="585037"/>
            <a:chOff x="3913205" y="1543721"/>
            <a:chExt cx="585037" cy="585037"/>
          </a:xfrm>
        </p:grpSpPr>
        <p:sp>
          <p:nvSpPr>
            <p:cNvPr id="9" name="Oval 8"/>
            <p:cNvSpPr/>
            <p:nvPr/>
          </p:nvSpPr>
          <p:spPr>
            <a:xfrm>
              <a:off x="3913205" y="1543721"/>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3983264" y="1613780"/>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4131121" y="1670430"/>
              <a:ext cx="304800" cy="303140"/>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1</a:t>
              </a:r>
            </a:p>
          </p:txBody>
        </p:sp>
      </p:grpSp>
      <p:sp>
        <p:nvSpPr>
          <p:cNvPr id="17" name="Oval 16"/>
          <p:cNvSpPr/>
          <p:nvPr/>
        </p:nvSpPr>
        <p:spPr>
          <a:xfrm>
            <a:off x="5915181" y="2041306"/>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5985240" y="2111365"/>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p:cNvSpPr txBox="1"/>
          <p:nvPr/>
        </p:nvSpPr>
        <p:spPr>
          <a:xfrm>
            <a:off x="6134328" y="2157354"/>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2</a:t>
            </a:r>
          </a:p>
        </p:txBody>
      </p:sp>
      <p:grpSp>
        <p:nvGrpSpPr>
          <p:cNvPr id="10" name="Group 9"/>
          <p:cNvGrpSpPr/>
          <p:nvPr/>
        </p:nvGrpSpPr>
        <p:grpSpPr>
          <a:xfrm>
            <a:off x="6867700" y="3877553"/>
            <a:ext cx="585037" cy="642141"/>
            <a:chOff x="6933998" y="3439133"/>
            <a:chExt cx="585037" cy="642141"/>
          </a:xfrm>
        </p:grpSpPr>
        <p:sp>
          <p:nvSpPr>
            <p:cNvPr id="20" name="Oval 19"/>
            <p:cNvSpPr/>
            <p:nvPr/>
          </p:nvSpPr>
          <p:spPr>
            <a:xfrm>
              <a:off x="6933998" y="343913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004057" y="350919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7154801" y="3570286"/>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grpSp>
        <p:nvGrpSpPr>
          <p:cNvPr id="16" name="Group 15"/>
          <p:cNvGrpSpPr/>
          <p:nvPr/>
        </p:nvGrpSpPr>
        <p:grpSpPr>
          <a:xfrm>
            <a:off x="2100362" y="4999341"/>
            <a:ext cx="585037" cy="650122"/>
            <a:chOff x="2235065" y="4696839"/>
            <a:chExt cx="585037" cy="650122"/>
          </a:xfrm>
        </p:grpSpPr>
        <p:sp>
          <p:nvSpPr>
            <p:cNvPr id="26" name="Oval 25"/>
            <p:cNvSpPr/>
            <p:nvPr/>
          </p:nvSpPr>
          <p:spPr>
            <a:xfrm>
              <a:off x="2235065" y="469683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2305124" y="476689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p:cNvSpPr txBox="1"/>
            <p:nvPr/>
          </p:nvSpPr>
          <p:spPr>
            <a:xfrm>
              <a:off x="2438871" y="4835973"/>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6</a:t>
              </a:r>
            </a:p>
          </p:txBody>
        </p:sp>
      </p:grpSp>
      <p:grpSp>
        <p:nvGrpSpPr>
          <p:cNvPr id="13" name="Group 12"/>
          <p:cNvGrpSpPr/>
          <p:nvPr/>
        </p:nvGrpSpPr>
        <p:grpSpPr>
          <a:xfrm>
            <a:off x="3375144" y="6080540"/>
            <a:ext cx="585037" cy="636490"/>
            <a:chOff x="3935504" y="5868865"/>
            <a:chExt cx="585037" cy="636490"/>
          </a:xfrm>
        </p:grpSpPr>
        <p:sp>
          <p:nvSpPr>
            <p:cNvPr id="44" name="Oval 43"/>
            <p:cNvSpPr/>
            <p:nvPr/>
          </p:nvSpPr>
          <p:spPr>
            <a:xfrm>
              <a:off x="3935504" y="5868865"/>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4005563" y="5938924"/>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p:cNvSpPr txBox="1"/>
            <p:nvPr/>
          </p:nvSpPr>
          <p:spPr>
            <a:xfrm>
              <a:off x="4162858" y="599436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5</a:t>
              </a:r>
            </a:p>
          </p:txBody>
        </p:sp>
      </p:grpSp>
      <p:grpSp>
        <p:nvGrpSpPr>
          <p:cNvPr id="12" name="Group 11"/>
          <p:cNvGrpSpPr/>
          <p:nvPr/>
        </p:nvGrpSpPr>
        <p:grpSpPr>
          <a:xfrm>
            <a:off x="5718190" y="5949082"/>
            <a:ext cx="585037" cy="636490"/>
            <a:chOff x="5971429" y="5415663"/>
            <a:chExt cx="585037" cy="636490"/>
          </a:xfrm>
        </p:grpSpPr>
        <p:sp>
          <p:nvSpPr>
            <p:cNvPr id="23" name="Oval 22"/>
            <p:cNvSpPr/>
            <p:nvPr/>
          </p:nvSpPr>
          <p:spPr>
            <a:xfrm>
              <a:off x="5971429" y="541566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p:cNvGrpSpPr/>
            <p:nvPr/>
          </p:nvGrpSpPr>
          <p:grpSpPr>
            <a:xfrm>
              <a:off x="6041488" y="5485722"/>
              <a:ext cx="462095" cy="566431"/>
              <a:chOff x="6041488" y="5485722"/>
              <a:chExt cx="462095" cy="566431"/>
            </a:xfrm>
          </p:grpSpPr>
          <p:sp>
            <p:nvSpPr>
              <p:cNvPr id="24" name="Oval 23"/>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50" name="TextBox 49"/>
          <p:cNvSpPr txBox="1"/>
          <p:nvPr/>
        </p:nvSpPr>
        <p:spPr>
          <a:xfrm>
            <a:off x="1111025" y="1669522"/>
            <a:ext cx="27398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Review Science</a:t>
            </a:r>
          </a:p>
        </p:txBody>
      </p:sp>
      <p:sp>
        <p:nvSpPr>
          <p:cNvPr id="51" name="TextBox 50"/>
          <p:cNvSpPr txBox="1"/>
          <p:nvPr/>
        </p:nvSpPr>
        <p:spPr>
          <a:xfrm>
            <a:off x="6543529" y="2116680"/>
            <a:ext cx="1903122" cy="401169"/>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Inventory Assets and Operations</a:t>
            </a:r>
          </a:p>
        </p:txBody>
      </p:sp>
      <p:sp>
        <p:nvSpPr>
          <p:cNvPr id="53" name="TextBox 52"/>
          <p:cNvSpPr txBox="1"/>
          <p:nvPr/>
        </p:nvSpPr>
        <p:spPr>
          <a:xfrm>
            <a:off x="6343518" y="6112896"/>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54" name="TextBox 53"/>
          <p:cNvSpPr txBox="1"/>
          <p:nvPr/>
        </p:nvSpPr>
        <p:spPr>
          <a:xfrm>
            <a:off x="1653187" y="6024919"/>
            <a:ext cx="1645726"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Plan Adaptation</a:t>
            </a:r>
          </a:p>
        </p:txBody>
      </p:sp>
      <p:sp>
        <p:nvSpPr>
          <p:cNvPr id="55" name="TextBox 54"/>
          <p:cNvSpPr txBox="1"/>
          <p:nvPr/>
        </p:nvSpPr>
        <p:spPr>
          <a:xfrm>
            <a:off x="-107168" y="5146736"/>
            <a:ext cx="21453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Implement Adaptation Measures</a:t>
            </a:r>
          </a:p>
        </p:txBody>
      </p:sp>
      <p:sp>
        <p:nvSpPr>
          <p:cNvPr id="56" name="TextBox 55"/>
          <p:cNvSpPr txBox="1"/>
          <p:nvPr/>
        </p:nvSpPr>
        <p:spPr>
          <a:xfrm>
            <a:off x="1119657" y="3077348"/>
            <a:ext cx="91296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Monitor</a:t>
            </a:r>
          </a:p>
        </p:txBody>
      </p:sp>
      <p:sp>
        <p:nvSpPr>
          <p:cNvPr id="57" name="TextBox 56"/>
          <p:cNvSpPr txBox="1"/>
          <p:nvPr/>
        </p:nvSpPr>
        <p:spPr>
          <a:xfrm>
            <a:off x="7493000" y="4018462"/>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a:t>
            </a:r>
          </a:p>
          <a:p>
            <a:r>
              <a:rPr lang="en-US" sz="2000" dirty="0" smtClean="0">
                <a:solidFill>
                  <a:schemeClr val="bg1"/>
                </a:solidFill>
                <a:latin typeface="+mj-lt"/>
                <a:cs typeface="Aktiv Grotesk Trial" panose="020B0504020202020204" pitchFamily="34" charset="0"/>
              </a:rPr>
              <a:t>Vulnerability</a:t>
            </a:r>
          </a:p>
        </p:txBody>
      </p:sp>
      <p:sp>
        <p:nvSpPr>
          <p:cNvPr id="61" name="TextBox 60"/>
          <p:cNvSpPr txBox="1"/>
          <p:nvPr/>
        </p:nvSpPr>
        <p:spPr>
          <a:xfrm>
            <a:off x="4087025" y="3995371"/>
            <a:ext cx="1162401" cy="552493"/>
          </a:xfrm>
          <a:prstGeom prst="rect">
            <a:avLst/>
          </a:prstGeom>
          <a:noFill/>
        </p:spPr>
        <p:txBody>
          <a:bodyPr wrap="square" lIns="0" tIns="0" rIns="0" bIns="0" rtlCol="0">
            <a:noAutofit/>
          </a:bodyPr>
          <a:lstStyle/>
          <a:p>
            <a:pPr algn="ctr"/>
            <a:r>
              <a:rPr lang="en-US" sz="1500" dirty="0" smtClean="0">
                <a:solidFill>
                  <a:schemeClr val="bg1"/>
                </a:solidFill>
                <a:latin typeface="+mj-lt"/>
                <a:cs typeface="Aktiv Grotesk Trial" panose="020B0504020202020204" pitchFamily="34" charset="0"/>
              </a:rPr>
              <a:t>Stakeholder Engagement</a:t>
            </a:r>
          </a:p>
        </p:txBody>
      </p:sp>
      <p:sp>
        <p:nvSpPr>
          <p:cNvPr id="62" name="TextBox 61"/>
          <p:cNvSpPr txBox="1"/>
          <p:nvPr/>
        </p:nvSpPr>
        <p:spPr>
          <a:xfrm>
            <a:off x="2699517" y="3101534"/>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 &amp;  Thresholds</a:t>
            </a:r>
          </a:p>
        </p:txBody>
      </p:sp>
      <p:sp>
        <p:nvSpPr>
          <p:cNvPr id="63" name="TextBox 62"/>
          <p:cNvSpPr txBox="1"/>
          <p:nvPr/>
        </p:nvSpPr>
        <p:spPr>
          <a:xfrm>
            <a:off x="3815351" y="5522858"/>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Physical Governance Information</a:t>
            </a:r>
          </a:p>
        </p:txBody>
      </p:sp>
      <p:sp>
        <p:nvSpPr>
          <p:cNvPr id="64" name="TextBox 63"/>
          <p:cNvSpPr txBox="1"/>
          <p:nvPr/>
        </p:nvSpPr>
        <p:spPr>
          <a:xfrm>
            <a:off x="5236451" y="5245717"/>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65" name="TextBox 64"/>
          <p:cNvSpPr txBox="1"/>
          <p:nvPr/>
        </p:nvSpPr>
        <p:spPr>
          <a:xfrm>
            <a:off x="5949856" y="3829197"/>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sp>
        <p:nvSpPr>
          <p:cNvPr id="66" name="TextBox 65"/>
          <p:cNvSpPr txBox="1"/>
          <p:nvPr/>
        </p:nvSpPr>
        <p:spPr>
          <a:xfrm>
            <a:off x="5429717" y="2565636"/>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Function</a:t>
            </a:r>
            <a:r>
              <a:rPr lang="en-US" sz="1500" dirty="0">
                <a:solidFill>
                  <a:schemeClr val="tx1">
                    <a:lumMod val="95000"/>
                    <a:lumOff val="5000"/>
                  </a:schemeClr>
                </a:solidFill>
                <a:latin typeface="+mj-lt"/>
                <a:cs typeface="Aktiv Grotesk Trial" panose="020B0504020202020204" pitchFamily="34" charset="0"/>
              </a:rPr>
              <a:t> </a:t>
            </a:r>
            <a:r>
              <a:rPr lang="en-US" sz="1500" dirty="0" smtClean="0">
                <a:solidFill>
                  <a:schemeClr val="tx1">
                    <a:lumMod val="95000"/>
                    <a:lumOff val="5000"/>
                  </a:schemeClr>
                </a:solidFill>
                <a:latin typeface="+mj-lt"/>
                <a:cs typeface="Aktiv Grotesk Trial" panose="020B0504020202020204" pitchFamily="34" charset="0"/>
              </a:rPr>
              <a:t> Location  Condition</a:t>
            </a:r>
          </a:p>
        </p:txBody>
      </p:sp>
      <p:sp>
        <p:nvSpPr>
          <p:cNvPr id="67" name="TextBox 66"/>
          <p:cNvSpPr txBox="1"/>
          <p:nvPr/>
        </p:nvSpPr>
        <p:spPr>
          <a:xfrm>
            <a:off x="3923368" y="2158838"/>
            <a:ext cx="1042211"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Identify</a:t>
            </a:r>
            <a:r>
              <a:rPr lang="en-US" sz="1500" dirty="0">
                <a:solidFill>
                  <a:schemeClr val="tx1">
                    <a:lumMod val="95000"/>
                    <a:lumOff val="5000"/>
                  </a:schemeClr>
                </a:solidFill>
                <a:latin typeface="+mj-lt"/>
                <a:cs typeface="Aktiv Grotesk Trial" panose="020B0504020202020204" pitchFamily="34" charset="0"/>
              </a:rPr>
              <a:t> </a:t>
            </a:r>
            <a:endParaRPr lang="en-US" sz="1500" dirty="0" smtClean="0">
              <a:solidFill>
                <a:schemeClr val="tx1">
                  <a:lumMod val="95000"/>
                  <a:lumOff val="5000"/>
                </a:schemeClr>
              </a:solidFill>
              <a:latin typeface="+mj-lt"/>
              <a:cs typeface="Aktiv Grotesk Trial" panose="020B0504020202020204" pitchFamily="34" charset="0"/>
            </a:endParaRPr>
          </a:p>
          <a:p>
            <a:r>
              <a:rPr lang="en-US" sz="1500" dirty="0" smtClean="0">
                <a:solidFill>
                  <a:schemeClr val="tx1">
                    <a:lumMod val="95000"/>
                    <a:lumOff val="5000"/>
                  </a:schemeClr>
                </a:solidFill>
                <a:latin typeface="+mj-lt"/>
                <a:cs typeface="Aktiv Grotesk Trial" panose="020B0504020202020204" pitchFamily="34" charset="0"/>
              </a:rPr>
              <a:t>climate scenarios</a:t>
            </a:r>
          </a:p>
        </p:txBody>
      </p:sp>
      <p:sp>
        <p:nvSpPr>
          <p:cNvPr id="46" name="TextBox 45"/>
          <p:cNvSpPr txBox="1"/>
          <p:nvPr/>
        </p:nvSpPr>
        <p:spPr>
          <a:xfrm>
            <a:off x="2763042" y="4557808"/>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Adopt Construct </a:t>
            </a:r>
          </a:p>
        </p:txBody>
      </p:sp>
      <p:grpSp>
        <p:nvGrpSpPr>
          <p:cNvPr id="19" name="Group 18"/>
          <p:cNvGrpSpPr/>
          <p:nvPr/>
        </p:nvGrpSpPr>
        <p:grpSpPr>
          <a:xfrm>
            <a:off x="2077604" y="2949684"/>
            <a:ext cx="585037" cy="652274"/>
            <a:chOff x="2087611" y="2621013"/>
            <a:chExt cx="585037" cy="652274"/>
          </a:xfrm>
        </p:grpSpPr>
        <p:sp>
          <p:nvSpPr>
            <p:cNvPr id="29" name="Oval 28"/>
            <p:cNvSpPr/>
            <p:nvPr/>
          </p:nvSpPr>
          <p:spPr>
            <a:xfrm>
              <a:off x="2087611" y="26210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2157670" y="26910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2317647" y="2762299"/>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7</a:t>
              </a:r>
            </a:p>
          </p:txBody>
        </p:sp>
      </p:grpSp>
    </p:spTree>
    <p:extLst>
      <p:ext uri="{BB962C8B-B14F-4D97-AF65-F5344CB8AC3E}">
        <p14:creationId xmlns:p14="http://schemas.microsoft.com/office/powerpoint/2010/main" val="6718038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a:t>
            </a:r>
            <a:r>
              <a:rPr lang="en-US" dirty="0" smtClean="0"/>
              <a:t>and Operations </a:t>
            </a:r>
            <a:r>
              <a:rPr lang="en-US" dirty="0"/>
              <a:t>Inventory </a:t>
            </a:r>
          </a:p>
        </p:txBody>
      </p:sp>
      <p:sp>
        <p:nvSpPr>
          <p:cNvPr id="3" name="Content Placeholder 2"/>
          <p:cNvSpPr>
            <a:spLocks noGrp="1"/>
          </p:cNvSpPr>
          <p:nvPr>
            <p:ph sz="quarter" idx="4"/>
          </p:nvPr>
        </p:nvSpPr>
        <p:spPr>
          <a:xfrm>
            <a:off x="3665539" y="1270534"/>
            <a:ext cx="5021262" cy="5355093"/>
          </a:xfrm>
        </p:spPr>
        <p:txBody>
          <a:bodyPr>
            <a:normAutofit fontScale="85000" lnSpcReduction="10000"/>
          </a:bodyPr>
          <a:lstStyle/>
          <a:p>
            <a:pPr>
              <a:lnSpc>
                <a:spcPct val="110000"/>
              </a:lnSpc>
            </a:pPr>
            <a:r>
              <a:rPr lang="en-US" sz="2400" b="0" dirty="0" smtClean="0"/>
              <a:t>What categories of assets should be considered (transportation, stormwater, parks, etc.)?</a:t>
            </a:r>
          </a:p>
          <a:p>
            <a:pPr>
              <a:lnSpc>
                <a:spcPct val="110000"/>
              </a:lnSpc>
            </a:pPr>
            <a:r>
              <a:rPr lang="en-US" sz="2400" b="0" dirty="0" smtClean="0"/>
              <a:t>Within each category, which assets are most critical to city operations?</a:t>
            </a:r>
          </a:p>
          <a:p>
            <a:pPr>
              <a:lnSpc>
                <a:spcPct val="110000"/>
              </a:lnSpc>
            </a:pPr>
            <a:r>
              <a:rPr lang="en-US" sz="2400" b="0" dirty="0" smtClean="0"/>
              <a:t>What non-critical assets are important to the city and its residents?</a:t>
            </a:r>
          </a:p>
          <a:p>
            <a:pPr>
              <a:lnSpc>
                <a:spcPct val="110000"/>
              </a:lnSpc>
            </a:pPr>
            <a:r>
              <a:rPr lang="en-US" sz="2400" b="0" dirty="0" smtClean="0"/>
              <a:t>What data and information do we have?</a:t>
            </a:r>
          </a:p>
          <a:p>
            <a:pPr>
              <a:lnSpc>
                <a:spcPct val="110000"/>
              </a:lnSpc>
            </a:pPr>
            <a:r>
              <a:rPr lang="en-US" sz="2400" b="0" dirty="0" smtClean="0"/>
              <a:t>Is there a database or GIS data layers?</a:t>
            </a:r>
          </a:p>
          <a:p>
            <a:pPr>
              <a:lnSpc>
                <a:spcPct val="110000"/>
              </a:lnSpc>
            </a:pPr>
            <a:r>
              <a:rPr lang="en-US" sz="2400" b="0" dirty="0" smtClean="0"/>
              <a:t>If not, how can we obtain the required information?</a:t>
            </a:r>
          </a:p>
          <a:p>
            <a:pPr>
              <a:lnSpc>
                <a:spcPct val="110000"/>
              </a:lnSpc>
            </a:pPr>
            <a:r>
              <a:rPr lang="en-US" sz="2400" b="0" dirty="0" smtClean="0"/>
              <a:t>What subset of assets will be carried forward to the vulnerability assessment?</a:t>
            </a:r>
          </a:p>
          <a:p>
            <a:pPr>
              <a:lnSpc>
                <a:spcPct val="110000"/>
              </a:lnSpc>
            </a:pPr>
            <a:endParaRPr lang="en-US" sz="2400" b="0" dirty="0" smtClean="0"/>
          </a:p>
          <a:p>
            <a:pPr>
              <a:lnSpc>
                <a:spcPct val="110000"/>
              </a:lnSpc>
            </a:pPr>
            <a:endParaRPr lang="en-US" sz="2400" b="0" dirty="0" smtClean="0"/>
          </a:p>
          <a:p>
            <a:pPr>
              <a:lnSpc>
                <a:spcPct val="110000"/>
              </a:lnSpc>
            </a:pPr>
            <a:endParaRPr lang="en-US" sz="2400" b="0" dirty="0"/>
          </a:p>
        </p:txBody>
      </p:sp>
      <p:graphicFrame>
        <p:nvGraphicFramePr>
          <p:cNvPr id="5" name="Content Placeholder 3"/>
          <p:cNvGraphicFramePr>
            <a:graphicFrameLocks/>
          </p:cNvGraphicFramePr>
          <p:nvPr>
            <p:extLst>
              <p:ext uri="{D42A27DB-BD31-4B8C-83A1-F6EECF244321}">
                <p14:modId xmlns:p14="http://schemas.microsoft.com/office/powerpoint/2010/main" val="1038801633"/>
              </p:ext>
            </p:extLst>
          </p:nvPr>
        </p:nvGraphicFramePr>
        <p:xfrm>
          <a:off x="362198" y="1047788"/>
          <a:ext cx="2926080" cy="5577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5711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and Operations Inventory </a:t>
            </a:r>
            <a:br>
              <a:rPr lang="en-US" dirty="0" smtClean="0"/>
            </a:br>
            <a:r>
              <a:rPr lang="en-US" dirty="0" smtClean="0"/>
              <a:t>Example Asset Characteristics</a:t>
            </a:r>
            <a:endParaRPr lang="en-US" dirty="0"/>
          </a:p>
        </p:txBody>
      </p:sp>
      <p:sp>
        <p:nvSpPr>
          <p:cNvPr id="3" name="Content Placeholder 2"/>
          <p:cNvSpPr>
            <a:spLocks noGrp="1"/>
          </p:cNvSpPr>
          <p:nvPr>
            <p:ph sz="quarter" idx="4"/>
          </p:nvPr>
        </p:nvSpPr>
        <p:spPr>
          <a:xfrm>
            <a:off x="3465514" y="1527175"/>
            <a:ext cx="5021262" cy="5111750"/>
          </a:xfrm>
        </p:spPr>
        <p:txBody>
          <a:bodyPr/>
          <a:lstStyle/>
          <a:p>
            <a:r>
              <a:rPr lang="en-US" dirty="0" smtClean="0"/>
              <a:t>Location and elevation*</a:t>
            </a:r>
          </a:p>
          <a:p>
            <a:r>
              <a:rPr lang="en-US" dirty="0" smtClean="0"/>
              <a:t>Age and materials </a:t>
            </a:r>
          </a:p>
          <a:p>
            <a:r>
              <a:rPr lang="en-US" dirty="0" smtClean="0"/>
              <a:t>Condition, operations and maintenance costs, prior performance</a:t>
            </a:r>
          </a:p>
          <a:p>
            <a:r>
              <a:rPr lang="en-US" dirty="0" smtClean="0"/>
              <a:t>Criticality</a:t>
            </a:r>
          </a:p>
          <a:p>
            <a:r>
              <a:rPr lang="en-US" dirty="0" smtClean="0"/>
              <a:t>Ownership</a:t>
            </a:r>
          </a:p>
          <a:p>
            <a:r>
              <a:rPr lang="en-US" dirty="0" smtClean="0"/>
              <a:t>Repair time and cost to replace</a:t>
            </a:r>
          </a:p>
          <a:p>
            <a:r>
              <a:rPr lang="en-US" dirty="0" smtClean="0"/>
              <a:t>Design criteria and level of service</a:t>
            </a:r>
          </a:p>
          <a:p>
            <a:r>
              <a:rPr lang="en-US" dirty="0" smtClean="0"/>
              <a:t>Level of use (ridership, car/truck trips, etc..)</a:t>
            </a:r>
          </a:p>
          <a:p>
            <a:pPr marL="0" indent="0">
              <a:buNone/>
            </a:pPr>
            <a:r>
              <a:rPr lang="en-US" sz="1800" dirty="0" smtClean="0"/>
              <a:t>*Adjacent ground, finish floor, or mechanical, electrical, plumbing (MEP) elevations</a:t>
            </a:r>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5123" name="Picture 3" descr="C:\Users\vandeverj\Documents\AECOM\Proposals\Imperial Beach\Photos\DH_WestView School3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48" y="5004620"/>
            <a:ext cx="2286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vandeverj\Documents\AECOM\Proposals\Imperial Beach\Photos\DH_IB Utility Box Palm-Ocean Lane resiz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48" y="3264720"/>
            <a:ext cx="2286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vandeverj\Documents\AECOM\Proposals\Imperial Beach\Photos\DH_WestView School2 resiz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848" y="1524820"/>
            <a:ext cx="22860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3917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and Operations Inventory</a:t>
            </a:r>
            <a:br>
              <a:rPr lang="en-US" dirty="0"/>
            </a:br>
            <a:r>
              <a:rPr lang="en-US" dirty="0"/>
              <a:t>Considerations for </a:t>
            </a:r>
            <a:r>
              <a:rPr lang="en-US" dirty="0" smtClean="0"/>
              <a:t>Sensitivity</a:t>
            </a:r>
            <a:endParaRPr lang="en-US" dirty="0"/>
          </a:p>
        </p:txBody>
      </p:sp>
      <p:sp>
        <p:nvSpPr>
          <p:cNvPr id="3" name="Content Placeholder 2"/>
          <p:cNvSpPr>
            <a:spLocks noGrp="1"/>
          </p:cNvSpPr>
          <p:nvPr>
            <p:ph sz="quarter" idx="4"/>
          </p:nvPr>
        </p:nvSpPr>
        <p:spPr>
          <a:xfrm>
            <a:off x="3836988" y="1415237"/>
            <a:ext cx="5021262" cy="5172888"/>
          </a:xfrm>
        </p:spPr>
        <p:txBody>
          <a:bodyPr/>
          <a:lstStyle/>
          <a:p>
            <a:pPr marL="0" indent="0">
              <a:buNone/>
            </a:pPr>
            <a:r>
              <a:rPr lang="en-US" dirty="0" smtClean="0"/>
              <a:t>What makes an asset sensitive to flooding?</a:t>
            </a:r>
          </a:p>
          <a:p>
            <a:r>
              <a:rPr lang="en-US" dirty="0" smtClean="0"/>
              <a:t>Asset sensitivity is difficult to quantify</a:t>
            </a:r>
          </a:p>
          <a:p>
            <a:r>
              <a:rPr lang="en-US" dirty="0" smtClean="0"/>
              <a:t>Studies typically adopt “indicators” of sensitivity, such as:</a:t>
            </a:r>
          </a:p>
          <a:p>
            <a:pPr marL="685800">
              <a:buFont typeface="Courier New" panose="02070309020205020404" pitchFamily="49" charset="0"/>
              <a:buChar char="o"/>
            </a:pPr>
            <a:r>
              <a:rPr lang="en-US" sz="1800" dirty="0" smtClean="0"/>
              <a:t>Asset condition (age, materials, etc.)</a:t>
            </a:r>
          </a:p>
          <a:p>
            <a:pPr marL="685800">
              <a:buFont typeface="Courier New" panose="02070309020205020404" pitchFamily="49" charset="0"/>
              <a:buChar char="o"/>
            </a:pPr>
            <a:r>
              <a:rPr lang="en-US" sz="1800" dirty="0" smtClean="0"/>
              <a:t>Level of use (average daily traffic, discharge, capacity, etc.)</a:t>
            </a:r>
          </a:p>
          <a:p>
            <a:pPr marL="685800">
              <a:buFont typeface="Courier New" panose="02070309020205020404" pitchFamily="49" charset="0"/>
              <a:buChar char="o"/>
            </a:pPr>
            <a:r>
              <a:rPr lang="en-US" sz="1800" dirty="0"/>
              <a:t>Prior climate impacts (flooding, extreme heat, </a:t>
            </a:r>
            <a:r>
              <a:rPr lang="en-US" sz="1800" dirty="0" smtClean="0"/>
              <a:t>etc.)</a:t>
            </a:r>
            <a:endParaRPr lang="en-US" sz="1800" dirty="0"/>
          </a:p>
          <a:p>
            <a:pPr marL="685800">
              <a:buFont typeface="Courier New" panose="02070309020205020404" pitchFamily="49" charset="0"/>
              <a:buChar char="o"/>
            </a:pPr>
            <a:r>
              <a:rPr lang="en-US" sz="1800" dirty="0" smtClean="0"/>
              <a:t>Susceptibility to flood impacts (flood-proofed, corrosion resistant, backflow prevention)</a:t>
            </a:r>
          </a:p>
          <a:p>
            <a:pPr marL="685800">
              <a:buFont typeface="Courier New" panose="02070309020205020404" pitchFamily="49" charset="0"/>
              <a:buChar char="o"/>
            </a:pPr>
            <a:r>
              <a:rPr lang="en-US" sz="1800" dirty="0"/>
              <a:t>Socio-economic factors </a:t>
            </a:r>
            <a:r>
              <a:rPr lang="en-US" sz="1800" dirty="0" smtClean="0"/>
              <a:t>(asset serves vulnerable </a:t>
            </a:r>
            <a:r>
              <a:rPr lang="en-US" sz="1800" dirty="0"/>
              <a:t>or disadvantaged populations)</a:t>
            </a:r>
          </a:p>
          <a:p>
            <a:endParaRPr lang="en-US" dirty="0" smtClean="0"/>
          </a:p>
          <a:p>
            <a:endParaRPr lang="en-US" dirty="0"/>
          </a:p>
        </p:txBody>
      </p:sp>
      <p:pic>
        <p:nvPicPr>
          <p:cNvPr id="6146" name="Picture 2" descr="C:\Users\vandeverj\Desktop\Pages from FEMA Floodproofing of Non-Residential Bulding P-936_8-20-13_508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313" t="16275" r="11602" b="52029"/>
          <a:stretch/>
        </p:blipFill>
        <p:spPr bwMode="auto">
          <a:xfrm>
            <a:off x="296069" y="4194175"/>
            <a:ext cx="3200400" cy="214877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61950" y="6289675"/>
            <a:ext cx="3028950" cy="596900"/>
          </a:xfrm>
          <a:prstGeom prst="rect">
            <a:avLst/>
          </a:prstGeom>
          <a:noFill/>
        </p:spPr>
        <p:txBody>
          <a:bodyPr wrap="none" lIns="0" tIns="0" rIns="0" bIns="0" rtlCol="0">
            <a:noAutofit/>
          </a:bodyPr>
          <a:lstStyle/>
          <a:p>
            <a:r>
              <a:rPr lang="en-US" dirty="0" smtClean="0">
                <a:latin typeface="Aktiv Grotesk Trial" panose="020B0504020202020204" pitchFamily="34" charset="0"/>
                <a:cs typeface="Aktiv Grotesk Trial" panose="020B0504020202020204" pitchFamily="34" charset="0"/>
              </a:rPr>
              <a:t>Flood barrier, Fargo, ND</a:t>
            </a:r>
          </a:p>
          <a:p>
            <a:r>
              <a:rPr lang="en-US" sz="1000" dirty="0" smtClean="0">
                <a:latin typeface="Aktiv Grotesk Trial" panose="020B0504020202020204" pitchFamily="34" charset="0"/>
                <a:cs typeface="Aktiv Grotesk Trial" panose="020B0504020202020204" pitchFamily="34" charset="0"/>
              </a:rPr>
              <a:t>Source: Flood Control America, LLC; FEMA (2013)</a:t>
            </a:r>
          </a:p>
        </p:txBody>
      </p:sp>
      <p:pic>
        <p:nvPicPr>
          <p:cNvPr id="6147" name="Picture 3" descr="C:\Users\vandeverj\Desktop\Pages from FEMA Floodproofing of Non-Residential Bulding P-936_8-20-13_508r-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288" t="9834" r="12642" b="56449"/>
          <a:stretch/>
        </p:blipFill>
        <p:spPr bwMode="auto">
          <a:xfrm>
            <a:off x="296069" y="1361262"/>
            <a:ext cx="3200400" cy="232439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21469" y="3644121"/>
            <a:ext cx="2552700" cy="596900"/>
          </a:xfrm>
          <a:prstGeom prst="rect">
            <a:avLst/>
          </a:prstGeom>
          <a:noFill/>
        </p:spPr>
        <p:txBody>
          <a:bodyPr wrap="none" lIns="0" tIns="0" rIns="0" bIns="0" rtlCol="0">
            <a:noAutofit/>
          </a:bodyPr>
          <a:lstStyle/>
          <a:p>
            <a:r>
              <a:rPr lang="en-US" dirty="0" smtClean="0">
                <a:latin typeface="Aktiv Grotesk Trial" panose="020B0504020202020204" pitchFamily="34" charset="0"/>
                <a:cs typeface="Aktiv Grotesk Trial" panose="020B0504020202020204" pitchFamily="34" charset="0"/>
              </a:rPr>
              <a:t>Flood-proofed generator door</a:t>
            </a:r>
          </a:p>
          <a:p>
            <a:r>
              <a:rPr lang="en-US" sz="1000" dirty="0" smtClean="0">
                <a:latin typeface="Aktiv Grotesk Trial" panose="020B0504020202020204" pitchFamily="34" charset="0"/>
                <a:cs typeface="Aktiv Grotesk Trial" panose="020B0504020202020204" pitchFamily="34" charset="0"/>
              </a:rPr>
              <a:t>Source: FEMA (2013)</a:t>
            </a:r>
          </a:p>
        </p:txBody>
      </p:sp>
    </p:spTree>
    <p:extLst>
      <p:ext uri="{BB962C8B-B14F-4D97-AF65-F5344CB8AC3E}">
        <p14:creationId xmlns:p14="http://schemas.microsoft.com/office/powerpoint/2010/main" val="733518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and Operations Inventory</a:t>
            </a:r>
            <a:br>
              <a:rPr lang="en-US" dirty="0"/>
            </a:br>
            <a:r>
              <a:rPr lang="en-US" dirty="0"/>
              <a:t>Considerations for </a:t>
            </a:r>
            <a:r>
              <a:rPr lang="en-US" dirty="0" smtClean="0"/>
              <a:t>Adaptive Capacity</a:t>
            </a:r>
            <a:endParaRPr lang="en-US" dirty="0"/>
          </a:p>
        </p:txBody>
      </p:sp>
      <p:sp>
        <p:nvSpPr>
          <p:cNvPr id="3" name="Content Placeholder 2"/>
          <p:cNvSpPr>
            <a:spLocks noGrp="1"/>
          </p:cNvSpPr>
          <p:nvPr>
            <p:ph sz="quarter" idx="4"/>
          </p:nvPr>
        </p:nvSpPr>
        <p:spPr>
          <a:xfrm>
            <a:off x="3817939" y="1514475"/>
            <a:ext cx="5021262" cy="5032774"/>
          </a:xfrm>
        </p:spPr>
        <p:txBody>
          <a:bodyPr/>
          <a:lstStyle/>
          <a:p>
            <a:r>
              <a:rPr lang="en-US" dirty="0" smtClean="0"/>
              <a:t>Redundancy </a:t>
            </a:r>
            <a:br>
              <a:rPr lang="en-US" dirty="0" smtClean="0"/>
            </a:br>
            <a:r>
              <a:rPr lang="en-US" dirty="0" smtClean="0"/>
              <a:t>(e.g., back-up generator)</a:t>
            </a:r>
          </a:p>
          <a:p>
            <a:r>
              <a:rPr lang="en-US" dirty="0" smtClean="0"/>
              <a:t>Availability of alternate routes</a:t>
            </a:r>
          </a:p>
          <a:p>
            <a:r>
              <a:rPr lang="en-US" dirty="0" smtClean="0"/>
              <a:t>Potential for maintaining partial use while flooded</a:t>
            </a:r>
          </a:p>
          <a:p>
            <a:r>
              <a:rPr lang="en-US" dirty="0" smtClean="0"/>
              <a:t>Potential to increase elevation in future (e.g., elevate building, install seawall extension or cap)</a:t>
            </a:r>
          </a:p>
          <a:p>
            <a:r>
              <a:rPr lang="en-US" dirty="0" smtClean="0"/>
              <a:t>Identify thresholds for impact </a:t>
            </a:r>
            <a:br>
              <a:rPr lang="en-US" dirty="0" smtClean="0"/>
            </a:br>
            <a:r>
              <a:rPr lang="en-US" dirty="0" smtClean="0"/>
              <a:t>(timing of impacts and future adaptation)</a:t>
            </a:r>
          </a:p>
          <a:p>
            <a:r>
              <a:rPr lang="en-US" dirty="0" smtClean="0"/>
              <a:t>Identify barriers to adaptation </a:t>
            </a:r>
            <a:br>
              <a:rPr lang="en-US" dirty="0" smtClean="0"/>
            </a:br>
            <a:r>
              <a:rPr lang="en-US" dirty="0" smtClean="0"/>
              <a:t>(e.g., site or policy constraints) </a:t>
            </a:r>
          </a:p>
          <a:p>
            <a:endParaRPr lang="en-US" dirty="0"/>
          </a:p>
        </p:txBody>
      </p:sp>
      <p:pic>
        <p:nvPicPr>
          <p:cNvPr id="7170" name="Picture 2" descr="http://www.americantrails.org/photoGalleries/cool/43images/08.jpg"/>
          <p:cNvPicPr>
            <a:picLocks noChangeAspect="1" noChangeArrowheads="1"/>
          </p:cNvPicPr>
          <p:nvPr/>
        </p:nvPicPr>
        <p:blipFill rotWithShape="1">
          <a:blip r:embed="rId3">
            <a:extLst>
              <a:ext uri="{28A0092B-C50C-407E-A947-70E740481C1C}">
                <a14:useLocalDpi xmlns:a14="http://schemas.microsoft.com/office/drawing/2010/main" val="0"/>
              </a:ext>
            </a:extLst>
          </a:blip>
          <a:srcRect l="7627" t="4803" b="10075"/>
          <a:stretch/>
        </p:blipFill>
        <p:spPr bwMode="auto">
          <a:xfrm>
            <a:off x="838504" y="1493024"/>
            <a:ext cx="1951854" cy="26979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20883" y="4191000"/>
            <a:ext cx="1968500" cy="228600"/>
          </a:xfrm>
          <a:prstGeom prst="rect">
            <a:avLst/>
          </a:prstGeom>
          <a:noFill/>
        </p:spPr>
        <p:txBody>
          <a:bodyPr wrap="none" lIns="0" tIns="0" rIns="0" bIns="0" rtlCol="0">
            <a:noAutofit/>
          </a:bodyPr>
          <a:lstStyle/>
          <a:p>
            <a:r>
              <a:rPr lang="en-US" sz="1100" dirty="0" smtClean="0">
                <a:latin typeface="Aktiv Grotesk Trial" panose="020B0504020202020204" pitchFamily="34" charset="0"/>
                <a:cs typeface="Aktiv Grotesk Trial" panose="020B0504020202020204" pitchFamily="34" charset="0"/>
              </a:rPr>
              <a:t>Source: americantrails.org</a:t>
            </a:r>
          </a:p>
        </p:txBody>
      </p:sp>
      <p:pic>
        <p:nvPicPr>
          <p:cNvPr id="7171" name="Picture 3" descr="C:\Users\vandeverj\Documents\AECOM\SFO Shoreline Protection\Site Visits\Day 1\IMG_38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63" t="18742" r="31217" b="25589"/>
          <a:stretch/>
        </p:blipFill>
        <p:spPr bwMode="auto">
          <a:xfrm>
            <a:off x="96246" y="4429125"/>
            <a:ext cx="3447054" cy="2276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49767" y="5207267"/>
            <a:ext cx="1193533" cy="712270"/>
          </a:xfrm>
          <a:prstGeom prst="rect">
            <a:avLst/>
          </a:prstGeom>
          <a:noFill/>
        </p:spPr>
        <p:txBody>
          <a:bodyPr wrap="none" lIns="0" tIns="0" rIns="0" bIns="0" rtlCol="0">
            <a:noAutofit/>
          </a:bodyPr>
          <a:lstStyle/>
          <a:p>
            <a:r>
              <a:rPr lang="en-US" sz="2000" dirty="0" smtClean="0">
                <a:latin typeface="Aktiv Grotesk Trial" panose="020B0504020202020204" pitchFamily="34" charset="0"/>
                <a:cs typeface="Aktiv Grotesk Trial" panose="020B0504020202020204" pitchFamily="34" charset="0"/>
              </a:rPr>
              <a:t>Seawall</a:t>
            </a:r>
          </a:p>
          <a:p>
            <a:r>
              <a:rPr lang="en-US" sz="2000" dirty="0" smtClean="0">
                <a:latin typeface="Aktiv Grotesk Trial" panose="020B0504020202020204" pitchFamily="34" charset="0"/>
                <a:cs typeface="Aktiv Grotesk Trial" panose="020B0504020202020204" pitchFamily="34" charset="0"/>
              </a:rPr>
              <a:t>extension</a:t>
            </a:r>
          </a:p>
        </p:txBody>
      </p:sp>
      <p:sp>
        <p:nvSpPr>
          <p:cNvPr id="7" name="Freeform 6"/>
          <p:cNvSpPr/>
          <p:nvPr/>
        </p:nvSpPr>
        <p:spPr>
          <a:xfrm>
            <a:off x="86627" y="5409398"/>
            <a:ext cx="3436219" cy="616017"/>
          </a:xfrm>
          <a:custGeom>
            <a:avLst/>
            <a:gdLst>
              <a:gd name="connsiteX0" fmla="*/ 0 w 3436219"/>
              <a:gd name="connsiteY0" fmla="*/ 0 h 616017"/>
              <a:gd name="connsiteX1" fmla="*/ 327259 w 3436219"/>
              <a:gd name="connsiteY1" fmla="*/ 67377 h 616017"/>
              <a:gd name="connsiteX2" fmla="*/ 750771 w 3436219"/>
              <a:gd name="connsiteY2" fmla="*/ 173255 h 616017"/>
              <a:gd name="connsiteX3" fmla="*/ 1183908 w 3436219"/>
              <a:gd name="connsiteY3" fmla="*/ 250257 h 616017"/>
              <a:gd name="connsiteX4" fmla="*/ 1694047 w 3436219"/>
              <a:gd name="connsiteY4" fmla="*/ 317634 h 616017"/>
              <a:gd name="connsiteX5" fmla="*/ 2290813 w 3436219"/>
              <a:gd name="connsiteY5" fmla="*/ 433137 h 616017"/>
              <a:gd name="connsiteX6" fmla="*/ 2877954 w 3436219"/>
              <a:gd name="connsiteY6" fmla="*/ 519765 h 616017"/>
              <a:gd name="connsiteX7" fmla="*/ 3436219 w 3436219"/>
              <a:gd name="connsiteY7" fmla="*/ 616017 h 61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219" h="616017">
                <a:moveTo>
                  <a:pt x="0" y="0"/>
                </a:moveTo>
                <a:cubicBezTo>
                  <a:pt x="103471" y="21657"/>
                  <a:pt x="202131" y="38501"/>
                  <a:pt x="327259" y="67377"/>
                </a:cubicBezTo>
                <a:cubicBezTo>
                  <a:pt x="452387" y="96253"/>
                  <a:pt x="607996" y="142775"/>
                  <a:pt x="750771" y="173255"/>
                </a:cubicBezTo>
                <a:cubicBezTo>
                  <a:pt x="893546" y="203735"/>
                  <a:pt x="1026695" y="226194"/>
                  <a:pt x="1183908" y="250257"/>
                </a:cubicBezTo>
                <a:cubicBezTo>
                  <a:pt x="1341121" y="274320"/>
                  <a:pt x="1509563" y="287154"/>
                  <a:pt x="1694047" y="317634"/>
                </a:cubicBezTo>
                <a:cubicBezTo>
                  <a:pt x="1878531" y="348114"/>
                  <a:pt x="2093495" y="399449"/>
                  <a:pt x="2290813" y="433137"/>
                </a:cubicBezTo>
                <a:cubicBezTo>
                  <a:pt x="2488131" y="466825"/>
                  <a:pt x="2687053" y="489285"/>
                  <a:pt x="2877954" y="519765"/>
                </a:cubicBezTo>
                <a:cubicBezTo>
                  <a:pt x="3068855" y="550245"/>
                  <a:pt x="3252537" y="583131"/>
                  <a:pt x="3436219" y="616017"/>
                </a:cubicBezTo>
              </a:path>
            </a:pathLst>
          </a:custGeom>
          <a:noFill/>
          <a:ln>
            <a:solidFill>
              <a:srgbClr val="FFC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633526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 of Training</a:t>
            </a:r>
            <a:endParaRPr lang="en-US" dirty="0"/>
          </a:p>
        </p:txBody>
      </p:sp>
      <p:sp>
        <p:nvSpPr>
          <p:cNvPr id="3" name="Content Placeholder 2"/>
          <p:cNvSpPr>
            <a:spLocks noGrp="1"/>
          </p:cNvSpPr>
          <p:nvPr>
            <p:ph sz="quarter" idx="4"/>
          </p:nvPr>
        </p:nvSpPr>
        <p:spPr>
          <a:xfrm>
            <a:off x="3429953" y="1371600"/>
            <a:ext cx="5516561" cy="4637088"/>
          </a:xfrm>
        </p:spPr>
        <p:txBody>
          <a:bodyPr/>
          <a:lstStyle/>
          <a:p>
            <a:r>
              <a:rPr lang="en-US" dirty="0" smtClean="0"/>
              <a:t>Training developed by the Urban Sustainability Directors Network (USDN) for use by member cities</a:t>
            </a:r>
          </a:p>
          <a:p>
            <a:r>
              <a:rPr lang="en-US" dirty="0" smtClean="0"/>
              <a:t>Training offers two options:</a:t>
            </a:r>
          </a:p>
          <a:p>
            <a:pPr marL="731520" lvl="3" indent="-342900">
              <a:buFont typeface="+mj-lt"/>
              <a:buAutoNum type="arabicPeriod"/>
            </a:pPr>
            <a:r>
              <a:rPr lang="en-US" sz="2000" dirty="0" smtClean="0"/>
              <a:t>Game-based track</a:t>
            </a:r>
          </a:p>
          <a:p>
            <a:pPr marL="731520" lvl="3" indent="-342900">
              <a:buFont typeface="+mj-lt"/>
              <a:buAutoNum type="arabicPeriod"/>
            </a:pPr>
            <a:r>
              <a:rPr lang="en-US" sz="2000" dirty="0" smtClean="0"/>
              <a:t>Exercise-based track</a:t>
            </a:r>
          </a:p>
          <a:p>
            <a:pPr marL="342900" lvl="1" indent="-342900">
              <a:spcBef>
                <a:spcPts val="1200"/>
              </a:spcBef>
              <a:spcAft>
                <a:spcPts val="300"/>
              </a:spcAft>
              <a:buFont typeface="Arial" panose="020B0604020202020204" pitchFamily="34" charset="0"/>
              <a:buChar char="−"/>
            </a:pPr>
            <a:r>
              <a:rPr lang="en-US" sz="2000" dirty="0" smtClean="0"/>
              <a:t>Modules contain overview and detailed (     ) presentation slides. Detailed slides can be hidden or removed by trainers.</a:t>
            </a:r>
          </a:p>
          <a:p>
            <a:pPr marL="342900" lvl="1" indent="-342900">
              <a:spcBef>
                <a:spcPts val="1200"/>
              </a:spcBef>
              <a:spcAft>
                <a:spcPts val="300"/>
              </a:spcAft>
              <a:buFont typeface="Arial" panose="020B0604020202020204" pitchFamily="34" charset="0"/>
              <a:buChar char="−"/>
            </a:pPr>
            <a:r>
              <a:rPr lang="en-US" sz="2000" dirty="0" smtClean="0"/>
              <a:t>Additional slides can be customized for local conditions (     )</a:t>
            </a:r>
          </a:p>
          <a:p>
            <a:pPr marL="342900" lvl="1" indent="-342900">
              <a:spcBef>
                <a:spcPts val="1200"/>
              </a:spcBef>
              <a:spcAft>
                <a:spcPts val="300"/>
              </a:spcAft>
              <a:buFont typeface="Arial" panose="020B0604020202020204" pitchFamily="34" charset="0"/>
              <a:buChar char="−"/>
            </a:pPr>
            <a:r>
              <a:rPr lang="en-US" sz="2000" dirty="0" smtClean="0"/>
              <a:t>Training takes about a half-day to complete</a:t>
            </a:r>
            <a:endParaRPr lang="en-US" sz="2000"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450" y="1371600"/>
            <a:ext cx="3128963"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Users\vandeverj\Downloads\magnifying-glass-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0332" y="3584575"/>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pencil clip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68" y="4923310"/>
            <a:ext cx="301752" cy="301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126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and Operations Inventory</a:t>
            </a:r>
            <a:br>
              <a:rPr lang="en-US" dirty="0"/>
            </a:br>
            <a:r>
              <a:rPr lang="en-US" dirty="0" smtClean="0"/>
              <a:t>Transportation Asset Categories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35453389"/>
              </p:ext>
            </p:extLst>
          </p:nvPr>
        </p:nvGraphicFramePr>
        <p:xfrm>
          <a:off x="457200" y="1787525"/>
          <a:ext cx="8229599" cy="4053840"/>
        </p:xfrm>
        <a:graphic>
          <a:graphicData uri="http://schemas.openxmlformats.org/drawingml/2006/table">
            <a:tbl>
              <a:tblPr firstRow="1" bandRow="1">
                <a:tableStyleId>{3B4B98B0-60AC-42C2-AFA5-B58CD77FA1E5}</a:tableStyleId>
              </a:tblPr>
              <a:tblGrid>
                <a:gridCol w="1470355"/>
                <a:gridCol w="1415491"/>
                <a:gridCol w="3335731"/>
                <a:gridCol w="2008022"/>
              </a:tblGrid>
              <a:tr h="564230">
                <a:tc>
                  <a:txBody>
                    <a:bodyPr/>
                    <a:lstStyle/>
                    <a:p>
                      <a:pPr algn="ctr"/>
                      <a:r>
                        <a:rPr lang="en-US" sz="2000" dirty="0" smtClean="0"/>
                        <a:t>Asset Type</a:t>
                      </a:r>
                      <a:endParaRPr lang="en-US" sz="2000" dirty="0"/>
                    </a:p>
                  </a:txBody>
                  <a:tcPr marL="79122" marR="79122" anchor="ctr"/>
                </a:tc>
                <a:tc>
                  <a:txBody>
                    <a:bodyPr/>
                    <a:lstStyle/>
                    <a:p>
                      <a:pPr algn="ctr"/>
                      <a:r>
                        <a:rPr lang="en-US" sz="2000" dirty="0" smtClean="0"/>
                        <a:t>Examples</a:t>
                      </a:r>
                      <a:endParaRPr lang="en-US" sz="2000" dirty="0"/>
                    </a:p>
                  </a:txBody>
                  <a:tcPr marL="79122" marR="79122" anchor="ctr"/>
                </a:tc>
                <a:tc>
                  <a:txBody>
                    <a:bodyPr/>
                    <a:lstStyle/>
                    <a:p>
                      <a:pPr algn="ctr"/>
                      <a:r>
                        <a:rPr lang="en-US" sz="2000" dirty="0" smtClean="0"/>
                        <a:t>Sensitivity to Flooding</a:t>
                      </a:r>
                      <a:endParaRPr lang="en-US" sz="2000" dirty="0"/>
                    </a:p>
                  </a:txBody>
                  <a:tcPr marL="79122" marR="79122" anchor="ctr"/>
                </a:tc>
                <a:tc>
                  <a:txBody>
                    <a:bodyPr/>
                    <a:lstStyle/>
                    <a:p>
                      <a:pPr algn="ctr"/>
                      <a:r>
                        <a:rPr lang="en-US" sz="2000" baseline="0" dirty="0" smtClean="0"/>
                        <a:t>Data Needed</a:t>
                      </a:r>
                      <a:endParaRPr lang="en-US" sz="2000" dirty="0"/>
                    </a:p>
                  </a:txBody>
                  <a:tcPr marL="79122" marR="79122" anchor="ctr"/>
                </a:tc>
              </a:tr>
              <a:tr h="8553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Surface</a:t>
                      </a:r>
                      <a:r>
                        <a:rPr lang="en-US" sz="1600" baseline="0" dirty="0" smtClean="0"/>
                        <a:t> transportation</a:t>
                      </a:r>
                      <a:endParaRPr lang="en-US" sz="1600" dirty="0" smtClean="0"/>
                    </a:p>
                  </a:txBody>
                  <a:tcPr marL="79122" marR="79122" anchor="ctr"/>
                </a:tc>
                <a:tc>
                  <a:txBody>
                    <a:bodyPr/>
                    <a:lstStyle/>
                    <a:p>
                      <a:r>
                        <a:rPr lang="en-US" sz="1600" b="0" i="0" dirty="0" smtClean="0"/>
                        <a:t>Roads,</a:t>
                      </a:r>
                      <a:r>
                        <a:rPr lang="en-US" sz="1600" b="0" i="0" baseline="0" dirty="0" smtClean="0"/>
                        <a:t> bridges, rails, </a:t>
                      </a:r>
                      <a:endParaRPr lang="en-US" sz="1600" b="0" i="0" dirty="0"/>
                    </a:p>
                  </a:txBody>
                  <a:tcPr marL="79122" marR="79122" anchor="ctr"/>
                </a:tc>
                <a:tc>
                  <a:txBody>
                    <a:bodyPr/>
                    <a:lstStyle/>
                    <a:p>
                      <a:r>
                        <a:rPr lang="en-US" sz="1600" i="0" dirty="0" smtClean="0"/>
                        <a:t>Loss</a:t>
                      </a:r>
                      <a:r>
                        <a:rPr lang="en-US" sz="1600" i="0" baseline="0" dirty="0" smtClean="0"/>
                        <a:t> of function while flooded, but may recover afterwards.</a:t>
                      </a:r>
                    </a:p>
                    <a:p>
                      <a:r>
                        <a:rPr lang="en-US" sz="1600" i="0" baseline="0" dirty="0" smtClean="0"/>
                        <a:t>Rails can be more sensitive if they require electricity to operate (power supply and control systems).</a:t>
                      </a:r>
                    </a:p>
                    <a:p>
                      <a:r>
                        <a:rPr lang="en-US" sz="1600" i="0" dirty="0" smtClean="0"/>
                        <a:t>Physical</a:t>
                      </a:r>
                      <a:r>
                        <a:rPr lang="en-US" sz="1600" i="0" baseline="0" dirty="0" smtClean="0"/>
                        <a:t> damage from flood forces.</a:t>
                      </a:r>
                    </a:p>
                  </a:txBody>
                  <a:tcPr marL="79122" marR="79122" anchor="ctr"/>
                </a:tc>
                <a:tc>
                  <a:txBody>
                    <a:bodyPr/>
                    <a:lstStyle/>
                    <a:p>
                      <a:r>
                        <a:rPr lang="en-US" sz="1600" i="1" baseline="0" dirty="0" smtClean="0"/>
                        <a:t>Elevations of key components; operational thresholds (depth of flooding)</a:t>
                      </a:r>
                    </a:p>
                  </a:txBody>
                  <a:tcPr marL="79122" marR="79122" anchor="ctr"/>
                </a:tc>
              </a:tr>
              <a:tr h="855353">
                <a:tc>
                  <a:txBody>
                    <a:bodyPr/>
                    <a:lstStyle/>
                    <a:p>
                      <a:r>
                        <a:rPr lang="en-US" sz="1600" dirty="0" smtClean="0"/>
                        <a:t>Transit</a:t>
                      </a:r>
                      <a:r>
                        <a:rPr lang="en-US" sz="1600" baseline="0" dirty="0" smtClean="0"/>
                        <a:t> hubs</a:t>
                      </a:r>
                      <a:endParaRPr lang="en-US" sz="1600" dirty="0"/>
                    </a:p>
                  </a:txBody>
                  <a:tcPr marL="79122" marR="79122"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dirty="0" smtClean="0"/>
                        <a:t>Airports, rail</a:t>
                      </a:r>
                      <a:r>
                        <a:rPr lang="en-US" sz="1600" b="0" i="0" baseline="0" dirty="0" smtClean="0"/>
                        <a:t> stations, ports</a:t>
                      </a:r>
                      <a:endParaRPr lang="en-US" sz="1600" b="0" i="0" dirty="0" smtClean="0"/>
                    </a:p>
                  </a:txBody>
                  <a:tcPr marL="79122" marR="79122"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i="0" baseline="0" dirty="0" smtClean="0"/>
                        <a:t>Comprised of many assets (e.g., buildings and roads). Performance during flooding can be governed by most sensitive (or lowest elevation) component (e.g., power supply, road or rail access).</a:t>
                      </a:r>
                      <a:endParaRPr lang="en-US" sz="1600" i="0" dirty="0" smtClean="0"/>
                    </a:p>
                  </a:txBody>
                  <a:tcPr marL="79122" marR="79122"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i="1" baseline="0" dirty="0" smtClean="0"/>
                        <a:t>Elevations of key components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i="1" dirty="0" smtClean="0"/>
                    </a:p>
                  </a:txBody>
                  <a:tcPr marL="79122" marR="79122" anchor="ctr"/>
                </a:tc>
              </a:tr>
            </a:tbl>
          </a:graphicData>
        </a:graphic>
      </p:graphicFrame>
      <p:pic>
        <p:nvPicPr>
          <p:cNvPr id="4"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88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7"/>
            <a:ext cx="8229600" cy="1408585"/>
          </a:xfrm>
        </p:spPr>
        <p:txBody>
          <a:bodyPr/>
          <a:lstStyle/>
          <a:p>
            <a:r>
              <a:rPr lang="en-US" dirty="0"/>
              <a:t>Asset and Operations Inventory</a:t>
            </a:r>
            <a:br>
              <a:rPr lang="en-US" dirty="0"/>
            </a:br>
            <a:r>
              <a:rPr lang="en-US" dirty="0" smtClean="0"/>
              <a:t>Transportation Asset Sensitivity</a:t>
            </a:r>
            <a:br>
              <a:rPr lang="en-US" dirty="0" smtClean="0"/>
            </a:br>
            <a:r>
              <a:rPr lang="en-US" sz="2800" b="0" dirty="0" smtClean="0"/>
              <a:t>Local Assets (from YOUR CITY)</a:t>
            </a:r>
            <a:endParaRPr lang="en-US" sz="2800" b="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19679323"/>
              </p:ext>
            </p:extLst>
          </p:nvPr>
        </p:nvGraphicFramePr>
        <p:xfrm>
          <a:off x="457200" y="1981155"/>
          <a:ext cx="8229599" cy="3731619"/>
        </p:xfrm>
        <a:graphic>
          <a:graphicData uri="http://schemas.openxmlformats.org/drawingml/2006/table">
            <a:tbl>
              <a:tblPr firstRow="1" bandRow="1">
                <a:tableStyleId>{3B4B98B0-60AC-42C2-AFA5-B58CD77FA1E5}</a:tableStyleId>
              </a:tblPr>
              <a:tblGrid>
                <a:gridCol w="1147709"/>
                <a:gridCol w="3296763"/>
                <a:gridCol w="3785127"/>
              </a:tblGrid>
              <a:tr h="542862">
                <a:tc>
                  <a:txBody>
                    <a:bodyPr/>
                    <a:lstStyle/>
                    <a:p>
                      <a:pPr algn="ctr"/>
                      <a:endParaRPr lang="en-US" sz="1800" dirty="0"/>
                    </a:p>
                  </a:txBody>
                  <a:tcPr marL="85795" marR="85795" anchor="ctr"/>
                </a:tc>
                <a:tc>
                  <a:txBody>
                    <a:bodyPr/>
                    <a:lstStyle/>
                    <a:p>
                      <a:pPr algn="ctr"/>
                      <a:r>
                        <a:rPr lang="en-US" sz="1800" dirty="0" smtClean="0"/>
                        <a:t>Asset</a:t>
                      </a:r>
                      <a:endParaRPr lang="en-US" sz="1800" dirty="0"/>
                    </a:p>
                  </a:txBody>
                  <a:tcPr marL="85795" marR="85795" anchor="ctr"/>
                </a:tc>
                <a:tc>
                  <a:txBody>
                    <a:bodyPr/>
                    <a:lstStyle/>
                    <a:p>
                      <a:pPr algn="ctr"/>
                      <a:r>
                        <a:rPr lang="en-US" sz="1800" dirty="0" smtClean="0"/>
                        <a:t>Sensitivity to Flooding</a:t>
                      </a:r>
                      <a:endParaRPr lang="en-US" sz="1800" dirty="0"/>
                    </a:p>
                  </a:txBody>
                  <a:tcPr marL="85795" marR="85795" anchor="ctr"/>
                </a:tc>
              </a:tr>
              <a:tr h="488541">
                <a:tc rowSpan="8">
                  <a:txBody>
                    <a:bodyPr/>
                    <a:lstStyle/>
                    <a:p>
                      <a:pPr algn="ctr"/>
                      <a:r>
                        <a:rPr lang="en-US" sz="2400" dirty="0" smtClean="0"/>
                        <a:t>Transportation</a:t>
                      </a:r>
                      <a:endParaRPr lang="en-US" sz="1600" dirty="0"/>
                    </a:p>
                  </a:txBody>
                  <a:tcPr marL="85795" marR="85795" vert="vert270" anchor="ctr"/>
                </a:tc>
                <a:tc>
                  <a:txBody>
                    <a:bodyPr/>
                    <a:lstStyle/>
                    <a:p>
                      <a:endParaRPr lang="en-US" sz="1600" dirty="0"/>
                    </a:p>
                  </a:txBody>
                  <a:tcPr marL="85795" marR="85795" anchor="ctr"/>
                </a:tc>
                <a:tc>
                  <a:txBody>
                    <a:bodyPr/>
                    <a:lstStyle/>
                    <a:p>
                      <a:endParaRPr lang="en-US" sz="1600" i="1" dirty="0"/>
                    </a:p>
                  </a:txBody>
                  <a:tcPr marL="85795" marR="85795" anchor="ctr"/>
                </a:tc>
              </a:tr>
              <a:tr h="287377">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smtClean="0"/>
                    </a:p>
                  </a:txBody>
                  <a:tcPr marL="85795" marR="85795" anchor="ctr"/>
                </a:tc>
                <a:tc>
                  <a:txBody>
                    <a:bodyPr/>
                    <a:lstStyle/>
                    <a:p>
                      <a:endParaRPr lang="en-US" sz="1600" i="1" dirty="0"/>
                    </a:p>
                  </a:txBody>
                  <a:tcPr marL="85795" marR="85795" anchor="ctr"/>
                </a:tc>
              </a:tr>
              <a:tr h="287377">
                <a:tc vMerge="1">
                  <a:txBody>
                    <a:bodyPr/>
                    <a:lstStyle/>
                    <a:p>
                      <a:endParaRPr lang="en-US" sz="1600" dirty="0"/>
                    </a:p>
                  </a:txBody>
                  <a:tcPr anchor="ctr"/>
                </a:tc>
                <a:tc>
                  <a:txBody>
                    <a:bodyPr/>
                    <a:lstStyle/>
                    <a:p>
                      <a:endParaRPr lang="en-US" sz="1600" dirty="0"/>
                    </a:p>
                  </a:txBody>
                  <a:tcPr marL="85795" marR="8579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i="1" dirty="0" smtClean="0"/>
                    </a:p>
                  </a:txBody>
                  <a:tcPr marL="85795" marR="85795" anchor="ctr"/>
                </a:tc>
              </a:tr>
              <a:tr h="287377">
                <a:tc vMerge="1">
                  <a:txBody>
                    <a:bodyPr/>
                    <a:lstStyle/>
                    <a:p>
                      <a:endParaRPr lang="en-US" sz="1600" dirty="0"/>
                    </a:p>
                  </a:txBody>
                  <a:tcPr anchor="ctr"/>
                </a:tc>
                <a:tc>
                  <a:txBody>
                    <a:bodyPr/>
                    <a:lstStyle/>
                    <a:p>
                      <a:endParaRPr lang="en-US" sz="1600" dirty="0"/>
                    </a:p>
                  </a:txBody>
                  <a:tcPr marL="85795" marR="857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i="1" dirty="0" smtClean="0"/>
                    </a:p>
                  </a:txBody>
                  <a:tcPr marL="85795" marR="85795" anchor="ctr"/>
                </a:tc>
              </a:tr>
              <a:tr h="287377">
                <a:tc vMerge="1">
                  <a:txBody>
                    <a:bodyPr/>
                    <a:lstStyle/>
                    <a:p>
                      <a:endParaRPr lang="en-US" sz="1600" dirty="0"/>
                    </a:p>
                  </a:txBody>
                  <a:tcPr anchor="ctr"/>
                </a:tc>
                <a:tc>
                  <a:txBody>
                    <a:bodyPr/>
                    <a:lstStyle/>
                    <a:p>
                      <a:endParaRPr lang="en-US" sz="1600" dirty="0"/>
                    </a:p>
                  </a:txBody>
                  <a:tcPr marL="85795" marR="8579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i="1" dirty="0" smtClean="0"/>
                    </a:p>
                  </a:txBody>
                  <a:tcPr marL="85795" marR="85795" anchor="ctr"/>
                </a:tc>
              </a:tr>
              <a:tr h="488541">
                <a:tc vMerge="1">
                  <a:txBody>
                    <a:bodyPr/>
                    <a:lstStyle/>
                    <a:p>
                      <a:endParaRPr lang="en-US" sz="1600" dirty="0"/>
                    </a:p>
                  </a:txBody>
                  <a:tcPr anchor="ctr"/>
                </a:tc>
                <a:tc>
                  <a:txBody>
                    <a:bodyPr/>
                    <a:lstStyle/>
                    <a:p>
                      <a:endParaRPr lang="en-US" sz="1600" dirty="0"/>
                    </a:p>
                  </a:txBody>
                  <a:tcPr marL="85795" marR="85795" anchor="ctr"/>
                </a:tc>
                <a:tc>
                  <a:txBody>
                    <a:bodyPr/>
                    <a:lstStyle/>
                    <a:p>
                      <a:endParaRPr lang="en-US" sz="1600" i="1" dirty="0"/>
                    </a:p>
                  </a:txBody>
                  <a:tcPr marL="85795" marR="85795" anchor="ctr"/>
                </a:tc>
              </a:tr>
              <a:tr h="488541">
                <a:tc vMerge="1">
                  <a:txBody>
                    <a:bodyPr/>
                    <a:lstStyle/>
                    <a:p>
                      <a:endParaRPr lang="en-US" sz="1600" dirty="0"/>
                    </a:p>
                  </a:txBody>
                  <a:tcPr anchor="ctr"/>
                </a:tc>
                <a:tc>
                  <a:txBody>
                    <a:bodyPr/>
                    <a:lstStyle/>
                    <a:p>
                      <a:endParaRPr lang="en-US" sz="1600" dirty="0"/>
                    </a:p>
                  </a:txBody>
                  <a:tcPr marL="85795" marR="85795" anchor="ctr"/>
                </a:tc>
                <a:tc>
                  <a:txBody>
                    <a:bodyPr/>
                    <a:lstStyle/>
                    <a:p>
                      <a:endParaRPr lang="en-US" sz="1600" i="1" dirty="0"/>
                    </a:p>
                  </a:txBody>
                  <a:tcPr marL="85795" marR="85795" anchor="ctr"/>
                </a:tc>
              </a:tr>
              <a:tr h="382014">
                <a:tc vMerge="1">
                  <a:txBody>
                    <a:bodyPr/>
                    <a:lstStyle/>
                    <a:p>
                      <a:endParaRPr lang="en-US" sz="1600" dirty="0"/>
                    </a:p>
                  </a:txBody>
                  <a:tcPr anchor="ctr"/>
                </a:tc>
                <a:tc>
                  <a:txBody>
                    <a:bodyPr/>
                    <a:lstStyle/>
                    <a:p>
                      <a:endParaRPr lang="en-US" sz="1600" dirty="0"/>
                    </a:p>
                  </a:txBody>
                  <a:tcPr marL="85795" marR="85795" anchor="ctr"/>
                </a:tc>
                <a:tc>
                  <a:txBody>
                    <a:bodyPr/>
                    <a:lstStyle/>
                    <a:p>
                      <a:endParaRPr lang="en-US" sz="1600" i="1" dirty="0"/>
                    </a:p>
                  </a:txBody>
                  <a:tcPr marL="85795" marR="85795" anchor="ctr"/>
                </a:tc>
              </a:tr>
            </a:tbl>
          </a:graphicData>
        </a:graphic>
      </p:graphicFrame>
      <p:pic>
        <p:nvPicPr>
          <p:cNvPr id="4"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8658" y="56521"/>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726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and Operations Inventory</a:t>
            </a:r>
            <a:br>
              <a:rPr lang="en-US" dirty="0"/>
            </a:br>
            <a:r>
              <a:rPr lang="en-US" dirty="0" smtClean="0"/>
              <a:t>Stormwater Asset Categories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68471250"/>
              </p:ext>
            </p:extLst>
          </p:nvPr>
        </p:nvGraphicFramePr>
        <p:xfrm>
          <a:off x="457200" y="1368425"/>
          <a:ext cx="8229600" cy="5205602"/>
        </p:xfrm>
        <a:graphic>
          <a:graphicData uri="http://schemas.openxmlformats.org/drawingml/2006/table">
            <a:tbl>
              <a:tblPr firstRow="1" bandRow="1">
                <a:tableStyleId>{3B4B98B0-60AC-42C2-AFA5-B58CD77FA1E5}</a:tableStyleId>
              </a:tblPr>
              <a:tblGrid>
                <a:gridCol w="1391055"/>
                <a:gridCol w="1254868"/>
                <a:gridCol w="3184137"/>
                <a:gridCol w="2399540"/>
              </a:tblGrid>
              <a:tr h="764762">
                <a:tc>
                  <a:txBody>
                    <a:bodyPr/>
                    <a:lstStyle/>
                    <a:p>
                      <a:pPr algn="ctr"/>
                      <a:r>
                        <a:rPr lang="en-US" sz="1800" dirty="0" smtClean="0"/>
                        <a:t>Asset Type</a:t>
                      </a:r>
                      <a:endParaRPr lang="en-US" sz="1800" dirty="0"/>
                    </a:p>
                  </a:txBody>
                  <a:tcPr marL="79122" marR="79122" anchor="ctr"/>
                </a:tc>
                <a:tc>
                  <a:txBody>
                    <a:bodyPr/>
                    <a:lstStyle/>
                    <a:p>
                      <a:pPr algn="ctr"/>
                      <a:r>
                        <a:rPr lang="en-US" sz="1800" dirty="0" smtClean="0"/>
                        <a:t>Examples</a:t>
                      </a:r>
                      <a:endParaRPr lang="en-US" sz="1800" dirty="0"/>
                    </a:p>
                  </a:txBody>
                  <a:tcPr marL="79122" marR="79122" anchor="ctr"/>
                </a:tc>
                <a:tc>
                  <a:txBody>
                    <a:bodyPr/>
                    <a:lstStyle/>
                    <a:p>
                      <a:pPr algn="ctr"/>
                      <a:r>
                        <a:rPr lang="en-US" sz="1800" dirty="0" smtClean="0"/>
                        <a:t>Sensitivity to Flooding</a:t>
                      </a:r>
                      <a:endParaRPr lang="en-US" sz="1800" dirty="0"/>
                    </a:p>
                  </a:txBody>
                  <a:tcPr marL="79122" marR="79122" anchor="ctr"/>
                </a:tc>
                <a:tc>
                  <a:txBody>
                    <a:bodyPr/>
                    <a:lstStyle/>
                    <a:p>
                      <a:pPr algn="ctr"/>
                      <a:r>
                        <a:rPr lang="en-US" sz="1800" dirty="0" smtClean="0"/>
                        <a:t>Example</a:t>
                      </a:r>
                      <a:r>
                        <a:rPr lang="en-US" sz="1800" baseline="0" dirty="0" smtClean="0"/>
                        <a:t> Data Needed</a:t>
                      </a:r>
                      <a:endParaRPr lang="en-US" sz="1800" dirty="0"/>
                    </a:p>
                  </a:txBody>
                  <a:tcPr marL="79122" marR="79122" anchor="ctr"/>
                </a:tc>
              </a:tr>
              <a:tr h="2246308">
                <a:tc>
                  <a:txBody>
                    <a:bodyPr/>
                    <a:lstStyle/>
                    <a:p>
                      <a:r>
                        <a:rPr lang="en-US" sz="1600" dirty="0" smtClean="0"/>
                        <a:t>Buildings </a:t>
                      </a:r>
                      <a:endParaRPr lang="en-US" sz="1600" dirty="0"/>
                    </a:p>
                  </a:txBody>
                  <a:tcPr marL="79122" marR="79122" anchor="ctr"/>
                </a:tc>
                <a:tc>
                  <a:txBody>
                    <a:bodyPr/>
                    <a:lstStyle/>
                    <a:p>
                      <a:r>
                        <a:rPr lang="en-US" sz="1600" b="0" i="0" dirty="0" smtClean="0"/>
                        <a:t>Pump stations, treatment</a:t>
                      </a:r>
                      <a:r>
                        <a:rPr lang="en-US" sz="1600" b="0" i="0" baseline="0" dirty="0" smtClean="0"/>
                        <a:t> facilities,</a:t>
                      </a:r>
                      <a:r>
                        <a:rPr lang="en-US" sz="1600" b="0" i="0" dirty="0" smtClean="0"/>
                        <a:t> operation centers</a:t>
                      </a:r>
                      <a:endParaRPr lang="en-US" sz="1600" b="0" i="0" dirty="0"/>
                    </a:p>
                  </a:txBody>
                  <a:tcPr marL="79122" marR="79122" anchor="ctr"/>
                </a:tc>
                <a:tc>
                  <a:txBody>
                    <a:bodyPr/>
                    <a:lstStyle/>
                    <a:p>
                      <a:r>
                        <a:rPr lang="en-US" sz="1600" i="0" dirty="0" smtClean="0"/>
                        <a:t>Physical</a:t>
                      </a:r>
                      <a:r>
                        <a:rPr lang="en-US" sz="1600" i="0" baseline="0" dirty="0" smtClean="0"/>
                        <a:t> damage from flooding.</a:t>
                      </a:r>
                    </a:p>
                    <a:p>
                      <a:r>
                        <a:rPr lang="en-US" sz="1600" i="0" baseline="0" dirty="0" smtClean="0"/>
                        <a:t>Electrical and power components sensitive to water, and typically located below grade, or on the first floor</a:t>
                      </a:r>
                    </a:p>
                    <a:p>
                      <a:r>
                        <a:rPr lang="en-US" sz="1600" i="0" baseline="0" dirty="0" smtClean="0"/>
                        <a:t>Entrances (e.g., doorways and windows) allow water to reach inside buildings</a:t>
                      </a:r>
                      <a:endParaRPr lang="en-US" sz="1600" i="0" dirty="0"/>
                    </a:p>
                  </a:txBody>
                  <a:tcPr marL="79122" marR="79122" anchor="ctr"/>
                </a:tc>
                <a:tc>
                  <a:txBody>
                    <a:bodyPr/>
                    <a:lstStyle/>
                    <a:p>
                      <a:r>
                        <a:rPr lang="en-US" sz="1600" i="1" dirty="0" smtClean="0"/>
                        <a:t>Lowest</a:t>
                      </a:r>
                      <a:r>
                        <a:rPr lang="en-US" sz="1600" i="1" baseline="0" dirty="0" smtClean="0"/>
                        <a:t> adjacent grade; elevations of key components (e.g., electrical panels, doorways, pump motors)</a:t>
                      </a:r>
                      <a:endParaRPr lang="en-US" sz="1600" i="1" dirty="0"/>
                    </a:p>
                  </a:txBody>
                  <a:tcPr marL="79122" marR="79122" anchor="ctr"/>
                </a:tc>
              </a:tr>
              <a:tr h="2194532">
                <a:tc>
                  <a:txBody>
                    <a:bodyPr/>
                    <a:lstStyle/>
                    <a:p>
                      <a:r>
                        <a:rPr lang="en-US" sz="1600" dirty="0" smtClean="0"/>
                        <a:t>Storm</a:t>
                      </a:r>
                      <a:r>
                        <a:rPr lang="en-US" sz="1600" baseline="0" dirty="0" smtClean="0"/>
                        <a:t> and wastewater infrastructure</a:t>
                      </a:r>
                      <a:endParaRPr lang="en-US" sz="1600" dirty="0"/>
                    </a:p>
                  </a:txBody>
                  <a:tcPr marL="79122" marR="79122" anchor="ctr"/>
                </a:tc>
                <a:tc>
                  <a:txBody>
                    <a:bodyPr/>
                    <a:lstStyle/>
                    <a:p>
                      <a:r>
                        <a:rPr lang="en-US" sz="1600" b="0" i="0" dirty="0" smtClean="0"/>
                        <a:t>Buried pipes, culverts,</a:t>
                      </a:r>
                      <a:r>
                        <a:rPr lang="en-US" sz="1600" b="0" i="0" baseline="0" dirty="0" smtClean="0"/>
                        <a:t> detention/ retention basins, outfalls</a:t>
                      </a:r>
                      <a:endParaRPr lang="en-US" sz="1600" b="0" i="0" dirty="0"/>
                    </a:p>
                  </a:txBody>
                  <a:tcPr marL="79122" marR="79122" anchor="ctr"/>
                </a:tc>
                <a:tc>
                  <a:txBody>
                    <a:bodyPr/>
                    <a:lstStyle/>
                    <a:p>
                      <a:r>
                        <a:rPr lang="en-US" sz="1600" i="0" dirty="0" smtClean="0"/>
                        <a:t>Ability to</a:t>
                      </a:r>
                      <a:r>
                        <a:rPr lang="en-US" sz="1600" i="0" baseline="0" dirty="0" smtClean="0"/>
                        <a:t> withstand flooding. Climate change may result in impacts to capacity and level of service of overall system.</a:t>
                      </a:r>
                    </a:p>
                    <a:p>
                      <a:r>
                        <a:rPr lang="en-US" sz="1600" i="0" baseline="0" dirty="0" smtClean="0"/>
                        <a:t>Outfalls that cannot discharge during higher tides will impact the performance of the entire system.</a:t>
                      </a:r>
                      <a:endParaRPr lang="en-US" sz="1600" i="0" dirty="0"/>
                    </a:p>
                  </a:txBody>
                  <a:tcPr marL="79122" marR="79122"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i="1" baseline="0" dirty="0" smtClean="0"/>
                        <a:t>Invert elevations of outfalls, storage basin elevations</a:t>
                      </a:r>
                    </a:p>
                    <a:p>
                      <a:endParaRPr lang="en-US" sz="1600" i="1" dirty="0"/>
                    </a:p>
                  </a:txBody>
                  <a:tcPr marL="79122" marR="79122" anchor="ctr"/>
                </a:tc>
              </a:tr>
            </a:tbl>
          </a:graphicData>
        </a:graphic>
      </p:graphicFrame>
      <p:pic>
        <p:nvPicPr>
          <p:cNvPr id="4"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667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7"/>
            <a:ext cx="8229600" cy="1408585"/>
          </a:xfrm>
        </p:spPr>
        <p:txBody>
          <a:bodyPr/>
          <a:lstStyle/>
          <a:p>
            <a:r>
              <a:rPr lang="en-US" dirty="0"/>
              <a:t>Asset and Operations Inventory</a:t>
            </a:r>
            <a:br>
              <a:rPr lang="en-US" dirty="0"/>
            </a:br>
            <a:r>
              <a:rPr lang="en-US" dirty="0" smtClean="0"/>
              <a:t>Stormwater Asset Sensitivity</a:t>
            </a:r>
            <a:br>
              <a:rPr lang="en-US" dirty="0" smtClean="0"/>
            </a:br>
            <a:r>
              <a:rPr lang="en-US" sz="2800" b="0" dirty="0" smtClean="0"/>
              <a:t>Local Assets (from YOUR CITY)</a:t>
            </a:r>
            <a:endParaRPr lang="en-US" sz="2800" b="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70801755"/>
              </p:ext>
            </p:extLst>
          </p:nvPr>
        </p:nvGraphicFramePr>
        <p:xfrm>
          <a:off x="457200" y="1981155"/>
          <a:ext cx="8229599" cy="3731619"/>
        </p:xfrm>
        <a:graphic>
          <a:graphicData uri="http://schemas.openxmlformats.org/drawingml/2006/table">
            <a:tbl>
              <a:tblPr firstRow="1" bandRow="1">
                <a:tableStyleId>{3B4B98B0-60AC-42C2-AFA5-B58CD77FA1E5}</a:tableStyleId>
              </a:tblPr>
              <a:tblGrid>
                <a:gridCol w="1147709"/>
                <a:gridCol w="3296763"/>
                <a:gridCol w="3785127"/>
              </a:tblGrid>
              <a:tr h="542862">
                <a:tc>
                  <a:txBody>
                    <a:bodyPr/>
                    <a:lstStyle/>
                    <a:p>
                      <a:pPr algn="ctr"/>
                      <a:endParaRPr lang="en-US" sz="1800" dirty="0"/>
                    </a:p>
                  </a:txBody>
                  <a:tcPr marL="85795" marR="85795" anchor="ctr"/>
                </a:tc>
                <a:tc>
                  <a:txBody>
                    <a:bodyPr/>
                    <a:lstStyle/>
                    <a:p>
                      <a:pPr algn="ctr"/>
                      <a:r>
                        <a:rPr lang="en-US" sz="1800" dirty="0" smtClean="0"/>
                        <a:t>Asset</a:t>
                      </a:r>
                      <a:endParaRPr lang="en-US" sz="1800" dirty="0"/>
                    </a:p>
                  </a:txBody>
                  <a:tcPr marL="85795" marR="85795" anchor="ctr"/>
                </a:tc>
                <a:tc>
                  <a:txBody>
                    <a:bodyPr/>
                    <a:lstStyle/>
                    <a:p>
                      <a:pPr algn="ctr"/>
                      <a:r>
                        <a:rPr lang="en-US" sz="1800" dirty="0" smtClean="0"/>
                        <a:t>Sensitivity to Flooding</a:t>
                      </a:r>
                      <a:endParaRPr lang="en-US" sz="1800" dirty="0"/>
                    </a:p>
                  </a:txBody>
                  <a:tcPr marL="85795" marR="85795" anchor="ctr"/>
                </a:tc>
              </a:tr>
              <a:tr h="488541">
                <a:tc rowSpan="8">
                  <a:txBody>
                    <a:bodyPr/>
                    <a:lstStyle/>
                    <a:p>
                      <a:pPr algn="ctr"/>
                      <a:r>
                        <a:rPr lang="en-US" sz="2400" dirty="0" smtClean="0"/>
                        <a:t>Stormwater</a:t>
                      </a:r>
                      <a:endParaRPr lang="en-US" sz="1600" dirty="0"/>
                    </a:p>
                  </a:txBody>
                  <a:tcPr marL="85795" marR="85795" vert="vert270" anchor="ctr"/>
                </a:tc>
                <a:tc>
                  <a:txBody>
                    <a:bodyPr/>
                    <a:lstStyle/>
                    <a:p>
                      <a:endParaRPr lang="en-US" sz="1600" dirty="0"/>
                    </a:p>
                  </a:txBody>
                  <a:tcPr marL="85795" marR="85795" anchor="ctr"/>
                </a:tc>
                <a:tc>
                  <a:txBody>
                    <a:bodyPr/>
                    <a:lstStyle/>
                    <a:p>
                      <a:endParaRPr lang="en-US" sz="1600" i="1" dirty="0"/>
                    </a:p>
                  </a:txBody>
                  <a:tcPr marL="85795" marR="85795" anchor="ctr"/>
                </a:tc>
              </a:tr>
              <a:tr h="287377">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smtClean="0"/>
                    </a:p>
                  </a:txBody>
                  <a:tcPr marL="85795" marR="85795" anchor="ctr"/>
                </a:tc>
                <a:tc>
                  <a:txBody>
                    <a:bodyPr/>
                    <a:lstStyle/>
                    <a:p>
                      <a:endParaRPr lang="en-US" sz="1600" i="1" dirty="0"/>
                    </a:p>
                  </a:txBody>
                  <a:tcPr marL="85795" marR="85795" anchor="ctr"/>
                </a:tc>
              </a:tr>
              <a:tr h="287377">
                <a:tc vMerge="1">
                  <a:txBody>
                    <a:bodyPr/>
                    <a:lstStyle/>
                    <a:p>
                      <a:endParaRPr lang="en-US" sz="1600" dirty="0"/>
                    </a:p>
                  </a:txBody>
                  <a:tcPr anchor="ctr"/>
                </a:tc>
                <a:tc>
                  <a:txBody>
                    <a:bodyPr/>
                    <a:lstStyle/>
                    <a:p>
                      <a:endParaRPr lang="en-US" sz="1600" dirty="0"/>
                    </a:p>
                  </a:txBody>
                  <a:tcPr marL="85795" marR="8579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i="1" dirty="0" smtClean="0"/>
                    </a:p>
                  </a:txBody>
                  <a:tcPr marL="85795" marR="85795" anchor="ctr"/>
                </a:tc>
              </a:tr>
              <a:tr h="287377">
                <a:tc vMerge="1">
                  <a:txBody>
                    <a:bodyPr/>
                    <a:lstStyle/>
                    <a:p>
                      <a:endParaRPr lang="en-US" sz="1600" dirty="0"/>
                    </a:p>
                  </a:txBody>
                  <a:tcPr anchor="ctr"/>
                </a:tc>
                <a:tc>
                  <a:txBody>
                    <a:bodyPr/>
                    <a:lstStyle/>
                    <a:p>
                      <a:endParaRPr lang="en-US" sz="1600" dirty="0"/>
                    </a:p>
                  </a:txBody>
                  <a:tcPr marL="85795" marR="857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i="1" dirty="0" smtClean="0"/>
                    </a:p>
                  </a:txBody>
                  <a:tcPr marL="85795" marR="85795" anchor="ctr"/>
                </a:tc>
              </a:tr>
              <a:tr h="287377">
                <a:tc vMerge="1">
                  <a:txBody>
                    <a:bodyPr/>
                    <a:lstStyle/>
                    <a:p>
                      <a:endParaRPr lang="en-US" sz="1600" dirty="0"/>
                    </a:p>
                  </a:txBody>
                  <a:tcPr anchor="ctr"/>
                </a:tc>
                <a:tc>
                  <a:txBody>
                    <a:bodyPr/>
                    <a:lstStyle/>
                    <a:p>
                      <a:endParaRPr lang="en-US" sz="1600" dirty="0"/>
                    </a:p>
                  </a:txBody>
                  <a:tcPr marL="85795" marR="85795"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i="1" dirty="0" smtClean="0"/>
                    </a:p>
                  </a:txBody>
                  <a:tcPr marL="85795" marR="85795" anchor="ctr"/>
                </a:tc>
              </a:tr>
              <a:tr h="488541">
                <a:tc vMerge="1">
                  <a:txBody>
                    <a:bodyPr/>
                    <a:lstStyle/>
                    <a:p>
                      <a:endParaRPr lang="en-US" sz="1600" dirty="0"/>
                    </a:p>
                  </a:txBody>
                  <a:tcPr anchor="ctr"/>
                </a:tc>
                <a:tc>
                  <a:txBody>
                    <a:bodyPr/>
                    <a:lstStyle/>
                    <a:p>
                      <a:endParaRPr lang="en-US" sz="1600" dirty="0"/>
                    </a:p>
                  </a:txBody>
                  <a:tcPr marL="85795" marR="85795" anchor="ctr"/>
                </a:tc>
                <a:tc>
                  <a:txBody>
                    <a:bodyPr/>
                    <a:lstStyle/>
                    <a:p>
                      <a:endParaRPr lang="en-US" sz="1600" i="1" dirty="0"/>
                    </a:p>
                  </a:txBody>
                  <a:tcPr marL="85795" marR="85795" anchor="ctr"/>
                </a:tc>
              </a:tr>
              <a:tr h="488541">
                <a:tc vMerge="1">
                  <a:txBody>
                    <a:bodyPr/>
                    <a:lstStyle/>
                    <a:p>
                      <a:endParaRPr lang="en-US" sz="1600" dirty="0"/>
                    </a:p>
                  </a:txBody>
                  <a:tcPr anchor="ctr"/>
                </a:tc>
                <a:tc>
                  <a:txBody>
                    <a:bodyPr/>
                    <a:lstStyle/>
                    <a:p>
                      <a:endParaRPr lang="en-US" sz="1600" dirty="0"/>
                    </a:p>
                  </a:txBody>
                  <a:tcPr marL="85795" marR="85795" anchor="ctr"/>
                </a:tc>
                <a:tc>
                  <a:txBody>
                    <a:bodyPr/>
                    <a:lstStyle/>
                    <a:p>
                      <a:endParaRPr lang="en-US" sz="1600" i="1" dirty="0"/>
                    </a:p>
                  </a:txBody>
                  <a:tcPr marL="85795" marR="85795" anchor="ctr"/>
                </a:tc>
              </a:tr>
              <a:tr h="382014">
                <a:tc vMerge="1">
                  <a:txBody>
                    <a:bodyPr/>
                    <a:lstStyle/>
                    <a:p>
                      <a:endParaRPr lang="en-US" sz="1600" dirty="0"/>
                    </a:p>
                  </a:txBody>
                  <a:tcPr anchor="ctr"/>
                </a:tc>
                <a:tc>
                  <a:txBody>
                    <a:bodyPr/>
                    <a:lstStyle/>
                    <a:p>
                      <a:endParaRPr lang="en-US" sz="1600" dirty="0"/>
                    </a:p>
                  </a:txBody>
                  <a:tcPr marL="85795" marR="85795" anchor="ctr"/>
                </a:tc>
                <a:tc>
                  <a:txBody>
                    <a:bodyPr/>
                    <a:lstStyle/>
                    <a:p>
                      <a:endParaRPr lang="en-US" sz="1600" i="1" dirty="0"/>
                    </a:p>
                  </a:txBody>
                  <a:tcPr marL="85795" marR="85795" anchor="ctr"/>
                </a:tc>
              </a:tr>
            </a:tbl>
          </a:graphicData>
        </a:graphic>
      </p:graphicFrame>
      <p:pic>
        <p:nvPicPr>
          <p:cNvPr id="4"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8658" y="56521"/>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5614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1033272"/>
          </a:xfrm>
        </p:spPr>
        <p:txBody>
          <a:bodyPr/>
          <a:lstStyle/>
          <a:p>
            <a:r>
              <a:rPr lang="en-US" dirty="0"/>
              <a:t>Asset and Operations </a:t>
            </a:r>
            <a:r>
              <a:rPr lang="en-US" dirty="0" smtClean="0"/>
              <a:t>Inventory</a:t>
            </a:r>
            <a:br>
              <a:rPr lang="en-US" dirty="0" smtClean="0"/>
            </a:br>
            <a:r>
              <a:rPr lang="en-US" dirty="0" smtClean="0"/>
              <a:t>Asset Elevation Information (Template)</a:t>
            </a:r>
            <a:endParaRPr lang="en-US" dirty="0"/>
          </a:p>
        </p:txBody>
      </p:sp>
      <p:sp>
        <p:nvSpPr>
          <p:cNvPr id="3" name="Content Placeholder 2"/>
          <p:cNvSpPr>
            <a:spLocks noGrp="1"/>
          </p:cNvSpPr>
          <p:nvPr>
            <p:ph sz="quarter" idx="4"/>
          </p:nvPr>
        </p:nvSpPr>
        <p:spPr>
          <a:xfrm>
            <a:off x="5343524" y="1680350"/>
            <a:ext cx="3343275" cy="4637088"/>
          </a:xfrm>
        </p:spPr>
        <p:txBody>
          <a:bodyPr/>
          <a:lstStyle/>
          <a:p>
            <a:r>
              <a:rPr lang="en-US" dirty="0" smtClean="0"/>
              <a:t>Electrical panels</a:t>
            </a:r>
          </a:p>
          <a:p>
            <a:r>
              <a:rPr lang="en-US" dirty="0" smtClean="0"/>
              <a:t>Fuel tanks</a:t>
            </a:r>
          </a:p>
          <a:p>
            <a:r>
              <a:rPr lang="en-US" dirty="0" smtClean="0"/>
              <a:t>Sump pumps</a:t>
            </a:r>
          </a:p>
          <a:p>
            <a:r>
              <a:rPr lang="en-US" dirty="0" smtClean="0"/>
              <a:t>Flooding points:</a:t>
            </a:r>
          </a:p>
          <a:p>
            <a:pPr marL="708660" lvl="3" indent="-342900">
              <a:buFont typeface="Courier New" panose="02070309020205020404" pitchFamily="49" charset="0"/>
              <a:buChar char="o"/>
            </a:pPr>
            <a:r>
              <a:rPr lang="en-US" sz="2000" dirty="0" smtClean="0"/>
              <a:t>Vents</a:t>
            </a:r>
          </a:p>
          <a:p>
            <a:pPr marL="708660" lvl="3" indent="-342900">
              <a:buFont typeface="Courier New" panose="02070309020205020404" pitchFamily="49" charset="0"/>
              <a:buChar char="o"/>
            </a:pPr>
            <a:r>
              <a:rPr lang="en-US" sz="2000" dirty="0" smtClean="0"/>
              <a:t>Windows</a:t>
            </a:r>
          </a:p>
          <a:p>
            <a:pPr marL="708660" lvl="3" indent="-342900">
              <a:buFont typeface="Courier New" panose="02070309020205020404" pitchFamily="49" charset="0"/>
              <a:buChar char="o"/>
            </a:pPr>
            <a:r>
              <a:rPr lang="en-US" sz="2000" dirty="0" smtClean="0"/>
              <a:t>Door entrances</a:t>
            </a:r>
          </a:p>
          <a:p>
            <a:pPr marL="708660" lvl="3" indent="-342900">
              <a:buFont typeface="Courier New" panose="02070309020205020404" pitchFamily="49" charset="0"/>
              <a:buChar char="o"/>
            </a:pPr>
            <a:r>
              <a:rPr lang="en-US" sz="2000" dirty="0" smtClean="0"/>
              <a:t>Floor hatches</a:t>
            </a:r>
          </a:p>
          <a:p>
            <a:pPr marL="708660" lvl="3" indent="-342900">
              <a:buFont typeface="Courier New" panose="02070309020205020404" pitchFamily="49" charset="0"/>
              <a:buChar char="o"/>
            </a:pPr>
            <a:r>
              <a:rPr lang="en-US" sz="2000" dirty="0" smtClean="0"/>
              <a:t>Conduits</a:t>
            </a:r>
          </a:p>
          <a:p>
            <a:pPr lvl="1"/>
            <a:endParaRPr lang="en-US" sz="2000" dirty="0"/>
          </a:p>
        </p:txBody>
      </p:sp>
      <p:sp>
        <p:nvSpPr>
          <p:cNvPr id="4" name="Picture Placeholder 3"/>
          <p:cNvSpPr>
            <a:spLocks noGrp="1"/>
          </p:cNvSpPr>
          <p:nvPr>
            <p:ph type="pic" sz="quarter" idx="13"/>
          </p:nvPr>
        </p:nvSpPr>
        <p:spPr/>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58" b="3955"/>
          <a:stretch/>
        </p:blipFill>
        <p:spPr bwMode="auto">
          <a:xfrm>
            <a:off x="390627" y="1371600"/>
            <a:ext cx="4545698" cy="4982272"/>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Rectangle 5"/>
          <p:cNvSpPr/>
          <p:nvPr/>
        </p:nvSpPr>
        <p:spPr>
          <a:xfrm>
            <a:off x="390627" y="6497174"/>
            <a:ext cx="4531567" cy="338554"/>
          </a:xfrm>
          <a:prstGeom prst="rect">
            <a:avLst/>
          </a:prstGeom>
        </p:spPr>
        <p:txBody>
          <a:bodyPr wrap="square">
            <a:spAutoFit/>
          </a:bodyPr>
          <a:lstStyle/>
          <a:p>
            <a:r>
              <a:rPr lang="en-US" sz="800" dirty="0"/>
              <a:t>Image source:  </a:t>
            </a:r>
            <a:endParaRPr lang="en-US" sz="800" dirty="0" smtClean="0"/>
          </a:p>
          <a:p>
            <a:r>
              <a:rPr lang="en-US" sz="800" dirty="0" smtClean="0"/>
              <a:t>Retrofitting </a:t>
            </a:r>
            <a:r>
              <a:rPr lang="en-US" sz="800" dirty="0"/>
              <a:t>Buildings for Flood Risk (Coastal Climate Resiliency – NYC Planning </a:t>
            </a:r>
            <a:r>
              <a:rPr lang="en-US" sz="800" dirty="0" smtClean="0"/>
              <a:t>, 2014</a:t>
            </a:r>
            <a:r>
              <a:rPr lang="en-US" sz="800" dirty="0"/>
              <a:t>)</a:t>
            </a:r>
          </a:p>
        </p:txBody>
      </p:sp>
      <p:pic>
        <p:nvPicPr>
          <p:cNvPr id="7" name="Picture 3" descr="C:\Users\vandeverj\Downloads\magnifying-glass-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169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7"/>
            <a:ext cx="8229600" cy="999153"/>
          </a:xfrm>
        </p:spPr>
        <p:txBody>
          <a:bodyPr/>
          <a:lstStyle/>
          <a:p>
            <a:r>
              <a:rPr lang="en-US" dirty="0"/>
              <a:t>Asset and Operations </a:t>
            </a:r>
            <a:r>
              <a:rPr lang="en-US" dirty="0" smtClean="0"/>
              <a:t>Inventory</a:t>
            </a:r>
            <a:br>
              <a:rPr lang="en-US" dirty="0" smtClean="0"/>
            </a:br>
            <a:r>
              <a:rPr lang="en-US" dirty="0" smtClean="0"/>
              <a:t>Asset Elevation Information (Template)</a:t>
            </a:r>
            <a:endParaRPr lang="en-US" dirty="0"/>
          </a:p>
        </p:txBody>
      </p:sp>
      <p:sp>
        <p:nvSpPr>
          <p:cNvPr id="3" name="Content Placeholder 2"/>
          <p:cNvSpPr>
            <a:spLocks noGrp="1"/>
          </p:cNvSpPr>
          <p:nvPr>
            <p:ph sz="quarter" idx="4"/>
          </p:nvPr>
        </p:nvSpPr>
        <p:spPr>
          <a:xfrm>
            <a:off x="5147581" y="1575571"/>
            <a:ext cx="3343275" cy="4637088"/>
          </a:xfrm>
        </p:spPr>
        <p:txBody>
          <a:bodyPr/>
          <a:lstStyle/>
          <a:p>
            <a:r>
              <a:rPr lang="en-US" dirty="0" smtClean="0"/>
              <a:t>..</a:t>
            </a:r>
            <a:endParaRPr lang="en-US" dirty="0"/>
          </a:p>
          <a:p>
            <a:r>
              <a:rPr lang="en-US" sz="2000" dirty="0" smtClean="0"/>
              <a:t>..</a:t>
            </a:r>
          </a:p>
          <a:p>
            <a:r>
              <a:rPr lang="en-US" dirty="0" smtClean="0"/>
              <a:t>…</a:t>
            </a:r>
          </a:p>
          <a:p>
            <a:r>
              <a:rPr lang="en-US" sz="2000" dirty="0" smtClean="0"/>
              <a:t>….</a:t>
            </a:r>
          </a:p>
          <a:p>
            <a:pPr lvl="1"/>
            <a:endParaRPr lang="en-US" sz="2000" dirty="0"/>
          </a:p>
        </p:txBody>
      </p:sp>
      <p:sp>
        <p:nvSpPr>
          <p:cNvPr id="4" name="Picture Placeholder 3"/>
          <p:cNvSpPr>
            <a:spLocks noGrp="1"/>
          </p:cNvSpPr>
          <p:nvPr>
            <p:ph type="pic" sz="quarter" idx="13"/>
          </p:nvPr>
        </p:nvSpPr>
        <p:spPr>
          <a:xfrm>
            <a:off x="457199" y="1523997"/>
            <a:ext cx="3831771" cy="4660900"/>
          </a:xfrm>
          <a:solidFill>
            <a:srgbClr val="0070C0"/>
          </a:solidFill>
          <a:ln>
            <a:solidFill>
              <a:srgbClr val="0070C0"/>
            </a:solidFill>
          </a:ln>
        </p:spPr>
      </p:sp>
      <p:pic>
        <p:nvPicPr>
          <p:cNvPr id="7" name="Picture 3" descr="C:\Users\vandeverj\Downloads\magnifying-glass-300p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53142" y="2525486"/>
            <a:ext cx="3331029" cy="1023257"/>
          </a:xfrm>
          <a:prstGeom prst="rect">
            <a:avLst/>
          </a:prstGeom>
          <a:noFill/>
        </p:spPr>
        <p:txBody>
          <a:bodyPr wrap="square" lIns="0" tIns="0" rIns="0" bIns="0" rtlCol="0">
            <a:noAutofit/>
          </a:bodyPr>
          <a:lstStyle/>
          <a:p>
            <a:pPr algn="ctr"/>
            <a:r>
              <a:rPr lang="en-US" sz="2000" b="1" dirty="0" smtClean="0">
                <a:solidFill>
                  <a:schemeClr val="bg1"/>
                </a:solidFill>
                <a:latin typeface="Aktiv Grotesk Trial" panose="020B0504020202020204" pitchFamily="34" charset="0"/>
                <a:cs typeface="Aktiv Grotesk Trial" panose="020B0504020202020204" pitchFamily="34" charset="0"/>
              </a:rPr>
              <a:t>Add image or drawing of example asset</a:t>
            </a:r>
          </a:p>
        </p:txBody>
      </p:sp>
      <p:pic>
        <p:nvPicPr>
          <p:cNvPr id="9" name="Picture 2" descr="Image result for pencil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8658" y="56521"/>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310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Asset Inventory Exercise – 1 of 2</a:t>
            </a:r>
            <a:endParaRPr lang="en-US" dirty="0"/>
          </a:p>
        </p:txBody>
      </p:sp>
      <p:sp>
        <p:nvSpPr>
          <p:cNvPr id="3" name="Content Placeholder 2"/>
          <p:cNvSpPr>
            <a:spLocks noGrp="1"/>
          </p:cNvSpPr>
          <p:nvPr>
            <p:ph sz="quarter" idx="4"/>
          </p:nvPr>
        </p:nvSpPr>
        <p:spPr>
          <a:xfrm>
            <a:off x="325356" y="2879765"/>
            <a:ext cx="4041551" cy="1098467"/>
          </a:xfrm>
        </p:spPr>
        <p:txBody>
          <a:bodyPr/>
          <a:lstStyle/>
          <a:p>
            <a:pPr marL="0" indent="0">
              <a:buNone/>
            </a:pPr>
            <a:r>
              <a:rPr lang="en-US" b="1" dirty="0" smtClean="0">
                <a:solidFill>
                  <a:schemeClr val="bg2"/>
                </a:solidFill>
              </a:rPr>
              <a:t>Game track:                       </a:t>
            </a:r>
            <a:r>
              <a:rPr lang="en-US" dirty="0" smtClean="0">
                <a:solidFill>
                  <a:schemeClr val="bg2"/>
                </a:solidFill>
              </a:rPr>
              <a:t>Complete asset inventory table in Workbook for Game of Floods (see next slide for instructions)</a:t>
            </a:r>
          </a:p>
        </p:txBody>
      </p:sp>
      <p:sp>
        <p:nvSpPr>
          <p:cNvPr id="8" name="Rectangle 7"/>
          <p:cNvSpPr/>
          <p:nvPr/>
        </p:nvSpPr>
        <p:spPr>
          <a:xfrm>
            <a:off x="325356" y="1248000"/>
            <a:ext cx="3973512" cy="1323439"/>
          </a:xfrm>
          <a:prstGeom prst="rect">
            <a:avLst/>
          </a:prstGeom>
        </p:spPr>
        <p:txBody>
          <a:bodyPr wrap="square">
            <a:spAutoFit/>
          </a:bodyPr>
          <a:lstStyle/>
          <a:p>
            <a:r>
              <a:rPr lang="en-US" sz="2000" b="1" dirty="0">
                <a:solidFill>
                  <a:schemeClr val="bg2"/>
                </a:solidFill>
              </a:rPr>
              <a:t>Exercise track: </a:t>
            </a:r>
            <a:endParaRPr lang="en-US" sz="2000" b="1" dirty="0" smtClean="0">
              <a:solidFill>
                <a:schemeClr val="bg2"/>
              </a:solidFill>
            </a:endParaRPr>
          </a:p>
          <a:p>
            <a:r>
              <a:rPr lang="en-US" sz="2000" dirty="0" smtClean="0">
                <a:solidFill>
                  <a:schemeClr val="bg2"/>
                </a:solidFill>
              </a:rPr>
              <a:t>Complete asset inventory exercise in the Participant Exercise Workbook</a:t>
            </a:r>
            <a:endParaRPr lang="en-US" sz="2000" dirty="0">
              <a:solidFill>
                <a:schemeClr val="bg2"/>
              </a:solidFill>
            </a:endParaRPr>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3485425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Asset Inventory Exercise – 2 of 2</a:t>
            </a:r>
            <a:endParaRPr lang="en-US" dirty="0"/>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4294967295"/>
          </p:nvPr>
        </p:nvSpPr>
        <p:spPr>
          <a:xfrm>
            <a:off x="116005" y="1241946"/>
            <a:ext cx="4182863" cy="5404512"/>
          </a:xfrm>
          <a:prstGeom prst="rect">
            <a:avLst/>
          </a:prstGeom>
        </p:spPr>
        <p:txBody>
          <a:bodyPr/>
          <a:lstStyle/>
          <a:p>
            <a:pPr marL="285750" indent="-285750">
              <a:buFont typeface="Arial" panose="020B0604020202020204" pitchFamily="34" charset="0"/>
              <a:buChar char="−"/>
            </a:pPr>
            <a:r>
              <a:rPr lang="en-US" sz="1800" dirty="0" smtClean="0">
                <a:solidFill>
                  <a:schemeClr val="bg1"/>
                </a:solidFill>
              </a:rPr>
              <a:t>Review the game board and identify assets. </a:t>
            </a:r>
          </a:p>
          <a:p>
            <a:pPr marL="285750" indent="-285750">
              <a:buFont typeface="Arial" panose="020B0604020202020204" pitchFamily="34" charset="0"/>
              <a:buChar char="−"/>
            </a:pPr>
            <a:r>
              <a:rPr lang="en-US" sz="1800" dirty="0" smtClean="0">
                <a:solidFill>
                  <a:schemeClr val="bg1"/>
                </a:solidFill>
              </a:rPr>
              <a:t>Consult with your team and select assets for further evaluation. </a:t>
            </a:r>
          </a:p>
          <a:p>
            <a:pPr marL="285750" indent="-285750">
              <a:buFont typeface="Arial" panose="020B0604020202020204" pitchFamily="34" charset="0"/>
              <a:buChar char="−"/>
            </a:pPr>
            <a:r>
              <a:rPr lang="en-US" sz="1800" dirty="0" smtClean="0">
                <a:solidFill>
                  <a:schemeClr val="bg1"/>
                </a:solidFill>
              </a:rPr>
              <a:t>Consider your assigned role when selecting assets. </a:t>
            </a:r>
          </a:p>
          <a:p>
            <a:pPr marL="285750" indent="-285750">
              <a:buFont typeface="Arial" panose="020B0604020202020204" pitchFamily="34" charset="0"/>
              <a:buChar char="−"/>
            </a:pPr>
            <a:r>
              <a:rPr lang="en-US" sz="1800" dirty="0" smtClean="0">
                <a:solidFill>
                  <a:schemeClr val="bg1"/>
                </a:solidFill>
              </a:rPr>
              <a:t>Assemble list of assets that should be considered in Climate Change </a:t>
            </a:r>
            <a:r>
              <a:rPr lang="en-US" sz="1800" dirty="0">
                <a:solidFill>
                  <a:schemeClr val="bg1"/>
                </a:solidFill>
              </a:rPr>
              <a:t>A</a:t>
            </a:r>
            <a:r>
              <a:rPr lang="en-US" sz="1800" dirty="0" smtClean="0">
                <a:solidFill>
                  <a:schemeClr val="bg1"/>
                </a:solidFill>
              </a:rPr>
              <a:t>daptation </a:t>
            </a:r>
            <a:r>
              <a:rPr lang="en-US" sz="1800" dirty="0">
                <a:solidFill>
                  <a:schemeClr val="bg1"/>
                </a:solidFill>
              </a:rPr>
              <a:t>P</a:t>
            </a:r>
            <a:r>
              <a:rPr lang="en-US" sz="1800" dirty="0" smtClean="0">
                <a:solidFill>
                  <a:schemeClr val="bg1"/>
                </a:solidFill>
              </a:rPr>
              <a:t>lan. </a:t>
            </a:r>
          </a:p>
          <a:p>
            <a:pPr marL="285750" indent="-285750">
              <a:buFont typeface="Arial" panose="020B0604020202020204" pitchFamily="34" charset="0"/>
              <a:buChar char="−"/>
            </a:pPr>
            <a:r>
              <a:rPr lang="en-US" sz="1800" dirty="0" smtClean="0">
                <a:solidFill>
                  <a:schemeClr val="bg1"/>
                </a:solidFill>
              </a:rPr>
              <a:t>Facilitators will provide each team with Asset Cards describing each asset. </a:t>
            </a:r>
          </a:p>
          <a:p>
            <a:pPr marL="285750" indent="-285750">
              <a:buFont typeface="Arial" panose="020B0604020202020204" pitchFamily="34" charset="0"/>
              <a:buChar char="−"/>
            </a:pPr>
            <a:r>
              <a:rPr lang="en-US" sz="1800" dirty="0" smtClean="0">
                <a:solidFill>
                  <a:schemeClr val="bg1"/>
                </a:solidFill>
              </a:rPr>
              <a:t>Complete the Asset Inventory Table using information from the Game Board and the Asset Cards.</a:t>
            </a:r>
          </a:p>
          <a:p>
            <a:pPr marL="285750" indent="-285750">
              <a:buFont typeface="Arial" panose="020B0604020202020204" pitchFamily="34" charset="0"/>
              <a:buChar char="−"/>
            </a:pPr>
            <a:endParaRPr lang="en-US" sz="1800" dirty="0">
              <a:solidFill>
                <a:schemeClr val="bg1"/>
              </a:solidFill>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812131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80360" y="1527047"/>
            <a:ext cx="5889567" cy="3491519"/>
          </a:xfrm>
        </p:spPr>
        <p:txBody>
          <a:bodyPr/>
          <a:lstStyle/>
          <a:p>
            <a:r>
              <a:rPr lang="en-US" dirty="0"/>
              <a:t>Asset and Operations </a:t>
            </a:r>
            <a:r>
              <a:rPr lang="en-US" dirty="0" smtClean="0"/>
              <a:t>Inventory Applicable Case Studies:</a:t>
            </a:r>
          </a:p>
          <a:p>
            <a:pPr marL="342900" indent="-342900">
              <a:buFont typeface="Arial" panose="020B0604020202020204" pitchFamily="34" charset="0"/>
              <a:buChar char="•"/>
            </a:pPr>
            <a:r>
              <a:rPr lang="en-CA" sz="2400" dirty="0"/>
              <a:t>Adapting to Rising </a:t>
            </a:r>
            <a:r>
              <a:rPr lang="en-CA" sz="2400" dirty="0" smtClean="0"/>
              <a:t>Tides</a:t>
            </a:r>
          </a:p>
          <a:p>
            <a:pPr marL="342900" indent="-342900">
              <a:buFont typeface="Arial" panose="020B0604020202020204" pitchFamily="34" charset="0"/>
              <a:buChar char="•"/>
            </a:pPr>
            <a:r>
              <a:rPr lang="en-CA" sz="2400" dirty="0"/>
              <a:t>Capital Regional District Coastal Sea Level Rise Risk Assessment</a:t>
            </a:r>
            <a:endParaRPr lang="en-US" sz="2400" dirty="0"/>
          </a:p>
          <a:p>
            <a:pPr marL="342900" indent="-342900">
              <a:buFont typeface="Arial" panose="020B0604020202020204" pitchFamily="34" charset="0"/>
              <a:buChar char="•"/>
            </a:pPr>
            <a:r>
              <a:rPr lang="en-CA" sz="2400" dirty="0" smtClean="0"/>
              <a:t>FHWA </a:t>
            </a:r>
            <a:r>
              <a:rPr lang="en-CA" sz="2400" dirty="0"/>
              <a:t>Post Sandy Study</a:t>
            </a:r>
            <a:endParaRPr lang="en-US" sz="2400" dirty="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113831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05513" y="2196145"/>
            <a:ext cx="6264310" cy="1095696"/>
          </a:xfrm>
        </p:spPr>
        <p:txBody>
          <a:bodyPr/>
          <a:lstStyle/>
          <a:p>
            <a:r>
              <a:rPr lang="en-US" dirty="0" smtClean="0"/>
              <a:t>Assess Vulnerability</a:t>
            </a:r>
            <a:br>
              <a:rPr lang="en-US" dirty="0" smtClean="0"/>
            </a:br>
            <a:r>
              <a:rPr lang="en-US" dirty="0" smtClean="0"/>
              <a:t/>
            </a:r>
            <a:br>
              <a:rPr lang="en-US" dirty="0" smtClean="0"/>
            </a:br>
            <a:endParaRPr lang="en-US" dirty="0"/>
          </a:p>
        </p:txBody>
      </p:sp>
      <p:sp>
        <p:nvSpPr>
          <p:cNvPr id="2" name="Subtitle 1"/>
          <p:cNvSpPr>
            <a:spLocks noGrp="1"/>
          </p:cNvSpPr>
          <p:nvPr>
            <p:ph type="subTitle" idx="1"/>
          </p:nvPr>
        </p:nvSpPr>
        <p:spPr>
          <a:xfrm>
            <a:off x="2705513" y="3429000"/>
            <a:ext cx="6059489" cy="1104900"/>
          </a:xfrm>
        </p:spPr>
        <p:txBody>
          <a:bodyPr/>
          <a:lstStyle/>
          <a:p>
            <a:r>
              <a:rPr lang="en-US" dirty="0" smtClean="0"/>
              <a:t>How do we identify our most vulnerable assets?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775686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2245384"/>
          </a:xfrm>
        </p:spPr>
        <p:txBody>
          <a:bodyPr/>
          <a:lstStyle/>
          <a:p>
            <a:r>
              <a:rPr lang="en-US" dirty="0" smtClean="0"/>
              <a:t>Climate Change Preparedness</a:t>
            </a:r>
            <a:br>
              <a:rPr lang="en-US" dirty="0" smtClean="0"/>
            </a:br>
            <a:r>
              <a:rPr lang="en-US" dirty="0" smtClean="0"/>
              <a:t/>
            </a:r>
            <a:br>
              <a:rPr lang="en-US" dirty="0" smtClean="0"/>
            </a:br>
            <a:r>
              <a:rPr lang="en-US" sz="2400" b="0" dirty="0"/>
              <a:t>W</a:t>
            </a:r>
            <a:r>
              <a:rPr lang="en-US" sz="2400" b="0" dirty="0" smtClean="0"/>
              <a:t>hat experience do you have incorporating climate change into project planning or design?</a:t>
            </a:r>
            <a:endParaRPr lang="en-US" b="0" dirty="0"/>
          </a:p>
        </p:txBody>
      </p:sp>
      <p:sp>
        <p:nvSpPr>
          <p:cNvPr id="7" name="AutoShape 10" descr="Photo of a truck submerged by flood water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AutoShape 7" descr="Image result for question clip ar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9" descr="Image result for question clip ar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36" name="Picture 12" descr="Image result for question clip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2209" y="2707745"/>
            <a:ext cx="3295650" cy="32956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90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chemeClr val="bg1"/>
                </a:solidFill>
              </a:rPr>
              <a:t>Process for Incorporating Climate Change into Project </a:t>
            </a:r>
            <a:r>
              <a:rPr lang="en-US" dirty="0" smtClean="0">
                <a:solidFill>
                  <a:schemeClr val="bg1"/>
                </a:solidFill>
              </a:rPr>
              <a:t>Planning - Step 3</a:t>
            </a:r>
            <a:r>
              <a:rPr lang="en-US" dirty="0">
                <a:solidFill>
                  <a:schemeClr val="bg1"/>
                </a:solidFill>
              </a:rPr>
              <a:t/>
            </a:r>
            <a:br>
              <a:rPr lang="en-US" dirty="0">
                <a:solidFill>
                  <a:schemeClr val="bg1"/>
                </a:solidFill>
              </a:rPr>
            </a:br>
            <a:endParaRPr lang="en-US" dirty="0">
              <a:solidFill>
                <a:schemeClr val="bg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712760"/>
            <a:ext cx="5030877" cy="5069040"/>
          </a:xfrm>
          <a:prstGeom prst="rect">
            <a:avLst/>
          </a:prstGeom>
        </p:spPr>
      </p:pic>
      <p:grpSp>
        <p:nvGrpSpPr>
          <p:cNvPr id="4" name="Group 3"/>
          <p:cNvGrpSpPr/>
          <p:nvPr/>
        </p:nvGrpSpPr>
        <p:grpSpPr>
          <a:xfrm>
            <a:off x="3913205" y="1543721"/>
            <a:ext cx="585037" cy="585037"/>
            <a:chOff x="3913205" y="1543721"/>
            <a:chExt cx="585037" cy="585037"/>
          </a:xfrm>
        </p:grpSpPr>
        <p:sp>
          <p:nvSpPr>
            <p:cNvPr id="9" name="Oval 8"/>
            <p:cNvSpPr/>
            <p:nvPr/>
          </p:nvSpPr>
          <p:spPr>
            <a:xfrm>
              <a:off x="3913205" y="1543721"/>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3983264" y="1613780"/>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4131121" y="1670430"/>
              <a:ext cx="304800" cy="303140"/>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1</a:t>
              </a:r>
            </a:p>
          </p:txBody>
        </p:sp>
      </p:grpSp>
      <p:sp>
        <p:nvSpPr>
          <p:cNvPr id="17" name="Oval 16"/>
          <p:cNvSpPr/>
          <p:nvPr/>
        </p:nvSpPr>
        <p:spPr>
          <a:xfrm>
            <a:off x="5915181" y="2041306"/>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5985240" y="2111365"/>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p:cNvSpPr txBox="1"/>
          <p:nvPr/>
        </p:nvSpPr>
        <p:spPr>
          <a:xfrm>
            <a:off x="6134328" y="2157354"/>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2</a:t>
            </a:r>
          </a:p>
        </p:txBody>
      </p:sp>
      <p:sp>
        <p:nvSpPr>
          <p:cNvPr id="20" name="Oval 19"/>
          <p:cNvSpPr/>
          <p:nvPr/>
        </p:nvSpPr>
        <p:spPr>
          <a:xfrm>
            <a:off x="6867700" y="3877553"/>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6937759" y="394761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7088503" y="4008706"/>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nvGrpSpPr>
          <p:cNvPr id="16" name="Group 15"/>
          <p:cNvGrpSpPr/>
          <p:nvPr/>
        </p:nvGrpSpPr>
        <p:grpSpPr>
          <a:xfrm>
            <a:off x="2100362" y="4999341"/>
            <a:ext cx="585037" cy="650122"/>
            <a:chOff x="2235065" y="4696839"/>
            <a:chExt cx="585037" cy="650122"/>
          </a:xfrm>
        </p:grpSpPr>
        <p:sp>
          <p:nvSpPr>
            <p:cNvPr id="26" name="Oval 25"/>
            <p:cNvSpPr/>
            <p:nvPr/>
          </p:nvSpPr>
          <p:spPr>
            <a:xfrm>
              <a:off x="2235065" y="469683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2305124" y="476689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p:cNvSpPr txBox="1"/>
            <p:nvPr/>
          </p:nvSpPr>
          <p:spPr>
            <a:xfrm>
              <a:off x="2438871" y="4835973"/>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6</a:t>
              </a:r>
            </a:p>
          </p:txBody>
        </p:sp>
      </p:grpSp>
      <p:grpSp>
        <p:nvGrpSpPr>
          <p:cNvPr id="13" name="Group 12"/>
          <p:cNvGrpSpPr/>
          <p:nvPr/>
        </p:nvGrpSpPr>
        <p:grpSpPr>
          <a:xfrm>
            <a:off x="3375144" y="6080540"/>
            <a:ext cx="585037" cy="636490"/>
            <a:chOff x="3935504" y="5868865"/>
            <a:chExt cx="585037" cy="636490"/>
          </a:xfrm>
        </p:grpSpPr>
        <p:sp>
          <p:nvSpPr>
            <p:cNvPr id="44" name="Oval 43"/>
            <p:cNvSpPr/>
            <p:nvPr/>
          </p:nvSpPr>
          <p:spPr>
            <a:xfrm>
              <a:off x="3935504" y="5868865"/>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p:cNvSpPr/>
            <p:nvPr/>
          </p:nvSpPr>
          <p:spPr>
            <a:xfrm>
              <a:off x="4005563" y="5938924"/>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p:cNvSpPr txBox="1"/>
            <p:nvPr/>
          </p:nvSpPr>
          <p:spPr>
            <a:xfrm>
              <a:off x="4162858" y="599436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5</a:t>
              </a:r>
            </a:p>
          </p:txBody>
        </p:sp>
      </p:grpSp>
      <p:grpSp>
        <p:nvGrpSpPr>
          <p:cNvPr id="12" name="Group 11"/>
          <p:cNvGrpSpPr/>
          <p:nvPr/>
        </p:nvGrpSpPr>
        <p:grpSpPr>
          <a:xfrm>
            <a:off x="5718190" y="5949082"/>
            <a:ext cx="585037" cy="636490"/>
            <a:chOff x="5971429" y="5415663"/>
            <a:chExt cx="585037" cy="636490"/>
          </a:xfrm>
        </p:grpSpPr>
        <p:sp>
          <p:nvSpPr>
            <p:cNvPr id="23" name="Oval 22"/>
            <p:cNvSpPr/>
            <p:nvPr/>
          </p:nvSpPr>
          <p:spPr>
            <a:xfrm>
              <a:off x="5971429" y="541566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p:cNvGrpSpPr/>
            <p:nvPr/>
          </p:nvGrpSpPr>
          <p:grpSpPr>
            <a:xfrm>
              <a:off x="6041488" y="5485722"/>
              <a:ext cx="462095" cy="566431"/>
              <a:chOff x="6041488" y="5485722"/>
              <a:chExt cx="462095" cy="566431"/>
            </a:xfrm>
          </p:grpSpPr>
          <p:sp>
            <p:nvSpPr>
              <p:cNvPr id="24" name="Oval 23"/>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50" name="TextBox 49"/>
          <p:cNvSpPr txBox="1"/>
          <p:nvPr/>
        </p:nvSpPr>
        <p:spPr>
          <a:xfrm>
            <a:off x="1111025" y="1669522"/>
            <a:ext cx="27398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Review Science</a:t>
            </a:r>
          </a:p>
        </p:txBody>
      </p:sp>
      <p:sp>
        <p:nvSpPr>
          <p:cNvPr id="51" name="TextBox 50"/>
          <p:cNvSpPr txBox="1"/>
          <p:nvPr/>
        </p:nvSpPr>
        <p:spPr>
          <a:xfrm>
            <a:off x="6543529" y="2116680"/>
            <a:ext cx="1903122"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Inventory Assets and Operations</a:t>
            </a:r>
          </a:p>
        </p:txBody>
      </p:sp>
      <p:sp>
        <p:nvSpPr>
          <p:cNvPr id="53" name="TextBox 52"/>
          <p:cNvSpPr txBox="1"/>
          <p:nvPr/>
        </p:nvSpPr>
        <p:spPr>
          <a:xfrm>
            <a:off x="6343518" y="6112896"/>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54" name="TextBox 53"/>
          <p:cNvSpPr txBox="1"/>
          <p:nvPr/>
        </p:nvSpPr>
        <p:spPr>
          <a:xfrm>
            <a:off x="1653187" y="6024919"/>
            <a:ext cx="1645726"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Plan Adaptation</a:t>
            </a:r>
          </a:p>
        </p:txBody>
      </p:sp>
      <p:sp>
        <p:nvSpPr>
          <p:cNvPr id="55" name="TextBox 54"/>
          <p:cNvSpPr txBox="1"/>
          <p:nvPr/>
        </p:nvSpPr>
        <p:spPr>
          <a:xfrm>
            <a:off x="-107168" y="5146736"/>
            <a:ext cx="21453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Implement Adaptation Measures</a:t>
            </a:r>
          </a:p>
        </p:txBody>
      </p:sp>
      <p:sp>
        <p:nvSpPr>
          <p:cNvPr id="56" name="TextBox 55"/>
          <p:cNvSpPr txBox="1"/>
          <p:nvPr/>
        </p:nvSpPr>
        <p:spPr>
          <a:xfrm>
            <a:off x="1119657" y="3077348"/>
            <a:ext cx="91296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Monitor</a:t>
            </a:r>
          </a:p>
        </p:txBody>
      </p:sp>
      <p:sp>
        <p:nvSpPr>
          <p:cNvPr id="57" name="TextBox 56"/>
          <p:cNvSpPr txBox="1"/>
          <p:nvPr/>
        </p:nvSpPr>
        <p:spPr>
          <a:xfrm>
            <a:off x="7493000" y="4018462"/>
            <a:ext cx="1645726" cy="401169"/>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Assess </a:t>
            </a:r>
          </a:p>
          <a:p>
            <a:r>
              <a:rPr lang="en-US" sz="2000" b="1" dirty="0" smtClean="0">
                <a:solidFill>
                  <a:schemeClr val="bg1"/>
                </a:solidFill>
                <a:latin typeface="+mj-lt"/>
                <a:cs typeface="Aktiv Grotesk Trial" panose="020B0504020202020204" pitchFamily="34" charset="0"/>
              </a:rPr>
              <a:t>Vulnerability</a:t>
            </a:r>
          </a:p>
        </p:txBody>
      </p:sp>
      <p:sp>
        <p:nvSpPr>
          <p:cNvPr id="61" name="TextBox 60"/>
          <p:cNvSpPr txBox="1"/>
          <p:nvPr/>
        </p:nvSpPr>
        <p:spPr>
          <a:xfrm>
            <a:off x="4087025" y="3995371"/>
            <a:ext cx="1162401" cy="552493"/>
          </a:xfrm>
          <a:prstGeom prst="rect">
            <a:avLst/>
          </a:prstGeom>
          <a:noFill/>
        </p:spPr>
        <p:txBody>
          <a:bodyPr wrap="square" lIns="0" tIns="0" rIns="0" bIns="0" rtlCol="0">
            <a:noAutofit/>
          </a:bodyPr>
          <a:lstStyle/>
          <a:p>
            <a:pPr algn="ctr"/>
            <a:r>
              <a:rPr lang="en-US" sz="1500" dirty="0" smtClean="0">
                <a:solidFill>
                  <a:schemeClr val="bg1"/>
                </a:solidFill>
                <a:latin typeface="+mj-lt"/>
                <a:cs typeface="Aktiv Grotesk Trial" panose="020B0504020202020204" pitchFamily="34" charset="0"/>
              </a:rPr>
              <a:t>Stakeholder Engagement</a:t>
            </a:r>
          </a:p>
        </p:txBody>
      </p:sp>
      <p:sp>
        <p:nvSpPr>
          <p:cNvPr id="62" name="TextBox 61"/>
          <p:cNvSpPr txBox="1"/>
          <p:nvPr/>
        </p:nvSpPr>
        <p:spPr>
          <a:xfrm>
            <a:off x="2699517" y="3101534"/>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 &amp;  Thresholds</a:t>
            </a:r>
          </a:p>
        </p:txBody>
      </p:sp>
      <p:sp>
        <p:nvSpPr>
          <p:cNvPr id="63" name="TextBox 62"/>
          <p:cNvSpPr txBox="1"/>
          <p:nvPr/>
        </p:nvSpPr>
        <p:spPr>
          <a:xfrm>
            <a:off x="3815351" y="5522858"/>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Physical Governance Information</a:t>
            </a:r>
          </a:p>
        </p:txBody>
      </p:sp>
      <p:sp>
        <p:nvSpPr>
          <p:cNvPr id="64" name="TextBox 63"/>
          <p:cNvSpPr txBox="1"/>
          <p:nvPr/>
        </p:nvSpPr>
        <p:spPr>
          <a:xfrm>
            <a:off x="5236451" y="5245717"/>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65" name="TextBox 64"/>
          <p:cNvSpPr txBox="1"/>
          <p:nvPr/>
        </p:nvSpPr>
        <p:spPr>
          <a:xfrm>
            <a:off x="5949856" y="3829197"/>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sp>
        <p:nvSpPr>
          <p:cNvPr id="66" name="TextBox 65"/>
          <p:cNvSpPr txBox="1"/>
          <p:nvPr/>
        </p:nvSpPr>
        <p:spPr>
          <a:xfrm>
            <a:off x="5429717" y="2565636"/>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Function</a:t>
            </a:r>
            <a:r>
              <a:rPr lang="en-US" sz="1500" dirty="0">
                <a:solidFill>
                  <a:schemeClr val="tx1">
                    <a:lumMod val="95000"/>
                    <a:lumOff val="5000"/>
                  </a:schemeClr>
                </a:solidFill>
                <a:latin typeface="+mj-lt"/>
                <a:cs typeface="Aktiv Grotesk Trial" panose="020B0504020202020204" pitchFamily="34" charset="0"/>
              </a:rPr>
              <a:t> </a:t>
            </a:r>
            <a:r>
              <a:rPr lang="en-US" sz="1500" dirty="0" smtClean="0">
                <a:solidFill>
                  <a:schemeClr val="tx1">
                    <a:lumMod val="95000"/>
                    <a:lumOff val="5000"/>
                  </a:schemeClr>
                </a:solidFill>
                <a:latin typeface="+mj-lt"/>
                <a:cs typeface="Aktiv Grotesk Trial" panose="020B0504020202020204" pitchFamily="34" charset="0"/>
              </a:rPr>
              <a:t> Location  Condition</a:t>
            </a:r>
          </a:p>
        </p:txBody>
      </p:sp>
      <p:sp>
        <p:nvSpPr>
          <p:cNvPr id="67" name="TextBox 66"/>
          <p:cNvSpPr txBox="1"/>
          <p:nvPr/>
        </p:nvSpPr>
        <p:spPr>
          <a:xfrm>
            <a:off x="3923368" y="2158838"/>
            <a:ext cx="1042211"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Identify</a:t>
            </a:r>
            <a:r>
              <a:rPr lang="en-US" sz="1500" dirty="0">
                <a:solidFill>
                  <a:schemeClr val="tx1">
                    <a:lumMod val="95000"/>
                    <a:lumOff val="5000"/>
                  </a:schemeClr>
                </a:solidFill>
                <a:latin typeface="+mj-lt"/>
                <a:cs typeface="Aktiv Grotesk Trial" panose="020B0504020202020204" pitchFamily="34" charset="0"/>
              </a:rPr>
              <a:t> </a:t>
            </a:r>
            <a:endParaRPr lang="en-US" sz="1500" dirty="0" smtClean="0">
              <a:solidFill>
                <a:schemeClr val="tx1">
                  <a:lumMod val="95000"/>
                  <a:lumOff val="5000"/>
                </a:schemeClr>
              </a:solidFill>
              <a:latin typeface="+mj-lt"/>
              <a:cs typeface="Aktiv Grotesk Trial" panose="020B0504020202020204" pitchFamily="34" charset="0"/>
            </a:endParaRPr>
          </a:p>
          <a:p>
            <a:r>
              <a:rPr lang="en-US" sz="1500" dirty="0" smtClean="0">
                <a:solidFill>
                  <a:schemeClr val="tx1">
                    <a:lumMod val="95000"/>
                    <a:lumOff val="5000"/>
                  </a:schemeClr>
                </a:solidFill>
                <a:latin typeface="+mj-lt"/>
                <a:cs typeface="Aktiv Grotesk Trial" panose="020B0504020202020204" pitchFamily="34" charset="0"/>
              </a:rPr>
              <a:t>climate scenarios</a:t>
            </a:r>
          </a:p>
        </p:txBody>
      </p:sp>
      <p:sp>
        <p:nvSpPr>
          <p:cNvPr id="46" name="TextBox 45"/>
          <p:cNvSpPr txBox="1"/>
          <p:nvPr/>
        </p:nvSpPr>
        <p:spPr>
          <a:xfrm>
            <a:off x="2763042" y="4557808"/>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Adopt Construct </a:t>
            </a:r>
          </a:p>
        </p:txBody>
      </p:sp>
      <p:grpSp>
        <p:nvGrpSpPr>
          <p:cNvPr id="19" name="Group 18"/>
          <p:cNvGrpSpPr/>
          <p:nvPr/>
        </p:nvGrpSpPr>
        <p:grpSpPr>
          <a:xfrm>
            <a:off x="2077604" y="2949684"/>
            <a:ext cx="585037" cy="652274"/>
            <a:chOff x="2087611" y="2621013"/>
            <a:chExt cx="585037" cy="652274"/>
          </a:xfrm>
        </p:grpSpPr>
        <p:sp>
          <p:nvSpPr>
            <p:cNvPr id="29" name="Oval 28"/>
            <p:cNvSpPr/>
            <p:nvPr/>
          </p:nvSpPr>
          <p:spPr>
            <a:xfrm>
              <a:off x="2087611" y="26210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p:cNvSpPr/>
            <p:nvPr/>
          </p:nvSpPr>
          <p:spPr>
            <a:xfrm>
              <a:off x="2157670" y="26910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2317647" y="2762299"/>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7</a:t>
              </a:r>
            </a:p>
          </p:txBody>
        </p:sp>
      </p:grpSp>
    </p:spTree>
    <p:extLst>
      <p:ext uri="{BB962C8B-B14F-4D97-AF65-F5344CB8AC3E}">
        <p14:creationId xmlns:p14="http://schemas.microsoft.com/office/powerpoint/2010/main" val="17312435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a:extLst>
              <a:ext uri="{BEBA8EAE-BF5A-486C-A8C5-ECC9F3942E4B}">
                <a14:imgProps xmlns:a14="http://schemas.microsoft.com/office/drawing/2010/main">
                  <a14:imgLayer r:embed="rId4">
                    <a14:imgEffect>
                      <a14:artisticBlur radius="74"/>
                    </a14:imgEffect>
                  </a14:imgLayer>
                </a14:imgProps>
              </a:ext>
              <a:ext uri="{28A0092B-C50C-407E-A947-70E740481C1C}">
                <a14:useLocalDpi xmlns:a14="http://schemas.microsoft.com/office/drawing/2010/main" val="0"/>
              </a:ext>
            </a:extLst>
          </a:blip>
          <a:srcRect b="10236"/>
          <a:stretch/>
        </p:blipFill>
        <p:spPr>
          <a:xfrm>
            <a:off x="-24042" y="1371600"/>
            <a:ext cx="9168042" cy="5486400"/>
          </a:xfrm>
          <a:prstGeom prst="rect">
            <a:avLst/>
          </a:prstGeom>
        </p:spPr>
      </p:pic>
      <p:sp>
        <p:nvSpPr>
          <p:cNvPr id="6" name="Content Placeholder 5"/>
          <p:cNvSpPr>
            <a:spLocks noGrp="1"/>
          </p:cNvSpPr>
          <p:nvPr>
            <p:ph sz="quarter" idx="13"/>
          </p:nvPr>
        </p:nvSpPr>
        <p:spPr/>
        <p:txBody>
          <a:bodyPr/>
          <a:lstStyle/>
          <a:p>
            <a:r>
              <a:rPr lang="en-US" dirty="0"/>
              <a:t>Vulnerability </a:t>
            </a:r>
            <a:r>
              <a:rPr lang="en-US" dirty="0" smtClean="0"/>
              <a:t>Assessment</a:t>
            </a:r>
          </a:p>
        </p:txBody>
      </p:sp>
      <p:pic>
        <p:nvPicPr>
          <p:cNvPr id="8" name="Picture Placeholder 7"/>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10000" b="10000"/>
          <a:stretch>
            <a:fillRect/>
          </a:stretch>
        </p:blipFill>
        <p:spPr>
          <a:xfrm>
            <a:off x="-11875" y="1371600"/>
            <a:ext cx="9144000" cy="5486400"/>
          </a:xfrm>
          <a:noFill/>
        </p:spPr>
      </p:pic>
      <p:sp>
        <p:nvSpPr>
          <p:cNvPr id="12" name="TextBox 11"/>
          <p:cNvSpPr txBox="1"/>
          <p:nvPr/>
        </p:nvSpPr>
        <p:spPr>
          <a:xfrm>
            <a:off x="142500" y="1466600"/>
            <a:ext cx="4334825"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Vulnerability</a:t>
            </a:r>
          </a:p>
        </p:txBody>
      </p:sp>
      <p:sp>
        <p:nvSpPr>
          <p:cNvPr id="13" name="TextBox 12"/>
          <p:cNvSpPr txBox="1"/>
          <p:nvPr/>
        </p:nvSpPr>
        <p:spPr>
          <a:xfrm>
            <a:off x="737379" y="2408165"/>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grpSp>
        <p:nvGrpSpPr>
          <p:cNvPr id="23" name="Group 22"/>
          <p:cNvGrpSpPr/>
          <p:nvPr/>
        </p:nvGrpSpPr>
        <p:grpSpPr>
          <a:xfrm>
            <a:off x="7820134" y="3633398"/>
            <a:ext cx="585037" cy="636490"/>
            <a:chOff x="8259509" y="3787773"/>
            <a:chExt cx="585037" cy="636490"/>
          </a:xfrm>
        </p:grpSpPr>
        <p:sp>
          <p:nvSpPr>
            <p:cNvPr id="15" name="Oval 14"/>
            <p:cNvSpPr/>
            <p:nvPr/>
          </p:nvSpPr>
          <p:spPr>
            <a:xfrm>
              <a:off x="8259509" y="378777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8329568" y="3857832"/>
              <a:ext cx="462095" cy="566431"/>
              <a:chOff x="6041488" y="5485722"/>
              <a:chExt cx="462095" cy="566431"/>
            </a:xfrm>
          </p:grpSpPr>
          <p:sp>
            <p:nvSpPr>
              <p:cNvPr id="17" name="Oval 16"/>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19" name="TextBox 18"/>
          <p:cNvSpPr txBox="1"/>
          <p:nvPr/>
        </p:nvSpPr>
        <p:spPr>
          <a:xfrm>
            <a:off x="7372914" y="3310315"/>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20" name="TextBox 19"/>
          <p:cNvSpPr txBox="1"/>
          <p:nvPr/>
        </p:nvSpPr>
        <p:spPr>
          <a:xfrm>
            <a:off x="7577523" y="4260593"/>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21" name="Oval 20"/>
          <p:cNvSpPr/>
          <p:nvPr/>
        </p:nvSpPr>
        <p:spPr>
          <a:xfrm>
            <a:off x="815869" y="1821837"/>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p:cNvGrpSpPr/>
          <p:nvPr/>
        </p:nvGrpSpPr>
        <p:grpSpPr>
          <a:xfrm>
            <a:off x="882965" y="1893187"/>
            <a:ext cx="455544" cy="572082"/>
            <a:chOff x="1273229" y="2106937"/>
            <a:chExt cx="455544" cy="572082"/>
          </a:xfrm>
        </p:grpSpPr>
        <p:sp>
          <p:nvSpPr>
            <p:cNvPr id="10" name="Oval 9"/>
            <p:cNvSpPr/>
            <p:nvPr/>
          </p:nvSpPr>
          <p:spPr>
            <a:xfrm>
              <a:off x="1273229" y="2106937"/>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423973" y="2168031"/>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sp>
        <p:nvSpPr>
          <p:cNvPr id="25" name="Rectangle 24"/>
          <p:cNvSpPr/>
          <p:nvPr/>
        </p:nvSpPr>
        <p:spPr>
          <a:xfrm>
            <a:off x="2063690" y="4445880"/>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6" name="Rectangle 25"/>
          <p:cNvSpPr/>
          <p:nvPr/>
        </p:nvSpPr>
        <p:spPr>
          <a:xfrm>
            <a:off x="4477325" y="4445879"/>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9" name="Rectangle 28"/>
          <p:cNvSpPr/>
          <p:nvPr/>
        </p:nvSpPr>
        <p:spPr>
          <a:xfrm>
            <a:off x="927964"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0" name="Rectangle 29"/>
          <p:cNvSpPr/>
          <p:nvPr/>
        </p:nvSpPr>
        <p:spPr>
          <a:xfrm>
            <a:off x="3301049"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2" name="TextBox 31"/>
          <p:cNvSpPr txBox="1"/>
          <p:nvPr/>
        </p:nvSpPr>
        <p:spPr>
          <a:xfrm>
            <a:off x="630501" y="4180644"/>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flooded?</a:t>
            </a:r>
          </a:p>
          <a:p>
            <a:r>
              <a:rPr lang="en-US" dirty="0" smtClean="0">
                <a:solidFill>
                  <a:schemeClr val="tx1">
                    <a:lumMod val="95000"/>
                    <a:lumOff val="5000"/>
                  </a:schemeClr>
                </a:solidFill>
                <a:latin typeface="+mj-lt"/>
                <a:cs typeface="Aktiv Grotesk Trial" panose="020B0504020202020204" pitchFamily="34" charset="0"/>
              </a:rPr>
              <a:t>(exposed)</a:t>
            </a:r>
          </a:p>
        </p:txBody>
      </p:sp>
      <p:sp>
        <p:nvSpPr>
          <p:cNvPr id="33" name="TextBox 32"/>
          <p:cNvSpPr txBox="1"/>
          <p:nvPr/>
        </p:nvSpPr>
        <p:spPr>
          <a:xfrm>
            <a:off x="2936309" y="435876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sensitive?</a:t>
            </a:r>
            <a:endParaRPr lang="en-US" dirty="0" smtClean="0">
              <a:solidFill>
                <a:schemeClr val="tx1">
                  <a:lumMod val="95000"/>
                  <a:lumOff val="5000"/>
                </a:schemeClr>
              </a:solidFill>
              <a:latin typeface="+mj-lt"/>
              <a:cs typeface="Aktiv Grotesk Trial" panose="020B0504020202020204" pitchFamily="34" charset="0"/>
            </a:endParaRPr>
          </a:p>
        </p:txBody>
      </p:sp>
      <p:sp>
        <p:nvSpPr>
          <p:cNvPr id="34" name="TextBox 33"/>
          <p:cNvSpPr txBox="1"/>
          <p:nvPr/>
        </p:nvSpPr>
        <p:spPr>
          <a:xfrm>
            <a:off x="5301498" y="405001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Does the asset have adaptive capability?</a:t>
            </a:r>
            <a:endParaRPr lang="en-US" dirty="0" smtClean="0">
              <a:solidFill>
                <a:schemeClr val="tx1">
                  <a:lumMod val="95000"/>
                  <a:lumOff val="5000"/>
                </a:schemeClr>
              </a:solidFill>
              <a:latin typeface="+mj-lt"/>
              <a:cs typeface="Aktiv Grotesk Trial" panose="020B0504020202020204" pitchFamily="34" charset="0"/>
            </a:endParaRPr>
          </a:p>
        </p:txBody>
      </p:sp>
      <p:sp>
        <p:nvSpPr>
          <p:cNvPr id="35" name="TextBox 34"/>
          <p:cNvSpPr txBox="1"/>
          <p:nvPr/>
        </p:nvSpPr>
        <p:spPr>
          <a:xfrm>
            <a:off x="915319" y="6158789"/>
            <a:ext cx="3002985"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Asset no longer part of analysis</a:t>
            </a:r>
          </a:p>
        </p:txBody>
      </p:sp>
      <p:sp>
        <p:nvSpPr>
          <p:cNvPr id="36" name="TextBox 35"/>
          <p:cNvSpPr txBox="1"/>
          <p:nvPr/>
        </p:nvSpPr>
        <p:spPr>
          <a:xfrm>
            <a:off x="4916869" y="6158789"/>
            <a:ext cx="2354260"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Consider how this can help with adaptation strategies</a:t>
            </a:r>
          </a:p>
        </p:txBody>
      </p:sp>
      <p:sp>
        <p:nvSpPr>
          <p:cNvPr id="40" name="Rectangle 39"/>
          <p:cNvSpPr/>
          <p:nvPr/>
        </p:nvSpPr>
        <p:spPr>
          <a:xfrm>
            <a:off x="5549067" y="1557848"/>
            <a:ext cx="2992873" cy="923330"/>
          </a:xfrm>
          <a:prstGeom prst="rect">
            <a:avLst/>
          </a:prstGeom>
          <a:solidFill>
            <a:schemeClr val="bg1"/>
          </a:solidFill>
        </p:spPr>
        <p:txBody>
          <a:bodyPr wrap="square">
            <a:spAutoFit/>
          </a:bodyPr>
          <a:lstStyle/>
          <a:p>
            <a:pPr defTabSz="457200"/>
            <a:r>
              <a:rPr lang="en-US" dirty="0">
                <a:solidFill>
                  <a:prstClr val="black"/>
                </a:solidFill>
              </a:rPr>
              <a:t>Three step process to help </a:t>
            </a:r>
            <a:r>
              <a:rPr lang="en-US" dirty="0" smtClean="0">
                <a:solidFill>
                  <a:prstClr val="black"/>
                </a:solidFill>
              </a:rPr>
              <a:t>PRIORITZE assets </a:t>
            </a:r>
            <a:r>
              <a:rPr lang="en-US" dirty="0">
                <a:solidFill>
                  <a:prstClr val="black"/>
                </a:solidFill>
              </a:rPr>
              <a:t>for adaptation</a:t>
            </a:r>
          </a:p>
        </p:txBody>
      </p:sp>
      <p:sp>
        <p:nvSpPr>
          <p:cNvPr id="38" name="Rectangle 37"/>
          <p:cNvSpPr/>
          <p:nvPr/>
        </p:nvSpPr>
        <p:spPr>
          <a:xfrm>
            <a:off x="5637374" y="5660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41" name="Rectangle 40"/>
          <p:cNvSpPr/>
          <p:nvPr/>
        </p:nvSpPr>
        <p:spPr>
          <a:xfrm>
            <a:off x="6831585" y="4374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42" name="Rectangle 41"/>
          <p:cNvSpPr/>
          <p:nvPr/>
        </p:nvSpPr>
        <p:spPr>
          <a:xfrm>
            <a:off x="6831585" y="4537391"/>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Tree>
    <p:extLst>
      <p:ext uri="{BB962C8B-B14F-4D97-AF65-F5344CB8AC3E}">
        <p14:creationId xmlns:p14="http://schemas.microsoft.com/office/powerpoint/2010/main" val="8681453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a:extLst>
              <a:ext uri="{BEBA8EAE-BF5A-486C-A8C5-ECC9F3942E4B}">
                <a14:imgProps xmlns:a14="http://schemas.microsoft.com/office/drawing/2010/main">
                  <a14:imgLayer r:embed="rId4">
                    <a14:imgEffect>
                      <a14:artisticBlur radius="74"/>
                    </a14:imgEffect>
                  </a14:imgLayer>
                </a14:imgProps>
              </a:ext>
              <a:ext uri="{28A0092B-C50C-407E-A947-70E740481C1C}">
                <a14:useLocalDpi xmlns:a14="http://schemas.microsoft.com/office/drawing/2010/main" val="0"/>
              </a:ext>
            </a:extLst>
          </a:blip>
          <a:srcRect b="10236"/>
          <a:stretch/>
        </p:blipFill>
        <p:spPr>
          <a:xfrm>
            <a:off x="-24042" y="1371600"/>
            <a:ext cx="9168042" cy="5486400"/>
          </a:xfrm>
          <a:prstGeom prst="rect">
            <a:avLst/>
          </a:prstGeom>
        </p:spPr>
      </p:pic>
      <p:sp>
        <p:nvSpPr>
          <p:cNvPr id="6" name="Content Placeholder 5"/>
          <p:cNvSpPr>
            <a:spLocks noGrp="1"/>
          </p:cNvSpPr>
          <p:nvPr>
            <p:ph sz="quarter" idx="13"/>
          </p:nvPr>
        </p:nvSpPr>
        <p:spPr/>
        <p:txBody>
          <a:bodyPr/>
          <a:lstStyle/>
          <a:p>
            <a:r>
              <a:rPr lang="en-US" dirty="0"/>
              <a:t>Vulnerability Assessment: </a:t>
            </a:r>
            <a:r>
              <a:rPr lang="en-US" dirty="0" smtClean="0"/>
              <a:t>EXPOSURE</a:t>
            </a:r>
          </a:p>
        </p:txBody>
      </p:sp>
      <p:pic>
        <p:nvPicPr>
          <p:cNvPr id="8" name="Picture Placeholder 7"/>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10000" b="10000"/>
          <a:stretch>
            <a:fillRect/>
          </a:stretch>
        </p:blipFill>
        <p:spPr>
          <a:xfrm>
            <a:off x="-11875" y="1371600"/>
            <a:ext cx="9144000" cy="5486400"/>
          </a:xfrm>
          <a:noFill/>
        </p:spPr>
      </p:pic>
      <p:sp>
        <p:nvSpPr>
          <p:cNvPr id="12" name="TextBox 11"/>
          <p:cNvSpPr txBox="1"/>
          <p:nvPr/>
        </p:nvSpPr>
        <p:spPr>
          <a:xfrm>
            <a:off x="142500" y="1466600"/>
            <a:ext cx="4334825"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Vulnerability</a:t>
            </a:r>
          </a:p>
        </p:txBody>
      </p:sp>
      <p:sp>
        <p:nvSpPr>
          <p:cNvPr id="13" name="TextBox 12"/>
          <p:cNvSpPr txBox="1"/>
          <p:nvPr/>
        </p:nvSpPr>
        <p:spPr>
          <a:xfrm>
            <a:off x="737379" y="2408165"/>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grpSp>
        <p:nvGrpSpPr>
          <p:cNvPr id="23" name="Group 22"/>
          <p:cNvGrpSpPr/>
          <p:nvPr/>
        </p:nvGrpSpPr>
        <p:grpSpPr>
          <a:xfrm>
            <a:off x="7820134" y="3633398"/>
            <a:ext cx="585037" cy="636490"/>
            <a:chOff x="8259509" y="3787773"/>
            <a:chExt cx="585037" cy="636490"/>
          </a:xfrm>
        </p:grpSpPr>
        <p:sp>
          <p:nvSpPr>
            <p:cNvPr id="15" name="Oval 14"/>
            <p:cNvSpPr/>
            <p:nvPr/>
          </p:nvSpPr>
          <p:spPr>
            <a:xfrm>
              <a:off x="8259509" y="378777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8329568" y="3857832"/>
              <a:ext cx="462095" cy="566431"/>
              <a:chOff x="6041488" y="5485722"/>
              <a:chExt cx="462095" cy="566431"/>
            </a:xfrm>
          </p:grpSpPr>
          <p:sp>
            <p:nvSpPr>
              <p:cNvPr id="17" name="Oval 16"/>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19" name="TextBox 18"/>
          <p:cNvSpPr txBox="1"/>
          <p:nvPr/>
        </p:nvSpPr>
        <p:spPr>
          <a:xfrm>
            <a:off x="7372914" y="3310315"/>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20" name="TextBox 19"/>
          <p:cNvSpPr txBox="1"/>
          <p:nvPr/>
        </p:nvSpPr>
        <p:spPr>
          <a:xfrm>
            <a:off x="7577523" y="4260593"/>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21" name="Oval 20"/>
          <p:cNvSpPr/>
          <p:nvPr/>
        </p:nvSpPr>
        <p:spPr>
          <a:xfrm>
            <a:off x="815869" y="1821837"/>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p:cNvGrpSpPr/>
          <p:nvPr/>
        </p:nvGrpSpPr>
        <p:grpSpPr>
          <a:xfrm>
            <a:off x="882965" y="1893187"/>
            <a:ext cx="455544" cy="572082"/>
            <a:chOff x="1273229" y="2106937"/>
            <a:chExt cx="455544" cy="572082"/>
          </a:xfrm>
        </p:grpSpPr>
        <p:sp>
          <p:nvSpPr>
            <p:cNvPr id="10" name="Oval 9"/>
            <p:cNvSpPr/>
            <p:nvPr/>
          </p:nvSpPr>
          <p:spPr>
            <a:xfrm>
              <a:off x="1273229" y="2106937"/>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423973" y="2168031"/>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sp>
        <p:nvSpPr>
          <p:cNvPr id="25" name="Rectangle 24"/>
          <p:cNvSpPr/>
          <p:nvPr/>
        </p:nvSpPr>
        <p:spPr>
          <a:xfrm>
            <a:off x="2063690" y="4445880"/>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6" name="Rectangle 25"/>
          <p:cNvSpPr/>
          <p:nvPr/>
        </p:nvSpPr>
        <p:spPr>
          <a:xfrm>
            <a:off x="4477325" y="4445879"/>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9" name="Rectangle 28"/>
          <p:cNvSpPr/>
          <p:nvPr/>
        </p:nvSpPr>
        <p:spPr>
          <a:xfrm>
            <a:off x="927964"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0" name="Rectangle 29"/>
          <p:cNvSpPr/>
          <p:nvPr/>
        </p:nvSpPr>
        <p:spPr>
          <a:xfrm>
            <a:off x="3301049"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1" name="Rectangle 30"/>
          <p:cNvSpPr/>
          <p:nvPr/>
        </p:nvSpPr>
        <p:spPr>
          <a:xfrm>
            <a:off x="5636034" y="5660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p>
        </p:txBody>
      </p:sp>
      <p:sp>
        <p:nvSpPr>
          <p:cNvPr id="32" name="TextBox 31"/>
          <p:cNvSpPr txBox="1"/>
          <p:nvPr/>
        </p:nvSpPr>
        <p:spPr>
          <a:xfrm>
            <a:off x="630501" y="4180644"/>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flooded?</a:t>
            </a:r>
          </a:p>
          <a:p>
            <a:r>
              <a:rPr lang="en-US" dirty="0" smtClean="0">
                <a:solidFill>
                  <a:schemeClr val="tx1">
                    <a:lumMod val="95000"/>
                    <a:lumOff val="5000"/>
                  </a:schemeClr>
                </a:solidFill>
                <a:latin typeface="+mj-lt"/>
                <a:cs typeface="Aktiv Grotesk Trial" panose="020B0504020202020204" pitchFamily="34" charset="0"/>
              </a:rPr>
              <a:t>(exposed)</a:t>
            </a:r>
          </a:p>
        </p:txBody>
      </p:sp>
      <p:sp>
        <p:nvSpPr>
          <p:cNvPr id="33" name="TextBox 32"/>
          <p:cNvSpPr txBox="1"/>
          <p:nvPr/>
        </p:nvSpPr>
        <p:spPr>
          <a:xfrm>
            <a:off x="2936309" y="435876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sensitive?</a:t>
            </a:r>
            <a:endParaRPr lang="en-US" dirty="0" smtClean="0">
              <a:solidFill>
                <a:schemeClr val="tx1">
                  <a:lumMod val="95000"/>
                  <a:lumOff val="5000"/>
                </a:schemeClr>
              </a:solidFill>
              <a:latin typeface="+mj-lt"/>
              <a:cs typeface="Aktiv Grotesk Trial" panose="020B0504020202020204" pitchFamily="34" charset="0"/>
            </a:endParaRPr>
          </a:p>
        </p:txBody>
      </p:sp>
      <p:sp>
        <p:nvSpPr>
          <p:cNvPr id="34" name="TextBox 33"/>
          <p:cNvSpPr txBox="1"/>
          <p:nvPr/>
        </p:nvSpPr>
        <p:spPr>
          <a:xfrm>
            <a:off x="5301498" y="405001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Does the asset have adaptive capability?</a:t>
            </a:r>
            <a:endParaRPr lang="en-US" dirty="0" smtClean="0">
              <a:solidFill>
                <a:schemeClr val="tx1">
                  <a:lumMod val="95000"/>
                  <a:lumOff val="5000"/>
                </a:schemeClr>
              </a:solidFill>
              <a:latin typeface="+mj-lt"/>
              <a:cs typeface="Aktiv Grotesk Trial" panose="020B0504020202020204" pitchFamily="34" charset="0"/>
            </a:endParaRPr>
          </a:p>
        </p:txBody>
      </p:sp>
      <p:sp>
        <p:nvSpPr>
          <p:cNvPr id="36" name="TextBox 35"/>
          <p:cNvSpPr txBox="1"/>
          <p:nvPr/>
        </p:nvSpPr>
        <p:spPr>
          <a:xfrm>
            <a:off x="4916869" y="6158789"/>
            <a:ext cx="2354260"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Consider how this can help with adaptation strategies</a:t>
            </a:r>
          </a:p>
        </p:txBody>
      </p:sp>
      <p:sp>
        <p:nvSpPr>
          <p:cNvPr id="39" name="Donut 38"/>
          <p:cNvSpPr/>
          <p:nvPr/>
        </p:nvSpPr>
        <p:spPr>
          <a:xfrm>
            <a:off x="255967" y="3735150"/>
            <a:ext cx="1717964" cy="1717964"/>
          </a:xfrm>
          <a:prstGeom prst="donut">
            <a:avLst>
              <a:gd name="adj" fmla="val 57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0" name="Rectangle 39"/>
          <p:cNvSpPr/>
          <p:nvPr/>
        </p:nvSpPr>
        <p:spPr>
          <a:xfrm>
            <a:off x="5912522" y="1553596"/>
            <a:ext cx="2879053" cy="1200329"/>
          </a:xfrm>
          <a:prstGeom prst="rect">
            <a:avLst/>
          </a:prstGeom>
          <a:solidFill>
            <a:schemeClr val="bg1"/>
          </a:solidFill>
        </p:spPr>
        <p:txBody>
          <a:bodyPr wrap="square">
            <a:spAutoFit/>
          </a:bodyPr>
          <a:lstStyle/>
          <a:p>
            <a:r>
              <a:rPr lang="en-US" b="1" dirty="0">
                <a:solidFill>
                  <a:prstClr val="black"/>
                </a:solidFill>
              </a:rPr>
              <a:t>Exposure:</a:t>
            </a:r>
            <a:r>
              <a:rPr lang="en-US" dirty="0">
                <a:solidFill>
                  <a:prstClr val="black"/>
                </a:solidFill>
              </a:rPr>
              <a:t> the nature and degree to which climate threats physically </a:t>
            </a:r>
            <a:endParaRPr lang="en-US" dirty="0" smtClean="0">
              <a:solidFill>
                <a:prstClr val="black"/>
              </a:solidFill>
            </a:endParaRPr>
          </a:p>
          <a:p>
            <a:r>
              <a:rPr lang="en-US" dirty="0" smtClean="0">
                <a:solidFill>
                  <a:prstClr val="black"/>
                </a:solidFill>
              </a:rPr>
              <a:t>touch </a:t>
            </a:r>
            <a:r>
              <a:rPr lang="en-US" dirty="0">
                <a:solidFill>
                  <a:prstClr val="black"/>
                </a:solidFill>
              </a:rPr>
              <a:t>the asset</a:t>
            </a:r>
          </a:p>
        </p:txBody>
      </p:sp>
      <p:grpSp>
        <p:nvGrpSpPr>
          <p:cNvPr id="38" name="Group 37"/>
          <p:cNvGrpSpPr/>
          <p:nvPr/>
        </p:nvGrpSpPr>
        <p:grpSpPr>
          <a:xfrm>
            <a:off x="6831585" y="4374628"/>
            <a:ext cx="439544" cy="439762"/>
            <a:chOff x="6831585" y="4374628"/>
            <a:chExt cx="439544" cy="439762"/>
          </a:xfrm>
        </p:grpSpPr>
        <p:sp>
          <p:nvSpPr>
            <p:cNvPr id="41" name="Rectangle 40"/>
            <p:cNvSpPr/>
            <p:nvPr/>
          </p:nvSpPr>
          <p:spPr>
            <a:xfrm>
              <a:off x="6831585" y="4374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42" name="Rectangle 41"/>
            <p:cNvSpPr/>
            <p:nvPr/>
          </p:nvSpPr>
          <p:spPr>
            <a:xfrm>
              <a:off x="6831585" y="4537391"/>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grpSp>
      <p:sp>
        <p:nvSpPr>
          <p:cNvPr id="43" name="TextBox 42"/>
          <p:cNvSpPr txBox="1"/>
          <p:nvPr/>
        </p:nvSpPr>
        <p:spPr>
          <a:xfrm>
            <a:off x="915319" y="6158789"/>
            <a:ext cx="3002985"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Asset no longer part of analysis</a:t>
            </a:r>
          </a:p>
        </p:txBody>
      </p:sp>
    </p:spTree>
    <p:extLst>
      <p:ext uri="{BB962C8B-B14F-4D97-AF65-F5344CB8AC3E}">
        <p14:creationId xmlns:p14="http://schemas.microsoft.com/office/powerpoint/2010/main" val="12105591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a:extLst>
              <a:ext uri="{BEBA8EAE-BF5A-486C-A8C5-ECC9F3942E4B}">
                <a14:imgProps xmlns:a14="http://schemas.microsoft.com/office/drawing/2010/main">
                  <a14:imgLayer r:embed="rId4">
                    <a14:imgEffect>
                      <a14:artisticBlur radius="74"/>
                    </a14:imgEffect>
                  </a14:imgLayer>
                </a14:imgProps>
              </a:ext>
              <a:ext uri="{28A0092B-C50C-407E-A947-70E740481C1C}">
                <a14:useLocalDpi xmlns:a14="http://schemas.microsoft.com/office/drawing/2010/main" val="0"/>
              </a:ext>
            </a:extLst>
          </a:blip>
          <a:srcRect b="10236"/>
          <a:stretch/>
        </p:blipFill>
        <p:spPr>
          <a:xfrm>
            <a:off x="-24042" y="1371600"/>
            <a:ext cx="9168042" cy="5486400"/>
          </a:xfrm>
          <a:prstGeom prst="rect">
            <a:avLst/>
          </a:prstGeom>
        </p:spPr>
      </p:pic>
      <p:sp>
        <p:nvSpPr>
          <p:cNvPr id="6" name="Content Placeholder 5"/>
          <p:cNvSpPr>
            <a:spLocks noGrp="1"/>
          </p:cNvSpPr>
          <p:nvPr>
            <p:ph sz="quarter" idx="13"/>
          </p:nvPr>
        </p:nvSpPr>
        <p:spPr/>
        <p:txBody>
          <a:bodyPr/>
          <a:lstStyle/>
          <a:p>
            <a:r>
              <a:rPr lang="en-US" dirty="0"/>
              <a:t>Vulnerability Assessment: SENSITIVITY</a:t>
            </a:r>
            <a:endParaRPr lang="en-US" dirty="0" smtClean="0"/>
          </a:p>
        </p:txBody>
      </p:sp>
      <p:pic>
        <p:nvPicPr>
          <p:cNvPr id="8" name="Picture Placeholder 7"/>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10000" b="10000"/>
          <a:stretch>
            <a:fillRect/>
          </a:stretch>
        </p:blipFill>
        <p:spPr>
          <a:xfrm>
            <a:off x="-11875" y="1371600"/>
            <a:ext cx="9144000" cy="5486400"/>
          </a:xfrm>
          <a:noFill/>
        </p:spPr>
      </p:pic>
      <p:sp>
        <p:nvSpPr>
          <p:cNvPr id="12" name="TextBox 11"/>
          <p:cNvSpPr txBox="1"/>
          <p:nvPr/>
        </p:nvSpPr>
        <p:spPr>
          <a:xfrm>
            <a:off x="142500" y="1466600"/>
            <a:ext cx="4334825"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Vulnerability</a:t>
            </a:r>
          </a:p>
        </p:txBody>
      </p:sp>
      <p:sp>
        <p:nvSpPr>
          <p:cNvPr id="13" name="TextBox 12"/>
          <p:cNvSpPr txBox="1"/>
          <p:nvPr/>
        </p:nvSpPr>
        <p:spPr>
          <a:xfrm>
            <a:off x="737379" y="2408165"/>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grpSp>
        <p:nvGrpSpPr>
          <p:cNvPr id="23" name="Group 22"/>
          <p:cNvGrpSpPr/>
          <p:nvPr/>
        </p:nvGrpSpPr>
        <p:grpSpPr>
          <a:xfrm>
            <a:off x="7820134" y="3633398"/>
            <a:ext cx="585037" cy="636490"/>
            <a:chOff x="8259509" y="3787773"/>
            <a:chExt cx="585037" cy="636490"/>
          </a:xfrm>
        </p:grpSpPr>
        <p:sp>
          <p:nvSpPr>
            <p:cNvPr id="15" name="Oval 14"/>
            <p:cNvSpPr/>
            <p:nvPr/>
          </p:nvSpPr>
          <p:spPr>
            <a:xfrm>
              <a:off x="8259509" y="378777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8329568" y="3857832"/>
              <a:ext cx="462095" cy="566431"/>
              <a:chOff x="6041488" y="5485722"/>
              <a:chExt cx="462095" cy="566431"/>
            </a:xfrm>
          </p:grpSpPr>
          <p:sp>
            <p:nvSpPr>
              <p:cNvPr id="17" name="Oval 16"/>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19" name="TextBox 18"/>
          <p:cNvSpPr txBox="1"/>
          <p:nvPr/>
        </p:nvSpPr>
        <p:spPr>
          <a:xfrm>
            <a:off x="7372914" y="3310315"/>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20" name="TextBox 19"/>
          <p:cNvSpPr txBox="1"/>
          <p:nvPr/>
        </p:nvSpPr>
        <p:spPr>
          <a:xfrm>
            <a:off x="7577523" y="4260593"/>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21" name="Oval 20"/>
          <p:cNvSpPr/>
          <p:nvPr/>
        </p:nvSpPr>
        <p:spPr>
          <a:xfrm>
            <a:off x="815869" y="1821837"/>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p:cNvGrpSpPr/>
          <p:nvPr/>
        </p:nvGrpSpPr>
        <p:grpSpPr>
          <a:xfrm>
            <a:off x="882965" y="1893187"/>
            <a:ext cx="455544" cy="572082"/>
            <a:chOff x="1273229" y="2106937"/>
            <a:chExt cx="455544" cy="572082"/>
          </a:xfrm>
        </p:grpSpPr>
        <p:sp>
          <p:nvSpPr>
            <p:cNvPr id="10" name="Oval 9"/>
            <p:cNvSpPr/>
            <p:nvPr/>
          </p:nvSpPr>
          <p:spPr>
            <a:xfrm>
              <a:off x="1273229" y="2106937"/>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423973" y="2168031"/>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sp>
        <p:nvSpPr>
          <p:cNvPr id="25" name="Rectangle 24"/>
          <p:cNvSpPr/>
          <p:nvPr/>
        </p:nvSpPr>
        <p:spPr>
          <a:xfrm>
            <a:off x="2063690" y="4445880"/>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6" name="Rectangle 25"/>
          <p:cNvSpPr/>
          <p:nvPr/>
        </p:nvSpPr>
        <p:spPr>
          <a:xfrm>
            <a:off x="4477325" y="4445879"/>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9" name="Rectangle 28"/>
          <p:cNvSpPr/>
          <p:nvPr/>
        </p:nvSpPr>
        <p:spPr>
          <a:xfrm>
            <a:off x="927964"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0" name="Rectangle 29"/>
          <p:cNvSpPr/>
          <p:nvPr/>
        </p:nvSpPr>
        <p:spPr>
          <a:xfrm>
            <a:off x="3301049"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1" name="Rectangle 30"/>
          <p:cNvSpPr/>
          <p:nvPr/>
        </p:nvSpPr>
        <p:spPr>
          <a:xfrm>
            <a:off x="5636034" y="5660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p>
        </p:txBody>
      </p:sp>
      <p:sp>
        <p:nvSpPr>
          <p:cNvPr id="32" name="TextBox 31"/>
          <p:cNvSpPr txBox="1"/>
          <p:nvPr/>
        </p:nvSpPr>
        <p:spPr>
          <a:xfrm>
            <a:off x="630501" y="4180644"/>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flooded?</a:t>
            </a:r>
          </a:p>
          <a:p>
            <a:r>
              <a:rPr lang="en-US" dirty="0" smtClean="0">
                <a:solidFill>
                  <a:schemeClr val="tx1">
                    <a:lumMod val="95000"/>
                    <a:lumOff val="5000"/>
                  </a:schemeClr>
                </a:solidFill>
                <a:latin typeface="+mj-lt"/>
                <a:cs typeface="Aktiv Grotesk Trial" panose="020B0504020202020204" pitchFamily="34" charset="0"/>
              </a:rPr>
              <a:t>(exposed)</a:t>
            </a:r>
          </a:p>
        </p:txBody>
      </p:sp>
      <p:sp>
        <p:nvSpPr>
          <p:cNvPr id="33" name="TextBox 32"/>
          <p:cNvSpPr txBox="1"/>
          <p:nvPr/>
        </p:nvSpPr>
        <p:spPr>
          <a:xfrm>
            <a:off x="2936309" y="435876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sensitive?</a:t>
            </a:r>
            <a:endParaRPr lang="en-US" dirty="0" smtClean="0">
              <a:solidFill>
                <a:schemeClr val="tx1">
                  <a:lumMod val="95000"/>
                  <a:lumOff val="5000"/>
                </a:schemeClr>
              </a:solidFill>
              <a:latin typeface="+mj-lt"/>
              <a:cs typeface="Aktiv Grotesk Trial" panose="020B0504020202020204" pitchFamily="34" charset="0"/>
            </a:endParaRPr>
          </a:p>
        </p:txBody>
      </p:sp>
      <p:sp>
        <p:nvSpPr>
          <p:cNvPr id="34" name="TextBox 33"/>
          <p:cNvSpPr txBox="1"/>
          <p:nvPr/>
        </p:nvSpPr>
        <p:spPr>
          <a:xfrm>
            <a:off x="5301498" y="405001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Does the asset have adaptive capability?</a:t>
            </a:r>
            <a:endParaRPr lang="en-US" dirty="0" smtClean="0">
              <a:solidFill>
                <a:schemeClr val="tx1">
                  <a:lumMod val="95000"/>
                  <a:lumOff val="5000"/>
                </a:schemeClr>
              </a:solidFill>
              <a:latin typeface="+mj-lt"/>
              <a:cs typeface="Aktiv Grotesk Trial" panose="020B0504020202020204" pitchFamily="34" charset="0"/>
            </a:endParaRPr>
          </a:p>
        </p:txBody>
      </p:sp>
      <p:sp>
        <p:nvSpPr>
          <p:cNvPr id="36" name="TextBox 35"/>
          <p:cNvSpPr txBox="1"/>
          <p:nvPr/>
        </p:nvSpPr>
        <p:spPr>
          <a:xfrm>
            <a:off x="4916869" y="6158789"/>
            <a:ext cx="2354260"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Consider how this can help with adaptation strategies</a:t>
            </a:r>
          </a:p>
        </p:txBody>
      </p:sp>
      <p:sp>
        <p:nvSpPr>
          <p:cNvPr id="39" name="Donut 38"/>
          <p:cNvSpPr/>
          <p:nvPr/>
        </p:nvSpPr>
        <p:spPr>
          <a:xfrm>
            <a:off x="2621984" y="3735150"/>
            <a:ext cx="1717964" cy="1717964"/>
          </a:xfrm>
          <a:prstGeom prst="donut">
            <a:avLst>
              <a:gd name="adj" fmla="val 57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0" name="Rectangle 39"/>
          <p:cNvSpPr/>
          <p:nvPr/>
        </p:nvSpPr>
        <p:spPr>
          <a:xfrm>
            <a:off x="5912522" y="1570021"/>
            <a:ext cx="2992873" cy="646331"/>
          </a:xfrm>
          <a:prstGeom prst="rect">
            <a:avLst/>
          </a:prstGeom>
          <a:solidFill>
            <a:schemeClr val="bg1"/>
          </a:solidFill>
        </p:spPr>
        <p:txBody>
          <a:bodyPr wrap="square">
            <a:spAutoFit/>
          </a:bodyPr>
          <a:lstStyle/>
          <a:p>
            <a:r>
              <a:rPr lang="en-US" b="1" dirty="0" smtClean="0">
                <a:solidFill>
                  <a:prstClr val="black"/>
                </a:solidFill>
              </a:rPr>
              <a:t>Sensitivity:</a:t>
            </a:r>
            <a:r>
              <a:rPr lang="en-US" dirty="0" smtClean="0">
                <a:solidFill>
                  <a:prstClr val="black"/>
                </a:solidFill>
              </a:rPr>
              <a:t> the </a:t>
            </a:r>
            <a:r>
              <a:rPr lang="en-US" dirty="0">
                <a:solidFill>
                  <a:prstClr val="black"/>
                </a:solidFill>
              </a:rPr>
              <a:t>degree to which an asset is affected</a:t>
            </a:r>
          </a:p>
        </p:txBody>
      </p:sp>
      <p:grpSp>
        <p:nvGrpSpPr>
          <p:cNvPr id="38" name="Group 37"/>
          <p:cNvGrpSpPr/>
          <p:nvPr/>
        </p:nvGrpSpPr>
        <p:grpSpPr>
          <a:xfrm>
            <a:off x="6831585" y="4374628"/>
            <a:ext cx="439544" cy="439762"/>
            <a:chOff x="6831585" y="4374628"/>
            <a:chExt cx="439544" cy="439762"/>
          </a:xfrm>
        </p:grpSpPr>
        <p:sp>
          <p:nvSpPr>
            <p:cNvPr id="41" name="Rectangle 40"/>
            <p:cNvSpPr/>
            <p:nvPr/>
          </p:nvSpPr>
          <p:spPr>
            <a:xfrm>
              <a:off x="6831585" y="4374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42" name="Rectangle 41"/>
            <p:cNvSpPr/>
            <p:nvPr/>
          </p:nvSpPr>
          <p:spPr>
            <a:xfrm>
              <a:off x="6831585" y="4537391"/>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grpSp>
      <p:sp>
        <p:nvSpPr>
          <p:cNvPr id="43" name="TextBox 42"/>
          <p:cNvSpPr txBox="1"/>
          <p:nvPr/>
        </p:nvSpPr>
        <p:spPr>
          <a:xfrm>
            <a:off x="915319" y="6158789"/>
            <a:ext cx="3002985"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Asset no longer part of analysis</a:t>
            </a:r>
          </a:p>
        </p:txBody>
      </p:sp>
    </p:spTree>
    <p:extLst>
      <p:ext uri="{BB962C8B-B14F-4D97-AF65-F5344CB8AC3E}">
        <p14:creationId xmlns:p14="http://schemas.microsoft.com/office/powerpoint/2010/main" val="272744143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a:extLst>
              <a:ext uri="{BEBA8EAE-BF5A-486C-A8C5-ECC9F3942E4B}">
                <a14:imgProps xmlns:a14="http://schemas.microsoft.com/office/drawing/2010/main">
                  <a14:imgLayer r:embed="rId4">
                    <a14:imgEffect>
                      <a14:artisticBlur radius="74"/>
                    </a14:imgEffect>
                  </a14:imgLayer>
                </a14:imgProps>
              </a:ext>
              <a:ext uri="{28A0092B-C50C-407E-A947-70E740481C1C}">
                <a14:useLocalDpi xmlns:a14="http://schemas.microsoft.com/office/drawing/2010/main" val="0"/>
              </a:ext>
            </a:extLst>
          </a:blip>
          <a:srcRect b="10236"/>
          <a:stretch/>
        </p:blipFill>
        <p:spPr>
          <a:xfrm>
            <a:off x="-24042" y="1371600"/>
            <a:ext cx="9168042" cy="5486400"/>
          </a:xfrm>
          <a:prstGeom prst="rect">
            <a:avLst/>
          </a:prstGeom>
        </p:spPr>
      </p:pic>
      <p:sp>
        <p:nvSpPr>
          <p:cNvPr id="6" name="Content Placeholder 5"/>
          <p:cNvSpPr>
            <a:spLocks noGrp="1"/>
          </p:cNvSpPr>
          <p:nvPr>
            <p:ph sz="quarter" idx="13"/>
          </p:nvPr>
        </p:nvSpPr>
        <p:spPr/>
        <p:txBody>
          <a:bodyPr/>
          <a:lstStyle/>
          <a:p>
            <a:r>
              <a:rPr lang="en-US" dirty="0"/>
              <a:t>Vulnerability </a:t>
            </a:r>
            <a:r>
              <a:rPr lang="en-US" dirty="0" smtClean="0"/>
              <a:t>Assessment: ADAPTIVE </a:t>
            </a:r>
            <a:r>
              <a:rPr lang="en-US" dirty="0"/>
              <a:t>CAPACITY</a:t>
            </a:r>
            <a:endParaRPr lang="en-US" dirty="0" smtClean="0"/>
          </a:p>
        </p:txBody>
      </p:sp>
      <p:pic>
        <p:nvPicPr>
          <p:cNvPr id="8" name="Picture Placeholder 7"/>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10000" b="10000"/>
          <a:stretch>
            <a:fillRect/>
          </a:stretch>
        </p:blipFill>
        <p:spPr>
          <a:xfrm>
            <a:off x="-11875" y="1371600"/>
            <a:ext cx="9144000" cy="5486400"/>
          </a:xfrm>
          <a:noFill/>
        </p:spPr>
      </p:pic>
      <p:sp>
        <p:nvSpPr>
          <p:cNvPr id="12" name="TextBox 11"/>
          <p:cNvSpPr txBox="1"/>
          <p:nvPr/>
        </p:nvSpPr>
        <p:spPr>
          <a:xfrm>
            <a:off x="142500" y="1466600"/>
            <a:ext cx="4334825"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Vulnerability</a:t>
            </a:r>
          </a:p>
        </p:txBody>
      </p:sp>
      <p:sp>
        <p:nvSpPr>
          <p:cNvPr id="13" name="TextBox 12"/>
          <p:cNvSpPr txBox="1"/>
          <p:nvPr/>
        </p:nvSpPr>
        <p:spPr>
          <a:xfrm>
            <a:off x="737379" y="2408165"/>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grpSp>
        <p:nvGrpSpPr>
          <p:cNvPr id="23" name="Group 22"/>
          <p:cNvGrpSpPr/>
          <p:nvPr/>
        </p:nvGrpSpPr>
        <p:grpSpPr>
          <a:xfrm>
            <a:off x="7820134" y="3633398"/>
            <a:ext cx="585037" cy="636490"/>
            <a:chOff x="8259509" y="3787773"/>
            <a:chExt cx="585037" cy="636490"/>
          </a:xfrm>
        </p:grpSpPr>
        <p:sp>
          <p:nvSpPr>
            <p:cNvPr id="15" name="Oval 14"/>
            <p:cNvSpPr/>
            <p:nvPr/>
          </p:nvSpPr>
          <p:spPr>
            <a:xfrm>
              <a:off x="8259509" y="378777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8329568" y="3857832"/>
              <a:ext cx="462095" cy="566431"/>
              <a:chOff x="6041488" y="5485722"/>
              <a:chExt cx="462095" cy="566431"/>
            </a:xfrm>
          </p:grpSpPr>
          <p:sp>
            <p:nvSpPr>
              <p:cNvPr id="17" name="Oval 16"/>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grpSp>
      <p:sp>
        <p:nvSpPr>
          <p:cNvPr id="19" name="TextBox 18"/>
          <p:cNvSpPr txBox="1"/>
          <p:nvPr/>
        </p:nvSpPr>
        <p:spPr>
          <a:xfrm>
            <a:off x="7372914" y="3310315"/>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20" name="TextBox 19"/>
          <p:cNvSpPr txBox="1"/>
          <p:nvPr/>
        </p:nvSpPr>
        <p:spPr>
          <a:xfrm>
            <a:off x="7577523" y="4260593"/>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21" name="Oval 20"/>
          <p:cNvSpPr/>
          <p:nvPr/>
        </p:nvSpPr>
        <p:spPr>
          <a:xfrm>
            <a:off x="815869" y="1821837"/>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p:cNvGrpSpPr/>
          <p:nvPr/>
        </p:nvGrpSpPr>
        <p:grpSpPr>
          <a:xfrm>
            <a:off x="882965" y="1893187"/>
            <a:ext cx="455544" cy="572082"/>
            <a:chOff x="1273229" y="2106937"/>
            <a:chExt cx="455544" cy="572082"/>
          </a:xfrm>
        </p:grpSpPr>
        <p:sp>
          <p:nvSpPr>
            <p:cNvPr id="10" name="Oval 9"/>
            <p:cNvSpPr/>
            <p:nvPr/>
          </p:nvSpPr>
          <p:spPr>
            <a:xfrm>
              <a:off x="1273229" y="2106937"/>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423973" y="2168031"/>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sp>
        <p:nvSpPr>
          <p:cNvPr id="25" name="Rectangle 24"/>
          <p:cNvSpPr/>
          <p:nvPr/>
        </p:nvSpPr>
        <p:spPr>
          <a:xfrm>
            <a:off x="2063690" y="4445880"/>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6" name="Rectangle 25"/>
          <p:cNvSpPr/>
          <p:nvPr/>
        </p:nvSpPr>
        <p:spPr>
          <a:xfrm>
            <a:off x="4477325" y="4445879"/>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grpSp>
        <p:nvGrpSpPr>
          <p:cNvPr id="2" name="Group 1"/>
          <p:cNvGrpSpPr/>
          <p:nvPr/>
        </p:nvGrpSpPr>
        <p:grpSpPr>
          <a:xfrm>
            <a:off x="6831585" y="4374628"/>
            <a:ext cx="439544" cy="439762"/>
            <a:chOff x="6831585" y="4374628"/>
            <a:chExt cx="439544" cy="439762"/>
          </a:xfrm>
        </p:grpSpPr>
        <p:sp>
          <p:nvSpPr>
            <p:cNvPr id="27" name="Rectangle 26"/>
            <p:cNvSpPr/>
            <p:nvPr/>
          </p:nvSpPr>
          <p:spPr>
            <a:xfrm>
              <a:off x="6831585" y="4374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endParaRPr lang="en-US" sz="1200" b="1" dirty="0">
                <a:solidFill>
                  <a:schemeClr val="tx1">
                    <a:lumMod val="95000"/>
                    <a:lumOff val="5000"/>
                  </a:schemeClr>
                </a:solidFill>
                <a:cs typeface="Aktiv Grotesk Trial" panose="020B0504020202020204" pitchFamily="34" charset="0"/>
              </a:endParaRPr>
            </a:p>
          </p:txBody>
        </p:sp>
        <p:sp>
          <p:nvSpPr>
            <p:cNvPr id="28" name="Rectangle 27"/>
            <p:cNvSpPr/>
            <p:nvPr/>
          </p:nvSpPr>
          <p:spPr>
            <a:xfrm>
              <a:off x="6831585" y="4537391"/>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grpSp>
      <p:sp>
        <p:nvSpPr>
          <p:cNvPr id="29" name="Rectangle 28"/>
          <p:cNvSpPr/>
          <p:nvPr/>
        </p:nvSpPr>
        <p:spPr>
          <a:xfrm>
            <a:off x="927964"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0" name="Rectangle 29"/>
          <p:cNvSpPr/>
          <p:nvPr/>
        </p:nvSpPr>
        <p:spPr>
          <a:xfrm>
            <a:off x="3301049" y="5660628"/>
            <a:ext cx="373820"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no</a:t>
            </a:r>
          </a:p>
        </p:txBody>
      </p:sp>
      <p:sp>
        <p:nvSpPr>
          <p:cNvPr id="31" name="Rectangle 30"/>
          <p:cNvSpPr/>
          <p:nvPr/>
        </p:nvSpPr>
        <p:spPr>
          <a:xfrm>
            <a:off x="5636034" y="5660628"/>
            <a:ext cx="439544" cy="276999"/>
          </a:xfrm>
          <a:prstGeom prst="rect">
            <a:avLst/>
          </a:prstGeom>
        </p:spPr>
        <p:txBody>
          <a:bodyPr wrap="none">
            <a:spAutoFit/>
          </a:bodyPr>
          <a:lstStyle/>
          <a:p>
            <a:r>
              <a:rPr lang="en-US" sz="1200" b="1" dirty="0" smtClean="0">
                <a:solidFill>
                  <a:schemeClr val="tx1">
                    <a:lumMod val="95000"/>
                    <a:lumOff val="5000"/>
                  </a:schemeClr>
                </a:solidFill>
                <a:cs typeface="Aktiv Grotesk Trial" panose="020B0504020202020204" pitchFamily="34" charset="0"/>
              </a:rPr>
              <a:t>yes</a:t>
            </a:r>
          </a:p>
        </p:txBody>
      </p:sp>
      <p:sp>
        <p:nvSpPr>
          <p:cNvPr id="32" name="TextBox 31"/>
          <p:cNvSpPr txBox="1"/>
          <p:nvPr/>
        </p:nvSpPr>
        <p:spPr>
          <a:xfrm>
            <a:off x="630501" y="4180644"/>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flooded?</a:t>
            </a:r>
          </a:p>
          <a:p>
            <a:r>
              <a:rPr lang="en-US" dirty="0" smtClean="0">
                <a:solidFill>
                  <a:schemeClr val="tx1">
                    <a:lumMod val="95000"/>
                    <a:lumOff val="5000"/>
                  </a:schemeClr>
                </a:solidFill>
                <a:latin typeface="+mj-lt"/>
                <a:cs typeface="Aktiv Grotesk Trial" panose="020B0504020202020204" pitchFamily="34" charset="0"/>
              </a:rPr>
              <a:t>(exposed)</a:t>
            </a:r>
          </a:p>
        </p:txBody>
      </p:sp>
      <p:sp>
        <p:nvSpPr>
          <p:cNvPr id="33" name="TextBox 32"/>
          <p:cNvSpPr txBox="1"/>
          <p:nvPr/>
        </p:nvSpPr>
        <p:spPr>
          <a:xfrm>
            <a:off x="2936309" y="435876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Is asset sensitive?</a:t>
            </a:r>
            <a:endParaRPr lang="en-US" dirty="0" smtClean="0">
              <a:solidFill>
                <a:schemeClr val="tx1">
                  <a:lumMod val="95000"/>
                  <a:lumOff val="5000"/>
                </a:schemeClr>
              </a:solidFill>
              <a:latin typeface="+mj-lt"/>
              <a:cs typeface="Aktiv Grotesk Trial" panose="020B0504020202020204" pitchFamily="34" charset="0"/>
            </a:endParaRPr>
          </a:p>
        </p:txBody>
      </p:sp>
      <p:sp>
        <p:nvSpPr>
          <p:cNvPr id="36" name="TextBox 35"/>
          <p:cNvSpPr txBox="1"/>
          <p:nvPr/>
        </p:nvSpPr>
        <p:spPr>
          <a:xfrm>
            <a:off x="4916869" y="6158789"/>
            <a:ext cx="2354260"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Consider how this can help with adaptation strategies</a:t>
            </a:r>
          </a:p>
        </p:txBody>
      </p:sp>
      <p:sp>
        <p:nvSpPr>
          <p:cNvPr id="39" name="Donut 38"/>
          <p:cNvSpPr/>
          <p:nvPr/>
        </p:nvSpPr>
        <p:spPr>
          <a:xfrm>
            <a:off x="4994165" y="3735150"/>
            <a:ext cx="1717964" cy="1717964"/>
          </a:xfrm>
          <a:prstGeom prst="donut">
            <a:avLst>
              <a:gd name="adj" fmla="val 574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0" name="Rectangle 39"/>
          <p:cNvSpPr/>
          <p:nvPr/>
        </p:nvSpPr>
        <p:spPr>
          <a:xfrm>
            <a:off x="5804047" y="1529711"/>
            <a:ext cx="3137733" cy="1754326"/>
          </a:xfrm>
          <a:prstGeom prst="rect">
            <a:avLst/>
          </a:prstGeom>
          <a:solidFill>
            <a:schemeClr val="bg1"/>
          </a:solidFill>
        </p:spPr>
        <p:txBody>
          <a:bodyPr wrap="square">
            <a:spAutoFit/>
          </a:bodyPr>
          <a:lstStyle/>
          <a:p>
            <a:r>
              <a:rPr lang="en-US" b="1" dirty="0">
                <a:solidFill>
                  <a:prstClr val="black"/>
                </a:solidFill>
              </a:rPr>
              <a:t>Adaptive </a:t>
            </a:r>
            <a:r>
              <a:rPr lang="en-US" b="1" dirty="0" smtClean="0">
                <a:solidFill>
                  <a:prstClr val="black"/>
                </a:solidFill>
              </a:rPr>
              <a:t>Capacity: </a:t>
            </a:r>
            <a:r>
              <a:rPr lang="en-US" dirty="0" smtClean="0">
                <a:solidFill>
                  <a:prstClr val="black"/>
                </a:solidFill>
              </a:rPr>
              <a:t>the </a:t>
            </a:r>
            <a:r>
              <a:rPr lang="en-US" dirty="0">
                <a:solidFill>
                  <a:prstClr val="black"/>
                </a:solidFill>
              </a:rPr>
              <a:t>capacity of a system to accommodate stress, and/or redundancy which allows for continued functionality while impacted.</a:t>
            </a:r>
          </a:p>
        </p:txBody>
      </p:sp>
      <p:sp>
        <p:nvSpPr>
          <p:cNvPr id="34" name="TextBox 33"/>
          <p:cNvSpPr txBox="1"/>
          <p:nvPr/>
        </p:nvSpPr>
        <p:spPr>
          <a:xfrm>
            <a:off x="5301498" y="4050019"/>
            <a:ext cx="1222049" cy="401169"/>
          </a:xfrm>
          <a:prstGeom prst="rect">
            <a:avLst/>
          </a:prstGeom>
          <a:noFill/>
        </p:spPr>
        <p:txBody>
          <a:bodyPr wrap="square" lIns="0" tIns="0" rIns="0" bIns="0" rtlCol="0">
            <a:noAutofit/>
          </a:bodyPr>
          <a:lstStyle/>
          <a:p>
            <a:r>
              <a:rPr lang="en-US" b="1" dirty="0" smtClean="0">
                <a:solidFill>
                  <a:schemeClr val="tx1">
                    <a:lumMod val="95000"/>
                    <a:lumOff val="5000"/>
                  </a:schemeClr>
                </a:solidFill>
                <a:latin typeface="+mj-lt"/>
                <a:cs typeface="Aktiv Grotesk Trial" panose="020B0504020202020204" pitchFamily="34" charset="0"/>
              </a:rPr>
              <a:t>Does the asset have adaptive capability?</a:t>
            </a:r>
            <a:endParaRPr lang="en-US" dirty="0" smtClean="0">
              <a:solidFill>
                <a:schemeClr val="tx1">
                  <a:lumMod val="95000"/>
                  <a:lumOff val="5000"/>
                </a:schemeClr>
              </a:solidFill>
              <a:latin typeface="+mj-lt"/>
              <a:cs typeface="Aktiv Grotesk Trial" panose="020B0504020202020204" pitchFamily="34" charset="0"/>
            </a:endParaRPr>
          </a:p>
        </p:txBody>
      </p:sp>
      <p:sp>
        <p:nvSpPr>
          <p:cNvPr id="38" name="TextBox 37"/>
          <p:cNvSpPr txBox="1"/>
          <p:nvPr/>
        </p:nvSpPr>
        <p:spPr>
          <a:xfrm>
            <a:off x="915319" y="6158789"/>
            <a:ext cx="3002985" cy="401169"/>
          </a:xfrm>
          <a:prstGeom prst="rect">
            <a:avLst/>
          </a:prstGeom>
          <a:noFill/>
        </p:spPr>
        <p:txBody>
          <a:bodyPr wrap="square" lIns="0" tIns="0" rIns="0" bIns="0" rtlCol="0">
            <a:noAutofit/>
          </a:bodyPr>
          <a:lstStyle/>
          <a:p>
            <a:r>
              <a:rPr lang="en-US" sz="1500" dirty="0" smtClean="0">
                <a:solidFill>
                  <a:schemeClr val="bg2"/>
                </a:solidFill>
                <a:latin typeface="+mj-lt"/>
                <a:cs typeface="Aktiv Grotesk Trial" panose="020B0504020202020204" pitchFamily="34" charset="0"/>
              </a:rPr>
              <a:t>Asset no longer part of analysis</a:t>
            </a:r>
          </a:p>
        </p:txBody>
      </p:sp>
    </p:spTree>
    <p:extLst>
      <p:ext uri="{BB962C8B-B14F-4D97-AF65-F5344CB8AC3E}">
        <p14:creationId xmlns:p14="http://schemas.microsoft.com/office/powerpoint/2010/main" val="12470448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49055" y="2196145"/>
            <a:ext cx="6264310" cy="1095696"/>
          </a:xfrm>
        </p:spPr>
        <p:txBody>
          <a:bodyPr/>
          <a:lstStyle/>
          <a:p>
            <a:r>
              <a:rPr lang="en-US" dirty="0" smtClean="0"/>
              <a:t>Assessing Exposure</a:t>
            </a:r>
            <a:endParaRPr lang="en-US" dirty="0"/>
          </a:p>
        </p:txBody>
      </p:sp>
      <p:sp>
        <p:nvSpPr>
          <p:cNvPr id="3" name="Subtitle 2"/>
          <p:cNvSpPr>
            <a:spLocks noGrp="1"/>
          </p:cNvSpPr>
          <p:nvPr>
            <p:ph type="subTitle" idx="1"/>
          </p:nvPr>
        </p:nvSpPr>
        <p:spPr>
          <a:xfrm>
            <a:off x="2749055" y="3429000"/>
            <a:ext cx="6059489" cy="1104900"/>
          </a:xfrm>
        </p:spPr>
        <p:txBody>
          <a:bodyPr/>
          <a:lstStyle/>
          <a:p>
            <a:r>
              <a:rPr lang="en-US" dirty="0" smtClean="0"/>
              <a:t>Exposure </a:t>
            </a:r>
            <a:r>
              <a:rPr lang="en-US" dirty="0"/>
              <a:t>is one component of vulnerability – what tools can we use to characterize </a:t>
            </a:r>
            <a:r>
              <a:rPr lang="en-US" dirty="0" smtClean="0"/>
              <a:t>exposure?</a:t>
            </a:r>
            <a:endParaRPr lang="en-US" dirty="0"/>
          </a:p>
        </p:txBody>
      </p:sp>
      <p:sp>
        <p:nvSpPr>
          <p:cNvPr id="2" name="Text Placeholder 1"/>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744519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rmAutofit/>
          </a:bodyPr>
          <a:lstStyle/>
          <a:p>
            <a:r>
              <a:rPr lang="en-US" altLang="en-US" sz="3200" dirty="0" smtClean="0"/>
              <a:t>Exposure Maps</a:t>
            </a:r>
            <a:endParaRPr lang="en-US" altLang="en-US" sz="3200" dirty="0"/>
          </a:p>
        </p:txBody>
      </p:sp>
      <p:sp>
        <p:nvSpPr>
          <p:cNvPr id="2" name="Content Placeholder 1"/>
          <p:cNvSpPr>
            <a:spLocks noGrp="1"/>
          </p:cNvSpPr>
          <p:nvPr>
            <p:ph idx="1"/>
          </p:nvPr>
        </p:nvSpPr>
        <p:spPr>
          <a:xfrm>
            <a:off x="457200" y="1285744"/>
            <a:ext cx="3319153" cy="4639819"/>
          </a:xfrm>
        </p:spPr>
        <p:txBody>
          <a:bodyPr/>
          <a:lstStyle/>
          <a:p>
            <a:pPr marL="482136" indent="-482136" defTabSz="457200">
              <a:spcBef>
                <a:spcPts val="600"/>
              </a:spcBef>
              <a:spcAft>
                <a:spcPts val="600"/>
              </a:spcAft>
              <a:buFont typeface="Arial" panose="020B0604020202020204" pitchFamily="34" charset="0"/>
              <a:buChar char="−"/>
              <a:defRPr/>
            </a:pPr>
            <a:r>
              <a:rPr lang="en-US" sz="2400" b="1" dirty="0" smtClean="0">
                <a:solidFill>
                  <a:srgbClr val="FFC000"/>
                </a:solidFill>
              </a:rPr>
              <a:t>Temperature</a:t>
            </a:r>
          </a:p>
          <a:p>
            <a:pPr marL="482136" indent="-482136" defTabSz="457200">
              <a:spcBef>
                <a:spcPts val="600"/>
              </a:spcBef>
              <a:spcAft>
                <a:spcPts val="600"/>
              </a:spcAft>
              <a:buFont typeface="Arial" panose="020B0604020202020204" pitchFamily="34" charset="0"/>
              <a:buChar char="−"/>
              <a:defRPr/>
            </a:pPr>
            <a:endParaRPr lang="en-US" sz="2400" b="1" dirty="0" smtClean="0">
              <a:solidFill>
                <a:srgbClr val="FFC000"/>
              </a:solidFill>
            </a:endParaRPr>
          </a:p>
          <a:p>
            <a:pPr marL="482136" indent="-482136" defTabSz="457200">
              <a:spcBef>
                <a:spcPts val="600"/>
              </a:spcBef>
              <a:spcAft>
                <a:spcPts val="600"/>
              </a:spcAft>
              <a:buFont typeface="Arial" panose="020B0604020202020204" pitchFamily="34" charset="0"/>
              <a:buChar char="−"/>
              <a:defRPr/>
            </a:pPr>
            <a:r>
              <a:rPr lang="en-US" sz="2400" b="1" dirty="0" smtClean="0">
                <a:solidFill>
                  <a:srgbClr val="00E3DE"/>
                </a:solidFill>
              </a:rPr>
              <a:t>Sea Level Rise</a:t>
            </a:r>
          </a:p>
          <a:p>
            <a:pPr marL="482136" indent="-482136" defTabSz="457200">
              <a:spcBef>
                <a:spcPts val="600"/>
              </a:spcBef>
              <a:spcAft>
                <a:spcPts val="600"/>
              </a:spcAft>
              <a:buFont typeface="Arial" panose="020B0604020202020204" pitchFamily="34" charset="0"/>
              <a:buChar char="−"/>
              <a:defRPr/>
            </a:pPr>
            <a:endParaRPr lang="en-US" sz="2400" b="1" dirty="0" smtClean="0">
              <a:solidFill>
                <a:srgbClr val="00E3DE"/>
              </a:solidFill>
            </a:endParaRPr>
          </a:p>
          <a:p>
            <a:pPr marL="482136" indent="-482136" defTabSz="457200">
              <a:spcBef>
                <a:spcPts val="600"/>
              </a:spcBef>
              <a:spcAft>
                <a:spcPts val="600"/>
              </a:spcAft>
              <a:buFont typeface="Arial" panose="020B0604020202020204" pitchFamily="34" charset="0"/>
              <a:buChar char="−"/>
              <a:defRPr/>
            </a:pPr>
            <a:r>
              <a:rPr lang="en-US" sz="2400" b="1" dirty="0" smtClean="0">
                <a:solidFill>
                  <a:srgbClr val="009BD2"/>
                </a:solidFill>
              </a:rPr>
              <a:t>Riverine flooding</a:t>
            </a:r>
          </a:p>
          <a:p>
            <a:pPr marL="482136" indent="-482136" defTabSz="457200">
              <a:spcBef>
                <a:spcPts val="600"/>
              </a:spcBef>
              <a:spcAft>
                <a:spcPts val="600"/>
              </a:spcAft>
              <a:buFont typeface="Arial" panose="020B0604020202020204" pitchFamily="34" charset="0"/>
              <a:buChar char="−"/>
              <a:defRPr/>
            </a:pPr>
            <a:endParaRPr lang="en-US" sz="2400" b="1" dirty="0" smtClean="0">
              <a:solidFill>
                <a:srgbClr val="009BD2"/>
              </a:solidFill>
            </a:endParaRPr>
          </a:p>
          <a:p>
            <a:pPr marL="482136" indent="-482136" defTabSz="457200">
              <a:spcBef>
                <a:spcPts val="600"/>
              </a:spcBef>
              <a:spcAft>
                <a:spcPts val="600"/>
              </a:spcAft>
              <a:buFont typeface="Arial" panose="020B0604020202020204" pitchFamily="34" charset="0"/>
              <a:buChar char="−"/>
              <a:defRPr/>
            </a:pPr>
            <a:r>
              <a:rPr lang="en-US" sz="2400" b="1" dirty="0" smtClean="0">
                <a:solidFill>
                  <a:srgbClr val="9BBB59">
                    <a:lumMod val="75000"/>
                  </a:srgbClr>
                </a:solidFill>
              </a:rPr>
              <a:t>Urban flooding</a:t>
            </a:r>
          </a:p>
          <a:p>
            <a:pPr marL="482136" indent="-482136" defTabSz="457200">
              <a:spcBef>
                <a:spcPts val="600"/>
              </a:spcBef>
              <a:spcAft>
                <a:spcPts val="600"/>
              </a:spcAft>
              <a:buFont typeface="Arial" panose="020B0604020202020204" pitchFamily="34" charset="0"/>
              <a:buChar char="−"/>
              <a:defRPr/>
            </a:pPr>
            <a:endParaRPr lang="en-US" sz="2400" b="1" dirty="0" smtClean="0">
              <a:solidFill>
                <a:srgbClr val="9BBB59">
                  <a:lumMod val="75000"/>
                </a:srgbClr>
              </a:solidFill>
            </a:endParaRPr>
          </a:p>
          <a:p>
            <a:pPr marL="457200" indent="-457200" defTabSz="457200">
              <a:spcBef>
                <a:spcPts val="600"/>
              </a:spcBef>
              <a:spcAft>
                <a:spcPts val="600"/>
              </a:spcAft>
              <a:buFont typeface="Arial" panose="020B0604020202020204" pitchFamily="34" charset="0"/>
              <a:buChar char="−"/>
              <a:defRPr/>
            </a:pPr>
            <a:r>
              <a:rPr lang="en-US" sz="2400" b="1" dirty="0" smtClean="0">
                <a:solidFill>
                  <a:prstClr val="black"/>
                </a:solidFill>
              </a:rPr>
              <a:t>Assets</a:t>
            </a:r>
          </a:p>
          <a:p>
            <a:pPr marL="457200" indent="-457200" defTabSz="457200">
              <a:spcAft>
                <a:spcPts val="703"/>
              </a:spcAft>
              <a:buFont typeface="Arial" panose="020B0604020202020204" pitchFamily="34" charset="0"/>
              <a:buChar char="•"/>
              <a:defRPr/>
            </a:pPr>
            <a:endParaRPr lang="en-US" b="1" dirty="0" smtClean="0">
              <a:solidFill>
                <a:prstClr val="black"/>
              </a:solidFill>
            </a:endParaRPr>
          </a:p>
          <a:p>
            <a:endParaRPr lang="en-US" b="1"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0843" y="3742940"/>
            <a:ext cx="3768570" cy="3572260"/>
          </a:xfrm>
          <a:prstGeom prst="rect">
            <a:avLst/>
          </a:prstGeom>
          <a:noFill/>
          <a:ln>
            <a:noFill/>
          </a:ln>
          <a:scene3d>
            <a:camera prst="isometricOffAxis2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4" cstate="print">
            <a:clrChange>
              <a:clrFrom>
                <a:srgbClr val="F7FFFF"/>
              </a:clrFrom>
              <a:clrTo>
                <a:srgbClr val="F7FFFF">
                  <a:alpha val="0"/>
                </a:srgbClr>
              </a:clrTo>
            </a:clrChange>
            <a:duotone>
              <a:prstClr val="black"/>
              <a:srgbClr val="92D050">
                <a:tint val="45000"/>
                <a:satMod val="400000"/>
              </a:srgbClr>
            </a:duotone>
            <a:extLst>
              <a:ext uri="{28A0092B-C50C-407E-A947-70E740481C1C}">
                <a14:useLocalDpi xmlns:a14="http://schemas.microsoft.com/office/drawing/2010/main" val="0"/>
              </a:ext>
            </a:extLst>
          </a:blip>
          <a:srcRect/>
          <a:stretch>
            <a:fillRect/>
          </a:stretch>
        </p:blipFill>
        <p:spPr bwMode="auto">
          <a:xfrm>
            <a:off x="4210843" y="2851493"/>
            <a:ext cx="3911203" cy="3473107"/>
          </a:xfrm>
          <a:prstGeom prst="rect">
            <a:avLst/>
          </a:prstGeom>
          <a:noFill/>
          <a:ln>
            <a:noFill/>
          </a:ln>
          <a:scene3d>
            <a:camera prst="isometricOffAxis2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5" cstate="print">
            <a:clrChange>
              <a:clrFrom>
                <a:srgbClr val="F7FFFF"/>
              </a:clrFrom>
              <a:clrTo>
                <a:srgbClr val="F7FFFF">
                  <a:alpha val="0"/>
                </a:srgbClr>
              </a:clrTo>
            </a:clrChange>
            <a:duotone>
              <a:prstClr val="black"/>
              <a:srgbClr val="0070C0">
                <a:tint val="45000"/>
                <a:satMod val="400000"/>
              </a:srgbClr>
            </a:duotone>
            <a:extLst>
              <a:ext uri="{28A0092B-C50C-407E-A947-70E740481C1C}">
                <a14:useLocalDpi xmlns:a14="http://schemas.microsoft.com/office/drawing/2010/main" val="0"/>
              </a:ext>
            </a:extLst>
          </a:blip>
          <a:srcRect/>
          <a:stretch>
            <a:fillRect/>
          </a:stretch>
        </p:blipFill>
        <p:spPr bwMode="auto">
          <a:xfrm>
            <a:off x="4210843" y="1953147"/>
            <a:ext cx="3836382" cy="3392924"/>
          </a:xfrm>
          <a:prstGeom prst="rect">
            <a:avLst/>
          </a:prstGeom>
          <a:noFill/>
          <a:ln>
            <a:noFill/>
          </a:ln>
          <a:scene3d>
            <a:camera prst="isometricOffAxis2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6" cstate="print">
            <a:clrChange>
              <a:clrFrom>
                <a:srgbClr val="F7FFFF"/>
              </a:clrFrom>
              <a:clrTo>
                <a:srgbClr val="F7FFFF">
                  <a:alpha val="0"/>
                </a:srgbClr>
              </a:clrTo>
            </a:clrChange>
            <a:duotone>
              <a:prstClr val="black"/>
              <a:srgbClr val="00E3DE">
                <a:tint val="45000"/>
                <a:satMod val="400000"/>
              </a:srgbClr>
            </a:duotone>
            <a:extLst>
              <a:ext uri="{28A0092B-C50C-407E-A947-70E740481C1C}">
                <a14:useLocalDpi xmlns:a14="http://schemas.microsoft.com/office/drawing/2010/main" val="0"/>
              </a:ext>
            </a:extLst>
          </a:blip>
          <a:srcRect/>
          <a:stretch>
            <a:fillRect/>
          </a:stretch>
        </p:blipFill>
        <p:spPr bwMode="auto">
          <a:xfrm>
            <a:off x="4210844" y="961295"/>
            <a:ext cx="3849929" cy="3613819"/>
          </a:xfrm>
          <a:prstGeom prst="rect">
            <a:avLst/>
          </a:prstGeom>
          <a:noFill/>
          <a:ln>
            <a:noFill/>
          </a:ln>
          <a:scene3d>
            <a:camera prst="isometricOffAxis2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5" cstate="print">
            <a:clrChange>
              <a:clrFrom>
                <a:srgbClr val="F7FFFF"/>
              </a:clrFrom>
              <a:clrTo>
                <a:srgbClr val="F7FFFF">
                  <a:alpha val="0"/>
                </a:srgbClr>
              </a:clrTo>
            </a:clrChange>
            <a:extLst>
              <a:ext uri="{28A0092B-C50C-407E-A947-70E740481C1C}">
                <a14:useLocalDpi xmlns:a14="http://schemas.microsoft.com/office/drawing/2010/main" val="0"/>
              </a:ext>
            </a:extLst>
          </a:blip>
          <a:srcRect/>
          <a:stretch>
            <a:fillRect/>
          </a:stretch>
        </p:blipFill>
        <p:spPr bwMode="auto">
          <a:xfrm>
            <a:off x="4713288" y="407534"/>
            <a:ext cx="3479800" cy="3077560"/>
          </a:xfrm>
          <a:prstGeom prst="rect">
            <a:avLst/>
          </a:prstGeom>
          <a:noFill/>
          <a:ln>
            <a:noFill/>
          </a:ln>
          <a:scene3d>
            <a:camera prst="isometricOffAxis2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2275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Exposure: Inundation and Flooding Maps</a:t>
            </a:r>
            <a:endParaRPr lang="en-US" dirty="0"/>
          </a:p>
        </p:txBody>
      </p:sp>
      <p:sp>
        <p:nvSpPr>
          <p:cNvPr id="3" name="Content Placeholder 2"/>
          <p:cNvSpPr>
            <a:spLocks noGrp="1"/>
          </p:cNvSpPr>
          <p:nvPr>
            <p:ph idx="1"/>
          </p:nvPr>
        </p:nvSpPr>
        <p:spPr>
          <a:xfrm>
            <a:off x="4848969" y="1293355"/>
            <a:ext cx="4013745" cy="4626591"/>
          </a:xfrm>
        </p:spPr>
        <p:txBody>
          <a:bodyPr/>
          <a:lstStyle/>
          <a:p>
            <a:pPr marL="457200" indent="-457200">
              <a:buFont typeface="Arial" panose="020B0604020202020204" pitchFamily="34" charset="0"/>
              <a:buChar char="−"/>
            </a:pPr>
            <a:r>
              <a:rPr lang="en-US" sz="2000" dirty="0" smtClean="0"/>
              <a:t>Exposure is one aspect of vulnerability</a:t>
            </a:r>
          </a:p>
          <a:p>
            <a:pPr marL="457200" indent="-457200">
              <a:buFont typeface="Arial" panose="020B0604020202020204" pitchFamily="34" charset="0"/>
              <a:buChar char="−"/>
            </a:pPr>
            <a:r>
              <a:rPr lang="en-US" sz="2000" dirty="0" smtClean="0"/>
              <a:t>Maps help visualize and quantify exposure</a:t>
            </a:r>
            <a:endParaRPr lang="en-US" sz="2000" dirty="0"/>
          </a:p>
          <a:p>
            <a:pPr marL="457200" indent="-457200">
              <a:buFont typeface="Arial" panose="020B0604020202020204" pitchFamily="34" charset="0"/>
              <a:buChar char="−"/>
            </a:pPr>
            <a:r>
              <a:rPr lang="en-US" sz="2000" dirty="0" smtClean="0"/>
              <a:t>Show shoreline “weak links” and flooding pathways</a:t>
            </a:r>
          </a:p>
          <a:p>
            <a:pPr marL="457200" indent="-457200">
              <a:buFont typeface="Arial" panose="020B0604020202020204" pitchFamily="34" charset="0"/>
              <a:buChar char="−"/>
            </a:pPr>
            <a:r>
              <a:rPr lang="en-US" sz="2000" dirty="0" smtClean="0"/>
              <a:t>Overlay assets with inundation layer</a:t>
            </a:r>
          </a:p>
          <a:p>
            <a:pPr marL="457200" indent="-457200">
              <a:buFont typeface="Arial" panose="020B0604020202020204" pitchFamily="34" charset="0"/>
              <a:buChar char="−"/>
            </a:pPr>
            <a:r>
              <a:rPr lang="en-US" sz="2000" dirty="0" smtClean="0"/>
              <a:t>Assess for each asset for each scenario:</a:t>
            </a:r>
          </a:p>
          <a:p>
            <a:pPr marL="822960" lvl="1" indent="-182880">
              <a:buFont typeface="Arial" panose="020B0604020202020204" pitchFamily="34" charset="0"/>
              <a:buChar char="•"/>
            </a:pPr>
            <a:r>
              <a:rPr lang="en-US" sz="2000" dirty="0" smtClean="0"/>
              <a:t>Is it inundated? </a:t>
            </a:r>
          </a:p>
          <a:p>
            <a:pPr marL="822960" lvl="1" indent="-182880">
              <a:buFont typeface="Arial" panose="020B0604020202020204" pitchFamily="34" charset="0"/>
              <a:buChar char="•"/>
            </a:pPr>
            <a:r>
              <a:rPr lang="en-US" sz="2000" dirty="0" smtClean="0"/>
              <a:t>Depth of inundation</a:t>
            </a:r>
          </a:p>
          <a:p>
            <a:pPr marL="914400" lvl="1" indent="-457200">
              <a:buFont typeface="Arial" panose="020B0604020202020204" pitchFamily="34" charset="0"/>
              <a:buChar char="−"/>
            </a:pPr>
            <a:endParaRPr lang="en-US" sz="2000" dirty="0" smtClean="0"/>
          </a:p>
          <a:p>
            <a:pPr marL="457200" indent="-457200">
              <a:buFont typeface="Arial" panose="020B0604020202020204" pitchFamily="34" charset="0"/>
              <a:buChar char="−"/>
            </a:pPr>
            <a:endParaRPr lang="en-US" sz="2000"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754" r="3984"/>
          <a:stretch/>
        </p:blipFill>
        <p:spPr bwMode="auto">
          <a:xfrm>
            <a:off x="457199" y="1373918"/>
            <a:ext cx="4253473" cy="3684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62199" y="5058890"/>
            <a:ext cx="4256089" cy="215444"/>
          </a:xfrm>
          <a:prstGeom prst="rect">
            <a:avLst/>
          </a:prstGeom>
        </p:spPr>
        <p:txBody>
          <a:bodyPr wrap="square">
            <a:spAutoFit/>
          </a:bodyPr>
          <a:lstStyle/>
          <a:p>
            <a:pPr>
              <a:defRPr/>
            </a:pPr>
            <a:r>
              <a:rPr lang="en-US" sz="800" dirty="0"/>
              <a:t>Image source: Sea Change Boston (Sasaki Associates 2016)</a:t>
            </a:r>
          </a:p>
        </p:txBody>
      </p:sp>
    </p:spTree>
    <p:extLst>
      <p:ext uri="{BB962C8B-B14F-4D97-AF65-F5344CB8AC3E}">
        <p14:creationId xmlns:p14="http://schemas.microsoft.com/office/powerpoint/2010/main" val="1312491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Exposure: Inundation and Flooding Maps</a:t>
            </a:r>
            <a:br>
              <a:rPr lang="en-US" dirty="0" smtClean="0"/>
            </a:br>
            <a:r>
              <a:rPr lang="en-US" dirty="0" smtClean="0"/>
              <a:t>Level of Detail and Options</a:t>
            </a:r>
            <a:endParaRPr lang="en-US" dirty="0"/>
          </a:p>
        </p:txBody>
      </p:sp>
      <p:sp>
        <p:nvSpPr>
          <p:cNvPr id="3" name="Content Placeholder 2"/>
          <p:cNvSpPr>
            <a:spLocks noGrp="1"/>
          </p:cNvSpPr>
          <p:nvPr>
            <p:ph sz="quarter" idx="4"/>
          </p:nvPr>
        </p:nvSpPr>
        <p:spPr>
          <a:xfrm>
            <a:off x="457200" y="1535376"/>
            <a:ext cx="4169391" cy="5097436"/>
          </a:xfrm>
        </p:spPr>
        <p:txBody>
          <a:bodyPr/>
          <a:lstStyle/>
          <a:p>
            <a:pPr marL="0" indent="0">
              <a:buNone/>
            </a:pPr>
            <a:r>
              <a:rPr lang="en-US" b="1" dirty="0" smtClean="0"/>
              <a:t>Single map, multiple scenarios</a:t>
            </a:r>
          </a:p>
          <a:p>
            <a:r>
              <a:rPr lang="en-US" dirty="0" smtClean="0"/>
              <a:t>Extent of inundation (no depth)</a:t>
            </a:r>
          </a:p>
          <a:p>
            <a:r>
              <a:rPr lang="en-US" dirty="0" smtClean="0"/>
              <a:t>Depicts increasing vulnerabilities and timing of impacts</a:t>
            </a:r>
          </a:p>
          <a:p>
            <a:pPr marL="0" indent="0">
              <a:buNone/>
            </a:pPr>
            <a:r>
              <a:rPr lang="en-US" b="1" dirty="0" smtClean="0"/>
              <a:t>Multiple maps, single scenario</a:t>
            </a:r>
          </a:p>
          <a:p>
            <a:r>
              <a:rPr lang="en-US" dirty="0" smtClean="0"/>
              <a:t>Extent and depth of inundation</a:t>
            </a:r>
          </a:p>
          <a:p>
            <a:r>
              <a:rPr lang="en-US" dirty="0" smtClean="0"/>
              <a:t>Identify depth of flooding at asset</a:t>
            </a:r>
          </a:p>
          <a:p>
            <a:r>
              <a:rPr lang="en-US" dirty="0" smtClean="0"/>
              <a:t>Visualize low elevation areas</a:t>
            </a:r>
          </a:p>
          <a:p>
            <a:r>
              <a:rPr lang="en-US" dirty="0" smtClean="0"/>
              <a:t>Identify depth of overtopping at shoreline</a:t>
            </a:r>
            <a:endParaRPr lang="en-US" dirty="0"/>
          </a:p>
        </p:txBody>
      </p:sp>
      <p:pic>
        <p:nvPicPr>
          <p:cNvPr id="8" name="Picture 2"/>
          <p:cNvPicPr>
            <a:picLocks noChangeAspect="1" noChangeArrowheads="1"/>
          </p:cNvPicPr>
          <p:nvPr/>
        </p:nvPicPr>
        <p:blipFill>
          <a:blip r:embed="rId3" cstate="print"/>
          <a:srcRect/>
          <a:stretch>
            <a:fillRect/>
          </a:stretch>
        </p:blipFill>
        <p:spPr bwMode="auto">
          <a:xfrm>
            <a:off x="5552660" y="1383463"/>
            <a:ext cx="3134140" cy="3134140"/>
          </a:xfrm>
          <a:prstGeom prst="rect">
            <a:avLst/>
          </a:prstGeom>
          <a:noFill/>
          <a:ln w="9525">
            <a:noFill/>
            <a:round/>
            <a:headEnd/>
            <a:tailEnd/>
          </a:ln>
        </p:spPr>
      </p:pic>
      <p:pic>
        <p:nvPicPr>
          <p:cNvPr id="5"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434" t="-276" b="13680"/>
          <a:stretch/>
        </p:blipFill>
        <p:spPr bwMode="auto">
          <a:xfrm>
            <a:off x="5552660" y="4555570"/>
            <a:ext cx="3134140" cy="2253338"/>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31274" y="6431866"/>
            <a:ext cx="4572000" cy="215444"/>
          </a:xfrm>
          <a:prstGeom prst="rect">
            <a:avLst/>
          </a:prstGeom>
        </p:spPr>
        <p:txBody>
          <a:bodyPr>
            <a:spAutoFit/>
          </a:bodyPr>
          <a:lstStyle/>
          <a:p>
            <a:pPr>
              <a:defRPr/>
            </a:pPr>
            <a:r>
              <a:rPr lang="en-US" sz="800" dirty="0" smtClean="0"/>
              <a:t>Top image: New </a:t>
            </a:r>
            <a:r>
              <a:rPr lang="en-US" sz="800" dirty="0"/>
              <a:t>York City Panel on Climate Change </a:t>
            </a:r>
            <a:r>
              <a:rPr lang="en-US" sz="800" dirty="0" smtClean="0"/>
              <a:t>2015.</a:t>
            </a:r>
            <a:endParaRPr lang="en-US" sz="800" dirty="0"/>
          </a:p>
        </p:txBody>
      </p:sp>
      <p:sp>
        <p:nvSpPr>
          <p:cNvPr id="7" name="Rectangle 6"/>
          <p:cNvSpPr/>
          <p:nvPr/>
        </p:nvSpPr>
        <p:spPr>
          <a:xfrm>
            <a:off x="731274" y="6572381"/>
            <a:ext cx="4572000" cy="215444"/>
          </a:xfrm>
          <a:prstGeom prst="rect">
            <a:avLst/>
          </a:prstGeom>
        </p:spPr>
        <p:txBody>
          <a:bodyPr>
            <a:spAutoFit/>
          </a:bodyPr>
          <a:lstStyle/>
          <a:p>
            <a:pPr>
              <a:defRPr/>
            </a:pPr>
            <a:r>
              <a:rPr lang="en-US" sz="800" dirty="0" smtClean="0"/>
              <a:t>Bottom image: NOAA Sea Level Rise and Coastal Flooding Impacts 2016</a:t>
            </a:r>
            <a:endParaRPr lang="en-US" sz="800" dirty="0"/>
          </a:p>
        </p:txBody>
      </p:sp>
    </p:spTree>
    <p:extLst>
      <p:ext uri="{BB962C8B-B14F-4D97-AF65-F5344CB8AC3E}">
        <p14:creationId xmlns:p14="http://schemas.microsoft.com/office/powerpoint/2010/main" val="24360793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12"/>
          <p:cNvSpPr txBox="1">
            <a:spLocks noChangeArrowheads="1"/>
          </p:cNvSpPr>
          <p:nvPr/>
        </p:nvSpPr>
        <p:spPr bwMode="auto">
          <a:xfrm>
            <a:off x="6685985" y="3644209"/>
            <a:ext cx="1958975" cy="307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rgbClr val="7EA9CA"/>
                </a:solidFill>
                <a:latin typeface="Arial" pitchFamily="34" charset="0"/>
              </a:defRPr>
            </a:lvl1pPr>
            <a:lvl2pPr marL="742950" indent="-285750" eaLnBrk="0" hangingPunct="0">
              <a:spcBef>
                <a:spcPct val="20000"/>
              </a:spcBef>
              <a:buChar char="–"/>
              <a:defRPr sz="2800">
                <a:solidFill>
                  <a:srgbClr val="ADC8DD"/>
                </a:solidFill>
                <a:latin typeface="Arial" pitchFamily="34" charset="0"/>
              </a:defRPr>
            </a:lvl2pPr>
            <a:lvl3pPr marL="1143000" indent="-228600" eaLnBrk="0" hangingPunct="0">
              <a:spcBef>
                <a:spcPct val="20000"/>
              </a:spcBef>
              <a:buChar char="•"/>
              <a:defRPr sz="2400">
                <a:solidFill>
                  <a:srgbClr val="ADC8DD"/>
                </a:solidFill>
                <a:latin typeface="Arial" pitchFamily="34" charset="0"/>
              </a:defRPr>
            </a:lvl3pPr>
            <a:lvl4pPr marL="1600200" indent="-228600" eaLnBrk="0" hangingPunct="0">
              <a:spcBef>
                <a:spcPct val="20000"/>
              </a:spcBef>
              <a:buChar char="–"/>
              <a:defRPr sz="2000">
                <a:solidFill>
                  <a:srgbClr val="ADC8DD"/>
                </a:solidFill>
                <a:latin typeface="Arial" pitchFamily="34" charset="0"/>
              </a:defRPr>
            </a:lvl4pPr>
            <a:lvl5pPr marL="2057400" indent="-228600" eaLnBrk="0" hangingPunct="0">
              <a:spcBef>
                <a:spcPct val="20000"/>
              </a:spcBef>
              <a:buChar char="»"/>
              <a:defRPr sz="2000">
                <a:solidFill>
                  <a:srgbClr val="ADC8DD"/>
                </a:solidFill>
                <a:latin typeface="Arial" pitchFamily="34" charset="0"/>
              </a:defRPr>
            </a:lvl5pPr>
            <a:lvl6pPr marL="2514600" indent="-228600" eaLnBrk="0" fontAlgn="base" hangingPunct="0">
              <a:spcBef>
                <a:spcPct val="20000"/>
              </a:spcBef>
              <a:spcAft>
                <a:spcPct val="0"/>
              </a:spcAft>
              <a:buChar char="»"/>
              <a:defRPr sz="2000">
                <a:solidFill>
                  <a:srgbClr val="ADC8DD"/>
                </a:solidFill>
                <a:latin typeface="Arial" pitchFamily="34" charset="0"/>
              </a:defRPr>
            </a:lvl6pPr>
            <a:lvl7pPr marL="2971800" indent="-228600" eaLnBrk="0" fontAlgn="base" hangingPunct="0">
              <a:spcBef>
                <a:spcPct val="20000"/>
              </a:spcBef>
              <a:spcAft>
                <a:spcPct val="0"/>
              </a:spcAft>
              <a:buChar char="»"/>
              <a:defRPr sz="2000">
                <a:solidFill>
                  <a:srgbClr val="ADC8DD"/>
                </a:solidFill>
                <a:latin typeface="Arial" pitchFamily="34" charset="0"/>
              </a:defRPr>
            </a:lvl7pPr>
            <a:lvl8pPr marL="3429000" indent="-228600" eaLnBrk="0" fontAlgn="base" hangingPunct="0">
              <a:spcBef>
                <a:spcPct val="20000"/>
              </a:spcBef>
              <a:spcAft>
                <a:spcPct val="0"/>
              </a:spcAft>
              <a:buChar char="»"/>
              <a:defRPr sz="2000">
                <a:solidFill>
                  <a:srgbClr val="ADC8DD"/>
                </a:solidFill>
                <a:latin typeface="Arial" pitchFamily="34" charset="0"/>
              </a:defRPr>
            </a:lvl8pPr>
            <a:lvl9pPr marL="3886200" indent="-228600" eaLnBrk="0" fontAlgn="base" hangingPunct="0">
              <a:spcBef>
                <a:spcPct val="20000"/>
              </a:spcBef>
              <a:spcAft>
                <a:spcPct val="0"/>
              </a:spcAft>
              <a:buChar char="»"/>
              <a:defRPr sz="2000">
                <a:solidFill>
                  <a:srgbClr val="ADC8DD"/>
                </a:solidFill>
                <a:latin typeface="Arial" pitchFamily="34" charset="0"/>
              </a:defRPr>
            </a:lvl9pPr>
          </a:lstStyle>
          <a:p>
            <a:pPr algn="ctr" eaLnBrk="1" hangingPunct="1">
              <a:spcBef>
                <a:spcPct val="0"/>
              </a:spcBef>
              <a:buFontTx/>
              <a:buNone/>
            </a:pPr>
            <a:r>
              <a:rPr lang="en-US" altLang="en-US" sz="1400" dirty="0">
                <a:solidFill>
                  <a:schemeClr val="bg1"/>
                </a:solidFill>
              </a:rPr>
              <a:t>50-year tide</a:t>
            </a:r>
          </a:p>
        </p:txBody>
      </p:sp>
      <p:sp>
        <p:nvSpPr>
          <p:cNvPr id="5" name="Rectangle 4"/>
          <p:cNvSpPr/>
          <p:nvPr/>
        </p:nvSpPr>
        <p:spPr>
          <a:xfrm>
            <a:off x="6705501" y="4076649"/>
            <a:ext cx="1907895" cy="253916"/>
          </a:xfrm>
          <a:prstGeom prst="rect">
            <a:avLst/>
          </a:prstGeom>
        </p:spPr>
        <p:txBody>
          <a:bodyPr wrap="none">
            <a:spAutoFit/>
          </a:bodyPr>
          <a:lstStyle/>
          <a:p>
            <a:pPr algn="ctr">
              <a:spcBef>
                <a:spcPct val="0"/>
              </a:spcBef>
            </a:pPr>
            <a:r>
              <a:rPr lang="en-US" altLang="en-US" sz="1050" b="1" dirty="0" smtClean="0">
                <a:solidFill>
                  <a:schemeClr val="bg1"/>
                </a:solidFill>
                <a:latin typeface="Century Gothic" panose="020B0502020202020204" pitchFamily="34" charset="0"/>
              </a:rPr>
              <a:t>(2% </a:t>
            </a:r>
            <a:r>
              <a:rPr lang="en-US" altLang="en-US" sz="1050" b="1" dirty="0">
                <a:solidFill>
                  <a:schemeClr val="bg1"/>
                </a:solidFill>
                <a:latin typeface="Century Gothic" panose="020B0502020202020204" pitchFamily="34" charset="0"/>
              </a:rPr>
              <a:t>Annual Chance SWEL)</a:t>
            </a:r>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2" y="1005840"/>
            <a:ext cx="1918436" cy="5669280"/>
          </a:xfrm>
          <a:prstGeom prst="rect">
            <a:avLst/>
          </a:prstGeom>
          <a:noFill/>
          <a:ln w="28575">
            <a:solidFill>
              <a:srgbClr val="C5FFFF"/>
            </a:solidFill>
            <a:miter lim="800000"/>
            <a:headEnd/>
            <a:tailEnd/>
          </a:ln>
          <a:extLst>
            <a:ext uri="{909E8E84-426E-40DD-AFC4-6F175D3DCCD1}">
              <a14:hiddenFill xmlns:a14="http://schemas.microsoft.com/office/drawing/2010/main">
                <a:solidFill>
                  <a:schemeClr val="accent1"/>
                </a:solidFill>
              </a14:hiddenFill>
            </a:ext>
          </a:extLst>
        </p:spPr>
      </p:pic>
      <p:sp>
        <p:nvSpPr>
          <p:cNvPr id="21" name="TextBox 4"/>
          <p:cNvSpPr txBox="1">
            <a:spLocks noChangeArrowheads="1"/>
          </p:cNvSpPr>
          <p:nvPr/>
        </p:nvSpPr>
        <p:spPr bwMode="auto">
          <a:xfrm>
            <a:off x="211844" y="5108885"/>
            <a:ext cx="21043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rgbClr val="7EA9CA"/>
                </a:solidFill>
                <a:latin typeface="Arial" pitchFamily="34" charset="0"/>
              </a:defRPr>
            </a:lvl1pPr>
            <a:lvl2pPr marL="742950" indent="-285750" eaLnBrk="0" hangingPunct="0">
              <a:spcBef>
                <a:spcPct val="20000"/>
              </a:spcBef>
              <a:buChar char="–"/>
              <a:defRPr sz="2800">
                <a:solidFill>
                  <a:srgbClr val="ADC8DD"/>
                </a:solidFill>
                <a:latin typeface="Arial" pitchFamily="34" charset="0"/>
              </a:defRPr>
            </a:lvl2pPr>
            <a:lvl3pPr marL="1143000" indent="-228600" eaLnBrk="0" hangingPunct="0">
              <a:spcBef>
                <a:spcPct val="20000"/>
              </a:spcBef>
              <a:buChar char="•"/>
              <a:defRPr sz="2400">
                <a:solidFill>
                  <a:srgbClr val="ADC8DD"/>
                </a:solidFill>
                <a:latin typeface="Arial" pitchFamily="34" charset="0"/>
              </a:defRPr>
            </a:lvl3pPr>
            <a:lvl4pPr marL="1600200" indent="-228600" eaLnBrk="0" hangingPunct="0">
              <a:spcBef>
                <a:spcPct val="20000"/>
              </a:spcBef>
              <a:buChar char="–"/>
              <a:defRPr sz="2000">
                <a:solidFill>
                  <a:srgbClr val="ADC8DD"/>
                </a:solidFill>
                <a:latin typeface="Arial" pitchFamily="34" charset="0"/>
              </a:defRPr>
            </a:lvl4pPr>
            <a:lvl5pPr marL="2057400" indent="-228600" eaLnBrk="0" hangingPunct="0">
              <a:spcBef>
                <a:spcPct val="20000"/>
              </a:spcBef>
              <a:buChar char="»"/>
              <a:defRPr sz="2000">
                <a:solidFill>
                  <a:srgbClr val="ADC8DD"/>
                </a:solidFill>
                <a:latin typeface="Arial" pitchFamily="34" charset="0"/>
              </a:defRPr>
            </a:lvl5pPr>
            <a:lvl6pPr marL="2514600" indent="-228600" eaLnBrk="0" fontAlgn="base" hangingPunct="0">
              <a:spcBef>
                <a:spcPct val="20000"/>
              </a:spcBef>
              <a:spcAft>
                <a:spcPct val="0"/>
              </a:spcAft>
              <a:buChar char="»"/>
              <a:defRPr sz="2000">
                <a:solidFill>
                  <a:srgbClr val="ADC8DD"/>
                </a:solidFill>
                <a:latin typeface="Arial" pitchFamily="34" charset="0"/>
              </a:defRPr>
            </a:lvl6pPr>
            <a:lvl7pPr marL="2971800" indent="-228600" eaLnBrk="0" fontAlgn="base" hangingPunct="0">
              <a:spcBef>
                <a:spcPct val="20000"/>
              </a:spcBef>
              <a:spcAft>
                <a:spcPct val="0"/>
              </a:spcAft>
              <a:buChar char="»"/>
              <a:defRPr sz="2000">
                <a:solidFill>
                  <a:srgbClr val="ADC8DD"/>
                </a:solidFill>
                <a:latin typeface="Arial" pitchFamily="34" charset="0"/>
              </a:defRPr>
            </a:lvl7pPr>
            <a:lvl8pPr marL="3429000" indent="-228600" eaLnBrk="0" fontAlgn="base" hangingPunct="0">
              <a:spcBef>
                <a:spcPct val="20000"/>
              </a:spcBef>
              <a:spcAft>
                <a:spcPct val="0"/>
              </a:spcAft>
              <a:buChar char="»"/>
              <a:defRPr sz="2000">
                <a:solidFill>
                  <a:srgbClr val="ADC8DD"/>
                </a:solidFill>
                <a:latin typeface="Arial" pitchFamily="34" charset="0"/>
              </a:defRPr>
            </a:lvl8pPr>
            <a:lvl9pPr marL="3886200" indent="-228600" eaLnBrk="0" fontAlgn="base" hangingPunct="0">
              <a:spcBef>
                <a:spcPct val="20000"/>
              </a:spcBef>
              <a:spcAft>
                <a:spcPct val="0"/>
              </a:spcAft>
              <a:buChar char="»"/>
              <a:defRPr sz="2000">
                <a:solidFill>
                  <a:srgbClr val="ADC8DD"/>
                </a:solidFill>
                <a:latin typeface="Arial" pitchFamily="34" charset="0"/>
              </a:defRPr>
            </a:lvl9pPr>
          </a:lstStyle>
          <a:p>
            <a:pPr algn="ctr" eaLnBrk="1" hangingPunct="1">
              <a:spcBef>
                <a:spcPct val="0"/>
              </a:spcBef>
              <a:buFontTx/>
              <a:buNone/>
            </a:pPr>
            <a:r>
              <a:rPr lang="en-US" altLang="en-US" sz="1800" dirty="0">
                <a:solidFill>
                  <a:schemeClr val="bg1"/>
                </a:solidFill>
              </a:rPr>
              <a:t>High </a:t>
            </a:r>
            <a:r>
              <a:rPr lang="en-US" altLang="en-US" sz="1800" dirty="0" smtClean="0">
                <a:solidFill>
                  <a:schemeClr val="bg1"/>
                </a:solidFill>
              </a:rPr>
              <a:t>Tide at current conditions</a:t>
            </a:r>
            <a:endParaRPr lang="en-US" altLang="en-US" sz="1800" dirty="0">
              <a:solidFill>
                <a:schemeClr val="bg1"/>
              </a:solidFill>
            </a:endParaRPr>
          </a:p>
        </p:txBody>
      </p:sp>
      <p:pic>
        <p:nvPicPr>
          <p:cNvPr id="2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911" y="5722218"/>
            <a:ext cx="1243815" cy="431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18" name="Group 17"/>
          <p:cNvGrpSpPr/>
          <p:nvPr/>
        </p:nvGrpSpPr>
        <p:grpSpPr>
          <a:xfrm>
            <a:off x="2362200" y="1005840"/>
            <a:ext cx="1978639" cy="5669280"/>
            <a:chOff x="2416766" y="1030287"/>
            <a:chExt cx="1931988" cy="5535613"/>
          </a:xfrm>
        </p:grpSpPr>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6766" y="1030287"/>
              <a:ext cx="1931988" cy="5535613"/>
            </a:xfrm>
            <a:prstGeom prst="rect">
              <a:avLst/>
            </a:prstGeom>
            <a:noFill/>
            <a:ln w="28575">
              <a:solidFill>
                <a:srgbClr val="C5FFFF"/>
              </a:solidFill>
              <a:miter lim="800000"/>
              <a:headEnd/>
              <a:tailEnd/>
            </a:ln>
            <a:extLst>
              <a:ext uri="{909E8E84-426E-40DD-AFC4-6F175D3DCCD1}">
                <a14:hiddenFill xmlns:a14="http://schemas.microsoft.com/office/drawing/2010/main">
                  <a:solidFill>
                    <a:schemeClr val="accent1"/>
                  </a:solidFill>
                </a14:hiddenFill>
              </a:ext>
            </a:extLst>
          </p:spPr>
        </p:pic>
        <p:pic>
          <p:nvPicPr>
            <p:cNvPr id="2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5037" y="5578386"/>
              <a:ext cx="1215679" cy="423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pic>
      </p:grpSp>
      <p:grpSp>
        <p:nvGrpSpPr>
          <p:cNvPr id="17" name="Group 16"/>
          <p:cNvGrpSpPr/>
          <p:nvPr/>
        </p:nvGrpSpPr>
        <p:grpSpPr>
          <a:xfrm>
            <a:off x="4508113" y="1005840"/>
            <a:ext cx="1962925" cy="5669280"/>
            <a:chOff x="4448641" y="1025525"/>
            <a:chExt cx="1919943" cy="5545138"/>
          </a:xfrm>
        </p:grpSpPr>
        <p:pic>
          <p:nvPicPr>
            <p:cNvPr id="2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8641" y="1025525"/>
              <a:ext cx="1919943" cy="5545138"/>
            </a:xfrm>
            <a:prstGeom prst="rect">
              <a:avLst/>
            </a:prstGeom>
            <a:noFill/>
            <a:ln w="28575">
              <a:solidFill>
                <a:srgbClr val="C5FFFF"/>
              </a:solidFill>
              <a:miter lim="800000"/>
              <a:headEnd/>
              <a:tailEnd/>
            </a:ln>
            <a:extLst>
              <a:ext uri="{909E8E84-426E-40DD-AFC4-6F175D3DCCD1}">
                <a14:hiddenFill xmlns:a14="http://schemas.microsoft.com/office/drawing/2010/main">
                  <a:solidFill>
                    <a:schemeClr val="accent1"/>
                  </a:solidFill>
                </a14:hiddenFill>
              </a:ext>
            </a:extLst>
          </p:spPr>
        </p:pic>
        <p:pic>
          <p:nvPicPr>
            <p:cNvPr id="2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3877" y="5485817"/>
              <a:ext cx="1216587" cy="421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pic>
      </p:grpSp>
      <p:pic>
        <p:nvPicPr>
          <p:cNvPr id="102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05600" y="2259157"/>
            <a:ext cx="2286000" cy="2465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extBox 4"/>
          <p:cNvSpPr txBox="1">
            <a:spLocks noChangeArrowheads="1"/>
          </p:cNvSpPr>
          <p:nvPr/>
        </p:nvSpPr>
        <p:spPr bwMode="auto">
          <a:xfrm>
            <a:off x="2514600" y="5102352"/>
            <a:ext cx="1701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rgbClr val="7EA9CA"/>
                </a:solidFill>
                <a:latin typeface="Arial" pitchFamily="34" charset="0"/>
              </a:defRPr>
            </a:lvl1pPr>
            <a:lvl2pPr marL="742950" indent="-285750" eaLnBrk="0" hangingPunct="0">
              <a:spcBef>
                <a:spcPct val="20000"/>
              </a:spcBef>
              <a:buChar char="–"/>
              <a:defRPr sz="2800">
                <a:solidFill>
                  <a:srgbClr val="ADC8DD"/>
                </a:solidFill>
                <a:latin typeface="Arial" pitchFamily="34" charset="0"/>
              </a:defRPr>
            </a:lvl2pPr>
            <a:lvl3pPr marL="1143000" indent="-228600" eaLnBrk="0" hangingPunct="0">
              <a:spcBef>
                <a:spcPct val="20000"/>
              </a:spcBef>
              <a:buChar char="•"/>
              <a:defRPr sz="2400">
                <a:solidFill>
                  <a:srgbClr val="ADC8DD"/>
                </a:solidFill>
                <a:latin typeface="Arial" pitchFamily="34" charset="0"/>
              </a:defRPr>
            </a:lvl3pPr>
            <a:lvl4pPr marL="1600200" indent="-228600" eaLnBrk="0" hangingPunct="0">
              <a:spcBef>
                <a:spcPct val="20000"/>
              </a:spcBef>
              <a:buChar char="–"/>
              <a:defRPr sz="2000">
                <a:solidFill>
                  <a:srgbClr val="ADC8DD"/>
                </a:solidFill>
                <a:latin typeface="Arial" pitchFamily="34" charset="0"/>
              </a:defRPr>
            </a:lvl4pPr>
            <a:lvl5pPr marL="2057400" indent="-228600" eaLnBrk="0" hangingPunct="0">
              <a:spcBef>
                <a:spcPct val="20000"/>
              </a:spcBef>
              <a:buChar char="»"/>
              <a:defRPr sz="2000">
                <a:solidFill>
                  <a:srgbClr val="ADC8DD"/>
                </a:solidFill>
                <a:latin typeface="Arial" pitchFamily="34" charset="0"/>
              </a:defRPr>
            </a:lvl5pPr>
            <a:lvl6pPr marL="2514600" indent="-228600" eaLnBrk="0" fontAlgn="base" hangingPunct="0">
              <a:spcBef>
                <a:spcPct val="20000"/>
              </a:spcBef>
              <a:spcAft>
                <a:spcPct val="0"/>
              </a:spcAft>
              <a:buChar char="»"/>
              <a:defRPr sz="2000">
                <a:solidFill>
                  <a:srgbClr val="ADC8DD"/>
                </a:solidFill>
                <a:latin typeface="Arial" pitchFamily="34" charset="0"/>
              </a:defRPr>
            </a:lvl6pPr>
            <a:lvl7pPr marL="2971800" indent="-228600" eaLnBrk="0" fontAlgn="base" hangingPunct="0">
              <a:spcBef>
                <a:spcPct val="20000"/>
              </a:spcBef>
              <a:spcAft>
                <a:spcPct val="0"/>
              </a:spcAft>
              <a:buChar char="»"/>
              <a:defRPr sz="2000">
                <a:solidFill>
                  <a:srgbClr val="ADC8DD"/>
                </a:solidFill>
                <a:latin typeface="Arial" pitchFamily="34" charset="0"/>
              </a:defRPr>
            </a:lvl7pPr>
            <a:lvl8pPr marL="3429000" indent="-228600" eaLnBrk="0" fontAlgn="base" hangingPunct="0">
              <a:spcBef>
                <a:spcPct val="20000"/>
              </a:spcBef>
              <a:spcAft>
                <a:spcPct val="0"/>
              </a:spcAft>
              <a:buChar char="»"/>
              <a:defRPr sz="2000">
                <a:solidFill>
                  <a:srgbClr val="ADC8DD"/>
                </a:solidFill>
                <a:latin typeface="Arial" pitchFamily="34" charset="0"/>
              </a:defRPr>
            </a:lvl8pPr>
            <a:lvl9pPr marL="3886200" indent="-228600" eaLnBrk="0" fontAlgn="base" hangingPunct="0">
              <a:spcBef>
                <a:spcPct val="20000"/>
              </a:spcBef>
              <a:spcAft>
                <a:spcPct val="0"/>
              </a:spcAft>
              <a:buChar char="»"/>
              <a:defRPr sz="2000">
                <a:solidFill>
                  <a:srgbClr val="ADC8DD"/>
                </a:solidFill>
                <a:latin typeface="Arial" pitchFamily="34" charset="0"/>
              </a:defRPr>
            </a:lvl9pPr>
          </a:lstStyle>
          <a:p>
            <a:pPr algn="ctr" eaLnBrk="1" hangingPunct="1">
              <a:spcBef>
                <a:spcPct val="0"/>
              </a:spcBef>
              <a:buFontTx/>
              <a:buNone/>
            </a:pPr>
            <a:r>
              <a:rPr lang="en-US" altLang="en-US" sz="1800" dirty="0">
                <a:solidFill>
                  <a:schemeClr val="bg1"/>
                </a:solidFill>
              </a:rPr>
              <a:t>High </a:t>
            </a:r>
            <a:r>
              <a:rPr lang="en-US" altLang="en-US" sz="1800" dirty="0" smtClean="0">
                <a:solidFill>
                  <a:schemeClr val="bg1"/>
                </a:solidFill>
              </a:rPr>
              <a:t>Tide with 24’’ SLR</a:t>
            </a:r>
            <a:endParaRPr lang="en-US" altLang="en-US" sz="1800" dirty="0">
              <a:solidFill>
                <a:schemeClr val="bg1"/>
              </a:solidFill>
            </a:endParaRPr>
          </a:p>
        </p:txBody>
      </p:sp>
      <p:sp>
        <p:nvSpPr>
          <p:cNvPr id="35" name="TextBox 4"/>
          <p:cNvSpPr txBox="1">
            <a:spLocks noChangeArrowheads="1"/>
          </p:cNvSpPr>
          <p:nvPr/>
        </p:nvSpPr>
        <p:spPr bwMode="auto">
          <a:xfrm>
            <a:off x="4565263" y="5102352"/>
            <a:ext cx="1835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rgbClr val="7EA9CA"/>
                </a:solidFill>
                <a:latin typeface="Arial" pitchFamily="34" charset="0"/>
              </a:defRPr>
            </a:lvl1pPr>
            <a:lvl2pPr marL="742950" indent="-285750" eaLnBrk="0" hangingPunct="0">
              <a:spcBef>
                <a:spcPct val="20000"/>
              </a:spcBef>
              <a:buChar char="–"/>
              <a:defRPr sz="2800">
                <a:solidFill>
                  <a:srgbClr val="ADC8DD"/>
                </a:solidFill>
                <a:latin typeface="Arial" pitchFamily="34" charset="0"/>
              </a:defRPr>
            </a:lvl2pPr>
            <a:lvl3pPr marL="1143000" indent="-228600" eaLnBrk="0" hangingPunct="0">
              <a:spcBef>
                <a:spcPct val="20000"/>
              </a:spcBef>
              <a:buChar char="•"/>
              <a:defRPr sz="2400">
                <a:solidFill>
                  <a:srgbClr val="ADC8DD"/>
                </a:solidFill>
                <a:latin typeface="Arial" pitchFamily="34" charset="0"/>
              </a:defRPr>
            </a:lvl3pPr>
            <a:lvl4pPr marL="1600200" indent="-228600" eaLnBrk="0" hangingPunct="0">
              <a:spcBef>
                <a:spcPct val="20000"/>
              </a:spcBef>
              <a:buChar char="–"/>
              <a:defRPr sz="2000">
                <a:solidFill>
                  <a:srgbClr val="ADC8DD"/>
                </a:solidFill>
                <a:latin typeface="Arial" pitchFamily="34" charset="0"/>
              </a:defRPr>
            </a:lvl4pPr>
            <a:lvl5pPr marL="2057400" indent="-228600" eaLnBrk="0" hangingPunct="0">
              <a:spcBef>
                <a:spcPct val="20000"/>
              </a:spcBef>
              <a:buChar char="»"/>
              <a:defRPr sz="2000">
                <a:solidFill>
                  <a:srgbClr val="ADC8DD"/>
                </a:solidFill>
                <a:latin typeface="Arial" pitchFamily="34" charset="0"/>
              </a:defRPr>
            </a:lvl5pPr>
            <a:lvl6pPr marL="2514600" indent="-228600" eaLnBrk="0" fontAlgn="base" hangingPunct="0">
              <a:spcBef>
                <a:spcPct val="20000"/>
              </a:spcBef>
              <a:spcAft>
                <a:spcPct val="0"/>
              </a:spcAft>
              <a:buChar char="»"/>
              <a:defRPr sz="2000">
                <a:solidFill>
                  <a:srgbClr val="ADC8DD"/>
                </a:solidFill>
                <a:latin typeface="Arial" pitchFamily="34" charset="0"/>
              </a:defRPr>
            </a:lvl6pPr>
            <a:lvl7pPr marL="2971800" indent="-228600" eaLnBrk="0" fontAlgn="base" hangingPunct="0">
              <a:spcBef>
                <a:spcPct val="20000"/>
              </a:spcBef>
              <a:spcAft>
                <a:spcPct val="0"/>
              </a:spcAft>
              <a:buChar char="»"/>
              <a:defRPr sz="2000">
                <a:solidFill>
                  <a:srgbClr val="ADC8DD"/>
                </a:solidFill>
                <a:latin typeface="Arial" pitchFamily="34" charset="0"/>
              </a:defRPr>
            </a:lvl7pPr>
            <a:lvl8pPr marL="3429000" indent="-228600" eaLnBrk="0" fontAlgn="base" hangingPunct="0">
              <a:spcBef>
                <a:spcPct val="20000"/>
              </a:spcBef>
              <a:spcAft>
                <a:spcPct val="0"/>
              </a:spcAft>
              <a:buChar char="»"/>
              <a:defRPr sz="2000">
                <a:solidFill>
                  <a:srgbClr val="ADC8DD"/>
                </a:solidFill>
                <a:latin typeface="Arial" pitchFamily="34" charset="0"/>
              </a:defRPr>
            </a:lvl8pPr>
            <a:lvl9pPr marL="3886200" indent="-228600" eaLnBrk="0" fontAlgn="base" hangingPunct="0">
              <a:spcBef>
                <a:spcPct val="20000"/>
              </a:spcBef>
              <a:spcAft>
                <a:spcPct val="0"/>
              </a:spcAft>
              <a:buChar char="»"/>
              <a:defRPr sz="2000">
                <a:solidFill>
                  <a:srgbClr val="ADC8DD"/>
                </a:solidFill>
                <a:latin typeface="Arial" pitchFamily="34" charset="0"/>
              </a:defRPr>
            </a:lvl9pPr>
          </a:lstStyle>
          <a:p>
            <a:pPr algn="ctr" eaLnBrk="1" hangingPunct="1">
              <a:spcBef>
                <a:spcPct val="0"/>
              </a:spcBef>
              <a:buFontTx/>
              <a:buNone/>
            </a:pPr>
            <a:r>
              <a:rPr lang="en-US" altLang="en-US" sz="1800" dirty="0">
                <a:solidFill>
                  <a:schemeClr val="bg1"/>
                </a:solidFill>
              </a:rPr>
              <a:t>High </a:t>
            </a:r>
            <a:r>
              <a:rPr lang="en-US" altLang="en-US" sz="1800" dirty="0" smtClean="0">
                <a:solidFill>
                  <a:schemeClr val="bg1"/>
                </a:solidFill>
              </a:rPr>
              <a:t>Tide with 36’’ SLR</a:t>
            </a:r>
            <a:endParaRPr lang="en-US" altLang="en-US" sz="1800" dirty="0">
              <a:solidFill>
                <a:schemeClr val="bg1"/>
              </a:solidFill>
            </a:endParaRPr>
          </a:p>
        </p:txBody>
      </p:sp>
      <p:sp>
        <p:nvSpPr>
          <p:cNvPr id="2" name="TextBox 1"/>
          <p:cNvSpPr txBox="1"/>
          <p:nvPr/>
        </p:nvSpPr>
        <p:spPr>
          <a:xfrm>
            <a:off x="7472687" y="1905000"/>
            <a:ext cx="1103764" cy="369332"/>
          </a:xfrm>
          <a:prstGeom prst="rect">
            <a:avLst/>
          </a:prstGeom>
          <a:noFill/>
        </p:spPr>
        <p:txBody>
          <a:bodyPr wrap="none" rtlCol="0">
            <a:spAutoFit/>
          </a:bodyPr>
          <a:lstStyle/>
          <a:p>
            <a:r>
              <a:rPr lang="en-US" dirty="0" smtClean="0"/>
              <a:t>Depth (ft)</a:t>
            </a:r>
            <a:endParaRPr lang="en-US" dirty="0"/>
          </a:p>
        </p:txBody>
      </p:sp>
      <p:sp>
        <p:nvSpPr>
          <p:cNvPr id="3" name="Title 2"/>
          <p:cNvSpPr>
            <a:spLocks noGrp="1"/>
          </p:cNvSpPr>
          <p:nvPr>
            <p:ph type="title"/>
          </p:nvPr>
        </p:nvSpPr>
        <p:spPr/>
        <p:txBody>
          <a:bodyPr/>
          <a:lstStyle/>
          <a:p>
            <a:r>
              <a:rPr lang="en-US" dirty="0" smtClean="0"/>
              <a:t>Example: SLR Inundation Mapping</a:t>
            </a:r>
            <a:endParaRPr lang="en-US" dirty="0"/>
          </a:p>
        </p:txBody>
      </p:sp>
      <p:pic>
        <p:nvPicPr>
          <p:cNvPr id="19" name="Picture 2" descr="Image result for pencil clip ar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45586" y="45888"/>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7567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Intro to Climate Change</a:t>
            </a:r>
            <a:br>
              <a:rPr lang="en-US" dirty="0" smtClean="0"/>
            </a:br>
            <a:endParaRPr lang="en-US" dirty="0"/>
          </a:p>
        </p:txBody>
      </p:sp>
      <p:sp>
        <p:nvSpPr>
          <p:cNvPr id="5" name="Subtitle 4"/>
          <p:cNvSpPr>
            <a:spLocks noGrp="1"/>
          </p:cNvSpPr>
          <p:nvPr>
            <p:ph type="subTitle" idx="1"/>
          </p:nvPr>
        </p:nvSpPr>
        <p:spPr>
          <a:xfrm>
            <a:off x="2456357" y="2954870"/>
            <a:ext cx="6059489" cy="1104900"/>
          </a:xfrm>
        </p:spPr>
        <p:txBody>
          <a:bodyPr/>
          <a:lstStyle/>
          <a:p>
            <a:r>
              <a:rPr lang="en-US" dirty="0" smtClean="0"/>
              <a:t>Why does climate change matter to the City of ___________?</a:t>
            </a:r>
            <a:br>
              <a:rPr lang="en-US" dirty="0" smtClean="0"/>
            </a:br>
            <a:endParaRPr lang="en-US" dirty="0"/>
          </a:p>
        </p:txBody>
      </p:sp>
      <p:sp>
        <p:nvSpPr>
          <p:cNvPr id="4" name="Text Placeholder 3"/>
          <p:cNvSpPr>
            <a:spLocks noGrp="1"/>
          </p:cNvSpPr>
          <p:nvPr>
            <p:ph type="body" sz="quarter" idx="12"/>
          </p:nvPr>
        </p:nvSpPr>
        <p:spPr/>
        <p:txBody>
          <a:bodyPr/>
          <a:lstStyle/>
          <a:p>
            <a:endParaRPr lang="en-US" dirty="0"/>
          </a:p>
        </p:txBody>
      </p:sp>
      <p:pic>
        <p:nvPicPr>
          <p:cNvPr id="6" name="Picture 2" descr="Image result for pencil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7485" y="24622"/>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243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Exposure: </a:t>
            </a:r>
            <a:r>
              <a:rPr lang="en-US" i="1" dirty="0" smtClean="0"/>
              <a:t>ADD YOUR CITY SLR MAPS</a:t>
            </a:r>
            <a:endParaRPr lang="en-US" i="1" dirty="0"/>
          </a:p>
        </p:txBody>
      </p:sp>
      <p:sp>
        <p:nvSpPr>
          <p:cNvPr id="6" name="Content Placeholder 5"/>
          <p:cNvSpPr>
            <a:spLocks noGrp="1"/>
          </p:cNvSpPr>
          <p:nvPr>
            <p:ph idx="1"/>
          </p:nvPr>
        </p:nvSpPr>
        <p:spPr/>
        <p:txBody>
          <a:bodyPr/>
          <a:lstStyle/>
          <a:p>
            <a:endParaRPr lang="en-US" dirty="0"/>
          </a:p>
        </p:txBody>
      </p:sp>
      <p:pic>
        <p:nvPicPr>
          <p:cNvPr id="4" name="Picture 2" descr="Image result for pencil clip 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5586" y="45888"/>
            <a:ext cx="1143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412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Exposure: Inundation </a:t>
            </a:r>
            <a:r>
              <a:rPr lang="en-US" altLang="en-US" dirty="0" smtClean="0"/>
              <a:t>and Flooding Maps</a:t>
            </a:r>
            <a:r>
              <a:rPr lang="en-US" dirty="0" smtClean="0"/>
              <a:t/>
            </a:r>
            <a:br>
              <a:rPr lang="en-US" dirty="0" smtClean="0"/>
            </a:br>
            <a:r>
              <a:rPr lang="en-US" dirty="0" smtClean="0"/>
              <a:t>Visualization Tools</a:t>
            </a:r>
            <a:endParaRPr lang="en-US" dirty="0"/>
          </a:p>
        </p:txBody>
      </p:sp>
      <p:sp>
        <p:nvSpPr>
          <p:cNvPr id="3" name="Content Placeholder 2"/>
          <p:cNvSpPr>
            <a:spLocks noGrp="1"/>
          </p:cNvSpPr>
          <p:nvPr>
            <p:ph idx="1"/>
          </p:nvPr>
        </p:nvSpPr>
        <p:spPr>
          <a:xfrm>
            <a:off x="469900" y="1282535"/>
            <a:ext cx="8229600" cy="4395953"/>
          </a:xfrm>
        </p:spPr>
        <p:txBody>
          <a:bodyPr/>
          <a:lstStyle/>
          <a:p>
            <a:pPr lvl="1"/>
            <a:endParaRPr lang="en-US" dirty="0"/>
          </a:p>
          <a:p>
            <a:pPr marL="457200" lvl="1" indent="0">
              <a:buNone/>
            </a:pPr>
            <a:endParaRPr lang="en-US" dirty="0"/>
          </a:p>
        </p:txBody>
      </p:sp>
      <p:grpSp>
        <p:nvGrpSpPr>
          <p:cNvPr id="4" name="Group 3"/>
          <p:cNvGrpSpPr/>
          <p:nvPr/>
        </p:nvGrpSpPr>
        <p:grpSpPr>
          <a:xfrm>
            <a:off x="451266" y="1918169"/>
            <a:ext cx="8345383" cy="4128636"/>
            <a:chOff x="177800" y="1866632"/>
            <a:chExt cx="8737600" cy="4322674"/>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 y="1866632"/>
              <a:ext cx="2832100" cy="2106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2773" y="1866633"/>
              <a:ext cx="2809298" cy="2106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2544" y="1867816"/>
              <a:ext cx="2862856" cy="2105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l="3107" t="11917" r="3291" b="4431"/>
            <a:stretch/>
          </p:blipFill>
          <p:spPr bwMode="auto">
            <a:xfrm>
              <a:off x="6052544" y="4025483"/>
              <a:ext cx="2862856" cy="2163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1" name="Picture 7"/>
            <p:cNvPicPr>
              <a:picLocks noChangeAspect="1" noChangeArrowheads="1"/>
            </p:cNvPicPr>
            <p:nvPr/>
          </p:nvPicPr>
          <p:blipFill rotWithShape="1">
            <a:blip r:embed="rId7">
              <a:extLst>
                <a:ext uri="{28A0092B-C50C-407E-A947-70E740481C1C}">
                  <a14:useLocalDpi xmlns:a14="http://schemas.microsoft.com/office/drawing/2010/main" val="0"/>
                </a:ext>
              </a:extLst>
            </a:blip>
            <a:srcRect l="3216" t="12851" r="3166" b="4277"/>
            <a:stretch/>
          </p:blipFill>
          <p:spPr bwMode="auto">
            <a:xfrm>
              <a:off x="3122773" y="4025483"/>
              <a:ext cx="2832100" cy="2163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2" name="Picture 8"/>
            <p:cNvPicPr>
              <a:picLocks noChangeAspect="1" noChangeArrowheads="1"/>
            </p:cNvPicPr>
            <p:nvPr/>
          </p:nvPicPr>
          <p:blipFill rotWithShape="1">
            <a:blip r:embed="rId8">
              <a:extLst>
                <a:ext uri="{28A0092B-C50C-407E-A947-70E740481C1C}">
                  <a14:useLocalDpi xmlns:a14="http://schemas.microsoft.com/office/drawing/2010/main" val="0"/>
                </a:ext>
              </a:extLst>
            </a:blip>
            <a:srcRect l="3346" t="12950" r="3380" b="4509"/>
            <a:stretch/>
          </p:blipFill>
          <p:spPr bwMode="auto">
            <a:xfrm>
              <a:off x="189200" y="4025483"/>
              <a:ext cx="2809299" cy="2163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8289" y="3510272"/>
              <a:ext cx="1159498" cy="39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7073" y="3510270"/>
              <a:ext cx="1159498" cy="39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61089" y="3513445"/>
              <a:ext cx="1159498" cy="39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4" name="Rectangle 13"/>
          <p:cNvSpPr/>
          <p:nvPr/>
        </p:nvSpPr>
        <p:spPr>
          <a:xfrm>
            <a:off x="350325" y="6062592"/>
            <a:ext cx="4572000" cy="215444"/>
          </a:xfrm>
          <a:prstGeom prst="rect">
            <a:avLst/>
          </a:prstGeom>
        </p:spPr>
        <p:txBody>
          <a:bodyPr>
            <a:spAutoFit/>
          </a:bodyPr>
          <a:lstStyle/>
          <a:p>
            <a:pPr>
              <a:defRPr/>
            </a:pPr>
            <a:r>
              <a:rPr lang="en-US" sz="800" dirty="0"/>
              <a:t>Image </a:t>
            </a:r>
            <a:r>
              <a:rPr lang="en-US" sz="800" dirty="0" smtClean="0"/>
              <a:t>sources: NOAA Sea Level Rise and Coastal Flooding Impacts 2016</a:t>
            </a:r>
            <a:endParaRPr lang="en-US" sz="800" dirty="0"/>
          </a:p>
        </p:txBody>
      </p:sp>
      <p:pic>
        <p:nvPicPr>
          <p:cNvPr id="15" name="Picture 3" descr="C:\Users\vandeverj\Downloads\magnifying-glass-300px.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606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7"/>
            <a:ext cx="8229600" cy="1572359"/>
          </a:xfrm>
        </p:spPr>
        <p:txBody>
          <a:bodyPr/>
          <a:lstStyle/>
          <a:p>
            <a:r>
              <a:rPr lang="en-US" altLang="en-US" dirty="0"/>
              <a:t>Exposure: Inundation </a:t>
            </a:r>
            <a:r>
              <a:rPr lang="en-US" altLang="en-US" dirty="0" smtClean="0"/>
              <a:t>and Flooding Maps</a:t>
            </a:r>
            <a:br>
              <a:rPr lang="en-US" altLang="en-US" dirty="0" smtClean="0"/>
            </a:br>
            <a:r>
              <a:rPr lang="en-US" dirty="0" smtClean="0"/>
              <a:t>Shoreline Overtopping Maps</a:t>
            </a:r>
            <a:endParaRPr lang="en-US" dirty="0"/>
          </a:p>
        </p:txBody>
      </p:sp>
      <p:sp>
        <p:nvSpPr>
          <p:cNvPr id="3" name="Content Placeholder 2"/>
          <p:cNvSpPr>
            <a:spLocks noGrp="1"/>
          </p:cNvSpPr>
          <p:nvPr>
            <p:ph idx="1"/>
          </p:nvPr>
        </p:nvSpPr>
        <p:spPr>
          <a:xfrm>
            <a:off x="166425" y="1377185"/>
            <a:ext cx="8229600" cy="4205478"/>
          </a:xfrm>
        </p:spPr>
        <p:txBody>
          <a:bodyPr>
            <a:normAutofit/>
          </a:bodyPr>
          <a:lstStyle/>
          <a:p>
            <a:pPr lvl="1"/>
            <a:r>
              <a:rPr lang="en-US" dirty="0" smtClean="0"/>
              <a:t>Shows potential depth of overtopping along shoreline</a:t>
            </a:r>
          </a:p>
          <a:p>
            <a:pPr lvl="1"/>
            <a:r>
              <a:rPr lang="en-US" dirty="0" smtClean="0"/>
              <a:t>Shows vulnerable locations for further assessment</a:t>
            </a:r>
          </a:p>
          <a:p>
            <a:pPr lvl="1"/>
            <a:r>
              <a:rPr lang="en-US" dirty="0" smtClean="0"/>
              <a:t>Shows shoreline segments that allow water to flood inland</a:t>
            </a:r>
          </a:p>
          <a:p>
            <a:pPr lvl="1"/>
            <a:r>
              <a:rPr lang="en-US" dirty="0" smtClean="0"/>
              <a:t>Requires GIS delineation of shoreline crest</a:t>
            </a:r>
          </a:p>
        </p:txBody>
      </p:sp>
      <p:pic>
        <p:nvPicPr>
          <p:cNvPr id="4099" name="Picture 3"/>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r="43815"/>
          <a:stretch/>
        </p:blipFill>
        <p:spPr bwMode="auto">
          <a:xfrm>
            <a:off x="4769925" y="3590132"/>
            <a:ext cx="4102926" cy="1840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331861" y="6280077"/>
            <a:ext cx="4572000" cy="338554"/>
          </a:xfrm>
          <a:prstGeom prst="rect">
            <a:avLst/>
          </a:prstGeom>
        </p:spPr>
        <p:txBody>
          <a:bodyPr>
            <a:spAutoFit/>
          </a:bodyPr>
          <a:lstStyle/>
          <a:p>
            <a:pPr>
              <a:defRPr/>
            </a:pPr>
            <a:r>
              <a:rPr lang="en-US" sz="800" dirty="0"/>
              <a:t>Image source: </a:t>
            </a:r>
            <a:r>
              <a:rPr lang="en-US" sz="800" dirty="0" smtClean="0"/>
              <a:t>Sea Level Rise and Overtopping Analysis for San Mateo County’s Bayshore (AECOM, 2016)</a:t>
            </a:r>
            <a:endParaRPr lang="en-US" sz="800" dirty="0"/>
          </a:p>
        </p:txBody>
      </p:sp>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575" y="2827839"/>
            <a:ext cx="4419600" cy="3483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799" y="4787900"/>
            <a:ext cx="1498725" cy="1285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descr="C:\Users\vandeverj\Downloads\magnifying-glass-300p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994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7"/>
            <a:ext cx="8229600" cy="1012801"/>
          </a:xfrm>
        </p:spPr>
        <p:txBody>
          <a:bodyPr/>
          <a:lstStyle/>
          <a:p>
            <a:r>
              <a:rPr lang="en-US" altLang="en-US" dirty="0"/>
              <a:t>Exposure: Inundation </a:t>
            </a:r>
            <a:r>
              <a:rPr lang="en-US" altLang="en-US" dirty="0" smtClean="0"/>
              <a:t>and Flooding Maps</a:t>
            </a:r>
            <a:r>
              <a:rPr lang="en-US" dirty="0" smtClean="0"/>
              <a:t/>
            </a:r>
            <a:br>
              <a:rPr lang="en-US" dirty="0" smtClean="0"/>
            </a:br>
            <a:r>
              <a:rPr lang="en-US" dirty="0" smtClean="0"/>
              <a:t>Shoreline Delineation</a:t>
            </a:r>
            <a:endParaRPr lang="en-US" dirty="0"/>
          </a:p>
        </p:txBody>
      </p:sp>
      <p:sp>
        <p:nvSpPr>
          <p:cNvPr id="3" name="Content Placeholder 2"/>
          <p:cNvSpPr>
            <a:spLocks noGrp="1"/>
          </p:cNvSpPr>
          <p:nvPr>
            <p:ph idx="1"/>
          </p:nvPr>
        </p:nvSpPr>
        <p:spPr>
          <a:xfrm>
            <a:off x="457200" y="1405711"/>
            <a:ext cx="8229600" cy="3348701"/>
          </a:xfrm>
        </p:spPr>
        <p:txBody>
          <a:bodyPr>
            <a:normAutofit/>
          </a:bodyPr>
          <a:lstStyle/>
          <a:p>
            <a:r>
              <a:rPr lang="en-US" dirty="0" smtClean="0"/>
              <a:t>Shoreline Delineation</a:t>
            </a:r>
          </a:p>
          <a:p>
            <a:pPr lvl="1"/>
            <a:r>
              <a:rPr lang="en-US" dirty="0" smtClean="0"/>
              <a:t>Shows type or use of shoreline</a:t>
            </a:r>
          </a:p>
          <a:p>
            <a:pPr lvl="1"/>
            <a:r>
              <a:rPr lang="en-US" dirty="0" smtClean="0"/>
              <a:t>Better understanding of shoreline features that affect flooding</a:t>
            </a:r>
          </a:p>
          <a:p>
            <a:pPr lvl="1"/>
            <a:r>
              <a:rPr lang="en-US" dirty="0" smtClean="0"/>
              <a:t>GIS delineation of shoreline crest</a:t>
            </a:r>
          </a:p>
        </p:txBody>
      </p:sp>
      <p:sp>
        <p:nvSpPr>
          <p:cNvPr id="7" name="Rectangle 6"/>
          <p:cNvSpPr/>
          <p:nvPr/>
        </p:nvSpPr>
        <p:spPr>
          <a:xfrm>
            <a:off x="4904344" y="5997713"/>
            <a:ext cx="3779043" cy="338554"/>
          </a:xfrm>
          <a:prstGeom prst="rect">
            <a:avLst/>
          </a:prstGeom>
        </p:spPr>
        <p:txBody>
          <a:bodyPr wrap="square">
            <a:spAutoFit/>
          </a:bodyPr>
          <a:lstStyle/>
          <a:p>
            <a:pPr>
              <a:defRPr/>
            </a:pPr>
            <a:r>
              <a:rPr lang="en-US" sz="800" dirty="0"/>
              <a:t>Image </a:t>
            </a:r>
            <a:r>
              <a:rPr lang="en-US" sz="800" dirty="0" smtClean="0"/>
              <a:t>sources: Adapting to Rising Tides:  Contra Costa County SLR Vulnerability Assessment (AECOM 2016)</a:t>
            </a:r>
            <a:endParaRPr lang="en-US" sz="800" dirty="0"/>
          </a:p>
        </p:txBody>
      </p:sp>
      <p:pic>
        <p:nvPicPr>
          <p:cNvPr id="4102"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2941" t="4130" r="11668"/>
          <a:stretch/>
        </p:blipFill>
        <p:spPr bwMode="auto">
          <a:xfrm>
            <a:off x="13639" y="2766951"/>
            <a:ext cx="4680281" cy="3400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181230" y="3871355"/>
            <a:ext cx="1448790" cy="182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a:t>
            </a:r>
            <a:endParaRPr lang="en-US" dirty="0"/>
          </a:p>
        </p:txBody>
      </p:sp>
      <p:sp>
        <p:nvSpPr>
          <p:cNvPr id="8" name="Rectangle 7"/>
          <p:cNvSpPr/>
          <p:nvPr/>
        </p:nvSpPr>
        <p:spPr>
          <a:xfrm>
            <a:off x="3907582" y="4657900"/>
            <a:ext cx="1210519" cy="220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03"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3695" y="2692986"/>
            <a:ext cx="3689692" cy="3330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descr="C:\Users\vandeverj\Downloads\magnifying-glass-300p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133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Exposure: </a:t>
            </a:r>
            <a:r>
              <a:rPr lang="en-US" altLang="en-US" dirty="0" smtClean="0"/>
              <a:t>Coastal Inundation </a:t>
            </a:r>
            <a:r>
              <a:rPr lang="en-US" altLang="en-US" dirty="0"/>
              <a:t>Maps</a:t>
            </a:r>
            <a:r>
              <a:rPr lang="en-US" dirty="0" smtClean="0"/>
              <a:t/>
            </a:r>
            <a:br>
              <a:rPr lang="en-US" dirty="0" smtClean="0"/>
            </a:br>
            <a:r>
              <a:rPr lang="en-US" dirty="0" smtClean="0"/>
              <a:t>Example Resources</a:t>
            </a:r>
            <a:endParaRPr lang="en-US" dirty="0"/>
          </a:p>
        </p:txBody>
      </p:sp>
      <p:graphicFrame>
        <p:nvGraphicFramePr>
          <p:cNvPr id="19" name="Table 18"/>
          <p:cNvGraphicFramePr>
            <a:graphicFrameLocks noGrp="1"/>
          </p:cNvGraphicFramePr>
          <p:nvPr>
            <p:extLst>
              <p:ext uri="{D42A27DB-BD31-4B8C-83A1-F6EECF244321}">
                <p14:modId xmlns:p14="http://schemas.microsoft.com/office/powerpoint/2010/main" val="1388155935"/>
              </p:ext>
            </p:extLst>
          </p:nvPr>
        </p:nvGraphicFramePr>
        <p:xfrm>
          <a:off x="325659" y="1352450"/>
          <a:ext cx="8597623" cy="4871749"/>
        </p:xfrm>
        <a:graphic>
          <a:graphicData uri="http://schemas.openxmlformats.org/drawingml/2006/table">
            <a:tbl>
              <a:tblPr firstRow="1" bandRow="1">
                <a:tableStyleId>{3B4B98B0-60AC-42C2-AFA5-B58CD77FA1E5}</a:tableStyleId>
              </a:tblPr>
              <a:tblGrid>
                <a:gridCol w="1174503"/>
                <a:gridCol w="2995294"/>
                <a:gridCol w="2213913"/>
                <a:gridCol w="2213913"/>
              </a:tblGrid>
              <a:tr h="601208">
                <a:tc>
                  <a:txBody>
                    <a:bodyPr/>
                    <a:lstStyle/>
                    <a:p>
                      <a:pPr algn="ctr"/>
                      <a:r>
                        <a:rPr lang="en-US" sz="1400" dirty="0" smtClean="0"/>
                        <a:t>Geography</a:t>
                      </a:r>
                      <a:endParaRPr lang="en-US" sz="1400" dirty="0"/>
                    </a:p>
                  </a:txBody>
                  <a:tcPr anchor="ctr"/>
                </a:tc>
                <a:tc>
                  <a:txBody>
                    <a:bodyPr/>
                    <a:lstStyle/>
                    <a:p>
                      <a:pPr algn="ctr"/>
                      <a:r>
                        <a:rPr lang="en-US" sz="1400" dirty="0" smtClean="0"/>
                        <a:t>Resource</a:t>
                      </a:r>
                      <a:endParaRPr lang="en-US" sz="1400" dirty="0"/>
                    </a:p>
                  </a:txBody>
                  <a:tcPr anchor="ctr"/>
                </a:tc>
                <a:tc>
                  <a:txBody>
                    <a:bodyPr/>
                    <a:lstStyle/>
                    <a:p>
                      <a:pPr algn="ctr"/>
                      <a:r>
                        <a:rPr lang="en-US" sz="1400" dirty="0" smtClean="0"/>
                        <a:t>Scenarios / Time Horizons</a:t>
                      </a:r>
                      <a:endParaRPr lang="en-US" sz="1400" dirty="0"/>
                    </a:p>
                  </a:txBody>
                  <a:tcPr anchor="ctr"/>
                </a:tc>
                <a:tc>
                  <a:txBody>
                    <a:bodyPr/>
                    <a:lstStyle/>
                    <a:p>
                      <a:pPr algn="ctr"/>
                      <a:r>
                        <a:rPr lang="en-US" sz="1400" dirty="0" smtClean="0"/>
                        <a:t>Tools</a:t>
                      </a:r>
                      <a:endParaRPr lang="en-US" sz="1400" dirty="0"/>
                    </a:p>
                  </a:txBody>
                  <a:tcPr anchor="ctr"/>
                </a:tc>
              </a:tr>
              <a:tr h="923512">
                <a:tc rowSpan="3">
                  <a:txBody>
                    <a:bodyPr/>
                    <a:lstStyle/>
                    <a:p>
                      <a:r>
                        <a:rPr lang="en-US" sz="1400" dirty="0" smtClean="0"/>
                        <a:t>National Resources</a:t>
                      </a:r>
                      <a:endParaRPr lang="en-US" sz="1400" b="1" dirty="0"/>
                    </a:p>
                  </a:txBody>
                  <a:tcPr anchor="ctr"/>
                </a:tc>
                <a:tc>
                  <a:txBody>
                    <a:bodyPr/>
                    <a:lstStyle/>
                    <a:p>
                      <a:pPr marL="0" lvl="1" indent="0" algn="l" defTabSz="800100" rtl="0">
                        <a:lnSpc>
                          <a:spcPct val="90000"/>
                        </a:lnSpc>
                        <a:spcBef>
                          <a:spcPct val="0"/>
                        </a:spcBef>
                        <a:spcAft>
                          <a:spcPct val="15000"/>
                        </a:spcAft>
                        <a:buNone/>
                        <a:tabLst>
                          <a:tab pos="635000" algn="ctr"/>
                        </a:tabLst>
                      </a:pPr>
                      <a:r>
                        <a:rPr lang="en-US" sz="1400" dirty="0" smtClean="0"/>
                        <a:t>Climate Central – Surging Seas </a:t>
                      </a:r>
                      <a:r>
                        <a:rPr lang="en-US" sz="1400" baseline="0" dirty="0" smtClean="0"/>
                        <a:t> </a:t>
                      </a:r>
                      <a:r>
                        <a:rPr lang="en-US" sz="1400" dirty="0" smtClean="0"/>
                        <a:t>Viewer</a:t>
                      </a:r>
                    </a:p>
                  </a:txBody>
                  <a:tcPr anchor="ctr"/>
                </a:tc>
                <a:tc>
                  <a:txBody>
                    <a:bodyPr/>
                    <a:lstStyle/>
                    <a:p>
                      <a:pPr algn="ctr"/>
                      <a:r>
                        <a:rPr lang="en-US" sz="1400" dirty="0" smtClean="0"/>
                        <a:t>SLR, storm surge, tsunamis</a:t>
                      </a:r>
                    </a:p>
                    <a:p>
                      <a:pPr algn="ctr"/>
                      <a:r>
                        <a:rPr lang="en-US" sz="1400" dirty="0" smtClean="0"/>
                        <a:t>2020</a:t>
                      </a:r>
                      <a:r>
                        <a:rPr lang="en-US" sz="1400" baseline="0" dirty="0" smtClean="0"/>
                        <a:t> - 2100</a:t>
                      </a:r>
                      <a:endParaRPr lang="en-US" sz="1400" dirty="0"/>
                    </a:p>
                  </a:txBody>
                  <a:tcPr anchor="ctr"/>
                </a:tc>
                <a:tc>
                  <a:txBody>
                    <a:bodyPr/>
                    <a:lstStyle/>
                    <a:p>
                      <a:r>
                        <a:rPr lang="en-US" sz="1200" dirty="0" smtClean="0"/>
                        <a:t>Maps, composite scenarios, inundation exposure</a:t>
                      </a:r>
                      <a:r>
                        <a:rPr lang="en-US" sz="1200" baseline="0" dirty="0" smtClean="0"/>
                        <a:t> analysis (overlay with societal information), summary reports</a:t>
                      </a:r>
                      <a:endParaRPr lang="en-US" sz="1200" dirty="0"/>
                    </a:p>
                  </a:txBody>
                  <a:tcPr/>
                </a:tc>
              </a:tr>
              <a:tr h="1091423">
                <a:tc vMerge="1">
                  <a:txBody>
                    <a:bodyPr/>
                    <a:lstStyle/>
                    <a:p>
                      <a:endParaRPr lang="en-US" dirty="0"/>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t>NOAA Sea Level Rise and Coastal Flooding Impacts Viewer</a:t>
                      </a:r>
                    </a:p>
                  </a:txBody>
                  <a:tcPr anchor="ctr"/>
                </a:tc>
                <a:tc>
                  <a:txBody>
                    <a:bodyPr/>
                    <a:lstStyle/>
                    <a:p>
                      <a:pPr algn="ctr"/>
                      <a:r>
                        <a:rPr lang="en-US" sz="1400" dirty="0" smtClean="0"/>
                        <a:t>SLR above</a:t>
                      </a:r>
                      <a:r>
                        <a:rPr lang="en-US" sz="1400" baseline="0" dirty="0" smtClean="0"/>
                        <a:t> MHHW only</a:t>
                      </a:r>
                    </a:p>
                    <a:p>
                      <a:pPr algn="ctr"/>
                      <a:r>
                        <a:rPr lang="en-US" sz="1400" baseline="0" dirty="0" smtClean="0"/>
                        <a:t>No time horizons</a:t>
                      </a:r>
                      <a:endParaRPr lang="en-US" sz="1400" dirty="0"/>
                    </a:p>
                  </a:txBody>
                  <a:tcPr anchor="ctr"/>
                </a:tc>
                <a:tc>
                  <a:txBody>
                    <a:bodyPr/>
                    <a:lstStyle/>
                    <a:p>
                      <a:r>
                        <a:rPr lang="en-US" sz="1200" dirty="0" smtClean="0"/>
                        <a:t>Maps, exposure analysis </a:t>
                      </a:r>
                      <a:r>
                        <a:rPr lang="en-US" sz="1200" baseline="0" dirty="0" smtClean="0"/>
                        <a:t>(overlay with societal information)</a:t>
                      </a:r>
                      <a:r>
                        <a:rPr lang="en-US" sz="1200" dirty="0" smtClean="0"/>
                        <a:t>, flood</a:t>
                      </a:r>
                      <a:r>
                        <a:rPr lang="en-US" sz="1200" baseline="0" dirty="0" smtClean="0"/>
                        <a:t> frequency graphs,</a:t>
                      </a:r>
                      <a:r>
                        <a:rPr lang="en-US" sz="1200" dirty="0" smtClean="0"/>
                        <a:t> street</a:t>
                      </a:r>
                      <a:r>
                        <a:rPr lang="en-US" sz="1200" baseline="0" dirty="0" smtClean="0"/>
                        <a:t> view renderings to visualize inundation depth</a:t>
                      </a:r>
                      <a:endParaRPr lang="en-US" sz="1200" dirty="0"/>
                    </a:p>
                  </a:txBody>
                  <a:tcPr/>
                </a:tc>
              </a:tr>
              <a:tr h="755601">
                <a:tc vMerge="1">
                  <a:txBody>
                    <a:bodyPr/>
                    <a:lstStyle/>
                    <a:p>
                      <a:endParaRPr lang="en-US" dirty="0"/>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t>Nature Conservancy Coastal Resilience Viewer</a:t>
                      </a:r>
                    </a:p>
                  </a:txBody>
                  <a:tcPr anchor="ctr"/>
                </a:tc>
                <a:tc>
                  <a:txBody>
                    <a:bodyPr/>
                    <a:lstStyle/>
                    <a:p>
                      <a:pPr algn="ctr"/>
                      <a:r>
                        <a:rPr lang="en-US" sz="1400" dirty="0" smtClean="0"/>
                        <a:t>SLR, wave</a:t>
                      </a:r>
                      <a:r>
                        <a:rPr lang="en-US" sz="1400" baseline="0" dirty="0" smtClean="0"/>
                        <a:t> run-up</a:t>
                      </a:r>
                      <a:endParaRPr lang="en-US" sz="1400" dirty="0" smtClean="0"/>
                    </a:p>
                    <a:p>
                      <a:pPr algn="ctr"/>
                      <a:r>
                        <a:rPr lang="en-US" sz="1400" dirty="0" smtClean="0"/>
                        <a:t>Current, 2030, 2060,</a:t>
                      </a:r>
                      <a:r>
                        <a:rPr lang="en-US" sz="1400" baseline="0" dirty="0" smtClean="0"/>
                        <a:t> 2100</a:t>
                      </a:r>
                      <a:endParaRPr lang="en-US" sz="1400" dirty="0"/>
                    </a:p>
                  </a:txBody>
                  <a:tcPr anchor="ctr"/>
                </a:tc>
                <a:tc>
                  <a:txBody>
                    <a:bodyPr/>
                    <a:lstStyle/>
                    <a:p>
                      <a:r>
                        <a:rPr lang="en-US" sz="1200" dirty="0" smtClean="0"/>
                        <a:t>Maps,</a:t>
                      </a:r>
                      <a:r>
                        <a:rPr lang="en-US" sz="1200" baseline="0" dirty="0" smtClean="0"/>
                        <a:t> </a:t>
                      </a:r>
                      <a:r>
                        <a:rPr lang="en-US" sz="1200" dirty="0" smtClean="0"/>
                        <a:t>exposure analysis </a:t>
                      </a:r>
                      <a:r>
                        <a:rPr lang="en-US" sz="1200" baseline="0" dirty="0" smtClean="0"/>
                        <a:t>(overlay with societal information)</a:t>
                      </a:r>
                      <a:r>
                        <a:rPr lang="en-US" sz="1200" dirty="0" smtClean="0"/>
                        <a:t>, </a:t>
                      </a:r>
                      <a:r>
                        <a:rPr lang="en-US" sz="1200" baseline="0" dirty="0" smtClean="0"/>
                        <a:t>summary reports</a:t>
                      </a:r>
                      <a:endParaRPr lang="en-US" sz="1200" dirty="0"/>
                    </a:p>
                  </a:txBody>
                  <a:tcPr/>
                </a:tc>
              </a:tr>
              <a:tr h="627900">
                <a:tc rowSpan="2">
                  <a:txBody>
                    <a:bodyPr/>
                    <a:lstStyle/>
                    <a:p>
                      <a:r>
                        <a:rPr lang="en-US" sz="1400" dirty="0" smtClean="0"/>
                        <a:t>Regional Resources</a:t>
                      </a:r>
                      <a:endParaRPr lang="en-US" sz="1400" b="1" dirty="0" smtClean="0">
                        <a:latin typeface="+mn-lt"/>
                        <a:cs typeface="Aktiv Grotesk Trial" panose="020B0504020202020204" pitchFamily="34" charset="0"/>
                      </a:endParaRPr>
                    </a:p>
                  </a:txBody>
                  <a:tcPr anchor="ctr"/>
                </a:tc>
                <a:tc>
                  <a:txBody>
                    <a:bodyPr/>
                    <a:lstStyle/>
                    <a:p>
                      <a:pPr marL="0" lvl="1" indent="0" algn="l" defTabSz="800100" rtl="0">
                        <a:lnSpc>
                          <a:spcPct val="90000"/>
                        </a:lnSpc>
                        <a:spcBef>
                          <a:spcPct val="0"/>
                        </a:spcBef>
                        <a:spcAft>
                          <a:spcPct val="15000"/>
                        </a:spcAft>
                        <a:buNone/>
                      </a:pPr>
                      <a:r>
                        <a:rPr lang="en-US" sz="1400" kern="1200" dirty="0" smtClean="0"/>
                        <a:t>California Coast </a:t>
                      </a:r>
                    </a:p>
                    <a:p>
                      <a:pPr marL="0" lvl="1" indent="0" algn="l" defTabSz="800100" rtl="0">
                        <a:lnSpc>
                          <a:spcPct val="90000"/>
                        </a:lnSpc>
                        <a:spcBef>
                          <a:spcPct val="0"/>
                        </a:spcBef>
                        <a:spcAft>
                          <a:spcPct val="15000"/>
                        </a:spcAft>
                        <a:buNone/>
                      </a:pPr>
                      <a:r>
                        <a:rPr lang="en-US" sz="1400" kern="1200" dirty="0" smtClean="0"/>
                        <a:t>Our Coast Our Future</a:t>
                      </a:r>
                      <a:endParaRPr lang="en-US" sz="1400" dirty="0" smtClean="0"/>
                    </a:p>
                  </a:txBody>
                  <a:tcPr anchor="ctr"/>
                </a:tc>
                <a:tc>
                  <a:txBody>
                    <a:bodyPr/>
                    <a:lstStyle/>
                    <a:p>
                      <a:pPr algn="ctr"/>
                      <a:r>
                        <a:rPr lang="en-US" sz="1400" dirty="0" smtClean="0"/>
                        <a:t>SLR</a:t>
                      </a:r>
                      <a:r>
                        <a:rPr lang="en-US" sz="1400" baseline="0" dirty="0" smtClean="0"/>
                        <a:t> and storm surge</a:t>
                      </a:r>
                    </a:p>
                    <a:p>
                      <a:pPr algn="ctr"/>
                      <a:r>
                        <a:rPr lang="en-US" sz="1400" dirty="0" smtClean="0"/>
                        <a:t>2020 - 2100</a:t>
                      </a:r>
                      <a:endParaRPr lang="en-US" sz="1400" dirty="0"/>
                    </a:p>
                  </a:txBody>
                  <a:tcPr anchor="ctr"/>
                </a:tc>
                <a:tc>
                  <a:txBody>
                    <a:bodyPr/>
                    <a:lstStyle/>
                    <a:p>
                      <a:r>
                        <a:rPr lang="en-US" sz="1200" dirty="0" smtClean="0"/>
                        <a:t>Maps,</a:t>
                      </a:r>
                      <a:r>
                        <a:rPr lang="en-US" sz="1200" baseline="0" dirty="0" smtClean="0"/>
                        <a:t> exposure analysis, scenario comparisons</a:t>
                      </a:r>
                      <a:endParaRPr lang="en-US" sz="1200" dirty="0"/>
                    </a:p>
                  </a:txBody>
                  <a:tcPr/>
                </a:tc>
              </a:tr>
              <a:tr h="774808">
                <a:tc vMerge="1">
                  <a:txBody>
                    <a:bodyPr/>
                    <a:lstStyle/>
                    <a:p>
                      <a:endParaRPr lang="en-US" sz="1400" b="1" dirty="0" smtClean="0">
                        <a:latin typeface="Aktiv Grotesk Trial" panose="020B0504020202020204" pitchFamily="34" charset="0"/>
                        <a:cs typeface="Aktiv Grotesk Trial" panose="020B0504020202020204" pitchFamily="34" charset="0"/>
                      </a:endParaRPr>
                    </a:p>
                  </a:txBody>
                  <a:tcPr anchor="ctr"/>
                </a:tc>
                <a:tc>
                  <a:txBody>
                    <a:bodyPr/>
                    <a:lstStyle/>
                    <a:p>
                      <a:pPr marL="0" lvl="1" indent="0" algn="l" defTabSz="800100" rtl="0">
                        <a:lnSpc>
                          <a:spcPct val="90000"/>
                        </a:lnSpc>
                        <a:spcBef>
                          <a:spcPct val="0"/>
                        </a:spcBef>
                        <a:spcAft>
                          <a:spcPct val="15000"/>
                        </a:spcAft>
                        <a:buNone/>
                      </a:pPr>
                      <a:r>
                        <a:rPr lang="en-US" sz="1400" kern="1200" dirty="0" smtClean="0"/>
                        <a:t>East Coast / Gulf Coast </a:t>
                      </a:r>
                    </a:p>
                    <a:p>
                      <a:pPr marL="0" lvl="1" indent="0" algn="l" defTabSz="800100" rtl="0">
                        <a:lnSpc>
                          <a:spcPct val="90000"/>
                        </a:lnSpc>
                        <a:spcBef>
                          <a:spcPct val="0"/>
                        </a:spcBef>
                        <a:spcAft>
                          <a:spcPct val="15000"/>
                        </a:spcAft>
                        <a:buNone/>
                      </a:pPr>
                      <a:r>
                        <a:rPr lang="en-US" sz="1400" kern="1200" dirty="0" smtClean="0"/>
                        <a:t>NOAA Coastal Flood Exposure Mapper</a:t>
                      </a:r>
                    </a:p>
                  </a:txBody>
                  <a:tcPr anchor="ctr"/>
                </a:tc>
                <a:tc>
                  <a:txBody>
                    <a:bodyPr/>
                    <a:lstStyle/>
                    <a:p>
                      <a:pPr algn="ctr"/>
                      <a:r>
                        <a:rPr lang="en-US" sz="1400" dirty="0" smtClean="0"/>
                        <a:t>SLR, FEMA flood zones, Hurricane flood zones</a:t>
                      </a:r>
                    </a:p>
                    <a:p>
                      <a:pPr algn="ctr"/>
                      <a:r>
                        <a:rPr lang="en-US" sz="1400" dirty="0" smtClean="0"/>
                        <a:t>2030, 2060, 2100</a:t>
                      </a:r>
                      <a:endParaRPr lang="en-US" sz="1400" dirty="0"/>
                    </a:p>
                  </a:txBody>
                  <a:tcPr anchor="ctr"/>
                </a:tc>
                <a:tc>
                  <a:txBody>
                    <a:bodyPr/>
                    <a:lstStyle/>
                    <a:p>
                      <a:r>
                        <a:rPr lang="en-US" sz="1200" dirty="0" smtClean="0"/>
                        <a:t>Maps,</a:t>
                      </a:r>
                      <a:r>
                        <a:rPr lang="en-US" sz="1200" baseline="0" dirty="0" smtClean="0"/>
                        <a:t> composite scenarios, summary reports</a:t>
                      </a:r>
                      <a:endParaRPr lang="en-US" sz="1200" dirty="0"/>
                    </a:p>
                  </a:txBody>
                  <a:tcPr/>
                </a:tc>
              </a:tr>
            </a:tbl>
          </a:graphicData>
        </a:graphic>
      </p:graphicFrame>
      <p:sp>
        <p:nvSpPr>
          <p:cNvPr id="21" name="Rectangle 20"/>
          <p:cNvSpPr/>
          <p:nvPr/>
        </p:nvSpPr>
        <p:spPr>
          <a:xfrm>
            <a:off x="230659" y="6247949"/>
            <a:ext cx="7638767" cy="430887"/>
          </a:xfrm>
          <a:prstGeom prst="rect">
            <a:avLst/>
          </a:prstGeom>
        </p:spPr>
        <p:txBody>
          <a:bodyPr wrap="square">
            <a:spAutoFit/>
          </a:bodyPr>
          <a:lstStyle/>
          <a:p>
            <a:r>
              <a:rPr lang="en-US" sz="1100" dirty="0" smtClean="0"/>
              <a:t>Full</a:t>
            </a:r>
            <a:r>
              <a:rPr lang="en-US" sz="1100" b="1" dirty="0" smtClean="0"/>
              <a:t> </a:t>
            </a:r>
            <a:r>
              <a:rPr lang="en-US" sz="1100" i="1" dirty="0" smtClean="0"/>
              <a:t>Sea </a:t>
            </a:r>
            <a:r>
              <a:rPr lang="en-US" sz="1100" i="1" dirty="0"/>
              <a:t>Level Rise and Coastal Flood Web Tools Comparison </a:t>
            </a:r>
            <a:r>
              <a:rPr lang="en-US" sz="1100" i="1" dirty="0" smtClean="0"/>
              <a:t>Matrix </a:t>
            </a:r>
            <a:r>
              <a:rPr lang="en-US" sz="1100" dirty="0" smtClean="0"/>
              <a:t>at (</a:t>
            </a:r>
            <a:r>
              <a:rPr lang="en-US" sz="1100" dirty="0" smtClean="0">
                <a:hlinkClick r:id="rId3"/>
              </a:rPr>
              <a:t>http</a:t>
            </a:r>
            <a:r>
              <a:rPr lang="en-US" sz="1100" dirty="0">
                <a:hlinkClick r:id="rId3"/>
              </a:rPr>
              <a:t>://</a:t>
            </a:r>
            <a:r>
              <a:rPr lang="en-US" sz="1100" dirty="0" smtClean="0">
                <a:hlinkClick r:id="rId3"/>
              </a:rPr>
              <a:t>sealevel.climatecentral.org/matrix</a:t>
            </a:r>
            <a:r>
              <a:rPr lang="en-US" sz="1100" dirty="0" smtClean="0"/>
              <a:t>) that also shows state specific resources</a:t>
            </a:r>
            <a:endParaRPr lang="en-US" sz="1100" dirty="0"/>
          </a:p>
        </p:txBody>
      </p:sp>
      <p:pic>
        <p:nvPicPr>
          <p:cNvPr id="5" name="Picture 3" descr="C:\Users\vandeverj\Downloads\magnifying-glass-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609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Exposure: Inundation </a:t>
            </a:r>
            <a:r>
              <a:rPr lang="en-US" altLang="en-US" dirty="0" smtClean="0"/>
              <a:t>and Flooding Maps</a:t>
            </a:r>
            <a:br>
              <a:rPr lang="en-US" altLang="en-US" dirty="0" smtClean="0"/>
            </a:br>
            <a:r>
              <a:rPr lang="en-US" dirty="0" smtClean="0"/>
              <a:t>Creating Your Own Maps</a:t>
            </a:r>
            <a:endParaRPr lang="en-US" dirty="0"/>
          </a:p>
        </p:txBody>
      </p:sp>
      <p:sp>
        <p:nvSpPr>
          <p:cNvPr id="3" name="Content Placeholder 2"/>
          <p:cNvSpPr>
            <a:spLocks noGrp="1"/>
          </p:cNvSpPr>
          <p:nvPr>
            <p:ph idx="1"/>
          </p:nvPr>
        </p:nvSpPr>
        <p:spPr>
          <a:xfrm>
            <a:off x="4376738" y="1596313"/>
            <a:ext cx="4538662" cy="5190567"/>
          </a:xfrm>
        </p:spPr>
        <p:txBody>
          <a:bodyPr/>
          <a:lstStyle/>
          <a:p>
            <a:pPr marL="342900" indent="-342900">
              <a:spcBef>
                <a:spcPts val="1200"/>
              </a:spcBef>
              <a:buFont typeface="Arial" panose="020B0604020202020204" pitchFamily="34" charset="0"/>
              <a:buChar char="−"/>
            </a:pPr>
            <a:r>
              <a:rPr lang="en-US" sz="2000" dirty="0"/>
              <a:t>Review </a:t>
            </a:r>
            <a:r>
              <a:rPr lang="en-US" sz="2000" dirty="0" smtClean="0"/>
              <a:t>existing </a:t>
            </a:r>
            <a:r>
              <a:rPr lang="en-US" sz="2000" dirty="0"/>
              <a:t>tools, create new maps if necessary</a:t>
            </a:r>
          </a:p>
          <a:p>
            <a:pPr marL="342900" indent="-342900">
              <a:spcBef>
                <a:spcPts val="1200"/>
              </a:spcBef>
              <a:buFont typeface="Arial" panose="020B0604020202020204" pitchFamily="34" charset="0"/>
              <a:buChar char="−"/>
            </a:pPr>
            <a:r>
              <a:rPr lang="en-US" sz="2000" dirty="0" smtClean="0"/>
              <a:t>Use best-available science: range of scenarios </a:t>
            </a:r>
            <a:r>
              <a:rPr lang="en-US" sz="2000" dirty="0"/>
              <a:t>should reflect local guidance and </a:t>
            </a:r>
            <a:r>
              <a:rPr lang="en-US" sz="2000" dirty="0" smtClean="0"/>
              <a:t>polices, if available</a:t>
            </a:r>
          </a:p>
          <a:p>
            <a:pPr marL="342900" indent="-342900">
              <a:spcBef>
                <a:spcPts val="1200"/>
              </a:spcBef>
              <a:buFont typeface="Arial" panose="020B0604020202020204" pitchFamily="34" charset="0"/>
              <a:buChar char="−"/>
            </a:pPr>
            <a:r>
              <a:rPr lang="en-US" sz="2000" dirty="0"/>
              <a:t>Consider </a:t>
            </a:r>
            <a:r>
              <a:rPr lang="en-US" sz="2000" dirty="0" smtClean="0"/>
              <a:t>uncertainty and functional lifespan of assets to guide scenario selection </a:t>
            </a:r>
            <a:endParaRPr lang="en-US" sz="2000" dirty="0"/>
          </a:p>
          <a:p>
            <a:pPr marL="342900" indent="-342900">
              <a:spcBef>
                <a:spcPts val="1200"/>
              </a:spcBef>
              <a:buFont typeface="Arial" panose="020B0604020202020204" pitchFamily="34" charset="0"/>
              <a:buChar char="−"/>
            </a:pPr>
            <a:r>
              <a:rPr lang="en-US" sz="2000" dirty="0" smtClean="0"/>
              <a:t>Promote consistency in scenarios and projections across city departments</a:t>
            </a:r>
          </a:p>
          <a:p>
            <a:pPr marL="342900" indent="-342900">
              <a:spcBef>
                <a:spcPts val="1200"/>
              </a:spcBef>
              <a:buFont typeface="Arial" panose="020B0604020202020204" pitchFamily="34" charset="0"/>
              <a:buChar char="−"/>
            </a:pPr>
            <a:r>
              <a:rPr lang="en-US" sz="2000" dirty="0" smtClean="0"/>
              <a:t>Required Data: topography, shoreline protection surveys, water levels, asset locations</a:t>
            </a:r>
          </a:p>
          <a:p>
            <a:pPr marL="285750" indent="-285750">
              <a:spcBef>
                <a:spcPts val="1200"/>
              </a:spcBef>
              <a:buFont typeface="Arial" panose="020B0604020202020204" pitchFamily="34" charset="0"/>
              <a:buChar char="−"/>
            </a:pPr>
            <a:endParaRPr lang="en-US"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5911"/>
          <a:stretch/>
        </p:blipFill>
        <p:spPr bwMode="auto">
          <a:xfrm>
            <a:off x="457200" y="1679438"/>
            <a:ext cx="3613176" cy="3251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62200" y="4905415"/>
            <a:ext cx="3708176" cy="215444"/>
          </a:xfrm>
          <a:prstGeom prst="rect">
            <a:avLst/>
          </a:prstGeom>
        </p:spPr>
        <p:txBody>
          <a:bodyPr wrap="square">
            <a:spAutoFit/>
          </a:bodyPr>
          <a:lstStyle/>
          <a:p>
            <a:r>
              <a:rPr lang="en-US" sz="800" dirty="0"/>
              <a:t>Image source:  </a:t>
            </a:r>
            <a:r>
              <a:rPr lang="en-US" sz="800" dirty="0" smtClean="0"/>
              <a:t>Creative Commons Flickr User ‘go_greener_oz’</a:t>
            </a:r>
            <a:endParaRPr lang="en-US" sz="800" dirty="0"/>
          </a:p>
        </p:txBody>
      </p:sp>
      <p:pic>
        <p:nvPicPr>
          <p:cNvPr id="7" name="Picture 3" descr="C:\Users\vandeverj\Downloads\magnifying-glass-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164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Exposure: Inundation </a:t>
            </a:r>
            <a:r>
              <a:rPr lang="en-US" altLang="en-US" dirty="0" smtClean="0"/>
              <a:t>and Flooding Maps</a:t>
            </a:r>
            <a:r>
              <a:rPr lang="en-US" dirty="0" smtClean="0"/>
              <a:t/>
            </a:r>
            <a:br>
              <a:rPr lang="en-US" dirty="0" smtClean="0"/>
            </a:br>
            <a:r>
              <a:rPr lang="en-US" dirty="0" smtClean="0"/>
              <a:t>Mapping Methods</a:t>
            </a:r>
            <a:endParaRPr lang="en-US" dirty="0"/>
          </a:p>
        </p:txBody>
      </p:sp>
      <p:graphicFrame>
        <p:nvGraphicFramePr>
          <p:cNvPr id="5" name="Diagram 4"/>
          <p:cNvGraphicFramePr/>
          <p:nvPr>
            <p:extLst>
              <p:ext uri="{D42A27DB-BD31-4B8C-83A1-F6EECF244321}">
                <p14:modId xmlns:p14="http://schemas.microsoft.com/office/powerpoint/2010/main" val="40778420"/>
              </p:ext>
            </p:extLst>
          </p:nvPr>
        </p:nvGraphicFramePr>
        <p:xfrm>
          <a:off x="457200" y="1681492"/>
          <a:ext cx="8229600" cy="4343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C:\Users\vandeverj\Downloads\magnifying-glass-300px.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37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Exposure: </a:t>
            </a:r>
            <a:r>
              <a:rPr lang="en-US" altLang="en-US" dirty="0" smtClean="0"/>
              <a:t>Riverine Flood Maps</a:t>
            </a:r>
            <a:endParaRPr lang="en-US" dirty="0"/>
          </a:p>
        </p:txBody>
      </p:sp>
      <p:sp>
        <p:nvSpPr>
          <p:cNvPr id="3" name="Content Placeholder 2"/>
          <p:cNvSpPr>
            <a:spLocks noGrp="1"/>
          </p:cNvSpPr>
          <p:nvPr>
            <p:ph idx="1"/>
          </p:nvPr>
        </p:nvSpPr>
        <p:spPr>
          <a:xfrm>
            <a:off x="457199" y="1140343"/>
            <a:ext cx="8229600" cy="4487629"/>
          </a:xfrm>
        </p:spPr>
        <p:txBody>
          <a:bodyPr/>
          <a:lstStyle/>
          <a:p>
            <a:r>
              <a:rPr lang="en-US" dirty="0" smtClean="0"/>
              <a:t>FEMA NFIP Climate Change Study</a:t>
            </a:r>
          </a:p>
          <a:p>
            <a:pPr lvl="1"/>
            <a:r>
              <a:rPr lang="en-US" dirty="0" smtClean="0"/>
              <a:t>Estimates of changes in NFIP floodplain through 2100 </a:t>
            </a:r>
          </a:p>
          <a:p>
            <a:pPr lvl="1"/>
            <a:r>
              <a:rPr lang="en-US" dirty="0" smtClean="0"/>
              <a:t>Factors climate change and population growth</a:t>
            </a:r>
          </a:p>
          <a:p>
            <a:pPr lvl="1"/>
            <a:r>
              <a:rPr lang="en-US" dirty="0" smtClean="0"/>
              <a:t>By 2100, the 1% annual change floodplain depth and extent is projected to increase, on average, by 45% across the nation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843" y="2897981"/>
            <a:ext cx="5420444" cy="3572065"/>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787" y="2809455"/>
            <a:ext cx="2847991" cy="3711575"/>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57200" y="2809455"/>
            <a:ext cx="5587340" cy="371246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3" descr="C:\Users\vandeverj\Downloads\magnifying-glass-300p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289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573" y="3072746"/>
            <a:ext cx="7839003" cy="3613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574646" y="279605"/>
            <a:ext cx="8229600" cy="804672"/>
          </a:xfrm>
        </p:spPr>
        <p:txBody>
          <a:bodyPr/>
          <a:lstStyle/>
          <a:p>
            <a:r>
              <a:rPr lang="en-US" altLang="en-US" dirty="0"/>
              <a:t>Exposure: Inundation Maps</a:t>
            </a:r>
            <a:r>
              <a:rPr lang="en-US" dirty="0" smtClean="0"/>
              <a:t/>
            </a:r>
            <a:br>
              <a:rPr lang="en-US" dirty="0" smtClean="0"/>
            </a:br>
            <a:r>
              <a:rPr lang="en-US" dirty="0" smtClean="0"/>
              <a:t>Riverine </a:t>
            </a:r>
            <a:endParaRPr lang="en-US" dirty="0"/>
          </a:p>
        </p:txBody>
      </p:sp>
      <p:sp>
        <p:nvSpPr>
          <p:cNvPr id="3" name="Content Placeholder 2"/>
          <p:cNvSpPr>
            <a:spLocks noGrp="1"/>
          </p:cNvSpPr>
          <p:nvPr>
            <p:ph idx="1"/>
          </p:nvPr>
        </p:nvSpPr>
        <p:spPr>
          <a:xfrm>
            <a:off x="599700" y="1369556"/>
            <a:ext cx="5226424" cy="4472634"/>
          </a:xfrm>
        </p:spPr>
        <p:txBody>
          <a:bodyPr/>
          <a:lstStyle/>
          <a:p>
            <a:r>
              <a:rPr lang="en-US" dirty="0" smtClean="0"/>
              <a:t>USGS Flood Inundation Mapper</a:t>
            </a:r>
          </a:p>
          <a:p>
            <a:pPr lvl="1"/>
            <a:r>
              <a:rPr lang="en-US" dirty="0" smtClean="0"/>
              <a:t>Visualize changes in river floodplain</a:t>
            </a:r>
          </a:p>
          <a:p>
            <a:pPr lvl="1"/>
            <a:r>
              <a:rPr lang="en-US" dirty="0" smtClean="0"/>
              <a:t>No climate change scenarios, but can identify thresholds of flooding </a:t>
            </a:r>
            <a:endParaRPr lang="en-US" dirty="0"/>
          </a:p>
        </p:txBody>
      </p:sp>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590" r="15049"/>
          <a:stretch/>
        </p:blipFill>
        <p:spPr bwMode="auto">
          <a:xfrm>
            <a:off x="5953760" y="603179"/>
            <a:ext cx="2326640" cy="2448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99700" y="3079624"/>
            <a:ext cx="7835876" cy="360618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3" descr="C:\Users\vandeverj\Downloads\magnifying-glass-300p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86800" y="7937"/>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324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dirty="0"/>
          </a:p>
        </p:txBody>
      </p:sp>
      <p:sp>
        <p:nvSpPr>
          <p:cNvPr id="6" name="Subtitle 3"/>
          <p:cNvSpPr txBox="1">
            <a:spLocks/>
          </p:cNvSpPr>
          <p:nvPr/>
        </p:nvSpPr>
        <p:spPr>
          <a:xfrm>
            <a:off x="2880360" y="1527048"/>
            <a:ext cx="6321460" cy="2880360"/>
          </a:xfrm>
          <a:prstGeom prst="rect">
            <a:avLst/>
          </a:prstGeom>
        </p:spPr>
        <p:txBody>
          <a:bodyPr vert="horz" lIns="0" tIns="0" rIns="0" bIns="0" rtlCol="0">
            <a:noAutofit/>
          </a:bodyPr>
          <a:lstStyle>
            <a:lvl1pPr marL="0" indent="0" algn="l" defTabSz="914400" rtl="0" eaLnBrk="1" latinLnBrk="0" hangingPunct="1">
              <a:spcBef>
                <a:spcPts val="1200"/>
              </a:spcBef>
              <a:buFont typeface="Arial" pitchFamily="34" charset="0"/>
              <a:buNone/>
              <a:defRPr sz="3200" kern="1200">
                <a:solidFill>
                  <a:schemeClr val="bg1"/>
                </a:solidFill>
                <a:effectLst/>
                <a:latin typeface="+mn-lt"/>
                <a:ea typeface="+mn-ea"/>
                <a:cs typeface="Arial" panose="020B0604020202020204" pitchFamily="34" charset="0"/>
              </a:defRPr>
            </a:lvl1pPr>
            <a:lvl2pPr marL="457200" indent="0" algn="ctr" defTabSz="914400" rtl="0" eaLnBrk="1" latinLnBrk="0" hangingPunct="1">
              <a:spcBef>
                <a:spcPts val="400"/>
              </a:spcBef>
              <a:buFont typeface="Arial" pitchFamily="34" charset="0"/>
              <a:buNone/>
              <a:defRPr sz="2000" kern="1200">
                <a:solidFill>
                  <a:schemeClr val="tx1">
                    <a:tint val="75000"/>
                  </a:schemeClr>
                </a:solidFill>
                <a:latin typeface="+mn-lt"/>
                <a:ea typeface="+mn-ea"/>
                <a:cs typeface="Arial" panose="020B0604020202020204" pitchFamily="34" charset="0"/>
              </a:defRPr>
            </a:lvl2pPr>
            <a:lvl3pPr marL="914400" indent="0" algn="ctr" defTabSz="914400" rtl="0" eaLnBrk="1" latinLnBrk="0" hangingPunct="1">
              <a:spcBef>
                <a:spcPct val="20000"/>
              </a:spcBef>
              <a:buFont typeface="Courier New" panose="02070309020205020404" pitchFamily="49" charset="0"/>
              <a:buNone/>
              <a:defRPr sz="1800" kern="1200">
                <a:solidFill>
                  <a:schemeClr val="tx1">
                    <a:tint val="75000"/>
                  </a:schemeClr>
                </a:solidFill>
                <a:latin typeface="+mn-lt"/>
                <a:ea typeface="+mn-ea"/>
                <a:cs typeface="Arial" panose="020B0604020202020204" pitchFamily="34" charset="0"/>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Arial" panose="020B0604020202020204" pitchFamily="34" charset="0"/>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Assessing Exposure </a:t>
            </a:r>
            <a:r>
              <a:rPr lang="en-US" dirty="0"/>
              <a:t/>
            </a:r>
            <a:br>
              <a:rPr lang="en-US" dirty="0"/>
            </a:br>
            <a:r>
              <a:rPr lang="en-US" dirty="0" smtClean="0"/>
              <a:t>Applicable Case Studies:</a:t>
            </a:r>
          </a:p>
          <a:p>
            <a:pPr marL="342900" indent="-342900">
              <a:buFont typeface="Arial" pitchFamily="34" charset="0"/>
              <a:buChar char="•"/>
            </a:pPr>
            <a:r>
              <a:rPr lang="en-CA" sz="2400" dirty="0" smtClean="0"/>
              <a:t>Climate Change and Extreme Weather Adaptation Options for Transportation Assets in the Bay Area</a:t>
            </a:r>
            <a:endParaRPr lang="en-US" sz="2400" dirty="0" smtClean="0"/>
          </a:p>
          <a:p>
            <a:endParaRPr lang="en-US" dirty="0"/>
          </a:p>
        </p:txBody>
      </p:sp>
    </p:spTree>
    <p:extLst>
      <p:ext uri="{BB962C8B-B14F-4D97-AF65-F5344CB8AC3E}">
        <p14:creationId xmlns:p14="http://schemas.microsoft.com/office/powerpoint/2010/main" val="1230581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descr="http://johnenglander.net/sites/default/files/images/CO2-Temperature%20420%20kyr.gif"/>
          <p:cNvSpPr>
            <a:spLocks noChangeAspect="1" noChangeArrowheads="1"/>
          </p:cNvSpPr>
          <p:nvPr/>
        </p:nvSpPr>
        <p:spPr bwMode="auto">
          <a:xfrm>
            <a:off x="155575" y="-1098550"/>
            <a:ext cx="5238750" cy="2990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AutoShape 6" descr="http://johnenglander.net/sites/default/files/images/CO2-Temperature%20420%20kyr.gif"/>
          <p:cNvSpPr>
            <a:spLocks noChangeAspect="1" noChangeArrowheads="1"/>
          </p:cNvSpPr>
          <p:nvPr/>
        </p:nvSpPr>
        <p:spPr bwMode="auto">
          <a:xfrm>
            <a:off x="307975" y="-946150"/>
            <a:ext cx="5238750" cy="2990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dirty="0" smtClean="0"/>
              <a:t>Global Climate Trends</a:t>
            </a:r>
            <a:endParaRPr lang="en-US" dirty="0"/>
          </a:p>
        </p:txBody>
      </p:sp>
      <p:sp>
        <p:nvSpPr>
          <p:cNvPr id="18" name="TextBox 17"/>
          <p:cNvSpPr txBox="1"/>
          <p:nvPr/>
        </p:nvSpPr>
        <p:spPr>
          <a:xfrm>
            <a:off x="546847" y="5465460"/>
            <a:ext cx="2005854" cy="153832"/>
          </a:xfrm>
          <a:prstGeom prst="rect">
            <a:avLst/>
          </a:prstGeom>
          <a:solidFill>
            <a:schemeClr val="bg1"/>
          </a:solidFill>
        </p:spPr>
        <p:txBody>
          <a:bodyPr wrap="square" lIns="0" tIns="0" rIns="0" bIns="0" rtlCol="0">
            <a:noAutofit/>
          </a:bodyPr>
          <a:lstStyle/>
          <a:p>
            <a:r>
              <a:rPr lang="en-US" sz="1000" dirty="0" smtClean="0">
                <a:cs typeface="Aktiv Grotesk Trial" panose="020B0504020202020204" pitchFamily="34" charset="0"/>
              </a:rPr>
              <a:t>Image: IPCC 2014</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99" y="1602969"/>
            <a:ext cx="4763039" cy="1899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3905" y="1703205"/>
            <a:ext cx="4347030" cy="1681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099" y="3659407"/>
            <a:ext cx="4023955" cy="182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bwMode="auto">
          <a:xfrm>
            <a:off x="4832411" y="3686262"/>
            <a:ext cx="3649850" cy="1723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55575" y="1622019"/>
            <a:ext cx="200025" cy="289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a:t>
            </a:r>
            <a:endParaRPr lang="en-US" dirty="0"/>
          </a:p>
        </p:txBody>
      </p:sp>
      <p:sp>
        <p:nvSpPr>
          <p:cNvPr id="19" name="Rectangle 18"/>
          <p:cNvSpPr/>
          <p:nvPr/>
        </p:nvSpPr>
        <p:spPr>
          <a:xfrm>
            <a:off x="4823572" y="1726671"/>
            <a:ext cx="290739" cy="289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4768395" y="3554652"/>
            <a:ext cx="290739" cy="289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65608" y="3588277"/>
            <a:ext cx="290739" cy="289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09550" y="1587500"/>
            <a:ext cx="914400" cy="914400"/>
          </a:xfrm>
          <a:prstGeom prst="rect">
            <a:avLst/>
          </a:prstGeom>
          <a:noFill/>
        </p:spPr>
        <p:txBody>
          <a:bodyPr wrap="none" lIns="0" tIns="0" rIns="0" bIns="0" rtlCol="0">
            <a:noAutofit/>
          </a:bodyPr>
          <a:lstStyle/>
          <a:p>
            <a:r>
              <a:rPr lang="en-US" sz="1400" b="1" dirty="0" smtClean="0">
                <a:latin typeface="Aktiv Grotesk Trial" panose="020B0504020202020204" pitchFamily="34" charset="0"/>
                <a:cs typeface="Aktiv Grotesk Trial" panose="020B0504020202020204" pitchFamily="34" charset="0"/>
              </a:rPr>
              <a:t>(a)</a:t>
            </a:r>
            <a:endParaRPr lang="en-US" sz="1400" dirty="0" smtClean="0">
              <a:latin typeface="Aktiv Grotesk Trial" panose="020B0504020202020204" pitchFamily="34" charset="0"/>
              <a:cs typeface="Aktiv Grotesk Trial" panose="020B0504020202020204" pitchFamily="34" charset="0"/>
            </a:endParaRPr>
          </a:p>
        </p:txBody>
      </p:sp>
      <p:sp>
        <p:nvSpPr>
          <p:cNvPr id="23" name="TextBox 22"/>
          <p:cNvSpPr txBox="1"/>
          <p:nvPr/>
        </p:nvSpPr>
        <p:spPr>
          <a:xfrm>
            <a:off x="4923975" y="1618518"/>
            <a:ext cx="914400" cy="914400"/>
          </a:xfrm>
          <a:prstGeom prst="rect">
            <a:avLst/>
          </a:prstGeom>
          <a:noFill/>
        </p:spPr>
        <p:txBody>
          <a:bodyPr wrap="none" lIns="0" tIns="0" rIns="0" bIns="0" rtlCol="0">
            <a:noAutofit/>
          </a:bodyPr>
          <a:lstStyle/>
          <a:p>
            <a:r>
              <a:rPr lang="en-US" sz="1400" b="1" dirty="0" smtClean="0">
                <a:latin typeface="Aktiv Grotesk Trial" panose="020B0504020202020204" pitchFamily="34" charset="0"/>
                <a:cs typeface="Aktiv Grotesk Trial" panose="020B0504020202020204" pitchFamily="34" charset="0"/>
              </a:rPr>
              <a:t>(b</a:t>
            </a:r>
            <a:r>
              <a:rPr lang="en-US" sz="1400" b="1" dirty="0">
                <a:latin typeface="Aktiv Grotesk Trial" panose="020B0504020202020204" pitchFamily="34" charset="0"/>
                <a:cs typeface="Aktiv Grotesk Trial" panose="020B0504020202020204" pitchFamily="34" charset="0"/>
              </a:rPr>
              <a:t>)</a:t>
            </a:r>
            <a:endParaRPr lang="en-US" sz="1400" b="1" dirty="0" smtClean="0">
              <a:latin typeface="Aktiv Grotesk Trial" panose="020B0504020202020204" pitchFamily="34" charset="0"/>
              <a:cs typeface="Aktiv Grotesk Trial" panose="020B0504020202020204" pitchFamily="34" charset="0"/>
            </a:endParaRPr>
          </a:p>
        </p:txBody>
      </p:sp>
      <p:sp>
        <p:nvSpPr>
          <p:cNvPr id="24" name="TextBox 23"/>
          <p:cNvSpPr txBox="1"/>
          <p:nvPr/>
        </p:nvSpPr>
        <p:spPr>
          <a:xfrm>
            <a:off x="218008" y="3529739"/>
            <a:ext cx="183469" cy="191559"/>
          </a:xfrm>
          <a:prstGeom prst="rect">
            <a:avLst/>
          </a:prstGeom>
          <a:noFill/>
        </p:spPr>
        <p:txBody>
          <a:bodyPr wrap="none" lIns="0" tIns="0" rIns="0" bIns="0" rtlCol="0">
            <a:noAutofit/>
          </a:bodyPr>
          <a:lstStyle/>
          <a:p>
            <a:r>
              <a:rPr lang="en-US" sz="1400" b="1" dirty="0" smtClean="0">
                <a:latin typeface="Aktiv Grotesk Trial" panose="020B0504020202020204" pitchFamily="34" charset="0"/>
                <a:cs typeface="Aktiv Grotesk Trial" panose="020B0504020202020204" pitchFamily="34" charset="0"/>
              </a:rPr>
              <a:t>(c)</a:t>
            </a:r>
          </a:p>
        </p:txBody>
      </p:sp>
      <p:sp>
        <p:nvSpPr>
          <p:cNvPr id="25" name="TextBox 24"/>
          <p:cNvSpPr txBox="1"/>
          <p:nvPr/>
        </p:nvSpPr>
        <p:spPr>
          <a:xfrm>
            <a:off x="4963136" y="3545081"/>
            <a:ext cx="183469" cy="191559"/>
          </a:xfrm>
          <a:prstGeom prst="rect">
            <a:avLst/>
          </a:prstGeom>
          <a:noFill/>
        </p:spPr>
        <p:txBody>
          <a:bodyPr wrap="none" lIns="0" tIns="0" rIns="0" bIns="0" rtlCol="0">
            <a:noAutofit/>
          </a:bodyPr>
          <a:lstStyle/>
          <a:p>
            <a:r>
              <a:rPr lang="en-US" sz="1400" b="1" dirty="0" smtClean="0">
                <a:latin typeface="Aktiv Grotesk Trial" panose="020B0504020202020204" pitchFamily="34" charset="0"/>
                <a:cs typeface="Aktiv Grotesk Trial" panose="020B0504020202020204" pitchFamily="34" charset="0"/>
              </a:rPr>
              <a:t>(d)</a:t>
            </a:r>
          </a:p>
        </p:txBody>
      </p:sp>
    </p:spTree>
    <p:extLst>
      <p:ext uri="{BB962C8B-B14F-4D97-AF65-F5344CB8AC3E}">
        <p14:creationId xmlns:p14="http://schemas.microsoft.com/office/powerpoint/2010/main" val="2919402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80360" y="1527048"/>
            <a:ext cx="5529349" cy="2552700"/>
          </a:xfrm>
        </p:spPr>
        <p:txBody>
          <a:bodyPr/>
          <a:lstStyle/>
          <a:p>
            <a:r>
              <a:rPr lang="en-US" dirty="0"/>
              <a:t>Assess Vulnerability </a:t>
            </a:r>
            <a:br>
              <a:rPr lang="en-US" dirty="0"/>
            </a:br>
            <a:r>
              <a:rPr lang="en-US" dirty="0" smtClean="0"/>
              <a:t>Applicable </a:t>
            </a:r>
            <a:r>
              <a:rPr lang="en-US" dirty="0"/>
              <a:t>Case Studies:</a:t>
            </a:r>
          </a:p>
          <a:p>
            <a:pPr marL="342900" indent="-342900">
              <a:buFont typeface="Arial" panose="020B0604020202020204" pitchFamily="34" charset="0"/>
              <a:buChar char="•"/>
            </a:pPr>
            <a:r>
              <a:rPr lang="en-CA" sz="2400" dirty="0"/>
              <a:t>California State Route 37 Sea Level Rise Vulnerability Study and Adaptation</a:t>
            </a:r>
            <a:endParaRPr lang="en-US" sz="2400" dirty="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366741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1128889"/>
            <a:ext cx="9144000" cy="5729110"/>
            <a:chOff x="0" y="1128889"/>
            <a:chExt cx="9144000" cy="5729110"/>
          </a:xfrm>
        </p:grpSpPr>
        <p:sp>
          <p:nvSpPr>
            <p:cNvPr id="11" name="Rectangle 10"/>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a:t>Vulnerability </a:t>
            </a:r>
            <a:r>
              <a:rPr lang="en-US" dirty="0" smtClean="0"/>
              <a:t>Exercise – 1 of 2</a:t>
            </a:r>
            <a:endParaRPr lang="en-US" dirty="0"/>
          </a:p>
        </p:txBody>
      </p:sp>
      <p:sp>
        <p:nvSpPr>
          <p:cNvPr id="3" name="Content Placeholder 2"/>
          <p:cNvSpPr>
            <a:spLocks noGrp="1"/>
          </p:cNvSpPr>
          <p:nvPr>
            <p:ph sz="quarter" idx="4"/>
          </p:nvPr>
        </p:nvSpPr>
        <p:spPr>
          <a:xfrm>
            <a:off x="459197" y="1347850"/>
            <a:ext cx="4041551" cy="2512950"/>
          </a:xfrm>
        </p:spPr>
        <p:txBody>
          <a:bodyPr/>
          <a:lstStyle/>
          <a:p>
            <a:pPr marL="0" indent="0">
              <a:buNone/>
            </a:pPr>
            <a:r>
              <a:rPr lang="en-US" b="1" dirty="0">
                <a:solidFill>
                  <a:schemeClr val="bg2"/>
                </a:solidFill>
              </a:rPr>
              <a:t>Game Track:  </a:t>
            </a:r>
            <a:r>
              <a:rPr lang="en-US" b="1" dirty="0" smtClean="0">
                <a:solidFill>
                  <a:schemeClr val="bg2"/>
                </a:solidFill>
              </a:rPr>
              <a:t>                              </a:t>
            </a:r>
            <a:r>
              <a:rPr lang="en-US" dirty="0" smtClean="0">
                <a:solidFill>
                  <a:schemeClr val="bg2"/>
                </a:solidFill>
              </a:rPr>
              <a:t>Do </a:t>
            </a:r>
            <a:r>
              <a:rPr lang="en-US" dirty="0">
                <a:solidFill>
                  <a:schemeClr val="bg2"/>
                </a:solidFill>
              </a:rPr>
              <a:t>Vulnerability </a:t>
            </a:r>
            <a:r>
              <a:rPr lang="en-US" dirty="0" smtClean="0">
                <a:solidFill>
                  <a:schemeClr val="bg2"/>
                </a:solidFill>
              </a:rPr>
              <a:t>Assessment in </a:t>
            </a:r>
            <a:r>
              <a:rPr lang="en-US" dirty="0">
                <a:solidFill>
                  <a:schemeClr val="bg2"/>
                </a:solidFill>
              </a:rPr>
              <a:t>workbook for Game of </a:t>
            </a:r>
            <a:r>
              <a:rPr lang="en-US" dirty="0" smtClean="0">
                <a:solidFill>
                  <a:schemeClr val="bg2"/>
                </a:solidFill>
              </a:rPr>
              <a:t>Floods</a:t>
            </a:r>
          </a:p>
          <a:p>
            <a:pPr marL="0" indent="0">
              <a:buNone/>
            </a:pPr>
            <a:endParaRPr lang="en-US" dirty="0">
              <a:solidFill>
                <a:schemeClr val="bg2"/>
              </a:solidFill>
            </a:endParaRPr>
          </a:p>
          <a:p>
            <a:pPr marL="0" indent="0">
              <a:buNone/>
            </a:pPr>
            <a:r>
              <a:rPr lang="en-US" b="1" dirty="0" smtClean="0">
                <a:solidFill>
                  <a:schemeClr val="bg2"/>
                </a:solidFill>
              </a:rPr>
              <a:t>Exercise Track:</a:t>
            </a:r>
            <a:r>
              <a:rPr lang="en-US" dirty="0" smtClean="0">
                <a:solidFill>
                  <a:schemeClr val="bg2"/>
                </a:solidFill>
              </a:rPr>
              <a:t/>
            </a:r>
            <a:br>
              <a:rPr lang="en-US" dirty="0" smtClean="0">
                <a:solidFill>
                  <a:schemeClr val="bg2"/>
                </a:solidFill>
              </a:rPr>
            </a:br>
            <a:r>
              <a:rPr lang="en-US" dirty="0" smtClean="0">
                <a:solidFill>
                  <a:schemeClr val="bg2"/>
                </a:solidFill>
              </a:rPr>
              <a:t>No vulnerability exercise</a:t>
            </a:r>
          </a:p>
          <a:p>
            <a:pPr marL="0" indent="0">
              <a:buNone/>
            </a:pPr>
            <a:endParaRPr lang="en-US" dirty="0">
              <a:solidFill>
                <a:schemeClr val="bg2"/>
              </a:solidFill>
            </a:endParaRPr>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1961856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Vulnerability Exercise – 2 of 2</a:t>
            </a:r>
            <a:endParaRPr lang="en-US" dirty="0"/>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4294967295"/>
          </p:nvPr>
        </p:nvSpPr>
        <p:spPr>
          <a:xfrm>
            <a:off x="116005" y="1241946"/>
            <a:ext cx="4039701" cy="5404512"/>
          </a:xfrm>
          <a:prstGeom prst="rect">
            <a:avLst/>
          </a:prstGeom>
        </p:spPr>
        <p:txBody>
          <a:bodyPr/>
          <a:lstStyle/>
          <a:p>
            <a:pPr marL="285750" indent="-285750">
              <a:buFont typeface="Arial" panose="020B0604020202020204" pitchFamily="34" charset="0"/>
              <a:buChar char="−"/>
            </a:pPr>
            <a:r>
              <a:rPr lang="en-US" sz="1800" dirty="0">
                <a:solidFill>
                  <a:schemeClr val="bg1"/>
                </a:solidFill>
              </a:rPr>
              <a:t>Each team should use the Asset Cards, Asset Inventory Table, and the Game Board, to complete the Vulnerability Assessment Table. </a:t>
            </a:r>
          </a:p>
          <a:p>
            <a:pPr marL="285750" indent="-285750">
              <a:buFont typeface="Arial" panose="020B0604020202020204" pitchFamily="34" charset="0"/>
              <a:buChar char="−"/>
            </a:pPr>
            <a:r>
              <a:rPr lang="en-US" sz="1800" dirty="0">
                <a:solidFill>
                  <a:schemeClr val="bg1"/>
                </a:solidFill>
              </a:rPr>
              <a:t>The Total Vulnerability Score can be used to prioritize adaptation strategy selection.</a:t>
            </a:r>
          </a:p>
          <a:p>
            <a:pPr marL="285750" indent="-285750">
              <a:buFont typeface="Arial" panose="020B0604020202020204" pitchFamily="34" charset="0"/>
              <a:buChar char="−"/>
            </a:pPr>
            <a:r>
              <a:rPr lang="en-US" sz="1800" b="1" dirty="0">
                <a:solidFill>
                  <a:schemeClr val="bg1"/>
                </a:solidFill>
              </a:rPr>
              <a:t>Hint: </a:t>
            </a:r>
            <a:r>
              <a:rPr lang="en-US" sz="1800" dirty="0">
                <a:solidFill>
                  <a:schemeClr val="bg1"/>
                </a:solidFill>
              </a:rPr>
              <a:t>Each team should decide how to assign the appropriate number of points for each asset, on a 3 point scale: Low (1 point), Medium (2 points), and High (3 points), for both Exposure and Sensitivity. </a:t>
            </a:r>
          </a:p>
          <a:p>
            <a:pPr marL="285750" indent="-285750">
              <a:buFont typeface="Arial" panose="020B0604020202020204" pitchFamily="34" charset="0"/>
              <a:buChar char="−"/>
            </a:pPr>
            <a:endParaRPr lang="en-US" sz="1800" dirty="0">
              <a:solidFill>
                <a:schemeClr val="bg1"/>
              </a:solidFill>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2143717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05513" y="2196145"/>
            <a:ext cx="6264310" cy="1095696"/>
          </a:xfrm>
        </p:spPr>
        <p:txBody>
          <a:bodyPr/>
          <a:lstStyle/>
          <a:p>
            <a:r>
              <a:rPr lang="en-US" dirty="0" smtClean="0"/>
              <a:t>Assess Risk</a:t>
            </a:r>
            <a:br>
              <a:rPr lang="en-US" dirty="0" smtClean="0"/>
            </a:br>
            <a:r>
              <a:rPr lang="en-US" dirty="0"/>
              <a:t/>
            </a:r>
            <a:br>
              <a:rPr lang="en-US" dirty="0"/>
            </a:br>
            <a:endParaRPr lang="en-US" sz="3200" dirty="0"/>
          </a:p>
        </p:txBody>
      </p:sp>
      <p:sp>
        <p:nvSpPr>
          <p:cNvPr id="2" name="Subtitle 1"/>
          <p:cNvSpPr>
            <a:spLocks noGrp="1"/>
          </p:cNvSpPr>
          <p:nvPr>
            <p:ph type="subTitle" idx="1"/>
          </p:nvPr>
        </p:nvSpPr>
        <p:spPr>
          <a:xfrm>
            <a:off x="2705513" y="2876550"/>
            <a:ext cx="6059489" cy="1104900"/>
          </a:xfrm>
        </p:spPr>
        <p:txBody>
          <a:bodyPr/>
          <a:lstStyle/>
          <a:p>
            <a:r>
              <a:rPr lang="en-US" dirty="0"/>
              <a:t>How do we evaluate the likelihood and consequence  </a:t>
            </a:r>
            <a:r>
              <a:rPr lang="en-US" dirty="0" smtClean="0"/>
              <a:t>     of </a:t>
            </a:r>
            <a:r>
              <a:rPr lang="en-US" dirty="0"/>
              <a:t>an impact?</a:t>
            </a:r>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580862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chemeClr val="bg1"/>
                </a:solidFill>
              </a:rPr>
              <a:t>Process for Incorporating Climate Change into Project </a:t>
            </a:r>
            <a:r>
              <a:rPr lang="en-US" sz="2800" dirty="0" smtClean="0">
                <a:solidFill>
                  <a:schemeClr val="bg1"/>
                </a:solidFill>
              </a:rPr>
              <a:t>Planning - Step 4</a:t>
            </a:r>
            <a:r>
              <a:rPr lang="en-US" dirty="0">
                <a:solidFill>
                  <a:schemeClr val="bg1"/>
                </a:solidFill>
              </a:rPr>
              <a:t/>
            </a:r>
            <a:br>
              <a:rPr lang="en-US" dirty="0">
                <a:solidFill>
                  <a:schemeClr val="bg1"/>
                </a:solidFill>
              </a:rPr>
            </a:br>
            <a:endParaRPr lang="en-US" dirty="0">
              <a:solidFill>
                <a:schemeClr val="bg1"/>
              </a:solidFill>
            </a:endParaRPr>
          </a:p>
        </p:txBody>
      </p:sp>
      <p:pic>
        <p:nvPicPr>
          <p:cNvPr id="47" name="Picture 46"/>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712760"/>
            <a:ext cx="5030877" cy="5069040"/>
          </a:xfrm>
          <a:prstGeom prst="rect">
            <a:avLst/>
          </a:prstGeom>
        </p:spPr>
      </p:pic>
      <p:grpSp>
        <p:nvGrpSpPr>
          <p:cNvPr id="48" name="Group 47"/>
          <p:cNvGrpSpPr/>
          <p:nvPr/>
        </p:nvGrpSpPr>
        <p:grpSpPr>
          <a:xfrm>
            <a:off x="3913205" y="1543721"/>
            <a:ext cx="585037" cy="585037"/>
            <a:chOff x="3913205" y="1543721"/>
            <a:chExt cx="585037" cy="585037"/>
          </a:xfrm>
        </p:grpSpPr>
        <p:sp>
          <p:nvSpPr>
            <p:cNvPr id="49" name="Oval 48"/>
            <p:cNvSpPr/>
            <p:nvPr/>
          </p:nvSpPr>
          <p:spPr>
            <a:xfrm>
              <a:off x="3913205" y="1543721"/>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p:cNvSpPr/>
            <p:nvPr/>
          </p:nvSpPr>
          <p:spPr>
            <a:xfrm>
              <a:off x="3983264" y="1613780"/>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Box 57"/>
            <p:cNvSpPr txBox="1"/>
            <p:nvPr/>
          </p:nvSpPr>
          <p:spPr>
            <a:xfrm>
              <a:off x="4131121" y="1670430"/>
              <a:ext cx="304800" cy="303140"/>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1</a:t>
              </a:r>
            </a:p>
          </p:txBody>
        </p:sp>
      </p:grpSp>
      <p:sp>
        <p:nvSpPr>
          <p:cNvPr id="59" name="Oval 58"/>
          <p:cNvSpPr/>
          <p:nvPr/>
        </p:nvSpPr>
        <p:spPr>
          <a:xfrm>
            <a:off x="5915181" y="2041306"/>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p:cNvSpPr/>
          <p:nvPr/>
        </p:nvSpPr>
        <p:spPr>
          <a:xfrm>
            <a:off x="5985240" y="2111365"/>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p:nvSpPr>
        <p:spPr>
          <a:xfrm>
            <a:off x="6134328" y="2157354"/>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2</a:t>
            </a:r>
          </a:p>
        </p:txBody>
      </p:sp>
      <p:sp>
        <p:nvSpPr>
          <p:cNvPr id="69" name="Oval 68"/>
          <p:cNvSpPr/>
          <p:nvPr/>
        </p:nvSpPr>
        <p:spPr>
          <a:xfrm>
            <a:off x="6867700" y="3877553"/>
            <a:ext cx="585037" cy="58503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Oval 69"/>
          <p:cNvSpPr/>
          <p:nvPr/>
        </p:nvSpPr>
        <p:spPr>
          <a:xfrm>
            <a:off x="6937759" y="394761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p:nvSpPr>
        <p:spPr>
          <a:xfrm>
            <a:off x="7088503" y="4008706"/>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3</a:t>
            </a:r>
          </a:p>
        </p:txBody>
      </p:sp>
      <p:grpSp>
        <p:nvGrpSpPr>
          <p:cNvPr id="72" name="Group 71"/>
          <p:cNvGrpSpPr/>
          <p:nvPr/>
        </p:nvGrpSpPr>
        <p:grpSpPr>
          <a:xfrm>
            <a:off x="2100362" y="4999341"/>
            <a:ext cx="585037" cy="650122"/>
            <a:chOff x="2235065" y="4696839"/>
            <a:chExt cx="585037" cy="650122"/>
          </a:xfrm>
        </p:grpSpPr>
        <p:sp>
          <p:nvSpPr>
            <p:cNvPr id="73" name="Oval 72"/>
            <p:cNvSpPr/>
            <p:nvPr/>
          </p:nvSpPr>
          <p:spPr>
            <a:xfrm>
              <a:off x="2235065" y="469683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val 73"/>
            <p:cNvSpPr/>
            <p:nvPr/>
          </p:nvSpPr>
          <p:spPr>
            <a:xfrm>
              <a:off x="2305124" y="476689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TextBox 74"/>
            <p:cNvSpPr txBox="1"/>
            <p:nvPr/>
          </p:nvSpPr>
          <p:spPr>
            <a:xfrm>
              <a:off x="2438871" y="4835973"/>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6</a:t>
              </a:r>
            </a:p>
          </p:txBody>
        </p:sp>
      </p:grpSp>
      <p:grpSp>
        <p:nvGrpSpPr>
          <p:cNvPr id="76" name="Group 75"/>
          <p:cNvGrpSpPr/>
          <p:nvPr/>
        </p:nvGrpSpPr>
        <p:grpSpPr>
          <a:xfrm>
            <a:off x="3375144" y="6080540"/>
            <a:ext cx="585037" cy="636490"/>
            <a:chOff x="3935504" y="5868865"/>
            <a:chExt cx="585037" cy="636490"/>
          </a:xfrm>
        </p:grpSpPr>
        <p:sp>
          <p:nvSpPr>
            <p:cNvPr id="77" name="Oval 76"/>
            <p:cNvSpPr/>
            <p:nvPr/>
          </p:nvSpPr>
          <p:spPr>
            <a:xfrm>
              <a:off x="3935504" y="5868865"/>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Oval 77"/>
            <p:cNvSpPr/>
            <p:nvPr/>
          </p:nvSpPr>
          <p:spPr>
            <a:xfrm>
              <a:off x="4005563" y="5938924"/>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extBox 78"/>
            <p:cNvSpPr txBox="1"/>
            <p:nvPr/>
          </p:nvSpPr>
          <p:spPr>
            <a:xfrm>
              <a:off x="4162858" y="5994367"/>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5</a:t>
              </a:r>
            </a:p>
          </p:txBody>
        </p:sp>
      </p:grpSp>
      <p:sp>
        <p:nvSpPr>
          <p:cNvPr id="81" name="Oval 80"/>
          <p:cNvSpPr/>
          <p:nvPr/>
        </p:nvSpPr>
        <p:spPr>
          <a:xfrm>
            <a:off x="5718190" y="5949082"/>
            <a:ext cx="585037" cy="585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2" name="Group 81"/>
          <p:cNvGrpSpPr/>
          <p:nvPr/>
        </p:nvGrpSpPr>
        <p:grpSpPr>
          <a:xfrm>
            <a:off x="5788249" y="6019141"/>
            <a:ext cx="462095" cy="566431"/>
            <a:chOff x="6041488" y="5485722"/>
            <a:chExt cx="462095" cy="566431"/>
          </a:xfrm>
        </p:grpSpPr>
        <p:sp>
          <p:nvSpPr>
            <p:cNvPr id="83" name="Oval 82"/>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TextBox 8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4</a:t>
              </a:r>
            </a:p>
          </p:txBody>
        </p:sp>
      </p:grpSp>
      <p:sp>
        <p:nvSpPr>
          <p:cNvPr id="85" name="TextBox 84"/>
          <p:cNvSpPr txBox="1"/>
          <p:nvPr/>
        </p:nvSpPr>
        <p:spPr>
          <a:xfrm>
            <a:off x="1111025" y="1669522"/>
            <a:ext cx="27398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Review Science</a:t>
            </a:r>
          </a:p>
        </p:txBody>
      </p:sp>
      <p:sp>
        <p:nvSpPr>
          <p:cNvPr id="86" name="TextBox 85"/>
          <p:cNvSpPr txBox="1"/>
          <p:nvPr/>
        </p:nvSpPr>
        <p:spPr>
          <a:xfrm>
            <a:off x="6543529" y="2116680"/>
            <a:ext cx="1903122"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Inventory Assets and Operations</a:t>
            </a:r>
          </a:p>
        </p:txBody>
      </p:sp>
      <p:sp>
        <p:nvSpPr>
          <p:cNvPr id="87" name="TextBox 86"/>
          <p:cNvSpPr txBox="1"/>
          <p:nvPr/>
        </p:nvSpPr>
        <p:spPr>
          <a:xfrm>
            <a:off x="6343518" y="6112896"/>
            <a:ext cx="1645726" cy="401169"/>
          </a:xfrm>
          <a:prstGeom prst="rect">
            <a:avLst/>
          </a:prstGeom>
          <a:noFill/>
        </p:spPr>
        <p:txBody>
          <a:bodyPr wrap="square" lIns="0" tIns="0" rIns="0" bIns="0" rtlCol="0">
            <a:noAutofit/>
          </a:bodyPr>
          <a:lstStyle/>
          <a:p>
            <a:r>
              <a:rPr lang="en-US" sz="2000" dirty="0" smtClean="0">
                <a:solidFill>
                  <a:schemeClr val="bg1"/>
                </a:solidFill>
                <a:latin typeface="+mj-lt"/>
                <a:cs typeface="Aktiv Grotesk Trial" panose="020B0504020202020204" pitchFamily="34" charset="0"/>
              </a:rPr>
              <a:t>Assess Risk</a:t>
            </a:r>
          </a:p>
        </p:txBody>
      </p:sp>
      <p:sp>
        <p:nvSpPr>
          <p:cNvPr id="88" name="TextBox 87"/>
          <p:cNvSpPr txBox="1"/>
          <p:nvPr/>
        </p:nvSpPr>
        <p:spPr>
          <a:xfrm>
            <a:off x="1653187" y="6024919"/>
            <a:ext cx="1645726"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Plan Adaptation</a:t>
            </a:r>
          </a:p>
        </p:txBody>
      </p:sp>
      <p:sp>
        <p:nvSpPr>
          <p:cNvPr id="89" name="TextBox 88"/>
          <p:cNvSpPr txBox="1"/>
          <p:nvPr/>
        </p:nvSpPr>
        <p:spPr>
          <a:xfrm>
            <a:off x="-107168" y="5146736"/>
            <a:ext cx="214538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Implement Adaptation Measures</a:t>
            </a:r>
          </a:p>
        </p:txBody>
      </p:sp>
      <p:sp>
        <p:nvSpPr>
          <p:cNvPr id="90" name="TextBox 89"/>
          <p:cNvSpPr txBox="1"/>
          <p:nvPr/>
        </p:nvSpPr>
        <p:spPr>
          <a:xfrm>
            <a:off x="1119657" y="3077348"/>
            <a:ext cx="912969" cy="401169"/>
          </a:xfrm>
          <a:prstGeom prst="rect">
            <a:avLst/>
          </a:prstGeom>
          <a:noFill/>
        </p:spPr>
        <p:txBody>
          <a:bodyPr wrap="square" lIns="0" tIns="0" rIns="0" bIns="0" rtlCol="0">
            <a:noAutofit/>
          </a:bodyPr>
          <a:lstStyle/>
          <a:p>
            <a:pPr algn="r"/>
            <a:r>
              <a:rPr lang="en-US" sz="2000" dirty="0" smtClean="0">
                <a:solidFill>
                  <a:schemeClr val="bg1"/>
                </a:solidFill>
                <a:latin typeface="+mj-lt"/>
                <a:cs typeface="Aktiv Grotesk Trial" panose="020B0504020202020204" pitchFamily="34" charset="0"/>
              </a:rPr>
              <a:t>Monitor</a:t>
            </a:r>
          </a:p>
        </p:txBody>
      </p:sp>
      <p:sp>
        <p:nvSpPr>
          <p:cNvPr id="91" name="TextBox 90"/>
          <p:cNvSpPr txBox="1"/>
          <p:nvPr/>
        </p:nvSpPr>
        <p:spPr>
          <a:xfrm>
            <a:off x="7493000" y="4018462"/>
            <a:ext cx="1645726" cy="401169"/>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Assess </a:t>
            </a:r>
          </a:p>
          <a:p>
            <a:r>
              <a:rPr lang="en-US" sz="2000" b="1" dirty="0" smtClean="0">
                <a:solidFill>
                  <a:schemeClr val="bg1"/>
                </a:solidFill>
                <a:latin typeface="+mj-lt"/>
                <a:cs typeface="Aktiv Grotesk Trial" panose="020B0504020202020204" pitchFamily="34" charset="0"/>
              </a:rPr>
              <a:t>Vulnerability</a:t>
            </a:r>
          </a:p>
        </p:txBody>
      </p:sp>
      <p:sp>
        <p:nvSpPr>
          <p:cNvPr id="92" name="TextBox 91"/>
          <p:cNvSpPr txBox="1"/>
          <p:nvPr/>
        </p:nvSpPr>
        <p:spPr>
          <a:xfrm>
            <a:off x="4087025" y="3995371"/>
            <a:ext cx="1162401" cy="552493"/>
          </a:xfrm>
          <a:prstGeom prst="rect">
            <a:avLst/>
          </a:prstGeom>
          <a:noFill/>
        </p:spPr>
        <p:txBody>
          <a:bodyPr wrap="square" lIns="0" tIns="0" rIns="0" bIns="0" rtlCol="0">
            <a:noAutofit/>
          </a:bodyPr>
          <a:lstStyle/>
          <a:p>
            <a:pPr algn="ctr"/>
            <a:r>
              <a:rPr lang="en-US" sz="1500" dirty="0" smtClean="0">
                <a:solidFill>
                  <a:schemeClr val="bg1"/>
                </a:solidFill>
                <a:latin typeface="+mj-lt"/>
                <a:cs typeface="Aktiv Grotesk Trial" panose="020B0504020202020204" pitchFamily="34" charset="0"/>
              </a:rPr>
              <a:t>Stakeholder Engagement</a:t>
            </a:r>
          </a:p>
        </p:txBody>
      </p:sp>
      <p:sp>
        <p:nvSpPr>
          <p:cNvPr id="93" name="TextBox 92"/>
          <p:cNvSpPr txBox="1"/>
          <p:nvPr/>
        </p:nvSpPr>
        <p:spPr>
          <a:xfrm>
            <a:off x="2699517" y="3101534"/>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 &amp;  Thresholds</a:t>
            </a:r>
          </a:p>
        </p:txBody>
      </p:sp>
      <p:sp>
        <p:nvSpPr>
          <p:cNvPr id="94" name="TextBox 93"/>
          <p:cNvSpPr txBox="1"/>
          <p:nvPr/>
        </p:nvSpPr>
        <p:spPr>
          <a:xfrm>
            <a:off x="3815351" y="5522858"/>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Physical Governance Information</a:t>
            </a:r>
          </a:p>
        </p:txBody>
      </p:sp>
      <p:sp>
        <p:nvSpPr>
          <p:cNvPr id="95" name="TextBox 94"/>
          <p:cNvSpPr txBox="1"/>
          <p:nvPr/>
        </p:nvSpPr>
        <p:spPr>
          <a:xfrm>
            <a:off x="5236451" y="5245717"/>
            <a:ext cx="1459602" cy="718824"/>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Likelihood Consequence Prioritization</a:t>
            </a:r>
          </a:p>
        </p:txBody>
      </p:sp>
      <p:sp>
        <p:nvSpPr>
          <p:cNvPr id="96" name="TextBox 95"/>
          <p:cNvSpPr txBox="1"/>
          <p:nvPr/>
        </p:nvSpPr>
        <p:spPr>
          <a:xfrm>
            <a:off x="5949856" y="3829197"/>
            <a:ext cx="955769" cy="401169"/>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Exposure</a:t>
            </a:r>
          </a:p>
          <a:p>
            <a:r>
              <a:rPr lang="en-US" sz="1500" dirty="0" smtClean="0">
                <a:solidFill>
                  <a:schemeClr val="tx1">
                    <a:lumMod val="95000"/>
                    <a:lumOff val="5000"/>
                  </a:schemeClr>
                </a:solidFill>
                <a:latin typeface="+mj-lt"/>
                <a:cs typeface="Aktiv Grotesk Trial" panose="020B0504020202020204" pitchFamily="34" charset="0"/>
              </a:rPr>
              <a:t>Sensitivity</a:t>
            </a:r>
          </a:p>
          <a:p>
            <a:r>
              <a:rPr lang="en-US" sz="1500" dirty="0" smtClean="0">
                <a:solidFill>
                  <a:schemeClr val="tx1">
                    <a:lumMod val="95000"/>
                    <a:lumOff val="5000"/>
                  </a:schemeClr>
                </a:solidFill>
                <a:latin typeface="+mj-lt"/>
                <a:cs typeface="Aktiv Grotesk Trial" panose="020B0504020202020204" pitchFamily="34" charset="0"/>
              </a:rPr>
              <a:t>Adaptive </a:t>
            </a:r>
          </a:p>
          <a:p>
            <a:r>
              <a:rPr lang="en-US" sz="1500" dirty="0" smtClean="0">
                <a:solidFill>
                  <a:schemeClr val="tx1">
                    <a:lumMod val="95000"/>
                    <a:lumOff val="5000"/>
                  </a:schemeClr>
                </a:solidFill>
                <a:latin typeface="+mj-lt"/>
                <a:cs typeface="Aktiv Grotesk Trial" panose="020B0504020202020204" pitchFamily="34" charset="0"/>
              </a:rPr>
              <a:t>Capacity</a:t>
            </a:r>
          </a:p>
        </p:txBody>
      </p:sp>
      <p:sp>
        <p:nvSpPr>
          <p:cNvPr id="97" name="TextBox 96"/>
          <p:cNvSpPr txBox="1"/>
          <p:nvPr/>
        </p:nvSpPr>
        <p:spPr>
          <a:xfrm>
            <a:off x="5429717" y="2565636"/>
            <a:ext cx="1459602"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Function</a:t>
            </a:r>
            <a:r>
              <a:rPr lang="en-US" sz="1500" dirty="0">
                <a:solidFill>
                  <a:schemeClr val="tx1">
                    <a:lumMod val="95000"/>
                    <a:lumOff val="5000"/>
                  </a:schemeClr>
                </a:solidFill>
                <a:latin typeface="+mj-lt"/>
                <a:cs typeface="Aktiv Grotesk Trial" panose="020B0504020202020204" pitchFamily="34" charset="0"/>
              </a:rPr>
              <a:t> </a:t>
            </a:r>
            <a:r>
              <a:rPr lang="en-US" sz="1500" dirty="0" smtClean="0">
                <a:solidFill>
                  <a:schemeClr val="tx1">
                    <a:lumMod val="95000"/>
                    <a:lumOff val="5000"/>
                  </a:schemeClr>
                </a:solidFill>
                <a:latin typeface="+mj-lt"/>
                <a:cs typeface="Aktiv Grotesk Trial" panose="020B0504020202020204" pitchFamily="34" charset="0"/>
              </a:rPr>
              <a:t> Location  Condition</a:t>
            </a:r>
          </a:p>
        </p:txBody>
      </p:sp>
      <p:sp>
        <p:nvSpPr>
          <p:cNvPr id="98" name="TextBox 97"/>
          <p:cNvSpPr txBox="1"/>
          <p:nvPr/>
        </p:nvSpPr>
        <p:spPr>
          <a:xfrm>
            <a:off x="3923368" y="2158838"/>
            <a:ext cx="1042211"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Identify</a:t>
            </a:r>
            <a:r>
              <a:rPr lang="en-US" sz="1500" dirty="0">
                <a:solidFill>
                  <a:schemeClr val="tx1">
                    <a:lumMod val="95000"/>
                    <a:lumOff val="5000"/>
                  </a:schemeClr>
                </a:solidFill>
                <a:latin typeface="+mj-lt"/>
                <a:cs typeface="Aktiv Grotesk Trial" panose="020B0504020202020204" pitchFamily="34" charset="0"/>
              </a:rPr>
              <a:t> </a:t>
            </a:r>
            <a:endParaRPr lang="en-US" sz="1500" dirty="0" smtClean="0">
              <a:solidFill>
                <a:schemeClr val="tx1">
                  <a:lumMod val="95000"/>
                  <a:lumOff val="5000"/>
                </a:schemeClr>
              </a:solidFill>
              <a:latin typeface="+mj-lt"/>
              <a:cs typeface="Aktiv Grotesk Trial" panose="020B0504020202020204" pitchFamily="34" charset="0"/>
            </a:endParaRPr>
          </a:p>
          <a:p>
            <a:r>
              <a:rPr lang="en-US" sz="1500" dirty="0" smtClean="0">
                <a:solidFill>
                  <a:schemeClr val="tx1">
                    <a:lumMod val="95000"/>
                    <a:lumOff val="5000"/>
                  </a:schemeClr>
                </a:solidFill>
                <a:latin typeface="+mj-lt"/>
                <a:cs typeface="Aktiv Grotesk Trial" panose="020B0504020202020204" pitchFamily="34" charset="0"/>
              </a:rPr>
              <a:t>climate scenarios</a:t>
            </a:r>
          </a:p>
        </p:txBody>
      </p:sp>
      <p:sp>
        <p:nvSpPr>
          <p:cNvPr id="99" name="TextBox 98"/>
          <p:cNvSpPr txBox="1"/>
          <p:nvPr/>
        </p:nvSpPr>
        <p:spPr>
          <a:xfrm>
            <a:off x="2763042" y="4557808"/>
            <a:ext cx="1256423" cy="657068"/>
          </a:xfrm>
          <a:prstGeom prst="rect">
            <a:avLst/>
          </a:prstGeom>
          <a:noFill/>
        </p:spPr>
        <p:txBody>
          <a:bodyPr wrap="square" lIns="0" tIns="0" rIns="0" bIns="0" rtlCol="0">
            <a:noAutofit/>
          </a:bodyPr>
          <a:lstStyle/>
          <a:p>
            <a:r>
              <a:rPr lang="en-US" sz="1500" dirty="0" smtClean="0">
                <a:solidFill>
                  <a:schemeClr val="tx1">
                    <a:lumMod val="95000"/>
                    <a:lumOff val="5000"/>
                  </a:schemeClr>
                </a:solidFill>
                <a:latin typeface="+mj-lt"/>
                <a:cs typeface="Aktiv Grotesk Trial" panose="020B0504020202020204" pitchFamily="34" charset="0"/>
              </a:rPr>
              <a:t>Adopt Construct </a:t>
            </a:r>
          </a:p>
        </p:txBody>
      </p:sp>
      <p:grpSp>
        <p:nvGrpSpPr>
          <p:cNvPr id="100" name="Group 99"/>
          <p:cNvGrpSpPr/>
          <p:nvPr/>
        </p:nvGrpSpPr>
        <p:grpSpPr>
          <a:xfrm>
            <a:off x="2077604" y="2949684"/>
            <a:ext cx="585037" cy="652274"/>
            <a:chOff x="2087611" y="2621013"/>
            <a:chExt cx="585037" cy="652274"/>
          </a:xfrm>
        </p:grpSpPr>
        <p:sp>
          <p:nvSpPr>
            <p:cNvPr id="101" name="Oval 100"/>
            <p:cNvSpPr/>
            <p:nvPr/>
          </p:nvSpPr>
          <p:spPr>
            <a:xfrm>
              <a:off x="2087611" y="26210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p:cNvSpPr/>
            <p:nvPr/>
          </p:nvSpPr>
          <p:spPr>
            <a:xfrm>
              <a:off x="2157670" y="26910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TextBox 102"/>
            <p:cNvSpPr txBox="1"/>
            <p:nvPr/>
          </p:nvSpPr>
          <p:spPr>
            <a:xfrm>
              <a:off x="2317647" y="2762299"/>
              <a:ext cx="304800" cy="510988"/>
            </a:xfrm>
            <a:prstGeom prst="rect">
              <a:avLst/>
            </a:prstGeom>
            <a:noFill/>
          </p:spPr>
          <p:txBody>
            <a:bodyPr wrap="square" lIns="0" tIns="0" rIns="0" bIns="0" rtlCol="0">
              <a:noAutofit/>
            </a:bodyPr>
            <a:lstStyle/>
            <a:p>
              <a:r>
                <a:rPr lang="en-US" sz="2000" b="1" dirty="0" smtClean="0">
                  <a:solidFill>
                    <a:schemeClr val="bg1"/>
                  </a:solidFill>
                  <a:latin typeface="+mj-lt"/>
                  <a:cs typeface="Aktiv Grotesk Trial" panose="020B0504020202020204" pitchFamily="34" charset="0"/>
                </a:rPr>
                <a:t>7</a:t>
              </a:r>
            </a:p>
          </p:txBody>
        </p:sp>
      </p:grpSp>
    </p:spTree>
    <p:extLst>
      <p:ext uri="{BB962C8B-B14F-4D97-AF65-F5344CB8AC3E}">
        <p14:creationId xmlns:p14="http://schemas.microsoft.com/office/powerpoint/2010/main" val="371846235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143000"/>
            <a:ext cx="8229600" cy="4478537"/>
          </a:xfrm>
        </p:spPr>
        <p:txBody>
          <a:bodyPr/>
          <a:lstStyle/>
          <a:p>
            <a:r>
              <a:rPr lang="en-US" sz="2000" b="1" dirty="0" smtClean="0"/>
              <a:t>Risk = Likelihood x Consequence</a:t>
            </a:r>
          </a:p>
          <a:p>
            <a:r>
              <a:rPr lang="en-US" dirty="0" smtClean="0"/>
              <a:t>Likelihood = [Rare, Unlikely, Possible, Likely, Almost Certain]</a:t>
            </a:r>
          </a:p>
          <a:p>
            <a:r>
              <a:rPr lang="en-US" dirty="0" smtClean="0"/>
              <a:t>Consequence = [Insignificant, Minor, Moderate, Major, Catastrophic]</a:t>
            </a:r>
          </a:p>
          <a:p>
            <a:r>
              <a:rPr lang="en-US" dirty="0" smtClean="0"/>
              <a:t>Develop scoring for likelihood and consequence (1-5)</a:t>
            </a:r>
            <a:endParaRPr lang="en-US" dirty="0"/>
          </a:p>
        </p:txBody>
      </p:sp>
      <p:sp>
        <p:nvSpPr>
          <p:cNvPr id="2" name="Title 1"/>
          <p:cNvSpPr>
            <a:spLocks noGrp="1"/>
          </p:cNvSpPr>
          <p:nvPr>
            <p:ph type="title"/>
          </p:nvPr>
        </p:nvSpPr>
        <p:spPr/>
        <p:txBody>
          <a:bodyPr/>
          <a:lstStyle/>
          <a:p>
            <a:r>
              <a:rPr lang="en-US" dirty="0" smtClean="0"/>
              <a:t>Defining Risk</a:t>
            </a:r>
            <a:endParaRPr lang="en-US" dirty="0"/>
          </a:p>
        </p:txBody>
      </p:sp>
      <p:pic>
        <p:nvPicPr>
          <p:cNvPr id="2050" name="Picture 2" descr="Q:\BD\PDG\Graphics\POWERPOINT\AECOM Water University_Mayo 3-16\Images\2 people in rowboat.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142" t="30348" r="14327"/>
          <a:stretch/>
        </p:blipFill>
        <p:spPr bwMode="auto">
          <a:xfrm>
            <a:off x="468313" y="3403228"/>
            <a:ext cx="4103687" cy="282149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271" r="2766"/>
          <a:stretch/>
        </p:blipFill>
        <p:spPr>
          <a:xfrm>
            <a:off x="4572000" y="3403228"/>
            <a:ext cx="4103688" cy="2821493"/>
          </a:xfrm>
          <a:prstGeom prst="rect">
            <a:avLst/>
          </a:prstGeom>
        </p:spPr>
      </p:pic>
    </p:spTree>
    <p:extLst>
      <p:ext uri="{BB962C8B-B14F-4D97-AF65-F5344CB8AC3E}">
        <p14:creationId xmlns:p14="http://schemas.microsoft.com/office/powerpoint/2010/main" val="726966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Metrics for Likelihood</a:t>
            </a:r>
            <a:endParaRPr lang="en-US" dirty="0"/>
          </a:p>
        </p:txBody>
      </p:sp>
      <p:graphicFrame>
        <p:nvGraphicFramePr>
          <p:cNvPr id="4" name="Content Placeholder 3"/>
          <p:cNvGraphicFramePr>
            <a:graphicFrameLocks noGrp="1"/>
          </p:cNvGraphicFramePr>
          <p:nvPr>
            <p:ph sz="quarter" idx="4"/>
            <p:extLst>
              <p:ext uri="{D42A27DB-BD31-4B8C-83A1-F6EECF244321}">
                <p14:modId xmlns:p14="http://schemas.microsoft.com/office/powerpoint/2010/main" val="1382495593"/>
              </p:ext>
            </p:extLst>
          </p:nvPr>
        </p:nvGraphicFramePr>
        <p:xfrm>
          <a:off x="301215" y="1371600"/>
          <a:ext cx="8444753" cy="3876040"/>
        </p:xfrm>
        <a:graphic>
          <a:graphicData uri="http://schemas.openxmlformats.org/drawingml/2006/table">
            <a:tbl>
              <a:tblPr firstRow="1" bandRow="1">
                <a:tableStyleId>{3B4B98B0-60AC-42C2-AFA5-B58CD77FA1E5}</a:tableStyleId>
              </a:tblPr>
              <a:tblGrid>
                <a:gridCol w="1545366"/>
                <a:gridCol w="1744980"/>
                <a:gridCol w="2335661"/>
                <a:gridCol w="2818746"/>
              </a:tblGrid>
              <a:tr h="370840">
                <a:tc>
                  <a:txBody>
                    <a:bodyPr/>
                    <a:lstStyle/>
                    <a:p>
                      <a:pPr algn="ctr"/>
                      <a:r>
                        <a:rPr lang="en-US" sz="2000" dirty="0" smtClean="0"/>
                        <a:t>Likelihood</a:t>
                      </a:r>
                      <a:endParaRPr lang="en-US" sz="2000" dirty="0"/>
                    </a:p>
                  </a:txBody>
                  <a:tcPr anchor="ctr"/>
                </a:tc>
                <a:tc>
                  <a:txBody>
                    <a:bodyPr/>
                    <a:lstStyle/>
                    <a:p>
                      <a:r>
                        <a:rPr lang="en-US" sz="2000" dirty="0" smtClean="0"/>
                        <a:t>Descriptor</a:t>
                      </a:r>
                      <a:endParaRPr lang="en-US" sz="2000" dirty="0"/>
                    </a:p>
                  </a:txBody>
                  <a:tcPr/>
                </a:tc>
                <a:tc>
                  <a:txBody>
                    <a:bodyPr/>
                    <a:lstStyle/>
                    <a:p>
                      <a:r>
                        <a:rPr lang="en-US" sz="2000" dirty="0" smtClean="0"/>
                        <a:t>Recurrent Risks</a:t>
                      </a:r>
                      <a:endParaRPr lang="en-US" sz="2000" dirty="0"/>
                    </a:p>
                  </a:txBody>
                  <a:tcPr/>
                </a:tc>
                <a:tc>
                  <a:txBody>
                    <a:bodyPr/>
                    <a:lstStyle/>
                    <a:p>
                      <a:r>
                        <a:rPr lang="en-US" sz="2000" dirty="0" smtClean="0"/>
                        <a:t>Single Events</a:t>
                      </a:r>
                      <a:endParaRPr lang="en-US" sz="2000" dirty="0"/>
                    </a:p>
                  </a:txBody>
                  <a:tcPr/>
                </a:tc>
              </a:tr>
              <a:tr h="370840">
                <a:tc>
                  <a:txBody>
                    <a:bodyPr/>
                    <a:lstStyle/>
                    <a:p>
                      <a:pPr algn="ctr"/>
                      <a:r>
                        <a:rPr lang="en-US" dirty="0" smtClean="0"/>
                        <a:t>5</a:t>
                      </a:r>
                      <a:endParaRPr lang="en-US" dirty="0"/>
                    </a:p>
                  </a:txBody>
                  <a:tcPr anchor="ctr"/>
                </a:tc>
                <a:tc>
                  <a:txBody>
                    <a:bodyPr/>
                    <a:lstStyle/>
                    <a:p>
                      <a:r>
                        <a:rPr lang="en-US" dirty="0" smtClean="0"/>
                        <a:t>Almost Certain</a:t>
                      </a:r>
                      <a:endParaRPr lang="en-US" dirty="0"/>
                    </a:p>
                  </a:txBody>
                  <a:tcPr anchor="ctr"/>
                </a:tc>
                <a:tc>
                  <a:txBody>
                    <a:bodyPr/>
                    <a:lstStyle/>
                    <a:p>
                      <a:r>
                        <a:rPr lang="en-US" dirty="0" smtClean="0"/>
                        <a:t>Several times per year</a:t>
                      </a:r>
                      <a:endParaRPr lang="en-US" dirty="0"/>
                    </a:p>
                  </a:txBody>
                  <a:tcPr anchor="ctr"/>
                </a:tc>
                <a:tc>
                  <a:txBody>
                    <a:bodyPr/>
                    <a:lstStyle/>
                    <a:p>
                      <a:r>
                        <a:rPr lang="en-US" dirty="0" smtClean="0"/>
                        <a:t>More likely than not – greater</a:t>
                      </a:r>
                      <a:r>
                        <a:rPr lang="en-US" baseline="0" dirty="0" smtClean="0"/>
                        <a:t> than 50%</a:t>
                      </a:r>
                      <a:endParaRPr lang="en-US" dirty="0"/>
                    </a:p>
                  </a:txBody>
                  <a:tcPr anchor="ctr"/>
                </a:tc>
              </a:tr>
              <a:tr h="370840">
                <a:tc>
                  <a:txBody>
                    <a:bodyPr/>
                    <a:lstStyle/>
                    <a:p>
                      <a:pPr algn="ctr"/>
                      <a:r>
                        <a:rPr lang="en-US" dirty="0" smtClean="0"/>
                        <a:t>4</a:t>
                      </a:r>
                      <a:endParaRPr lang="en-US" dirty="0"/>
                    </a:p>
                  </a:txBody>
                  <a:tcPr anchor="ctr"/>
                </a:tc>
                <a:tc>
                  <a:txBody>
                    <a:bodyPr/>
                    <a:lstStyle/>
                    <a:p>
                      <a:r>
                        <a:rPr lang="en-US" dirty="0" smtClean="0"/>
                        <a:t>Likely</a:t>
                      </a:r>
                      <a:endParaRPr lang="en-US" dirty="0"/>
                    </a:p>
                  </a:txBody>
                  <a:tcPr anchor="ctr"/>
                </a:tc>
                <a:tc>
                  <a:txBody>
                    <a:bodyPr/>
                    <a:lstStyle/>
                    <a:p>
                      <a:r>
                        <a:rPr lang="en-US" dirty="0" smtClean="0"/>
                        <a:t>Once per year</a:t>
                      </a:r>
                      <a:endParaRPr lang="en-US" dirty="0"/>
                    </a:p>
                  </a:txBody>
                  <a:tcPr anchor="ctr"/>
                </a:tc>
                <a:tc>
                  <a:txBody>
                    <a:bodyPr/>
                    <a:lstStyle/>
                    <a:p>
                      <a:r>
                        <a:rPr lang="en-US" dirty="0" smtClean="0"/>
                        <a:t>As likely as not – 50/50</a:t>
                      </a:r>
                      <a:endParaRPr lang="en-US" dirty="0"/>
                    </a:p>
                  </a:txBody>
                  <a:tcPr anchor="ctr"/>
                </a:tc>
              </a:tr>
              <a:tr h="370840">
                <a:tc>
                  <a:txBody>
                    <a:bodyPr/>
                    <a:lstStyle/>
                    <a:p>
                      <a:pPr algn="ctr"/>
                      <a:r>
                        <a:rPr lang="en-US" dirty="0" smtClean="0"/>
                        <a:t>3</a:t>
                      </a:r>
                      <a:endParaRPr lang="en-US" dirty="0"/>
                    </a:p>
                  </a:txBody>
                  <a:tcPr anchor="ctr"/>
                </a:tc>
                <a:tc>
                  <a:txBody>
                    <a:bodyPr/>
                    <a:lstStyle/>
                    <a:p>
                      <a:r>
                        <a:rPr lang="en-US" dirty="0" smtClean="0"/>
                        <a:t>Possible</a:t>
                      </a:r>
                      <a:endParaRPr lang="en-US" dirty="0"/>
                    </a:p>
                  </a:txBody>
                  <a:tcPr anchor="ctr"/>
                </a:tc>
                <a:tc>
                  <a:txBody>
                    <a:bodyPr/>
                    <a:lstStyle/>
                    <a:p>
                      <a:r>
                        <a:rPr lang="en-US" dirty="0" smtClean="0"/>
                        <a:t>Once per 5 years</a:t>
                      </a:r>
                      <a:endParaRPr lang="en-US" dirty="0"/>
                    </a:p>
                  </a:txBody>
                  <a:tcPr anchor="ctr"/>
                </a:tc>
                <a:tc>
                  <a:txBody>
                    <a:bodyPr/>
                    <a:lstStyle/>
                    <a:p>
                      <a:r>
                        <a:rPr lang="en-US" dirty="0" smtClean="0"/>
                        <a:t>Less likely than not but still possible – less than 50% but still</a:t>
                      </a:r>
                      <a:r>
                        <a:rPr lang="en-US" baseline="0" dirty="0" smtClean="0"/>
                        <a:t> quite high</a:t>
                      </a:r>
                      <a:endParaRPr lang="en-US" dirty="0"/>
                    </a:p>
                  </a:txBody>
                  <a:tcPr anchor="ctr"/>
                </a:tc>
              </a:tr>
              <a:tr h="370840">
                <a:tc>
                  <a:txBody>
                    <a:bodyPr/>
                    <a:lstStyle/>
                    <a:p>
                      <a:pPr algn="ctr"/>
                      <a:r>
                        <a:rPr lang="en-US" dirty="0" smtClean="0"/>
                        <a:t>2</a:t>
                      </a:r>
                      <a:endParaRPr lang="en-US" dirty="0"/>
                    </a:p>
                  </a:txBody>
                  <a:tcPr anchor="ctr"/>
                </a:tc>
                <a:tc>
                  <a:txBody>
                    <a:bodyPr/>
                    <a:lstStyle/>
                    <a:p>
                      <a:r>
                        <a:rPr lang="en-US" dirty="0" smtClean="0"/>
                        <a:t>Unlikely</a:t>
                      </a:r>
                      <a:endParaRPr lang="en-US" dirty="0"/>
                    </a:p>
                  </a:txBody>
                  <a:tcPr anchor="ctr"/>
                </a:tc>
                <a:tc>
                  <a:txBody>
                    <a:bodyPr/>
                    <a:lstStyle/>
                    <a:p>
                      <a:r>
                        <a:rPr lang="en-US" dirty="0" smtClean="0"/>
                        <a:t>Once per</a:t>
                      </a:r>
                      <a:r>
                        <a:rPr lang="en-US" baseline="0" dirty="0" smtClean="0"/>
                        <a:t> 20 years</a:t>
                      </a:r>
                      <a:endParaRPr lang="en-US" dirty="0"/>
                    </a:p>
                  </a:txBody>
                  <a:tcPr anchor="ctr"/>
                </a:tc>
                <a:tc>
                  <a:txBody>
                    <a:bodyPr/>
                    <a:lstStyle/>
                    <a:p>
                      <a:r>
                        <a:rPr lang="en-US" dirty="0" smtClean="0"/>
                        <a:t>Unlikely but not negligible – low but greater than zero</a:t>
                      </a:r>
                      <a:endParaRPr lang="en-US" dirty="0"/>
                    </a:p>
                  </a:txBody>
                  <a:tcPr anchor="ctr"/>
                </a:tc>
              </a:tr>
              <a:tr h="370840">
                <a:tc>
                  <a:txBody>
                    <a:bodyPr/>
                    <a:lstStyle/>
                    <a:p>
                      <a:pPr algn="ctr"/>
                      <a:r>
                        <a:rPr lang="en-US" dirty="0" smtClean="0"/>
                        <a:t>1</a:t>
                      </a:r>
                      <a:endParaRPr lang="en-US" dirty="0"/>
                    </a:p>
                  </a:txBody>
                  <a:tcPr anchor="ctr"/>
                </a:tc>
                <a:tc>
                  <a:txBody>
                    <a:bodyPr/>
                    <a:lstStyle/>
                    <a:p>
                      <a:r>
                        <a:rPr lang="en-US" dirty="0" smtClean="0"/>
                        <a:t>Rare</a:t>
                      </a:r>
                      <a:endParaRPr lang="en-US" dirty="0"/>
                    </a:p>
                  </a:txBody>
                  <a:tcPr anchor="ctr"/>
                </a:tc>
                <a:tc>
                  <a:txBody>
                    <a:bodyPr/>
                    <a:lstStyle/>
                    <a:p>
                      <a:r>
                        <a:rPr lang="en-US" dirty="0" smtClean="0"/>
                        <a:t>Once per 100 years</a:t>
                      </a:r>
                      <a:endParaRPr lang="en-US" dirty="0"/>
                    </a:p>
                  </a:txBody>
                  <a:tcPr anchor="ctr"/>
                </a:tc>
                <a:tc>
                  <a:txBody>
                    <a:bodyPr/>
                    <a:lstStyle/>
                    <a:p>
                      <a:r>
                        <a:rPr lang="en-US" dirty="0" smtClean="0"/>
                        <a:t>Negligible – Probability very small</a:t>
                      </a:r>
                      <a:endParaRPr lang="en-US" dirty="0"/>
                    </a:p>
                  </a:txBody>
                  <a:tcPr anchor="ctr"/>
                </a:tc>
              </a:tr>
            </a:tbl>
          </a:graphicData>
        </a:graphic>
      </p:graphicFrame>
    </p:spTree>
    <p:extLst>
      <p:ext uri="{BB962C8B-B14F-4D97-AF65-F5344CB8AC3E}">
        <p14:creationId xmlns:p14="http://schemas.microsoft.com/office/powerpoint/2010/main" val="26375877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Consequence for Infrastructure    and Services</a:t>
            </a:r>
            <a:endParaRPr lang="en-US" dirty="0"/>
          </a:p>
        </p:txBody>
      </p:sp>
      <p:sp>
        <p:nvSpPr>
          <p:cNvPr id="3" name="Content Placeholder 2"/>
          <p:cNvSpPr>
            <a:spLocks noGrp="1"/>
          </p:cNvSpPr>
          <p:nvPr>
            <p:ph idx="1"/>
          </p:nvPr>
        </p:nvSpPr>
        <p:spPr/>
        <p:txBody>
          <a:bodyPr/>
          <a:lstStyle/>
          <a:p>
            <a:pPr lvl="0"/>
            <a:r>
              <a:rPr lang="en-US" sz="2000" b="1" dirty="0" smtClean="0"/>
              <a:t>Damage:</a:t>
            </a:r>
            <a:r>
              <a:rPr lang="en-US" b="1" dirty="0" smtClean="0"/>
              <a:t> </a:t>
            </a:r>
          </a:p>
          <a:p>
            <a:pPr lvl="1">
              <a:lnSpc>
                <a:spcPct val="150000"/>
              </a:lnSpc>
            </a:pPr>
            <a:r>
              <a:rPr lang="en-US" dirty="0" smtClean="0"/>
              <a:t>What is the level of damage? </a:t>
            </a:r>
          </a:p>
          <a:p>
            <a:pPr lvl="1">
              <a:lnSpc>
                <a:spcPct val="150000"/>
              </a:lnSpc>
            </a:pPr>
            <a:r>
              <a:rPr lang="en-US" dirty="0" smtClean="0"/>
              <a:t>Can the asset be repaired?</a:t>
            </a:r>
          </a:p>
          <a:p>
            <a:pPr lvl="0"/>
            <a:r>
              <a:rPr lang="en-US" sz="2000" b="1" dirty="0" smtClean="0"/>
              <a:t>Disruption:</a:t>
            </a:r>
          </a:p>
          <a:p>
            <a:pPr lvl="1">
              <a:lnSpc>
                <a:spcPct val="150000"/>
              </a:lnSpc>
            </a:pPr>
            <a:r>
              <a:rPr lang="en-US" dirty="0" smtClean="0"/>
              <a:t>Is there a disruption in service? How long? i.e., hours, days, weeks? </a:t>
            </a:r>
          </a:p>
          <a:p>
            <a:pPr lvl="1">
              <a:lnSpc>
                <a:spcPct val="150000"/>
              </a:lnSpc>
            </a:pPr>
            <a:r>
              <a:rPr lang="en-US" dirty="0" smtClean="0"/>
              <a:t>Does the disruption threaten public health and safety?</a:t>
            </a:r>
          </a:p>
          <a:p>
            <a:pPr lvl="0"/>
            <a:r>
              <a:rPr lang="en-US" sz="2000" b="1" dirty="0" smtClean="0"/>
              <a:t>Cost:</a:t>
            </a:r>
          </a:p>
          <a:p>
            <a:pPr lvl="1">
              <a:lnSpc>
                <a:spcPct val="150000"/>
              </a:lnSpc>
            </a:pPr>
            <a:r>
              <a:rPr lang="en-US" dirty="0" smtClean="0"/>
              <a:t>What is the cost to repair or replace? </a:t>
            </a:r>
          </a:p>
          <a:p>
            <a:pPr lvl="1">
              <a:lnSpc>
                <a:spcPct val="150000"/>
              </a:lnSpc>
            </a:pPr>
            <a:r>
              <a:rPr lang="en-US" dirty="0" smtClean="0"/>
              <a:t>Is there a cost associated with the disruption?</a:t>
            </a:r>
            <a:endParaRPr lang="en-US" dirty="0"/>
          </a:p>
        </p:txBody>
      </p:sp>
    </p:spTree>
    <p:extLst>
      <p:ext uri="{BB962C8B-B14F-4D97-AF65-F5344CB8AC3E}">
        <p14:creationId xmlns:p14="http://schemas.microsoft.com/office/powerpoint/2010/main" val="2812681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Metrics for Consequence</a:t>
            </a:r>
            <a:endParaRPr lang="en-US" dirty="0"/>
          </a:p>
        </p:txBody>
      </p:sp>
      <p:graphicFrame>
        <p:nvGraphicFramePr>
          <p:cNvPr id="4" name="Content Placeholder 3"/>
          <p:cNvGraphicFramePr>
            <a:graphicFrameLocks noGrp="1"/>
          </p:cNvGraphicFramePr>
          <p:nvPr>
            <p:ph sz="quarter" idx="4294967295"/>
            <p:extLst>
              <p:ext uri="{D42A27DB-BD31-4B8C-83A1-F6EECF244321}">
                <p14:modId xmlns:p14="http://schemas.microsoft.com/office/powerpoint/2010/main" val="2944731620"/>
              </p:ext>
            </p:extLst>
          </p:nvPr>
        </p:nvGraphicFramePr>
        <p:xfrm>
          <a:off x="349624" y="1371600"/>
          <a:ext cx="8444753" cy="4942840"/>
        </p:xfrm>
        <a:graphic>
          <a:graphicData uri="http://schemas.openxmlformats.org/drawingml/2006/table">
            <a:tbl>
              <a:tblPr firstRow="1" bandRow="1">
                <a:tableStyleId>{3B4B98B0-60AC-42C2-AFA5-B58CD77FA1E5}</a:tableStyleId>
              </a:tblPr>
              <a:tblGrid>
                <a:gridCol w="1545366"/>
                <a:gridCol w="1744980"/>
                <a:gridCol w="2335661"/>
                <a:gridCol w="2818746"/>
              </a:tblGrid>
              <a:tr h="370840">
                <a:tc>
                  <a:txBody>
                    <a:bodyPr/>
                    <a:lstStyle/>
                    <a:p>
                      <a:pPr algn="ctr"/>
                      <a:r>
                        <a:rPr lang="en-US" sz="1600" dirty="0" smtClean="0"/>
                        <a:t>Consequence</a:t>
                      </a:r>
                      <a:endParaRPr lang="en-US" sz="1600" dirty="0"/>
                    </a:p>
                  </a:txBody>
                  <a:tcPr anchor="ctr"/>
                </a:tc>
                <a:tc>
                  <a:txBody>
                    <a:bodyPr/>
                    <a:lstStyle/>
                    <a:p>
                      <a:r>
                        <a:rPr lang="en-US" sz="1600" dirty="0" smtClean="0"/>
                        <a:t>Descriptor</a:t>
                      </a:r>
                      <a:endParaRPr lang="en-US" sz="1600" dirty="0"/>
                    </a:p>
                  </a:txBody>
                  <a:tcPr anchor="ctr"/>
                </a:tc>
                <a:tc>
                  <a:txBody>
                    <a:bodyPr/>
                    <a:lstStyle/>
                    <a:p>
                      <a:r>
                        <a:rPr lang="en-US" sz="1600" dirty="0" smtClean="0"/>
                        <a:t>People</a:t>
                      </a:r>
                      <a:endParaRPr lang="en-US" sz="1600" dirty="0"/>
                    </a:p>
                  </a:txBody>
                  <a:tcPr anchor="ctr"/>
                </a:tc>
                <a:tc>
                  <a:txBody>
                    <a:bodyPr/>
                    <a:lstStyle/>
                    <a:p>
                      <a:r>
                        <a:rPr lang="en-US" sz="1600" dirty="0" smtClean="0"/>
                        <a:t>Infrastructure and Services</a:t>
                      </a:r>
                      <a:endParaRPr lang="en-US" sz="1600" dirty="0"/>
                    </a:p>
                  </a:txBody>
                  <a:tcPr anchor="ctr"/>
                </a:tc>
              </a:tr>
              <a:tr h="370840">
                <a:tc>
                  <a:txBody>
                    <a:bodyPr/>
                    <a:lstStyle/>
                    <a:p>
                      <a:pPr algn="ctr"/>
                      <a:r>
                        <a:rPr lang="en-US" dirty="0" smtClean="0"/>
                        <a:t>5</a:t>
                      </a:r>
                      <a:endParaRPr lang="en-US" dirty="0"/>
                    </a:p>
                  </a:txBody>
                  <a:tcPr anchor="ctr"/>
                </a:tc>
                <a:tc>
                  <a:txBody>
                    <a:bodyPr/>
                    <a:lstStyle/>
                    <a:p>
                      <a:r>
                        <a:rPr lang="en-US" dirty="0" smtClean="0"/>
                        <a:t>Catastrophic</a:t>
                      </a:r>
                      <a:endParaRPr lang="en-US" dirty="0"/>
                    </a:p>
                  </a:txBody>
                  <a:tcPr anchor="ctr"/>
                </a:tc>
                <a:tc>
                  <a:txBody>
                    <a:bodyPr/>
                    <a:lstStyle/>
                    <a:p>
                      <a:r>
                        <a:rPr lang="en-US" dirty="0" smtClean="0"/>
                        <a:t>Multiple deaths</a:t>
                      </a:r>
                      <a:r>
                        <a:rPr lang="en-US" baseline="0" dirty="0" smtClean="0"/>
                        <a:t> and severe injuries</a:t>
                      </a:r>
                      <a:endParaRPr lang="en-US" dirty="0"/>
                    </a:p>
                  </a:txBody>
                  <a:tcPr anchor="ctr"/>
                </a:tc>
                <a:tc>
                  <a:txBody>
                    <a:bodyPr/>
                    <a:lstStyle/>
                    <a:p>
                      <a:r>
                        <a:rPr lang="en-US" dirty="0" smtClean="0"/>
                        <a:t>Loss</a:t>
                      </a:r>
                      <a:r>
                        <a:rPr lang="en-US" baseline="0" dirty="0" smtClean="0"/>
                        <a:t> of asset or critical service failure for extended period of time (&gt;6 months)</a:t>
                      </a:r>
                      <a:endParaRPr lang="en-US" dirty="0"/>
                    </a:p>
                  </a:txBody>
                  <a:tcPr anchor="ctr"/>
                </a:tc>
              </a:tr>
              <a:tr h="370840">
                <a:tc>
                  <a:txBody>
                    <a:bodyPr/>
                    <a:lstStyle/>
                    <a:p>
                      <a:pPr algn="ctr"/>
                      <a:r>
                        <a:rPr lang="en-US" dirty="0" smtClean="0"/>
                        <a:t>4</a:t>
                      </a:r>
                      <a:endParaRPr lang="en-US" dirty="0"/>
                    </a:p>
                  </a:txBody>
                  <a:tcPr anchor="ctr"/>
                </a:tc>
                <a:tc>
                  <a:txBody>
                    <a:bodyPr/>
                    <a:lstStyle/>
                    <a:p>
                      <a:r>
                        <a:rPr lang="en-US" dirty="0" smtClean="0"/>
                        <a:t>Major</a:t>
                      </a:r>
                      <a:endParaRPr lang="en-US" dirty="0"/>
                    </a:p>
                  </a:txBody>
                  <a:tcPr anchor="ctr"/>
                </a:tc>
                <a:tc>
                  <a:txBody>
                    <a:bodyPr/>
                    <a:lstStyle/>
                    <a:p>
                      <a:r>
                        <a:rPr lang="en-US" dirty="0" smtClean="0"/>
                        <a:t>Multiple deaths or severe</a:t>
                      </a:r>
                      <a:r>
                        <a:rPr lang="en-US" baseline="0" dirty="0" smtClean="0"/>
                        <a:t> injuries</a:t>
                      </a:r>
                      <a:endParaRPr lang="en-US" dirty="0"/>
                    </a:p>
                  </a:txBody>
                  <a:tcPr anchor="ctr"/>
                </a:tc>
                <a:tc>
                  <a:txBody>
                    <a:bodyPr/>
                    <a:lstStyle/>
                    <a:p>
                      <a:r>
                        <a:rPr lang="en-US" dirty="0" smtClean="0"/>
                        <a:t>Loss</a:t>
                      </a:r>
                      <a:r>
                        <a:rPr lang="en-US" baseline="0" dirty="0" smtClean="0"/>
                        <a:t> of asset function or major service failure for up to 1 month</a:t>
                      </a:r>
                      <a:endParaRPr lang="en-US" dirty="0"/>
                    </a:p>
                  </a:txBody>
                  <a:tcPr anchor="ctr"/>
                </a:tc>
              </a:tr>
              <a:tr h="370840">
                <a:tc>
                  <a:txBody>
                    <a:bodyPr/>
                    <a:lstStyle/>
                    <a:p>
                      <a:pPr algn="ctr"/>
                      <a:r>
                        <a:rPr lang="en-US" dirty="0" smtClean="0"/>
                        <a:t>3</a:t>
                      </a:r>
                      <a:endParaRPr lang="en-US" dirty="0"/>
                    </a:p>
                  </a:txBody>
                  <a:tcPr anchor="ctr"/>
                </a:tc>
                <a:tc>
                  <a:txBody>
                    <a:bodyPr/>
                    <a:lstStyle/>
                    <a:p>
                      <a:r>
                        <a:rPr lang="en-US" dirty="0" smtClean="0"/>
                        <a:t>Moderate</a:t>
                      </a:r>
                      <a:endParaRPr lang="en-US" dirty="0"/>
                    </a:p>
                  </a:txBody>
                  <a:tcPr anchor="ctr"/>
                </a:tc>
                <a:tc>
                  <a:txBody>
                    <a:bodyPr/>
                    <a:lstStyle/>
                    <a:p>
                      <a:r>
                        <a:rPr lang="en-US" dirty="0" smtClean="0"/>
                        <a:t>Severe injuries</a:t>
                      </a:r>
                      <a:endParaRPr lang="en-US" dirty="0"/>
                    </a:p>
                  </a:txBody>
                  <a:tcPr anchor="ctr"/>
                </a:tc>
                <a:tc>
                  <a:txBody>
                    <a:bodyPr/>
                    <a:lstStyle/>
                    <a:p>
                      <a:r>
                        <a:rPr lang="en-US" dirty="0" smtClean="0"/>
                        <a:t>Moderate loss of asset function</a:t>
                      </a:r>
                      <a:r>
                        <a:rPr lang="en-US" baseline="0" dirty="0" smtClean="0"/>
                        <a:t> or moderate service failure for up to 1 week</a:t>
                      </a:r>
                      <a:endParaRPr lang="en-US" dirty="0"/>
                    </a:p>
                  </a:txBody>
                  <a:tcPr anchor="ctr"/>
                </a:tc>
              </a:tr>
              <a:tr h="370840">
                <a:tc>
                  <a:txBody>
                    <a:bodyPr/>
                    <a:lstStyle/>
                    <a:p>
                      <a:pPr algn="ctr"/>
                      <a:r>
                        <a:rPr lang="en-US" dirty="0" smtClean="0"/>
                        <a:t>2</a:t>
                      </a:r>
                      <a:endParaRPr lang="en-US" dirty="0"/>
                    </a:p>
                  </a:txBody>
                  <a:tcPr anchor="ctr"/>
                </a:tc>
                <a:tc>
                  <a:txBody>
                    <a:bodyPr/>
                    <a:lstStyle/>
                    <a:p>
                      <a:r>
                        <a:rPr lang="en-US" dirty="0" smtClean="0"/>
                        <a:t>Minor</a:t>
                      </a:r>
                      <a:endParaRPr lang="en-US" dirty="0"/>
                    </a:p>
                  </a:txBody>
                  <a:tcPr anchor="ctr"/>
                </a:tc>
                <a:tc>
                  <a:txBody>
                    <a:bodyPr/>
                    <a:lstStyle/>
                    <a:p>
                      <a:r>
                        <a:rPr lang="en-US" dirty="0" smtClean="0"/>
                        <a:t>Major injury</a:t>
                      </a:r>
                      <a:endParaRPr lang="en-US" dirty="0"/>
                    </a:p>
                  </a:txBody>
                  <a:tcPr anchor="ctr"/>
                </a:tc>
                <a:tc>
                  <a:txBody>
                    <a:bodyPr/>
                    <a:lstStyle/>
                    <a:p>
                      <a:r>
                        <a:rPr lang="en-US" dirty="0" smtClean="0"/>
                        <a:t>Moderate service failure for up to 3 days</a:t>
                      </a:r>
                      <a:endParaRPr lang="en-US" dirty="0"/>
                    </a:p>
                  </a:txBody>
                  <a:tcPr anchor="ctr"/>
                </a:tc>
              </a:tr>
              <a:tr h="370840">
                <a:tc>
                  <a:txBody>
                    <a:bodyPr/>
                    <a:lstStyle/>
                    <a:p>
                      <a:pPr algn="ctr"/>
                      <a:r>
                        <a:rPr lang="en-US" dirty="0" smtClean="0"/>
                        <a:t>1</a:t>
                      </a:r>
                      <a:endParaRPr lang="en-US" dirty="0"/>
                    </a:p>
                  </a:txBody>
                  <a:tcPr anchor="ctr"/>
                </a:tc>
                <a:tc>
                  <a:txBody>
                    <a:bodyPr/>
                    <a:lstStyle/>
                    <a:p>
                      <a:r>
                        <a:rPr lang="en-US" dirty="0" smtClean="0"/>
                        <a:t>Insignificant</a:t>
                      </a:r>
                      <a:endParaRPr lang="en-US" dirty="0"/>
                    </a:p>
                  </a:txBody>
                  <a:tcPr anchor="ctr"/>
                </a:tc>
                <a:tc>
                  <a:txBody>
                    <a:bodyPr/>
                    <a:lstStyle/>
                    <a:p>
                      <a:r>
                        <a:rPr lang="en-US" dirty="0" smtClean="0"/>
                        <a:t>Minor injury or near miss</a:t>
                      </a:r>
                      <a:endParaRPr lang="en-US" dirty="0"/>
                    </a:p>
                  </a:txBody>
                  <a:tcPr anchor="ctr"/>
                </a:tc>
                <a:tc>
                  <a:txBody>
                    <a:bodyPr/>
                    <a:lstStyle/>
                    <a:p>
                      <a:r>
                        <a:rPr lang="en-US" dirty="0" smtClean="0"/>
                        <a:t>Minor service interruption</a:t>
                      </a:r>
                      <a:r>
                        <a:rPr lang="en-US" baseline="0" dirty="0" smtClean="0"/>
                        <a:t> for &lt;1 day</a:t>
                      </a:r>
                      <a:endParaRPr lang="en-US" dirty="0"/>
                    </a:p>
                  </a:txBody>
                  <a:tcPr anchor="ctr"/>
                </a:tc>
              </a:tr>
            </a:tbl>
          </a:graphicData>
        </a:graphic>
      </p:graphicFrame>
    </p:spTree>
    <p:extLst>
      <p:ext uri="{BB962C8B-B14F-4D97-AF65-F5344CB8AC3E}">
        <p14:creationId xmlns:p14="http://schemas.microsoft.com/office/powerpoint/2010/main" val="386197660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Assessing Risk</a:t>
            </a:r>
            <a:endParaRPr lang="en-US" dirty="0"/>
          </a:p>
        </p:txBody>
      </p:sp>
      <p:sp>
        <p:nvSpPr>
          <p:cNvPr id="3" name="Content Placeholder 2"/>
          <p:cNvSpPr>
            <a:spLocks noGrp="1"/>
          </p:cNvSpPr>
          <p:nvPr>
            <p:ph sz="quarter" idx="4294967295"/>
          </p:nvPr>
        </p:nvSpPr>
        <p:spPr>
          <a:xfrm>
            <a:off x="465649" y="987425"/>
            <a:ext cx="8229600" cy="1282700"/>
          </a:xfrm>
        </p:spPr>
        <p:txBody>
          <a:bodyPr/>
          <a:lstStyle/>
          <a:p>
            <a:r>
              <a:rPr lang="en-US" sz="1800" dirty="0" smtClean="0"/>
              <a:t>Focus on most vulnerable and critical assets for risk evaluation</a:t>
            </a:r>
          </a:p>
          <a:p>
            <a:r>
              <a:rPr lang="en-US" sz="1800" dirty="0" smtClean="0"/>
              <a:t>Risk ranges from negligible (for remote events with insignificant consequences) to extreme (for almost certain events with catastrophic consequences)</a:t>
            </a:r>
            <a:endParaRPr lang="en-US" sz="1800" dirty="0"/>
          </a:p>
        </p:txBody>
      </p:sp>
      <p:grpSp>
        <p:nvGrpSpPr>
          <p:cNvPr id="11" name="Group 10"/>
          <p:cNvGrpSpPr/>
          <p:nvPr/>
        </p:nvGrpSpPr>
        <p:grpSpPr>
          <a:xfrm>
            <a:off x="504821" y="2377440"/>
            <a:ext cx="8191323" cy="4378960"/>
            <a:chOff x="504821" y="2377440"/>
            <a:chExt cx="8191323" cy="4378960"/>
          </a:xfrm>
        </p:grpSpPr>
        <p:grpSp>
          <p:nvGrpSpPr>
            <p:cNvPr id="4" name="Group 3"/>
            <p:cNvGrpSpPr>
              <a:grpSpLocks noChangeAspect="1"/>
            </p:cNvGrpSpPr>
            <p:nvPr/>
          </p:nvGrpSpPr>
          <p:grpSpPr>
            <a:xfrm>
              <a:off x="504821" y="2377440"/>
              <a:ext cx="8191323" cy="4378960"/>
              <a:chOff x="189157" y="2292316"/>
              <a:chExt cx="7236962" cy="3868771"/>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157" y="2292316"/>
                <a:ext cx="7236962" cy="3868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3329977" y="3011732"/>
                <a:ext cx="2544417" cy="7951"/>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488522" y="4689536"/>
                <a:ext cx="1920240" cy="7951"/>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4040662" y="4255031"/>
              <a:ext cx="914400" cy="457200"/>
            </a:xfrm>
            <a:prstGeom prst="rect">
              <a:avLst/>
            </a:prstGeom>
            <a:noFill/>
          </p:spPr>
          <p:txBody>
            <a:bodyPr wrap="none" lIns="0" tIns="0" rIns="0" bIns="0" rtlCol="0">
              <a:noAutofit/>
            </a:bodyPr>
            <a:lstStyle/>
            <a:p>
              <a:r>
                <a:rPr lang="en-US" sz="2000" dirty="0" smtClean="0">
                  <a:latin typeface="Aktiv Grotesk Trial" panose="020B0504020202020204" pitchFamily="34" charset="0"/>
                  <a:cs typeface="Aktiv Grotesk Trial" panose="020B0504020202020204" pitchFamily="34" charset="0"/>
                </a:rPr>
                <a:t>Low</a:t>
              </a:r>
            </a:p>
          </p:txBody>
        </p:sp>
        <p:sp>
          <p:nvSpPr>
            <p:cNvPr id="9" name="TextBox 8"/>
            <p:cNvSpPr txBox="1"/>
            <p:nvPr/>
          </p:nvSpPr>
          <p:spPr>
            <a:xfrm>
              <a:off x="4993181" y="4901702"/>
              <a:ext cx="914400" cy="457200"/>
            </a:xfrm>
            <a:prstGeom prst="rect">
              <a:avLst/>
            </a:prstGeom>
            <a:noFill/>
          </p:spPr>
          <p:txBody>
            <a:bodyPr wrap="none" lIns="0" tIns="0" rIns="0" bIns="0" rtlCol="0">
              <a:noAutofit/>
            </a:bodyPr>
            <a:lstStyle/>
            <a:p>
              <a:r>
                <a:rPr lang="en-US" sz="2000" dirty="0" smtClean="0">
                  <a:latin typeface="Aktiv Grotesk Trial" panose="020B0504020202020204" pitchFamily="34" charset="0"/>
                  <a:cs typeface="Aktiv Grotesk Trial" panose="020B0504020202020204" pitchFamily="34" charset="0"/>
                </a:rPr>
                <a:t>Moderate</a:t>
              </a:r>
            </a:p>
          </p:txBody>
        </p:sp>
        <p:sp>
          <p:nvSpPr>
            <p:cNvPr id="10" name="TextBox 9"/>
            <p:cNvSpPr txBox="1"/>
            <p:nvPr/>
          </p:nvSpPr>
          <p:spPr>
            <a:xfrm>
              <a:off x="6450230" y="5540134"/>
              <a:ext cx="778476" cy="440538"/>
            </a:xfrm>
            <a:prstGeom prst="rect">
              <a:avLst/>
            </a:prstGeom>
            <a:noFill/>
          </p:spPr>
          <p:txBody>
            <a:bodyPr wrap="none" lIns="0" tIns="0" rIns="0" bIns="0" rtlCol="0">
              <a:noAutofit/>
            </a:bodyPr>
            <a:lstStyle/>
            <a:p>
              <a:r>
                <a:rPr lang="en-US" sz="2000" dirty="0" smtClean="0">
                  <a:latin typeface="Aktiv Grotesk Trial" panose="020B0504020202020204" pitchFamily="34" charset="0"/>
                  <a:cs typeface="Aktiv Grotesk Trial" panose="020B0504020202020204" pitchFamily="34" charset="0"/>
                </a:rPr>
                <a:t>High</a:t>
              </a:r>
            </a:p>
          </p:txBody>
        </p:sp>
      </p:grpSp>
    </p:spTree>
    <p:extLst>
      <p:ext uri="{BB962C8B-B14F-4D97-AF65-F5344CB8AC3E}">
        <p14:creationId xmlns:p14="http://schemas.microsoft.com/office/powerpoint/2010/main" val="24661981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Climate Projections</a:t>
            </a:r>
            <a:endParaRPr lang="en-US" dirty="0"/>
          </a:p>
        </p:txBody>
      </p:sp>
      <p:sp>
        <p:nvSpPr>
          <p:cNvPr id="6" name="AutoShape 4" descr="http://johnenglander.net/sites/default/files/images/CO2-Temperature%20420%20kyr.gif"/>
          <p:cNvSpPr>
            <a:spLocks noChangeAspect="1" noChangeArrowheads="1"/>
          </p:cNvSpPr>
          <p:nvPr/>
        </p:nvSpPr>
        <p:spPr bwMode="auto">
          <a:xfrm>
            <a:off x="155575" y="-1431925"/>
            <a:ext cx="5238750" cy="2990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AutoShape 6" descr="http://johnenglander.net/sites/default/files/images/CO2-Temperature%20420%20kyr.gif"/>
          <p:cNvSpPr>
            <a:spLocks noChangeAspect="1" noChangeArrowheads="1"/>
          </p:cNvSpPr>
          <p:nvPr/>
        </p:nvSpPr>
        <p:spPr bwMode="auto">
          <a:xfrm>
            <a:off x="307975" y="-1279525"/>
            <a:ext cx="5238750" cy="2990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3" name="Picture Placeholder 6"/>
          <p:cNvPicPr>
            <a:picLocks noChangeAspect="1"/>
          </p:cNvPicPr>
          <p:nvPr/>
        </p:nvPicPr>
        <p:blipFill rotWithShape="1">
          <a:blip r:embed="rId3">
            <a:extLst>
              <a:ext uri="{28A0092B-C50C-407E-A947-70E740481C1C}">
                <a14:useLocalDpi xmlns:a14="http://schemas.microsoft.com/office/drawing/2010/main" val="0"/>
              </a:ext>
            </a:extLst>
          </a:blip>
          <a:srcRect l="2037" t="13725" b="5437"/>
          <a:stretch/>
        </p:blipFill>
        <p:spPr>
          <a:xfrm>
            <a:off x="953994" y="4312330"/>
            <a:ext cx="7223760" cy="2310639"/>
          </a:xfrm>
          <a:prstGeom prst="rect">
            <a:avLst/>
          </a:prstGeom>
          <a:noFill/>
          <a:ln>
            <a:noFill/>
          </a:ln>
        </p:spPr>
      </p:pic>
      <p:sp>
        <p:nvSpPr>
          <p:cNvPr id="14" name="Content Placeholder 9"/>
          <p:cNvSpPr txBox="1">
            <a:spLocks/>
          </p:cNvSpPr>
          <p:nvPr/>
        </p:nvSpPr>
        <p:spPr>
          <a:xfrm>
            <a:off x="1410180" y="4052807"/>
            <a:ext cx="6334788" cy="339725"/>
          </a:xfrm>
          <a:prstGeom prst="rect">
            <a:avLst/>
          </a:prstGeom>
        </p:spPr>
        <p:txBody>
          <a:bodyPr vert="horz" lIns="0" tIns="0" rIns="0" bIns="0" rtlCol="0">
            <a:noAutofit/>
          </a:bodyPr>
          <a:lstStyle>
            <a:lvl1pPr marL="0" indent="0" algn="l" defTabSz="914400" rtl="0" eaLnBrk="1" latinLnBrk="0" hangingPunct="1">
              <a:lnSpc>
                <a:spcPct val="95000"/>
              </a:lnSpc>
              <a:spcBef>
                <a:spcPts val="1200"/>
              </a:spcBef>
              <a:spcAft>
                <a:spcPts val="300"/>
              </a:spcAft>
              <a:buFont typeface="Arial" pitchFamily="34" charset="0"/>
              <a:buNone/>
              <a:defRPr sz="1800" b="0" kern="1200">
                <a:solidFill>
                  <a:schemeClr val="tx1"/>
                </a:solidFill>
                <a:latin typeface="+mn-lt"/>
                <a:ea typeface="+mn-ea"/>
                <a:cs typeface="Arial" panose="020B0604020202020204" pitchFamily="34" charset="0"/>
              </a:defRPr>
            </a:lvl1pPr>
            <a:lvl2pPr marL="1588" indent="-1588" algn="l" defTabSz="914400" rtl="0" eaLnBrk="1" latinLnBrk="0" hangingPunct="1">
              <a:lnSpc>
                <a:spcPct val="95000"/>
              </a:lnSpc>
              <a:spcBef>
                <a:spcPts val="0"/>
              </a:spcBef>
              <a:spcAft>
                <a:spcPts val="1600"/>
              </a:spcAft>
              <a:buFont typeface="Arial" pitchFamily="34" charset="0"/>
              <a:buNone/>
              <a:defRPr sz="1400" kern="1200">
                <a:solidFill>
                  <a:schemeClr val="tx1"/>
                </a:solidFill>
                <a:latin typeface="+mn-lt"/>
                <a:ea typeface="+mn-ea"/>
                <a:cs typeface="Arial" panose="020B0604020202020204" pitchFamily="34" charset="0"/>
              </a:defRPr>
            </a:lvl2pPr>
            <a:lvl3pPr marL="173038" indent="-173038" algn="l" defTabSz="914400" rtl="0" eaLnBrk="1" latinLnBrk="0" hangingPunct="1">
              <a:lnSpc>
                <a:spcPct val="95000"/>
              </a:lnSpc>
              <a:spcBef>
                <a:spcPts val="0"/>
              </a:spcBef>
              <a:spcAft>
                <a:spcPts val="600"/>
              </a:spcAft>
              <a:buFont typeface="Arial" panose="020B0604020202020204" pitchFamily="34" charset="0"/>
              <a:buChar char="–"/>
              <a:defRPr sz="1400" kern="1200">
                <a:solidFill>
                  <a:schemeClr val="tx1"/>
                </a:solidFill>
                <a:latin typeface="+mn-lt"/>
                <a:ea typeface="+mn-ea"/>
                <a:cs typeface="Arial" panose="020B0604020202020204" pitchFamily="34" charset="0"/>
              </a:defRPr>
            </a:lvl3pPr>
            <a:lvl4pPr marL="400050" indent="-173038" algn="l" defTabSz="914400" rtl="0" eaLnBrk="1" latinLnBrk="0" hangingPunct="1">
              <a:lnSpc>
                <a:spcPct val="95000"/>
              </a:lnSpc>
              <a:spcBef>
                <a:spcPts val="0"/>
              </a:spcBef>
              <a:spcAft>
                <a:spcPts val="300"/>
              </a:spcAft>
              <a:buFont typeface="Arial" panose="020B0604020202020204" pitchFamily="34" charset="0"/>
              <a:buChar char="•"/>
              <a:defRPr sz="12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r>
              <a:rPr lang="en-US" sz="2000" dirty="0" smtClean="0"/>
              <a:t>Change in average sea level (1986-2005 to 2081-2100)</a:t>
            </a:r>
            <a:endParaRPr lang="en-US" sz="2000" dirty="0"/>
          </a:p>
        </p:txBody>
      </p:sp>
      <p:pic>
        <p:nvPicPr>
          <p:cNvPr id="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238" t="12516"/>
          <a:stretch/>
        </p:blipFill>
        <p:spPr bwMode="auto">
          <a:xfrm>
            <a:off x="902112" y="1549729"/>
            <a:ext cx="7223760" cy="2222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ontent Placeholder 9"/>
          <p:cNvSpPr txBox="1">
            <a:spLocks/>
          </p:cNvSpPr>
          <p:nvPr/>
        </p:nvSpPr>
        <p:spPr>
          <a:xfrm>
            <a:off x="1116891" y="1258384"/>
            <a:ext cx="6957261" cy="339725"/>
          </a:xfrm>
          <a:prstGeom prst="rect">
            <a:avLst/>
          </a:prstGeom>
        </p:spPr>
        <p:txBody>
          <a:bodyPr vert="horz" lIns="0" tIns="0" rIns="0" bIns="0" rtlCol="0">
            <a:noAutofit/>
          </a:bodyPr>
          <a:lstStyle>
            <a:lvl1pPr marL="0" indent="0" algn="l" defTabSz="914400" rtl="0" eaLnBrk="1" latinLnBrk="0" hangingPunct="1">
              <a:lnSpc>
                <a:spcPct val="95000"/>
              </a:lnSpc>
              <a:spcBef>
                <a:spcPts val="1200"/>
              </a:spcBef>
              <a:spcAft>
                <a:spcPts val="300"/>
              </a:spcAft>
              <a:buFont typeface="Arial" pitchFamily="34" charset="0"/>
              <a:buNone/>
              <a:defRPr sz="1800" b="0" kern="1200">
                <a:solidFill>
                  <a:schemeClr val="tx1"/>
                </a:solidFill>
                <a:latin typeface="+mn-lt"/>
                <a:ea typeface="+mn-ea"/>
                <a:cs typeface="Arial" panose="020B0604020202020204" pitchFamily="34" charset="0"/>
              </a:defRPr>
            </a:lvl1pPr>
            <a:lvl2pPr marL="1588" indent="-1588" algn="l" defTabSz="914400" rtl="0" eaLnBrk="1" latinLnBrk="0" hangingPunct="1">
              <a:lnSpc>
                <a:spcPct val="95000"/>
              </a:lnSpc>
              <a:spcBef>
                <a:spcPts val="0"/>
              </a:spcBef>
              <a:spcAft>
                <a:spcPts val="1600"/>
              </a:spcAft>
              <a:buFont typeface="Arial" pitchFamily="34" charset="0"/>
              <a:buNone/>
              <a:defRPr sz="1400" kern="1200">
                <a:solidFill>
                  <a:schemeClr val="tx1"/>
                </a:solidFill>
                <a:latin typeface="+mn-lt"/>
                <a:ea typeface="+mn-ea"/>
                <a:cs typeface="Arial" panose="020B0604020202020204" pitchFamily="34" charset="0"/>
              </a:defRPr>
            </a:lvl2pPr>
            <a:lvl3pPr marL="173038" indent="-173038" algn="l" defTabSz="914400" rtl="0" eaLnBrk="1" latinLnBrk="0" hangingPunct="1">
              <a:lnSpc>
                <a:spcPct val="95000"/>
              </a:lnSpc>
              <a:spcBef>
                <a:spcPts val="0"/>
              </a:spcBef>
              <a:spcAft>
                <a:spcPts val="600"/>
              </a:spcAft>
              <a:buFont typeface="Arial" panose="020B0604020202020204" pitchFamily="34" charset="0"/>
              <a:buChar char="–"/>
              <a:defRPr sz="1400" kern="1200">
                <a:solidFill>
                  <a:schemeClr val="tx1"/>
                </a:solidFill>
                <a:latin typeface="+mn-lt"/>
                <a:ea typeface="+mn-ea"/>
                <a:cs typeface="Arial" panose="020B0604020202020204" pitchFamily="34" charset="0"/>
              </a:defRPr>
            </a:lvl3pPr>
            <a:lvl4pPr marL="400050" indent="-173038" algn="l" defTabSz="914400" rtl="0" eaLnBrk="1" latinLnBrk="0" hangingPunct="1">
              <a:lnSpc>
                <a:spcPct val="95000"/>
              </a:lnSpc>
              <a:spcBef>
                <a:spcPts val="0"/>
              </a:spcBef>
              <a:spcAft>
                <a:spcPts val="300"/>
              </a:spcAft>
              <a:buFont typeface="Arial" panose="020B0604020202020204" pitchFamily="34" charset="0"/>
              <a:buChar char="•"/>
              <a:defRPr sz="12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r>
              <a:rPr lang="en-US" sz="2000" dirty="0" smtClean="0"/>
              <a:t>Change in average precipitation (1986-2005 to 2081-2100)</a:t>
            </a:r>
            <a:endParaRPr lang="en-US" sz="2000" dirty="0"/>
          </a:p>
        </p:txBody>
      </p:sp>
    </p:spTree>
    <p:extLst>
      <p:ext uri="{BB962C8B-B14F-4D97-AF65-F5344CB8AC3E}">
        <p14:creationId xmlns:p14="http://schemas.microsoft.com/office/powerpoint/2010/main" val="3571697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80360" y="1527048"/>
            <a:ext cx="5695604" cy="2552700"/>
          </a:xfrm>
        </p:spPr>
        <p:txBody>
          <a:bodyPr/>
          <a:lstStyle/>
          <a:p>
            <a:r>
              <a:rPr lang="en-US" dirty="0"/>
              <a:t>Assess </a:t>
            </a:r>
            <a:r>
              <a:rPr lang="en-US" dirty="0" smtClean="0"/>
              <a:t>Risk</a:t>
            </a:r>
            <a:br>
              <a:rPr lang="en-US" dirty="0" smtClean="0"/>
            </a:br>
            <a:r>
              <a:rPr lang="en-US" dirty="0" smtClean="0"/>
              <a:t>Applicable Case Studies:</a:t>
            </a:r>
          </a:p>
          <a:p>
            <a:pPr marL="342900" indent="-342900">
              <a:buFont typeface="Arial" panose="020B0604020202020204" pitchFamily="34" charset="0"/>
              <a:buChar char="•"/>
            </a:pPr>
            <a:r>
              <a:rPr lang="en-CA" sz="2400" dirty="0" smtClean="0"/>
              <a:t>Capital </a:t>
            </a:r>
            <a:r>
              <a:rPr lang="en-CA" sz="2400" dirty="0"/>
              <a:t>Regional District Coastal Sea Level Rise Risk Assessment</a:t>
            </a:r>
            <a:endParaRPr lang="en-US" sz="2400" dirty="0"/>
          </a:p>
          <a:p>
            <a:pPr marL="342900" indent="-342900">
              <a:buFont typeface="Arial" panose="020B0604020202020204" pitchFamily="34" charset="0"/>
              <a:buChar char="•"/>
            </a:pPr>
            <a:endParaRPr lang="en-US" sz="2400" dirty="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894916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Risk Exercise (Optional) – 1 of 2</a:t>
            </a:r>
            <a:endParaRPr lang="en-US" dirty="0"/>
          </a:p>
        </p:txBody>
      </p:sp>
      <p:sp>
        <p:nvSpPr>
          <p:cNvPr id="3" name="Content Placeholder 2"/>
          <p:cNvSpPr>
            <a:spLocks noGrp="1"/>
          </p:cNvSpPr>
          <p:nvPr>
            <p:ph sz="quarter" idx="4"/>
          </p:nvPr>
        </p:nvSpPr>
        <p:spPr>
          <a:xfrm>
            <a:off x="459197" y="1347850"/>
            <a:ext cx="4041551" cy="1098467"/>
          </a:xfrm>
        </p:spPr>
        <p:txBody>
          <a:bodyPr/>
          <a:lstStyle/>
          <a:p>
            <a:pPr marL="0" indent="0">
              <a:buNone/>
            </a:pPr>
            <a:r>
              <a:rPr lang="en-US" b="1" dirty="0">
                <a:solidFill>
                  <a:schemeClr val="bg2"/>
                </a:solidFill>
              </a:rPr>
              <a:t>Game Track: </a:t>
            </a:r>
            <a:r>
              <a:rPr lang="en-US" b="1" dirty="0" smtClean="0">
                <a:solidFill>
                  <a:schemeClr val="bg2"/>
                </a:solidFill>
              </a:rPr>
              <a:t>                               </a:t>
            </a:r>
            <a:r>
              <a:rPr lang="en-US" sz="1800" dirty="0">
                <a:solidFill>
                  <a:schemeClr val="bg2"/>
                </a:solidFill>
              </a:rPr>
              <a:t>Do </a:t>
            </a:r>
            <a:r>
              <a:rPr lang="en-US" sz="1800" dirty="0" smtClean="0">
                <a:solidFill>
                  <a:schemeClr val="bg2"/>
                </a:solidFill>
              </a:rPr>
              <a:t>Optional Risk </a:t>
            </a:r>
            <a:r>
              <a:rPr lang="en-US" sz="1800" dirty="0">
                <a:solidFill>
                  <a:schemeClr val="bg2"/>
                </a:solidFill>
              </a:rPr>
              <a:t>(consequence) exercise in Game of Floods workbook</a:t>
            </a:r>
          </a:p>
        </p:txBody>
      </p:sp>
      <p:sp>
        <p:nvSpPr>
          <p:cNvPr id="8" name="Rectangle 7"/>
          <p:cNvSpPr/>
          <p:nvPr/>
        </p:nvSpPr>
        <p:spPr>
          <a:xfrm>
            <a:off x="372856" y="2538608"/>
            <a:ext cx="3973512" cy="954107"/>
          </a:xfrm>
          <a:prstGeom prst="rect">
            <a:avLst/>
          </a:prstGeom>
        </p:spPr>
        <p:txBody>
          <a:bodyPr wrap="square">
            <a:spAutoFit/>
          </a:bodyPr>
          <a:lstStyle/>
          <a:p>
            <a:r>
              <a:rPr lang="en-US" sz="2000" b="1" dirty="0">
                <a:solidFill>
                  <a:schemeClr val="bg2"/>
                </a:solidFill>
              </a:rPr>
              <a:t>Exercise track: </a:t>
            </a:r>
            <a:endParaRPr lang="en-US" sz="2000" b="1" dirty="0" smtClean="0">
              <a:solidFill>
                <a:schemeClr val="bg2"/>
              </a:solidFill>
            </a:endParaRPr>
          </a:p>
          <a:p>
            <a:r>
              <a:rPr lang="en-US" dirty="0" smtClean="0">
                <a:solidFill>
                  <a:schemeClr val="bg2"/>
                </a:solidFill>
              </a:rPr>
              <a:t>Do  Risk Assessment exercise in Participant Exercise Workbook</a:t>
            </a:r>
            <a:endParaRPr lang="en-US" dirty="0">
              <a:solidFill>
                <a:schemeClr val="bg2"/>
              </a:solidFill>
            </a:endParaRPr>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331090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1128889"/>
            <a:ext cx="9144000" cy="5729110"/>
            <a:chOff x="0" y="1128889"/>
            <a:chExt cx="9144000" cy="5729110"/>
          </a:xfrm>
        </p:grpSpPr>
        <p:sp>
          <p:nvSpPr>
            <p:cNvPr id="12" name="Rectangle 11"/>
            <p:cNvSpPr/>
            <p:nvPr/>
          </p:nvSpPr>
          <p:spPr>
            <a:xfrm>
              <a:off x="0" y="1128889"/>
              <a:ext cx="9144000" cy="5729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3" descr="\\ussf1fs001\prod\Projects\2016\60509518_USDN_Climate\400-Technical\433-Task 3 Toolkit\Draft Toolkit - In Progress\Game of Floods\Logos\GameofFloods_BOARD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5706" y="3778954"/>
              <a:ext cx="4572000" cy="295813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lstStyle/>
          <a:p>
            <a:r>
              <a:rPr lang="en-US" dirty="0" smtClean="0"/>
              <a:t>Risk Exercise (Optional) – 2 of 2</a:t>
            </a:r>
            <a:endParaRPr lang="en-US" dirty="0"/>
          </a:p>
        </p:txBody>
      </p:sp>
      <p:pic>
        <p:nvPicPr>
          <p:cNvPr id="7" name="Picture 2" descr="C:\Users\vandeverj\Downloads\PaperAndPencil2-300p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9514" y="38101"/>
            <a:ext cx="756385" cy="87275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4294967295"/>
          </p:nvPr>
        </p:nvSpPr>
        <p:spPr>
          <a:xfrm>
            <a:off x="116005" y="1464732"/>
            <a:ext cx="4278195" cy="5181725"/>
          </a:xfrm>
          <a:prstGeom prst="rect">
            <a:avLst/>
          </a:prstGeom>
        </p:spPr>
        <p:txBody>
          <a:bodyPr/>
          <a:lstStyle/>
          <a:p>
            <a:pPr marL="285750" indent="-285750">
              <a:buFont typeface="Arial" panose="020B0604020202020204" pitchFamily="34" charset="0"/>
              <a:buChar char="−"/>
            </a:pPr>
            <a:r>
              <a:rPr lang="en-US" sz="1800" dirty="0">
                <a:solidFill>
                  <a:schemeClr val="bg1"/>
                </a:solidFill>
              </a:rPr>
              <a:t>Think about the potential consequence of the sea level rise impact on each asset in terms of relative </a:t>
            </a:r>
            <a:r>
              <a:rPr lang="en-US" sz="1800" i="1" dirty="0">
                <a:solidFill>
                  <a:schemeClr val="bg1"/>
                </a:solidFill>
              </a:rPr>
              <a:t>damage</a:t>
            </a:r>
            <a:r>
              <a:rPr lang="en-US" sz="1800" dirty="0">
                <a:solidFill>
                  <a:schemeClr val="bg1"/>
                </a:solidFill>
              </a:rPr>
              <a:t>, </a:t>
            </a:r>
            <a:r>
              <a:rPr lang="en-US" sz="1800" i="1" dirty="0">
                <a:solidFill>
                  <a:schemeClr val="bg1"/>
                </a:solidFill>
              </a:rPr>
              <a:t>disruption</a:t>
            </a:r>
            <a:r>
              <a:rPr lang="en-US" sz="1800" dirty="0">
                <a:solidFill>
                  <a:schemeClr val="bg1"/>
                </a:solidFill>
              </a:rPr>
              <a:t>, and </a:t>
            </a:r>
            <a:r>
              <a:rPr lang="en-US" sz="1800" i="1" dirty="0">
                <a:solidFill>
                  <a:schemeClr val="bg1"/>
                </a:solidFill>
              </a:rPr>
              <a:t>cost</a:t>
            </a:r>
            <a:r>
              <a:rPr lang="en-US" sz="1800" dirty="0">
                <a:solidFill>
                  <a:schemeClr val="bg1"/>
                </a:solidFill>
              </a:rPr>
              <a:t>. </a:t>
            </a:r>
          </a:p>
          <a:p>
            <a:pPr marL="285750" indent="-285750">
              <a:buFont typeface="Arial" panose="020B0604020202020204" pitchFamily="34" charset="0"/>
              <a:buChar char="−"/>
            </a:pPr>
            <a:r>
              <a:rPr lang="en-US" sz="1800" dirty="0" smtClean="0">
                <a:solidFill>
                  <a:schemeClr val="bg1"/>
                </a:solidFill>
              </a:rPr>
              <a:t>Complete </a:t>
            </a:r>
            <a:r>
              <a:rPr lang="en-US" sz="1800" dirty="0">
                <a:solidFill>
                  <a:schemeClr val="bg1"/>
                </a:solidFill>
              </a:rPr>
              <a:t>the </a:t>
            </a:r>
            <a:r>
              <a:rPr lang="en-US" sz="1800" dirty="0" smtClean="0">
                <a:solidFill>
                  <a:schemeClr val="bg1"/>
                </a:solidFill>
              </a:rPr>
              <a:t>Optional Risk </a:t>
            </a:r>
            <a:r>
              <a:rPr lang="en-US" sz="1800" dirty="0">
                <a:solidFill>
                  <a:schemeClr val="bg1"/>
                </a:solidFill>
              </a:rPr>
              <a:t>Assessment Table</a:t>
            </a:r>
          </a:p>
          <a:p>
            <a:pPr marL="285750" indent="-285750">
              <a:buFont typeface="Arial" panose="020B0604020202020204" pitchFamily="34" charset="0"/>
              <a:buChar char="−"/>
            </a:pPr>
            <a:endParaRPr lang="en-US" sz="1800" dirty="0">
              <a:solidFill>
                <a:schemeClr val="bg1"/>
              </a:solidFill>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1195" y="1270731"/>
            <a:ext cx="2366375" cy="2365329"/>
          </a:xfrm>
          <a:prstGeom prst="rect">
            <a:avLst/>
          </a:prstGeom>
        </p:spPr>
      </p:pic>
    </p:spTree>
    <p:extLst>
      <p:ext uri="{BB962C8B-B14F-4D97-AF65-F5344CB8AC3E}">
        <p14:creationId xmlns:p14="http://schemas.microsoft.com/office/powerpoint/2010/main" val="362231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Adaptation Planning</a:t>
            </a:r>
            <a:br>
              <a:rPr lang="en-US" dirty="0" smtClean="0"/>
            </a:br>
            <a:r>
              <a:rPr lang="en-US" dirty="0" smtClean="0"/>
              <a:t/>
            </a:r>
            <a:br>
              <a:rPr lang="en-US" dirty="0" smtClean="0"/>
            </a:br>
            <a:r>
              <a:rPr lang="en-US" dirty="0" smtClean="0"/>
              <a:t/>
            </a:r>
            <a:br>
              <a:rPr lang="en-US" dirty="0" smtClean="0"/>
            </a:br>
            <a:r>
              <a:rPr lang="en-US" dirty="0" smtClean="0"/>
              <a:t> </a:t>
            </a:r>
            <a:endParaRPr lang="en-US" dirty="0"/>
          </a:p>
        </p:txBody>
      </p:sp>
      <p:sp>
        <p:nvSpPr>
          <p:cNvPr id="2" name="Subtitle 1"/>
          <p:cNvSpPr>
            <a:spLocks noGrp="1"/>
          </p:cNvSpPr>
          <p:nvPr>
            <p:ph type="subTitle" idx="1"/>
          </p:nvPr>
        </p:nvSpPr>
        <p:spPr>
          <a:xfrm>
            <a:off x="2422490" y="2876550"/>
            <a:ext cx="6059489" cy="1104900"/>
          </a:xfrm>
        </p:spPr>
        <p:txBody>
          <a:bodyPr/>
          <a:lstStyle/>
          <a:p>
            <a:r>
              <a:rPr lang="en-US" dirty="0" smtClean="0"/>
              <a:t>How do we develop solutions to adapt to future climate change?</a:t>
            </a:r>
            <a:endParaRPr lang="en-US" dirty="0"/>
          </a:p>
        </p:txBody>
      </p:sp>
      <p:sp>
        <p:nvSpPr>
          <p:cNvPr id="6" name="Text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72970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chemeClr val="bg1"/>
                </a:solidFill>
              </a:rPr>
              <a:t>Process for Incorporating Climate Change into Project </a:t>
            </a:r>
            <a:r>
              <a:rPr lang="en-US" dirty="0" smtClean="0">
                <a:solidFill>
                  <a:schemeClr val="bg1"/>
                </a:solidFill>
              </a:rPr>
              <a:t>Planning - Step 5</a:t>
            </a:r>
            <a:r>
              <a:rPr lang="en-US" dirty="0">
                <a:solidFill>
                  <a:schemeClr val="bg1"/>
                </a:solidFill>
              </a:rPr>
              <a:t/>
            </a:r>
            <a:br>
              <a:rPr lang="en-US" dirty="0">
                <a:solidFill>
                  <a:schemeClr val="bg1"/>
                </a:solidFill>
              </a:rPr>
            </a:br>
            <a:endParaRPr lang="en-US" dirty="0">
              <a:solidFill>
                <a:schemeClr val="bg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877" t="16595" r="18938" b="6581"/>
          <a:stretch/>
        </p:blipFill>
        <p:spPr>
          <a:xfrm>
            <a:off x="2201559" y="1712760"/>
            <a:ext cx="5030877" cy="5069040"/>
          </a:xfrm>
          <a:prstGeom prst="rect">
            <a:avLst/>
          </a:prstGeom>
        </p:spPr>
      </p:pic>
      <p:grpSp>
        <p:nvGrpSpPr>
          <p:cNvPr id="4" name="Group 3"/>
          <p:cNvGrpSpPr/>
          <p:nvPr/>
        </p:nvGrpSpPr>
        <p:grpSpPr>
          <a:xfrm>
            <a:off x="3913205" y="1543721"/>
            <a:ext cx="585037" cy="585037"/>
            <a:chOff x="3913205" y="1543721"/>
            <a:chExt cx="585037" cy="585037"/>
          </a:xfrm>
        </p:grpSpPr>
        <p:sp>
          <p:nvSpPr>
            <p:cNvPr id="9" name="Oval 8"/>
            <p:cNvSpPr/>
            <p:nvPr/>
          </p:nvSpPr>
          <p:spPr>
            <a:xfrm>
              <a:off x="3913205" y="1543721"/>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4" name="Oval 13"/>
            <p:cNvSpPr/>
            <p:nvPr/>
          </p:nvSpPr>
          <p:spPr>
            <a:xfrm>
              <a:off x="3983264" y="1613780"/>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1" name="TextBox 30"/>
            <p:cNvSpPr txBox="1"/>
            <p:nvPr/>
          </p:nvSpPr>
          <p:spPr>
            <a:xfrm>
              <a:off x="4131121" y="1670430"/>
              <a:ext cx="304800" cy="303140"/>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1</a:t>
              </a:r>
            </a:p>
          </p:txBody>
        </p:sp>
      </p:grpSp>
      <p:sp>
        <p:nvSpPr>
          <p:cNvPr id="17" name="Oval 16"/>
          <p:cNvSpPr/>
          <p:nvPr/>
        </p:nvSpPr>
        <p:spPr>
          <a:xfrm>
            <a:off x="5915181" y="2041306"/>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8" name="Oval 17"/>
          <p:cNvSpPr/>
          <p:nvPr/>
        </p:nvSpPr>
        <p:spPr>
          <a:xfrm>
            <a:off x="5985240" y="2111365"/>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2" name="TextBox 31"/>
          <p:cNvSpPr txBox="1"/>
          <p:nvPr/>
        </p:nvSpPr>
        <p:spPr>
          <a:xfrm>
            <a:off x="6134328" y="2157354"/>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2</a:t>
            </a:r>
          </a:p>
        </p:txBody>
      </p:sp>
      <p:sp>
        <p:nvSpPr>
          <p:cNvPr id="20" name="Oval 19"/>
          <p:cNvSpPr/>
          <p:nvPr/>
        </p:nvSpPr>
        <p:spPr>
          <a:xfrm>
            <a:off x="6867700" y="387755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1" name="Oval 20"/>
          <p:cNvSpPr/>
          <p:nvPr/>
        </p:nvSpPr>
        <p:spPr>
          <a:xfrm>
            <a:off x="6937759" y="394761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3" name="TextBox 32"/>
          <p:cNvSpPr txBox="1"/>
          <p:nvPr/>
        </p:nvSpPr>
        <p:spPr>
          <a:xfrm>
            <a:off x="7088503" y="4008706"/>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3</a:t>
            </a:r>
          </a:p>
        </p:txBody>
      </p:sp>
      <p:grpSp>
        <p:nvGrpSpPr>
          <p:cNvPr id="16" name="Group 15"/>
          <p:cNvGrpSpPr/>
          <p:nvPr/>
        </p:nvGrpSpPr>
        <p:grpSpPr>
          <a:xfrm>
            <a:off x="2100362" y="4999341"/>
            <a:ext cx="585037" cy="650122"/>
            <a:chOff x="2235065" y="4696839"/>
            <a:chExt cx="585037" cy="650122"/>
          </a:xfrm>
        </p:grpSpPr>
        <p:sp>
          <p:nvSpPr>
            <p:cNvPr id="26" name="Oval 25"/>
            <p:cNvSpPr/>
            <p:nvPr/>
          </p:nvSpPr>
          <p:spPr>
            <a:xfrm>
              <a:off x="2235065" y="4696839"/>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7" name="Oval 26"/>
            <p:cNvSpPr/>
            <p:nvPr/>
          </p:nvSpPr>
          <p:spPr>
            <a:xfrm>
              <a:off x="2305124" y="4766898"/>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5" name="TextBox 34"/>
            <p:cNvSpPr txBox="1"/>
            <p:nvPr/>
          </p:nvSpPr>
          <p:spPr>
            <a:xfrm>
              <a:off x="2438871" y="4835973"/>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6</a:t>
              </a:r>
            </a:p>
          </p:txBody>
        </p:sp>
      </p:grpSp>
      <p:sp>
        <p:nvSpPr>
          <p:cNvPr id="44" name="Oval 43"/>
          <p:cNvSpPr/>
          <p:nvPr/>
        </p:nvSpPr>
        <p:spPr>
          <a:xfrm>
            <a:off x="3375144" y="6080540"/>
            <a:ext cx="585037" cy="585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5" name="Oval 44"/>
          <p:cNvSpPr/>
          <p:nvPr/>
        </p:nvSpPr>
        <p:spPr>
          <a:xfrm>
            <a:off x="3445203" y="6150599"/>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3" name="TextBox 42"/>
          <p:cNvSpPr txBox="1"/>
          <p:nvPr/>
        </p:nvSpPr>
        <p:spPr>
          <a:xfrm>
            <a:off x="3602498" y="6206042"/>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5</a:t>
            </a:r>
          </a:p>
        </p:txBody>
      </p:sp>
      <p:sp>
        <p:nvSpPr>
          <p:cNvPr id="23" name="Oval 22"/>
          <p:cNvSpPr/>
          <p:nvPr/>
        </p:nvSpPr>
        <p:spPr>
          <a:xfrm>
            <a:off x="5718190" y="5949082"/>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11" name="Group 10"/>
          <p:cNvGrpSpPr/>
          <p:nvPr/>
        </p:nvGrpSpPr>
        <p:grpSpPr>
          <a:xfrm>
            <a:off x="5788249" y="6019141"/>
            <a:ext cx="462095" cy="566431"/>
            <a:chOff x="6041488" y="5485722"/>
            <a:chExt cx="462095" cy="566431"/>
          </a:xfrm>
        </p:grpSpPr>
        <p:sp>
          <p:nvSpPr>
            <p:cNvPr id="24" name="Oval 23"/>
            <p:cNvSpPr/>
            <p:nvPr/>
          </p:nvSpPr>
          <p:spPr>
            <a:xfrm>
              <a:off x="6041488" y="548572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4" name="TextBox 33"/>
            <p:cNvSpPr txBox="1"/>
            <p:nvPr/>
          </p:nvSpPr>
          <p:spPr>
            <a:xfrm>
              <a:off x="6198783" y="5541165"/>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4</a:t>
              </a:r>
            </a:p>
          </p:txBody>
        </p:sp>
      </p:grpSp>
      <p:sp>
        <p:nvSpPr>
          <p:cNvPr id="50" name="TextBox 49"/>
          <p:cNvSpPr txBox="1"/>
          <p:nvPr/>
        </p:nvSpPr>
        <p:spPr>
          <a:xfrm>
            <a:off x="1111025" y="1669522"/>
            <a:ext cx="2739889" cy="401169"/>
          </a:xfrm>
          <a:prstGeom prst="rect">
            <a:avLst/>
          </a:prstGeom>
          <a:noFill/>
        </p:spPr>
        <p:txBody>
          <a:bodyPr wrap="square" lIns="0" tIns="0" rIns="0" bIns="0" rtlCol="0">
            <a:noAutofit/>
          </a:bodyPr>
          <a:lstStyle/>
          <a:p>
            <a:pPr algn="r"/>
            <a:r>
              <a:rPr lang="en-US" sz="2000" dirty="0" smtClean="0">
                <a:solidFill>
                  <a:srgbClr val="FFFFFF"/>
                </a:solidFill>
                <a:cs typeface="Aktiv Grotesk Trial" panose="020B0504020202020204" pitchFamily="34" charset="0"/>
              </a:rPr>
              <a:t>Review Science</a:t>
            </a:r>
          </a:p>
        </p:txBody>
      </p:sp>
      <p:sp>
        <p:nvSpPr>
          <p:cNvPr id="51" name="TextBox 50"/>
          <p:cNvSpPr txBox="1"/>
          <p:nvPr/>
        </p:nvSpPr>
        <p:spPr>
          <a:xfrm>
            <a:off x="6543529" y="2116680"/>
            <a:ext cx="1903122" cy="401169"/>
          </a:xfrm>
          <a:prstGeom prst="rect">
            <a:avLst/>
          </a:prstGeom>
          <a:noFill/>
        </p:spPr>
        <p:txBody>
          <a:bodyPr wrap="square" lIns="0" tIns="0" rIns="0" bIns="0" rtlCol="0">
            <a:noAutofit/>
          </a:bodyPr>
          <a:lstStyle/>
          <a:p>
            <a:r>
              <a:rPr lang="en-US" sz="2000" dirty="0" smtClean="0">
                <a:solidFill>
                  <a:srgbClr val="FFFFFF"/>
                </a:solidFill>
                <a:cs typeface="Aktiv Grotesk Trial" panose="020B0504020202020204" pitchFamily="34" charset="0"/>
              </a:rPr>
              <a:t>Inventory Assets and Operations</a:t>
            </a:r>
          </a:p>
        </p:txBody>
      </p:sp>
      <p:sp>
        <p:nvSpPr>
          <p:cNvPr id="53" name="TextBox 52"/>
          <p:cNvSpPr txBox="1"/>
          <p:nvPr/>
        </p:nvSpPr>
        <p:spPr>
          <a:xfrm>
            <a:off x="6343518" y="6112896"/>
            <a:ext cx="1645726" cy="401169"/>
          </a:xfrm>
          <a:prstGeom prst="rect">
            <a:avLst/>
          </a:prstGeom>
          <a:noFill/>
        </p:spPr>
        <p:txBody>
          <a:bodyPr wrap="square" lIns="0" tIns="0" rIns="0" bIns="0" rtlCol="0">
            <a:noAutofit/>
          </a:bodyPr>
          <a:lstStyle/>
          <a:p>
            <a:r>
              <a:rPr lang="en-US" sz="2000" dirty="0" smtClean="0">
                <a:solidFill>
                  <a:srgbClr val="FFFFFF"/>
                </a:solidFill>
                <a:cs typeface="Aktiv Grotesk Trial" panose="020B0504020202020204" pitchFamily="34" charset="0"/>
              </a:rPr>
              <a:t>Assess Risk</a:t>
            </a:r>
          </a:p>
        </p:txBody>
      </p:sp>
      <p:sp>
        <p:nvSpPr>
          <p:cNvPr id="54" name="TextBox 53"/>
          <p:cNvSpPr txBox="1"/>
          <p:nvPr/>
        </p:nvSpPr>
        <p:spPr>
          <a:xfrm>
            <a:off x="1653187" y="6024919"/>
            <a:ext cx="1645726" cy="401169"/>
          </a:xfrm>
          <a:prstGeom prst="rect">
            <a:avLst/>
          </a:prstGeom>
          <a:noFill/>
        </p:spPr>
        <p:txBody>
          <a:bodyPr wrap="square" lIns="0" tIns="0" rIns="0" bIns="0" rtlCol="0">
            <a:noAutofit/>
          </a:bodyPr>
          <a:lstStyle/>
          <a:p>
            <a:pPr algn="r"/>
            <a:r>
              <a:rPr lang="en-US" sz="2000" b="1" dirty="0" smtClean="0">
                <a:solidFill>
                  <a:srgbClr val="FFFFFF"/>
                </a:solidFill>
                <a:cs typeface="Aktiv Grotesk Trial" panose="020B0504020202020204" pitchFamily="34" charset="0"/>
              </a:rPr>
              <a:t>Plan Adaptation</a:t>
            </a:r>
          </a:p>
        </p:txBody>
      </p:sp>
      <p:sp>
        <p:nvSpPr>
          <p:cNvPr id="55" name="TextBox 54"/>
          <p:cNvSpPr txBox="1"/>
          <p:nvPr/>
        </p:nvSpPr>
        <p:spPr>
          <a:xfrm>
            <a:off x="-107168" y="5146736"/>
            <a:ext cx="2145389" cy="401169"/>
          </a:xfrm>
          <a:prstGeom prst="rect">
            <a:avLst/>
          </a:prstGeom>
          <a:noFill/>
        </p:spPr>
        <p:txBody>
          <a:bodyPr wrap="square" lIns="0" tIns="0" rIns="0" bIns="0" rtlCol="0">
            <a:noAutofit/>
          </a:bodyPr>
          <a:lstStyle/>
          <a:p>
            <a:pPr algn="r"/>
            <a:r>
              <a:rPr lang="en-US" sz="2000" dirty="0" smtClean="0">
                <a:solidFill>
                  <a:srgbClr val="FFFFFF"/>
                </a:solidFill>
                <a:cs typeface="Aktiv Grotesk Trial" panose="020B0504020202020204" pitchFamily="34" charset="0"/>
              </a:rPr>
              <a:t>Implement Adaptation Measures</a:t>
            </a:r>
          </a:p>
        </p:txBody>
      </p:sp>
      <p:sp>
        <p:nvSpPr>
          <p:cNvPr id="56" name="TextBox 55"/>
          <p:cNvSpPr txBox="1"/>
          <p:nvPr/>
        </p:nvSpPr>
        <p:spPr>
          <a:xfrm>
            <a:off x="1119657" y="3077348"/>
            <a:ext cx="912969" cy="401169"/>
          </a:xfrm>
          <a:prstGeom prst="rect">
            <a:avLst/>
          </a:prstGeom>
          <a:noFill/>
        </p:spPr>
        <p:txBody>
          <a:bodyPr wrap="square" lIns="0" tIns="0" rIns="0" bIns="0" rtlCol="0">
            <a:noAutofit/>
          </a:bodyPr>
          <a:lstStyle/>
          <a:p>
            <a:pPr algn="r"/>
            <a:r>
              <a:rPr lang="en-US" sz="2000" dirty="0" smtClean="0">
                <a:solidFill>
                  <a:srgbClr val="FFFFFF"/>
                </a:solidFill>
                <a:cs typeface="Aktiv Grotesk Trial" panose="020B0504020202020204" pitchFamily="34" charset="0"/>
              </a:rPr>
              <a:t>Monitor</a:t>
            </a:r>
          </a:p>
        </p:txBody>
      </p:sp>
      <p:sp>
        <p:nvSpPr>
          <p:cNvPr id="57" name="TextBox 56"/>
          <p:cNvSpPr txBox="1"/>
          <p:nvPr/>
        </p:nvSpPr>
        <p:spPr>
          <a:xfrm>
            <a:off x="7493000" y="4018462"/>
            <a:ext cx="1645726" cy="401169"/>
          </a:xfrm>
          <a:prstGeom prst="rect">
            <a:avLst/>
          </a:prstGeom>
          <a:noFill/>
        </p:spPr>
        <p:txBody>
          <a:bodyPr wrap="square" lIns="0" tIns="0" rIns="0" bIns="0" rtlCol="0">
            <a:noAutofit/>
          </a:bodyPr>
          <a:lstStyle/>
          <a:p>
            <a:r>
              <a:rPr lang="en-US" sz="2000" dirty="0" smtClean="0">
                <a:solidFill>
                  <a:srgbClr val="FFFFFF"/>
                </a:solidFill>
                <a:cs typeface="Aktiv Grotesk Trial" panose="020B0504020202020204" pitchFamily="34" charset="0"/>
              </a:rPr>
              <a:t>Assess </a:t>
            </a:r>
          </a:p>
          <a:p>
            <a:r>
              <a:rPr lang="en-US" sz="2000" dirty="0" smtClean="0">
                <a:solidFill>
                  <a:srgbClr val="FFFFFF"/>
                </a:solidFill>
                <a:cs typeface="Aktiv Grotesk Trial" panose="020B0504020202020204" pitchFamily="34" charset="0"/>
              </a:rPr>
              <a:t>Vulnerability</a:t>
            </a:r>
          </a:p>
        </p:txBody>
      </p:sp>
      <p:sp>
        <p:nvSpPr>
          <p:cNvPr id="61" name="TextBox 60"/>
          <p:cNvSpPr txBox="1"/>
          <p:nvPr/>
        </p:nvSpPr>
        <p:spPr>
          <a:xfrm>
            <a:off x="4087025" y="3995371"/>
            <a:ext cx="1162401" cy="552493"/>
          </a:xfrm>
          <a:prstGeom prst="rect">
            <a:avLst/>
          </a:prstGeom>
          <a:noFill/>
        </p:spPr>
        <p:txBody>
          <a:bodyPr wrap="square" lIns="0" tIns="0" rIns="0" bIns="0" rtlCol="0">
            <a:noAutofit/>
          </a:bodyPr>
          <a:lstStyle/>
          <a:p>
            <a:pPr algn="ctr"/>
            <a:r>
              <a:rPr lang="en-US" sz="1500" dirty="0" smtClean="0">
                <a:solidFill>
                  <a:srgbClr val="FFFFFF"/>
                </a:solidFill>
                <a:cs typeface="Aktiv Grotesk Trial" panose="020B0504020202020204" pitchFamily="34" charset="0"/>
              </a:rPr>
              <a:t>Stakeholder Engagement</a:t>
            </a:r>
          </a:p>
        </p:txBody>
      </p:sp>
      <p:sp>
        <p:nvSpPr>
          <p:cNvPr id="62" name="TextBox 61"/>
          <p:cNvSpPr txBox="1"/>
          <p:nvPr/>
        </p:nvSpPr>
        <p:spPr>
          <a:xfrm>
            <a:off x="2699517" y="3101534"/>
            <a:ext cx="1256423"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Adaptive </a:t>
            </a:r>
          </a:p>
          <a:p>
            <a:r>
              <a:rPr lang="en-US" sz="1500" dirty="0" smtClean="0">
                <a:solidFill>
                  <a:srgbClr val="000000">
                    <a:lumMod val="95000"/>
                    <a:lumOff val="5000"/>
                  </a:srgbClr>
                </a:solidFill>
                <a:cs typeface="Aktiv Grotesk Trial" panose="020B0504020202020204" pitchFamily="34" charset="0"/>
              </a:rPr>
              <a:t>Capacity &amp;  Thresholds</a:t>
            </a:r>
          </a:p>
        </p:txBody>
      </p:sp>
      <p:sp>
        <p:nvSpPr>
          <p:cNvPr id="63" name="TextBox 62"/>
          <p:cNvSpPr txBox="1"/>
          <p:nvPr/>
        </p:nvSpPr>
        <p:spPr>
          <a:xfrm>
            <a:off x="3815351" y="5522858"/>
            <a:ext cx="1459602"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Physical Governance Information</a:t>
            </a:r>
          </a:p>
        </p:txBody>
      </p:sp>
      <p:sp>
        <p:nvSpPr>
          <p:cNvPr id="64" name="TextBox 63"/>
          <p:cNvSpPr txBox="1"/>
          <p:nvPr/>
        </p:nvSpPr>
        <p:spPr>
          <a:xfrm>
            <a:off x="5236451" y="5245717"/>
            <a:ext cx="1459602" cy="718824"/>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Likelihood Consequence Prioritization</a:t>
            </a:r>
          </a:p>
        </p:txBody>
      </p:sp>
      <p:sp>
        <p:nvSpPr>
          <p:cNvPr id="65" name="TextBox 64"/>
          <p:cNvSpPr txBox="1"/>
          <p:nvPr/>
        </p:nvSpPr>
        <p:spPr>
          <a:xfrm>
            <a:off x="5949856" y="3829197"/>
            <a:ext cx="955769" cy="401169"/>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Exposure</a:t>
            </a:r>
          </a:p>
          <a:p>
            <a:r>
              <a:rPr lang="en-US" sz="1500" dirty="0" smtClean="0">
                <a:solidFill>
                  <a:srgbClr val="000000">
                    <a:lumMod val="95000"/>
                    <a:lumOff val="5000"/>
                  </a:srgbClr>
                </a:solidFill>
                <a:cs typeface="Aktiv Grotesk Trial" panose="020B0504020202020204" pitchFamily="34" charset="0"/>
              </a:rPr>
              <a:t>Sensitivity</a:t>
            </a:r>
          </a:p>
          <a:p>
            <a:r>
              <a:rPr lang="en-US" sz="1500" dirty="0" smtClean="0">
                <a:solidFill>
                  <a:srgbClr val="000000">
                    <a:lumMod val="95000"/>
                    <a:lumOff val="5000"/>
                  </a:srgbClr>
                </a:solidFill>
                <a:cs typeface="Aktiv Grotesk Trial" panose="020B0504020202020204" pitchFamily="34" charset="0"/>
              </a:rPr>
              <a:t>Adaptive </a:t>
            </a:r>
          </a:p>
          <a:p>
            <a:r>
              <a:rPr lang="en-US" sz="1500" dirty="0" smtClean="0">
                <a:solidFill>
                  <a:srgbClr val="000000">
                    <a:lumMod val="95000"/>
                    <a:lumOff val="5000"/>
                  </a:srgbClr>
                </a:solidFill>
                <a:cs typeface="Aktiv Grotesk Trial" panose="020B0504020202020204" pitchFamily="34" charset="0"/>
              </a:rPr>
              <a:t>Capacity</a:t>
            </a:r>
          </a:p>
        </p:txBody>
      </p:sp>
      <p:sp>
        <p:nvSpPr>
          <p:cNvPr id="66" name="TextBox 65"/>
          <p:cNvSpPr txBox="1"/>
          <p:nvPr/>
        </p:nvSpPr>
        <p:spPr>
          <a:xfrm>
            <a:off x="5429717" y="2565636"/>
            <a:ext cx="1459602"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Function</a:t>
            </a:r>
            <a:r>
              <a:rPr lang="en-US" sz="1500" dirty="0">
                <a:solidFill>
                  <a:srgbClr val="000000">
                    <a:lumMod val="95000"/>
                    <a:lumOff val="5000"/>
                  </a:srgbClr>
                </a:solidFill>
                <a:cs typeface="Aktiv Grotesk Trial" panose="020B0504020202020204" pitchFamily="34" charset="0"/>
              </a:rPr>
              <a:t> </a:t>
            </a:r>
            <a:r>
              <a:rPr lang="en-US" sz="1500" dirty="0" smtClean="0">
                <a:solidFill>
                  <a:srgbClr val="000000">
                    <a:lumMod val="95000"/>
                    <a:lumOff val="5000"/>
                  </a:srgbClr>
                </a:solidFill>
                <a:cs typeface="Aktiv Grotesk Trial" panose="020B0504020202020204" pitchFamily="34" charset="0"/>
              </a:rPr>
              <a:t> Location  Condition</a:t>
            </a:r>
          </a:p>
        </p:txBody>
      </p:sp>
      <p:sp>
        <p:nvSpPr>
          <p:cNvPr id="67" name="TextBox 66"/>
          <p:cNvSpPr txBox="1"/>
          <p:nvPr/>
        </p:nvSpPr>
        <p:spPr>
          <a:xfrm>
            <a:off x="3923368" y="2158838"/>
            <a:ext cx="1042211"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Identify</a:t>
            </a:r>
            <a:r>
              <a:rPr lang="en-US" sz="1500" dirty="0">
                <a:solidFill>
                  <a:srgbClr val="000000">
                    <a:lumMod val="95000"/>
                    <a:lumOff val="5000"/>
                  </a:srgbClr>
                </a:solidFill>
                <a:cs typeface="Aktiv Grotesk Trial" panose="020B0504020202020204" pitchFamily="34" charset="0"/>
              </a:rPr>
              <a:t> </a:t>
            </a:r>
            <a:endParaRPr lang="en-US" sz="1500" dirty="0" smtClean="0">
              <a:solidFill>
                <a:srgbClr val="000000">
                  <a:lumMod val="95000"/>
                  <a:lumOff val="5000"/>
                </a:srgbClr>
              </a:solidFill>
              <a:cs typeface="Aktiv Grotesk Trial" panose="020B0504020202020204" pitchFamily="34" charset="0"/>
            </a:endParaRPr>
          </a:p>
          <a:p>
            <a:r>
              <a:rPr lang="en-US" sz="1500" dirty="0" smtClean="0">
                <a:solidFill>
                  <a:srgbClr val="000000">
                    <a:lumMod val="95000"/>
                    <a:lumOff val="5000"/>
                  </a:srgbClr>
                </a:solidFill>
                <a:cs typeface="Aktiv Grotesk Trial" panose="020B0504020202020204" pitchFamily="34" charset="0"/>
              </a:rPr>
              <a:t>climate scenarios</a:t>
            </a:r>
          </a:p>
        </p:txBody>
      </p:sp>
      <p:sp>
        <p:nvSpPr>
          <p:cNvPr id="46" name="TextBox 45"/>
          <p:cNvSpPr txBox="1"/>
          <p:nvPr/>
        </p:nvSpPr>
        <p:spPr>
          <a:xfrm>
            <a:off x="2763042" y="4557808"/>
            <a:ext cx="1256423" cy="657068"/>
          </a:xfrm>
          <a:prstGeom prst="rect">
            <a:avLst/>
          </a:prstGeom>
          <a:noFill/>
        </p:spPr>
        <p:txBody>
          <a:bodyPr wrap="square" lIns="0" tIns="0" rIns="0" bIns="0" rtlCol="0">
            <a:noAutofit/>
          </a:bodyPr>
          <a:lstStyle/>
          <a:p>
            <a:r>
              <a:rPr lang="en-US" sz="1500" dirty="0" smtClean="0">
                <a:solidFill>
                  <a:srgbClr val="000000">
                    <a:lumMod val="95000"/>
                    <a:lumOff val="5000"/>
                  </a:srgbClr>
                </a:solidFill>
                <a:cs typeface="Aktiv Grotesk Trial" panose="020B0504020202020204" pitchFamily="34" charset="0"/>
              </a:rPr>
              <a:t>Adopt Construct </a:t>
            </a:r>
          </a:p>
        </p:txBody>
      </p:sp>
      <p:grpSp>
        <p:nvGrpSpPr>
          <p:cNvPr id="19" name="Group 18"/>
          <p:cNvGrpSpPr/>
          <p:nvPr/>
        </p:nvGrpSpPr>
        <p:grpSpPr>
          <a:xfrm>
            <a:off x="2077604" y="2949684"/>
            <a:ext cx="585037" cy="652274"/>
            <a:chOff x="2087611" y="2621013"/>
            <a:chExt cx="585037" cy="652274"/>
          </a:xfrm>
        </p:grpSpPr>
        <p:sp>
          <p:nvSpPr>
            <p:cNvPr id="29" name="Oval 28"/>
            <p:cNvSpPr/>
            <p:nvPr/>
          </p:nvSpPr>
          <p:spPr>
            <a:xfrm>
              <a:off x="2087611" y="2621013"/>
              <a:ext cx="585037" cy="585037"/>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0" name="Oval 29"/>
            <p:cNvSpPr/>
            <p:nvPr/>
          </p:nvSpPr>
          <p:spPr>
            <a:xfrm>
              <a:off x="2157670" y="2691072"/>
              <a:ext cx="444919" cy="4449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6" name="TextBox 35"/>
            <p:cNvSpPr txBox="1"/>
            <p:nvPr/>
          </p:nvSpPr>
          <p:spPr>
            <a:xfrm>
              <a:off x="2317647" y="2762299"/>
              <a:ext cx="304800" cy="510988"/>
            </a:xfrm>
            <a:prstGeom prst="rect">
              <a:avLst/>
            </a:prstGeom>
            <a:noFill/>
          </p:spPr>
          <p:txBody>
            <a:bodyPr wrap="square" lIns="0" tIns="0" rIns="0" bIns="0" rtlCol="0">
              <a:noAutofit/>
            </a:bodyPr>
            <a:lstStyle/>
            <a:p>
              <a:r>
                <a:rPr lang="en-US" sz="2000" b="1" dirty="0" smtClean="0">
                  <a:solidFill>
                    <a:srgbClr val="FFFFFF"/>
                  </a:solidFill>
                  <a:cs typeface="Aktiv Grotesk Trial" panose="020B0504020202020204" pitchFamily="34" charset="0"/>
                </a:rPr>
                <a:t>7</a:t>
              </a:r>
            </a:p>
          </p:txBody>
        </p:sp>
      </p:grpSp>
    </p:spTree>
    <p:extLst>
      <p:ext uri="{BB962C8B-B14F-4D97-AF65-F5344CB8AC3E}">
        <p14:creationId xmlns:p14="http://schemas.microsoft.com/office/powerpoint/2010/main" val="5453103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Change Adaptation</a:t>
            </a:r>
            <a:endParaRPr lang="en-US" dirty="0"/>
          </a:p>
        </p:txBody>
      </p:sp>
      <p:sp>
        <p:nvSpPr>
          <p:cNvPr id="3" name="Content Placeholder 2"/>
          <p:cNvSpPr>
            <a:spLocks noGrp="1"/>
          </p:cNvSpPr>
          <p:nvPr>
            <p:ph idx="1"/>
          </p:nvPr>
        </p:nvSpPr>
        <p:spPr>
          <a:xfrm>
            <a:off x="457200" y="993823"/>
            <a:ext cx="8229600" cy="1322681"/>
          </a:xfrm>
        </p:spPr>
        <p:txBody>
          <a:bodyPr/>
          <a:lstStyle/>
          <a:p>
            <a:r>
              <a:rPr lang="en-US" sz="2000" dirty="0" smtClean="0"/>
              <a:t>Physical Adaptation Strategies – Retreat | Accommodate | Protect</a:t>
            </a:r>
          </a:p>
          <a:p>
            <a:r>
              <a:rPr lang="en-US" sz="2000" dirty="0" smtClean="0"/>
              <a:t>Non-structural Adaptation Strategies – Governance | Policy | Operational</a:t>
            </a:r>
          </a:p>
        </p:txBody>
      </p:sp>
      <p:grpSp>
        <p:nvGrpSpPr>
          <p:cNvPr id="4" name="Group 3"/>
          <p:cNvGrpSpPr/>
          <p:nvPr/>
        </p:nvGrpSpPr>
        <p:grpSpPr>
          <a:xfrm>
            <a:off x="495348" y="1988953"/>
            <a:ext cx="7547985" cy="3173778"/>
            <a:chOff x="495348" y="2548520"/>
            <a:chExt cx="8191452" cy="3444343"/>
          </a:xfrm>
        </p:grpSpPr>
        <p:pic>
          <p:nvPicPr>
            <p:cNvPr id="1026" name="Picture 2" descr="C:\Users\vandeverj\Documents\AECOM\USDN Climate Training\Task 2\Pages from FEMA 2013 Floodproofing Non-residential Buildings P-936_8-20-13_508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48" y="2548520"/>
              <a:ext cx="2661957" cy="344434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vandeverj\Desktop\co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0233" y="2548520"/>
              <a:ext cx="2661118" cy="34443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vandeverj\Desktop\Pages from Climate_Change_Adaptation_Guide_for_TSMOM_FHW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4843" y="2548520"/>
              <a:ext cx="2661957" cy="344434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495348" y="5254604"/>
            <a:ext cx="8525822" cy="1315517"/>
          </a:xfrm>
          <a:prstGeom prst="rect">
            <a:avLst/>
          </a:prstGeom>
          <a:noFill/>
        </p:spPr>
        <p:txBody>
          <a:bodyPr wrap="none" lIns="0" tIns="0" rIns="0" bIns="0" rtlCol="0">
            <a:noAutofit/>
          </a:bodyPr>
          <a:lstStyle/>
          <a:p>
            <a:r>
              <a:rPr lang="en-US" sz="2000" b="1" dirty="0" smtClean="0">
                <a:cs typeface="Aktiv Grotesk Trial" panose="020B0504020202020204" pitchFamily="34" charset="0"/>
              </a:rPr>
              <a:t>Additional Resources for Adaptation:</a:t>
            </a:r>
          </a:p>
          <a:p>
            <a:pPr marL="342900" indent="-342900">
              <a:buFont typeface="Arial" panose="020B0604020202020204" pitchFamily="34" charset="0"/>
              <a:buChar char="-"/>
            </a:pPr>
            <a:r>
              <a:rPr lang="en-US" dirty="0" smtClean="0">
                <a:cs typeface="Aktiv Grotesk Trial" panose="020B0504020202020204" pitchFamily="34" charset="0"/>
              </a:rPr>
              <a:t>Climate Adaptation Knowledge Exchange (</a:t>
            </a:r>
            <a:r>
              <a:rPr lang="en-US" dirty="0" smtClean="0">
                <a:cs typeface="Aktiv Grotesk Trial" panose="020B0504020202020204" pitchFamily="34" charset="0"/>
                <a:hlinkClick r:id="rId6"/>
              </a:rPr>
              <a:t>www.cakex.org</a:t>
            </a:r>
            <a:r>
              <a:rPr lang="en-US" dirty="0" smtClean="0">
                <a:cs typeface="Aktiv Grotesk Trial" panose="020B0504020202020204" pitchFamily="34" charset="0"/>
              </a:rPr>
              <a:t>)</a:t>
            </a:r>
          </a:p>
          <a:p>
            <a:pPr marL="342900" indent="-342900">
              <a:buFont typeface="Arial" panose="020B0604020202020204" pitchFamily="34" charset="0"/>
              <a:buChar char="-"/>
            </a:pPr>
            <a:r>
              <a:rPr lang="en-US" dirty="0" smtClean="0">
                <a:cs typeface="Aktiv Grotesk Trial" panose="020B0504020202020204" pitchFamily="34" charset="0"/>
              </a:rPr>
              <a:t>Georgetown Climate Center </a:t>
            </a:r>
            <a:r>
              <a:rPr lang="en-US" dirty="0">
                <a:cs typeface="Aktiv Grotesk Trial" panose="020B0504020202020204" pitchFamily="34" charset="0"/>
              </a:rPr>
              <a:t>Adaptation Clearinghouse </a:t>
            </a:r>
            <a:r>
              <a:rPr lang="en-US" dirty="0" smtClean="0">
                <a:cs typeface="Aktiv Grotesk Trial" panose="020B0504020202020204" pitchFamily="34" charset="0"/>
              </a:rPr>
              <a:t/>
            </a:r>
            <a:br>
              <a:rPr lang="en-US" dirty="0" smtClean="0">
                <a:cs typeface="Aktiv Grotesk Trial" panose="020B0504020202020204" pitchFamily="34" charset="0"/>
              </a:rPr>
            </a:br>
            <a:r>
              <a:rPr lang="en-US" dirty="0" smtClean="0">
                <a:cs typeface="Aktiv Grotesk Trial" panose="020B0504020202020204" pitchFamily="34" charset="0"/>
              </a:rPr>
              <a:t>(</a:t>
            </a:r>
            <a:r>
              <a:rPr lang="en-US" dirty="0">
                <a:cs typeface="Aktiv Grotesk Trial" panose="020B0504020202020204" pitchFamily="34" charset="0"/>
                <a:hlinkClick r:id="rId7"/>
              </a:rPr>
              <a:t>http://</a:t>
            </a:r>
            <a:r>
              <a:rPr lang="en-US" dirty="0" smtClean="0">
                <a:cs typeface="Aktiv Grotesk Trial" panose="020B0504020202020204" pitchFamily="34" charset="0"/>
                <a:hlinkClick r:id="rId7"/>
              </a:rPr>
              <a:t>www.adaptationclearinghouse.org</a:t>
            </a:r>
            <a:r>
              <a:rPr lang="en-US" dirty="0" smtClean="0">
                <a:cs typeface="Aktiv Grotesk Trial" panose="020B0504020202020204" pitchFamily="34" charset="0"/>
              </a:rPr>
              <a:t>)</a:t>
            </a:r>
          </a:p>
        </p:txBody>
      </p:sp>
    </p:spTree>
    <p:extLst>
      <p:ext uri="{BB962C8B-B14F-4D97-AF65-F5344CB8AC3E}">
        <p14:creationId xmlns:p14="http://schemas.microsoft.com/office/powerpoint/2010/main" val="3664304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Adaptation Strategy Development</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2112418054"/>
              </p:ext>
            </p:extLst>
          </p:nvPr>
        </p:nvGraphicFramePr>
        <p:xfrm>
          <a:off x="457200" y="1201738"/>
          <a:ext cx="82296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39504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Adaptation Strategies</a:t>
            </a:r>
            <a:endParaRPr lang="en-US" dirty="0"/>
          </a:p>
        </p:txBody>
      </p:sp>
      <p:graphicFrame>
        <p:nvGraphicFramePr>
          <p:cNvPr id="10" name="Diagram 9"/>
          <p:cNvGraphicFramePr/>
          <p:nvPr>
            <p:extLst>
              <p:ext uri="{D42A27DB-BD31-4B8C-83A1-F6EECF244321}">
                <p14:modId xmlns:p14="http://schemas.microsoft.com/office/powerpoint/2010/main" val="3641913419"/>
              </p:ext>
            </p:extLst>
          </p:nvPr>
        </p:nvGraphicFramePr>
        <p:xfrm>
          <a:off x="230857" y="934541"/>
          <a:ext cx="8686800" cy="3108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http://s3.freefoto.com/images/41/15/41_15_83_prev.jpg"/>
          <p:cNvPicPr>
            <a:picLocks noChangeArrowheads="1"/>
          </p:cNvPicPr>
          <p:nvPr/>
        </p:nvPicPr>
        <p:blipFill rotWithShape="1">
          <a:blip r:embed="rId8" cstate="email">
            <a:extLst>
              <a:ext uri="{28A0092B-C50C-407E-A947-70E740481C1C}">
                <a14:useLocalDpi xmlns:a14="http://schemas.microsoft.com/office/drawing/2010/main" val="0"/>
              </a:ext>
            </a:extLst>
          </a:blip>
          <a:srcRect r="2733"/>
          <a:stretch/>
        </p:blipFill>
        <p:spPr bwMode="auto">
          <a:xfrm>
            <a:off x="2014764" y="3800339"/>
            <a:ext cx="1499616" cy="231905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descr="Planter Boxes"/>
          <p:cNvPicPr>
            <a:picLocks noChangeAspect="1" noChangeArrowheads="1"/>
          </p:cNvPicPr>
          <p:nvPr/>
        </p:nvPicPr>
        <p:blipFill rotWithShape="1">
          <a:blip r:embed="rId9">
            <a:extLst>
              <a:ext uri="{28A0092B-C50C-407E-A947-70E740481C1C}">
                <a14:useLocalDpi xmlns:a14="http://schemas.microsoft.com/office/drawing/2010/main" val="0"/>
              </a:ext>
            </a:extLst>
          </a:blip>
          <a:srcRect l="41352" t="3672" r="11807"/>
          <a:stretch/>
        </p:blipFill>
        <p:spPr bwMode="auto">
          <a:xfrm>
            <a:off x="3810411" y="3800339"/>
            <a:ext cx="1498600" cy="231905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4" descr="Green Roofs"/>
          <p:cNvPicPr>
            <a:picLocks noChangeArrowheads="1"/>
          </p:cNvPicPr>
          <p:nvPr/>
        </p:nvPicPr>
        <p:blipFill rotWithShape="1">
          <a:blip r:embed="rId10">
            <a:extLst>
              <a:ext uri="{28A0092B-C50C-407E-A947-70E740481C1C}">
                <a14:useLocalDpi xmlns:a14="http://schemas.microsoft.com/office/drawing/2010/main" val="0"/>
              </a:ext>
            </a:extLst>
          </a:blip>
          <a:srcRect t="5587" r="5464"/>
          <a:stretch/>
        </p:blipFill>
        <p:spPr bwMode="auto">
          <a:xfrm>
            <a:off x="5605042" y="3800339"/>
            <a:ext cx="1499616" cy="232614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6" descr="C:\Users\vandeverj\Desktop\SR37_Alt1_Rendering_20160112.jpg"/>
          <p:cNvPicPr>
            <a:picLocks noChangeArrowheads="1"/>
          </p:cNvPicPr>
          <p:nvPr/>
        </p:nvPicPr>
        <p:blipFill rotWithShape="1">
          <a:blip r:embed="rId11">
            <a:extLst>
              <a:ext uri="{28A0092B-C50C-407E-A947-70E740481C1C}">
                <a14:useLocalDpi xmlns:a14="http://schemas.microsoft.com/office/drawing/2010/main" val="0"/>
              </a:ext>
            </a:extLst>
          </a:blip>
          <a:srcRect l="7587" t="14500" r="56015"/>
          <a:stretch/>
        </p:blipFill>
        <p:spPr bwMode="auto">
          <a:xfrm>
            <a:off x="7400689" y="3800339"/>
            <a:ext cx="1499616" cy="231905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17" descr="20111118-18_1.jpg"/>
          <p:cNvPicPr>
            <a:picLocks noChangeAspect="1"/>
          </p:cNvPicPr>
          <p:nvPr/>
        </p:nvPicPr>
        <p:blipFill rotWithShape="1">
          <a:blip r:embed="rId12" cstate="print">
            <a:extLst>
              <a:ext uri="{28A0092B-C50C-407E-A947-70E740481C1C}">
                <a14:useLocalDpi xmlns:a14="http://schemas.microsoft.com/office/drawing/2010/main" val="0"/>
              </a:ext>
            </a:extLst>
          </a:blip>
          <a:srcRect l="17286" r="39458"/>
          <a:stretch/>
        </p:blipFill>
        <p:spPr bwMode="auto">
          <a:xfrm>
            <a:off x="218156" y="3800339"/>
            <a:ext cx="1500577" cy="2322576"/>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111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457200" y="338328"/>
            <a:ext cx="8229600" cy="472555"/>
          </a:xfrm>
        </p:spPr>
        <p:txBody>
          <a:bodyPr/>
          <a:lstStyle/>
          <a:p>
            <a:r>
              <a:rPr lang="en-US" altLang="en-US" dirty="0" smtClean="0"/>
              <a:t>Planning Adaptation</a:t>
            </a:r>
          </a:p>
        </p:txBody>
      </p:sp>
      <p:sp>
        <p:nvSpPr>
          <p:cNvPr id="29" name="TextBox 26"/>
          <p:cNvSpPr txBox="1">
            <a:spLocks noChangeArrowheads="1"/>
          </p:cNvSpPr>
          <p:nvPr/>
        </p:nvSpPr>
        <p:spPr bwMode="auto">
          <a:xfrm>
            <a:off x="2842900" y="6230991"/>
            <a:ext cx="5009729" cy="4342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defTabSz="457200" eaLnBrk="1" hangingPunct="1"/>
            <a:r>
              <a:rPr lang="en-US" altLang="en-US" sz="2400" dirty="0" smtClean="0">
                <a:solidFill>
                  <a:prstClr val="black"/>
                </a:solidFill>
                <a:latin typeface="+mn-lt"/>
              </a:rPr>
              <a:t>Type of adaptation strategy</a:t>
            </a:r>
            <a:endParaRPr lang="en-US" altLang="en-US" sz="2400" dirty="0">
              <a:solidFill>
                <a:prstClr val="black"/>
              </a:solidFill>
              <a:latin typeface="+mn-lt"/>
            </a:endParaRPr>
          </a:p>
        </p:txBody>
      </p:sp>
      <p:grpSp>
        <p:nvGrpSpPr>
          <p:cNvPr id="17" name="Group 16"/>
          <p:cNvGrpSpPr/>
          <p:nvPr/>
        </p:nvGrpSpPr>
        <p:grpSpPr>
          <a:xfrm>
            <a:off x="528061" y="990600"/>
            <a:ext cx="8192606" cy="5042871"/>
            <a:chOff x="-239758" y="668486"/>
            <a:chExt cx="9372689" cy="5769258"/>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4077" y="1354427"/>
              <a:ext cx="2060627" cy="1554615"/>
            </a:xfrm>
            <a:prstGeom prst="rect">
              <a:avLst/>
            </a:prstGeom>
          </p:spPr>
        </p:pic>
        <p:cxnSp>
          <p:nvCxnSpPr>
            <p:cNvPr id="10" name="Straight Arrow Connector 9"/>
            <p:cNvCxnSpPr/>
            <p:nvPr/>
          </p:nvCxnSpPr>
          <p:spPr>
            <a:xfrm>
              <a:off x="1247969" y="6159304"/>
              <a:ext cx="788496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247969" y="668486"/>
              <a:ext cx="0" cy="548357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2821" name="TextBox 12"/>
            <p:cNvSpPr txBox="1">
              <a:spLocks noChangeArrowheads="1"/>
            </p:cNvSpPr>
            <p:nvPr/>
          </p:nvSpPr>
          <p:spPr bwMode="auto">
            <a:xfrm rot="-5400000">
              <a:off x="294052" y="2749867"/>
              <a:ext cx="895560" cy="495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defTabSz="457200" eaLnBrk="1" hangingPunct="1"/>
              <a:r>
                <a:rPr lang="en-US" altLang="en-US" sz="2800" dirty="0">
                  <a:latin typeface="Calibri"/>
                </a:rPr>
                <a:t>Scale</a:t>
              </a:r>
            </a:p>
          </p:txBody>
        </p:sp>
        <p:sp>
          <p:nvSpPr>
            <p:cNvPr id="162826" name="TextBox 24"/>
            <p:cNvSpPr txBox="1">
              <a:spLocks noChangeArrowheads="1"/>
            </p:cNvSpPr>
            <p:nvPr/>
          </p:nvSpPr>
          <p:spPr bwMode="auto">
            <a:xfrm>
              <a:off x="5462400" y="6169813"/>
              <a:ext cx="3217674" cy="2679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defTabSz="457200" eaLnBrk="1" hangingPunct="1"/>
              <a:r>
                <a:rPr lang="en-US" altLang="en-US" sz="1100" b="0" dirty="0">
                  <a:solidFill>
                    <a:schemeClr val="tx1"/>
                  </a:solidFill>
                  <a:latin typeface="+mn-lt"/>
                </a:rPr>
                <a:t>Operations, Management, and Policy</a:t>
              </a:r>
            </a:p>
          </p:txBody>
        </p:sp>
        <p:sp>
          <p:nvSpPr>
            <p:cNvPr id="162827" name="TextBox 25"/>
            <p:cNvSpPr txBox="1">
              <a:spLocks noChangeArrowheads="1"/>
            </p:cNvSpPr>
            <p:nvPr/>
          </p:nvSpPr>
          <p:spPr bwMode="auto">
            <a:xfrm>
              <a:off x="584484" y="1440049"/>
              <a:ext cx="578679" cy="2341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algn="r" defTabSz="457200" eaLnBrk="1" hangingPunct="1"/>
              <a:r>
                <a:rPr lang="en-US" altLang="en-US" sz="1100" b="0" dirty="0">
                  <a:solidFill>
                    <a:schemeClr val="tx1"/>
                  </a:solidFill>
                  <a:latin typeface="+mn-lt"/>
                </a:rPr>
                <a:t>Region</a:t>
              </a:r>
            </a:p>
          </p:txBody>
        </p:sp>
        <p:sp>
          <p:nvSpPr>
            <p:cNvPr id="162828" name="TextBox 26"/>
            <p:cNvSpPr txBox="1">
              <a:spLocks noChangeArrowheads="1"/>
            </p:cNvSpPr>
            <p:nvPr/>
          </p:nvSpPr>
          <p:spPr bwMode="auto">
            <a:xfrm>
              <a:off x="1730071" y="6169813"/>
              <a:ext cx="657226" cy="2341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defTabSz="457200" eaLnBrk="1" hangingPunct="1"/>
              <a:r>
                <a:rPr lang="en-US" altLang="en-US" sz="1100" b="0" dirty="0">
                  <a:solidFill>
                    <a:schemeClr val="tx1"/>
                  </a:solidFill>
                  <a:latin typeface="+mn-lt"/>
                </a:rPr>
                <a:t>Physical</a:t>
              </a:r>
            </a:p>
          </p:txBody>
        </p:sp>
        <p:sp>
          <p:nvSpPr>
            <p:cNvPr id="162829" name="TextBox 27"/>
            <p:cNvSpPr txBox="1">
              <a:spLocks noChangeArrowheads="1"/>
            </p:cNvSpPr>
            <p:nvPr/>
          </p:nvSpPr>
          <p:spPr bwMode="auto">
            <a:xfrm>
              <a:off x="680665" y="5208059"/>
              <a:ext cx="482498" cy="2341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algn="r" defTabSz="457200" eaLnBrk="1" hangingPunct="1"/>
              <a:r>
                <a:rPr lang="en-US" altLang="en-US" sz="1100" b="0" dirty="0">
                  <a:solidFill>
                    <a:schemeClr val="tx1"/>
                  </a:solidFill>
                  <a:latin typeface="+mn-lt"/>
                </a:rPr>
                <a:t>Asset</a:t>
              </a:r>
            </a:p>
          </p:txBody>
        </p:sp>
        <p:sp>
          <p:nvSpPr>
            <p:cNvPr id="19" name="TextBox 27"/>
            <p:cNvSpPr txBox="1">
              <a:spLocks noChangeArrowheads="1"/>
            </p:cNvSpPr>
            <p:nvPr/>
          </p:nvSpPr>
          <p:spPr bwMode="auto">
            <a:xfrm>
              <a:off x="-239758" y="3107259"/>
              <a:ext cx="1402921" cy="2341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4291" tIns="32146" rIns="64291" bIns="32146">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algn="r" defTabSz="457200" eaLnBrk="1" hangingPunct="1"/>
              <a:r>
                <a:rPr lang="en-US" altLang="en-US" sz="1100" b="0" dirty="0" smtClean="0">
                  <a:solidFill>
                    <a:schemeClr val="tx1"/>
                  </a:solidFill>
                  <a:latin typeface="+mn-lt"/>
                </a:rPr>
                <a:t>Neighborhood</a:t>
              </a:r>
              <a:endParaRPr lang="en-US" altLang="en-US" sz="1100" b="0" dirty="0">
                <a:solidFill>
                  <a:schemeClr val="tx1"/>
                </a:solidFill>
                <a:latin typeface="+mn-lt"/>
              </a:endParaRPr>
            </a:p>
          </p:txBody>
        </p:sp>
        <p:sp>
          <p:nvSpPr>
            <p:cNvPr id="162832" name="TextBox 3"/>
            <p:cNvSpPr txBox="1">
              <a:spLocks noChangeArrowheads="1"/>
            </p:cNvSpPr>
            <p:nvPr/>
          </p:nvSpPr>
          <p:spPr bwMode="auto">
            <a:xfrm rot="19689454">
              <a:off x="6773986" y="1988274"/>
              <a:ext cx="2010325" cy="316899"/>
            </a:xfrm>
            <a:prstGeom prst="rect">
              <a:avLst/>
            </a:prstGeom>
            <a:solidFill>
              <a:schemeClr val="bg1"/>
            </a:solidFill>
            <a:ln>
              <a:noFill/>
            </a:ln>
            <a:extLst/>
          </p:spPr>
          <p:txBody>
            <a:bodyPr wrap="none">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defTabSz="457200" eaLnBrk="1" hangingPunct="1"/>
              <a:r>
                <a:rPr lang="en-US" altLang="en-US" sz="1200" dirty="0">
                  <a:solidFill>
                    <a:srgbClr val="0070C0"/>
                  </a:solidFill>
                  <a:latin typeface="+mn-lt"/>
                </a:rPr>
                <a:t>Sea Level Rise Policy</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0601" y="2936848"/>
              <a:ext cx="2060627" cy="155461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4079" y="4502125"/>
              <a:ext cx="2060627" cy="1554615"/>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4079" y="2962876"/>
              <a:ext cx="2060627" cy="1554615"/>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5740" y="1405545"/>
              <a:ext cx="2060627" cy="1554615"/>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50914" y="1021191"/>
              <a:ext cx="2060627" cy="1554615"/>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13560" y="4527840"/>
              <a:ext cx="2060627" cy="1554615"/>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19447" y="4508795"/>
              <a:ext cx="2060627" cy="1554615"/>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19447" y="2909042"/>
              <a:ext cx="2060627" cy="1554615"/>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337279" y="4512310"/>
              <a:ext cx="2060627" cy="1554615"/>
            </a:xfrm>
            <a:prstGeom prst="rect">
              <a:avLst/>
            </a:prstGeom>
          </p:spPr>
        </p:pic>
        <p:sp>
          <p:nvSpPr>
            <p:cNvPr id="25" name="TextBox 3"/>
            <p:cNvSpPr txBox="1">
              <a:spLocks noChangeArrowheads="1"/>
            </p:cNvSpPr>
            <p:nvPr/>
          </p:nvSpPr>
          <p:spPr bwMode="auto">
            <a:xfrm rot="19689454">
              <a:off x="4754058" y="1640049"/>
              <a:ext cx="2054339" cy="316899"/>
            </a:xfrm>
            <a:prstGeom prst="rect">
              <a:avLst/>
            </a:prstGeom>
            <a:solidFill>
              <a:schemeClr val="bg1"/>
            </a:solidFill>
            <a:ln>
              <a:noFill/>
            </a:ln>
            <a:extLst/>
          </p:spPr>
          <p:txBody>
            <a:bodyPr wrap="none">
              <a:spAutoFit/>
            </a:bodyPr>
            <a:lstStyle>
              <a:lvl1pPr eaLnBrk="0" hangingPunct="0">
                <a:defRPr sz="2000" b="1">
                  <a:solidFill>
                    <a:srgbClr val="FFFFFF"/>
                  </a:solidFill>
                  <a:latin typeface="Arial" pitchFamily="34" charset="0"/>
                  <a:ea typeface="ヒラギノ角ゴ ProN W6"/>
                  <a:cs typeface="ヒラギノ角ゴ ProN W6"/>
                  <a:sym typeface="Arial" pitchFamily="34" charset="0"/>
                </a:defRPr>
              </a:lvl1pPr>
              <a:lvl2pPr marL="742950" indent="-285750" eaLnBrk="0" hangingPunct="0">
                <a:defRPr sz="2000" b="1">
                  <a:solidFill>
                    <a:srgbClr val="FFFFFF"/>
                  </a:solidFill>
                  <a:latin typeface="Arial" pitchFamily="34" charset="0"/>
                  <a:ea typeface="ヒラギノ角ゴ ProN W6"/>
                  <a:cs typeface="ヒラギノ角ゴ ProN W6"/>
                  <a:sym typeface="Arial" pitchFamily="34" charset="0"/>
                </a:defRPr>
              </a:lvl2pPr>
              <a:lvl3pPr marL="1143000" indent="-228600" eaLnBrk="0" hangingPunct="0">
                <a:defRPr sz="2000" b="1">
                  <a:solidFill>
                    <a:srgbClr val="FFFFFF"/>
                  </a:solidFill>
                  <a:latin typeface="Arial" pitchFamily="34" charset="0"/>
                  <a:ea typeface="ヒラギノ角ゴ ProN W6"/>
                  <a:cs typeface="ヒラギノ角ゴ ProN W6"/>
                  <a:sym typeface="Arial" pitchFamily="34" charset="0"/>
                </a:defRPr>
              </a:lvl3pPr>
              <a:lvl4pPr marL="1600200" indent="-228600" eaLnBrk="0" hangingPunct="0">
                <a:defRPr sz="2000" b="1">
                  <a:solidFill>
                    <a:srgbClr val="FFFFFF"/>
                  </a:solidFill>
                  <a:latin typeface="Arial" pitchFamily="34" charset="0"/>
                  <a:ea typeface="ヒラギノ角ゴ ProN W6"/>
                  <a:cs typeface="ヒラギノ角ゴ ProN W6"/>
                  <a:sym typeface="Arial" pitchFamily="34" charset="0"/>
                </a:defRPr>
              </a:lvl4pPr>
              <a:lvl5pPr marL="2057400" indent="-228600" eaLnBrk="0" hangingPunct="0">
                <a:defRPr sz="2000" b="1">
                  <a:solidFill>
                    <a:srgbClr val="FFFFFF"/>
                  </a:solidFill>
                  <a:latin typeface="Arial" pitchFamily="34" charset="0"/>
                  <a:ea typeface="ヒラギノ角ゴ ProN W6"/>
                  <a:cs typeface="ヒラギノ角ゴ ProN W6"/>
                  <a:sym typeface="Arial" pitchFamily="34" charset="0"/>
                </a:defRPr>
              </a:lvl5pPr>
              <a:lvl6pPr marL="25146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6pPr>
              <a:lvl7pPr marL="29718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7pPr>
              <a:lvl8pPr marL="34290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8pPr>
              <a:lvl9pPr marL="3886200" indent="-228600" eaLnBrk="0" fontAlgn="base" hangingPunct="0">
                <a:spcBef>
                  <a:spcPct val="0"/>
                </a:spcBef>
                <a:spcAft>
                  <a:spcPct val="0"/>
                </a:spcAft>
                <a:defRPr sz="2000" b="1">
                  <a:solidFill>
                    <a:srgbClr val="FFFFFF"/>
                  </a:solidFill>
                  <a:latin typeface="Arial" pitchFamily="34" charset="0"/>
                  <a:ea typeface="ヒラギノ角ゴ ProN W6"/>
                  <a:cs typeface="ヒラギノ角ゴ ProN W6"/>
                  <a:sym typeface="Arial" pitchFamily="34" charset="0"/>
                </a:defRPr>
              </a:lvl9pPr>
            </a:lstStyle>
            <a:p>
              <a:pPr defTabSz="457200" eaLnBrk="1" hangingPunct="1"/>
              <a:r>
                <a:rPr lang="en-US" altLang="en-US" sz="1200" dirty="0" smtClean="0">
                  <a:solidFill>
                    <a:srgbClr val="FFC000"/>
                  </a:solidFill>
                  <a:latin typeface="+mn-lt"/>
                </a:rPr>
                <a:t>Building Code Update</a:t>
              </a:r>
              <a:endParaRPr lang="en-US" altLang="en-US" sz="1200" dirty="0">
                <a:solidFill>
                  <a:srgbClr val="FFC000"/>
                </a:solidFill>
                <a:latin typeface="+mn-lt"/>
              </a:endParaRPr>
            </a:p>
          </p:txBody>
        </p:sp>
      </p:grpSp>
      <p:sp>
        <p:nvSpPr>
          <p:cNvPr id="5" name="TextBox 4"/>
          <p:cNvSpPr txBox="1"/>
          <p:nvPr/>
        </p:nvSpPr>
        <p:spPr>
          <a:xfrm>
            <a:off x="-569219" y="3026613"/>
            <a:ext cx="914400" cy="914400"/>
          </a:xfrm>
          <a:prstGeom prst="rect">
            <a:avLst/>
          </a:prstGeom>
          <a:noFill/>
          <a:scene3d>
            <a:camera prst="orthographicFront">
              <a:rot lat="0" lon="0" rev="5400000"/>
            </a:camera>
            <a:lightRig rig="threePt" dir="t"/>
          </a:scene3d>
        </p:spPr>
        <p:txBody>
          <a:bodyPr wrap="none" lIns="0" tIns="0" rIns="0" bIns="0" rtlCol="0">
            <a:noAutofit/>
          </a:bodyPr>
          <a:lstStyle/>
          <a:p>
            <a:r>
              <a:rPr lang="en-US" sz="2400" b="1" dirty="0" smtClean="0">
                <a:cs typeface="Aktiv Grotesk Trial" panose="020B0504020202020204" pitchFamily="34" charset="0"/>
              </a:rPr>
              <a:t>Scale of protection</a:t>
            </a:r>
          </a:p>
        </p:txBody>
      </p:sp>
    </p:spTree>
    <p:extLst>
      <p:ext uri="{BB962C8B-B14F-4D97-AF65-F5344CB8AC3E}">
        <p14:creationId xmlns:p14="http://schemas.microsoft.com/office/powerpoint/2010/main" val="1852929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880360" y="1527047"/>
            <a:ext cx="5626332" cy="5692459"/>
          </a:xfrm>
        </p:spPr>
        <p:txBody>
          <a:bodyPr/>
          <a:lstStyle/>
          <a:p>
            <a:r>
              <a:rPr lang="en-US" dirty="0"/>
              <a:t>Adaptation </a:t>
            </a:r>
            <a:r>
              <a:rPr lang="en-US" dirty="0" smtClean="0"/>
              <a:t>Planning</a:t>
            </a:r>
            <a:br>
              <a:rPr lang="en-US" dirty="0" smtClean="0"/>
            </a:br>
            <a:r>
              <a:rPr lang="en-US" dirty="0" smtClean="0"/>
              <a:t>Applicable Case Studies:</a:t>
            </a:r>
          </a:p>
          <a:p>
            <a:pPr marL="342900" indent="-342900">
              <a:buFont typeface="Arial" panose="020B0604020202020204" pitchFamily="34" charset="0"/>
              <a:buChar char="•"/>
            </a:pPr>
            <a:r>
              <a:rPr lang="en-CA" sz="2400" dirty="0"/>
              <a:t>California State Route 37 Sea Level Rise Vulnerability Study and </a:t>
            </a:r>
            <a:r>
              <a:rPr lang="en-CA" sz="2400" dirty="0" smtClean="0"/>
              <a:t>Adaptation</a:t>
            </a:r>
          </a:p>
          <a:p>
            <a:pPr marL="342900" indent="-342900">
              <a:buFont typeface="Arial" panose="020B0604020202020204" pitchFamily="34" charset="0"/>
              <a:buChar char="•"/>
            </a:pPr>
            <a:r>
              <a:rPr lang="en-CA" sz="2400" dirty="0"/>
              <a:t>Climate Change and Extreme Weather Adaptation Options for Transportation Assets in the Bay </a:t>
            </a:r>
            <a:r>
              <a:rPr lang="en-CA" sz="2400" dirty="0" smtClean="0"/>
              <a:t>Area</a:t>
            </a:r>
          </a:p>
          <a:p>
            <a:pPr marL="342900" indent="-342900">
              <a:buFont typeface="Arial" panose="020B0604020202020204" pitchFamily="34" charset="0"/>
              <a:buChar char="•"/>
            </a:pPr>
            <a:r>
              <a:rPr lang="en-CA" sz="2400" dirty="0" smtClean="0"/>
              <a:t>Louisiana </a:t>
            </a:r>
            <a:r>
              <a:rPr lang="en-CA" sz="2400" dirty="0"/>
              <a:t>Coastal Master Plan</a:t>
            </a:r>
            <a:endParaRPr lang="en-US" sz="2400" dirty="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a:p>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797840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PECIALTY SLIDES">
  <a:themeElements>
    <a:clrScheme name="USDN">
      <a:dk1>
        <a:srgbClr val="000000"/>
      </a:dk1>
      <a:lt1>
        <a:srgbClr val="FFFFFF"/>
      </a:lt1>
      <a:dk2>
        <a:srgbClr val="000000"/>
      </a:dk2>
      <a:lt2>
        <a:srgbClr val="FFFFFF"/>
      </a:lt2>
      <a:accent1>
        <a:srgbClr val="008BB3"/>
      </a:accent1>
      <a:accent2>
        <a:srgbClr val="B7A729"/>
      </a:accent2>
      <a:accent3>
        <a:srgbClr val="735744"/>
      </a:accent3>
      <a:accent4>
        <a:srgbClr val="9E007E"/>
      </a:accent4>
      <a:accent5>
        <a:srgbClr val="FFE512"/>
      </a:accent5>
      <a:accent6>
        <a:srgbClr val="8C8279"/>
      </a:accent6>
      <a:hlink>
        <a:srgbClr val="00B5E2"/>
      </a:hlink>
      <a:folHlink>
        <a:srgbClr val="9E007E"/>
      </a:folHlink>
    </a:clrScheme>
    <a:fontScheme name="AECOM - Arial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2000" dirty="0" smtClean="0">
            <a:latin typeface="Aktiv Grotesk Trial" panose="020B0504020202020204" pitchFamily="34" charset="0"/>
            <a:cs typeface="Aktiv Grotesk Trial" panose="020B05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5817</TotalTime>
  <Words>18267</Words>
  <Application>Microsoft Office PowerPoint</Application>
  <PresentationFormat>On-screen Show (4:3)</PresentationFormat>
  <Paragraphs>2013</Paragraphs>
  <Slides>128</Slides>
  <Notes>125</Notes>
  <HiddenSlides>0</HiddenSlides>
  <MMClips>0</MMClips>
  <ScaleCrop>false</ScaleCrop>
  <HeadingPairs>
    <vt:vector size="4" baseType="variant">
      <vt:variant>
        <vt:lpstr>Theme</vt:lpstr>
      </vt:variant>
      <vt:variant>
        <vt:i4>1</vt:i4>
      </vt:variant>
      <vt:variant>
        <vt:lpstr>Slide Titles</vt:lpstr>
      </vt:variant>
      <vt:variant>
        <vt:i4>128</vt:i4>
      </vt:variant>
    </vt:vector>
  </HeadingPairs>
  <TitlesOfParts>
    <vt:vector size="129" baseType="lpstr">
      <vt:lpstr>SPECIALTY SLIDES</vt:lpstr>
      <vt:lpstr>Climate Preparedness Training Toolkit Template</vt:lpstr>
      <vt:lpstr>Acknowledgements</vt:lpstr>
      <vt:lpstr>Agenda </vt:lpstr>
      <vt:lpstr>Purpose and Goals of Training</vt:lpstr>
      <vt:lpstr>Outline of Training</vt:lpstr>
      <vt:lpstr>Climate Change Preparedness  What experience do you have incorporating climate change into project planning or design?</vt:lpstr>
      <vt:lpstr>Intro to Climate Change </vt:lpstr>
      <vt:lpstr>Global Climate Trends</vt:lpstr>
      <vt:lpstr>Global Climate Projections</vt:lpstr>
      <vt:lpstr>High Level Overview of Climate  Change Trends in North America</vt:lpstr>
      <vt:lpstr>The Changing Climate – Northeast U.S.  (Local Example)</vt:lpstr>
      <vt:lpstr>The Changing Climate – ADD YOUR REGION </vt:lpstr>
      <vt:lpstr>Motivation for Action</vt:lpstr>
      <vt:lpstr>Taking Action</vt:lpstr>
      <vt:lpstr>Flooding Processes</vt:lpstr>
      <vt:lpstr>Overview of Flooding Processes</vt:lpstr>
      <vt:lpstr>Flooding can be Interrelated</vt:lpstr>
      <vt:lpstr>Climate Hazards and Impacts</vt:lpstr>
      <vt:lpstr>Climate Hazards and Impacts</vt:lpstr>
      <vt:lpstr>Miami Beach Example: Regional and Local Impacts</vt:lpstr>
      <vt:lpstr>Miami Beach Example: Regional and Local Sea Level Trends</vt:lpstr>
      <vt:lpstr>Climate Hazards: ADD YOUR  Regional and Local Trends</vt:lpstr>
      <vt:lpstr>Climate Impacts: ADD YOUR Regional and Local Impacts  </vt:lpstr>
      <vt:lpstr>Climate Impacts Regional and Local Impacts (Optional)  What are the important flooding sources in our community? What assets or operations are impacted during flood events?</vt:lpstr>
      <vt:lpstr>PowerPoint Presentation</vt:lpstr>
      <vt:lpstr>Cascading Impacts Exercise (Optional)</vt:lpstr>
      <vt:lpstr>Cascading Impacts Exercise (Optional)</vt:lpstr>
      <vt:lpstr>Cascading Impacts Exercise (Optional)</vt:lpstr>
      <vt:lpstr>Cascading Impacts Exercise (Optional)</vt:lpstr>
      <vt:lpstr>Process for Incorporating Climate Change into Project Planning  </vt:lpstr>
      <vt:lpstr>Review Climate Science</vt:lpstr>
      <vt:lpstr>Step 1 – Review the Science </vt:lpstr>
      <vt:lpstr>Step 1 – Review the Science</vt:lpstr>
      <vt:lpstr>Step 1 – Review the Science</vt:lpstr>
      <vt:lpstr>Step 1 – Review the Science</vt:lpstr>
      <vt:lpstr>Step 1 – Review the Science</vt:lpstr>
      <vt:lpstr>Climate Change Projections</vt:lpstr>
      <vt:lpstr>Select appropriate scenarios and time horizons Example: Southeast Florida Compact</vt:lpstr>
      <vt:lpstr>Climate Hazards: Local Sea Level Rise, New York City</vt:lpstr>
      <vt:lpstr>Climate Hazards: Local Precipitation, New York City </vt:lpstr>
      <vt:lpstr>Climate Hazards: ADD YOUR Local Sea Level Rise/Precipitation Projections</vt:lpstr>
      <vt:lpstr>PowerPoint Presentation</vt:lpstr>
      <vt:lpstr>Climate Science Exercise</vt:lpstr>
      <vt:lpstr>Asset and Operations Inventory</vt:lpstr>
      <vt:lpstr>Process for Incorporating Climate Change into Project Planning - Step 2 </vt:lpstr>
      <vt:lpstr>Asset and Operations Inventory </vt:lpstr>
      <vt:lpstr>Asset and Operations Inventory  Example Asset Characteristics</vt:lpstr>
      <vt:lpstr>Asset and Operations Inventory Considerations for Sensitivity</vt:lpstr>
      <vt:lpstr>Asset and Operations Inventory Considerations for Adaptive Capacity</vt:lpstr>
      <vt:lpstr>Asset and Operations Inventory Transportation Asset Categories</vt:lpstr>
      <vt:lpstr>Asset and Operations Inventory Transportation Asset Sensitivity Local Assets (from YOUR CITY)</vt:lpstr>
      <vt:lpstr>Asset and Operations Inventory Stormwater Asset Categories</vt:lpstr>
      <vt:lpstr>Asset and Operations Inventory Stormwater Asset Sensitivity Local Assets (from YOUR CITY)</vt:lpstr>
      <vt:lpstr>Asset and Operations Inventory Asset Elevation Information (Template)</vt:lpstr>
      <vt:lpstr>Asset and Operations Inventory Asset Elevation Information (Template)</vt:lpstr>
      <vt:lpstr>Asset Inventory Exercise – 1 of 2</vt:lpstr>
      <vt:lpstr>Asset Inventory Exercise – 2 of 2</vt:lpstr>
      <vt:lpstr>PowerPoint Presentation</vt:lpstr>
      <vt:lpstr>Assess Vulnerability  </vt:lpstr>
      <vt:lpstr>Process for Incorporating Climate Change into Project Planning - Step 3 </vt:lpstr>
      <vt:lpstr>PowerPoint Presentation</vt:lpstr>
      <vt:lpstr>PowerPoint Presentation</vt:lpstr>
      <vt:lpstr>PowerPoint Presentation</vt:lpstr>
      <vt:lpstr>PowerPoint Presentation</vt:lpstr>
      <vt:lpstr>Assessing Exposure</vt:lpstr>
      <vt:lpstr>Exposure Maps</vt:lpstr>
      <vt:lpstr>Exposure: Inundation and Flooding Maps</vt:lpstr>
      <vt:lpstr>Exposure: Inundation and Flooding Maps Level of Detail and Options</vt:lpstr>
      <vt:lpstr>Example: SLR Inundation Mapping</vt:lpstr>
      <vt:lpstr>Exposure: ADD YOUR CITY SLR MAPS</vt:lpstr>
      <vt:lpstr>Exposure: Inundation and Flooding Maps Visualization Tools</vt:lpstr>
      <vt:lpstr>Exposure: Inundation and Flooding Maps Shoreline Overtopping Maps</vt:lpstr>
      <vt:lpstr>Exposure: Inundation and Flooding Maps Shoreline Delineation</vt:lpstr>
      <vt:lpstr>Exposure: Coastal Inundation Maps Example Resources</vt:lpstr>
      <vt:lpstr>Exposure: Inundation and Flooding Maps Creating Your Own Maps</vt:lpstr>
      <vt:lpstr>Exposure: Inundation and Flooding Maps Mapping Methods</vt:lpstr>
      <vt:lpstr>Exposure: Riverine Flood Maps</vt:lpstr>
      <vt:lpstr>Exposure: Inundation Maps Riverine </vt:lpstr>
      <vt:lpstr>PowerPoint Presentation</vt:lpstr>
      <vt:lpstr>PowerPoint Presentation</vt:lpstr>
      <vt:lpstr>Vulnerability Exercise – 1 of 2</vt:lpstr>
      <vt:lpstr>Vulnerability Exercise – 2 of 2</vt:lpstr>
      <vt:lpstr>Assess Risk  </vt:lpstr>
      <vt:lpstr>Process for Incorporating Climate Change into Project Planning - Step 4 </vt:lpstr>
      <vt:lpstr>Defining Risk</vt:lpstr>
      <vt:lpstr>Example Metrics for Likelihood</vt:lpstr>
      <vt:lpstr>Calculating Consequence for Infrastructure    and Services</vt:lpstr>
      <vt:lpstr>Example Metrics for Consequence</vt:lpstr>
      <vt:lpstr>Assessing Risk</vt:lpstr>
      <vt:lpstr>PowerPoint Presentation</vt:lpstr>
      <vt:lpstr>Risk Exercise (Optional) – 1 of 2</vt:lpstr>
      <vt:lpstr>Risk Exercise (Optional) – 2 of 2</vt:lpstr>
      <vt:lpstr>Adaptation Planning    </vt:lpstr>
      <vt:lpstr>Process for Incorporating Climate Change into Project Planning - Step 5 </vt:lpstr>
      <vt:lpstr>Climate Change Adaptation</vt:lpstr>
      <vt:lpstr>Adaptation Strategy Development</vt:lpstr>
      <vt:lpstr>Adaptation Strategies</vt:lpstr>
      <vt:lpstr>Planning Adaptation</vt:lpstr>
      <vt:lpstr>PowerPoint Presentation</vt:lpstr>
      <vt:lpstr>Developing Physical Adaptation Solutions</vt:lpstr>
      <vt:lpstr>Examples: Protect</vt:lpstr>
      <vt:lpstr>Examples: Accommodate </vt:lpstr>
      <vt:lpstr>Examples: Managed Retreat </vt:lpstr>
      <vt:lpstr>Evaluating Adaptation Solutions</vt:lpstr>
      <vt:lpstr>Evaluating Adaptation Solutions</vt:lpstr>
      <vt:lpstr>Evaluating Adaptation Solutions Key Steps</vt:lpstr>
      <vt:lpstr>Potential Evaluation Criteria</vt:lpstr>
      <vt:lpstr>Qualitative Assessment of Strategies</vt:lpstr>
      <vt:lpstr>Types of Evaluations</vt:lpstr>
      <vt:lpstr>Evaluating Adaptation Solutions Benefit-Costs Analysis</vt:lpstr>
      <vt:lpstr>Evaluating Adaptation Solutions Triple Bottom Line Assessment</vt:lpstr>
      <vt:lpstr>PowerPoint Presentation</vt:lpstr>
      <vt:lpstr>Integrating Climate Change into Planning &amp; Operations  </vt:lpstr>
      <vt:lpstr>Mainstreaming Climate Change Adaptation</vt:lpstr>
      <vt:lpstr>Mainstreaming Climate Change Adaptation: Planning</vt:lpstr>
      <vt:lpstr>Mainstreaming Climate Change Adaptation: Capital Planning</vt:lpstr>
      <vt:lpstr>Mainstreaming Climate Change Adaptation: Operations and Maintenance</vt:lpstr>
      <vt:lpstr>Mainstreaming Climate Change Adaptation: Administration</vt:lpstr>
      <vt:lpstr>Examples of Planning Documents that can Incorporate Climate Change Considerations </vt:lpstr>
      <vt:lpstr>Examples of City Plans and Documents that can Incorporate Climate Change Considerations </vt:lpstr>
      <vt:lpstr>Adaptation Plan Exercise – 1 of 2</vt:lpstr>
      <vt:lpstr>Adaptation Plan Exercise – 2 of 2</vt:lpstr>
      <vt:lpstr>Project Resilience Review – 1 of 2</vt:lpstr>
      <vt:lpstr>Project Resilience Review – 2 of 2</vt:lpstr>
      <vt:lpstr>PowerPoint Presentation</vt:lpstr>
      <vt:lpstr>Wrap-Up  What next?</vt:lpstr>
      <vt:lpstr>Process for Incorporating Climate Change into Project Planning – Next Steps </vt:lpstr>
      <vt:lpstr>Incorporating climate change into project planning and design (Optional)  What ideas do you have to incorporate climate change considerations in your day-to-day work?  What other staff or departments can you coordinate with?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Preparedness Training Toolkit</dc:title>
  <dc:creator>Lindsay Zuniga</dc:creator>
  <cp:lastModifiedBy>Vandever, Justin</cp:lastModifiedBy>
  <cp:revision>358</cp:revision>
  <dcterms:created xsi:type="dcterms:W3CDTF">2015-09-11T15:26:57Z</dcterms:created>
  <dcterms:modified xsi:type="dcterms:W3CDTF">2016-11-17T16:56:43Z</dcterms:modified>
</cp:coreProperties>
</file>