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77" r:id="rId2"/>
    <p:sldMasterId id="2147483680" r:id="rId3"/>
    <p:sldMasterId id="2147483717" r:id="rId4"/>
  </p:sldMasterIdLst>
  <p:notesMasterIdLst>
    <p:notesMasterId r:id="rId51"/>
  </p:notesMasterIdLst>
  <p:handoutMasterIdLst>
    <p:handoutMasterId r:id="rId52"/>
  </p:handoutMasterIdLst>
  <p:sldIdLst>
    <p:sldId id="261" r:id="rId5"/>
    <p:sldId id="271" r:id="rId6"/>
    <p:sldId id="267" r:id="rId7"/>
    <p:sldId id="274" r:id="rId8"/>
    <p:sldId id="273" r:id="rId9"/>
    <p:sldId id="272" r:id="rId10"/>
    <p:sldId id="263" r:id="rId11"/>
    <p:sldId id="275" r:id="rId12"/>
    <p:sldId id="270"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ole Cards" id="{0CCE0B1F-B3CB-4005-9A99-A307338672C5}">
          <p14:sldIdLst>
            <p14:sldId id="261"/>
            <p14:sldId id="271"/>
            <p14:sldId id="267"/>
            <p14:sldId id="274"/>
            <p14:sldId id="273"/>
            <p14:sldId id="272"/>
            <p14:sldId id="263"/>
            <p14:sldId id="275"/>
            <p14:sldId id="270"/>
          </p14:sldIdLst>
        </p14:section>
        <p14:section name="Scenario Cards" id="{95F897AE-A2FC-4447-8ECE-E9DCA0DD4E38}">
          <p14:sldIdLst>
            <p14:sldId id="276"/>
            <p14:sldId id="277"/>
            <p14:sldId id="278"/>
            <p14:sldId id="279"/>
            <p14:sldId id="280"/>
          </p14:sldIdLst>
        </p14:section>
        <p14:section name="Budget Cards" id="{BAD5A265-F1F4-45FE-8A81-D9D98CD8870F}">
          <p14:sldIdLst>
            <p14:sldId id="281"/>
            <p14:sldId id="282"/>
            <p14:sldId id="283"/>
            <p14:sldId id="284"/>
          </p14:sldIdLst>
        </p14:section>
        <p14:section name="Asset Cards" id="{473BCCDB-93FD-4CFA-8970-387FC9518D74}">
          <p14:sldIdLst>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78743" autoAdjust="0"/>
  </p:normalViewPr>
  <p:slideViewPr>
    <p:cSldViewPr>
      <p:cViewPr>
        <p:scale>
          <a:sx n="66" d="100"/>
          <a:sy n="66" d="100"/>
        </p:scale>
        <p:origin x="-2214" y="-492"/>
      </p:cViewPr>
      <p:guideLst>
        <p:guide orient="horz" pos="1008"/>
        <p:guide pos="2880"/>
      </p:guideLst>
    </p:cSldViewPr>
  </p:slideViewPr>
  <p:outlineViewPr>
    <p:cViewPr>
      <p:scale>
        <a:sx n="33" d="100"/>
        <a:sy n="33" d="100"/>
      </p:scale>
      <p:origin x="0" y="5251"/>
    </p:cViewPr>
  </p:outlineViewPr>
  <p:notesTextViewPr>
    <p:cViewPr>
      <p:scale>
        <a:sx n="1" d="1"/>
        <a:sy n="1" d="1"/>
      </p:scale>
      <p:origin x="0" y="0"/>
    </p:cViewPr>
  </p:notesTextViewPr>
  <p:sorterViewPr>
    <p:cViewPr>
      <p:scale>
        <a:sx n="120" d="100"/>
        <a:sy n="120" d="100"/>
      </p:scale>
      <p:origin x="0" y="0"/>
    </p:cViewPr>
  </p:sorterViewPr>
  <p:notesViewPr>
    <p:cSldViewPr>
      <p:cViewPr varScale="1">
        <p:scale>
          <a:sx n="107" d="100"/>
          <a:sy n="107" d="100"/>
        </p:scale>
        <p:origin x="-2370" y="-84"/>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5438458" y="0"/>
            <a:ext cx="4160520" cy="365760"/>
          </a:xfrm>
          <a:prstGeom prst="rect">
            <a:avLst/>
          </a:prstGeom>
        </p:spPr>
        <p:txBody>
          <a:bodyPr vert="horz" lIns="96661" tIns="48331" rIns="96661" bIns="48331" rtlCol="0"/>
          <a:lstStyle>
            <a:lvl1pPr algn="r">
              <a:defRPr sz="1300"/>
            </a:lvl1pPr>
          </a:lstStyle>
          <a:p>
            <a:endParaRPr lang="en-US" dirty="0"/>
          </a:p>
        </p:txBody>
      </p:sp>
      <p:sp>
        <p:nvSpPr>
          <p:cNvPr id="4" name="Footer Placeholder 3"/>
          <p:cNvSpPr>
            <a:spLocks noGrp="1"/>
          </p:cNvSpPr>
          <p:nvPr>
            <p:ph type="ftr" sz="quarter" idx="2"/>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5438458" y="6948171"/>
            <a:ext cx="4160520" cy="365760"/>
          </a:xfrm>
          <a:prstGeom prst="rect">
            <a:avLst/>
          </a:prstGeom>
        </p:spPr>
        <p:txBody>
          <a:bodyPr vert="horz" lIns="96661" tIns="48331" rIns="96661" bIns="48331" rtlCol="0" anchor="b"/>
          <a:lstStyle>
            <a:lvl1pPr algn="r">
              <a:defRPr sz="1300"/>
            </a:lvl1pPr>
          </a:lstStyle>
          <a:p>
            <a:endParaRPr lang="en-US" dirty="0"/>
          </a:p>
        </p:txBody>
      </p:sp>
    </p:spTree>
    <p:extLst>
      <p:ext uri="{BB962C8B-B14F-4D97-AF65-F5344CB8AC3E}">
        <p14:creationId xmlns:p14="http://schemas.microsoft.com/office/powerpoint/2010/main" val="12121303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438775" y="0"/>
            <a:ext cx="4160838" cy="365125"/>
          </a:xfrm>
          <a:prstGeom prst="rect">
            <a:avLst/>
          </a:prstGeom>
        </p:spPr>
        <p:txBody>
          <a:bodyPr vert="horz" lIns="91440" tIns="45720" rIns="91440" bIns="45720" rtlCol="0"/>
          <a:lstStyle>
            <a:lvl1pPr algn="r">
              <a:defRPr sz="1200"/>
            </a:lvl1pPr>
          </a:lstStyle>
          <a:p>
            <a:fld id="{76A1D87E-C31D-41BE-9370-D6B0AE87D6BF}" type="datetimeFigureOut">
              <a:rPr lang="en-US" smtClean="0"/>
              <a:t>11/8/2016</a:t>
            </a:fld>
            <a:endParaRPr lang="en-US"/>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948488"/>
            <a:ext cx="4160838" cy="3651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1440" tIns="45720" rIns="91440" bIns="45720" rtlCol="0" anchor="b"/>
          <a:lstStyle>
            <a:lvl1pPr algn="r">
              <a:defRPr sz="1200"/>
            </a:lvl1pPr>
          </a:lstStyle>
          <a:p>
            <a:fld id="{3B8C5A23-38E9-4FCC-AC18-AA6FDF992322}" type="slidenum">
              <a:rPr lang="en-US" smtClean="0"/>
              <a:t>‹#›</a:t>
            </a:fld>
            <a:endParaRPr lang="en-US"/>
          </a:p>
        </p:txBody>
      </p:sp>
    </p:spTree>
    <p:extLst>
      <p:ext uri="{BB962C8B-B14F-4D97-AF65-F5344CB8AC3E}">
        <p14:creationId xmlns:p14="http://schemas.microsoft.com/office/powerpoint/2010/main" val="1907966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10</a:t>
            </a:fld>
            <a:endParaRPr lang="es-ES"/>
          </a:p>
        </p:txBody>
      </p:sp>
    </p:spTree>
    <p:extLst>
      <p:ext uri="{BB962C8B-B14F-4D97-AF65-F5344CB8AC3E}">
        <p14:creationId xmlns:p14="http://schemas.microsoft.com/office/powerpoint/2010/main" val="2668866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19</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21</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22</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25</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26</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31</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41</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11</a:t>
            </a:fld>
            <a:endParaRPr lang="es-ES"/>
          </a:p>
        </p:txBody>
      </p:sp>
    </p:spTree>
    <p:extLst>
      <p:ext uri="{BB962C8B-B14F-4D97-AF65-F5344CB8AC3E}">
        <p14:creationId xmlns:p14="http://schemas.microsoft.com/office/powerpoint/2010/main" val="2668866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12</a:t>
            </a:fld>
            <a:endParaRPr lang="es-ES"/>
          </a:p>
        </p:txBody>
      </p:sp>
    </p:spTree>
    <p:extLst>
      <p:ext uri="{BB962C8B-B14F-4D97-AF65-F5344CB8AC3E}">
        <p14:creationId xmlns:p14="http://schemas.microsoft.com/office/powerpoint/2010/main" val="2623362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13</a:t>
            </a:fld>
            <a:endParaRPr lang="es-ES"/>
          </a:p>
        </p:txBody>
      </p:sp>
    </p:spTree>
    <p:extLst>
      <p:ext uri="{BB962C8B-B14F-4D97-AF65-F5344CB8AC3E}">
        <p14:creationId xmlns:p14="http://schemas.microsoft.com/office/powerpoint/2010/main" val="2648539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EC21208-5891-4F67-9C8F-F913442F3644}" type="slidenum">
              <a:rPr lang="es-ES" smtClean="0"/>
              <a:t>14</a:t>
            </a:fld>
            <a:endParaRPr lang="es-ES"/>
          </a:p>
        </p:txBody>
      </p:sp>
    </p:spTree>
    <p:extLst>
      <p:ext uri="{BB962C8B-B14F-4D97-AF65-F5344CB8AC3E}">
        <p14:creationId xmlns:p14="http://schemas.microsoft.com/office/powerpoint/2010/main" val="243349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15</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16</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17</a:t>
            </a:fld>
            <a:endParaRPr lang="es-ES"/>
          </a:p>
        </p:txBody>
      </p:sp>
    </p:spTree>
    <p:extLst>
      <p:ext uri="{BB962C8B-B14F-4D97-AF65-F5344CB8AC3E}">
        <p14:creationId xmlns:p14="http://schemas.microsoft.com/office/powerpoint/2010/main" val="65308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18</a:t>
            </a:fld>
            <a:endParaRPr lang="es-ES"/>
          </a:p>
        </p:txBody>
      </p:sp>
    </p:spTree>
    <p:extLst>
      <p:ext uri="{BB962C8B-B14F-4D97-AF65-F5344CB8AC3E}">
        <p14:creationId xmlns:p14="http://schemas.microsoft.com/office/powerpoint/2010/main" val="65308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E6287-A4FC-4D22-9A11-17F16D113FB3}" type="datetimeFigureOut">
              <a:rPr lang="en-US" smtClean="0"/>
              <a:t>11/8/2016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2715852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E6287-A4FC-4D22-9A11-17F16D113FB3}" type="datetimeFigureOut">
              <a:rPr lang="en-US" smtClean="0"/>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991922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498612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4058385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2401267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45573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26902683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4398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1381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656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76111"/>
          <a:stretch/>
        </p:blipFill>
        <p:spPr>
          <a:xfrm>
            <a:off x="0" y="-38100"/>
            <a:ext cx="9144000" cy="1638300"/>
          </a:xfrm>
          <a:prstGeom prst="rect">
            <a:avLst/>
          </a:prstGeom>
        </p:spPr>
      </p:pic>
      <p:sp>
        <p:nvSpPr>
          <p:cNvPr id="2" name="Title 1"/>
          <p:cNvSpPr>
            <a:spLocks noGrp="1"/>
          </p:cNvSpPr>
          <p:nvPr>
            <p:ph type="title"/>
          </p:nvPr>
        </p:nvSpPr>
        <p:spPr>
          <a:xfrm>
            <a:off x="381000" y="338328"/>
            <a:ext cx="8229600" cy="1252728"/>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smtClean="0"/>
              <a:t>Click to edit Master title style</a:t>
            </a:r>
            <a:endParaRPr kumimoji="0" lang="en-US" dirty="0"/>
          </a:p>
        </p:txBody>
      </p:sp>
      <p:sp>
        <p:nvSpPr>
          <p:cNvPr id="9" name="Text Placeholder 8"/>
          <p:cNvSpPr>
            <a:spLocks noGrp="1"/>
          </p:cNvSpPr>
          <p:nvPr>
            <p:ph type="body" sz="quarter" idx="10"/>
          </p:nvPr>
        </p:nvSpPr>
        <p:spPr>
          <a:xfrm>
            <a:off x="381000" y="3200400"/>
            <a:ext cx="8305800" cy="2971800"/>
          </a:xfrm>
        </p:spPr>
        <p:txBody>
          <a:bodyPr>
            <a:normAutofit/>
          </a:bodyPr>
          <a:lstStyle>
            <a:lvl1pPr marL="0" indent="0">
              <a:spcBef>
                <a:spcPts val="0"/>
              </a:spcBef>
              <a:buFontTx/>
              <a:buNone/>
              <a:defRPr sz="2000">
                <a:solidFill>
                  <a:schemeClr val="tx1"/>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11" name="Text Placeholder 10"/>
          <p:cNvSpPr>
            <a:spLocks noGrp="1"/>
          </p:cNvSpPr>
          <p:nvPr>
            <p:ph type="body" sz="quarter" idx="11"/>
          </p:nvPr>
        </p:nvSpPr>
        <p:spPr>
          <a:xfrm>
            <a:off x="381000" y="1752600"/>
            <a:ext cx="8305800" cy="1219200"/>
          </a:xfrm>
        </p:spPr>
        <p:txBody>
          <a:bodyPr>
            <a:normAutofit/>
          </a:bodyPr>
          <a:lstStyle>
            <a:lvl1pPr marL="0" indent="0">
              <a:spcBef>
                <a:spcPts val="0"/>
              </a:spcBef>
              <a:buFont typeface="Arial" panose="020B0604020202020204" pitchFamily="34" charset="0"/>
              <a:buNone/>
              <a:defRPr sz="2400" b="1">
                <a:solidFill>
                  <a:schemeClr val="tx1"/>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361359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9725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13567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2700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09823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2478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0228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793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85931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181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038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76723"/>
          <a:stretch/>
        </p:blipFill>
        <p:spPr>
          <a:xfrm>
            <a:off x="0" y="0"/>
            <a:ext cx="9144000" cy="1596324"/>
          </a:xfrm>
          <a:prstGeom prst="rect">
            <a:avLst/>
          </a:prstGeom>
        </p:spPr>
      </p:pic>
      <p:sp>
        <p:nvSpPr>
          <p:cNvPr id="2" name="Title 1"/>
          <p:cNvSpPr>
            <a:spLocks noGrp="1"/>
          </p:cNvSpPr>
          <p:nvPr>
            <p:ph type="title"/>
          </p:nvPr>
        </p:nvSpPr>
        <p:spPr/>
        <p:txBody>
          <a:bodyPr/>
          <a:lstStyle>
            <a:lvl1pPr>
              <a:defRPr b="1">
                <a:solidFill>
                  <a:schemeClr val="bg1"/>
                </a:solidFill>
              </a:defRPr>
            </a:lvl1pPr>
          </a:lstStyle>
          <a:p>
            <a:r>
              <a:rPr kumimoji="0" lang="en-US" dirty="0" smtClean="0"/>
              <a:t>Click to edit Master title style</a:t>
            </a:r>
            <a:endParaRPr kumimoji="0" lang="en-US" dirty="0"/>
          </a:p>
        </p:txBody>
      </p:sp>
      <p:sp>
        <p:nvSpPr>
          <p:cNvPr id="9" name="Text Placeholder 8"/>
          <p:cNvSpPr>
            <a:spLocks noGrp="1"/>
          </p:cNvSpPr>
          <p:nvPr>
            <p:ph type="body" sz="quarter" idx="10"/>
          </p:nvPr>
        </p:nvSpPr>
        <p:spPr>
          <a:xfrm>
            <a:off x="381000" y="3200400"/>
            <a:ext cx="8305800" cy="2971800"/>
          </a:xfrm>
        </p:spPr>
        <p:txBody>
          <a:bodyPr/>
          <a:lstStyle>
            <a:lvl1pPr>
              <a:spcBef>
                <a:spcPts val="0"/>
              </a:spcBef>
              <a:defRPr/>
            </a:lvl1pPr>
          </a:lstStyle>
          <a:p>
            <a:pPr lvl="0"/>
            <a:r>
              <a:rPr lang="en-US" dirty="0" smtClean="0"/>
              <a:t>Click to edit Master text styles</a:t>
            </a:r>
          </a:p>
        </p:txBody>
      </p:sp>
      <p:sp>
        <p:nvSpPr>
          <p:cNvPr id="11" name="Text Placeholder 10"/>
          <p:cNvSpPr>
            <a:spLocks noGrp="1"/>
          </p:cNvSpPr>
          <p:nvPr>
            <p:ph type="body" sz="quarter" idx="11"/>
          </p:nvPr>
        </p:nvSpPr>
        <p:spPr>
          <a:xfrm>
            <a:off x="381000" y="1752600"/>
            <a:ext cx="8305800" cy="1219200"/>
          </a:xfrm>
        </p:spPr>
        <p:txBody>
          <a:bodyPr>
            <a:normAutofit/>
          </a:bodyPr>
          <a:lstStyle>
            <a:lvl1pPr>
              <a:spcBef>
                <a:spcPts val="0"/>
              </a:spcBef>
              <a:defRPr sz="2400" b="1"/>
            </a:lvl1pPr>
          </a:lstStyle>
          <a:p>
            <a:pPr lvl="0"/>
            <a:r>
              <a:rPr lang="en-US" dirty="0" smtClean="0"/>
              <a:t>Click to edit Master text styles</a:t>
            </a:r>
          </a:p>
        </p:txBody>
      </p:sp>
    </p:spTree>
    <p:extLst>
      <p:ext uri="{BB962C8B-B14F-4D97-AF65-F5344CB8AC3E}">
        <p14:creationId xmlns:p14="http://schemas.microsoft.com/office/powerpoint/2010/main" val="27444368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3524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3154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489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2603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5341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7489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613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742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3159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081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Tree>
    <p:extLst>
      <p:ext uri="{BB962C8B-B14F-4D97-AF65-F5344CB8AC3E}">
        <p14:creationId xmlns:p14="http://schemas.microsoft.com/office/powerpoint/2010/main" val="19765003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4604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425" b="-3092"/>
          <a:stretch/>
        </p:blipFill>
        <p:spPr>
          <a:xfrm>
            <a:off x="0" y="0"/>
            <a:ext cx="9144000" cy="18288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smtClean="0"/>
              <a:t>Asset Condition Cards</a:t>
            </a:r>
            <a:endParaRPr kumimoji="0" lang="en-US" dirty="0"/>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7141676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3220214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3919540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5828213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E6287-A4FC-4D22-9A11-17F16D113FB3}" type="datetimeFigureOut">
              <a:rPr lang="en-US" smtClean="0"/>
              <a:t>11/8/2016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652893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E6287-A4FC-4D22-9A11-17F16D113FB3}" type="datetimeFigureOut">
              <a:rPr lang="en-US" smtClean="0"/>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30343893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3200897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24806243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1454984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smtClean="0"/>
              <a:t>Budget</a:t>
            </a:r>
            <a:endParaRPr kumimoji="0" lang="en-US" dirty="0"/>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5613682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2177027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38622154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4213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912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8127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7685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299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8476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9299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150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smtClean="0"/>
              <a:t>Budget</a:t>
            </a:r>
            <a:endParaRPr kumimoji="0" lang="en-US" dirty="0"/>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9181681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059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8752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5786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7185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0400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32091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6459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49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0705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416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34381544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4215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3473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1627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1898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78525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362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899361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E6287-A4FC-4D22-9A11-17F16D113FB3}"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a:p>
        </p:txBody>
      </p:sp>
    </p:spTree>
    <p:extLst>
      <p:ext uri="{BB962C8B-B14F-4D97-AF65-F5344CB8AC3E}">
        <p14:creationId xmlns:p14="http://schemas.microsoft.com/office/powerpoint/2010/main" val="9603914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theme" Target="../theme/theme3.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theme" Target="../theme/theme4.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dirty="0" smtClean="0"/>
              <a:t>Click to edit Master text styles</a:t>
            </a:r>
          </a:p>
        </p:txBody>
      </p:sp>
    </p:spTree>
    <p:extLst>
      <p:ext uri="{BB962C8B-B14F-4D97-AF65-F5344CB8AC3E}">
        <p14:creationId xmlns:p14="http://schemas.microsoft.com/office/powerpoint/2010/main" val="9369025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16" r:id="rId3"/>
  </p:sldLayoutIdLst>
  <p:txStyles>
    <p:titleStyle>
      <a:lvl1pPr algn="l" rtl="0" eaLnBrk="1" latinLnBrk="0" hangingPunct="1">
        <a:spcBef>
          <a:spcPct val="0"/>
        </a:spcBef>
        <a:buNone/>
        <a:defRPr kumimoji="0" sz="2800" kern="1200">
          <a:solidFill>
            <a:schemeClr val="tx1"/>
          </a:solidFill>
          <a:latin typeface="Arial" panose="020B0604020202020204" pitchFamily="34" charset="0"/>
          <a:ea typeface="+mj-ea"/>
          <a:cs typeface="Arial" panose="020B0604020202020204" pitchFamily="34" charset="0"/>
        </a:defRPr>
      </a:lvl1pPr>
    </p:titleStyle>
    <p:body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a:p>
        </p:txBody>
      </p:sp>
    </p:spTree>
    <p:extLst>
      <p:ext uri="{BB962C8B-B14F-4D97-AF65-F5344CB8AC3E}">
        <p14:creationId xmlns:p14="http://schemas.microsoft.com/office/powerpoint/2010/main" val="352530092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 id="2147483713" r:id="rId33"/>
    <p:sldLayoutId id="2147483714" r:id="rId34"/>
    <p:sldLayoutId id="2147483715"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a:p>
        </p:txBody>
      </p:sp>
    </p:spTree>
    <p:extLst>
      <p:ext uri="{BB962C8B-B14F-4D97-AF65-F5344CB8AC3E}">
        <p14:creationId xmlns:p14="http://schemas.microsoft.com/office/powerpoint/2010/main" val="133340676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8" r:id="rId21"/>
    <p:sldLayoutId id="2147483739" r:id="rId22"/>
    <p:sldLayoutId id="2147483740" r:id="rId23"/>
    <p:sldLayoutId id="2147483741" r:id="rId24"/>
    <p:sldLayoutId id="2147483742" r:id="rId25"/>
    <p:sldLayoutId id="2147483743" r:id="rId26"/>
    <p:sldLayoutId id="2147483744" r:id="rId27"/>
    <p:sldLayoutId id="2147483745" r:id="rId28"/>
    <p:sldLayoutId id="2147483746" r:id="rId29"/>
    <p:sldLayoutId id="2147483747" r:id="rId30"/>
    <p:sldLayoutId id="2147483748" r:id="rId31"/>
    <p:sldLayoutId id="2147483749" r:id="rId32"/>
    <p:sldLayoutId id="2147483750" r:id="rId33"/>
    <p:sldLayoutId id="2147483751" r:id="rId34"/>
    <p:sldLayoutId id="2147483752"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41.xml"/><Relationship Id="rId5" Type="http://schemas.microsoft.com/office/2007/relationships/hdphoto" Target="../media/hdphoto6.wdp"/><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1.xml"/><Relationship Id="rId4" Type="http://schemas.microsoft.com/office/2007/relationships/hdphoto" Target="../media/hdphoto7.wdp"/></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1.xml"/><Relationship Id="rId4" Type="http://schemas.microsoft.com/office/2007/relationships/hdphoto" Target="../media/hdphoto8.wdp"/></Relationships>
</file>

<file path=ppt/slides/_rels/slide2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6.png"/><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8.png"/><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1.xml"/><Relationship Id="rId4" Type="http://schemas.microsoft.com/office/2007/relationships/hdphoto" Target="../media/hdphoto11.wdp"/></Relationships>
</file>

<file path=ppt/slides/_rels/slide3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1.png"/><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2.png"/><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 Id="rId5" Type="http://schemas.microsoft.com/office/2007/relationships/hdphoto" Target="../media/hdphoto14.wdp"/><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1.xml"/><Relationship Id="rId5" Type="http://schemas.microsoft.com/office/2007/relationships/hdphoto" Target="../media/hdphoto15.wdp"/><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41.xml"/><Relationship Id="rId4" Type="http://schemas.microsoft.com/office/2007/relationships/hdphoto" Target="../media/hdphoto16.wdp"/></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png"/><Relationship Id="rId1" Type="http://schemas.openxmlformats.org/officeDocument/2006/relationships/slideLayout" Target="../slideLayouts/slideLayout41.xml"/><Relationship Id="rId4" Type="http://schemas.microsoft.com/office/2007/relationships/hdphoto" Target="../media/hdphoto6.wdp"/></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1.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Elected Official</a:t>
            </a:r>
            <a:endParaRPr lang="en-US" dirty="0"/>
          </a:p>
        </p:txBody>
      </p:sp>
      <p:sp>
        <p:nvSpPr>
          <p:cNvPr id="5" name="Content Placeholder 4"/>
          <p:cNvSpPr>
            <a:spLocks noGrp="1"/>
          </p:cNvSpPr>
          <p:nvPr>
            <p:ph type="body" sz="quarter" idx="10"/>
          </p:nvPr>
        </p:nvSpPr>
        <p:spPr/>
        <p:txBody>
          <a:bodyPr/>
          <a:lstStyle/>
          <a:p>
            <a:r>
              <a:rPr lang="en-US" dirty="0" smtClean="0"/>
              <a:t>You represent the Mayor who was elected by the residents of Resilience Harbor for your holistic view of the town’s future, with high-level consideration of social, economic, and environmental values.</a:t>
            </a:r>
            <a:endParaRPr lang="en-US" dirty="0"/>
          </a:p>
        </p:txBody>
      </p:sp>
      <p:sp>
        <p:nvSpPr>
          <p:cNvPr id="7" name="Text Placeholder 6"/>
          <p:cNvSpPr>
            <a:spLocks noGrp="1"/>
          </p:cNvSpPr>
          <p:nvPr>
            <p:ph type="body" sz="quarter" idx="11"/>
          </p:nvPr>
        </p:nvSpPr>
        <p:spPr/>
        <p:txBody>
          <a:bodyPr/>
          <a:lstStyle/>
          <a:p>
            <a:r>
              <a:rPr lang="en-US" dirty="0"/>
              <a:t>Role: Deputy </a:t>
            </a:r>
            <a:r>
              <a:rPr lang="en-US" dirty="0" smtClean="0"/>
              <a:t>Mayor</a:t>
            </a:r>
            <a:endParaRPr lang="en-US" dirty="0"/>
          </a:p>
        </p:txBody>
      </p:sp>
    </p:spTree>
    <p:extLst>
      <p:ext uri="{BB962C8B-B14F-4D97-AF65-F5344CB8AC3E}">
        <p14:creationId xmlns:p14="http://schemas.microsoft.com/office/powerpoint/2010/main" val="2306501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Team Scenario 1</a:t>
            </a:r>
            <a:endParaRPr lang="en-US" dirty="0"/>
          </a:p>
        </p:txBody>
      </p:sp>
      <p:sp>
        <p:nvSpPr>
          <p:cNvPr id="27" name="Text Placeholder 26"/>
          <p:cNvSpPr>
            <a:spLocks noGrp="1"/>
          </p:cNvSpPr>
          <p:nvPr>
            <p:ph type="body" sz="quarter" idx="10"/>
          </p:nvPr>
        </p:nvSpPr>
        <p:spPr>
          <a:xfrm>
            <a:off x="228600" y="1828800"/>
            <a:ext cx="8305800" cy="2971800"/>
          </a:xfrm>
        </p:spPr>
        <p:txBody>
          <a:bodyPr>
            <a:normAutofit/>
          </a:bodyPr>
          <a:lstStyle/>
          <a:p>
            <a:r>
              <a:rPr lang="en-US" sz="2400" b="1" dirty="0" smtClean="0"/>
              <a:t>Planning Horizon: 2050</a:t>
            </a:r>
          </a:p>
          <a:p>
            <a:r>
              <a:rPr lang="en-US" sz="2400" b="1" dirty="0" smtClean="0"/>
              <a:t>Sea Level Rise: Mid range (12” by 2050)</a:t>
            </a:r>
          </a:p>
          <a:p>
            <a:r>
              <a:rPr lang="en-US" sz="2400" b="1" dirty="0" smtClean="0"/>
              <a:t>Precipitation: 20% increase in precipitation intensity</a:t>
            </a:r>
          </a:p>
          <a:p>
            <a:endParaRPr lang="en-US" sz="2400" b="1" dirty="0"/>
          </a:p>
        </p:txBody>
      </p:sp>
      <p:sp>
        <p:nvSpPr>
          <p:cNvPr id="5" name="Content Placeholder 4"/>
          <p:cNvSpPr>
            <a:spLocks noGrp="1"/>
          </p:cNvSpPr>
          <p:nvPr>
            <p:ph type="body" sz="quarter" idx="11"/>
          </p:nvPr>
        </p:nvSpPr>
        <p:spPr>
          <a:xfrm>
            <a:off x="304800" y="3581400"/>
            <a:ext cx="8305800" cy="1752600"/>
          </a:xfrm>
        </p:spPr>
        <p:txBody>
          <a:bodyPr>
            <a:noAutofit/>
          </a:bodyPr>
          <a:lstStyle/>
          <a:p>
            <a:r>
              <a:rPr lang="en-US" sz="2000" dirty="0" smtClean="0"/>
              <a:t>Town History: </a:t>
            </a:r>
          </a:p>
          <a:p>
            <a:r>
              <a:rPr lang="en-US" sz="2000" b="0" dirty="0" smtClean="0"/>
              <a:t>Originally settled by longline fisherman in the 1890s, the area became heavily farmed in the 1930s, and transitioned to a resort community during the economic boom  of the 1980s. The town’s economy is now based on a mix of technology-related industry, tourism, and fishing. </a:t>
            </a:r>
          </a:p>
          <a:p>
            <a:endParaRPr lang="en-US" sz="2000" dirty="0" smtClean="0"/>
          </a:p>
          <a:p>
            <a:r>
              <a:rPr lang="en-US" sz="2000" dirty="0" smtClean="0"/>
              <a:t>Current Resident Population = </a:t>
            </a:r>
            <a:r>
              <a:rPr lang="en-US" sz="2000" b="0" dirty="0" smtClean="0"/>
              <a:t>225,000</a:t>
            </a:r>
            <a:endParaRPr lang="en-US" sz="2000" b="0" dirty="0"/>
          </a:p>
        </p:txBody>
      </p:sp>
    </p:spTree>
    <p:extLst>
      <p:ext uri="{BB962C8B-B14F-4D97-AF65-F5344CB8AC3E}">
        <p14:creationId xmlns:p14="http://schemas.microsoft.com/office/powerpoint/2010/main" val="2093667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Team Scenario 2</a:t>
            </a:r>
            <a:endParaRPr lang="en-US" dirty="0"/>
          </a:p>
        </p:txBody>
      </p:sp>
      <p:sp>
        <p:nvSpPr>
          <p:cNvPr id="21" name="Text Placeholder 20"/>
          <p:cNvSpPr>
            <a:spLocks noGrp="1"/>
          </p:cNvSpPr>
          <p:nvPr>
            <p:ph type="body" sz="quarter" idx="10"/>
          </p:nvPr>
        </p:nvSpPr>
        <p:spPr>
          <a:xfrm>
            <a:off x="228600" y="1828800"/>
            <a:ext cx="8305800" cy="2971800"/>
          </a:xfrm>
        </p:spPr>
        <p:txBody>
          <a:bodyPr>
            <a:normAutofit/>
          </a:bodyPr>
          <a:lstStyle/>
          <a:p>
            <a:r>
              <a:rPr lang="en-US" sz="2400" b="1" dirty="0" smtClean="0"/>
              <a:t>Planning Horizon: 2050</a:t>
            </a:r>
          </a:p>
          <a:p>
            <a:r>
              <a:rPr lang="en-US" sz="2400" b="1" dirty="0" smtClean="0"/>
              <a:t>Sea Level Rise: Mid range (12” by 2050)</a:t>
            </a:r>
          </a:p>
          <a:p>
            <a:endParaRPr lang="en-US" sz="2400" b="1" dirty="0"/>
          </a:p>
        </p:txBody>
      </p:sp>
      <p:sp>
        <p:nvSpPr>
          <p:cNvPr id="8" name="Content Placeholder 4"/>
          <p:cNvSpPr txBox="1">
            <a:spLocks/>
          </p:cNvSpPr>
          <p:nvPr/>
        </p:nvSpPr>
        <p:spPr>
          <a:xfrm>
            <a:off x="304800" y="3581400"/>
            <a:ext cx="8305800" cy="1219200"/>
          </a:xfrm>
          <a:prstGeom prst="rect">
            <a:avLst/>
          </a:prstGeom>
        </p:spPr>
        <p:txBody>
          <a:bodyPr vert="horz">
            <a:noAutofit/>
          </a:bodyPr>
          <a:lstStyle>
            <a:lvl1pPr marL="0" indent="0" algn="l" rtl="0" eaLnBrk="1" latinLnBrk="0" hangingPunct="1">
              <a:spcBef>
                <a:spcPts val="0"/>
              </a:spcBef>
              <a:buClr>
                <a:schemeClr val="accent1"/>
              </a:buClr>
              <a:buSzPct val="85000"/>
              <a:buFont typeface="Wingdings 2"/>
              <a:buNone/>
              <a:defRPr kumimoji="0" sz="2400" b="1"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sz="2000" dirty="0" smtClean="0"/>
              <a:t>Town History: </a:t>
            </a:r>
          </a:p>
          <a:p>
            <a:r>
              <a:rPr lang="en-US" sz="2000" b="0" dirty="0"/>
              <a:t>Originally settled by longline fisherman in the 1890s, the area became heavily farmed in the 1930s, and transitioned to a resort community during the economic boom  of the 1980s. The town’s economy is now based on a mix of technology-related industry, tourism, and fishing. </a:t>
            </a:r>
          </a:p>
          <a:p>
            <a:endParaRPr lang="en-US" sz="2000" dirty="0" smtClean="0"/>
          </a:p>
          <a:p>
            <a:r>
              <a:rPr lang="en-US" sz="2000" dirty="0" smtClean="0"/>
              <a:t>Current Resident Population = </a:t>
            </a:r>
            <a:r>
              <a:rPr lang="en-US" sz="2000" b="0" dirty="0" smtClean="0"/>
              <a:t>225,000</a:t>
            </a:r>
            <a:endParaRPr lang="en-US" sz="2000" b="0" dirty="0"/>
          </a:p>
        </p:txBody>
      </p:sp>
    </p:spTree>
    <p:extLst>
      <p:ext uri="{BB962C8B-B14F-4D97-AF65-F5344CB8AC3E}">
        <p14:creationId xmlns:p14="http://schemas.microsoft.com/office/powerpoint/2010/main" val="3325364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Team Scenario 3</a:t>
            </a:r>
            <a:endParaRPr lang="en-US" dirty="0"/>
          </a:p>
        </p:txBody>
      </p:sp>
      <p:sp>
        <p:nvSpPr>
          <p:cNvPr id="21" name="Text Placeholder 20"/>
          <p:cNvSpPr>
            <a:spLocks noGrp="1"/>
          </p:cNvSpPr>
          <p:nvPr>
            <p:ph type="body" sz="quarter" idx="10"/>
          </p:nvPr>
        </p:nvSpPr>
        <p:spPr>
          <a:xfrm>
            <a:off x="228600" y="1828800"/>
            <a:ext cx="8305800" cy="2971800"/>
          </a:xfrm>
        </p:spPr>
        <p:txBody>
          <a:bodyPr/>
          <a:lstStyle/>
          <a:p>
            <a:r>
              <a:rPr lang="en-US" sz="2400" b="1" dirty="0" smtClean="0"/>
              <a:t>Planning Horizon: 2050</a:t>
            </a:r>
          </a:p>
          <a:p>
            <a:r>
              <a:rPr lang="en-US" sz="2400" b="1" dirty="0" smtClean="0"/>
              <a:t>Sea Level Rise: Upper range (24” by 2050)</a:t>
            </a:r>
          </a:p>
          <a:p>
            <a:r>
              <a:rPr lang="en-US" sz="2400" b="1" dirty="0" smtClean="0"/>
              <a:t>Precipitation: 20% increase in precipitation intensity</a:t>
            </a:r>
          </a:p>
          <a:p>
            <a:endParaRPr lang="en-US" dirty="0"/>
          </a:p>
        </p:txBody>
      </p:sp>
      <p:sp>
        <p:nvSpPr>
          <p:cNvPr id="9" name="Content Placeholder 4"/>
          <p:cNvSpPr>
            <a:spLocks noGrp="1"/>
          </p:cNvSpPr>
          <p:nvPr>
            <p:ph type="body" sz="quarter" idx="11"/>
          </p:nvPr>
        </p:nvSpPr>
        <p:spPr>
          <a:xfrm>
            <a:off x="304800" y="3581400"/>
            <a:ext cx="8305800" cy="1219200"/>
          </a:xfrm>
        </p:spPr>
        <p:txBody>
          <a:bodyPr>
            <a:noAutofit/>
          </a:bodyPr>
          <a:lstStyle/>
          <a:p>
            <a:r>
              <a:rPr lang="en-US" sz="2000" dirty="0" smtClean="0"/>
              <a:t>Town History: </a:t>
            </a:r>
          </a:p>
          <a:p>
            <a:r>
              <a:rPr lang="en-US" sz="2000" b="0" dirty="0"/>
              <a:t>Originally settled by longline fisherman in the 1890s, the area became heavily farmed in the 1930s, and transitioned to a resort community during the economic boom  of the 1980s. The town’s economy is now based on a mix of technology-related industry, tourism, and fishing. </a:t>
            </a:r>
          </a:p>
          <a:p>
            <a:endParaRPr lang="en-US" sz="2000" dirty="0" smtClean="0"/>
          </a:p>
          <a:p>
            <a:r>
              <a:rPr lang="en-US" sz="2000" dirty="0" smtClean="0"/>
              <a:t>Current Resident Population = </a:t>
            </a:r>
            <a:r>
              <a:rPr lang="en-US" sz="2000" b="0" dirty="0" smtClean="0"/>
              <a:t>225,000</a:t>
            </a:r>
            <a:endParaRPr lang="en-US" sz="2000" b="0" dirty="0"/>
          </a:p>
        </p:txBody>
      </p:sp>
    </p:spTree>
    <p:extLst>
      <p:ext uri="{BB962C8B-B14F-4D97-AF65-F5344CB8AC3E}">
        <p14:creationId xmlns:p14="http://schemas.microsoft.com/office/powerpoint/2010/main" val="1566473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Team Scenario 4</a:t>
            </a:r>
            <a:endParaRPr lang="en-US" dirty="0"/>
          </a:p>
        </p:txBody>
      </p:sp>
      <p:sp>
        <p:nvSpPr>
          <p:cNvPr id="21" name="Text Placeholder 20"/>
          <p:cNvSpPr>
            <a:spLocks noGrp="1"/>
          </p:cNvSpPr>
          <p:nvPr>
            <p:ph type="body" sz="quarter" idx="10"/>
          </p:nvPr>
        </p:nvSpPr>
        <p:spPr>
          <a:xfrm>
            <a:off x="228600" y="1828800"/>
            <a:ext cx="8305800" cy="2971800"/>
          </a:xfrm>
        </p:spPr>
        <p:txBody>
          <a:bodyPr/>
          <a:lstStyle/>
          <a:p>
            <a:r>
              <a:rPr lang="en-US" sz="2400" b="1" dirty="0" smtClean="0"/>
              <a:t>Planning Horizon: 2050</a:t>
            </a:r>
          </a:p>
          <a:p>
            <a:r>
              <a:rPr lang="en-US" sz="2400" b="1" dirty="0" smtClean="0"/>
              <a:t>Sea Level Rise: Upper range (24” by 2050)</a:t>
            </a:r>
          </a:p>
          <a:p>
            <a:endParaRPr lang="en-US" dirty="0"/>
          </a:p>
        </p:txBody>
      </p:sp>
      <p:sp>
        <p:nvSpPr>
          <p:cNvPr id="9" name="Content Placeholder 4"/>
          <p:cNvSpPr>
            <a:spLocks noGrp="1"/>
          </p:cNvSpPr>
          <p:nvPr>
            <p:ph type="body" sz="quarter" idx="11"/>
          </p:nvPr>
        </p:nvSpPr>
        <p:spPr>
          <a:xfrm>
            <a:off x="304800" y="3581400"/>
            <a:ext cx="8305800" cy="1219200"/>
          </a:xfrm>
        </p:spPr>
        <p:txBody>
          <a:bodyPr>
            <a:noAutofit/>
          </a:bodyPr>
          <a:lstStyle/>
          <a:p>
            <a:r>
              <a:rPr lang="en-US" sz="2000" dirty="0" smtClean="0"/>
              <a:t>Town History: </a:t>
            </a:r>
          </a:p>
          <a:p>
            <a:r>
              <a:rPr lang="en-US" sz="2000" b="0" dirty="0"/>
              <a:t>Originally settled by longline fisherman in the 1890s, the area became heavily farmed in the 1930s, and transitioned to a resort community during the economic boom  of the 1980s. The town’s economy is now based on a mix of technology-related industry, tourism, and fishing. </a:t>
            </a:r>
          </a:p>
          <a:p>
            <a:endParaRPr lang="en-US" sz="2000" dirty="0" smtClean="0"/>
          </a:p>
          <a:p>
            <a:r>
              <a:rPr lang="en-US" sz="2000" dirty="0" smtClean="0"/>
              <a:t>Current Resident Population = </a:t>
            </a:r>
            <a:r>
              <a:rPr lang="en-US" sz="2000" b="0" dirty="0" smtClean="0"/>
              <a:t>225,000</a:t>
            </a:r>
            <a:endParaRPr lang="en-US" sz="2000" b="0" dirty="0"/>
          </a:p>
        </p:txBody>
      </p:sp>
    </p:spTree>
    <p:extLst>
      <p:ext uri="{BB962C8B-B14F-4D97-AF65-F5344CB8AC3E}">
        <p14:creationId xmlns:p14="http://schemas.microsoft.com/office/powerpoint/2010/main" val="2257049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Team Scenario 5</a:t>
            </a:r>
            <a:endParaRPr lang="en-US" dirty="0"/>
          </a:p>
        </p:txBody>
      </p:sp>
      <p:sp>
        <p:nvSpPr>
          <p:cNvPr id="21" name="Text Placeholder 20"/>
          <p:cNvSpPr>
            <a:spLocks noGrp="1"/>
          </p:cNvSpPr>
          <p:nvPr>
            <p:ph type="body" sz="quarter" idx="10"/>
          </p:nvPr>
        </p:nvSpPr>
        <p:spPr>
          <a:xfrm>
            <a:off x="228600" y="1828800"/>
            <a:ext cx="8305800" cy="2971800"/>
          </a:xfrm>
        </p:spPr>
        <p:txBody>
          <a:bodyPr>
            <a:normAutofit/>
          </a:bodyPr>
          <a:lstStyle/>
          <a:p>
            <a:r>
              <a:rPr lang="en-US" sz="2400" b="1" dirty="0"/>
              <a:t>Planning Horizon: 2100</a:t>
            </a:r>
          </a:p>
          <a:p>
            <a:r>
              <a:rPr lang="en-US" sz="2400" b="1" dirty="0"/>
              <a:t>Sea Level Rise: </a:t>
            </a:r>
            <a:r>
              <a:rPr lang="en-US" sz="2400" b="1" dirty="0" smtClean="0"/>
              <a:t>Mid range (36</a:t>
            </a:r>
            <a:r>
              <a:rPr lang="en-US" sz="2400" b="1" dirty="0"/>
              <a:t>” by 2100)</a:t>
            </a:r>
          </a:p>
          <a:p>
            <a:endParaRPr lang="en-US" sz="2400" b="1" dirty="0"/>
          </a:p>
        </p:txBody>
      </p:sp>
      <p:sp>
        <p:nvSpPr>
          <p:cNvPr id="6" name="Content Placeholder 4"/>
          <p:cNvSpPr>
            <a:spLocks noGrp="1"/>
          </p:cNvSpPr>
          <p:nvPr>
            <p:ph type="body" sz="quarter" idx="11"/>
          </p:nvPr>
        </p:nvSpPr>
        <p:spPr>
          <a:xfrm>
            <a:off x="304800" y="3581400"/>
            <a:ext cx="8305800" cy="1219200"/>
          </a:xfrm>
        </p:spPr>
        <p:txBody>
          <a:bodyPr>
            <a:noAutofit/>
          </a:bodyPr>
          <a:lstStyle/>
          <a:p>
            <a:r>
              <a:rPr lang="en-US" sz="2000" dirty="0" smtClean="0"/>
              <a:t>Town History: </a:t>
            </a:r>
          </a:p>
          <a:p>
            <a:r>
              <a:rPr lang="en-US" sz="2000" b="0" dirty="0"/>
              <a:t>Originally settled by longline fisherman in the 1890s, the area became heavily farmed in the 1930s, and transitioned to a resort community during the economic boom  of the 1980s. The town’s economy is now based on a mix of technology-related industry, tourism, and fishing. </a:t>
            </a:r>
          </a:p>
          <a:p>
            <a:endParaRPr lang="en-US" sz="2000" dirty="0" smtClean="0"/>
          </a:p>
          <a:p>
            <a:r>
              <a:rPr lang="en-US" sz="2000" dirty="0" smtClean="0"/>
              <a:t>Current Resident Population = </a:t>
            </a:r>
            <a:r>
              <a:rPr lang="en-US" sz="2000" b="0" dirty="0" smtClean="0"/>
              <a:t>225,000</a:t>
            </a:r>
            <a:endParaRPr lang="en-US" sz="2000" b="0" dirty="0"/>
          </a:p>
        </p:txBody>
      </p:sp>
    </p:spTree>
    <p:extLst>
      <p:ext uri="{BB962C8B-B14F-4D97-AF65-F5344CB8AC3E}">
        <p14:creationId xmlns:p14="http://schemas.microsoft.com/office/powerpoint/2010/main" val="475390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Adaptation Planning Budget</a:t>
            </a:r>
            <a:endParaRPr lang="en-US" dirty="0"/>
          </a:p>
        </p:txBody>
      </p:sp>
      <p:sp>
        <p:nvSpPr>
          <p:cNvPr id="7" name="TextBox 6"/>
          <p:cNvSpPr txBox="1"/>
          <p:nvPr/>
        </p:nvSpPr>
        <p:spPr>
          <a:xfrm>
            <a:off x="762000" y="2057400"/>
            <a:ext cx="5791200" cy="3339376"/>
          </a:xfrm>
          <a:prstGeom prst="rect">
            <a:avLst/>
          </a:prstGeom>
          <a:noFill/>
        </p:spPr>
        <p:txBody>
          <a:bodyPr wrap="square" rtlCol="0">
            <a:spAutoFit/>
          </a:bodyPr>
          <a:lstStyle/>
          <a:p>
            <a:r>
              <a:rPr lang="en-US" sz="9600" dirty="0" smtClean="0">
                <a:latin typeface="Arial" panose="020B0604020202020204" pitchFamily="34" charset="0"/>
                <a:cs typeface="Arial" panose="020B0604020202020204" pitchFamily="34" charset="0"/>
              </a:rPr>
              <a:t>$5 </a:t>
            </a:r>
            <a:r>
              <a:rPr lang="en-US" sz="11500" dirty="0" smtClean="0">
                <a:latin typeface="Arial" panose="020B0604020202020204" pitchFamily="34" charset="0"/>
                <a:cs typeface="Arial" panose="020B0604020202020204" pitchFamily="34" charset="0"/>
              </a:rPr>
              <a:t>Million</a:t>
            </a:r>
            <a:r>
              <a:rPr lang="en-US" sz="9600" dirty="0" smtClean="0">
                <a:latin typeface="Arial" panose="020B0604020202020204" pitchFamily="34" charset="0"/>
                <a:cs typeface="Arial" panose="020B0604020202020204" pitchFamily="34" charset="0"/>
              </a:rPr>
              <a:t> </a:t>
            </a:r>
            <a:endParaRPr lang="es-ES" sz="9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70272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Adaptation Planning Budget</a:t>
            </a:r>
            <a:endParaRPr lang="en-US" dirty="0"/>
          </a:p>
        </p:txBody>
      </p:sp>
      <p:sp>
        <p:nvSpPr>
          <p:cNvPr id="7" name="TextBox 6"/>
          <p:cNvSpPr txBox="1"/>
          <p:nvPr/>
        </p:nvSpPr>
        <p:spPr>
          <a:xfrm>
            <a:off x="762000" y="2057400"/>
            <a:ext cx="5791200" cy="3339376"/>
          </a:xfrm>
          <a:prstGeom prst="rect">
            <a:avLst/>
          </a:prstGeom>
          <a:noFill/>
        </p:spPr>
        <p:txBody>
          <a:bodyPr wrap="square" rtlCol="0">
            <a:spAutoFit/>
          </a:bodyPr>
          <a:lstStyle/>
          <a:p>
            <a:r>
              <a:rPr lang="en-US" sz="9600" dirty="0" smtClean="0">
                <a:latin typeface="Arial" panose="020B0604020202020204" pitchFamily="34" charset="0"/>
                <a:cs typeface="Arial" panose="020B0604020202020204" pitchFamily="34" charset="0"/>
              </a:rPr>
              <a:t>$15 </a:t>
            </a:r>
            <a:r>
              <a:rPr lang="en-US" sz="11500" dirty="0" smtClean="0">
                <a:latin typeface="Arial" panose="020B0604020202020204" pitchFamily="34" charset="0"/>
                <a:cs typeface="Arial" panose="020B0604020202020204" pitchFamily="34" charset="0"/>
              </a:rPr>
              <a:t>Million</a:t>
            </a:r>
            <a:r>
              <a:rPr lang="en-US" sz="9600" dirty="0" smtClean="0">
                <a:latin typeface="Arial" panose="020B0604020202020204" pitchFamily="34" charset="0"/>
                <a:cs typeface="Arial" panose="020B0604020202020204" pitchFamily="34" charset="0"/>
              </a:rPr>
              <a:t> </a:t>
            </a:r>
            <a:endParaRPr lang="es-ES" sz="9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8016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Adaptation Planning Budget</a:t>
            </a:r>
            <a:endParaRPr lang="en-US" dirty="0"/>
          </a:p>
        </p:txBody>
      </p:sp>
      <p:sp>
        <p:nvSpPr>
          <p:cNvPr id="7" name="TextBox 6"/>
          <p:cNvSpPr txBox="1"/>
          <p:nvPr/>
        </p:nvSpPr>
        <p:spPr>
          <a:xfrm>
            <a:off x="762000" y="2057400"/>
            <a:ext cx="5791200" cy="3339376"/>
          </a:xfrm>
          <a:prstGeom prst="rect">
            <a:avLst/>
          </a:prstGeom>
          <a:noFill/>
        </p:spPr>
        <p:txBody>
          <a:bodyPr wrap="square" rtlCol="0">
            <a:spAutoFit/>
          </a:bodyPr>
          <a:lstStyle/>
          <a:p>
            <a:r>
              <a:rPr lang="en-US" sz="9600" dirty="0" smtClean="0">
                <a:latin typeface="Arial" panose="020B0604020202020204" pitchFamily="34" charset="0"/>
                <a:cs typeface="Arial" panose="020B0604020202020204" pitchFamily="34" charset="0"/>
              </a:rPr>
              <a:t>$30 </a:t>
            </a:r>
            <a:r>
              <a:rPr lang="en-US" sz="11500" dirty="0" smtClean="0">
                <a:latin typeface="Arial" panose="020B0604020202020204" pitchFamily="34" charset="0"/>
                <a:cs typeface="Arial" panose="020B0604020202020204" pitchFamily="34" charset="0"/>
              </a:rPr>
              <a:t>Million</a:t>
            </a:r>
            <a:r>
              <a:rPr lang="en-US" sz="9600" dirty="0" smtClean="0">
                <a:latin typeface="Arial" panose="020B0604020202020204" pitchFamily="34" charset="0"/>
                <a:cs typeface="Arial" panose="020B0604020202020204" pitchFamily="34" charset="0"/>
              </a:rPr>
              <a:t> </a:t>
            </a:r>
            <a:endParaRPr lang="es-ES" sz="9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019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Adaptation Planning Budget</a:t>
            </a:r>
            <a:endParaRPr lang="en-US" dirty="0"/>
          </a:p>
        </p:txBody>
      </p:sp>
      <p:sp>
        <p:nvSpPr>
          <p:cNvPr id="7" name="TextBox 6"/>
          <p:cNvSpPr txBox="1"/>
          <p:nvPr/>
        </p:nvSpPr>
        <p:spPr>
          <a:xfrm>
            <a:off x="762000" y="2057400"/>
            <a:ext cx="5791200" cy="3339376"/>
          </a:xfrm>
          <a:prstGeom prst="rect">
            <a:avLst/>
          </a:prstGeom>
          <a:noFill/>
        </p:spPr>
        <p:txBody>
          <a:bodyPr wrap="square" rtlCol="0">
            <a:spAutoFit/>
          </a:bodyPr>
          <a:lstStyle/>
          <a:p>
            <a:r>
              <a:rPr lang="en-US" sz="9600" dirty="0" smtClean="0">
                <a:latin typeface="Arial" panose="020B0604020202020204" pitchFamily="34" charset="0"/>
                <a:cs typeface="Arial" panose="020B0604020202020204" pitchFamily="34" charset="0"/>
              </a:rPr>
              <a:t>$50 </a:t>
            </a:r>
            <a:r>
              <a:rPr lang="en-US" sz="11500" dirty="0" smtClean="0">
                <a:latin typeface="Arial" panose="020B0604020202020204" pitchFamily="34" charset="0"/>
                <a:cs typeface="Arial" panose="020B0604020202020204" pitchFamily="34" charset="0"/>
              </a:rPr>
              <a:t>Million</a:t>
            </a:r>
            <a:r>
              <a:rPr lang="en-US" sz="9600" dirty="0" smtClean="0">
                <a:latin typeface="Arial" panose="020B0604020202020204" pitchFamily="34" charset="0"/>
                <a:cs typeface="Arial" panose="020B0604020202020204" pitchFamily="34" charset="0"/>
              </a:rPr>
              <a:t> </a:t>
            </a:r>
            <a:endParaRPr lang="es-ES" sz="9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615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04800" y="2514600"/>
            <a:ext cx="5105400" cy="2971800"/>
          </a:xfrm>
        </p:spPr>
        <p:txBody>
          <a:bodyPr>
            <a:noAutofit/>
          </a:bodyPr>
          <a:lstStyle/>
          <a:p>
            <a:r>
              <a:rPr lang="en-US" sz="2200" dirty="0" smtClean="0"/>
              <a:t>Originally built in the 1930s, the town’s main water treatment plant supplies drinking water to residents. It was renovated in 1970 to accommodate growing water demand. The plant is located along the banks of the Abundance River and recent floods damaged several key pieces of infrastructure. Maximum capacity is 20 MGD.</a:t>
            </a:r>
          </a:p>
          <a:p>
            <a:endParaRPr lang="en-US" sz="2200" dirty="0" smtClean="0"/>
          </a:p>
          <a:p>
            <a:r>
              <a:rPr lang="en-US" sz="2200" dirty="0" smtClean="0"/>
              <a:t>Built 1939, expanded 1970.</a:t>
            </a:r>
            <a:endParaRPr lang="en-US" sz="2200" dirty="0"/>
          </a:p>
        </p:txBody>
      </p:sp>
      <p:sp>
        <p:nvSpPr>
          <p:cNvPr id="8" name="Text Placeholder 7"/>
          <p:cNvSpPr>
            <a:spLocks noGrp="1"/>
          </p:cNvSpPr>
          <p:nvPr>
            <p:ph type="body" sz="quarter" idx="11"/>
          </p:nvPr>
        </p:nvSpPr>
        <p:spPr/>
        <p:txBody>
          <a:bodyPr/>
          <a:lstStyle/>
          <a:p>
            <a:r>
              <a:rPr lang="en-US" dirty="0" smtClean="0"/>
              <a:t>Water Treatment Plant</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759" b="99747" l="0" r="98737"/>
                    </a14:imgEffect>
                  </a14:imgLayer>
                </a14:imgProps>
              </a:ext>
              <a:ext uri="{28A0092B-C50C-407E-A947-70E740481C1C}">
                <a14:useLocalDpi xmlns:a14="http://schemas.microsoft.com/office/drawing/2010/main" val="0"/>
              </a:ext>
            </a:extLst>
          </a:blip>
          <a:stretch>
            <a:fillRect/>
          </a:stretch>
        </p:blipFill>
        <p:spPr bwMode="auto">
          <a:xfrm>
            <a:off x="6324600" y="2286000"/>
            <a:ext cx="1981096" cy="2043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1399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Transportation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interests of the Resilience Harbor Transportation Agency (RHTA), which maintains the town’s roads, bike paths, and public transit, including buses and the ferry.</a:t>
            </a:r>
            <a:endParaRPr lang="en-US" dirty="0"/>
          </a:p>
        </p:txBody>
      </p:sp>
      <p:sp>
        <p:nvSpPr>
          <p:cNvPr id="7" name="Text Placeholder 6"/>
          <p:cNvSpPr>
            <a:spLocks noGrp="1"/>
          </p:cNvSpPr>
          <p:nvPr>
            <p:ph type="body" sz="quarter" idx="11"/>
          </p:nvPr>
        </p:nvSpPr>
        <p:spPr/>
        <p:txBody>
          <a:bodyPr/>
          <a:lstStyle/>
          <a:p>
            <a:r>
              <a:rPr lang="en-US" dirty="0"/>
              <a:t>Role: </a:t>
            </a:r>
            <a:r>
              <a:rPr lang="en-US" dirty="0" smtClean="0"/>
              <a:t>Transportation Planner</a:t>
            </a:r>
            <a:endParaRPr lang="en-US" dirty="0"/>
          </a:p>
          <a:p>
            <a:endParaRPr lang="en-US" dirty="0"/>
          </a:p>
        </p:txBody>
      </p:sp>
    </p:spTree>
    <p:extLst>
      <p:ext uri="{BB962C8B-B14F-4D97-AF65-F5344CB8AC3E}">
        <p14:creationId xmlns:p14="http://schemas.microsoft.com/office/powerpoint/2010/main" val="592020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667000"/>
            <a:ext cx="5105400" cy="3810000"/>
          </a:xfrm>
        </p:spPr>
        <p:txBody>
          <a:bodyPr>
            <a:normAutofit/>
          </a:bodyPr>
          <a:lstStyle/>
          <a:p>
            <a:r>
              <a:rPr lang="en-US" sz="2200" dirty="0" smtClean="0"/>
              <a:t>The coal-fired Power Plant currently generates all power for the town.  The coastal mangrove forest provides protection from storm surge and waves. As it has never flooded, Reliant Power Company, Inc., has not invested in any flood-proofing mechanisms. It has previously failed during large wind storms, causing citywide blackouts. </a:t>
            </a:r>
          </a:p>
          <a:p>
            <a:endParaRPr lang="en-US" sz="2200" dirty="0" smtClean="0"/>
          </a:p>
          <a:p>
            <a:r>
              <a:rPr lang="en-US" sz="2200" dirty="0" smtClean="0"/>
              <a:t>Built 1968.</a:t>
            </a:r>
            <a:endParaRPr lang="en-US" sz="2200" dirty="0"/>
          </a:p>
        </p:txBody>
      </p:sp>
      <p:sp>
        <p:nvSpPr>
          <p:cNvPr id="7" name="Text Placeholder 6"/>
          <p:cNvSpPr>
            <a:spLocks noGrp="1"/>
          </p:cNvSpPr>
          <p:nvPr>
            <p:ph type="body" sz="quarter" idx="11"/>
          </p:nvPr>
        </p:nvSpPr>
        <p:spPr/>
        <p:txBody>
          <a:bodyPr/>
          <a:lstStyle/>
          <a:p>
            <a:r>
              <a:rPr lang="en-US" dirty="0" smtClean="0"/>
              <a:t>Power Plant</a:t>
            </a:r>
            <a:endParaRPr lang="en-US" dirty="0"/>
          </a:p>
        </p:txBody>
      </p:sp>
      <p:pic>
        <p:nvPicPr>
          <p:cNvPr id="9"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413" b="100000" l="0" r="100000"/>
                    </a14:imgEffect>
                  </a14:imgLayer>
                </a14:imgProps>
              </a:ext>
              <a:ext uri="{28A0092B-C50C-407E-A947-70E740481C1C}">
                <a14:useLocalDpi xmlns:a14="http://schemas.microsoft.com/office/drawing/2010/main" val="0"/>
              </a:ext>
            </a:extLst>
          </a:blip>
          <a:srcRect/>
          <a:stretch>
            <a:fillRect/>
          </a:stretch>
        </p:blipFill>
        <p:spPr bwMode="auto">
          <a:xfrm>
            <a:off x="6400800" y="2438400"/>
            <a:ext cx="1735742" cy="1712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76972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667000"/>
            <a:ext cx="5105400" cy="2971800"/>
          </a:xfrm>
        </p:spPr>
        <p:txBody>
          <a:bodyPr>
            <a:noAutofit/>
          </a:bodyPr>
          <a:lstStyle/>
          <a:p>
            <a:r>
              <a:rPr lang="en-US" sz="2200" dirty="0" smtClean="0"/>
              <a:t>The substation was built to provide power to the western side of town.  Similar to the Power Plant, the substation lacks weather proofing, and damage from last year’s hurricane caused the entire western side of town, roughly 30% of the total population, to be without power for several weeks.</a:t>
            </a:r>
          </a:p>
          <a:p>
            <a:endParaRPr lang="en-US" sz="2200" dirty="0" smtClean="0"/>
          </a:p>
          <a:p>
            <a:r>
              <a:rPr lang="en-US" sz="2200" dirty="0" smtClean="0"/>
              <a:t>Built 1976.</a:t>
            </a:r>
            <a:endParaRPr lang="en-US" sz="2200" dirty="0"/>
          </a:p>
        </p:txBody>
      </p:sp>
      <p:sp>
        <p:nvSpPr>
          <p:cNvPr id="8" name="Text Placeholder 7"/>
          <p:cNvSpPr>
            <a:spLocks noGrp="1"/>
          </p:cNvSpPr>
          <p:nvPr>
            <p:ph type="body" sz="quarter" idx="11"/>
          </p:nvPr>
        </p:nvSpPr>
        <p:spPr/>
        <p:txBody>
          <a:bodyPr/>
          <a:lstStyle/>
          <a:p>
            <a:r>
              <a:rPr lang="en-US" dirty="0" smtClean="0"/>
              <a:t>Substation</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13" b="100000" l="0" r="98485"/>
                    </a14:imgEffect>
                  </a14:imgLayer>
                </a14:imgProps>
              </a:ext>
              <a:ext uri="{28A0092B-C50C-407E-A947-70E740481C1C}">
                <a14:useLocalDpi xmlns:a14="http://schemas.microsoft.com/office/drawing/2010/main" val="0"/>
              </a:ext>
            </a:extLst>
          </a:blip>
          <a:stretch>
            <a:fillRect/>
          </a:stretch>
        </p:blipFill>
        <p:spPr bwMode="auto">
          <a:xfrm>
            <a:off x="6324600" y="2286000"/>
            <a:ext cx="1932068" cy="2047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74349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457200" y="2670934"/>
            <a:ext cx="5105400" cy="3729866"/>
          </a:xfrm>
        </p:spPr>
        <p:txBody>
          <a:bodyPr>
            <a:noAutofit/>
          </a:bodyPr>
          <a:lstStyle/>
          <a:p>
            <a:r>
              <a:rPr lang="en-US" sz="2200" dirty="0" smtClean="0"/>
              <a:t>Originally built in the 1940s, the town’s main treatment plant was renovated in 1973 to accommodate a growing population’s wastewater needs. It has not been upgraded since 1973, and in the salty ocean air, significant components are degrading. Maximum capacity is 17 MGD, with an average dry weather flow of 4 MGD.</a:t>
            </a:r>
          </a:p>
          <a:p>
            <a:endParaRPr lang="en-US" sz="2200" dirty="0" smtClean="0"/>
          </a:p>
          <a:p>
            <a:r>
              <a:rPr lang="en-US" sz="2200" dirty="0" smtClean="0"/>
              <a:t>Built 1942, expanded 1973.</a:t>
            </a:r>
            <a:endParaRPr lang="en-US" sz="2200" dirty="0"/>
          </a:p>
        </p:txBody>
      </p:sp>
      <p:sp>
        <p:nvSpPr>
          <p:cNvPr id="8" name="Text Placeholder 7"/>
          <p:cNvSpPr>
            <a:spLocks noGrp="1"/>
          </p:cNvSpPr>
          <p:nvPr>
            <p:ph type="body" sz="quarter" idx="11"/>
          </p:nvPr>
        </p:nvSpPr>
        <p:spPr/>
        <p:txBody>
          <a:bodyPr/>
          <a:lstStyle/>
          <a:p>
            <a:r>
              <a:rPr lang="en-US" dirty="0" smtClean="0"/>
              <a:t>Wastewater Treatment Plant</a:t>
            </a:r>
            <a:endParaRPr lang="en-US" dirty="0"/>
          </a:p>
        </p:txBody>
      </p:sp>
      <p:pic>
        <p:nvPicPr>
          <p:cNvPr id="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100000" l="3378" r="100000"/>
                    </a14:imgEffect>
                  </a14:imgLayer>
                </a14:imgProps>
              </a:ext>
              <a:ext uri="{28A0092B-C50C-407E-A947-70E740481C1C}">
                <a14:useLocalDpi xmlns:a14="http://schemas.microsoft.com/office/drawing/2010/main" val="0"/>
              </a:ext>
            </a:extLst>
          </a:blip>
          <a:srcRect l="4730" t="2431" b="-1"/>
          <a:stretch/>
        </p:blipFill>
        <p:spPr bwMode="auto">
          <a:xfrm>
            <a:off x="6477000" y="2514600"/>
            <a:ext cx="1648078" cy="164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48468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667000"/>
            <a:ext cx="5105400" cy="3276600"/>
          </a:xfrm>
        </p:spPr>
        <p:txBody>
          <a:bodyPr>
            <a:noAutofit/>
          </a:bodyPr>
          <a:lstStyle/>
          <a:p>
            <a:r>
              <a:rPr lang="en-US" sz="2200" dirty="0" smtClean="0"/>
              <a:t>This station pumps residential wastewater to the wastewater treatment plant. The original pumps and force mains are in poor condition.  A second pump was added in 2007, but the force main has not been upgraded. Pump station failure has flooded the Fisherman’s Wharf in the past. </a:t>
            </a:r>
          </a:p>
          <a:p>
            <a:endParaRPr lang="en-US" sz="2200" dirty="0" smtClean="0"/>
          </a:p>
          <a:p>
            <a:r>
              <a:rPr lang="en-US" sz="2200" dirty="0" smtClean="0"/>
              <a:t>Built 1944, expanded 2007.</a:t>
            </a:r>
            <a:endParaRPr lang="en-US" sz="2200" dirty="0"/>
          </a:p>
        </p:txBody>
      </p:sp>
      <p:sp>
        <p:nvSpPr>
          <p:cNvPr id="8" name="Text Placeholder 7"/>
          <p:cNvSpPr>
            <a:spLocks noGrp="1"/>
          </p:cNvSpPr>
          <p:nvPr>
            <p:ph type="body" sz="quarter" idx="11"/>
          </p:nvPr>
        </p:nvSpPr>
        <p:spPr/>
        <p:txBody>
          <a:bodyPr/>
          <a:lstStyle/>
          <a:p>
            <a:r>
              <a:rPr lang="en-US" dirty="0" smtClean="0"/>
              <a:t>Pump Station</a:t>
            </a:r>
            <a:endParaRPr lang="en-US" dirty="0"/>
          </a:p>
        </p:txBody>
      </p:sp>
      <p:pic>
        <p:nvPicPr>
          <p:cNvPr id="7"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477000" y="2438400"/>
            <a:ext cx="1700676" cy="1688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88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286000"/>
            <a:ext cx="5105400" cy="4038600"/>
          </a:xfrm>
        </p:spPr>
        <p:txBody>
          <a:bodyPr>
            <a:noAutofit/>
          </a:bodyPr>
          <a:lstStyle/>
          <a:p>
            <a:r>
              <a:rPr lang="en-US" sz="2200" dirty="0" smtClean="0"/>
              <a:t>The town’s stormwater filtration plant was built to address coastal water clarity near White Sands Beach and control nutrient runoff issues coming from highly fertilized fields. This plant treats up to 8 MGD of overland runoff during wet weather, primarily removing nutrients and sediments. While not top-of-the-line or brand new, it is generally functional and maintenance has been adequate to prevent any major failures.</a:t>
            </a:r>
          </a:p>
          <a:p>
            <a:endParaRPr lang="en-US" sz="2200" dirty="0" smtClean="0"/>
          </a:p>
          <a:p>
            <a:r>
              <a:rPr lang="en-US" sz="2200" dirty="0" smtClean="0"/>
              <a:t>Built 1978.</a:t>
            </a:r>
            <a:endParaRPr lang="en-US" sz="2200" dirty="0"/>
          </a:p>
        </p:txBody>
      </p:sp>
      <p:sp>
        <p:nvSpPr>
          <p:cNvPr id="10" name="Text Placeholder 9"/>
          <p:cNvSpPr>
            <a:spLocks noGrp="1"/>
          </p:cNvSpPr>
          <p:nvPr>
            <p:ph type="body" sz="quarter" idx="11"/>
          </p:nvPr>
        </p:nvSpPr>
        <p:spPr>
          <a:xfrm>
            <a:off x="381000" y="1752600"/>
            <a:ext cx="5105400" cy="762000"/>
          </a:xfrm>
        </p:spPr>
        <p:txBody>
          <a:bodyPr/>
          <a:lstStyle/>
          <a:p>
            <a:r>
              <a:rPr lang="en-US" dirty="0" err="1" smtClean="0"/>
              <a:t>Stormwater</a:t>
            </a:r>
            <a:r>
              <a:rPr lang="en-US" dirty="0" smtClean="0"/>
              <a:t> Filtration Plant</a:t>
            </a:r>
            <a:endParaRPr lang="en-US" dirty="0"/>
          </a:p>
        </p:txBody>
      </p:sp>
      <p:grpSp>
        <p:nvGrpSpPr>
          <p:cNvPr id="7" name="Group 6"/>
          <p:cNvGrpSpPr/>
          <p:nvPr/>
        </p:nvGrpSpPr>
        <p:grpSpPr>
          <a:xfrm>
            <a:off x="6477000" y="2514600"/>
            <a:ext cx="1648078" cy="1642234"/>
            <a:chOff x="4988907" y="3886508"/>
            <a:chExt cx="1648078" cy="1642234"/>
          </a:xfrm>
        </p:grpSpPr>
        <p:pic>
          <p:nvPicPr>
            <p:cNvPr id="8"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100000" l="3378" r="100000"/>
                      </a14:imgEffect>
                    </a14:imgLayer>
                  </a14:imgProps>
                </a:ext>
                <a:ext uri="{28A0092B-C50C-407E-A947-70E740481C1C}">
                  <a14:useLocalDpi xmlns:a14="http://schemas.microsoft.com/office/drawing/2010/main" val="0"/>
                </a:ext>
              </a:extLst>
            </a:blip>
            <a:srcRect l="4730" t="2431" b="-1"/>
            <a:stretch/>
          </p:blipFill>
          <p:spPr bwMode="auto">
            <a:xfrm>
              <a:off x="4988907" y="3886508"/>
              <a:ext cx="1648078" cy="164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7"/>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15061" t="29385" r="69878" b="35307"/>
            <a:stretch/>
          </p:blipFill>
          <p:spPr bwMode="auto">
            <a:xfrm>
              <a:off x="5172076" y="4345283"/>
              <a:ext cx="266699" cy="633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5227900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19400"/>
            <a:ext cx="5105400" cy="2971800"/>
          </a:xfrm>
        </p:spPr>
        <p:txBody>
          <a:bodyPr>
            <a:noAutofit/>
          </a:bodyPr>
          <a:lstStyle/>
          <a:p>
            <a:r>
              <a:rPr lang="en-US" sz="2200" dirty="0" smtClean="0"/>
              <a:t>The transportation hub was built to support the town’s growing tourist economy. Visitors take buses throughout town, employing roughly 5% of the population. The transportation hub has significantly reduced traffic on the main roads and helped the town maintain its laid-back lifestyle.</a:t>
            </a:r>
          </a:p>
          <a:p>
            <a:endParaRPr lang="en-US" sz="2200" dirty="0" smtClean="0"/>
          </a:p>
          <a:p>
            <a:r>
              <a:rPr lang="en-US" sz="2200" dirty="0" smtClean="0"/>
              <a:t>Built 2000.</a:t>
            </a:r>
            <a:endParaRPr lang="en-US" sz="2200" dirty="0"/>
          </a:p>
        </p:txBody>
      </p:sp>
      <p:sp>
        <p:nvSpPr>
          <p:cNvPr id="8" name="Text Placeholder 7"/>
          <p:cNvSpPr>
            <a:spLocks noGrp="1"/>
          </p:cNvSpPr>
          <p:nvPr>
            <p:ph type="body" sz="quarter" idx="11"/>
          </p:nvPr>
        </p:nvSpPr>
        <p:spPr/>
        <p:txBody>
          <a:bodyPr/>
          <a:lstStyle/>
          <a:p>
            <a:r>
              <a:rPr lang="en-US" dirty="0" smtClean="0"/>
              <a:t>Transportation Hub</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904" y1="40759" x2="53904" y2="40759"/>
                        <a14:foregroundMark x1="57935" y1="34177" x2="57935" y2="34177"/>
                        <a14:foregroundMark x1="40554" y1="28861" x2="44081" y2="64810"/>
                        <a14:foregroundMark x1="41814" y1="33671" x2="71537" y2="46835"/>
                        <a14:foregroundMark x1="39295" y1="25570" x2="65995" y2="40253"/>
                        <a14:foregroundMark x1="52141" y1="23291" x2="72796" y2="35190"/>
                        <a14:foregroundMark x1="34761" y1="53418" x2="72292" y2="52658"/>
                        <a14:foregroundMark x1="48615" y1="60000" x2="72292" y2="51646"/>
                      </a14:backgroundRemoval>
                    </a14:imgEffect>
                  </a14:imgLayer>
                </a14:imgProps>
              </a:ext>
              <a:ext uri="{28A0092B-C50C-407E-A947-70E740481C1C}">
                <a14:useLocalDpi xmlns:a14="http://schemas.microsoft.com/office/drawing/2010/main" val="0"/>
              </a:ext>
            </a:extLst>
          </a:blip>
          <a:stretch>
            <a:fillRect/>
          </a:stretch>
        </p:blipFill>
        <p:spPr bwMode="auto">
          <a:xfrm>
            <a:off x="6324600" y="2362200"/>
            <a:ext cx="1905000" cy="2010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75303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743200"/>
            <a:ext cx="5105400" cy="2971800"/>
          </a:xfrm>
        </p:spPr>
        <p:txBody>
          <a:bodyPr>
            <a:noAutofit/>
          </a:bodyPr>
          <a:lstStyle/>
          <a:p>
            <a:r>
              <a:rPr lang="en-US" sz="2200" dirty="0" smtClean="0"/>
              <a:t>The Ferry is a key regional transportation asset the provides transport from town to a nearby urban hub. The cargo room on the bottom of the Ferry is one of the main ways in which essential goods are transported to town. </a:t>
            </a:r>
          </a:p>
          <a:p>
            <a:endParaRPr lang="en-US" sz="2200" dirty="0" smtClean="0"/>
          </a:p>
          <a:p>
            <a:r>
              <a:rPr lang="en-US" sz="2200" dirty="0" smtClean="0"/>
              <a:t>Service began in 1960.</a:t>
            </a:r>
            <a:endParaRPr lang="en-US" sz="2200" dirty="0"/>
          </a:p>
        </p:txBody>
      </p:sp>
      <p:sp>
        <p:nvSpPr>
          <p:cNvPr id="8" name="Text Placeholder 7"/>
          <p:cNvSpPr>
            <a:spLocks noGrp="1"/>
          </p:cNvSpPr>
          <p:nvPr>
            <p:ph type="body" sz="quarter" idx="11"/>
          </p:nvPr>
        </p:nvSpPr>
        <p:spPr/>
        <p:txBody>
          <a:bodyPr/>
          <a:lstStyle/>
          <a:p>
            <a:r>
              <a:rPr lang="en-US" dirty="0" smtClean="0"/>
              <a:t>Ferry</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9595" b="98294" l="9761" r="100000"/>
                    </a14:imgEffect>
                  </a14:imgLayer>
                </a14:imgProps>
              </a:ext>
              <a:ext uri="{28A0092B-C50C-407E-A947-70E740481C1C}">
                <a14:useLocalDpi xmlns:a14="http://schemas.microsoft.com/office/drawing/2010/main" val="0"/>
              </a:ext>
            </a:extLst>
          </a:blip>
          <a:stretch>
            <a:fillRect/>
          </a:stretch>
        </p:blipFill>
        <p:spPr bwMode="auto">
          <a:xfrm>
            <a:off x="6248400" y="2286000"/>
            <a:ext cx="2061564" cy="2097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39076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95600"/>
            <a:ext cx="5105400" cy="2971800"/>
          </a:xfrm>
        </p:spPr>
        <p:txBody>
          <a:bodyPr>
            <a:normAutofit/>
          </a:bodyPr>
          <a:lstStyle/>
          <a:p>
            <a:r>
              <a:rPr lang="en-US" sz="2200" dirty="0" smtClean="0"/>
              <a:t>Originally a fishing village, the lovely, historic downtown is perched just above the fishing piers of the waterfront. The village is now the commercial and tourist center of town, and has fantastic gelato.  </a:t>
            </a:r>
          </a:p>
          <a:p>
            <a:endParaRPr lang="en-US" sz="2200" dirty="0"/>
          </a:p>
          <a:p>
            <a:r>
              <a:rPr lang="en-US" sz="2200" dirty="0" smtClean="0"/>
              <a:t>Established in </a:t>
            </a:r>
            <a:r>
              <a:rPr lang="en-US" sz="2200" dirty="0" smtClean="0"/>
              <a:t>1890s.</a:t>
            </a:r>
            <a:endParaRPr lang="en-US" sz="2200" dirty="0"/>
          </a:p>
        </p:txBody>
      </p:sp>
      <p:sp>
        <p:nvSpPr>
          <p:cNvPr id="8" name="Text Placeholder 7"/>
          <p:cNvSpPr>
            <a:spLocks noGrp="1"/>
          </p:cNvSpPr>
          <p:nvPr>
            <p:ph type="body" sz="quarter" idx="11"/>
          </p:nvPr>
        </p:nvSpPr>
        <p:spPr/>
        <p:txBody>
          <a:bodyPr/>
          <a:lstStyle/>
          <a:p>
            <a:r>
              <a:rPr lang="en-US" dirty="0" smtClean="0"/>
              <a:t>Downtown Village </a:t>
            </a:r>
            <a:endParaRPr lang="en-US" dirty="0"/>
          </a:p>
        </p:txBody>
      </p:sp>
      <p:pic>
        <p:nvPicPr>
          <p:cNvPr id="6" name="Picture 5"/>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9735" r="100000"/>
                    </a14:imgEffect>
                  </a14:imgLayer>
                </a14:imgProps>
              </a:ext>
              <a:ext uri="{28A0092B-C50C-407E-A947-70E740481C1C}">
                <a14:useLocalDpi xmlns:a14="http://schemas.microsoft.com/office/drawing/2010/main" val="0"/>
              </a:ext>
            </a:extLst>
          </a:blip>
          <a:srcRect/>
          <a:stretch>
            <a:fillRect/>
          </a:stretch>
        </p:blipFill>
        <p:spPr bwMode="auto">
          <a:xfrm>
            <a:off x="6324600" y="2496393"/>
            <a:ext cx="1981200" cy="1770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45409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95600"/>
            <a:ext cx="5105400" cy="2971800"/>
          </a:xfrm>
        </p:spPr>
        <p:txBody>
          <a:bodyPr>
            <a:noAutofit/>
          </a:bodyPr>
          <a:lstStyle/>
          <a:p>
            <a:r>
              <a:rPr lang="en-US" sz="2200" dirty="0" smtClean="0"/>
              <a:t>The Historic Courthouse is a registered landmark beloved by the community and frequently used for weddings. Because it is a historic structure, the building cannot be elevated or relocated to adapt it to future sea level rise hazards.</a:t>
            </a:r>
          </a:p>
          <a:p>
            <a:endParaRPr lang="en-US" sz="2200" dirty="0"/>
          </a:p>
          <a:p>
            <a:r>
              <a:rPr lang="en-US" sz="2200" dirty="0" smtClean="0"/>
              <a:t>Built 1894; Rehabilitated </a:t>
            </a:r>
            <a:r>
              <a:rPr lang="en-US" sz="2200" dirty="0" smtClean="0"/>
              <a:t>2006.</a:t>
            </a:r>
            <a:endParaRPr lang="en-US" sz="2200" dirty="0"/>
          </a:p>
        </p:txBody>
      </p:sp>
      <p:sp>
        <p:nvSpPr>
          <p:cNvPr id="8" name="Text Placeholder 7"/>
          <p:cNvSpPr>
            <a:spLocks noGrp="1"/>
          </p:cNvSpPr>
          <p:nvPr>
            <p:ph type="body" sz="quarter" idx="11"/>
          </p:nvPr>
        </p:nvSpPr>
        <p:spPr/>
        <p:txBody>
          <a:bodyPr/>
          <a:lstStyle/>
          <a:p>
            <a:r>
              <a:rPr lang="en-US" dirty="0" smtClean="0"/>
              <a:t>Historic Courthouse</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590800"/>
            <a:ext cx="18288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94728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362200"/>
            <a:ext cx="5638800" cy="3733800"/>
          </a:xfrm>
        </p:spPr>
        <p:txBody>
          <a:bodyPr>
            <a:noAutofit/>
          </a:bodyPr>
          <a:lstStyle/>
          <a:p>
            <a:r>
              <a:rPr lang="en-US" sz="2200" dirty="0" smtClean="0"/>
              <a:t>Originally settled in the 1890s by fishermen, the Estates neighborhood has tripled over the last two decades and now comprises </a:t>
            </a:r>
            <a:r>
              <a:rPr lang="en-US" sz="2200" dirty="0"/>
              <a:t>3</a:t>
            </a:r>
            <a:r>
              <a:rPr lang="en-US" sz="2200" dirty="0" smtClean="0"/>
              <a:t>00 homes.  Housing styles range from original Craftsmen to sprawling 1950s ranch homes to new, luxury vacation estates. This neighborhood is home to many wealthy residents. The Abundance River has overflowed its banks twice in the last decade, causing millions of dollars worth of damage. </a:t>
            </a:r>
          </a:p>
          <a:p>
            <a:endParaRPr lang="en-US" sz="1400" dirty="0" smtClean="0"/>
          </a:p>
          <a:p>
            <a:r>
              <a:rPr lang="en-US" sz="2200" dirty="0" smtClean="0"/>
              <a:t>Built gradually, 1890s-present.</a:t>
            </a:r>
            <a:endParaRPr lang="en-US" sz="2200" dirty="0"/>
          </a:p>
        </p:txBody>
      </p:sp>
      <p:sp>
        <p:nvSpPr>
          <p:cNvPr id="8" name="Text Placeholder 7"/>
          <p:cNvSpPr>
            <a:spLocks noGrp="1"/>
          </p:cNvSpPr>
          <p:nvPr>
            <p:ph type="body" sz="quarter" idx="11"/>
          </p:nvPr>
        </p:nvSpPr>
        <p:spPr/>
        <p:txBody>
          <a:bodyPr/>
          <a:lstStyle/>
          <a:p>
            <a:r>
              <a:rPr lang="en-US" dirty="0" smtClean="0"/>
              <a:t>Riverfront Estates</a:t>
            </a:r>
            <a:endParaRPr lang="en-US" dirty="0"/>
          </a:p>
        </p:txBody>
      </p:sp>
      <p:pic>
        <p:nvPicPr>
          <p:cNvPr id="7" name="Picture 4"/>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2318" r="100000"/>
                    </a14:imgEffect>
                  </a14:imgLayer>
                </a14:imgProps>
              </a:ext>
              <a:ext uri="{28A0092B-C50C-407E-A947-70E740481C1C}">
                <a14:useLocalDpi xmlns:a14="http://schemas.microsoft.com/office/drawing/2010/main" val="0"/>
              </a:ext>
            </a:extLst>
          </a:blip>
          <a:srcRect/>
          <a:stretch>
            <a:fillRect/>
          </a:stretch>
        </p:blipFill>
        <p:spPr bwMode="auto">
          <a:xfrm>
            <a:off x="6477000" y="2438400"/>
            <a:ext cx="1764963" cy="1706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3996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Water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interests of the Water Enterprise. It is your role to ensure that the water enterprise achieves long-term sustainability while also remaining fiscally responsible.</a:t>
            </a:r>
            <a:endParaRPr lang="en-US" dirty="0"/>
          </a:p>
        </p:txBody>
      </p:sp>
      <p:sp>
        <p:nvSpPr>
          <p:cNvPr id="7" name="Text Placeholder 6"/>
          <p:cNvSpPr>
            <a:spLocks noGrp="1"/>
          </p:cNvSpPr>
          <p:nvPr>
            <p:ph type="body" sz="quarter" idx="11"/>
          </p:nvPr>
        </p:nvSpPr>
        <p:spPr/>
        <p:txBody>
          <a:bodyPr/>
          <a:lstStyle/>
          <a:p>
            <a:r>
              <a:rPr lang="en-US" dirty="0"/>
              <a:t>Role: </a:t>
            </a:r>
            <a:r>
              <a:rPr lang="en-US" dirty="0" smtClean="0"/>
              <a:t>Water/Wastewater </a:t>
            </a:r>
            <a:r>
              <a:rPr lang="en-US" dirty="0"/>
              <a:t>Enterprise General </a:t>
            </a:r>
            <a:r>
              <a:rPr lang="en-US" dirty="0" smtClean="0"/>
              <a:t>Manager</a:t>
            </a:r>
            <a:endParaRPr lang="en-US" dirty="0"/>
          </a:p>
        </p:txBody>
      </p:sp>
    </p:spTree>
    <p:extLst>
      <p:ext uri="{BB962C8B-B14F-4D97-AF65-F5344CB8AC3E}">
        <p14:creationId xmlns:p14="http://schemas.microsoft.com/office/powerpoint/2010/main" val="12478628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667000"/>
            <a:ext cx="5105400" cy="3505200"/>
          </a:xfrm>
        </p:spPr>
        <p:txBody>
          <a:bodyPr>
            <a:noAutofit/>
          </a:bodyPr>
          <a:lstStyle/>
          <a:p>
            <a:r>
              <a:rPr lang="en-US" sz="2200" dirty="0" smtClean="0"/>
              <a:t>The Townhomes were built in the 1970s to provide housing for low income residents, many of whom are renters. There are currently 200 homes in the neighborhood. The neighborhood suffered property damage and loss of life during the last major hurricane because many of its residents were not able to evacuate prior to the storm.</a:t>
            </a:r>
          </a:p>
          <a:p>
            <a:endParaRPr lang="en-US" sz="2200" dirty="0" smtClean="0"/>
          </a:p>
          <a:p>
            <a:r>
              <a:rPr lang="en-US" sz="2200" dirty="0" smtClean="0"/>
              <a:t>Built in </a:t>
            </a:r>
            <a:r>
              <a:rPr lang="en-US" sz="2200" dirty="0" smtClean="0"/>
              <a:t>1970s.</a:t>
            </a:r>
            <a:endParaRPr lang="en-US" sz="2200" dirty="0"/>
          </a:p>
        </p:txBody>
      </p:sp>
      <p:sp>
        <p:nvSpPr>
          <p:cNvPr id="8" name="Text Placeholder 7"/>
          <p:cNvSpPr>
            <a:spLocks noGrp="1"/>
          </p:cNvSpPr>
          <p:nvPr>
            <p:ph type="body" sz="quarter" idx="11"/>
          </p:nvPr>
        </p:nvSpPr>
        <p:spPr>
          <a:xfrm>
            <a:off x="381000" y="1752600"/>
            <a:ext cx="5105400" cy="685800"/>
          </a:xfrm>
        </p:spPr>
        <p:txBody>
          <a:bodyPr/>
          <a:lstStyle/>
          <a:p>
            <a:r>
              <a:rPr lang="en-US" dirty="0" smtClean="0"/>
              <a:t>Pelican Townhomes</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399" y="2514599"/>
            <a:ext cx="18288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1527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743200"/>
            <a:ext cx="5105400" cy="2971800"/>
          </a:xfrm>
        </p:spPr>
        <p:txBody>
          <a:bodyPr>
            <a:normAutofit/>
          </a:bodyPr>
          <a:lstStyle/>
          <a:p>
            <a:r>
              <a:rPr lang="en-US" sz="2200" dirty="0" smtClean="0"/>
              <a:t>The senior living center is home to the town’s beloved oldest residents. The center is frequently visited by the younger generation and its expansive grassy lawn is the location for many community gatherings and festivals.</a:t>
            </a:r>
          </a:p>
          <a:p>
            <a:endParaRPr lang="en-US" sz="2200" dirty="0" smtClean="0"/>
          </a:p>
          <a:p>
            <a:r>
              <a:rPr lang="en-US" sz="2200" dirty="0" smtClean="0"/>
              <a:t>Built 1960.</a:t>
            </a:r>
            <a:endParaRPr lang="en-US" sz="2200" dirty="0"/>
          </a:p>
        </p:txBody>
      </p:sp>
      <p:sp>
        <p:nvSpPr>
          <p:cNvPr id="8" name="Text Placeholder 7"/>
          <p:cNvSpPr>
            <a:spLocks noGrp="1"/>
          </p:cNvSpPr>
          <p:nvPr>
            <p:ph type="body" sz="quarter" idx="11"/>
          </p:nvPr>
        </p:nvSpPr>
        <p:spPr/>
        <p:txBody>
          <a:bodyPr/>
          <a:lstStyle/>
          <a:p>
            <a:r>
              <a:rPr lang="en-US" dirty="0" smtClean="0"/>
              <a:t>Senior Living Center</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8734" l="756" r="100000"/>
                    </a14:imgEffect>
                  </a14:imgLayer>
                </a14:imgProps>
              </a:ext>
              <a:ext uri="{28A0092B-C50C-407E-A947-70E740481C1C}">
                <a14:useLocalDpi xmlns:a14="http://schemas.microsoft.com/office/drawing/2010/main" val="0"/>
              </a:ext>
            </a:extLst>
          </a:blip>
          <a:stretch>
            <a:fillRect/>
          </a:stretch>
        </p:blipFill>
        <p:spPr bwMode="auto">
          <a:xfrm>
            <a:off x="6324600" y="2362200"/>
            <a:ext cx="1879582" cy="1932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36856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971800"/>
            <a:ext cx="5105400" cy="2971800"/>
          </a:xfrm>
        </p:spPr>
        <p:txBody>
          <a:bodyPr>
            <a:normAutofit/>
          </a:bodyPr>
          <a:lstStyle/>
          <a:p>
            <a:r>
              <a:rPr lang="en-US" sz="2200" dirty="0" smtClean="0"/>
              <a:t>The town’s residents recently paid for the construction of a brand new, state of the art, K-12 grade school.  It is built just inland behind the athletic fields, looking out over the ocean.  </a:t>
            </a:r>
          </a:p>
          <a:p>
            <a:endParaRPr lang="en-US" sz="2200" dirty="0" smtClean="0"/>
          </a:p>
          <a:p>
            <a:r>
              <a:rPr lang="en-US" sz="2200" dirty="0" smtClean="0"/>
              <a:t>Built 2007.</a:t>
            </a:r>
            <a:endParaRPr lang="en-US" sz="2200" dirty="0"/>
          </a:p>
        </p:txBody>
      </p:sp>
      <p:sp>
        <p:nvSpPr>
          <p:cNvPr id="8" name="Text Placeholder 7"/>
          <p:cNvSpPr>
            <a:spLocks noGrp="1"/>
          </p:cNvSpPr>
          <p:nvPr>
            <p:ph type="body" sz="quarter" idx="11"/>
          </p:nvPr>
        </p:nvSpPr>
        <p:spPr/>
        <p:txBody>
          <a:bodyPr/>
          <a:lstStyle/>
          <a:p>
            <a:r>
              <a:rPr lang="en-US" dirty="0" err="1" smtClean="0"/>
              <a:t>Newpark</a:t>
            </a:r>
            <a:r>
              <a:rPr lang="en-US" dirty="0" smtClean="0"/>
              <a:t> School</a:t>
            </a:r>
            <a:endParaRPr lang="en-US" dirty="0"/>
          </a:p>
        </p:txBody>
      </p:sp>
      <p:pic>
        <p:nvPicPr>
          <p:cNvPr id="6" name="Picture 6"/>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9938" r="100000"/>
                    </a14:imgEffect>
                  </a14:imgLayer>
                </a14:imgProps>
              </a:ext>
              <a:ext uri="{28A0092B-C50C-407E-A947-70E740481C1C}">
                <a14:useLocalDpi xmlns:a14="http://schemas.microsoft.com/office/drawing/2010/main" val="0"/>
              </a:ext>
            </a:extLst>
          </a:blip>
          <a:srcRect/>
          <a:stretch>
            <a:fillRect/>
          </a:stretch>
        </p:blipFill>
        <p:spPr bwMode="auto">
          <a:xfrm>
            <a:off x="6248400" y="2438400"/>
            <a:ext cx="1881848" cy="1729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2562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743200"/>
            <a:ext cx="5105400" cy="3581400"/>
          </a:xfrm>
        </p:spPr>
        <p:txBody>
          <a:bodyPr>
            <a:noAutofit/>
          </a:bodyPr>
          <a:lstStyle/>
          <a:p>
            <a:r>
              <a:rPr lang="en-US" sz="2200" dirty="0" smtClean="0"/>
              <a:t>While Coast Hospital is old, the medical staff is topnotch. It is the only medical center in town. The original hospital, built to care for injured longline-men, was expanded and upgraded in 1987.  Back-up generators in the basement provide power during occasional large storms; however, the building has no flood-proofing.  </a:t>
            </a:r>
          </a:p>
          <a:p>
            <a:endParaRPr lang="en-US" sz="2200" dirty="0" smtClean="0"/>
          </a:p>
          <a:p>
            <a:r>
              <a:rPr lang="en-US" sz="2200" dirty="0" smtClean="0"/>
              <a:t>Built 1938, upgraded 1987.</a:t>
            </a:r>
            <a:endParaRPr lang="en-US" sz="2200" dirty="0"/>
          </a:p>
        </p:txBody>
      </p:sp>
      <p:sp>
        <p:nvSpPr>
          <p:cNvPr id="8" name="Text Placeholder 7"/>
          <p:cNvSpPr>
            <a:spLocks noGrp="1"/>
          </p:cNvSpPr>
          <p:nvPr>
            <p:ph type="body" sz="quarter" idx="11"/>
          </p:nvPr>
        </p:nvSpPr>
        <p:spPr>
          <a:xfrm>
            <a:off x="381000" y="1752600"/>
            <a:ext cx="5105400" cy="990600"/>
          </a:xfrm>
        </p:spPr>
        <p:txBody>
          <a:bodyPr/>
          <a:lstStyle/>
          <a:p>
            <a:r>
              <a:rPr lang="en-US" dirty="0" smtClean="0"/>
              <a:t>Coast Hospital</a:t>
            </a:r>
            <a:endParaRPr lang="en-US" dirty="0"/>
          </a:p>
        </p:txBody>
      </p:sp>
      <p:pic>
        <p:nvPicPr>
          <p:cNvPr id="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96928" l="7988" r="92604"/>
                    </a14:imgEffect>
                  </a14:imgLayer>
                </a14:imgProps>
              </a:ext>
              <a:ext uri="{28A0092B-C50C-407E-A947-70E740481C1C}">
                <a14:useLocalDpi xmlns:a14="http://schemas.microsoft.com/office/drawing/2010/main" val="0"/>
              </a:ext>
            </a:extLst>
          </a:blip>
          <a:srcRect l="7100" r="9764" b="3413"/>
          <a:stretch/>
        </p:blipFill>
        <p:spPr bwMode="auto">
          <a:xfrm>
            <a:off x="6553200" y="2514600"/>
            <a:ext cx="1617058" cy="1628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39451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hord 1"/>
          <p:cNvSpPr/>
          <p:nvPr/>
        </p:nvSpPr>
        <p:spPr>
          <a:xfrm rot="6912452">
            <a:off x="6787911" y="2364270"/>
            <a:ext cx="1226024" cy="1563700"/>
          </a:xfrm>
          <a:custGeom>
            <a:avLst/>
            <a:gdLst>
              <a:gd name="connsiteX0" fmla="*/ 630657 w 722965"/>
              <a:gd name="connsiteY0" fmla="*/ 672453 h 806557"/>
              <a:gd name="connsiteX1" fmla="*/ 165739 w 722965"/>
              <a:gd name="connsiteY1" fmla="*/ 742315 h 806557"/>
              <a:gd name="connsiteX2" fmla="*/ 9995 w 722965"/>
              <a:gd name="connsiteY2" fmla="*/ 309097 h 806557"/>
              <a:gd name="connsiteX3" fmla="*/ 361482 w 722965"/>
              <a:gd name="connsiteY3" fmla="*/ -1 h 806557"/>
              <a:gd name="connsiteX4" fmla="*/ 630657 w 722965"/>
              <a:gd name="connsiteY4" fmla="*/ 672453 h 806557"/>
              <a:gd name="connsiteX0" fmla="*/ 776277 w 776277"/>
              <a:gd name="connsiteY0" fmla="*/ 771268 h 847256"/>
              <a:gd name="connsiteX1" fmla="*/ 165641 w 776277"/>
              <a:gd name="connsiteY1" fmla="*/ 742316 h 847256"/>
              <a:gd name="connsiteX2" fmla="*/ 9897 w 776277"/>
              <a:gd name="connsiteY2" fmla="*/ 309098 h 847256"/>
              <a:gd name="connsiteX3" fmla="*/ 361384 w 776277"/>
              <a:gd name="connsiteY3" fmla="*/ 0 h 847256"/>
              <a:gd name="connsiteX4" fmla="*/ 776277 w 776277"/>
              <a:gd name="connsiteY4" fmla="*/ 771268 h 847256"/>
              <a:gd name="connsiteX0" fmla="*/ 776277 w 776277"/>
              <a:gd name="connsiteY0" fmla="*/ 856958 h 932946"/>
              <a:gd name="connsiteX1" fmla="*/ 165641 w 776277"/>
              <a:gd name="connsiteY1" fmla="*/ 828006 h 932946"/>
              <a:gd name="connsiteX2" fmla="*/ 9897 w 776277"/>
              <a:gd name="connsiteY2" fmla="*/ 394788 h 932946"/>
              <a:gd name="connsiteX3" fmla="*/ 345848 w 776277"/>
              <a:gd name="connsiteY3" fmla="*/ 0 h 932946"/>
              <a:gd name="connsiteX4" fmla="*/ 776277 w 776277"/>
              <a:gd name="connsiteY4" fmla="*/ 856958 h 932946"/>
              <a:gd name="connsiteX0" fmla="*/ 776277 w 776277"/>
              <a:gd name="connsiteY0" fmla="*/ 856958 h 932946"/>
              <a:gd name="connsiteX1" fmla="*/ 165641 w 776277"/>
              <a:gd name="connsiteY1" fmla="*/ 828006 h 932946"/>
              <a:gd name="connsiteX2" fmla="*/ 9897 w 776277"/>
              <a:gd name="connsiteY2" fmla="*/ 394788 h 932946"/>
              <a:gd name="connsiteX3" fmla="*/ 345848 w 776277"/>
              <a:gd name="connsiteY3" fmla="*/ 0 h 932946"/>
              <a:gd name="connsiteX4" fmla="*/ 776277 w 776277"/>
              <a:gd name="connsiteY4" fmla="*/ 856958 h 932946"/>
              <a:gd name="connsiteX0" fmla="*/ 772188 w 772188"/>
              <a:gd name="connsiteY0" fmla="*/ 856958 h 950273"/>
              <a:gd name="connsiteX1" fmla="*/ 161552 w 772188"/>
              <a:gd name="connsiteY1" fmla="*/ 828006 h 950273"/>
              <a:gd name="connsiteX2" fmla="*/ 5808 w 772188"/>
              <a:gd name="connsiteY2" fmla="*/ 394788 h 950273"/>
              <a:gd name="connsiteX3" fmla="*/ 341759 w 772188"/>
              <a:gd name="connsiteY3" fmla="*/ 0 h 950273"/>
              <a:gd name="connsiteX4" fmla="*/ 772188 w 772188"/>
              <a:gd name="connsiteY4" fmla="*/ 856958 h 950273"/>
              <a:gd name="connsiteX0" fmla="*/ 774033 w 774033"/>
              <a:gd name="connsiteY0" fmla="*/ 856958 h 939408"/>
              <a:gd name="connsiteX1" fmla="*/ 163397 w 774033"/>
              <a:gd name="connsiteY1" fmla="*/ 828006 h 939408"/>
              <a:gd name="connsiteX2" fmla="*/ 7653 w 774033"/>
              <a:gd name="connsiteY2" fmla="*/ 394788 h 939408"/>
              <a:gd name="connsiteX3" fmla="*/ 343604 w 774033"/>
              <a:gd name="connsiteY3" fmla="*/ 0 h 939408"/>
              <a:gd name="connsiteX4" fmla="*/ 774033 w 774033"/>
              <a:gd name="connsiteY4" fmla="*/ 856958 h 939408"/>
              <a:gd name="connsiteX0" fmla="*/ 772337 w 772337"/>
              <a:gd name="connsiteY0" fmla="*/ 856958 h 925682"/>
              <a:gd name="connsiteX1" fmla="*/ 342018 w 772337"/>
              <a:gd name="connsiteY1" fmla="*/ 876706 h 925682"/>
              <a:gd name="connsiteX2" fmla="*/ 161701 w 772337"/>
              <a:gd name="connsiteY2" fmla="*/ 828006 h 925682"/>
              <a:gd name="connsiteX3" fmla="*/ 5957 w 772337"/>
              <a:gd name="connsiteY3" fmla="*/ 394788 h 925682"/>
              <a:gd name="connsiteX4" fmla="*/ 341908 w 772337"/>
              <a:gd name="connsiteY4" fmla="*/ 0 h 925682"/>
              <a:gd name="connsiteX5" fmla="*/ 772337 w 772337"/>
              <a:gd name="connsiteY5" fmla="*/ 856958 h 925682"/>
              <a:gd name="connsiteX0" fmla="*/ 772281 w 772281"/>
              <a:gd name="connsiteY0" fmla="*/ 856958 h 940040"/>
              <a:gd name="connsiteX1" fmla="*/ 332093 w 772281"/>
              <a:gd name="connsiteY1" fmla="*/ 914590 h 940040"/>
              <a:gd name="connsiteX2" fmla="*/ 161645 w 772281"/>
              <a:gd name="connsiteY2" fmla="*/ 828006 h 940040"/>
              <a:gd name="connsiteX3" fmla="*/ 5901 w 772281"/>
              <a:gd name="connsiteY3" fmla="*/ 394788 h 940040"/>
              <a:gd name="connsiteX4" fmla="*/ 341852 w 772281"/>
              <a:gd name="connsiteY4" fmla="*/ 0 h 940040"/>
              <a:gd name="connsiteX5" fmla="*/ 772281 w 772281"/>
              <a:gd name="connsiteY5" fmla="*/ 856958 h 940040"/>
              <a:gd name="connsiteX0" fmla="*/ 772281 w 772281"/>
              <a:gd name="connsiteY0" fmla="*/ 856958 h 940040"/>
              <a:gd name="connsiteX1" fmla="*/ 332093 w 772281"/>
              <a:gd name="connsiteY1" fmla="*/ 914590 h 940040"/>
              <a:gd name="connsiteX2" fmla="*/ 161645 w 772281"/>
              <a:gd name="connsiteY2" fmla="*/ 828006 h 940040"/>
              <a:gd name="connsiteX3" fmla="*/ 5901 w 772281"/>
              <a:gd name="connsiteY3" fmla="*/ 394788 h 940040"/>
              <a:gd name="connsiteX4" fmla="*/ 341852 w 772281"/>
              <a:gd name="connsiteY4" fmla="*/ 0 h 940040"/>
              <a:gd name="connsiteX5" fmla="*/ 772281 w 772281"/>
              <a:gd name="connsiteY5" fmla="*/ 856958 h 940040"/>
              <a:gd name="connsiteX0" fmla="*/ 771510 w 771510"/>
              <a:gd name="connsiteY0" fmla="*/ 856958 h 940040"/>
              <a:gd name="connsiteX1" fmla="*/ 331322 w 771510"/>
              <a:gd name="connsiteY1" fmla="*/ 914590 h 940040"/>
              <a:gd name="connsiteX2" fmla="*/ 185822 w 771510"/>
              <a:gd name="connsiteY2" fmla="*/ 816265 h 940040"/>
              <a:gd name="connsiteX3" fmla="*/ 5130 w 771510"/>
              <a:gd name="connsiteY3" fmla="*/ 394788 h 940040"/>
              <a:gd name="connsiteX4" fmla="*/ 341081 w 771510"/>
              <a:gd name="connsiteY4" fmla="*/ 0 h 940040"/>
              <a:gd name="connsiteX5" fmla="*/ 771510 w 771510"/>
              <a:gd name="connsiteY5" fmla="*/ 856958 h 940040"/>
              <a:gd name="connsiteX0" fmla="*/ 774397 w 774397"/>
              <a:gd name="connsiteY0" fmla="*/ 856958 h 924282"/>
              <a:gd name="connsiteX1" fmla="*/ 188709 w 774397"/>
              <a:gd name="connsiteY1" fmla="*/ 816265 h 924282"/>
              <a:gd name="connsiteX2" fmla="*/ 8017 w 774397"/>
              <a:gd name="connsiteY2" fmla="*/ 394788 h 924282"/>
              <a:gd name="connsiteX3" fmla="*/ 343968 w 774397"/>
              <a:gd name="connsiteY3" fmla="*/ 0 h 924282"/>
              <a:gd name="connsiteX4" fmla="*/ 774397 w 774397"/>
              <a:gd name="connsiteY4" fmla="*/ 856958 h 924282"/>
              <a:gd name="connsiteX0" fmla="*/ 773424 w 773424"/>
              <a:gd name="connsiteY0" fmla="*/ 856958 h 929370"/>
              <a:gd name="connsiteX1" fmla="*/ 187736 w 773424"/>
              <a:gd name="connsiteY1" fmla="*/ 816265 h 929370"/>
              <a:gd name="connsiteX2" fmla="*/ 7044 w 773424"/>
              <a:gd name="connsiteY2" fmla="*/ 394788 h 929370"/>
              <a:gd name="connsiteX3" fmla="*/ 342995 w 773424"/>
              <a:gd name="connsiteY3" fmla="*/ 0 h 929370"/>
              <a:gd name="connsiteX4" fmla="*/ 773424 w 773424"/>
              <a:gd name="connsiteY4" fmla="*/ 856958 h 929370"/>
              <a:gd name="connsiteX0" fmla="*/ 771974 w 772586"/>
              <a:gd name="connsiteY0" fmla="*/ 856958 h 944923"/>
              <a:gd name="connsiteX1" fmla="*/ 430515 w 772586"/>
              <a:gd name="connsiteY1" fmla="*/ 912445 h 944923"/>
              <a:gd name="connsiteX2" fmla="*/ 186286 w 772586"/>
              <a:gd name="connsiteY2" fmla="*/ 816265 h 944923"/>
              <a:gd name="connsiteX3" fmla="*/ 5594 w 772586"/>
              <a:gd name="connsiteY3" fmla="*/ 394788 h 944923"/>
              <a:gd name="connsiteX4" fmla="*/ 341545 w 772586"/>
              <a:gd name="connsiteY4" fmla="*/ 0 h 944923"/>
              <a:gd name="connsiteX5" fmla="*/ 771974 w 772586"/>
              <a:gd name="connsiteY5" fmla="*/ 856958 h 944923"/>
              <a:gd name="connsiteX0" fmla="*/ 772010 w 772637"/>
              <a:gd name="connsiteY0" fmla="*/ 856958 h 955054"/>
              <a:gd name="connsiteX1" fmla="*/ 437891 w 772637"/>
              <a:gd name="connsiteY1" fmla="*/ 933920 h 955054"/>
              <a:gd name="connsiteX2" fmla="*/ 186322 w 772637"/>
              <a:gd name="connsiteY2" fmla="*/ 816265 h 955054"/>
              <a:gd name="connsiteX3" fmla="*/ 5630 w 772637"/>
              <a:gd name="connsiteY3" fmla="*/ 394788 h 955054"/>
              <a:gd name="connsiteX4" fmla="*/ 341581 w 772637"/>
              <a:gd name="connsiteY4" fmla="*/ 0 h 955054"/>
              <a:gd name="connsiteX5" fmla="*/ 772010 w 772637"/>
              <a:gd name="connsiteY5" fmla="*/ 856958 h 955054"/>
              <a:gd name="connsiteX0" fmla="*/ 772010 w 772632"/>
              <a:gd name="connsiteY0" fmla="*/ 856958 h 964363"/>
              <a:gd name="connsiteX1" fmla="*/ 437891 w 772632"/>
              <a:gd name="connsiteY1" fmla="*/ 933920 h 964363"/>
              <a:gd name="connsiteX2" fmla="*/ 186322 w 772632"/>
              <a:gd name="connsiteY2" fmla="*/ 816265 h 964363"/>
              <a:gd name="connsiteX3" fmla="*/ 5630 w 772632"/>
              <a:gd name="connsiteY3" fmla="*/ 394788 h 964363"/>
              <a:gd name="connsiteX4" fmla="*/ 341581 w 772632"/>
              <a:gd name="connsiteY4" fmla="*/ 0 h 964363"/>
              <a:gd name="connsiteX5" fmla="*/ 772010 w 772632"/>
              <a:gd name="connsiteY5" fmla="*/ 856958 h 964363"/>
              <a:gd name="connsiteX0" fmla="*/ 772010 w 778581"/>
              <a:gd name="connsiteY0" fmla="*/ 856958 h 963713"/>
              <a:gd name="connsiteX1" fmla="*/ 590922 w 778581"/>
              <a:gd name="connsiteY1" fmla="*/ 958847 h 963713"/>
              <a:gd name="connsiteX2" fmla="*/ 437891 w 778581"/>
              <a:gd name="connsiteY2" fmla="*/ 933920 h 963713"/>
              <a:gd name="connsiteX3" fmla="*/ 186322 w 778581"/>
              <a:gd name="connsiteY3" fmla="*/ 816265 h 963713"/>
              <a:gd name="connsiteX4" fmla="*/ 5630 w 778581"/>
              <a:gd name="connsiteY4" fmla="*/ 394788 h 963713"/>
              <a:gd name="connsiteX5" fmla="*/ 341581 w 778581"/>
              <a:gd name="connsiteY5" fmla="*/ 0 h 963713"/>
              <a:gd name="connsiteX6" fmla="*/ 772010 w 778581"/>
              <a:gd name="connsiteY6" fmla="*/ 856958 h 963713"/>
              <a:gd name="connsiteX0" fmla="*/ 772010 w 784301"/>
              <a:gd name="connsiteY0" fmla="*/ 856958 h 960480"/>
              <a:gd name="connsiteX1" fmla="*/ 685246 w 784301"/>
              <a:gd name="connsiteY1" fmla="*/ 953233 h 960480"/>
              <a:gd name="connsiteX2" fmla="*/ 437891 w 784301"/>
              <a:gd name="connsiteY2" fmla="*/ 933920 h 960480"/>
              <a:gd name="connsiteX3" fmla="*/ 186322 w 784301"/>
              <a:gd name="connsiteY3" fmla="*/ 816265 h 960480"/>
              <a:gd name="connsiteX4" fmla="*/ 5630 w 784301"/>
              <a:gd name="connsiteY4" fmla="*/ 394788 h 960480"/>
              <a:gd name="connsiteX5" fmla="*/ 341581 w 784301"/>
              <a:gd name="connsiteY5" fmla="*/ 0 h 960480"/>
              <a:gd name="connsiteX6" fmla="*/ 772010 w 784301"/>
              <a:gd name="connsiteY6" fmla="*/ 856958 h 960480"/>
              <a:gd name="connsiteX0" fmla="*/ 772010 w 780470"/>
              <a:gd name="connsiteY0" fmla="*/ 856958 h 942458"/>
              <a:gd name="connsiteX1" fmla="*/ 635744 w 780470"/>
              <a:gd name="connsiteY1" fmla="*/ 912820 h 942458"/>
              <a:gd name="connsiteX2" fmla="*/ 437891 w 780470"/>
              <a:gd name="connsiteY2" fmla="*/ 933920 h 942458"/>
              <a:gd name="connsiteX3" fmla="*/ 186322 w 780470"/>
              <a:gd name="connsiteY3" fmla="*/ 816265 h 942458"/>
              <a:gd name="connsiteX4" fmla="*/ 5630 w 780470"/>
              <a:gd name="connsiteY4" fmla="*/ 394788 h 942458"/>
              <a:gd name="connsiteX5" fmla="*/ 341581 w 780470"/>
              <a:gd name="connsiteY5" fmla="*/ 0 h 942458"/>
              <a:gd name="connsiteX6" fmla="*/ 772010 w 780470"/>
              <a:gd name="connsiteY6" fmla="*/ 856958 h 942458"/>
              <a:gd name="connsiteX0" fmla="*/ 772010 w 772010"/>
              <a:gd name="connsiteY0" fmla="*/ 856958 h 942458"/>
              <a:gd name="connsiteX1" fmla="*/ 635744 w 772010"/>
              <a:gd name="connsiteY1" fmla="*/ 912820 h 942458"/>
              <a:gd name="connsiteX2" fmla="*/ 437891 w 772010"/>
              <a:gd name="connsiteY2" fmla="*/ 933920 h 942458"/>
              <a:gd name="connsiteX3" fmla="*/ 186322 w 772010"/>
              <a:gd name="connsiteY3" fmla="*/ 816265 h 942458"/>
              <a:gd name="connsiteX4" fmla="*/ 5630 w 772010"/>
              <a:gd name="connsiteY4" fmla="*/ 394788 h 942458"/>
              <a:gd name="connsiteX5" fmla="*/ 341581 w 772010"/>
              <a:gd name="connsiteY5" fmla="*/ 0 h 942458"/>
              <a:gd name="connsiteX6" fmla="*/ 772010 w 772010"/>
              <a:gd name="connsiteY6" fmla="*/ 856958 h 942458"/>
              <a:gd name="connsiteX0" fmla="*/ 772010 w 772010"/>
              <a:gd name="connsiteY0" fmla="*/ 856958 h 947170"/>
              <a:gd name="connsiteX1" fmla="*/ 636413 w 772010"/>
              <a:gd name="connsiteY1" fmla="*/ 931895 h 947170"/>
              <a:gd name="connsiteX2" fmla="*/ 437891 w 772010"/>
              <a:gd name="connsiteY2" fmla="*/ 933920 h 947170"/>
              <a:gd name="connsiteX3" fmla="*/ 186322 w 772010"/>
              <a:gd name="connsiteY3" fmla="*/ 816265 h 947170"/>
              <a:gd name="connsiteX4" fmla="*/ 5630 w 772010"/>
              <a:gd name="connsiteY4" fmla="*/ 394788 h 947170"/>
              <a:gd name="connsiteX5" fmla="*/ 341581 w 772010"/>
              <a:gd name="connsiteY5" fmla="*/ 0 h 947170"/>
              <a:gd name="connsiteX6" fmla="*/ 772010 w 772010"/>
              <a:gd name="connsiteY6" fmla="*/ 856958 h 947170"/>
              <a:gd name="connsiteX0" fmla="*/ 766400 w 766400"/>
              <a:gd name="connsiteY0" fmla="*/ 856958 h 947170"/>
              <a:gd name="connsiteX1" fmla="*/ 630803 w 766400"/>
              <a:gd name="connsiteY1" fmla="*/ 931895 h 947170"/>
              <a:gd name="connsiteX2" fmla="*/ 432281 w 766400"/>
              <a:gd name="connsiteY2" fmla="*/ 933920 h 947170"/>
              <a:gd name="connsiteX3" fmla="*/ 180712 w 766400"/>
              <a:gd name="connsiteY3" fmla="*/ 816265 h 947170"/>
              <a:gd name="connsiteX4" fmla="*/ 20 w 766400"/>
              <a:gd name="connsiteY4" fmla="*/ 394788 h 947170"/>
              <a:gd name="connsiteX5" fmla="*/ 335971 w 766400"/>
              <a:gd name="connsiteY5" fmla="*/ 0 h 947170"/>
              <a:gd name="connsiteX6" fmla="*/ 766400 w 766400"/>
              <a:gd name="connsiteY6" fmla="*/ 856958 h 947170"/>
              <a:gd name="connsiteX0" fmla="*/ 766400 w 766400"/>
              <a:gd name="connsiteY0" fmla="*/ 856958 h 947170"/>
              <a:gd name="connsiteX1" fmla="*/ 630803 w 766400"/>
              <a:gd name="connsiteY1" fmla="*/ 931895 h 947170"/>
              <a:gd name="connsiteX2" fmla="*/ 432281 w 766400"/>
              <a:gd name="connsiteY2" fmla="*/ 933920 h 947170"/>
              <a:gd name="connsiteX3" fmla="*/ 180712 w 766400"/>
              <a:gd name="connsiteY3" fmla="*/ 816265 h 947170"/>
              <a:gd name="connsiteX4" fmla="*/ 20 w 766400"/>
              <a:gd name="connsiteY4" fmla="*/ 394788 h 947170"/>
              <a:gd name="connsiteX5" fmla="*/ 335971 w 766400"/>
              <a:gd name="connsiteY5" fmla="*/ 0 h 947170"/>
              <a:gd name="connsiteX6" fmla="*/ 766400 w 766400"/>
              <a:gd name="connsiteY6" fmla="*/ 856958 h 947170"/>
              <a:gd name="connsiteX0" fmla="*/ 766380 w 766380"/>
              <a:gd name="connsiteY0" fmla="*/ 856958 h 947170"/>
              <a:gd name="connsiteX1" fmla="*/ 630783 w 766380"/>
              <a:gd name="connsiteY1" fmla="*/ 931895 h 947170"/>
              <a:gd name="connsiteX2" fmla="*/ 432261 w 766380"/>
              <a:gd name="connsiteY2" fmla="*/ 933920 h 947170"/>
              <a:gd name="connsiteX3" fmla="*/ 180692 w 766380"/>
              <a:gd name="connsiteY3" fmla="*/ 816265 h 947170"/>
              <a:gd name="connsiteX4" fmla="*/ 0 w 766380"/>
              <a:gd name="connsiteY4" fmla="*/ 394788 h 947170"/>
              <a:gd name="connsiteX5" fmla="*/ 335951 w 766380"/>
              <a:gd name="connsiteY5" fmla="*/ 0 h 947170"/>
              <a:gd name="connsiteX6" fmla="*/ 766380 w 766380"/>
              <a:gd name="connsiteY6" fmla="*/ 856958 h 947170"/>
              <a:gd name="connsiteX0" fmla="*/ 742765 w 742765"/>
              <a:gd name="connsiteY0" fmla="*/ 856958 h 947170"/>
              <a:gd name="connsiteX1" fmla="*/ 607168 w 742765"/>
              <a:gd name="connsiteY1" fmla="*/ 931895 h 947170"/>
              <a:gd name="connsiteX2" fmla="*/ 408646 w 742765"/>
              <a:gd name="connsiteY2" fmla="*/ 933920 h 947170"/>
              <a:gd name="connsiteX3" fmla="*/ 157077 w 742765"/>
              <a:gd name="connsiteY3" fmla="*/ 816265 h 947170"/>
              <a:gd name="connsiteX4" fmla="*/ 0 w 742765"/>
              <a:gd name="connsiteY4" fmla="*/ 391985 h 947170"/>
              <a:gd name="connsiteX5" fmla="*/ 312336 w 742765"/>
              <a:gd name="connsiteY5" fmla="*/ 0 h 947170"/>
              <a:gd name="connsiteX6" fmla="*/ 742765 w 742765"/>
              <a:gd name="connsiteY6" fmla="*/ 856958 h 94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765" h="947170">
                <a:moveTo>
                  <a:pt x="742765" y="856958"/>
                </a:moveTo>
                <a:cubicBezTo>
                  <a:pt x="645292" y="921539"/>
                  <a:pt x="662855" y="919068"/>
                  <a:pt x="607168" y="931895"/>
                </a:cubicBezTo>
                <a:cubicBezTo>
                  <a:pt x="551481" y="944722"/>
                  <a:pt x="476079" y="957684"/>
                  <a:pt x="408646" y="933920"/>
                </a:cubicBezTo>
                <a:cubicBezTo>
                  <a:pt x="311031" y="927138"/>
                  <a:pt x="225185" y="906587"/>
                  <a:pt x="157077" y="816265"/>
                </a:cubicBezTo>
                <a:cubicBezTo>
                  <a:pt x="88969" y="725943"/>
                  <a:pt x="19624" y="582379"/>
                  <a:pt x="0" y="391985"/>
                </a:cubicBezTo>
                <a:cubicBezTo>
                  <a:pt x="79056" y="225097"/>
                  <a:pt x="166717" y="45680"/>
                  <a:pt x="312336" y="0"/>
                </a:cubicBezTo>
                <a:cubicBezTo>
                  <a:pt x="402061" y="224151"/>
                  <a:pt x="653040" y="632807"/>
                  <a:pt x="742765" y="856958"/>
                </a:cubicBezTo>
                <a:close/>
              </a:path>
            </a:pathLst>
          </a:cu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665636"/>
            <a:ext cx="5105400" cy="2971800"/>
          </a:xfrm>
        </p:spPr>
        <p:txBody>
          <a:bodyPr>
            <a:noAutofit/>
          </a:bodyPr>
          <a:lstStyle/>
          <a:p>
            <a:r>
              <a:rPr lang="en-US" sz="2200" dirty="0" smtClean="0"/>
              <a:t>Shoreline Park is the place to go for locals to play ball on expansive athletic fields, enjoy a picnic on a summer evening, and enjoy the view out over the estuary. The locals love it, but the maintenance budget is limited and the fields remain waterlogged after heavy rains.</a:t>
            </a:r>
          </a:p>
          <a:p>
            <a:endParaRPr lang="en-US" sz="2200" dirty="0" smtClean="0"/>
          </a:p>
          <a:p>
            <a:r>
              <a:rPr lang="en-US" sz="2200" dirty="0" smtClean="0"/>
              <a:t>Built 1953, upgraded athletic fields 2007.</a:t>
            </a:r>
            <a:endParaRPr lang="en-US" sz="2200" dirty="0"/>
          </a:p>
        </p:txBody>
      </p:sp>
      <p:sp>
        <p:nvSpPr>
          <p:cNvPr id="8" name="Text Placeholder 7"/>
          <p:cNvSpPr>
            <a:spLocks noGrp="1"/>
          </p:cNvSpPr>
          <p:nvPr>
            <p:ph type="body" sz="quarter" idx="11"/>
          </p:nvPr>
        </p:nvSpPr>
        <p:spPr/>
        <p:txBody>
          <a:bodyPr/>
          <a:lstStyle/>
          <a:p>
            <a:r>
              <a:rPr lang="en-US" dirty="0" smtClean="0"/>
              <a:t>Shoreline Park</a:t>
            </a:r>
            <a:endParaRPr lang="en-US" dirty="0"/>
          </a:p>
        </p:txBody>
      </p:sp>
      <p:grpSp>
        <p:nvGrpSpPr>
          <p:cNvPr id="3" name="Group 2"/>
          <p:cNvGrpSpPr/>
          <p:nvPr/>
        </p:nvGrpSpPr>
        <p:grpSpPr>
          <a:xfrm>
            <a:off x="6400800" y="2514600"/>
            <a:ext cx="1809328" cy="1670359"/>
            <a:chOff x="2362200" y="688820"/>
            <a:chExt cx="1809328" cy="1670359"/>
          </a:xfrm>
        </p:grpSpPr>
        <p:sp>
          <p:nvSpPr>
            <p:cNvPr id="13" name="Oval 12"/>
            <p:cNvSpPr/>
            <p:nvPr/>
          </p:nvSpPr>
          <p:spPr>
            <a:xfrm>
              <a:off x="2486025" y="688820"/>
              <a:ext cx="1600199" cy="1543049"/>
            </a:xfrm>
            <a:prstGeom prst="ellipse">
              <a:avLst/>
            </a:prstGeom>
            <a:noFill/>
            <a:ln w="762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t="56164"/>
            <a:stretch/>
          </p:blipFill>
          <p:spPr bwMode="auto">
            <a:xfrm>
              <a:off x="2362200" y="1572678"/>
              <a:ext cx="1809328" cy="78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53170" t="56163" r="38407" b="9860"/>
            <a:stretch/>
          </p:blipFill>
          <p:spPr bwMode="auto">
            <a:xfrm>
              <a:off x="3209924" y="1572678"/>
              <a:ext cx="1524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1" descr="http://caaleague.org/caa/wp-content/uploads/2011/12/football-fiel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8701" y="922181"/>
              <a:ext cx="10763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849643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743200"/>
            <a:ext cx="5105400" cy="3232785"/>
          </a:xfrm>
        </p:spPr>
        <p:txBody>
          <a:bodyPr>
            <a:noAutofit/>
          </a:bodyPr>
          <a:lstStyle/>
          <a:p>
            <a:r>
              <a:rPr lang="en-US" sz="2200" dirty="0" smtClean="0"/>
              <a:t>The main ring road around the downtown area, Circumference Street, is a critical link between the transportation hub, village, and Fisherman’s Wharf. Low lying areas of the road do flood in large storms, or when tides are exceptionally high.  It is generally in good condition, however.</a:t>
            </a:r>
          </a:p>
          <a:p>
            <a:endParaRPr lang="en-US" sz="2200" dirty="0" smtClean="0"/>
          </a:p>
          <a:p>
            <a:r>
              <a:rPr lang="en-US" sz="2200" dirty="0" smtClean="0"/>
              <a:t>Built 1900, regularly maintained.</a:t>
            </a:r>
            <a:endParaRPr lang="en-US" sz="2200" dirty="0"/>
          </a:p>
        </p:txBody>
      </p:sp>
      <p:sp>
        <p:nvSpPr>
          <p:cNvPr id="8" name="Text Placeholder 7"/>
          <p:cNvSpPr>
            <a:spLocks noGrp="1"/>
          </p:cNvSpPr>
          <p:nvPr>
            <p:ph type="body" sz="quarter" idx="11"/>
          </p:nvPr>
        </p:nvSpPr>
        <p:spPr/>
        <p:txBody>
          <a:bodyPr/>
          <a:lstStyle/>
          <a:p>
            <a:r>
              <a:rPr lang="en-US" dirty="0" smtClean="0"/>
              <a:t>Circumference Street</a:t>
            </a:r>
            <a:endParaRPr lang="en-US" dirty="0"/>
          </a:p>
        </p:txBody>
      </p:sp>
      <p:cxnSp>
        <p:nvCxnSpPr>
          <p:cNvPr id="3" name="Straight Connector 2"/>
          <p:cNvCxnSpPr/>
          <p:nvPr/>
        </p:nvCxnSpPr>
        <p:spPr>
          <a:xfrm>
            <a:off x="7315200" y="2514600"/>
            <a:ext cx="11219" cy="869522"/>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1" y="2590800"/>
            <a:ext cx="11219" cy="869522"/>
          </a:xfrm>
          <a:prstGeom prst="line">
            <a:avLst/>
          </a:prstGeom>
          <a:ln w="1047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20810" y="3191724"/>
            <a:ext cx="11219" cy="869522"/>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429798" y="2438400"/>
            <a:ext cx="1770807" cy="1794184"/>
            <a:chOff x="228600" y="228600"/>
            <a:chExt cx="1770807" cy="1794184"/>
          </a:xfrm>
        </p:grpSpPr>
        <p:pic>
          <p:nvPicPr>
            <p:cNvPr id="13" name="Picture 7"/>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a:stretch>
              <a:fillRect/>
            </a:stretch>
          </p:blipFill>
          <p:spPr bwMode="auto">
            <a:xfrm>
              <a:off x="228600" y="228600"/>
              <a:ext cx="1770807" cy="179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Straight Connector 14"/>
            <p:cNvCxnSpPr/>
            <p:nvPr/>
          </p:nvCxnSpPr>
          <p:spPr>
            <a:xfrm>
              <a:off x="1120565" y="1066800"/>
              <a:ext cx="11219" cy="869522"/>
            </a:xfrm>
            <a:prstGeom prst="line">
              <a:avLst/>
            </a:prstGeom>
            <a:ln w="1047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84074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95600"/>
            <a:ext cx="5105400" cy="2971800"/>
          </a:xfrm>
        </p:spPr>
        <p:txBody>
          <a:bodyPr>
            <a:noAutofit/>
          </a:bodyPr>
          <a:lstStyle/>
          <a:p>
            <a:r>
              <a:rPr lang="en-US" sz="2200" dirty="0" smtClean="0"/>
              <a:t>Cross Street traverses town from east to west providing an efficient route to the hospital that bypasses the downtown tourist area. Low-lying areas do flood in large storms, or when tides are exceptionally high.  It is generally in good condition, however.</a:t>
            </a:r>
          </a:p>
          <a:p>
            <a:endParaRPr lang="en-US" sz="2200" dirty="0" smtClean="0"/>
          </a:p>
          <a:p>
            <a:r>
              <a:rPr lang="en-US" sz="2200" dirty="0" smtClean="0"/>
              <a:t>Built 1938, regularly maintained.</a:t>
            </a:r>
            <a:endParaRPr lang="en-US" sz="2200" dirty="0"/>
          </a:p>
        </p:txBody>
      </p:sp>
      <p:sp>
        <p:nvSpPr>
          <p:cNvPr id="8" name="Text Placeholder 7"/>
          <p:cNvSpPr>
            <a:spLocks noGrp="1"/>
          </p:cNvSpPr>
          <p:nvPr>
            <p:ph type="body" sz="quarter" idx="11"/>
          </p:nvPr>
        </p:nvSpPr>
        <p:spPr/>
        <p:txBody>
          <a:bodyPr/>
          <a:lstStyle/>
          <a:p>
            <a:r>
              <a:rPr lang="en-US" dirty="0" smtClean="0"/>
              <a:t>Cross Street</a:t>
            </a:r>
            <a:endParaRPr lang="en-US" dirty="0"/>
          </a:p>
        </p:txBody>
      </p:sp>
      <p:cxnSp>
        <p:nvCxnSpPr>
          <p:cNvPr id="3" name="Straight Connector 2"/>
          <p:cNvCxnSpPr/>
          <p:nvPr/>
        </p:nvCxnSpPr>
        <p:spPr>
          <a:xfrm>
            <a:off x="7315200" y="2514600"/>
            <a:ext cx="11219" cy="869522"/>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315201" y="2590800"/>
            <a:ext cx="11219" cy="869522"/>
          </a:xfrm>
          <a:prstGeom prst="line">
            <a:avLst/>
          </a:prstGeom>
          <a:ln w="1047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320810" y="3191724"/>
            <a:ext cx="11219" cy="869522"/>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429798" y="2438400"/>
            <a:ext cx="1770807" cy="1794184"/>
            <a:chOff x="228600" y="228600"/>
            <a:chExt cx="1770807" cy="1794184"/>
          </a:xfrm>
        </p:grpSpPr>
        <p:pic>
          <p:nvPicPr>
            <p:cNvPr id="13" name="Picture 7"/>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a:stretch>
              <a:fillRect/>
            </a:stretch>
          </p:blipFill>
          <p:spPr bwMode="auto">
            <a:xfrm>
              <a:off x="228600" y="228600"/>
              <a:ext cx="1770807" cy="179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Straight Connector 14"/>
            <p:cNvCxnSpPr/>
            <p:nvPr/>
          </p:nvCxnSpPr>
          <p:spPr>
            <a:xfrm>
              <a:off x="1120565" y="1066800"/>
              <a:ext cx="11219" cy="869522"/>
            </a:xfrm>
            <a:prstGeom prst="line">
              <a:avLst/>
            </a:prstGeom>
            <a:ln w="1047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69912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438400"/>
            <a:ext cx="5410200" cy="3576608"/>
          </a:xfrm>
        </p:spPr>
        <p:txBody>
          <a:bodyPr>
            <a:noAutofit/>
          </a:bodyPr>
          <a:lstStyle/>
          <a:p>
            <a:r>
              <a:rPr lang="en-US" sz="2200" dirty="0" smtClean="0"/>
              <a:t>The Archway Bridge is a beautiful, arched, historic bridge spanning the downtown waterfront. It was originally built as an emergency shortcut to the hospital and is also a scenic attraction and popular tourist photo stop. </a:t>
            </a:r>
          </a:p>
          <a:p>
            <a:endParaRPr lang="en-US" sz="2200" dirty="0" smtClean="0"/>
          </a:p>
          <a:p>
            <a:r>
              <a:rPr lang="en-US" sz="2200" dirty="0" smtClean="0"/>
              <a:t>Unfortunately, the bridge deck will not be high enough to allow passage of the main ferry, if seas rise as high as predicted.</a:t>
            </a:r>
          </a:p>
          <a:p>
            <a:endParaRPr lang="en-US" sz="2200" dirty="0" smtClean="0"/>
          </a:p>
          <a:p>
            <a:r>
              <a:rPr lang="en-US" sz="2200" dirty="0" smtClean="0"/>
              <a:t>Built 1941.</a:t>
            </a:r>
            <a:endParaRPr lang="en-US" sz="2200" dirty="0"/>
          </a:p>
        </p:txBody>
      </p:sp>
      <p:sp>
        <p:nvSpPr>
          <p:cNvPr id="7" name="Text Placeholder 6"/>
          <p:cNvSpPr>
            <a:spLocks noGrp="1"/>
          </p:cNvSpPr>
          <p:nvPr>
            <p:ph type="body" sz="quarter" idx="11"/>
          </p:nvPr>
        </p:nvSpPr>
        <p:spPr>
          <a:xfrm>
            <a:off x="381000" y="1752600"/>
            <a:ext cx="5105400" cy="765634"/>
          </a:xfrm>
        </p:spPr>
        <p:txBody>
          <a:bodyPr/>
          <a:lstStyle/>
          <a:p>
            <a:r>
              <a:rPr lang="en-US" dirty="0" smtClean="0"/>
              <a:t>Archway Bridge</a:t>
            </a:r>
            <a:endParaRPr lang="en-US" dirty="0"/>
          </a:p>
        </p:txBody>
      </p:sp>
      <p:grpSp>
        <p:nvGrpSpPr>
          <p:cNvPr id="8" name="Group 7"/>
          <p:cNvGrpSpPr/>
          <p:nvPr/>
        </p:nvGrpSpPr>
        <p:grpSpPr>
          <a:xfrm>
            <a:off x="6400800" y="2514600"/>
            <a:ext cx="1809328" cy="1673993"/>
            <a:chOff x="228600" y="351707"/>
            <a:chExt cx="1809328" cy="1673993"/>
          </a:xfrm>
        </p:grpSpPr>
        <p:sp>
          <p:nvSpPr>
            <p:cNvPr id="14" name="Chord 1"/>
            <p:cNvSpPr/>
            <p:nvPr/>
          </p:nvSpPr>
          <p:spPr>
            <a:xfrm rot="6912452">
              <a:off x="568591" y="205683"/>
              <a:ext cx="1257288" cy="1549335"/>
            </a:xfrm>
            <a:custGeom>
              <a:avLst/>
              <a:gdLst>
                <a:gd name="connsiteX0" fmla="*/ 630657 w 722965"/>
                <a:gd name="connsiteY0" fmla="*/ 672453 h 806557"/>
                <a:gd name="connsiteX1" fmla="*/ 165739 w 722965"/>
                <a:gd name="connsiteY1" fmla="*/ 742315 h 806557"/>
                <a:gd name="connsiteX2" fmla="*/ 9995 w 722965"/>
                <a:gd name="connsiteY2" fmla="*/ 309097 h 806557"/>
                <a:gd name="connsiteX3" fmla="*/ 361482 w 722965"/>
                <a:gd name="connsiteY3" fmla="*/ -1 h 806557"/>
                <a:gd name="connsiteX4" fmla="*/ 630657 w 722965"/>
                <a:gd name="connsiteY4" fmla="*/ 672453 h 806557"/>
                <a:gd name="connsiteX0" fmla="*/ 776277 w 776277"/>
                <a:gd name="connsiteY0" fmla="*/ 771268 h 847256"/>
                <a:gd name="connsiteX1" fmla="*/ 165641 w 776277"/>
                <a:gd name="connsiteY1" fmla="*/ 742316 h 847256"/>
                <a:gd name="connsiteX2" fmla="*/ 9897 w 776277"/>
                <a:gd name="connsiteY2" fmla="*/ 309098 h 847256"/>
                <a:gd name="connsiteX3" fmla="*/ 361384 w 776277"/>
                <a:gd name="connsiteY3" fmla="*/ 0 h 847256"/>
                <a:gd name="connsiteX4" fmla="*/ 776277 w 776277"/>
                <a:gd name="connsiteY4" fmla="*/ 771268 h 847256"/>
                <a:gd name="connsiteX0" fmla="*/ 776277 w 776277"/>
                <a:gd name="connsiteY0" fmla="*/ 856958 h 932946"/>
                <a:gd name="connsiteX1" fmla="*/ 165641 w 776277"/>
                <a:gd name="connsiteY1" fmla="*/ 828006 h 932946"/>
                <a:gd name="connsiteX2" fmla="*/ 9897 w 776277"/>
                <a:gd name="connsiteY2" fmla="*/ 394788 h 932946"/>
                <a:gd name="connsiteX3" fmla="*/ 345848 w 776277"/>
                <a:gd name="connsiteY3" fmla="*/ 0 h 932946"/>
                <a:gd name="connsiteX4" fmla="*/ 776277 w 776277"/>
                <a:gd name="connsiteY4" fmla="*/ 856958 h 932946"/>
                <a:gd name="connsiteX0" fmla="*/ 776277 w 776277"/>
                <a:gd name="connsiteY0" fmla="*/ 856958 h 932946"/>
                <a:gd name="connsiteX1" fmla="*/ 165641 w 776277"/>
                <a:gd name="connsiteY1" fmla="*/ 828006 h 932946"/>
                <a:gd name="connsiteX2" fmla="*/ 9897 w 776277"/>
                <a:gd name="connsiteY2" fmla="*/ 394788 h 932946"/>
                <a:gd name="connsiteX3" fmla="*/ 345848 w 776277"/>
                <a:gd name="connsiteY3" fmla="*/ 0 h 932946"/>
                <a:gd name="connsiteX4" fmla="*/ 776277 w 776277"/>
                <a:gd name="connsiteY4" fmla="*/ 856958 h 932946"/>
                <a:gd name="connsiteX0" fmla="*/ 772188 w 772188"/>
                <a:gd name="connsiteY0" fmla="*/ 856958 h 950273"/>
                <a:gd name="connsiteX1" fmla="*/ 161552 w 772188"/>
                <a:gd name="connsiteY1" fmla="*/ 828006 h 950273"/>
                <a:gd name="connsiteX2" fmla="*/ 5808 w 772188"/>
                <a:gd name="connsiteY2" fmla="*/ 394788 h 950273"/>
                <a:gd name="connsiteX3" fmla="*/ 341759 w 772188"/>
                <a:gd name="connsiteY3" fmla="*/ 0 h 950273"/>
                <a:gd name="connsiteX4" fmla="*/ 772188 w 772188"/>
                <a:gd name="connsiteY4" fmla="*/ 856958 h 950273"/>
                <a:gd name="connsiteX0" fmla="*/ 774033 w 774033"/>
                <a:gd name="connsiteY0" fmla="*/ 856958 h 939408"/>
                <a:gd name="connsiteX1" fmla="*/ 163397 w 774033"/>
                <a:gd name="connsiteY1" fmla="*/ 828006 h 939408"/>
                <a:gd name="connsiteX2" fmla="*/ 7653 w 774033"/>
                <a:gd name="connsiteY2" fmla="*/ 394788 h 939408"/>
                <a:gd name="connsiteX3" fmla="*/ 343604 w 774033"/>
                <a:gd name="connsiteY3" fmla="*/ 0 h 939408"/>
                <a:gd name="connsiteX4" fmla="*/ 774033 w 774033"/>
                <a:gd name="connsiteY4" fmla="*/ 856958 h 939408"/>
                <a:gd name="connsiteX0" fmla="*/ 772337 w 772337"/>
                <a:gd name="connsiteY0" fmla="*/ 856958 h 925682"/>
                <a:gd name="connsiteX1" fmla="*/ 342018 w 772337"/>
                <a:gd name="connsiteY1" fmla="*/ 876706 h 925682"/>
                <a:gd name="connsiteX2" fmla="*/ 161701 w 772337"/>
                <a:gd name="connsiteY2" fmla="*/ 828006 h 925682"/>
                <a:gd name="connsiteX3" fmla="*/ 5957 w 772337"/>
                <a:gd name="connsiteY3" fmla="*/ 394788 h 925682"/>
                <a:gd name="connsiteX4" fmla="*/ 341908 w 772337"/>
                <a:gd name="connsiteY4" fmla="*/ 0 h 925682"/>
                <a:gd name="connsiteX5" fmla="*/ 772337 w 772337"/>
                <a:gd name="connsiteY5" fmla="*/ 856958 h 925682"/>
                <a:gd name="connsiteX0" fmla="*/ 772281 w 772281"/>
                <a:gd name="connsiteY0" fmla="*/ 856958 h 940040"/>
                <a:gd name="connsiteX1" fmla="*/ 332093 w 772281"/>
                <a:gd name="connsiteY1" fmla="*/ 914590 h 940040"/>
                <a:gd name="connsiteX2" fmla="*/ 161645 w 772281"/>
                <a:gd name="connsiteY2" fmla="*/ 828006 h 940040"/>
                <a:gd name="connsiteX3" fmla="*/ 5901 w 772281"/>
                <a:gd name="connsiteY3" fmla="*/ 394788 h 940040"/>
                <a:gd name="connsiteX4" fmla="*/ 341852 w 772281"/>
                <a:gd name="connsiteY4" fmla="*/ 0 h 940040"/>
                <a:gd name="connsiteX5" fmla="*/ 772281 w 772281"/>
                <a:gd name="connsiteY5" fmla="*/ 856958 h 940040"/>
                <a:gd name="connsiteX0" fmla="*/ 772281 w 772281"/>
                <a:gd name="connsiteY0" fmla="*/ 856958 h 940040"/>
                <a:gd name="connsiteX1" fmla="*/ 332093 w 772281"/>
                <a:gd name="connsiteY1" fmla="*/ 914590 h 940040"/>
                <a:gd name="connsiteX2" fmla="*/ 161645 w 772281"/>
                <a:gd name="connsiteY2" fmla="*/ 828006 h 940040"/>
                <a:gd name="connsiteX3" fmla="*/ 5901 w 772281"/>
                <a:gd name="connsiteY3" fmla="*/ 394788 h 940040"/>
                <a:gd name="connsiteX4" fmla="*/ 341852 w 772281"/>
                <a:gd name="connsiteY4" fmla="*/ 0 h 940040"/>
                <a:gd name="connsiteX5" fmla="*/ 772281 w 772281"/>
                <a:gd name="connsiteY5" fmla="*/ 856958 h 940040"/>
                <a:gd name="connsiteX0" fmla="*/ 771510 w 771510"/>
                <a:gd name="connsiteY0" fmla="*/ 856958 h 940040"/>
                <a:gd name="connsiteX1" fmla="*/ 331322 w 771510"/>
                <a:gd name="connsiteY1" fmla="*/ 914590 h 940040"/>
                <a:gd name="connsiteX2" fmla="*/ 185822 w 771510"/>
                <a:gd name="connsiteY2" fmla="*/ 816265 h 940040"/>
                <a:gd name="connsiteX3" fmla="*/ 5130 w 771510"/>
                <a:gd name="connsiteY3" fmla="*/ 394788 h 940040"/>
                <a:gd name="connsiteX4" fmla="*/ 341081 w 771510"/>
                <a:gd name="connsiteY4" fmla="*/ 0 h 940040"/>
                <a:gd name="connsiteX5" fmla="*/ 771510 w 771510"/>
                <a:gd name="connsiteY5" fmla="*/ 856958 h 940040"/>
                <a:gd name="connsiteX0" fmla="*/ 774397 w 774397"/>
                <a:gd name="connsiteY0" fmla="*/ 856958 h 924282"/>
                <a:gd name="connsiteX1" fmla="*/ 188709 w 774397"/>
                <a:gd name="connsiteY1" fmla="*/ 816265 h 924282"/>
                <a:gd name="connsiteX2" fmla="*/ 8017 w 774397"/>
                <a:gd name="connsiteY2" fmla="*/ 394788 h 924282"/>
                <a:gd name="connsiteX3" fmla="*/ 343968 w 774397"/>
                <a:gd name="connsiteY3" fmla="*/ 0 h 924282"/>
                <a:gd name="connsiteX4" fmla="*/ 774397 w 774397"/>
                <a:gd name="connsiteY4" fmla="*/ 856958 h 924282"/>
                <a:gd name="connsiteX0" fmla="*/ 773424 w 773424"/>
                <a:gd name="connsiteY0" fmla="*/ 856958 h 929370"/>
                <a:gd name="connsiteX1" fmla="*/ 187736 w 773424"/>
                <a:gd name="connsiteY1" fmla="*/ 816265 h 929370"/>
                <a:gd name="connsiteX2" fmla="*/ 7044 w 773424"/>
                <a:gd name="connsiteY2" fmla="*/ 394788 h 929370"/>
                <a:gd name="connsiteX3" fmla="*/ 342995 w 773424"/>
                <a:gd name="connsiteY3" fmla="*/ 0 h 929370"/>
                <a:gd name="connsiteX4" fmla="*/ 773424 w 773424"/>
                <a:gd name="connsiteY4" fmla="*/ 856958 h 929370"/>
                <a:gd name="connsiteX0" fmla="*/ 771974 w 772586"/>
                <a:gd name="connsiteY0" fmla="*/ 856958 h 944923"/>
                <a:gd name="connsiteX1" fmla="*/ 430515 w 772586"/>
                <a:gd name="connsiteY1" fmla="*/ 912445 h 944923"/>
                <a:gd name="connsiteX2" fmla="*/ 186286 w 772586"/>
                <a:gd name="connsiteY2" fmla="*/ 816265 h 944923"/>
                <a:gd name="connsiteX3" fmla="*/ 5594 w 772586"/>
                <a:gd name="connsiteY3" fmla="*/ 394788 h 944923"/>
                <a:gd name="connsiteX4" fmla="*/ 341545 w 772586"/>
                <a:gd name="connsiteY4" fmla="*/ 0 h 944923"/>
                <a:gd name="connsiteX5" fmla="*/ 771974 w 772586"/>
                <a:gd name="connsiteY5" fmla="*/ 856958 h 944923"/>
                <a:gd name="connsiteX0" fmla="*/ 772010 w 772637"/>
                <a:gd name="connsiteY0" fmla="*/ 856958 h 955054"/>
                <a:gd name="connsiteX1" fmla="*/ 437891 w 772637"/>
                <a:gd name="connsiteY1" fmla="*/ 933920 h 955054"/>
                <a:gd name="connsiteX2" fmla="*/ 186322 w 772637"/>
                <a:gd name="connsiteY2" fmla="*/ 816265 h 955054"/>
                <a:gd name="connsiteX3" fmla="*/ 5630 w 772637"/>
                <a:gd name="connsiteY3" fmla="*/ 394788 h 955054"/>
                <a:gd name="connsiteX4" fmla="*/ 341581 w 772637"/>
                <a:gd name="connsiteY4" fmla="*/ 0 h 955054"/>
                <a:gd name="connsiteX5" fmla="*/ 772010 w 772637"/>
                <a:gd name="connsiteY5" fmla="*/ 856958 h 955054"/>
                <a:gd name="connsiteX0" fmla="*/ 772010 w 772632"/>
                <a:gd name="connsiteY0" fmla="*/ 856958 h 964363"/>
                <a:gd name="connsiteX1" fmla="*/ 437891 w 772632"/>
                <a:gd name="connsiteY1" fmla="*/ 933920 h 964363"/>
                <a:gd name="connsiteX2" fmla="*/ 186322 w 772632"/>
                <a:gd name="connsiteY2" fmla="*/ 816265 h 964363"/>
                <a:gd name="connsiteX3" fmla="*/ 5630 w 772632"/>
                <a:gd name="connsiteY3" fmla="*/ 394788 h 964363"/>
                <a:gd name="connsiteX4" fmla="*/ 341581 w 772632"/>
                <a:gd name="connsiteY4" fmla="*/ 0 h 964363"/>
                <a:gd name="connsiteX5" fmla="*/ 772010 w 772632"/>
                <a:gd name="connsiteY5" fmla="*/ 856958 h 964363"/>
                <a:gd name="connsiteX0" fmla="*/ 772010 w 778581"/>
                <a:gd name="connsiteY0" fmla="*/ 856958 h 963713"/>
                <a:gd name="connsiteX1" fmla="*/ 590922 w 778581"/>
                <a:gd name="connsiteY1" fmla="*/ 958847 h 963713"/>
                <a:gd name="connsiteX2" fmla="*/ 437891 w 778581"/>
                <a:gd name="connsiteY2" fmla="*/ 933920 h 963713"/>
                <a:gd name="connsiteX3" fmla="*/ 186322 w 778581"/>
                <a:gd name="connsiteY3" fmla="*/ 816265 h 963713"/>
                <a:gd name="connsiteX4" fmla="*/ 5630 w 778581"/>
                <a:gd name="connsiteY4" fmla="*/ 394788 h 963713"/>
                <a:gd name="connsiteX5" fmla="*/ 341581 w 778581"/>
                <a:gd name="connsiteY5" fmla="*/ 0 h 963713"/>
                <a:gd name="connsiteX6" fmla="*/ 772010 w 778581"/>
                <a:gd name="connsiteY6" fmla="*/ 856958 h 963713"/>
                <a:gd name="connsiteX0" fmla="*/ 772010 w 784301"/>
                <a:gd name="connsiteY0" fmla="*/ 856958 h 960480"/>
                <a:gd name="connsiteX1" fmla="*/ 685246 w 784301"/>
                <a:gd name="connsiteY1" fmla="*/ 953233 h 960480"/>
                <a:gd name="connsiteX2" fmla="*/ 437891 w 784301"/>
                <a:gd name="connsiteY2" fmla="*/ 933920 h 960480"/>
                <a:gd name="connsiteX3" fmla="*/ 186322 w 784301"/>
                <a:gd name="connsiteY3" fmla="*/ 816265 h 960480"/>
                <a:gd name="connsiteX4" fmla="*/ 5630 w 784301"/>
                <a:gd name="connsiteY4" fmla="*/ 394788 h 960480"/>
                <a:gd name="connsiteX5" fmla="*/ 341581 w 784301"/>
                <a:gd name="connsiteY5" fmla="*/ 0 h 960480"/>
                <a:gd name="connsiteX6" fmla="*/ 772010 w 784301"/>
                <a:gd name="connsiteY6" fmla="*/ 856958 h 960480"/>
                <a:gd name="connsiteX0" fmla="*/ 772010 w 780470"/>
                <a:gd name="connsiteY0" fmla="*/ 856958 h 942458"/>
                <a:gd name="connsiteX1" fmla="*/ 635744 w 780470"/>
                <a:gd name="connsiteY1" fmla="*/ 912820 h 942458"/>
                <a:gd name="connsiteX2" fmla="*/ 437891 w 780470"/>
                <a:gd name="connsiteY2" fmla="*/ 933920 h 942458"/>
                <a:gd name="connsiteX3" fmla="*/ 186322 w 780470"/>
                <a:gd name="connsiteY3" fmla="*/ 816265 h 942458"/>
                <a:gd name="connsiteX4" fmla="*/ 5630 w 780470"/>
                <a:gd name="connsiteY4" fmla="*/ 394788 h 942458"/>
                <a:gd name="connsiteX5" fmla="*/ 341581 w 780470"/>
                <a:gd name="connsiteY5" fmla="*/ 0 h 942458"/>
                <a:gd name="connsiteX6" fmla="*/ 772010 w 780470"/>
                <a:gd name="connsiteY6" fmla="*/ 856958 h 942458"/>
                <a:gd name="connsiteX0" fmla="*/ 772010 w 772010"/>
                <a:gd name="connsiteY0" fmla="*/ 856958 h 942458"/>
                <a:gd name="connsiteX1" fmla="*/ 635744 w 772010"/>
                <a:gd name="connsiteY1" fmla="*/ 912820 h 942458"/>
                <a:gd name="connsiteX2" fmla="*/ 437891 w 772010"/>
                <a:gd name="connsiteY2" fmla="*/ 933920 h 942458"/>
                <a:gd name="connsiteX3" fmla="*/ 186322 w 772010"/>
                <a:gd name="connsiteY3" fmla="*/ 816265 h 942458"/>
                <a:gd name="connsiteX4" fmla="*/ 5630 w 772010"/>
                <a:gd name="connsiteY4" fmla="*/ 394788 h 942458"/>
                <a:gd name="connsiteX5" fmla="*/ 341581 w 772010"/>
                <a:gd name="connsiteY5" fmla="*/ 0 h 942458"/>
                <a:gd name="connsiteX6" fmla="*/ 772010 w 772010"/>
                <a:gd name="connsiteY6" fmla="*/ 856958 h 942458"/>
                <a:gd name="connsiteX0" fmla="*/ 772010 w 772010"/>
                <a:gd name="connsiteY0" fmla="*/ 856958 h 947170"/>
                <a:gd name="connsiteX1" fmla="*/ 636413 w 772010"/>
                <a:gd name="connsiteY1" fmla="*/ 931895 h 947170"/>
                <a:gd name="connsiteX2" fmla="*/ 437891 w 772010"/>
                <a:gd name="connsiteY2" fmla="*/ 933920 h 947170"/>
                <a:gd name="connsiteX3" fmla="*/ 186322 w 772010"/>
                <a:gd name="connsiteY3" fmla="*/ 816265 h 947170"/>
                <a:gd name="connsiteX4" fmla="*/ 5630 w 772010"/>
                <a:gd name="connsiteY4" fmla="*/ 394788 h 947170"/>
                <a:gd name="connsiteX5" fmla="*/ 341581 w 772010"/>
                <a:gd name="connsiteY5" fmla="*/ 0 h 947170"/>
                <a:gd name="connsiteX6" fmla="*/ 772010 w 772010"/>
                <a:gd name="connsiteY6" fmla="*/ 856958 h 947170"/>
                <a:gd name="connsiteX0" fmla="*/ 766400 w 766400"/>
                <a:gd name="connsiteY0" fmla="*/ 856958 h 947170"/>
                <a:gd name="connsiteX1" fmla="*/ 630803 w 766400"/>
                <a:gd name="connsiteY1" fmla="*/ 931895 h 947170"/>
                <a:gd name="connsiteX2" fmla="*/ 432281 w 766400"/>
                <a:gd name="connsiteY2" fmla="*/ 933920 h 947170"/>
                <a:gd name="connsiteX3" fmla="*/ 180712 w 766400"/>
                <a:gd name="connsiteY3" fmla="*/ 816265 h 947170"/>
                <a:gd name="connsiteX4" fmla="*/ 20 w 766400"/>
                <a:gd name="connsiteY4" fmla="*/ 394788 h 947170"/>
                <a:gd name="connsiteX5" fmla="*/ 335971 w 766400"/>
                <a:gd name="connsiteY5" fmla="*/ 0 h 947170"/>
                <a:gd name="connsiteX6" fmla="*/ 766400 w 766400"/>
                <a:gd name="connsiteY6" fmla="*/ 856958 h 947170"/>
                <a:gd name="connsiteX0" fmla="*/ 766400 w 766400"/>
                <a:gd name="connsiteY0" fmla="*/ 856958 h 947170"/>
                <a:gd name="connsiteX1" fmla="*/ 630803 w 766400"/>
                <a:gd name="connsiteY1" fmla="*/ 931895 h 947170"/>
                <a:gd name="connsiteX2" fmla="*/ 432281 w 766400"/>
                <a:gd name="connsiteY2" fmla="*/ 933920 h 947170"/>
                <a:gd name="connsiteX3" fmla="*/ 180712 w 766400"/>
                <a:gd name="connsiteY3" fmla="*/ 816265 h 947170"/>
                <a:gd name="connsiteX4" fmla="*/ 20 w 766400"/>
                <a:gd name="connsiteY4" fmla="*/ 394788 h 947170"/>
                <a:gd name="connsiteX5" fmla="*/ 335971 w 766400"/>
                <a:gd name="connsiteY5" fmla="*/ 0 h 947170"/>
                <a:gd name="connsiteX6" fmla="*/ 766400 w 766400"/>
                <a:gd name="connsiteY6" fmla="*/ 856958 h 947170"/>
                <a:gd name="connsiteX0" fmla="*/ 766380 w 766380"/>
                <a:gd name="connsiteY0" fmla="*/ 856958 h 947170"/>
                <a:gd name="connsiteX1" fmla="*/ 630783 w 766380"/>
                <a:gd name="connsiteY1" fmla="*/ 931895 h 947170"/>
                <a:gd name="connsiteX2" fmla="*/ 432261 w 766380"/>
                <a:gd name="connsiteY2" fmla="*/ 933920 h 947170"/>
                <a:gd name="connsiteX3" fmla="*/ 180692 w 766380"/>
                <a:gd name="connsiteY3" fmla="*/ 816265 h 947170"/>
                <a:gd name="connsiteX4" fmla="*/ 0 w 766380"/>
                <a:gd name="connsiteY4" fmla="*/ 394788 h 947170"/>
                <a:gd name="connsiteX5" fmla="*/ 335951 w 766380"/>
                <a:gd name="connsiteY5" fmla="*/ 0 h 947170"/>
                <a:gd name="connsiteX6" fmla="*/ 766380 w 766380"/>
                <a:gd name="connsiteY6" fmla="*/ 856958 h 947170"/>
                <a:gd name="connsiteX0" fmla="*/ 742765 w 742765"/>
                <a:gd name="connsiteY0" fmla="*/ 856958 h 947170"/>
                <a:gd name="connsiteX1" fmla="*/ 607168 w 742765"/>
                <a:gd name="connsiteY1" fmla="*/ 931895 h 947170"/>
                <a:gd name="connsiteX2" fmla="*/ 408646 w 742765"/>
                <a:gd name="connsiteY2" fmla="*/ 933920 h 947170"/>
                <a:gd name="connsiteX3" fmla="*/ 157077 w 742765"/>
                <a:gd name="connsiteY3" fmla="*/ 816265 h 947170"/>
                <a:gd name="connsiteX4" fmla="*/ 0 w 742765"/>
                <a:gd name="connsiteY4" fmla="*/ 391985 h 947170"/>
                <a:gd name="connsiteX5" fmla="*/ 312336 w 742765"/>
                <a:gd name="connsiteY5" fmla="*/ 0 h 947170"/>
                <a:gd name="connsiteX6" fmla="*/ 742765 w 742765"/>
                <a:gd name="connsiteY6" fmla="*/ 856958 h 947170"/>
                <a:gd name="connsiteX0" fmla="*/ 744469 w 744469"/>
                <a:gd name="connsiteY0" fmla="*/ 881237 h 971449"/>
                <a:gd name="connsiteX1" fmla="*/ 608872 w 744469"/>
                <a:gd name="connsiteY1" fmla="*/ 956174 h 971449"/>
                <a:gd name="connsiteX2" fmla="*/ 410350 w 744469"/>
                <a:gd name="connsiteY2" fmla="*/ 958199 h 971449"/>
                <a:gd name="connsiteX3" fmla="*/ 158781 w 744469"/>
                <a:gd name="connsiteY3" fmla="*/ 840544 h 971449"/>
                <a:gd name="connsiteX4" fmla="*/ 1704 w 744469"/>
                <a:gd name="connsiteY4" fmla="*/ 416264 h 971449"/>
                <a:gd name="connsiteX5" fmla="*/ 90212 w 744469"/>
                <a:gd name="connsiteY5" fmla="*/ 250664 h 971449"/>
                <a:gd name="connsiteX6" fmla="*/ 314040 w 744469"/>
                <a:gd name="connsiteY6" fmla="*/ 24279 h 971449"/>
                <a:gd name="connsiteX7" fmla="*/ 744469 w 744469"/>
                <a:gd name="connsiteY7" fmla="*/ 881237 h 971449"/>
                <a:gd name="connsiteX0" fmla="*/ 745254 w 745254"/>
                <a:gd name="connsiteY0" fmla="*/ 883057 h 973269"/>
                <a:gd name="connsiteX1" fmla="*/ 609657 w 745254"/>
                <a:gd name="connsiteY1" fmla="*/ 957994 h 973269"/>
                <a:gd name="connsiteX2" fmla="*/ 411135 w 745254"/>
                <a:gd name="connsiteY2" fmla="*/ 960019 h 973269"/>
                <a:gd name="connsiteX3" fmla="*/ 159566 w 745254"/>
                <a:gd name="connsiteY3" fmla="*/ 842364 h 973269"/>
                <a:gd name="connsiteX4" fmla="*/ 2489 w 745254"/>
                <a:gd name="connsiteY4" fmla="*/ 418084 h 973269"/>
                <a:gd name="connsiteX5" fmla="*/ 71859 w 745254"/>
                <a:gd name="connsiteY5" fmla="*/ 228253 h 973269"/>
                <a:gd name="connsiteX6" fmla="*/ 314825 w 745254"/>
                <a:gd name="connsiteY6" fmla="*/ 26099 h 973269"/>
                <a:gd name="connsiteX7" fmla="*/ 745254 w 745254"/>
                <a:gd name="connsiteY7" fmla="*/ 883057 h 973269"/>
                <a:gd name="connsiteX0" fmla="*/ 745254 w 745254"/>
                <a:gd name="connsiteY0" fmla="*/ 856958 h 947170"/>
                <a:gd name="connsiteX1" fmla="*/ 609657 w 745254"/>
                <a:gd name="connsiteY1" fmla="*/ 931895 h 947170"/>
                <a:gd name="connsiteX2" fmla="*/ 411135 w 745254"/>
                <a:gd name="connsiteY2" fmla="*/ 933920 h 947170"/>
                <a:gd name="connsiteX3" fmla="*/ 159566 w 745254"/>
                <a:gd name="connsiteY3" fmla="*/ 816265 h 947170"/>
                <a:gd name="connsiteX4" fmla="*/ 2489 w 745254"/>
                <a:gd name="connsiteY4" fmla="*/ 391985 h 947170"/>
                <a:gd name="connsiteX5" fmla="*/ 71859 w 745254"/>
                <a:gd name="connsiteY5" fmla="*/ 202154 h 947170"/>
                <a:gd name="connsiteX6" fmla="*/ 314825 w 745254"/>
                <a:gd name="connsiteY6" fmla="*/ 0 h 947170"/>
                <a:gd name="connsiteX7" fmla="*/ 745254 w 745254"/>
                <a:gd name="connsiteY7" fmla="*/ 856958 h 947170"/>
                <a:gd name="connsiteX0" fmla="*/ 742818 w 742818"/>
                <a:gd name="connsiteY0" fmla="*/ 856958 h 947170"/>
                <a:gd name="connsiteX1" fmla="*/ 607221 w 742818"/>
                <a:gd name="connsiteY1" fmla="*/ 931895 h 947170"/>
                <a:gd name="connsiteX2" fmla="*/ 408699 w 742818"/>
                <a:gd name="connsiteY2" fmla="*/ 933920 h 947170"/>
                <a:gd name="connsiteX3" fmla="*/ 157130 w 742818"/>
                <a:gd name="connsiteY3" fmla="*/ 816265 h 947170"/>
                <a:gd name="connsiteX4" fmla="*/ 59835 w 742818"/>
                <a:gd name="connsiteY4" fmla="*/ 620583 h 947170"/>
                <a:gd name="connsiteX5" fmla="*/ 53 w 742818"/>
                <a:gd name="connsiteY5" fmla="*/ 391985 h 947170"/>
                <a:gd name="connsiteX6" fmla="*/ 69423 w 742818"/>
                <a:gd name="connsiteY6" fmla="*/ 202154 h 947170"/>
                <a:gd name="connsiteX7" fmla="*/ 312389 w 742818"/>
                <a:gd name="connsiteY7" fmla="*/ 0 h 947170"/>
                <a:gd name="connsiteX8" fmla="*/ 742818 w 742818"/>
                <a:gd name="connsiteY8" fmla="*/ 856958 h 947170"/>
                <a:gd name="connsiteX0" fmla="*/ 742859 w 742859"/>
                <a:gd name="connsiteY0" fmla="*/ 856958 h 947170"/>
                <a:gd name="connsiteX1" fmla="*/ 607262 w 742859"/>
                <a:gd name="connsiteY1" fmla="*/ 931895 h 947170"/>
                <a:gd name="connsiteX2" fmla="*/ 408740 w 742859"/>
                <a:gd name="connsiteY2" fmla="*/ 933920 h 947170"/>
                <a:gd name="connsiteX3" fmla="*/ 157171 w 742859"/>
                <a:gd name="connsiteY3" fmla="*/ 816265 h 947170"/>
                <a:gd name="connsiteX4" fmla="*/ 43603 w 742859"/>
                <a:gd name="connsiteY4" fmla="*/ 614527 h 947170"/>
                <a:gd name="connsiteX5" fmla="*/ 94 w 742859"/>
                <a:gd name="connsiteY5" fmla="*/ 391985 h 947170"/>
                <a:gd name="connsiteX6" fmla="*/ 69464 w 742859"/>
                <a:gd name="connsiteY6" fmla="*/ 202154 h 947170"/>
                <a:gd name="connsiteX7" fmla="*/ 312430 w 742859"/>
                <a:gd name="connsiteY7" fmla="*/ 0 h 947170"/>
                <a:gd name="connsiteX8" fmla="*/ 742859 w 742859"/>
                <a:gd name="connsiteY8" fmla="*/ 856958 h 947170"/>
                <a:gd name="connsiteX0" fmla="*/ 743207 w 743207"/>
                <a:gd name="connsiteY0" fmla="*/ 856958 h 947170"/>
                <a:gd name="connsiteX1" fmla="*/ 607610 w 743207"/>
                <a:gd name="connsiteY1" fmla="*/ 931895 h 947170"/>
                <a:gd name="connsiteX2" fmla="*/ 409088 w 743207"/>
                <a:gd name="connsiteY2" fmla="*/ 933920 h 947170"/>
                <a:gd name="connsiteX3" fmla="*/ 157519 w 743207"/>
                <a:gd name="connsiteY3" fmla="*/ 816265 h 947170"/>
                <a:gd name="connsiteX4" fmla="*/ 26507 w 743207"/>
                <a:gd name="connsiteY4" fmla="*/ 611836 h 947170"/>
                <a:gd name="connsiteX5" fmla="*/ 442 w 743207"/>
                <a:gd name="connsiteY5" fmla="*/ 391985 h 947170"/>
                <a:gd name="connsiteX6" fmla="*/ 69812 w 743207"/>
                <a:gd name="connsiteY6" fmla="*/ 202154 h 947170"/>
                <a:gd name="connsiteX7" fmla="*/ 312778 w 743207"/>
                <a:gd name="connsiteY7" fmla="*/ 0 h 947170"/>
                <a:gd name="connsiteX8" fmla="*/ 743207 w 743207"/>
                <a:gd name="connsiteY8" fmla="*/ 856958 h 94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3207" h="947170">
                  <a:moveTo>
                    <a:pt x="743207" y="856958"/>
                  </a:moveTo>
                  <a:cubicBezTo>
                    <a:pt x="645734" y="921539"/>
                    <a:pt x="663297" y="919068"/>
                    <a:pt x="607610" y="931895"/>
                  </a:cubicBezTo>
                  <a:cubicBezTo>
                    <a:pt x="551923" y="944722"/>
                    <a:pt x="476521" y="957684"/>
                    <a:pt x="409088" y="933920"/>
                  </a:cubicBezTo>
                  <a:cubicBezTo>
                    <a:pt x="311473" y="927138"/>
                    <a:pt x="221283" y="869946"/>
                    <a:pt x="157519" y="816265"/>
                  </a:cubicBezTo>
                  <a:cubicBezTo>
                    <a:pt x="93756" y="762584"/>
                    <a:pt x="52686" y="682549"/>
                    <a:pt x="26507" y="611836"/>
                  </a:cubicBezTo>
                  <a:cubicBezTo>
                    <a:pt x="328" y="541123"/>
                    <a:pt x="-1156" y="461723"/>
                    <a:pt x="442" y="391985"/>
                  </a:cubicBezTo>
                  <a:cubicBezTo>
                    <a:pt x="2040" y="322247"/>
                    <a:pt x="17756" y="267485"/>
                    <a:pt x="69812" y="202154"/>
                  </a:cubicBezTo>
                  <a:cubicBezTo>
                    <a:pt x="121868" y="136823"/>
                    <a:pt x="192551" y="994"/>
                    <a:pt x="312778" y="0"/>
                  </a:cubicBezTo>
                  <a:cubicBezTo>
                    <a:pt x="402503" y="224151"/>
                    <a:pt x="653482" y="632807"/>
                    <a:pt x="743207" y="856958"/>
                  </a:cubicBezTo>
                  <a:close/>
                </a:path>
              </a:pathLst>
            </a:cu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228600" y="355341"/>
              <a:ext cx="1809328" cy="1670359"/>
              <a:chOff x="228600" y="355341"/>
              <a:chExt cx="1809328" cy="1670359"/>
            </a:xfrm>
          </p:grpSpPr>
          <p:sp>
            <p:nvSpPr>
              <p:cNvPr id="10" name="Oval 9"/>
              <p:cNvSpPr/>
              <p:nvPr/>
            </p:nvSpPr>
            <p:spPr>
              <a:xfrm>
                <a:off x="352425" y="355341"/>
                <a:ext cx="1600199" cy="1543049"/>
              </a:xfrm>
              <a:prstGeom prst="ellipse">
                <a:avLst/>
              </a:prstGeom>
              <a:noFill/>
              <a:ln w="762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t="56164"/>
              <a:stretch/>
            </p:blipFill>
            <p:spPr bwMode="auto">
              <a:xfrm>
                <a:off x="228600" y="1239199"/>
                <a:ext cx="1809328" cy="78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53170" t="56163" r="38407" b="9860"/>
              <a:stretch/>
            </p:blipFill>
            <p:spPr bwMode="auto">
              <a:xfrm>
                <a:off x="1076324" y="1239199"/>
                <a:ext cx="1524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descr="https://image.freepik.com/free-icon/japanese-bridge_318-37275.png"/>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backgroundRemoval t="10383" b="90415" l="0" r="100000">
                            <a14:foregroundMark x1="17412" y1="42013" x2="17412" y2="42013"/>
                            <a14:foregroundMark x1="19808" y1="52236" x2="19808" y2="52236"/>
                            <a14:foregroundMark x1="36901" y1="39297" x2="36901" y2="39297"/>
                            <a14:foregroundMark x1="39936" y1="49681" x2="39936" y2="49681"/>
                            <a14:foregroundMark x1="58307" y1="37859" x2="58307" y2="37859"/>
                            <a14:foregroundMark x1="59105" y1="48083" x2="59105" y2="48083"/>
                            <a14:foregroundMark x1="79712" y1="42812" x2="79712" y2="42812"/>
                            <a14:foregroundMark x1="88498" y1="56869" x2="88498" y2="56869"/>
                          </a14:backgroundRemoval>
                        </a14:imgEffect>
                      </a14:imgLayer>
                    </a14:imgProps>
                  </a:ext>
                  <a:ext uri="{28A0092B-C50C-407E-A947-70E740481C1C}">
                    <a14:useLocalDpi xmlns:a14="http://schemas.microsoft.com/office/drawing/2010/main" val="0"/>
                  </a:ext>
                </a:extLst>
              </a:blip>
              <a:srcRect/>
              <a:stretch>
                <a:fillRect/>
              </a:stretch>
            </p:blipFill>
            <p:spPr bwMode="auto">
              <a:xfrm>
                <a:off x="533400" y="432699"/>
                <a:ext cx="1244146" cy="1244146"/>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052016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19400"/>
            <a:ext cx="5105400" cy="2971800"/>
          </a:xfrm>
        </p:spPr>
        <p:txBody>
          <a:bodyPr>
            <a:normAutofit/>
          </a:bodyPr>
          <a:lstStyle/>
          <a:p>
            <a:r>
              <a:rPr lang="en-US" sz="2200" dirty="0" smtClean="0"/>
              <a:t>Biking enthusiast Steve Floater, one of the town’s first residents, graded a coastal bike path in the 1940s that is still popular today. No maintenance budget exists for this path, and in some areas it is rutted and badly eroding.</a:t>
            </a:r>
          </a:p>
          <a:p>
            <a:endParaRPr lang="en-US" sz="2200" dirty="0" smtClean="0"/>
          </a:p>
          <a:p>
            <a:r>
              <a:rPr lang="en-US" sz="2200" dirty="0" smtClean="0"/>
              <a:t>Built 1942-1947.</a:t>
            </a:r>
            <a:endParaRPr lang="en-US" sz="2200" dirty="0"/>
          </a:p>
        </p:txBody>
      </p:sp>
      <p:sp>
        <p:nvSpPr>
          <p:cNvPr id="8" name="Text Placeholder 7"/>
          <p:cNvSpPr>
            <a:spLocks noGrp="1"/>
          </p:cNvSpPr>
          <p:nvPr>
            <p:ph type="body" sz="quarter" idx="11"/>
          </p:nvPr>
        </p:nvSpPr>
        <p:spPr/>
        <p:txBody>
          <a:bodyPr/>
          <a:lstStyle/>
          <a:p>
            <a:r>
              <a:rPr lang="en-US" dirty="0" smtClean="0"/>
              <a:t>Bike Paths</a:t>
            </a:r>
            <a:endParaRPr lang="en-US" dirty="0"/>
          </a:p>
        </p:txBody>
      </p:sp>
      <p:pic>
        <p:nvPicPr>
          <p:cNvPr id="6" name="Picture 7"/>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a:stretch>
            <a:fillRect/>
          </a:stretch>
        </p:blipFill>
        <p:spPr bwMode="auto">
          <a:xfrm>
            <a:off x="6400800" y="2438400"/>
            <a:ext cx="1770807" cy="179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4334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514600"/>
            <a:ext cx="5410200" cy="3810000"/>
          </a:xfrm>
        </p:spPr>
        <p:txBody>
          <a:bodyPr>
            <a:noAutofit/>
          </a:bodyPr>
          <a:lstStyle/>
          <a:p>
            <a:r>
              <a:rPr lang="en-US" sz="2200" dirty="0" smtClean="0"/>
              <a:t>The Shoreline Amphitheater is the premier concert venue in town. The town hosts a free summer concert series that draws residents and visitors to the waterfront every Sunday afternoon. The Amphitheater is elevated above high tide and storm surge elevations; however, the road network and parking infrastructure around the amphitheater are low-lying and exposed to high tide flooding.</a:t>
            </a:r>
          </a:p>
          <a:p>
            <a:endParaRPr lang="en-US" sz="2200" dirty="0" smtClean="0"/>
          </a:p>
          <a:p>
            <a:r>
              <a:rPr lang="en-US" sz="2200" dirty="0" smtClean="0"/>
              <a:t>Built </a:t>
            </a:r>
            <a:r>
              <a:rPr lang="en-US" sz="2200" dirty="0" smtClean="0"/>
              <a:t>2012.</a:t>
            </a:r>
            <a:endParaRPr lang="en-US" sz="2200" dirty="0"/>
          </a:p>
        </p:txBody>
      </p:sp>
      <p:sp>
        <p:nvSpPr>
          <p:cNvPr id="8" name="Text Placeholder 7"/>
          <p:cNvSpPr>
            <a:spLocks noGrp="1"/>
          </p:cNvSpPr>
          <p:nvPr>
            <p:ph type="body" sz="quarter" idx="11"/>
          </p:nvPr>
        </p:nvSpPr>
        <p:spPr/>
        <p:txBody>
          <a:bodyPr/>
          <a:lstStyle/>
          <a:p>
            <a:r>
              <a:rPr lang="en-US" dirty="0" smtClean="0"/>
              <a:t>Shoreline Amphitheater</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599" y="2514600"/>
            <a:ext cx="1828800" cy="175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0650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interests of the Energy Enterprise. It is your role to ensure that the energy enterprise achieves long-term sustainability while also remaining fiscally responsible.</a:t>
            </a:r>
            <a:endParaRPr lang="en-US" dirty="0"/>
          </a:p>
        </p:txBody>
      </p:sp>
      <p:sp>
        <p:nvSpPr>
          <p:cNvPr id="7" name="Text Placeholder 6"/>
          <p:cNvSpPr>
            <a:spLocks noGrp="1"/>
          </p:cNvSpPr>
          <p:nvPr>
            <p:ph type="body" sz="quarter" idx="11"/>
          </p:nvPr>
        </p:nvSpPr>
        <p:spPr/>
        <p:txBody>
          <a:bodyPr/>
          <a:lstStyle/>
          <a:p>
            <a:r>
              <a:rPr lang="en-US" dirty="0"/>
              <a:t>Role: </a:t>
            </a:r>
            <a:r>
              <a:rPr lang="en-US" dirty="0" smtClean="0"/>
              <a:t>Power Plant Enterprise </a:t>
            </a:r>
            <a:r>
              <a:rPr lang="en-US" dirty="0"/>
              <a:t>General </a:t>
            </a:r>
            <a:r>
              <a:rPr lang="en-US" dirty="0" smtClean="0"/>
              <a:t>Manager</a:t>
            </a:r>
            <a:endParaRPr lang="en-US" dirty="0"/>
          </a:p>
        </p:txBody>
      </p:sp>
    </p:spTree>
    <p:extLst>
      <p:ext uri="{BB962C8B-B14F-4D97-AF65-F5344CB8AC3E}">
        <p14:creationId xmlns:p14="http://schemas.microsoft.com/office/powerpoint/2010/main" val="10274563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p:txBody>
          <a:bodyPr>
            <a:normAutofit/>
          </a:bodyPr>
          <a:lstStyle/>
          <a:p>
            <a:r>
              <a:rPr lang="en-US" sz="2200" dirty="0" smtClean="0"/>
              <a:t>The downtown waterfront is the heart of Resilience Harbor, and still supports a small fishing fleet, as well as a bustling ferry terminal, which provides access to a nearby major urban area.</a:t>
            </a:r>
          </a:p>
          <a:p>
            <a:endParaRPr lang="en-US" sz="2200" dirty="0"/>
          </a:p>
          <a:p>
            <a:r>
              <a:rPr lang="en-US" sz="2200" dirty="0" smtClean="0"/>
              <a:t>Established in </a:t>
            </a:r>
            <a:r>
              <a:rPr lang="en-US" sz="2200" dirty="0" smtClean="0"/>
              <a:t>1890s.</a:t>
            </a:r>
            <a:endParaRPr lang="en-US" sz="2200" dirty="0"/>
          </a:p>
        </p:txBody>
      </p:sp>
      <p:sp>
        <p:nvSpPr>
          <p:cNvPr id="13" name="Text Placeholder 12"/>
          <p:cNvSpPr>
            <a:spLocks noGrp="1"/>
          </p:cNvSpPr>
          <p:nvPr>
            <p:ph type="body" sz="quarter" idx="11"/>
          </p:nvPr>
        </p:nvSpPr>
        <p:spPr/>
        <p:txBody>
          <a:bodyPr/>
          <a:lstStyle/>
          <a:p>
            <a:r>
              <a:rPr lang="en-US" dirty="0" smtClean="0"/>
              <a:t>Ferry Terminal and Fisherman’s Wharf</a:t>
            </a:r>
            <a:endParaRPr lang="en-US" dirty="0"/>
          </a:p>
        </p:txBody>
      </p:sp>
      <p:grpSp>
        <p:nvGrpSpPr>
          <p:cNvPr id="15" name="Group 14"/>
          <p:cNvGrpSpPr/>
          <p:nvPr/>
        </p:nvGrpSpPr>
        <p:grpSpPr>
          <a:xfrm>
            <a:off x="6400800" y="2438400"/>
            <a:ext cx="1809328" cy="1797100"/>
            <a:chOff x="228600" y="228600"/>
            <a:chExt cx="1809328" cy="1797100"/>
          </a:xfrm>
        </p:grpSpPr>
        <p:sp>
          <p:nvSpPr>
            <p:cNvPr id="8" name="Oval 7"/>
            <p:cNvSpPr/>
            <p:nvPr/>
          </p:nvSpPr>
          <p:spPr>
            <a:xfrm>
              <a:off x="352425" y="355341"/>
              <a:ext cx="1600199" cy="1543049"/>
            </a:xfrm>
            <a:prstGeom prst="ellipse">
              <a:avLst/>
            </a:prstGeom>
            <a:noFill/>
            <a:ln w="762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t="56164"/>
            <a:stretch/>
          </p:blipFill>
          <p:spPr bwMode="auto">
            <a:xfrm>
              <a:off x="228600" y="1239199"/>
              <a:ext cx="1809328" cy="78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53170" t="56163" r="38407" b="9860"/>
            <a:stretch/>
          </p:blipFill>
          <p:spPr bwMode="auto">
            <a:xfrm>
              <a:off x="1076324" y="1239199"/>
              <a:ext cx="1524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228600" y="228600"/>
              <a:ext cx="1770807" cy="1010599"/>
              <a:chOff x="228600" y="228600"/>
              <a:chExt cx="1770807" cy="1010599"/>
            </a:xfrm>
          </p:grpSpPr>
          <p:pic>
            <p:nvPicPr>
              <p:cNvPr id="12"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b="43673"/>
              <a:stretch/>
            </p:blipFill>
            <p:spPr bwMode="auto">
              <a:xfrm>
                <a:off x="228600" y="228600"/>
                <a:ext cx="1770807" cy="101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7"/>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54841" t="8495" r="39780" b="43673"/>
              <a:stretch/>
            </p:blipFill>
            <p:spPr bwMode="auto">
              <a:xfrm>
                <a:off x="1076324" y="381000"/>
                <a:ext cx="95250" cy="858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632" b="98421" l="0" r="99582"/>
                      </a14:imgEffect>
                    </a14:imgLayer>
                  </a14:imgProps>
                </a:ext>
                <a:ext uri="{28A0092B-C50C-407E-A947-70E740481C1C}">
                  <a14:useLocalDpi xmlns:a14="http://schemas.microsoft.com/office/drawing/2010/main" val="0"/>
                </a:ext>
              </a:extLst>
            </a:blip>
            <a:srcRect/>
            <a:stretch>
              <a:fillRect/>
            </a:stretch>
          </p:blipFill>
          <p:spPr bwMode="auto">
            <a:xfrm>
              <a:off x="530034" y="457200"/>
              <a:ext cx="1206459" cy="959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4872424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95600"/>
            <a:ext cx="5105400" cy="2971800"/>
          </a:xfrm>
        </p:spPr>
        <p:txBody>
          <a:bodyPr>
            <a:normAutofit/>
          </a:bodyPr>
          <a:lstStyle/>
          <a:p>
            <a:r>
              <a:rPr lang="en-US" sz="2200" dirty="0" smtClean="0"/>
              <a:t>The mangrove forest has been around for as long as the town has been populated and supports the livelihood of the town’s fishermen. The wetland protected the power plant from the last major hurricane and is home to several native species, including the purple-horned tree frog.</a:t>
            </a:r>
          </a:p>
          <a:p>
            <a:endParaRPr lang="en-US" sz="2200" dirty="0"/>
          </a:p>
        </p:txBody>
      </p:sp>
      <p:sp>
        <p:nvSpPr>
          <p:cNvPr id="8" name="Text Placeholder 7"/>
          <p:cNvSpPr>
            <a:spLocks noGrp="1"/>
          </p:cNvSpPr>
          <p:nvPr>
            <p:ph type="body" sz="quarter" idx="11"/>
          </p:nvPr>
        </p:nvSpPr>
        <p:spPr/>
        <p:txBody>
          <a:bodyPr/>
          <a:lstStyle/>
          <a:p>
            <a:r>
              <a:rPr lang="en-US" dirty="0" smtClean="0"/>
              <a:t>Mangrove Forest</a:t>
            </a:r>
            <a:endParaRPr lang="en-US" dirty="0"/>
          </a:p>
        </p:txBody>
      </p:sp>
      <p:pic>
        <p:nvPicPr>
          <p:cNvPr id="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3291" b="96709" l="2525" r="95960"/>
                    </a14:imgEffect>
                  </a14:imgLayer>
                </a14:imgProps>
              </a:ext>
              <a:ext uri="{28A0092B-C50C-407E-A947-70E740481C1C}">
                <a14:useLocalDpi xmlns:a14="http://schemas.microsoft.com/office/drawing/2010/main" val="0"/>
              </a:ext>
            </a:extLst>
          </a:blip>
          <a:stretch>
            <a:fillRect/>
          </a:stretch>
        </p:blipFill>
        <p:spPr bwMode="auto">
          <a:xfrm>
            <a:off x="6477000" y="2438400"/>
            <a:ext cx="1828800" cy="1886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698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Condition Cards</a:t>
            </a:r>
            <a:endParaRPr lang="en-US" dirty="0"/>
          </a:p>
        </p:txBody>
      </p:sp>
      <p:sp>
        <p:nvSpPr>
          <p:cNvPr id="5" name="Content Placeholder 4"/>
          <p:cNvSpPr>
            <a:spLocks noGrp="1"/>
          </p:cNvSpPr>
          <p:nvPr>
            <p:ph type="body" sz="quarter" idx="10"/>
          </p:nvPr>
        </p:nvSpPr>
        <p:spPr>
          <a:xfrm>
            <a:off x="381000" y="2895600"/>
            <a:ext cx="5105400" cy="2971800"/>
          </a:xfrm>
        </p:spPr>
        <p:txBody>
          <a:bodyPr>
            <a:normAutofit/>
          </a:bodyPr>
          <a:lstStyle/>
          <a:p>
            <a:r>
              <a:rPr lang="en-US" sz="2200" dirty="0" smtClean="0"/>
              <a:t>White Sands Beach is a prime tourist location and favorite recreation area for residents.  Unfortunately, it is eroding, but is periodically maintained through costly beach nourishment.</a:t>
            </a:r>
          </a:p>
          <a:p>
            <a:endParaRPr lang="en-US" sz="2200" dirty="0"/>
          </a:p>
          <a:p>
            <a:r>
              <a:rPr lang="en-US" sz="2200" dirty="0" smtClean="0"/>
              <a:t>Last </a:t>
            </a:r>
            <a:r>
              <a:rPr lang="en-US" sz="2200" dirty="0" err="1" smtClean="0"/>
              <a:t>renourished</a:t>
            </a:r>
            <a:r>
              <a:rPr lang="en-US" sz="2200" dirty="0" smtClean="0"/>
              <a:t> in 1995</a:t>
            </a:r>
          </a:p>
          <a:p>
            <a:endParaRPr lang="en-US" sz="2200" dirty="0" smtClean="0"/>
          </a:p>
          <a:p>
            <a:endParaRPr lang="en-US" sz="2200" dirty="0"/>
          </a:p>
        </p:txBody>
      </p:sp>
      <p:sp>
        <p:nvSpPr>
          <p:cNvPr id="12" name="Text Placeholder 11"/>
          <p:cNvSpPr>
            <a:spLocks noGrp="1"/>
          </p:cNvSpPr>
          <p:nvPr>
            <p:ph type="body" sz="quarter" idx="11"/>
          </p:nvPr>
        </p:nvSpPr>
        <p:spPr/>
        <p:txBody>
          <a:bodyPr/>
          <a:lstStyle/>
          <a:p>
            <a:r>
              <a:rPr lang="en-US" dirty="0" smtClean="0"/>
              <a:t>White Sands Beach</a:t>
            </a:r>
            <a:endParaRPr lang="en-US" dirty="0"/>
          </a:p>
        </p:txBody>
      </p:sp>
      <p:grpSp>
        <p:nvGrpSpPr>
          <p:cNvPr id="6" name="Group 5"/>
          <p:cNvGrpSpPr/>
          <p:nvPr/>
        </p:nvGrpSpPr>
        <p:grpSpPr>
          <a:xfrm>
            <a:off x="6400800" y="2520641"/>
            <a:ext cx="1809328" cy="1670359"/>
            <a:chOff x="180975" y="335342"/>
            <a:chExt cx="1809328" cy="1670359"/>
          </a:xfrm>
          <a:effectLst/>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54392"/>
              <a:ext cx="1600199" cy="1524000"/>
            </a:xfrm>
            <a:prstGeom prst="ellipse">
              <a:avLst/>
            </a:prstGeom>
            <a:ln w="9525">
              <a:solidFill>
                <a:schemeClr val="tx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2" name="Oval 1"/>
            <p:cNvSpPr/>
            <p:nvPr/>
          </p:nvSpPr>
          <p:spPr>
            <a:xfrm>
              <a:off x="304800" y="335342"/>
              <a:ext cx="1600199" cy="1543049"/>
            </a:xfrm>
            <a:prstGeom prst="ellipse">
              <a:avLst/>
            </a:prstGeom>
            <a:noFill/>
            <a:ln w="762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t="56164"/>
            <a:stretch/>
          </p:blipFill>
          <p:spPr bwMode="auto">
            <a:xfrm>
              <a:off x="180975" y="1219200"/>
              <a:ext cx="1809328" cy="78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7"/>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26" b="99349" l="1650" r="100000">
                          <a14:foregroundMark x1="37954" y1="9446" x2="70627" y2="87296"/>
                          <a14:foregroundMark x1="50825" y1="8795" x2="51815" y2="87296"/>
                        </a14:backgroundRemoval>
                      </a14:imgEffect>
                    </a14:imgLayer>
                  </a14:imgProps>
                </a:ext>
                <a:ext uri="{28A0092B-C50C-407E-A947-70E740481C1C}">
                  <a14:useLocalDpi xmlns:a14="http://schemas.microsoft.com/office/drawing/2010/main" val="0"/>
                </a:ext>
              </a:extLst>
            </a:blip>
            <a:srcRect l="53170" t="56163" r="38407" b="9860"/>
            <a:stretch/>
          </p:blipFill>
          <p:spPr bwMode="auto">
            <a:xfrm>
              <a:off x="1028699" y="1219200"/>
              <a:ext cx="1524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6422681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5" name="Group 2054"/>
          <p:cNvGrpSpPr/>
          <p:nvPr/>
        </p:nvGrpSpPr>
        <p:grpSpPr>
          <a:xfrm>
            <a:off x="3492826" y="5141610"/>
            <a:ext cx="4848448" cy="1500545"/>
            <a:chOff x="2749491" y="4581296"/>
            <a:chExt cx="6004711" cy="1858396"/>
          </a:xfrm>
        </p:grpSpPr>
        <p:pic>
          <p:nvPicPr>
            <p:cNvPr id="6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flipV="1">
              <a:off x="2749491" y="5771108"/>
              <a:ext cx="3092851" cy="668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Can 63"/>
            <p:cNvSpPr/>
            <p:nvPr/>
          </p:nvSpPr>
          <p:spPr>
            <a:xfrm>
              <a:off x="6713706" y="5141610"/>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5" name="Cloud Callout 64"/>
            <p:cNvSpPr/>
            <p:nvPr/>
          </p:nvSpPr>
          <p:spPr>
            <a:xfrm>
              <a:off x="6203240" y="4713537"/>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6" name="Snip Single Corner Rectangle 3"/>
            <p:cNvSpPr/>
            <p:nvPr/>
          </p:nvSpPr>
          <p:spPr>
            <a:xfrm flipH="1">
              <a:off x="5838138" y="5342315"/>
              <a:ext cx="393130" cy="1093965"/>
            </a:xfrm>
            <a:custGeom>
              <a:avLst/>
              <a:gdLst>
                <a:gd name="connsiteX0" fmla="*/ 0 w 647700"/>
                <a:gd name="connsiteY0" fmla="*/ 0 h 1752600"/>
                <a:gd name="connsiteX1" fmla="*/ 323850 w 647700"/>
                <a:gd name="connsiteY1" fmla="*/ 0 h 1752600"/>
                <a:gd name="connsiteX2" fmla="*/ 647700 w 647700"/>
                <a:gd name="connsiteY2" fmla="*/ 323850 h 1752600"/>
                <a:gd name="connsiteX3" fmla="*/ 647700 w 647700"/>
                <a:gd name="connsiteY3" fmla="*/ 1752600 h 1752600"/>
                <a:gd name="connsiteX4" fmla="*/ 0 w 647700"/>
                <a:gd name="connsiteY4" fmla="*/ 1752600 h 1752600"/>
                <a:gd name="connsiteX5" fmla="*/ 0 w 647700"/>
                <a:gd name="connsiteY5" fmla="*/ 0 h 1752600"/>
                <a:gd name="connsiteX0" fmla="*/ 0 w 647700"/>
                <a:gd name="connsiteY0" fmla="*/ 0 h 1752600"/>
                <a:gd name="connsiteX1" fmla="*/ 323850 w 647700"/>
                <a:gd name="connsiteY1" fmla="*/ 0 h 1752600"/>
                <a:gd name="connsiteX2" fmla="*/ 647700 w 647700"/>
                <a:gd name="connsiteY2" fmla="*/ 904875 h 1752600"/>
                <a:gd name="connsiteX3" fmla="*/ 647700 w 647700"/>
                <a:gd name="connsiteY3" fmla="*/ 1752600 h 1752600"/>
                <a:gd name="connsiteX4" fmla="*/ 0 w 647700"/>
                <a:gd name="connsiteY4" fmla="*/ 1752600 h 1752600"/>
                <a:gd name="connsiteX5" fmla="*/ 0 w 647700"/>
                <a:gd name="connsiteY5" fmla="*/ 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1752600">
                  <a:moveTo>
                    <a:pt x="0" y="0"/>
                  </a:moveTo>
                  <a:lnTo>
                    <a:pt x="323850" y="0"/>
                  </a:lnTo>
                  <a:lnTo>
                    <a:pt x="647700" y="904875"/>
                  </a:lnTo>
                  <a:lnTo>
                    <a:pt x="647700" y="1752600"/>
                  </a:lnTo>
                  <a:lnTo>
                    <a:pt x="0" y="1752600"/>
                  </a:lnTo>
                  <a:lnTo>
                    <a:pt x="0" y="0"/>
                  </a:lnTo>
                  <a:close/>
                </a:path>
              </a:pathLst>
            </a:cu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67" name="Group 66"/>
            <p:cNvGrpSpPr/>
            <p:nvPr/>
          </p:nvGrpSpPr>
          <p:grpSpPr>
            <a:xfrm>
              <a:off x="6231268" y="4581296"/>
              <a:ext cx="2522934" cy="1854984"/>
              <a:chOff x="4638675" y="-76200"/>
              <a:chExt cx="4156652" cy="2971800"/>
            </a:xfrm>
          </p:grpSpPr>
          <p:sp>
            <p:nvSpPr>
              <p:cNvPr id="68" name="Rectangle 67"/>
              <p:cNvSpPr/>
              <p:nvPr/>
            </p:nvSpPr>
            <p:spPr>
              <a:xfrm>
                <a:off x="4638675" y="2362200"/>
                <a:ext cx="3895725" cy="533400"/>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9" name="Snip Single Corner Rectangle 68"/>
              <p:cNvSpPr/>
              <p:nvPr/>
            </p:nvSpPr>
            <p:spPr>
              <a:xfrm>
                <a:off x="4638675" y="2247900"/>
                <a:ext cx="3895725" cy="114300"/>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70" name="Group 69"/>
              <p:cNvGrpSpPr/>
              <p:nvPr/>
            </p:nvGrpSpPr>
            <p:grpSpPr>
              <a:xfrm>
                <a:off x="6096000" y="-76200"/>
                <a:ext cx="2699327" cy="2324100"/>
                <a:chOff x="2253670" y="876300"/>
                <a:chExt cx="2699327" cy="2324100"/>
              </a:xfrm>
            </p:grpSpPr>
            <p:sp>
              <p:nvSpPr>
                <p:cNvPr id="71" name="Rectangle 70"/>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2" name="Rectangle 71"/>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3" name="Isosceles Triangle 72"/>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4" name="Rectangle 73"/>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grpSp>
      <p:grpSp>
        <p:nvGrpSpPr>
          <p:cNvPr id="75" name="Group 74"/>
          <p:cNvGrpSpPr/>
          <p:nvPr/>
        </p:nvGrpSpPr>
        <p:grpSpPr>
          <a:xfrm>
            <a:off x="3541201" y="3429000"/>
            <a:ext cx="4822316" cy="1521527"/>
            <a:chOff x="2791575" y="2547380"/>
            <a:chExt cx="5972347" cy="1884382"/>
          </a:xfrm>
        </p:grpSpPr>
        <p:pic>
          <p:nvPicPr>
            <p:cNvPr id="7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2791575" y="3851694"/>
              <a:ext cx="2077159" cy="58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 name="Can 76"/>
            <p:cNvSpPr/>
            <p:nvPr/>
          </p:nvSpPr>
          <p:spPr>
            <a:xfrm>
              <a:off x="7025303" y="3093460"/>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9" name="Rectangle 78"/>
            <p:cNvSpPr/>
            <p:nvPr/>
          </p:nvSpPr>
          <p:spPr>
            <a:xfrm>
              <a:off x="6303684" y="4069418"/>
              <a:ext cx="2305801" cy="332946"/>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Snip Single Corner Rectangle 79"/>
            <p:cNvSpPr/>
            <p:nvPr/>
          </p:nvSpPr>
          <p:spPr>
            <a:xfrm>
              <a:off x="6303684" y="3998072"/>
              <a:ext cx="2305801" cy="71346"/>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81" name="Group 80"/>
            <p:cNvGrpSpPr/>
            <p:nvPr/>
          </p:nvGrpSpPr>
          <p:grpSpPr>
            <a:xfrm>
              <a:off x="7166245" y="2547380"/>
              <a:ext cx="1597677" cy="1450693"/>
              <a:chOff x="2253670" y="876300"/>
              <a:chExt cx="2699327" cy="2324100"/>
            </a:xfrm>
          </p:grpSpPr>
          <p:sp>
            <p:nvSpPr>
              <p:cNvPr id="91" name="Rectangle 90"/>
              <p:cNvSpPr/>
              <p:nvPr/>
            </p:nvSpPr>
            <p:spPr>
              <a:xfrm>
                <a:off x="2667000" y="2019300"/>
                <a:ext cx="1905000" cy="1181100"/>
              </a:xfrm>
              <a:prstGeom prst="rect">
                <a:avLst/>
              </a:prstGeom>
              <a:solidFill>
                <a:srgbClr val="EEEC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92" name="Rectangle 91"/>
              <p:cNvSpPr/>
              <p:nvPr/>
            </p:nvSpPr>
            <p:spPr>
              <a:xfrm>
                <a:off x="2819400" y="1183409"/>
                <a:ext cx="228600" cy="1181100"/>
              </a:xfrm>
              <a:prstGeom prst="rect">
                <a:avLst/>
              </a:prstGeom>
              <a:solidFill>
                <a:srgbClr val="EEEC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93" name="Isosceles Triangle 92"/>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94" name="Rectangle 93"/>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82" name="Rectangle 81"/>
            <p:cNvSpPr/>
            <p:nvPr/>
          </p:nvSpPr>
          <p:spPr>
            <a:xfrm>
              <a:off x="6303684" y="4069418"/>
              <a:ext cx="2305801" cy="332946"/>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3" name="Snip Single Corner Rectangle 82"/>
            <p:cNvSpPr/>
            <p:nvPr/>
          </p:nvSpPr>
          <p:spPr>
            <a:xfrm>
              <a:off x="6303684" y="3998072"/>
              <a:ext cx="2305801" cy="71346"/>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84" name="Group 83"/>
            <p:cNvGrpSpPr/>
            <p:nvPr/>
          </p:nvGrpSpPr>
          <p:grpSpPr>
            <a:xfrm>
              <a:off x="7166245" y="2547380"/>
              <a:ext cx="1597677" cy="1450693"/>
              <a:chOff x="2253670" y="876300"/>
              <a:chExt cx="2699327" cy="2324100"/>
            </a:xfrm>
          </p:grpSpPr>
          <p:sp>
            <p:nvSpPr>
              <p:cNvPr id="87" name="Rectangle 86"/>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8" name="Rectangle 87"/>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Isosceles Triangle 88"/>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90" name="Rectangle 89"/>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85" name="Trapezoid 84"/>
            <p:cNvSpPr/>
            <p:nvPr/>
          </p:nvSpPr>
          <p:spPr>
            <a:xfrm>
              <a:off x="4662587" y="3593781"/>
              <a:ext cx="1999828" cy="808582"/>
            </a:xfrm>
            <a:prstGeom prst="trapezoid">
              <a:avLst>
                <a:gd name="adj" fmla="val 50000"/>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6" name="Trapezoid 85"/>
            <p:cNvSpPr/>
            <p:nvPr/>
          </p:nvSpPr>
          <p:spPr>
            <a:xfrm>
              <a:off x="5357138" y="3641345"/>
              <a:ext cx="778376" cy="761018"/>
            </a:xfrm>
            <a:prstGeom prst="trapezoid">
              <a:avLst>
                <a:gd name="adj" fmla="val 36923"/>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8" name="Cloud Callout 77"/>
            <p:cNvSpPr/>
            <p:nvPr/>
          </p:nvSpPr>
          <p:spPr>
            <a:xfrm>
              <a:off x="6514838" y="2665386"/>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61" name="Title 60"/>
          <p:cNvSpPr>
            <a:spLocks noGrp="1"/>
          </p:cNvSpPr>
          <p:nvPr>
            <p:ph type="title"/>
          </p:nvPr>
        </p:nvSpPr>
        <p:spPr/>
        <p:txBody>
          <a:bodyPr/>
          <a:lstStyle/>
          <a:p>
            <a:r>
              <a:rPr lang="en-US" dirty="0" smtClean="0"/>
              <a:t>Types of Flood Protection</a:t>
            </a:r>
            <a:endParaRPr lang="en-US" dirty="0"/>
          </a:p>
        </p:txBody>
      </p:sp>
      <p:sp>
        <p:nvSpPr>
          <p:cNvPr id="6" name="Text Placeholder 5"/>
          <p:cNvSpPr>
            <a:spLocks noGrp="1"/>
          </p:cNvSpPr>
          <p:nvPr>
            <p:ph type="body" sz="quarter" idx="11"/>
          </p:nvPr>
        </p:nvSpPr>
        <p:spPr>
          <a:xfrm>
            <a:off x="313520" y="2786620"/>
            <a:ext cx="5105400" cy="794780"/>
          </a:xfrm>
        </p:spPr>
        <p:txBody>
          <a:bodyPr/>
          <a:lstStyle/>
          <a:p>
            <a:r>
              <a:rPr lang="en-US" dirty="0" smtClean="0"/>
              <a:t>Living Levee</a:t>
            </a:r>
            <a:endParaRPr lang="en-US" dirty="0"/>
          </a:p>
        </p:txBody>
      </p:sp>
      <p:grpSp>
        <p:nvGrpSpPr>
          <p:cNvPr id="7" name="Group 6"/>
          <p:cNvGrpSpPr/>
          <p:nvPr/>
        </p:nvGrpSpPr>
        <p:grpSpPr>
          <a:xfrm>
            <a:off x="3541198" y="1752600"/>
            <a:ext cx="4773601" cy="1499244"/>
            <a:chOff x="3541198" y="788914"/>
            <a:chExt cx="4773601" cy="1499244"/>
          </a:xfrm>
        </p:grpSpPr>
        <p:grpSp>
          <p:nvGrpSpPr>
            <p:cNvPr id="95" name="Group 94"/>
            <p:cNvGrpSpPr/>
            <p:nvPr/>
          </p:nvGrpSpPr>
          <p:grpSpPr>
            <a:xfrm>
              <a:off x="3541198" y="788914"/>
              <a:ext cx="4773601" cy="1499244"/>
              <a:chOff x="2791573" y="381000"/>
              <a:chExt cx="5912015" cy="1856786"/>
            </a:xfrm>
          </p:grpSpPr>
          <p:pic>
            <p:nvPicPr>
              <p:cNvPr id="9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37"/>
              <a:stretch/>
            </p:blipFill>
            <p:spPr bwMode="auto">
              <a:xfrm flipH="1" flipV="1">
                <a:off x="2791573" y="1705932"/>
                <a:ext cx="2077159" cy="531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7" name="Can 96"/>
              <p:cNvSpPr/>
              <p:nvPr/>
            </p:nvSpPr>
            <p:spPr>
              <a:xfrm>
                <a:off x="6108047" y="856636"/>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98" name="Group 97"/>
              <p:cNvGrpSpPr/>
              <p:nvPr/>
            </p:nvGrpSpPr>
            <p:grpSpPr>
              <a:xfrm>
                <a:off x="6243350" y="381000"/>
                <a:ext cx="2460238" cy="1854984"/>
                <a:chOff x="4638675" y="-76200"/>
                <a:chExt cx="4156652" cy="2971800"/>
              </a:xfrm>
            </p:grpSpPr>
            <p:sp>
              <p:nvSpPr>
                <p:cNvPr id="105" name="Rectangle 104"/>
                <p:cNvSpPr/>
                <p:nvPr/>
              </p:nvSpPr>
              <p:spPr>
                <a:xfrm>
                  <a:off x="4638675" y="2362200"/>
                  <a:ext cx="3895725" cy="533400"/>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6" name="Snip Single Corner Rectangle 105"/>
                <p:cNvSpPr/>
                <p:nvPr/>
              </p:nvSpPr>
              <p:spPr>
                <a:xfrm>
                  <a:off x="4638675" y="2247900"/>
                  <a:ext cx="3895725" cy="114300"/>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107" name="Group 106"/>
                <p:cNvGrpSpPr/>
                <p:nvPr/>
              </p:nvGrpSpPr>
              <p:grpSpPr>
                <a:xfrm>
                  <a:off x="6096000" y="-76200"/>
                  <a:ext cx="2699327" cy="2324100"/>
                  <a:chOff x="2253670" y="876300"/>
                  <a:chExt cx="2699327" cy="2324100"/>
                </a:xfrm>
              </p:grpSpPr>
              <p:sp>
                <p:nvSpPr>
                  <p:cNvPr id="108" name="Rectangle 107"/>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9" name="Rectangle 108"/>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0" name="Isosceles Triangle 109"/>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1" name="Rectangle 110"/>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sp>
            <p:nvSpPr>
              <p:cNvPr id="99" name="Trapezoid 5"/>
              <p:cNvSpPr/>
              <p:nvPr/>
            </p:nvSpPr>
            <p:spPr>
              <a:xfrm>
                <a:off x="3717681" y="1667021"/>
                <a:ext cx="3491333" cy="570764"/>
              </a:xfrm>
              <a:custGeom>
                <a:avLst/>
                <a:gdLst>
                  <a:gd name="connsiteX0" fmla="*/ 0 w 5362575"/>
                  <a:gd name="connsiteY0" fmla="*/ 762000 h 762000"/>
                  <a:gd name="connsiteX1" fmla="*/ 2400300 w 5362575"/>
                  <a:gd name="connsiteY1" fmla="*/ 0 h 762000"/>
                  <a:gd name="connsiteX2" fmla="*/ 2962275 w 5362575"/>
                  <a:gd name="connsiteY2" fmla="*/ 0 h 762000"/>
                  <a:gd name="connsiteX3" fmla="*/ 5362575 w 5362575"/>
                  <a:gd name="connsiteY3" fmla="*/ 762000 h 762000"/>
                  <a:gd name="connsiteX4" fmla="*/ 0 w 5362575"/>
                  <a:gd name="connsiteY4" fmla="*/ 762000 h 762000"/>
                  <a:gd name="connsiteX0" fmla="*/ 0 w 5362575"/>
                  <a:gd name="connsiteY0" fmla="*/ 762000 h 762000"/>
                  <a:gd name="connsiteX1" fmla="*/ 2400300 w 5362575"/>
                  <a:gd name="connsiteY1" fmla="*/ 0 h 762000"/>
                  <a:gd name="connsiteX2" fmla="*/ 4610100 w 5362575"/>
                  <a:gd name="connsiteY2" fmla="*/ 76200 h 762000"/>
                  <a:gd name="connsiteX3" fmla="*/ 5362575 w 5362575"/>
                  <a:gd name="connsiteY3" fmla="*/ 762000 h 762000"/>
                  <a:gd name="connsiteX4" fmla="*/ 0 w 5362575"/>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575" h="762000">
                    <a:moveTo>
                      <a:pt x="0" y="762000"/>
                    </a:moveTo>
                    <a:lnTo>
                      <a:pt x="2400300" y="0"/>
                    </a:lnTo>
                    <a:lnTo>
                      <a:pt x="4610100" y="76200"/>
                    </a:lnTo>
                    <a:lnTo>
                      <a:pt x="5362575" y="762000"/>
                    </a:lnTo>
                    <a:lnTo>
                      <a:pt x="0" y="762000"/>
                    </a:lnTo>
                    <a:close/>
                  </a:path>
                </a:pathLst>
              </a:cu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0" name="Trapezoid 5"/>
              <p:cNvSpPr/>
              <p:nvPr/>
            </p:nvSpPr>
            <p:spPr>
              <a:xfrm>
                <a:off x="3814160" y="1762149"/>
                <a:ext cx="3394854" cy="475637"/>
              </a:xfrm>
              <a:custGeom>
                <a:avLst/>
                <a:gdLst>
                  <a:gd name="connsiteX0" fmla="*/ 0 w 5362575"/>
                  <a:gd name="connsiteY0" fmla="*/ 762000 h 762000"/>
                  <a:gd name="connsiteX1" fmla="*/ 2400300 w 5362575"/>
                  <a:gd name="connsiteY1" fmla="*/ 0 h 762000"/>
                  <a:gd name="connsiteX2" fmla="*/ 2962275 w 5362575"/>
                  <a:gd name="connsiteY2" fmla="*/ 0 h 762000"/>
                  <a:gd name="connsiteX3" fmla="*/ 5362575 w 5362575"/>
                  <a:gd name="connsiteY3" fmla="*/ 762000 h 762000"/>
                  <a:gd name="connsiteX4" fmla="*/ 0 w 5362575"/>
                  <a:gd name="connsiteY4" fmla="*/ 762000 h 762000"/>
                  <a:gd name="connsiteX0" fmla="*/ 0 w 5362575"/>
                  <a:gd name="connsiteY0" fmla="*/ 762000 h 762000"/>
                  <a:gd name="connsiteX1" fmla="*/ 2400300 w 5362575"/>
                  <a:gd name="connsiteY1" fmla="*/ 0 h 762000"/>
                  <a:gd name="connsiteX2" fmla="*/ 4610100 w 5362575"/>
                  <a:gd name="connsiteY2" fmla="*/ 76200 h 762000"/>
                  <a:gd name="connsiteX3" fmla="*/ 5362575 w 5362575"/>
                  <a:gd name="connsiteY3" fmla="*/ 762000 h 762000"/>
                  <a:gd name="connsiteX4" fmla="*/ 0 w 5362575"/>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575" h="762000">
                    <a:moveTo>
                      <a:pt x="0" y="762000"/>
                    </a:moveTo>
                    <a:lnTo>
                      <a:pt x="2400300" y="0"/>
                    </a:lnTo>
                    <a:lnTo>
                      <a:pt x="4610100" y="76200"/>
                    </a:lnTo>
                    <a:lnTo>
                      <a:pt x="5362575" y="762000"/>
                    </a:lnTo>
                    <a:lnTo>
                      <a:pt x="0" y="762000"/>
                    </a:lnTo>
                    <a:close/>
                  </a:path>
                </a:pathLst>
              </a:cu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1" name="Trapezoid 100"/>
              <p:cNvSpPr/>
              <p:nvPr/>
            </p:nvSpPr>
            <p:spPr>
              <a:xfrm>
                <a:off x="5647260" y="1785930"/>
                <a:ext cx="648217" cy="451855"/>
              </a:xfrm>
              <a:prstGeom prst="trapezoid">
                <a:avLst>
                  <a:gd name="adj" fmla="val 36923"/>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2" name="Cloud Callout 101"/>
              <p:cNvSpPr/>
              <p:nvPr/>
            </p:nvSpPr>
            <p:spPr>
              <a:xfrm>
                <a:off x="5597581" y="428563"/>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3" name="Can 102"/>
              <p:cNvSpPr/>
              <p:nvPr/>
            </p:nvSpPr>
            <p:spPr>
              <a:xfrm>
                <a:off x="6964970" y="927081"/>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4" name="Cloud Callout 103"/>
              <p:cNvSpPr/>
              <p:nvPr/>
            </p:nvSpPr>
            <p:spPr>
              <a:xfrm>
                <a:off x="6454505" y="499007"/>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2054" name="Group 2053"/>
            <p:cNvGrpSpPr/>
            <p:nvPr/>
          </p:nvGrpSpPr>
          <p:grpSpPr>
            <a:xfrm>
              <a:off x="4000493" y="1771650"/>
              <a:ext cx="180982" cy="333375"/>
              <a:chOff x="4000493" y="1771650"/>
              <a:chExt cx="180982" cy="333375"/>
            </a:xfrm>
          </p:grpSpPr>
          <p:sp>
            <p:nvSpPr>
              <p:cNvPr id="2051" name="Freeform 2050"/>
              <p:cNvSpPr/>
              <p:nvPr/>
            </p:nvSpPr>
            <p:spPr>
              <a:xfrm>
                <a:off x="4000493" y="1781175"/>
                <a:ext cx="114307" cy="276225"/>
              </a:xfrm>
              <a:custGeom>
                <a:avLst/>
                <a:gdLst>
                  <a:gd name="connsiteX0" fmla="*/ 114307 w 114307"/>
                  <a:gd name="connsiteY0" fmla="*/ 276225 h 276225"/>
                  <a:gd name="connsiteX1" fmla="*/ 57157 w 114307"/>
                  <a:gd name="connsiteY1" fmla="*/ 238125 h 276225"/>
                  <a:gd name="connsiteX2" fmla="*/ 47632 w 114307"/>
                  <a:gd name="connsiteY2" fmla="*/ 161925 h 276225"/>
                  <a:gd name="connsiteX3" fmla="*/ 28582 w 114307"/>
                  <a:gd name="connsiteY3" fmla="*/ 123825 h 276225"/>
                  <a:gd name="connsiteX4" fmla="*/ 19057 w 114307"/>
                  <a:gd name="connsiteY4" fmla="*/ 85725 h 276225"/>
                  <a:gd name="connsiteX5" fmla="*/ 9532 w 114307"/>
                  <a:gd name="connsiteY5" fmla="*/ 57150 h 276225"/>
                  <a:gd name="connsiteX6" fmla="*/ 7 w 114307"/>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7" h="276225">
                    <a:moveTo>
                      <a:pt x="114307" y="276225"/>
                    </a:moveTo>
                    <a:cubicBezTo>
                      <a:pt x="95257" y="263525"/>
                      <a:pt x="68693" y="257901"/>
                      <a:pt x="57157" y="238125"/>
                    </a:cubicBezTo>
                    <a:cubicBezTo>
                      <a:pt x="44259" y="216014"/>
                      <a:pt x="53840" y="186758"/>
                      <a:pt x="47632" y="161925"/>
                    </a:cubicBezTo>
                    <a:cubicBezTo>
                      <a:pt x="44188" y="148150"/>
                      <a:pt x="33568" y="137120"/>
                      <a:pt x="28582" y="123825"/>
                    </a:cubicBezTo>
                    <a:cubicBezTo>
                      <a:pt x="23985" y="111568"/>
                      <a:pt x="22653" y="98312"/>
                      <a:pt x="19057" y="85725"/>
                    </a:cubicBezTo>
                    <a:cubicBezTo>
                      <a:pt x="16299" y="76071"/>
                      <a:pt x="11967" y="66890"/>
                      <a:pt x="9532" y="57150"/>
                    </a:cubicBezTo>
                    <a:cubicBezTo>
                      <a:pt x="-616" y="16559"/>
                      <a:pt x="7" y="23724"/>
                      <a:pt x="7"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Freeform 2051"/>
              <p:cNvSpPr/>
              <p:nvPr/>
            </p:nvSpPr>
            <p:spPr>
              <a:xfrm>
                <a:off x="4057650" y="1905000"/>
                <a:ext cx="123825" cy="200025"/>
              </a:xfrm>
              <a:custGeom>
                <a:avLst/>
                <a:gdLst>
                  <a:gd name="connsiteX0" fmla="*/ 0 w 123825"/>
                  <a:gd name="connsiteY0" fmla="*/ 200025 h 200025"/>
                  <a:gd name="connsiteX1" fmla="*/ 38100 w 123825"/>
                  <a:gd name="connsiteY1" fmla="*/ 104775 h 200025"/>
                  <a:gd name="connsiteX2" fmla="*/ 66675 w 123825"/>
                  <a:gd name="connsiteY2" fmla="*/ 85725 h 200025"/>
                  <a:gd name="connsiteX3" fmla="*/ 95250 w 123825"/>
                  <a:gd name="connsiteY3" fmla="*/ 28575 h 200025"/>
                  <a:gd name="connsiteX4" fmla="*/ 123825 w 123825"/>
                  <a:gd name="connsiteY4" fmla="*/ 0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200025">
                    <a:moveTo>
                      <a:pt x="0" y="200025"/>
                    </a:moveTo>
                    <a:cubicBezTo>
                      <a:pt x="5922" y="182259"/>
                      <a:pt x="22528" y="123462"/>
                      <a:pt x="38100" y="104775"/>
                    </a:cubicBezTo>
                    <a:cubicBezTo>
                      <a:pt x="45429" y="95981"/>
                      <a:pt x="57150" y="92075"/>
                      <a:pt x="66675" y="85725"/>
                    </a:cubicBezTo>
                    <a:cubicBezTo>
                      <a:pt x="76221" y="57086"/>
                      <a:pt x="74734" y="53194"/>
                      <a:pt x="95250" y="28575"/>
                    </a:cubicBezTo>
                    <a:cubicBezTo>
                      <a:pt x="103874" y="18227"/>
                      <a:pt x="123825" y="0"/>
                      <a:pt x="123825"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Freeform 2052"/>
              <p:cNvSpPr/>
              <p:nvPr/>
            </p:nvSpPr>
            <p:spPr>
              <a:xfrm>
                <a:off x="4095679" y="1771650"/>
                <a:ext cx="19504" cy="276225"/>
              </a:xfrm>
              <a:custGeom>
                <a:avLst/>
                <a:gdLst>
                  <a:gd name="connsiteX0" fmla="*/ 9596 w 19504"/>
                  <a:gd name="connsiteY0" fmla="*/ 276225 h 276225"/>
                  <a:gd name="connsiteX1" fmla="*/ 71 w 19504"/>
                  <a:gd name="connsiteY1" fmla="*/ 209550 h 276225"/>
                  <a:gd name="connsiteX2" fmla="*/ 19121 w 19504"/>
                  <a:gd name="connsiteY2" fmla="*/ 28575 h 276225"/>
                  <a:gd name="connsiteX3" fmla="*/ 19121 w 19504"/>
                  <a:gd name="connsiteY3" fmla="*/ 0 h 276225"/>
                </a:gdLst>
                <a:ahLst/>
                <a:cxnLst>
                  <a:cxn ang="0">
                    <a:pos x="connsiteX0" y="connsiteY0"/>
                  </a:cxn>
                  <a:cxn ang="0">
                    <a:pos x="connsiteX1" y="connsiteY1"/>
                  </a:cxn>
                  <a:cxn ang="0">
                    <a:pos x="connsiteX2" y="connsiteY2"/>
                  </a:cxn>
                  <a:cxn ang="0">
                    <a:pos x="connsiteX3" y="connsiteY3"/>
                  </a:cxn>
                </a:cxnLst>
                <a:rect l="l" t="t" r="r" b="b"/>
                <a:pathLst>
                  <a:path w="19504" h="276225">
                    <a:moveTo>
                      <a:pt x="9596" y="276225"/>
                    </a:moveTo>
                    <a:cubicBezTo>
                      <a:pt x="6421" y="254000"/>
                      <a:pt x="-792" y="231984"/>
                      <a:pt x="71" y="209550"/>
                    </a:cubicBezTo>
                    <a:cubicBezTo>
                      <a:pt x="2402" y="148937"/>
                      <a:pt x="13629" y="88984"/>
                      <a:pt x="19121" y="28575"/>
                    </a:cubicBezTo>
                    <a:cubicBezTo>
                      <a:pt x="19983" y="19089"/>
                      <a:pt x="19121" y="9525"/>
                      <a:pt x="19121"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120"/>
            <p:cNvGrpSpPr/>
            <p:nvPr/>
          </p:nvGrpSpPr>
          <p:grpSpPr>
            <a:xfrm>
              <a:off x="4152893" y="1752600"/>
              <a:ext cx="180982" cy="333375"/>
              <a:chOff x="4000493" y="1771650"/>
              <a:chExt cx="180982" cy="333375"/>
            </a:xfrm>
          </p:grpSpPr>
          <p:sp>
            <p:nvSpPr>
              <p:cNvPr id="122" name="Freeform 121"/>
              <p:cNvSpPr/>
              <p:nvPr/>
            </p:nvSpPr>
            <p:spPr>
              <a:xfrm>
                <a:off x="4000493" y="1781175"/>
                <a:ext cx="114307" cy="276225"/>
              </a:xfrm>
              <a:custGeom>
                <a:avLst/>
                <a:gdLst>
                  <a:gd name="connsiteX0" fmla="*/ 114307 w 114307"/>
                  <a:gd name="connsiteY0" fmla="*/ 276225 h 276225"/>
                  <a:gd name="connsiteX1" fmla="*/ 57157 w 114307"/>
                  <a:gd name="connsiteY1" fmla="*/ 238125 h 276225"/>
                  <a:gd name="connsiteX2" fmla="*/ 47632 w 114307"/>
                  <a:gd name="connsiteY2" fmla="*/ 161925 h 276225"/>
                  <a:gd name="connsiteX3" fmla="*/ 28582 w 114307"/>
                  <a:gd name="connsiteY3" fmla="*/ 123825 h 276225"/>
                  <a:gd name="connsiteX4" fmla="*/ 19057 w 114307"/>
                  <a:gd name="connsiteY4" fmla="*/ 85725 h 276225"/>
                  <a:gd name="connsiteX5" fmla="*/ 9532 w 114307"/>
                  <a:gd name="connsiteY5" fmla="*/ 57150 h 276225"/>
                  <a:gd name="connsiteX6" fmla="*/ 7 w 114307"/>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7" h="276225">
                    <a:moveTo>
                      <a:pt x="114307" y="276225"/>
                    </a:moveTo>
                    <a:cubicBezTo>
                      <a:pt x="95257" y="263525"/>
                      <a:pt x="68693" y="257901"/>
                      <a:pt x="57157" y="238125"/>
                    </a:cubicBezTo>
                    <a:cubicBezTo>
                      <a:pt x="44259" y="216014"/>
                      <a:pt x="53840" y="186758"/>
                      <a:pt x="47632" y="161925"/>
                    </a:cubicBezTo>
                    <a:cubicBezTo>
                      <a:pt x="44188" y="148150"/>
                      <a:pt x="33568" y="137120"/>
                      <a:pt x="28582" y="123825"/>
                    </a:cubicBezTo>
                    <a:cubicBezTo>
                      <a:pt x="23985" y="111568"/>
                      <a:pt x="22653" y="98312"/>
                      <a:pt x="19057" y="85725"/>
                    </a:cubicBezTo>
                    <a:cubicBezTo>
                      <a:pt x="16299" y="76071"/>
                      <a:pt x="11967" y="66890"/>
                      <a:pt x="9532" y="57150"/>
                    </a:cubicBezTo>
                    <a:cubicBezTo>
                      <a:pt x="-616" y="16559"/>
                      <a:pt x="7" y="23724"/>
                      <a:pt x="7"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reeform 122"/>
              <p:cNvSpPr/>
              <p:nvPr/>
            </p:nvSpPr>
            <p:spPr>
              <a:xfrm>
                <a:off x="4057650" y="1905000"/>
                <a:ext cx="123825" cy="200025"/>
              </a:xfrm>
              <a:custGeom>
                <a:avLst/>
                <a:gdLst>
                  <a:gd name="connsiteX0" fmla="*/ 0 w 123825"/>
                  <a:gd name="connsiteY0" fmla="*/ 200025 h 200025"/>
                  <a:gd name="connsiteX1" fmla="*/ 38100 w 123825"/>
                  <a:gd name="connsiteY1" fmla="*/ 104775 h 200025"/>
                  <a:gd name="connsiteX2" fmla="*/ 66675 w 123825"/>
                  <a:gd name="connsiteY2" fmla="*/ 85725 h 200025"/>
                  <a:gd name="connsiteX3" fmla="*/ 95250 w 123825"/>
                  <a:gd name="connsiteY3" fmla="*/ 28575 h 200025"/>
                  <a:gd name="connsiteX4" fmla="*/ 123825 w 123825"/>
                  <a:gd name="connsiteY4" fmla="*/ 0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200025">
                    <a:moveTo>
                      <a:pt x="0" y="200025"/>
                    </a:moveTo>
                    <a:cubicBezTo>
                      <a:pt x="5922" y="182259"/>
                      <a:pt x="22528" y="123462"/>
                      <a:pt x="38100" y="104775"/>
                    </a:cubicBezTo>
                    <a:cubicBezTo>
                      <a:pt x="45429" y="95981"/>
                      <a:pt x="57150" y="92075"/>
                      <a:pt x="66675" y="85725"/>
                    </a:cubicBezTo>
                    <a:cubicBezTo>
                      <a:pt x="76221" y="57086"/>
                      <a:pt x="74734" y="53194"/>
                      <a:pt x="95250" y="28575"/>
                    </a:cubicBezTo>
                    <a:cubicBezTo>
                      <a:pt x="103874" y="18227"/>
                      <a:pt x="123825" y="0"/>
                      <a:pt x="123825"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reeform 123"/>
              <p:cNvSpPr/>
              <p:nvPr/>
            </p:nvSpPr>
            <p:spPr>
              <a:xfrm>
                <a:off x="4095679" y="1771650"/>
                <a:ext cx="19504" cy="276225"/>
              </a:xfrm>
              <a:custGeom>
                <a:avLst/>
                <a:gdLst>
                  <a:gd name="connsiteX0" fmla="*/ 9596 w 19504"/>
                  <a:gd name="connsiteY0" fmla="*/ 276225 h 276225"/>
                  <a:gd name="connsiteX1" fmla="*/ 71 w 19504"/>
                  <a:gd name="connsiteY1" fmla="*/ 209550 h 276225"/>
                  <a:gd name="connsiteX2" fmla="*/ 19121 w 19504"/>
                  <a:gd name="connsiteY2" fmla="*/ 28575 h 276225"/>
                  <a:gd name="connsiteX3" fmla="*/ 19121 w 19504"/>
                  <a:gd name="connsiteY3" fmla="*/ 0 h 276225"/>
                </a:gdLst>
                <a:ahLst/>
                <a:cxnLst>
                  <a:cxn ang="0">
                    <a:pos x="connsiteX0" y="connsiteY0"/>
                  </a:cxn>
                  <a:cxn ang="0">
                    <a:pos x="connsiteX1" y="connsiteY1"/>
                  </a:cxn>
                  <a:cxn ang="0">
                    <a:pos x="connsiteX2" y="connsiteY2"/>
                  </a:cxn>
                  <a:cxn ang="0">
                    <a:pos x="connsiteX3" y="connsiteY3"/>
                  </a:cxn>
                </a:cxnLst>
                <a:rect l="l" t="t" r="r" b="b"/>
                <a:pathLst>
                  <a:path w="19504" h="276225">
                    <a:moveTo>
                      <a:pt x="9596" y="276225"/>
                    </a:moveTo>
                    <a:cubicBezTo>
                      <a:pt x="6421" y="254000"/>
                      <a:pt x="-792" y="231984"/>
                      <a:pt x="71" y="209550"/>
                    </a:cubicBezTo>
                    <a:cubicBezTo>
                      <a:pt x="2402" y="148937"/>
                      <a:pt x="13629" y="88984"/>
                      <a:pt x="19121" y="28575"/>
                    </a:cubicBezTo>
                    <a:cubicBezTo>
                      <a:pt x="19983" y="19089"/>
                      <a:pt x="19121" y="9525"/>
                      <a:pt x="19121"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5" name="Group 124"/>
            <p:cNvGrpSpPr/>
            <p:nvPr/>
          </p:nvGrpSpPr>
          <p:grpSpPr>
            <a:xfrm>
              <a:off x="3733800" y="1905000"/>
              <a:ext cx="180982" cy="333375"/>
              <a:chOff x="4000493" y="1771650"/>
              <a:chExt cx="180982" cy="333375"/>
            </a:xfrm>
          </p:grpSpPr>
          <p:sp>
            <p:nvSpPr>
              <p:cNvPr id="126" name="Freeform 125"/>
              <p:cNvSpPr/>
              <p:nvPr/>
            </p:nvSpPr>
            <p:spPr>
              <a:xfrm>
                <a:off x="4000493" y="1781175"/>
                <a:ext cx="114307" cy="276225"/>
              </a:xfrm>
              <a:custGeom>
                <a:avLst/>
                <a:gdLst>
                  <a:gd name="connsiteX0" fmla="*/ 114307 w 114307"/>
                  <a:gd name="connsiteY0" fmla="*/ 276225 h 276225"/>
                  <a:gd name="connsiteX1" fmla="*/ 57157 w 114307"/>
                  <a:gd name="connsiteY1" fmla="*/ 238125 h 276225"/>
                  <a:gd name="connsiteX2" fmla="*/ 47632 w 114307"/>
                  <a:gd name="connsiteY2" fmla="*/ 161925 h 276225"/>
                  <a:gd name="connsiteX3" fmla="*/ 28582 w 114307"/>
                  <a:gd name="connsiteY3" fmla="*/ 123825 h 276225"/>
                  <a:gd name="connsiteX4" fmla="*/ 19057 w 114307"/>
                  <a:gd name="connsiteY4" fmla="*/ 85725 h 276225"/>
                  <a:gd name="connsiteX5" fmla="*/ 9532 w 114307"/>
                  <a:gd name="connsiteY5" fmla="*/ 57150 h 276225"/>
                  <a:gd name="connsiteX6" fmla="*/ 7 w 114307"/>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7" h="276225">
                    <a:moveTo>
                      <a:pt x="114307" y="276225"/>
                    </a:moveTo>
                    <a:cubicBezTo>
                      <a:pt x="95257" y="263525"/>
                      <a:pt x="68693" y="257901"/>
                      <a:pt x="57157" y="238125"/>
                    </a:cubicBezTo>
                    <a:cubicBezTo>
                      <a:pt x="44259" y="216014"/>
                      <a:pt x="53840" y="186758"/>
                      <a:pt x="47632" y="161925"/>
                    </a:cubicBezTo>
                    <a:cubicBezTo>
                      <a:pt x="44188" y="148150"/>
                      <a:pt x="33568" y="137120"/>
                      <a:pt x="28582" y="123825"/>
                    </a:cubicBezTo>
                    <a:cubicBezTo>
                      <a:pt x="23985" y="111568"/>
                      <a:pt x="22653" y="98312"/>
                      <a:pt x="19057" y="85725"/>
                    </a:cubicBezTo>
                    <a:cubicBezTo>
                      <a:pt x="16299" y="76071"/>
                      <a:pt x="11967" y="66890"/>
                      <a:pt x="9532" y="57150"/>
                    </a:cubicBezTo>
                    <a:cubicBezTo>
                      <a:pt x="-616" y="16559"/>
                      <a:pt x="7" y="23724"/>
                      <a:pt x="7"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Freeform 126"/>
              <p:cNvSpPr/>
              <p:nvPr/>
            </p:nvSpPr>
            <p:spPr>
              <a:xfrm>
                <a:off x="4057650" y="1905000"/>
                <a:ext cx="123825" cy="200025"/>
              </a:xfrm>
              <a:custGeom>
                <a:avLst/>
                <a:gdLst>
                  <a:gd name="connsiteX0" fmla="*/ 0 w 123825"/>
                  <a:gd name="connsiteY0" fmla="*/ 200025 h 200025"/>
                  <a:gd name="connsiteX1" fmla="*/ 38100 w 123825"/>
                  <a:gd name="connsiteY1" fmla="*/ 104775 h 200025"/>
                  <a:gd name="connsiteX2" fmla="*/ 66675 w 123825"/>
                  <a:gd name="connsiteY2" fmla="*/ 85725 h 200025"/>
                  <a:gd name="connsiteX3" fmla="*/ 95250 w 123825"/>
                  <a:gd name="connsiteY3" fmla="*/ 28575 h 200025"/>
                  <a:gd name="connsiteX4" fmla="*/ 123825 w 123825"/>
                  <a:gd name="connsiteY4" fmla="*/ 0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200025">
                    <a:moveTo>
                      <a:pt x="0" y="200025"/>
                    </a:moveTo>
                    <a:cubicBezTo>
                      <a:pt x="5922" y="182259"/>
                      <a:pt x="22528" y="123462"/>
                      <a:pt x="38100" y="104775"/>
                    </a:cubicBezTo>
                    <a:cubicBezTo>
                      <a:pt x="45429" y="95981"/>
                      <a:pt x="57150" y="92075"/>
                      <a:pt x="66675" y="85725"/>
                    </a:cubicBezTo>
                    <a:cubicBezTo>
                      <a:pt x="76221" y="57086"/>
                      <a:pt x="74734" y="53194"/>
                      <a:pt x="95250" y="28575"/>
                    </a:cubicBezTo>
                    <a:cubicBezTo>
                      <a:pt x="103874" y="18227"/>
                      <a:pt x="123825" y="0"/>
                      <a:pt x="123825"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reeform 127"/>
              <p:cNvSpPr/>
              <p:nvPr/>
            </p:nvSpPr>
            <p:spPr>
              <a:xfrm>
                <a:off x="4095679" y="1771650"/>
                <a:ext cx="19504" cy="276225"/>
              </a:xfrm>
              <a:custGeom>
                <a:avLst/>
                <a:gdLst>
                  <a:gd name="connsiteX0" fmla="*/ 9596 w 19504"/>
                  <a:gd name="connsiteY0" fmla="*/ 276225 h 276225"/>
                  <a:gd name="connsiteX1" fmla="*/ 71 w 19504"/>
                  <a:gd name="connsiteY1" fmla="*/ 209550 h 276225"/>
                  <a:gd name="connsiteX2" fmla="*/ 19121 w 19504"/>
                  <a:gd name="connsiteY2" fmla="*/ 28575 h 276225"/>
                  <a:gd name="connsiteX3" fmla="*/ 19121 w 19504"/>
                  <a:gd name="connsiteY3" fmla="*/ 0 h 276225"/>
                </a:gdLst>
                <a:ahLst/>
                <a:cxnLst>
                  <a:cxn ang="0">
                    <a:pos x="connsiteX0" y="connsiteY0"/>
                  </a:cxn>
                  <a:cxn ang="0">
                    <a:pos x="connsiteX1" y="connsiteY1"/>
                  </a:cxn>
                  <a:cxn ang="0">
                    <a:pos x="connsiteX2" y="connsiteY2"/>
                  </a:cxn>
                  <a:cxn ang="0">
                    <a:pos x="connsiteX3" y="connsiteY3"/>
                  </a:cxn>
                </a:cxnLst>
                <a:rect l="l" t="t" r="r" b="b"/>
                <a:pathLst>
                  <a:path w="19504" h="276225">
                    <a:moveTo>
                      <a:pt x="9596" y="276225"/>
                    </a:moveTo>
                    <a:cubicBezTo>
                      <a:pt x="6421" y="254000"/>
                      <a:pt x="-792" y="231984"/>
                      <a:pt x="71" y="209550"/>
                    </a:cubicBezTo>
                    <a:cubicBezTo>
                      <a:pt x="2402" y="148937"/>
                      <a:pt x="13629" y="88984"/>
                      <a:pt x="19121" y="28575"/>
                    </a:cubicBezTo>
                    <a:cubicBezTo>
                      <a:pt x="19983" y="19089"/>
                      <a:pt x="19121" y="9525"/>
                      <a:pt x="19121" y="0"/>
                    </a:cubicBezTo>
                  </a:path>
                </a:pathLst>
              </a:cu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12" name="Text Placeholder 5"/>
          <p:cNvSpPr txBox="1">
            <a:spLocks/>
          </p:cNvSpPr>
          <p:nvPr/>
        </p:nvSpPr>
        <p:spPr>
          <a:xfrm>
            <a:off x="251738" y="4495800"/>
            <a:ext cx="5105400" cy="794780"/>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anose="020B0604020202020204" pitchFamily="34" charset="0"/>
              <a:buNone/>
              <a:defRPr sz="2400" b="1"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t>Standard Levee</a:t>
            </a:r>
          </a:p>
        </p:txBody>
      </p:sp>
      <p:sp>
        <p:nvSpPr>
          <p:cNvPr id="113" name="Text Placeholder 5"/>
          <p:cNvSpPr txBox="1">
            <a:spLocks/>
          </p:cNvSpPr>
          <p:nvPr/>
        </p:nvSpPr>
        <p:spPr>
          <a:xfrm>
            <a:off x="300820" y="6139420"/>
            <a:ext cx="5105400" cy="794780"/>
          </a:xfrm>
          <a:prstGeom prst="rect">
            <a:avLst/>
          </a:prstGeom>
        </p:spPr>
        <p:txBody>
          <a:bodyPr vert="horz" lIns="91440" tIns="45720" rIns="91440" bIns="45720" rtlCol="0">
            <a:normAutofit/>
          </a:bodyPr>
          <a:lstStyle>
            <a:lvl1pPr marL="0" indent="0" algn="l" defTabSz="914400" rtl="0" eaLnBrk="1" latinLnBrk="0" hangingPunct="1">
              <a:spcBef>
                <a:spcPts val="0"/>
              </a:spcBef>
              <a:buFont typeface="Arial" panose="020B0604020202020204" pitchFamily="34" charset="0"/>
              <a:buNone/>
              <a:defRPr sz="2400" b="1"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t>Seawall</a:t>
            </a:r>
          </a:p>
        </p:txBody>
      </p:sp>
    </p:spTree>
    <p:extLst>
      <p:ext uri="{BB962C8B-B14F-4D97-AF65-F5344CB8AC3E}">
        <p14:creationId xmlns:p14="http://schemas.microsoft.com/office/powerpoint/2010/main" val="2793928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Types of Flood Protection</a:t>
            </a:r>
            <a:endParaRPr lang="en-US" dirty="0"/>
          </a:p>
        </p:txBody>
      </p:sp>
      <p:sp>
        <p:nvSpPr>
          <p:cNvPr id="24" name="Content Placeholder 23"/>
          <p:cNvSpPr>
            <a:spLocks noGrp="1"/>
          </p:cNvSpPr>
          <p:nvPr>
            <p:ph type="body" sz="quarter" idx="10"/>
          </p:nvPr>
        </p:nvSpPr>
        <p:spPr>
          <a:xfrm>
            <a:off x="304800" y="2209800"/>
            <a:ext cx="5257800" cy="3340418"/>
          </a:xfrm>
        </p:spPr>
        <p:txBody>
          <a:bodyPr>
            <a:noAutofit/>
          </a:bodyPr>
          <a:lstStyle/>
          <a:p>
            <a:r>
              <a:rPr lang="en-US" sz="2200" dirty="0" smtClean="0"/>
              <a:t>Living Levees provide flood protection and habitat value. The slope of the waterside of the levee is more gradual than a traditional levee (10:1 instead of 3:1 or 4:1) to allow for marsh vegetation and upland transition zones. The natural habitats can be designed to provide wave dissipation, resulting in a lower levee height. Living levees are more costly, can require substantial fill material, and can be challenging to permit. </a:t>
            </a:r>
            <a:endParaRPr lang="en-US" sz="2200" dirty="0"/>
          </a:p>
        </p:txBody>
      </p:sp>
      <p:sp>
        <p:nvSpPr>
          <p:cNvPr id="23" name="Text Placeholder 22"/>
          <p:cNvSpPr>
            <a:spLocks noGrp="1"/>
          </p:cNvSpPr>
          <p:nvPr>
            <p:ph type="body" sz="quarter" idx="11"/>
          </p:nvPr>
        </p:nvSpPr>
        <p:spPr>
          <a:xfrm>
            <a:off x="304800" y="1752600"/>
            <a:ext cx="5105400" cy="1219200"/>
          </a:xfrm>
        </p:spPr>
        <p:txBody>
          <a:bodyPr/>
          <a:lstStyle/>
          <a:p>
            <a:r>
              <a:rPr lang="en-US" dirty="0" smtClean="0"/>
              <a:t>Living Levee</a:t>
            </a:r>
            <a:endParaRPr lang="en-US" dirty="0"/>
          </a:p>
        </p:txBody>
      </p:sp>
      <p:grpSp>
        <p:nvGrpSpPr>
          <p:cNvPr id="6" name="Group 5"/>
          <p:cNvGrpSpPr/>
          <p:nvPr/>
        </p:nvGrpSpPr>
        <p:grpSpPr>
          <a:xfrm>
            <a:off x="3124200" y="4731814"/>
            <a:ext cx="5912015" cy="1856786"/>
            <a:chOff x="2791573" y="381000"/>
            <a:chExt cx="5912015" cy="1856786"/>
          </a:xfrm>
        </p:grpSpPr>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137"/>
            <a:stretch/>
          </p:blipFill>
          <p:spPr bwMode="auto">
            <a:xfrm flipH="1" flipV="1">
              <a:off x="2791573" y="1705932"/>
              <a:ext cx="2077159" cy="531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an 7"/>
            <p:cNvSpPr/>
            <p:nvPr/>
          </p:nvSpPr>
          <p:spPr>
            <a:xfrm>
              <a:off x="6108047" y="856636"/>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9" name="Group 8"/>
            <p:cNvGrpSpPr/>
            <p:nvPr/>
          </p:nvGrpSpPr>
          <p:grpSpPr>
            <a:xfrm>
              <a:off x="6243350" y="381000"/>
              <a:ext cx="2460238" cy="1854984"/>
              <a:chOff x="4638675" y="-76200"/>
              <a:chExt cx="4156652" cy="2971800"/>
            </a:xfrm>
          </p:grpSpPr>
          <p:sp>
            <p:nvSpPr>
              <p:cNvPr id="16" name="Rectangle 15"/>
              <p:cNvSpPr/>
              <p:nvPr/>
            </p:nvSpPr>
            <p:spPr>
              <a:xfrm>
                <a:off x="4638675" y="2362200"/>
                <a:ext cx="3895725" cy="533400"/>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7" name="Snip Single Corner Rectangle 16"/>
              <p:cNvSpPr/>
              <p:nvPr/>
            </p:nvSpPr>
            <p:spPr>
              <a:xfrm>
                <a:off x="4638675" y="2247900"/>
                <a:ext cx="3895725" cy="114300"/>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18" name="Group 17"/>
              <p:cNvGrpSpPr/>
              <p:nvPr/>
            </p:nvGrpSpPr>
            <p:grpSpPr>
              <a:xfrm>
                <a:off x="6096000" y="-76200"/>
                <a:ext cx="2699327" cy="2324100"/>
                <a:chOff x="2253670" y="876300"/>
                <a:chExt cx="2699327" cy="2324100"/>
              </a:xfrm>
            </p:grpSpPr>
            <p:sp>
              <p:nvSpPr>
                <p:cNvPr id="19" name="Rectangle 18"/>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20" name="Rectangle 19"/>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21" name="Isosceles Triangle 20"/>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22" name="Rectangle 21"/>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sp>
          <p:nvSpPr>
            <p:cNvPr id="10" name="Trapezoid 5"/>
            <p:cNvSpPr/>
            <p:nvPr/>
          </p:nvSpPr>
          <p:spPr>
            <a:xfrm>
              <a:off x="3717681" y="1667021"/>
              <a:ext cx="3491333" cy="570764"/>
            </a:xfrm>
            <a:custGeom>
              <a:avLst/>
              <a:gdLst>
                <a:gd name="connsiteX0" fmla="*/ 0 w 5362575"/>
                <a:gd name="connsiteY0" fmla="*/ 762000 h 762000"/>
                <a:gd name="connsiteX1" fmla="*/ 2400300 w 5362575"/>
                <a:gd name="connsiteY1" fmla="*/ 0 h 762000"/>
                <a:gd name="connsiteX2" fmla="*/ 2962275 w 5362575"/>
                <a:gd name="connsiteY2" fmla="*/ 0 h 762000"/>
                <a:gd name="connsiteX3" fmla="*/ 5362575 w 5362575"/>
                <a:gd name="connsiteY3" fmla="*/ 762000 h 762000"/>
                <a:gd name="connsiteX4" fmla="*/ 0 w 5362575"/>
                <a:gd name="connsiteY4" fmla="*/ 762000 h 762000"/>
                <a:gd name="connsiteX0" fmla="*/ 0 w 5362575"/>
                <a:gd name="connsiteY0" fmla="*/ 762000 h 762000"/>
                <a:gd name="connsiteX1" fmla="*/ 2400300 w 5362575"/>
                <a:gd name="connsiteY1" fmla="*/ 0 h 762000"/>
                <a:gd name="connsiteX2" fmla="*/ 4610100 w 5362575"/>
                <a:gd name="connsiteY2" fmla="*/ 76200 h 762000"/>
                <a:gd name="connsiteX3" fmla="*/ 5362575 w 5362575"/>
                <a:gd name="connsiteY3" fmla="*/ 762000 h 762000"/>
                <a:gd name="connsiteX4" fmla="*/ 0 w 5362575"/>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575" h="762000">
                  <a:moveTo>
                    <a:pt x="0" y="762000"/>
                  </a:moveTo>
                  <a:lnTo>
                    <a:pt x="2400300" y="0"/>
                  </a:lnTo>
                  <a:lnTo>
                    <a:pt x="4610100" y="76200"/>
                  </a:lnTo>
                  <a:lnTo>
                    <a:pt x="5362575" y="762000"/>
                  </a:lnTo>
                  <a:lnTo>
                    <a:pt x="0" y="762000"/>
                  </a:lnTo>
                  <a:close/>
                </a:path>
              </a:pathLst>
            </a:cu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 name="Trapezoid 5"/>
            <p:cNvSpPr/>
            <p:nvPr/>
          </p:nvSpPr>
          <p:spPr>
            <a:xfrm>
              <a:off x="3814160" y="1762149"/>
              <a:ext cx="3394854" cy="475637"/>
            </a:xfrm>
            <a:custGeom>
              <a:avLst/>
              <a:gdLst>
                <a:gd name="connsiteX0" fmla="*/ 0 w 5362575"/>
                <a:gd name="connsiteY0" fmla="*/ 762000 h 762000"/>
                <a:gd name="connsiteX1" fmla="*/ 2400300 w 5362575"/>
                <a:gd name="connsiteY1" fmla="*/ 0 h 762000"/>
                <a:gd name="connsiteX2" fmla="*/ 2962275 w 5362575"/>
                <a:gd name="connsiteY2" fmla="*/ 0 h 762000"/>
                <a:gd name="connsiteX3" fmla="*/ 5362575 w 5362575"/>
                <a:gd name="connsiteY3" fmla="*/ 762000 h 762000"/>
                <a:gd name="connsiteX4" fmla="*/ 0 w 5362575"/>
                <a:gd name="connsiteY4" fmla="*/ 762000 h 762000"/>
                <a:gd name="connsiteX0" fmla="*/ 0 w 5362575"/>
                <a:gd name="connsiteY0" fmla="*/ 762000 h 762000"/>
                <a:gd name="connsiteX1" fmla="*/ 2400300 w 5362575"/>
                <a:gd name="connsiteY1" fmla="*/ 0 h 762000"/>
                <a:gd name="connsiteX2" fmla="*/ 4610100 w 5362575"/>
                <a:gd name="connsiteY2" fmla="*/ 76200 h 762000"/>
                <a:gd name="connsiteX3" fmla="*/ 5362575 w 5362575"/>
                <a:gd name="connsiteY3" fmla="*/ 762000 h 762000"/>
                <a:gd name="connsiteX4" fmla="*/ 0 w 5362575"/>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575" h="762000">
                  <a:moveTo>
                    <a:pt x="0" y="762000"/>
                  </a:moveTo>
                  <a:lnTo>
                    <a:pt x="2400300" y="0"/>
                  </a:lnTo>
                  <a:lnTo>
                    <a:pt x="4610100" y="76200"/>
                  </a:lnTo>
                  <a:lnTo>
                    <a:pt x="5362575" y="762000"/>
                  </a:lnTo>
                  <a:lnTo>
                    <a:pt x="0" y="762000"/>
                  </a:lnTo>
                  <a:close/>
                </a:path>
              </a:pathLst>
            </a:cu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 name="Trapezoid 11"/>
            <p:cNvSpPr/>
            <p:nvPr/>
          </p:nvSpPr>
          <p:spPr>
            <a:xfrm>
              <a:off x="5647260" y="1785930"/>
              <a:ext cx="648217" cy="451855"/>
            </a:xfrm>
            <a:prstGeom prst="trapezoid">
              <a:avLst>
                <a:gd name="adj" fmla="val 36923"/>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 name="Cloud Callout 12"/>
            <p:cNvSpPr/>
            <p:nvPr/>
          </p:nvSpPr>
          <p:spPr>
            <a:xfrm>
              <a:off x="5597581" y="428563"/>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 name="Can 13"/>
            <p:cNvSpPr/>
            <p:nvPr/>
          </p:nvSpPr>
          <p:spPr>
            <a:xfrm>
              <a:off x="6964970" y="927081"/>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Cloud Callout 14"/>
            <p:cNvSpPr/>
            <p:nvPr/>
          </p:nvSpPr>
          <p:spPr>
            <a:xfrm>
              <a:off x="6454505" y="499007"/>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35941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Types of Flood Protection</a:t>
            </a:r>
            <a:endParaRPr lang="en-US" dirty="0"/>
          </a:p>
        </p:txBody>
      </p:sp>
      <p:sp>
        <p:nvSpPr>
          <p:cNvPr id="24" name="Content Placeholder 23"/>
          <p:cNvSpPr>
            <a:spLocks noGrp="1"/>
          </p:cNvSpPr>
          <p:nvPr>
            <p:ph type="body" sz="quarter" idx="10"/>
          </p:nvPr>
        </p:nvSpPr>
        <p:spPr>
          <a:xfrm>
            <a:off x="381000" y="2286000"/>
            <a:ext cx="5105400" cy="3031552"/>
          </a:xfrm>
        </p:spPr>
        <p:txBody>
          <a:bodyPr>
            <a:noAutofit/>
          </a:bodyPr>
          <a:lstStyle/>
          <a:p>
            <a:r>
              <a:rPr lang="en-US" sz="2200" dirty="0" smtClean="0"/>
              <a:t>Traditional Levees provide flood protection and can reduce shoreline erosion potential. The slope of the levee along the coast is typically 3:1 or 4:1, and is armored with riprap to reduce erosion hazards. Traditional Levees can be certified by the Corps of Engineers as flood protection structures, thereby providing property owners with relief from FEMA flood insurance requirements. </a:t>
            </a:r>
            <a:endParaRPr lang="en-US" sz="2200" dirty="0"/>
          </a:p>
        </p:txBody>
      </p:sp>
      <p:sp>
        <p:nvSpPr>
          <p:cNvPr id="6" name="Text Placeholder 5"/>
          <p:cNvSpPr>
            <a:spLocks noGrp="1"/>
          </p:cNvSpPr>
          <p:nvPr>
            <p:ph type="body" sz="quarter" idx="11"/>
          </p:nvPr>
        </p:nvSpPr>
        <p:spPr/>
        <p:txBody>
          <a:bodyPr/>
          <a:lstStyle/>
          <a:p>
            <a:r>
              <a:rPr lang="en-US" dirty="0" smtClean="0"/>
              <a:t>Standard Levee</a:t>
            </a:r>
            <a:endParaRPr lang="en-US" dirty="0"/>
          </a:p>
        </p:txBody>
      </p:sp>
      <p:grpSp>
        <p:nvGrpSpPr>
          <p:cNvPr id="70" name="Group 69"/>
          <p:cNvGrpSpPr/>
          <p:nvPr/>
        </p:nvGrpSpPr>
        <p:grpSpPr>
          <a:xfrm>
            <a:off x="3048000" y="4724400"/>
            <a:ext cx="5972347" cy="1884382"/>
            <a:chOff x="2791575" y="2547380"/>
            <a:chExt cx="5972347" cy="1884382"/>
          </a:xfrm>
        </p:grpSpPr>
        <p:pic>
          <p:nvPicPr>
            <p:cNvPr id="7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flipV="1">
              <a:off x="2791575" y="3851694"/>
              <a:ext cx="2077159" cy="58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 name="Can 71"/>
            <p:cNvSpPr/>
            <p:nvPr/>
          </p:nvSpPr>
          <p:spPr>
            <a:xfrm>
              <a:off x="7025303" y="3093460"/>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3" name="Rectangle 72"/>
            <p:cNvSpPr/>
            <p:nvPr/>
          </p:nvSpPr>
          <p:spPr>
            <a:xfrm>
              <a:off x="6303684" y="4069418"/>
              <a:ext cx="2305801" cy="332946"/>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4" name="Snip Single Corner Rectangle 73"/>
            <p:cNvSpPr/>
            <p:nvPr/>
          </p:nvSpPr>
          <p:spPr>
            <a:xfrm>
              <a:off x="6303684" y="3998072"/>
              <a:ext cx="2305801" cy="71346"/>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75" name="Group 74"/>
            <p:cNvGrpSpPr/>
            <p:nvPr/>
          </p:nvGrpSpPr>
          <p:grpSpPr>
            <a:xfrm>
              <a:off x="7166245" y="2547380"/>
              <a:ext cx="1597677" cy="1450693"/>
              <a:chOff x="2253670" y="876300"/>
              <a:chExt cx="2699327" cy="2324100"/>
            </a:xfrm>
          </p:grpSpPr>
          <p:sp>
            <p:nvSpPr>
              <p:cNvPr id="86" name="Rectangle 85"/>
              <p:cNvSpPr/>
              <p:nvPr/>
            </p:nvSpPr>
            <p:spPr>
              <a:xfrm>
                <a:off x="2667000" y="2019300"/>
                <a:ext cx="1905000" cy="1181100"/>
              </a:xfrm>
              <a:prstGeom prst="rect">
                <a:avLst/>
              </a:prstGeom>
              <a:solidFill>
                <a:srgbClr val="EEEC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7" name="Rectangle 86"/>
              <p:cNvSpPr/>
              <p:nvPr/>
            </p:nvSpPr>
            <p:spPr>
              <a:xfrm>
                <a:off x="2819400" y="1183409"/>
                <a:ext cx="228600" cy="1181100"/>
              </a:xfrm>
              <a:prstGeom prst="rect">
                <a:avLst/>
              </a:prstGeom>
              <a:solidFill>
                <a:srgbClr val="EEEC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8" name="Isosceles Triangle 87"/>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9" name="Rectangle 88"/>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76" name="Rectangle 75"/>
            <p:cNvSpPr/>
            <p:nvPr/>
          </p:nvSpPr>
          <p:spPr>
            <a:xfrm>
              <a:off x="6303684" y="4069418"/>
              <a:ext cx="2305801" cy="332946"/>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7" name="Snip Single Corner Rectangle 76"/>
            <p:cNvSpPr/>
            <p:nvPr/>
          </p:nvSpPr>
          <p:spPr>
            <a:xfrm>
              <a:off x="6303684" y="3998072"/>
              <a:ext cx="2305801" cy="71346"/>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78" name="Group 77"/>
            <p:cNvGrpSpPr/>
            <p:nvPr/>
          </p:nvGrpSpPr>
          <p:grpSpPr>
            <a:xfrm>
              <a:off x="7166245" y="2547380"/>
              <a:ext cx="1597677" cy="1450693"/>
              <a:chOff x="2253670" y="876300"/>
              <a:chExt cx="2699327" cy="2324100"/>
            </a:xfrm>
          </p:grpSpPr>
          <p:sp>
            <p:nvSpPr>
              <p:cNvPr id="82" name="Rectangle 81"/>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3" name="Rectangle 82"/>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4" name="Isosceles Triangle 83"/>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5" name="Rectangle 84"/>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79" name="Trapezoid 78"/>
            <p:cNvSpPr/>
            <p:nvPr/>
          </p:nvSpPr>
          <p:spPr>
            <a:xfrm>
              <a:off x="4662587" y="3593781"/>
              <a:ext cx="1999828" cy="808582"/>
            </a:xfrm>
            <a:prstGeom prst="trapezoid">
              <a:avLst>
                <a:gd name="adj" fmla="val 50000"/>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0" name="Trapezoid 79"/>
            <p:cNvSpPr/>
            <p:nvPr/>
          </p:nvSpPr>
          <p:spPr>
            <a:xfrm>
              <a:off x="5357138" y="3641345"/>
              <a:ext cx="778376" cy="761018"/>
            </a:xfrm>
            <a:prstGeom prst="trapezoid">
              <a:avLst>
                <a:gd name="adj" fmla="val 36923"/>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1" name="Cloud Callout 80"/>
            <p:cNvSpPr/>
            <p:nvPr/>
          </p:nvSpPr>
          <p:spPr>
            <a:xfrm>
              <a:off x="6514838" y="2665386"/>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441319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Types of Flood Protection</a:t>
            </a:r>
            <a:endParaRPr lang="en-US" dirty="0"/>
          </a:p>
        </p:txBody>
      </p:sp>
      <p:sp>
        <p:nvSpPr>
          <p:cNvPr id="24" name="Content Placeholder 23"/>
          <p:cNvSpPr>
            <a:spLocks noGrp="1"/>
          </p:cNvSpPr>
          <p:nvPr>
            <p:ph type="body" sz="quarter" idx="10"/>
          </p:nvPr>
        </p:nvSpPr>
        <p:spPr>
          <a:xfrm>
            <a:off x="381000" y="2514600"/>
            <a:ext cx="5105400" cy="3211742"/>
          </a:xfrm>
        </p:spPr>
        <p:txBody>
          <a:bodyPr>
            <a:noAutofit/>
          </a:bodyPr>
          <a:lstStyle/>
          <a:p>
            <a:r>
              <a:rPr lang="en-US" sz="2200" dirty="0" smtClean="0"/>
              <a:t>Seawalls are shoreline protection structures which harden the shoreline to limit inland flooding and reduce erosion. The slope of the structure is generally vertical. The vertical slope of seawalls can increase the potential for wave hazards and wave runup, requiring higher structure heights than a traditional or living levee.  </a:t>
            </a:r>
            <a:endParaRPr lang="en-US" sz="2200" dirty="0"/>
          </a:p>
        </p:txBody>
      </p:sp>
      <p:sp>
        <p:nvSpPr>
          <p:cNvPr id="6" name="Text Placeholder 5"/>
          <p:cNvSpPr>
            <a:spLocks noGrp="1"/>
          </p:cNvSpPr>
          <p:nvPr>
            <p:ph type="body" sz="quarter" idx="11"/>
          </p:nvPr>
        </p:nvSpPr>
        <p:spPr>
          <a:xfrm>
            <a:off x="381000" y="1752600"/>
            <a:ext cx="5105400" cy="762000"/>
          </a:xfrm>
        </p:spPr>
        <p:txBody>
          <a:bodyPr/>
          <a:lstStyle/>
          <a:p>
            <a:r>
              <a:rPr lang="en-US" dirty="0" smtClean="0"/>
              <a:t>Seawall / Floodwall</a:t>
            </a:r>
            <a:endParaRPr lang="en-US" dirty="0"/>
          </a:p>
        </p:txBody>
      </p:sp>
      <p:grpSp>
        <p:nvGrpSpPr>
          <p:cNvPr id="57" name="Group 56"/>
          <p:cNvGrpSpPr/>
          <p:nvPr/>
        </p:nvGrpSpPr>
        <p:grpSpPr>
          <a:xfrm>
            <a:off x="3117980" y="4797409"/>
            <a:ext cx="6004711" cy="1858396"/>
            <a:chOff x="2749491" y="4581296"/>
            <a:chExt cx="6004711" cy="1858396"/>
          </a:xfrm>
        </p:grpSpPr>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flipV="1">
              <a:off x="2749491" y="5771108"/>
              <a:ext cx="3092851" cy="668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 name="Can 58"/>
            <p:cNvSpPr/>
            <p:nvPr/>
          </p:nvSpPr>
          <p:spPr>
            <a:xfrm>
              <a:off x="6713706" y="5141610"/>
              <a:ext cx="135304" cy="905513"/>
            </a:xfrm>
            <a:prstGeom prst="can">
              <a:avLst/>
            </a:prstGeom>
            <a:solidFill>
              <a:srgbClr val="C0504D">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0" name="Cloud Callout 59"/>
            <p:cNvSpPr/>
            <p:nvPr/>
          </p:nvSpPr>
          <p:spPr>
            <a:xfrm>
              <a:off x="6203240" y="4713537"/>
              <a:ext cx="1004530" cy="856146"/>
            </a:xfrm>
            <a:prstGeom prst="cloudCallout">
              <a:avLst>
                <a:gd name="adj1" fmla="val 11778"/>
                <a:gd name="adj2" fmla="val 27238"/>
              </a:avLst>
            </a:prstGeom>
            <a:solidFill>
              <a:srgbClr val="9BBB59">
                <a:lumMod val="75000"/>
              </a:srgbClr>
            </a:solidFill>
            <a:ln w="25400" cap="flat" cmpd="sng" algn="ctr">
              <a:solidFill>
                <a:srgbClr val="9BBB59">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1" name="Snip Single Corner Rectangle 3"/>
            <p:cNvSpPr/>
            <p:nvPr/>
          </p:nvSpPr>
          <p:spPr>
            <a:xfrm flipH="1">
              <a:off x="5838138" y="5342315"/>
              <a:ext cx="393130" cy="1093965"/>
            </a:xfrm>
            <a:custGeom>
              <a:avLst/>
              <a:gdLst>
                <a:gd name="connsiteX0" fmla="*/ 0 w 647700"/>
                <a:gd name="connsiteY0" fmla="*/ 0 h 1752600"/>
                <a:gd name="connsiteX1" fmla="*/ 323850 w 647700"/>
                <a:gd name="connsiteY1" fmla="*/ 0 h 1752600"/>
                <a:gd name="connsiteX2" fmla="*/ 647700 w 647700"/>
                <a:gd name="connsiteY2" fmla="*/ 323850 h 1752600"/>
                <a:gd name="connsiteX3" fmla="*/ 647700 w 647700"/>
                <a:gd name="connsiteY3" fmla="*/ 1752600 h 1752600"/>
                <a:gd name="connsiteX4" fmla="*/ 0 w 647700"/>
                <a:gd name="connsiteY4" fmla="*/ 1752600 h 1752600"/>
                <a:gd name="connsiteX5" fmla="*/ 0 w 647700"/>
                <a:gd name="connsiteY5" fmla="*/ 0 h 1752600"/>
                <a:gd name="connsiteX0" fmla="*/ 0 w 647700"/>
                <a:gd name="connsiteY0" fmla="*/ 0 h 1752600"/>
                <a:gd name="connsiteX1" fmla="*/ 323850 w 647700"/>
                <a:gd name="connsiteY1" fmla="*/ 0 h 1752600"/>
                <a:gd name="connsiteX2" fmla="*/ 647700 w 647700"/>
                <a:gd name="connsiteY2" fmla="*/ 904875 h 1752600"/>
                <a:gd name="connsiteX3" fmla="*/ 647700 w 647700"/>
                <a:gd name="connsiteY3" fmla="*/ 1752600 h 1752600"/>
                <a:gd name="connsiteX4" fmla="*/ 0 w 647700"/>
                <a:gd name="connsiteY4" fmla="*/ 1752600 h 1752600"/>
                <a:gd name="connsiteX5" fmla="*/ 0 w 647700"/>
                <a:gd name="connsiteY5" fmla="*/ 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1752600">
                  <a:moveTo>
                    <a:pt x="0" y="0"/>
                  </a:moveTo>
                  <a:lnTo>
                    <a:pt x="323850" y="0"/>
                  </a:lnTo>
                  <a:lnTo>
                    <a:pt x="647700" y="904875"/>
                  </a:lnTo>
                  <a:lnTo>
                    <a:pt x="647700" y="1752600"/>
                  </a:lnTo>
                  <a:lnTo>
                    <a:pt x="0" y="1752600"/>
                  </a:lnTo>
                  <a:lnTo>
                    <a:pt x="0" y="0"/>
                  </a:lnTo>
                  <a:close/>
                </a:path>
              </a:pathLst>
            </a:cu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62" name="Group 61"/>
            <p:cNvGrpSpPr/>
            <p:nvPr/>
          </p:nvGrpSpPr>
          <p:grpSpPr>
            <a:xfrm>
              <a:off x="6231268" y="4581296"/>
              <a:ext cx="2522934" cy="1854984"/>
              <a:chOff x="4638675" y="-76200"/>
              <a:chExt cx="4156652" cy="2971800"/>
            </a:xfrm>
          </p:grpSpPr>
          <p:sp>
            <p:nvSpPr>
              <p:cNvPr id="63" name="Rectangle 62"/>
              <p:cNvSpPr/>
              <p:nvPr/>
            </p:nvSpPr>
            <p:spPr>
              <a:xfrm>
                <a:off x="4638675" y="2362200"/>
                <a:ext cx="3895725" cy="533400"/>
              </a:xfrm>
              <a:prstGeom prst="rect">
                <a:avLst/>
              </a:prstGeom>
              <a:solidFill>
                <a:srgbClr val="F7964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4" name="Snip Single Corner Rectangle 63"/>
              <p:cNvSpPr/>
              <p:nvPr/>
            </p:nvSpPr>
            <p:spPr>
              <a:xfrm>
                <a:off x="4638675" y="2247900"/>
                <a:ext cx="3895725" cy="114300"/>
              </a:xfrm>
              <a:prstGeom prst="snip1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nvGrpSpPr>
              <p:cNvPr id="65" name="Group 64"/>
              <p:cNvGrpSpPr/>
              <p:nvPr/>
            </p:nvGrpSpPr>
            <p:grpSpPr>
              <a:xfrm>
                <a:off x="6096000" y="-76200"/>
                <a:ext cx="2699327" cy="2324100"/>
                <a:chOff x="2253670" y="876300"/>
                <a:chExt cx="2699327" cy="2324100"/>
              </a:xfrm>
            </p:grpSpPr>
            <p:sp>
              <p:nvSpPr>
                <p:cNvPr id="66" name="Rectangle 65"/>
                <p:cNvSpPr/>
                <p:nvPr/>
              </p:nvSpPr>
              <p:spPr>
                <a:xfrm>
                  <a:off x="2667000" y="2019300"/>
                  <a:ext cx="19050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7" name="Rectangle 66"/>
                <p:cNvSpPr/>
                <p:nvPr/>
              </p:nvSpPr>
              <p:spPr>
                <a:xfrm>
                  <a:off x="2819400" y="1183409"/>
                  <a:ext cx="228600" cy="1181100"/>
                </a:xfrm>
                <a:prstGeom prst="rect">
                  <a:avLst/>
                </a:prstGeom>
                <a:solidFill>
                  <a:schemeClr val="accent5">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8" name="Isosceles Triangle 67"/>
                <p:cNvSpPr/>
                <p:nvPr/>
              </p:nvSpPr>
              <p:spPr>
                <a:xfrm>
                  <a:off x="2253670" y="876300"/>
                  <a:ext cx="2699327" cy="1143000"/>
                </a:xfrm>
                <a:prstGeom prst="triangl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9" name="Rectangle 68"/>
                <p:cNvSpPr/>
                <p:nvPr/>
              </p:nvSpPr>
              <p:spPr>
                <a:xfrm>
                  <a:off x="3733800" y="2364509"/>
                  <a:ext cx="390524" cy="835891"/>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grpSp>
    </p:spTree>
    <p:extLst>
      <p:ext uri="{BB962C8B-B14F-4D97-AF65-F5344CB8AC3E}">
        <p14:creationId xmlns:p14="http://schemas.microsoft.com/office/powerpoint/2010/main" val="2776674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City Planning and Sustainability</a:t>
            </a:r>
            <a:endParaRPr lang="en-US" dirty="0"/>
          </a:p>
        </p:txBody>
      </p:sp>
      <p:sp>
        <p:nvSpPr>
          <p:cNvPr id="5" name="Content Placeholder 4"/>
          <p:cNvSpPr>
            <a:spLocks noGrp="1"/>
          </p:cNvSpPr>
          <p:nvPr>
            <p:ph type="body" sz="quarter" idx="10"/>
          </p:nvPr>
        </p:nvSpPr>
        <p:spPr/>
        <p:txBody>
          <a:bodyPr/>
          <a:lstStyle/>
          <a:p>
            <a:r>
              <a:rPr lang="en-US" dirty="0" smtClean="0"/>
              <a:t>You represent the interests of the Resilience Harbor Planning Department. It is your role to ensure the recommendations and decisions made ensure a safe, healthy, and sustainable path for Resilience Harbor to continue to grow and function in the face of future climate change.</a:t>
            </a:r>
            <a:endParaRPr lang="en-US" dirty="0"/>
          </a:p>
        </p:txBody>
      </p:sp>
      <p:sp>
        <p:nvSpPr>
          <p:cNvPr id="7" name="Text Placeholder 6"/>
          <p:cNvSpPr>
            <a:spLocks noGrp="1"/>
          </p:cNvSpPr>
          <p:nvPr>
            <p:ph type="body" sz="quarter" idx="11"/>
          </p:nvPr>
        </p:nvSpPr>
        <p:spPr/>
        <p:txBody>
          <a:bodyPr/>
          <a:lstStyle/>
          <a:p>
            <a:r>
              <a:rPr lang="en-US" dirty="0"/>
              <a:t>Role: City </a:t>
            </a:r>
            <a:r>
              <a:rPr lang="en-US" dirty="0" smtClean="0"/>
              <a:t>Planner and Sustainability Director</a:t>
            </a:r>
            <a:endParaRPr lang="en-US" dirty="0"/>
          </a:p>
          <a:p>
            <a:endParaRPr lang="en-US" dirty="0"/>
          </a:p>
        </p:txBody>
      </p:sp>
    </p:spTree>
    <p:extLst>
      <p:ext uri="{BB962C8B-B14F-4D97-AF65-F5344CB8AC3E}">
        <p14:creationId xmlns:p14="http://schemas.microsoft.com/office/powerpoint/2010/main" val="2723052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City Engineering/Public Works</a:t>
            </a:r>
            <a:endParaRPr lang="en-US" dirty="0"/>
          </a:p>
        </p:txBody>
      </p:sp>
      <p:sp>
        <p:nvSpPr>
          <p:cNvPr id="5" name="Content Placeholder 4"/>
          <p:cNvSpPr>
            <a:spLocks noGrp="1"/>
          </p:cNvSpPr>
          <p:nvPr>
            <p:ph type="body" sz="quarter" idx="10"/>
          </p:nvPr>
        </p:nvSpPr>
        <p:spPr/>
        <p:txBody>
          <a:bodyPr/>
          <a:lstStyle/>
          <a:p>
            <a:r>
              <a:rPr lang="en-US" dirty="0" smtClean="0"/>
              <a:t>You represent the interests of the Public Works Commission, formed by the Water, Wastewater, and Energy Enterprises and Flood Control District. Your role is to recognize the interdependencies of all agencies and balance their needs accordingly.</a:t>
            </a:r>
            <a:endParaRPr lang="en-US" dirty="0"/>
          </a:p>
        </p:txBody>
      </p:sp>
      <p:sp>
        <p:nvSpPr>
          <p:cNvPr id="7" name="Text Placeholder 6"/>
          <p:cNvSpPr>
            <a:spLocks noGrp="1"/>
          </p:cNvSpPr>
          <p:nvPr>
            <p:ph type="body" sz="quarter" idx="11"/>
          </p:nvPr>
        </p:nvSpPr>
        <p:spPr/>
        <p:txBody>
          <a:bodyPr/>
          <a:lstStyle/>
          <a:p>
            <a:r>
              <a:rPr lang="en-US" dirty="0"/>
              <a:t>Role: Director of Public Works</a:t>
            </a:r>
          </a:p>
          <a:p>
            <a:endParaRPr lang="en-US" dirty="0"/>
          </a:p>
        </p:txBody>
      </p:sp>
    </p:spTree>
    <p:extLst>
      <p:ext uri="{BB962C8B-B14F-4D97-AF65-F5344CB8AC3E}">
        <p14:creationId xmlns:p14="http://schemas.microsoft.com/office/powerpoint/2010/main" val="9823174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Community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wealthy residents of Riverfront Estates. You have served as President of the Home Owners Association for the past ten years and you have successfully lobbied for many community improvements in your neighborhood over the years. </a:t>
            </a:r>
          </a:p>
        </p:txBody>
      </p:sp>
      <p:sp>
        <p:nvSpPr>
          <p:cNvPr id="7" name="Text Placeholder 6"/>
          <p:cNvSpPr>
            <a:spLocks noGrp="1"/>
          </p:cNvSpPr>
          <p:nvPr>
            <p:ph type="body" sz="quarter" idx="11"/>
          </p:nvPr>
        </p:nvSpPr>
        <p:spPr/>
        <p:txBody>
          <a:bodyPr/>
          <a:lstStyle/>
          <a:p>
            <a:r>
              <a:rPr lang="en-US" dirty="0"/>
              <a:t>Role: Home Owners Association </a:t>
            </a:r>
            <a:r>
              <a:rPr lang="en-US" dirty="0" smtClean="0"/>
              <a:t>President</a:t>
            </a:r>
            <a:endParaRPr lang="en-US" dirty="0"/>
          </a:p>
          <a:p>
            <a:endParaRPr lang="en-US" dirty="0"/>
          </a:p>
        </p:txBody>
      </p:sp>
    </p:spTree>
    <p:extLst>
      <p:ext uri="{BB962C8B-B14F-4D97-AF65-F5344CB8AC3E}">
        <p14:creationId xmlns:p14="http://schemas.microsoft.com/office/powerpoint/2010/main" val="2306501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Community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underserved residents of the Pelican Townhomes community. The neighborhood has historically felt that their needs have been neglected by the town’s government and tourism industry and you provide a trusted voice for their concerns.</a:t>
            </a:r>
          </a:p>
          <a:p>
            <a:r>
              <a:rPr lang="en-US" dirty="0" smtClean="0"/>
              <a:t>Every citizen deserves a voice!</a:t>
            </a:r>
          </a:p>
        </p:txBody>
      </p:sp>
      <p:sp>
        <p:nvSpPr>
          <p:cNvPr id="7" name="Text Placeholder 6"/>
          <p:cNvSpPr>
            <a:spLocks noGrp="1"/>
          </p:cNvSpPr>
          <p:nvPr>
            <p:ph type="body" sz="quarter" idx="11"/>
          </p:nvPr>
        </p:nvSpPr>
        <p:spPr/>
        <p:txBody>
          <a:bodyPr/>
          <a:lstStyle/>
          <a:p>
            <a:r>
              <a:rPr lang="en-US" dirty="0"/>
              <a:t>Role: </a:t>
            </a:r>
            <a:r>
              <a:rPr lang="en-US" dirty="0" smtClean="0"/>
              <a:t>Community Advocate</a:t>
            </a:r>
            <a:endParaRPr lang="en-US" dirty="0"/>
          </a:p>
          <a:p>
            <a:endParaRPr lang="en-US" dirty="0"/>
          </a:p>
        </p:txBody>
      </p:sp>
    </p:spTree>
    <p:extLst>
      <p:ext uri="{BB962C8B-B14F-4D97-AF65-F5344CB8AC3E}">
        <p14:creationId xmlns:p14="http://schemas.microsoft.com/office/powerpoint/2010/main" val="8202117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Community Representative</a:t>
            </a:r>
            <a:endParaRPr lang="en-US" dirty="0"/>
          </a:p>
        </p:txBody>
      </p:sp>
      <p:sp>
        <p:nvSpPr>
          <p:cNvPr id="5" name="Content Placeholder 4"/>
          <p:cNvSpPr>
            <a:spLocks noGrp="1"/>
          </p:cNvSpPr>
          <p:nvPr>
            <p:ph type="body" sz="quarter" idx="10"/>
          </p:nvPr>
        </p:nvSpPr>
        <p:spPr/>
        <p:txBody>
          <a:bodyPr/>
          <a:lstStyle/>
          <a:p>
            <a:r>
              <a:rPr lang="en-US" dirty="0" smtClean="0"/>
              <a:t>You represent the community of fisherman and crafts people whose living depends on the presence and health of the Mangrove Forest. You have found an unlikely ally in the Power Plant Manager who recognizes the storm surge reduction benefits of the mangrove forest. </a:t>
            </a:r>
          </a:p>
          <a:p>
            <a:r>
              <a:rPr lang="en-US" dirty="0" smtClean="0"/>
              <a:t>Save the Mangroves!</a:t>
            </a:r>
          </a:p>
        </p:txBody>
      </p:sp>
      <p:sp>
        <p:nvSpPr>
          <p:cNvPr id="7" name="Text Placeholder 6"/>
          <p:cNvSpPr>
            <a:spLocks noGrp="1"/>
          </p:cNvSpPr>
          <p:nvPr>
            <p:ph type="body" sz="quarter" idx="11"/>
          </p:nvPr>
        </p:nvSpPr>
        <p:spPr/>
        <p:txBody>
          <a:bodyPr/>
          <a:lstStyle/>
          <a:p>
            <a:r>
              <a:rPr lang="en-US" dirty="0"/>
              <a:t>Role: Mangrove Association President</a:t>
            </a:r>
          </a:p>
          <a:p>
            <a:endParaRPr lang="en-US" dirty="0"/>
          </a:p>
        </p:txBody>
      </p:sp>
    </p:spTree>
    <p:extLst>
      <p:ext uri="{BB962C8B-B14F-4D97-AF65-F5344CB8AC3E}">
        <p14:creationId xmlns:p14="http://schemas.microsoft.com/office/powerpoint/2010/main" val="115721304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2616</TotalTime>
  <Words>2533</Words>
  <Application>Microsoft Office PowerPoint</Application>
  <PresentationFormat>On-screen Show (4:3)</PresentationFormat>
  <Paragraphs>223</Paragraphs>
  <Slides>46</Slides>
  <Notes>16</Notes>
  <HiddenSlides>0</HiddenSlides>
  <MMClips>0</MMClips>
  <ScaleCrop>false</ScaleCrop>
  <HeadingPairs>
    <vt:vector size="4" baseType="variant">
      <vt:variant>
        <vt:lpstr>Theme</vt:lpstr>
      </vt:variant>
      <vt:variant>
        <vt:i4>4</vt:i4>
      </vt:variant>
      <vt:variant>
        <vt:lpstr>Slide Titles</vt:lpstr>
      </vt:variant>
      <vt:variant>
        <vt:i4>46</vt:i4>
      </vt:variant>
    </vt:vector>
  </HeadingPairs>
  <TitlesOfParts>
    <vt:vector size="50" baseType="lpstr">
      <vt:lpstr>Waveform</vt:lpstr>
      <vt:lpstr>Civic</vt:lpstr>
      <vt:lpstr>Office Theme</vt:lpstr>
      <vt:lpstr>1_Office Theme</vt:lpstr>
      <vt:lpstr>Elected Official</vt:lpstr>
      <vt:lpstr>Transportation Representative</vt:lpstr>
      <vt:lpstr>Water Representative</vt:lpstr>
      <vt:lpstr>Power Representative</vt:lpstr>
      <vt:lpstr>City Planning and Sustainability</vt:lpstr>
      <vt:lpstr>City Engineering/Public Works</vt:lpstr>
      <vt:lpstr>Community Representative</vt:lpstr>
      <vt:lpstr>Community Representative</vt:lpstr>
      <vt:lpstr>Community Representative</vt:lpstr>
      <vt:lpstr>Team Scenario 1</vt:lpstr>
      <vt:lpstr>Team Scenario 2</vt:lpstr>
      <vt:lpstr>Team Scenario 3</vt:lpstr>
      <vt:lpstr>Team Scenario 4</vt:lpstr>
      <vt:lpstr>Team Scenario 5</vt:lpstr>
      <vt:lpstr>Adaptation Planning Budget</vt:lpstr>
      <vt:lpstr>Adaptation Planning Budget</vt:lpstr>
      <vt:lpstr>Adaptation Planning Budget</vt:lpstr>
      <vt:lpstr>Adaptation Planning Budget</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Asset Condition Cards</vt:lpstr>
      <vt:lpstr>Types of Flood Protection</vt:lpstr>
      <vt:lpstr>Types of Flood Protection</vt:lpstr>
      <vt:lpstr>Types of Flood Protection</vt:lpstr>
      <vt:lpstr>Types of Flood Protection</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Pump Station 1</dc:title>
  <dc:creator>Verity, Rebecca</dc:creator>
  <cp:lastModifiedBy>Bonham-Carter, Claire</cp:lastModifiedBy>
  <cp:revision>62</cp:revision>
  <cp:lastPrinted>2016-10-12T07:48:18Z</cp:lastPrinted>
  <dcterms:created xsi:type="dcterms:W3CDTF">2015-09-01T03:31:02Z</dcterms:created>
  <dcterms:modified xsi:type="dcterms:W3CDTF">2016-11-09T06:13:49Z</dcterms:modified>
</cp:coreProperties>
</file>