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7" r:id="rId3"/>
    <p:sldId id="261" r:id="rId4"/>
    <p:sldId id="266" r:id="rId5"/>
    <p:sldId id="268" r:id="rId6"/>
    <p:sldId id="269" r:id="rId7"/>
    <p:sldId id="262" r:id="rId8"/>
    <p:sldId id="263" r:id="rId9"/>
    <p:sldId id="264" r:id="rId10"/>
    <p:sldId id="265" r:id="rId11"/>
    <p:sldId id="257" r:id="rId12"/>
    <p:sldId id="259" r:id="rId13"/>
    <p:sldId id="270" r:id="rId14"/>
    <p:sldId id="271" r:id="rId15"/>
    <p:sldId id="272" r:id="rId16"/>
    <p:sldId id="260" r:id="rId17"/>
    <p:sldId id="274" r:id="rId18"/>
    <p:sldId id="275" r:id="rId19"/>
    <p:sldId id="273" r:id="rId2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ggarfin\Documents\City%20of%20Tucson%20-%20Climate%20Change\Adaptation\Taryn's%20synthesis\Tucson%20climate%20change%20projections%20-%20tables%201%20and%202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'Tucson PPT'!$J$2</c:f>
              <c:strCache>
                <c:ptCount val="1"/>
                <c:pt idx="0">
                  <c:v>A2 High</c:v>
                </c:pt>
              </c:strCache>
            </c:strRef>
          </c:tx>
          <c:invertIfNegative val="0"/>
          <c:cat>
            <c:strRef>
              <c:f>'Tucson PPT'!$K$1:$M$1</c:f>
              <c:strCache>
                <c:ptCount val="3"/>
                <c:pt idx="0">
                  <c:v>2011-2040</c:v>
                </c:pt>
                <c:pt idx="1">
                  <c:v>2041-2070</c:v>
                </c:pt>
                <c:pt idx="2">
                  <c:v>2071-2099</c:v>
                </c:pt>
              </c:strCache>
            </c:strRef>
          </c:cat>
          <c:val>
            <c:numRef>
              <c:f>'Tucson PPT'!$K$2:$M$2</c:f>
              <c:numCache>
                <c:formatCode>General</c:formatCode>
                <c:ptCount val="3"/>
                <c:pt idx="0">
                  <c:v>-0.4</c:v>
                </c:pt>
                <c:pt idx="1">
                  <c:v>-4</c:v>
                </c:pt>
                <c:pt idx="2">
                  <c:v>-17.3</c:v>
                </c:pt>
              </c:numCache>
            </c:numRef>
          </c:val>
        </c:ser>
        <c:ser>
          <c:idx val="1"/>
          <c:order val="1"/>
          <c:tx>
            <c:strRef>
              <c:f>'Tucson PPT'!$J$3</c:f>
              <c:strCache>
                <c:ptCount val="1"/>
                <c:pt idx="0">
                  <c:v>B1 Low</c:v>
                </c:pt>
              </c:strCache>
            </c:strRef>
          </c:tx>
          <c:invertIfNegative val="0"/>
          <c:cat>
            <c:strRef>
              <c:f>'Tucson PPT'!$K$1:$M$1</c:f>
              <c:strCache>
                <c:ptCount val="3"/>
                <c:pt idx="0">
                  <c:v>2011-2040</c:v>
                </c:pt>
                <c:pt idx="1">
                  <c:v>2041-2070</c:v>
                </c:pt>
                <c:pt idx="2">
                  <c:v>2071-2099</c:v>
                </c:pt>
              </c:strCache>
            </c:strRef>
          </c:cat>
          <c:val>
            <c:numRef>
              <c:f>'Tucson PPT'!$K$3:$M$3</c:f>
              <c:numCache>
                <c:formatCode>General</c:formatCode>
                <c:ptCount val="3"/>
                <c:pt idx="0">
                  <c:v>4.7</c:v>
                </c:pt>
                <c:pt idx="1">
                  <c:v>-9.5</c:v>
                </c:pt>
                <c:pt idx="2">
                  <c:v>-8.2000000000000011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863808"/>
        <c:axId val="37865344"/>
      </c:barChart>
      <c:catAx>
        <c:axId val="37863808"/>
        <c:scaling>
          <c:orientation val="minMax"/>
        </c:scaling>
        <c:delete val="0"/>
        <c:axPos val="b"/>
        <c:majorTickMark val="out"/>
        <c:minorTickMark val="none"/>
        <c:tickLblPos val="low"/>
        <c:txPr>
          <a:bodyPr/>
          <a:lstStyle/>
          <a:p>
            <a:pPr>
              <a:defRPr sz="2400" b="1"/>
            </a:pPr>
            <a:endParaRPr lang="en-US"/>
          </a:p>
        </c:txPr>
        <c:crossAx val="37865344"/>
        <c:crosses val="autoZero"/>
        <c:auto val="1"/>
        <c:lblAlgn val="ctr"/>
        <c:lblOffset val="100"/>
        <c:noMultiLvlLbl val="0"/>
      </c:catAx>
      <c:valAx>
        <c:axId val="37865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/>
            </a:pPr>
            <a:endParaRPr lang="en-US"/>
          </a:p>
        </c:txPr>
        <c:crossAx val="37863808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6984ABE-F32D-44B0-A16F-87CE68FB9F80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7FBCAD6-7C3C-484A-94DB-F4F9C5F829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91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1AFB7-044B-4AE5-99A0-03290396B70E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89228-88D7-4747-A14E-13FFFA6197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1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89228-88D7-4747-A14E-13FFFA6197F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019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1A9E-A08A-484A-9CFA-D058584B2C6F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4CAD-3DBA-43CE-BCDC-66C2905D81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1A9E-A08A-484A-9CFA-D058584B2C6F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4CAD-3DBA-43CE-BCDC-66C2905D81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1A9E-A08A-484A-9CFA-D058584B2C6F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4CAD-3DBA-43CE-BCDC-66C2905D81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1A9E-A08A-484A-9CFA-D058584B2C6F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4CAD-3DBA-43CE-BCDC-66C2905D81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1A9E-A08A-484A-9CFA-D058584B2C6F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4CAD-3DBA-43CE-BCDC-66C2905D81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1A9E-A08A-484A-9CFA-D058584B2C6F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4CAD-3DBA-43CE-BCDC-66C2905D81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1A9E-A08A-484A-9CFA-D058584B2C6F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4CAD-3DBA-43CE-BCDC-66C2905D81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1A9E-A08A-484A-9CFA-D058584B2C6F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4CAD-3DBA-43CE-BCDC-66C2905D81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1A9E-A08A-484A-9CFA-D058584B2C6F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4CAD-3DBA-43CE-BCDC-66C2905D81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1A9E-A08A-484A-9CFA-D058584B2C6F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4CAD-3DBA-43CE-BCDC-66C2905D81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1A9E-A08A-484A-9CFA-D058584B2C6F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4CAD-3DBA-43CE-BCDC-66C2905D81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84C01A9E-A08A-484A-9CFA-D058584B2C6F}" type="datetimeFigureOut">
              <a:rPr lang="en-US" smtClean="0"/>
              <a:pPr/>
              <a:t>8/31/2016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fld id="{8FC24CAD-3DBA-43CE-BCDC-66C2905D81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2560" y="1347216"/>
            <a:ext cx="7406640" cy="1472184"/>
          </a:xfrm>
        </p:spPr>
        <p:txBody>
          <a:bodyPr>
            <a:normAutofit/>
          </a:bodyPr>
          <a:lstStyle/>
          <a:p>
            <a:r>
              <a:rPr lang="en-US" dirty="0" smtClean="0"/>
              <a:t>WAA Network Stories – Capacity Through Networking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5200" y="5791200"/>
            <a:ext cx="6400800" cy="685800"/>
          </a:xfrm>
        </p:spPr>
        <p:txBody>
          <a:bodyPr/>
          <a:lstStyle/>
          <a:p>
            <a:r>
              <a:rPr lang="en-US" dirty="0" smtClean="0"/>
              <a:t>WAA CLIMAS Workshop August 2015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Franklin Gothic Heavy" pitchFamily="34" charset="0"/>
              </a:rPr>
              <a:t>Implementation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447800"/>
            <a:ext cx="3733800" cy="48006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Initial steps formalize key recommendations: </a:t>
            </a:r>
            <a:endParaRPr lang="en-US" dirty="0"/>
          </a:p>
          <a:p>
            <a:r>
              <a:rPr lang="en-US" sz="2400" dirty="0" smtClean="0"/>
              <a:t>Coordinated drought planning </a:t>
            </a:r>
            <a:endParaRPr lang="en-US" sz="2400" dirty="0"/>
          </a:p>
          <a:p>
            <a:r>
              <a:rPr lang="en-US" sz="2400" dirty="0" smtClean="0"/>
              <a:t>Planning for extreme heat events</a:t>
            </a:r>
            <a:endParaRPr lang="en-US" sz="2400" dirty="0"/>
          </a:p>
          <a:p>
            <a:r>
              <a:rPr lang="en-US" sz="2400" dirty="0" smtClean="0"/>
              <a:t>Seeking funding for a full-time wildfire prevention                                            coordinator</a:t>
            </a:r>
            <a:endParaRPr lang="en-US" sz="2400" dirty="0"/>
          </a:p>
          <a:p>
            <a:r>
              <a:rPr lang="en-US" sz="2400" dirty="0" smtClean="0"/>
              <a:t>Maintain Climate Adaptation Planning Committee </a:t>
            </a:r>
            <a:endParaRPr lang="en-US" sz="2400" dirty="0"/>
          </a:p>
          <a:p>
            <a:endParaRPr lang="en-US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600200"/>
            <a:ext cx="3554412" cy="4736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467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City &amp; County of Denver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Salt Lake 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524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Mayor Becker convened a Climate Adaptation Steering Committee, led by the Sustainability Division:</a:t>
            </a:r>
          </a:p>
          <a:p>
            <a:pPr lvl="1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3276600"/>
            <a:ext cx="6705600" cy="2677656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2400" dirty="0" smtClean="0"/>
              <a:t>Airport	</a:t>
            </a:r>
          </a:p>
          <a:p>
            <a:r>
              <a:rPr lang="en-US" sz="2400" dirty="0" smtClean="0"/>
              <a:t>Emergency Response</a:t>
            </a:r>
          </a:p>
          <a:p>
            <a:r>
              <a:rPr lang="en-US" sz="2400" dirty="0" smtClean="0"/>
              <a:t>Loss Prevention	</a:t>
            </a:r>
          </a:p>
          <a:p>
            <a:r>
              <a:rPr lang="en-US" sz="2400" dirty="0" smtClean="0"/>
              <a:t>Finance  	</a:t>
            </a:r>
          </a:p>
          <a:p>
            <a:r>
              <a:rPr lang="en-US" sz="2400" dirty="0" smtClean="0"/>
              <a:t>Police 	</a:t>
            </a:r>
          </a:p>
          <a:p>
            <a:r>
              <a:rPr lang="en-US" sz="2400" dirty="0" smtClean="0"/>
              <a:t>Fire 	</a:t>
            </a:r>
          </a:p>
          <a:p>
            <a:r>
              <a:rPr lang="en-US" sz="2400" dirty="0" smtClean="0"/>
              <a:t>Public Utilities  	</a:t>
            </a:r>
          </a:p>
          <a:p>
            <a:r>
              <a:rPr lang="en-US" sz="2400" dirty="0" smtClean="0"/>
              <a:t>Transportation	</a:t>
            </a:r>
          </a:p>
          <a:p>
            <a:r>
              <a:rPr lang="en-US" sz="2400" dirty="0" smtClean="0"/>
              <a:t>CED	</a:t>
            </a:r>
          </a:p>
          <a:p>
            <a:r>
              <a:rPr lang="en-US" sz="2400" dirty="0" smtClean="0"/>
              <a:t>Public Services  	</a:t>
            </a:r>
          </a:p>
          <a:p>
            <a:r>
              <a:rPr lang="en-US" sz="2400" dirty="0" smtClean="0"/>
              <a:t>Engineering  	</a:t>
            </a:r>
          </a:p>
          <a:p>
            <a:r>
              <a:rPr lang="en-US" sz="2400" dirty="0" smtClean="0"/>
              <a:t>Parks and Open Lands  </a:t>
            </a:r>
          </a:p>
          <a:p>
            <a:r>
              <a:rPr lang="en-US" sz="2400" dirty="0" smtClean="0"/>
              <a:t>Sustainability  	</a:t>
            </a:r>
          </a:p>
          <a:p>
            <a:r>
              <a:rPr lang="en-US" sz="2400" dirty="0" smtClean="0"/>
              <a:t>Health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Vulnerability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790688" cy="4800600"/>
          </a:xfrm>
        </p:spPr>
        <p:txBody>
          <a:bodyPr/>
          <a:lstStyle/>
          <a:p>
            <a:r>
              <a:rPr lang="en-US" dirty="0" smtClean="0"/>
              <a:t>Over 80 potential climate impacts were identified, which were then categorized by risk and current resilience. Areas of significant impact include:</a:t>
            </a:r>
          </a:p>
          <a:p>
            <a:pPr lvl="1"/>
            <a:r>
              <a:rPr lang="en-US" sz="2400" dirty="0" smtClean="0"/>
              <a:t>Water Supply &amp; Treatment</a:t>
            </a:r>
          </a:p>
          <a:p>
            <a:pPr lvl="1"/>
            <a:r>
              <a:rPr lang="en-US" sz="2400" dirty="0" smtClean="0"/>
              <a:t>Ecosystem Degradation</a:t>
            </a:r>
          </a:p>
          <a:p>
            <a:pPr lvl="1"/>
            <a:r>
              <a:rPr lang="en-US" sz="2400" dirty="0" smtClean="0"/>
              <a:t>Infrastructure losses</a:t>
            </a:r>
          </a:p>
          <a:p>
            <a:pPr lvl="1"/>
            <a:r>
              <a:rPr lang="en-US" sz="2400" dirty="0" smtClean="0"/>
              <a:t>Community Health/Safety</a:t>
            </a:r>
          </a:p>
          <a:p>
            <a:endParaRPr lang="en-US" dirty="0"/>
          </a:p>
        </p:txBody>
      </p:sp>
      <p:pic>
        <p:nvPicPr>
          <p:cNvPr id="4" name="Content Placeholder 4" descr="Laura's Photos 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0200" y="4267200"/>
            <a:ext cx="3610094" cy="24127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Secondary Consequences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Impact to City budgets</a:t>
            </a:r>
          </a:p>
          <a:p>
            <a:pPr lvl="1"/>
            <a:r>
              <a:rPr lang="en-US" dirty="0" smtClean="0"/>
              <a:t>Large swings in weather result in swings in budget needs</a:t>
            </a:r>
          </a:p>
          <a:p>
            <a:pPr lvl="2"/>
            <a:r>
              <a:rPr lang="en-US" dirty="0" smtClean="0"/>
              <a:t>Heavy snow vs. light year</a:t>
            </a:r>
          </a:p>
          <a:p>
            <a:pPr lvl="2"/>
            <a:r>
              <a:rPr lang="en-US" dirty="0" smtClean="0"/>
              <a:t>More unpredictable storm response needs</a:t>
            </a:r>
          </a:p>
          <a:p>
            <a:pPr lvl="1"/>
            <a:r>
              <a:rPr lang="en-US" dirty="0" smtClean="0"/>
              <a:t>Long-term infrastructure planning</a:t>
            </a:r>
          </a:p>
          <a:p>
            <a:r>
              <a:rPr lang="en-US" dirty="0" smtClean="0"/>
              <a:t>Emergency response needs</a:t>
            </a:r>
          </a:p>
          <a:p>
            <a:pPr lvl="1"/>
            <a:r>
              <a:rPr lang="en-US" dirty="0" smtClean="0"/>
              <a:t>Wildfire</a:t>
            </a:r>
          </a:p>
          <a:p>
            <a:pPr lvl="1"/>
            <a:r>
              <a:rPr lang="en-US" dirty="0" smtClean="0"/>
              <a:t>Windstorms</a:t>
            </a:r>
          </a:p>
          <a:p>
            <a:pPr lvl="1"/>
            <a:r>
              <a:rPr lang="en-US" dirty="0" smtClean="0"/>
              <a:t>Flooding </a:t>
            </a:r>
          </a:p>
          <a:p>
            <a:pPr lvl="1"/>
            <a:r>
              <a:rPr lang="en-US" dirty="0" smtClean="0"/>
              <a:t>Heat stress</a:t>
            </a:r>
          </a:p>
          <a:p>
            <a:pPr lvl="1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Incorporating Resiliency into all City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3974592" cy="5181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Identify all City plans where future climate change should be considered</a:t>
            </a:r>
          </a:p>
          <a:p>
            <a:r>
              <a:rPr lang="en-US" dirty="0" smtClean="0"/>
              <a:t>Update plans to include adaptation responses</a:t>
            </a:r>
          </a:p>
          <a:p>
            <a:r>
              <a:rPr lang="en-US" dirty="0" smtClean="0"/>
              <a:t>Ensure that future climate scenarios are considered in all planning processes. </a:t>
            </a:r>
          </a:p>
          <a:p>
            <a:r>
              <a:rPr lang="en-US" dirty="0" smtClean="0"/>
              <a:t>Include partners as required</a:t>
            </a:r>
            <a:endParaRPr lang="en-US" dirty="0"/>
          </a:p>
        </p:txBody>
      </p:sp>
      <p:pic>
        <p:nvPicPr>
          <p:cNvPr id="4" name="Picture 5" descr="DSCN0254 Willow Hts"/>
          <p:cNvPicPr>
            <a:picLocks noChangeAspect="1" noChangeArrowheads="1"/>
          </p:cNvPicPr>
          <p:nvPr/>
        </p:nvPicPr>
        <p:blipFill>
          <a:blip r:embed="rId2" cstate="print"/>
          <a:srcRect l="12500" r="12500"/>
          <a:stretch>
            <a:fillRect/>
          </a:stretch>
        </p:blipFill>
        <p:spPr bwMode="auto">
          <a:xfrm>
            <a:off x="5410200" y="2590800"/>
            <a:ext cx="3429000" cy="3429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Tucson</a:t>
            </a:r>
            <a:endParaRPr lang="en-US" dirty="0"/>
          </a:p>
        </p:txBody>
      </p:sp>
      <p:pic>
        <p:nvPicPr>
          <p:cNvPr id="4098" name="Picture 2" descr="http://cms3.tucsonaz.gov/sites/default/files/webform/ac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224" y="0"/>
            <a:ext cx="2771776" cy="2157345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2008 commitment to:</a:t>
            </a:r>
          </a:p>
          <a:p>
            <a:pPr marL="82296" indent="0">
              <a:buNone/>
            </a:pPr>
            <a:r>
              <a:rPr lang="en-US" sz="2200" i="1" dirty="0" smtClean="0"/>
              <a:t>	Development </a:t>
            </a:r>
            <a:r>
              <a:rPr lang="en-US" sz="2200" i="1" dirty="0"/>
              <a:t>and implementation of </a:t>
            </a:r>
            <a:r>
              <a:rPr lang="en-US" sz="2200" i="1" dirty="0" smtClean="0"/>
              <a:t>strategies to </a:t>
            </a:r>
            <a:r>
              <a:rPr lang="en-US" sz="2200" i="1" dirty="0"/>
              <a:t>enable the community to </a:t>
            </a:r>
            <a:r>
              <a:rPr lang="en-US" sz="2200" b="1" i="1" dirty="0"/>
              <a:t>adapt to </a:t>
            </a:r>
            <a:r>
              <a:rPr lang="en-US" sz="2200" b="1" i="1" dirty="0" smtClean="0"/>
              <a:t>unavoidable climate </a:t>
            </a:r>
            <a:r>
              <a:rPr lang="en-US" sz="2200" b="1" i="1" dirty="0"/>
              <a:t>change</a:t>
            </a:r>
            <a:r>
              <a:rPr lang="en-US" sz="2200" i="1" dirty="0"/>
              <a:t>. The adaptation component </a:t>
            </a:r>
            <a:r>
              <a:rPr lang="en-US" sz="2200" i="1" dirty="0" smtClean="0"/>
              <a:t>will require </a:t>
            </a:r>
            <a:r>
              <a:rPr lang="en-US" sz="2200" i="1" dirty="0"/>
              <a:t>an examination of the anticipated </a:t>
            </a:r>
            <a:r>
              <a:rPr lang="en-US" sz="2200" i="1" dirty="0" smtClean="0"/>
              <a:t>consequences of </a:t>
            </a:r>
            <a:r>
              <a:rPr lang="en-US" sz="2200" i="1" dirty="0"/>
              <a:t>climate change; and</a:t>
            </a:r>
          </a:p>
          <a:p>
            <a:pPr marL="82296" indent="0">
              <a:buNone/>
            </a:pPr>
            <a:r>
              <a:rPr lang="en-US" sz="2200" i="1" dirty="0" smtClean="0"/>
              <a:t>	Outreach </a:t>
            </a:r>
            <a:r>
              <a:rPr lang="en-US" sz="2200" i="1" dirty="0"/>
              <a:t>and education to the community </a:t>
            </a:r>
            <a:r>
              <a:rPr lang="en-US" sz="2200" i="1" dirty="0" smtClean="0"/>
              <a:t>to ensure </a:t>
            </a:r>
            <a:r>
              <a:rPr lang="en-US" sz="2200" i="1" dirty="0"/>
              <a:t>that </a:t>
            </a:r>
            <a:r>
              <a:rPr lang="en-US" sz="2200" b="1" i="1" dirty="0"/>
              <a:t>residents are informed about </a:t>
            </a:r>
            <a:r>
              <a:rPr lang="en-US" sz="2200" b="1" i="1" dirty="0" smtClean="0"/>
              <a:t>climate change </a:t>
            </a:r>
            <a:r>
              <a:rPr lang="en-US" sz="2200" b="1" i="1" dirty="0"/>
              <a:t>drivers, expected impacts, community consequences</a:t>
            </a:r>
            <a:r>
              <a:rPr lang="en-US" sz="2200" b="1" i="1" dirty="0" smtClean="0"/>
              <a:t>, and </a:t>
            </a:r>
            <a:r>
              <a:rPr lang="en-US" sz="2200" b="1" i="1" dirty="0"/>
              <a:t>options </a:t>
            </a:r>
            <a:r>
              <a:rPr lang="en-US" sz="2200" i="1" dirty="0"/>
              <a:t>for mitigating or </a:t>
            </a:r>
            <a:r>
              <a:rPr lang="en-US" sz="2200" i="1" dirty="0" smtClean="0"/>
              <a:t>adapting to </a:t>
            </a:r>
            <a:r>
              <a:rPr lang="en-US" sz="2200" i="1" dirty="0"/>
              <a:t>this change.</a:t>
            </a:r>
            <a:endParaRPr lang="en-US" sz="2200" i="1" dirty="0" smtClean="0"/>
          </a:p>
          <a:p>
            <a:endParaRPr lang="en-US" sz="2000" dirty="0" smtClean="0"/>
          </a:p>
          <a:p>
            <a:r>
              <a:rPr lang="en-US" dirty="0" smtClean="0"/>
              <a:t>Climate Change Committee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Tucson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4584192" cy="4800600"/>
          </a:xfrm>
        </p:spPr>
        <p:txBody>
          <a:bodyPr/>
          <a:lstStyle/>
          <a:p>
            <a:r>
              <a:rPr lang="en-US" dirty="0" smtClean="0"/>
              <a:t>Grant funded process:</a:t>
            </a:r>
          </a:p>
          <a:p>
            <a:pPr lvl="1"/>
            <a:r>
              <a:rPr lang="en-US" sz="2400" dirty="0" smtClean="0"/>
              <a:t>Downscaled data</a:t>
            </a:r>
          </a:p>
          <a:p>
            <a:pPr lvl="1"/>
            <a:r>
              <a:rPr lang="en-US" sz="2400" dirty="0" smtClean="0"/>
              <a:t>Vulnerability assessment</a:t>
            </a:r>
          </a:p>
          <a:p>
            <a:pPr lvl="1"/>
            <a:r>
              <a:rPr lang="en-US" sz="2400" dirty="0" smtClean="0"/>
              <a:t>Messaging</a:t>
            </a:r>
          </a:p>
          <a:p>
            <a:endParaRPr lang="en-US" dirty="0" smtClean="0"/>
          </a:p>
          <a:p>
            <a:r>
              <a:rPr lang="en-US" dirty="0" smtClean="0"/>
              <a:t>Engagement opportunities:</a:t>
            </a:r>
          </a:p>
          <a:p>
            <a:pPr lvl="1"/>
            <a:r>
              <a:rPr lang="en-US" sz="2400" dirty="0" smtClean="0"/>
              <a:t>Hosted kick-off of national event</a:t>
            </a:r>
          </a:p>
          <a:p>
            <a:pPr lvl="1"/>
            <a:r>
              <a:rPr lang="en-US" sz="2400" dirty="0" smtClean="0"/>
              <a:t>Regional adaptation workshop</a:t>
            </a:r>
          </a:p>
          <a:p>
            <a:pPr marL="402336" lvl="1" indent="0">
              <a:buNone/>
            </a:pPr>
            <a:endParaRPr lang="en-US" dirty="0"/>
          </a:p>
        </p:txBody>
      </p:sp>
      <p:pic>
        <p:nvPicPr>
          <p:cNvPr id="1026" name="Picture 2" descr="http://www.wwfblogs.org/climate/sites/default/files/5015123851_cd3f316faf-450p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415839"/>
            <a:ext cx="3340352" cy="2375362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wwfblogs.org/climate/sites/default/files/3053712554_39a50f5ce2-415p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639" y="609600"/>
            <a:ext cx="3018674" cy="2262188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82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Tucson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066800" y="3930819"/>
            <a:ext cx="7978775" cy="2927181"/>
            <a:chOff x="1066800" y="3886200"/>
            <a:chExt cx="7978775" cy="2927181"/>
          </a:xfrm>
        </p:grpSpPr>
        <p:graphicFrame>
          <p:nvGraphicFramePr>
            <p:cNvPr id="4" name="Chart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2746475"/>
                </p:ext>
              </p:extLst>
            </p:nvPr>
          </p:nvGraphicFramePr>
          <p:xfrm>
            <a:off x="2667000" y="3886200"/>
            <a:ext cx="6378575" cy="29271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" name="Rectangle 4"/>
            <p:cNvSpPr/>
            <p:nvPr/>
          </p:nvSpPr>
          <p:spPr>
            <a:xfrm>
              <a:off x="1066800" y="4495800"/>
              <a:ext cx="18288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000000"/>
                  </a:solidFill>
                  <a:latin typeface="Bookman Old Style" pitchFamily="18" charset="0"/>
                </a:rPr>
                <a:t>Winter </a:t>
              </a:r>
              <a:r>
                <a:rPr lang="en-US" b="1" dirty="0" err="1" smtClean="0">
                  <a:solidFill>
                    <a:srgbClr val="000000"/>
                  </a:solidFill>
                  <a:latin typeface="Bookman Old Style" pitchFamily="18" charset="0"/>
                </a:rPr>
                <a:t>Precip</a:t>
              </a:r>
              <a:r>
                <a:rPr lang="en-US" b="1" dirty="0" smtClean="0">
                  <a:solidFill>
                    <a:srgbClr val="000000"/>
                  </a:solidFill>
                  <a:latin typeface="Bookman Old Style" pitchFamily="18" charset="0"/>
                </a:rPr>
                <a:t> </a:t>
              </a:r>
              <a:r>
                <a:rPr lang="en-US" i="1" dirty="0" smtClean="0">
                  <a:solidFill>
                    <a:srgbClr val="000000"/>
                  </a:solidFill>
                  <a:latin typeface="Bookman Old Style" pitchFamily="18" charset="0"/>
                </a:rPr>
                <a:t>% Diff from 1971-2000</a:t>
              </a:r>
              <a:endParaRPr lang="en-US" i="1" dirty="0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219200"/>
            <a:ext cx="7708392" cy="5029200"/>
          </a:xfrm>
        </p:spPr>
        <p:txBody>
          <a:bodyPr/>
          <a:lstStyle/>
          <a:p>
            <a:r>
              <a:rPr lang="en-US" dirty="0" smtClean="0"/>
              <a:t>Key Process Lessons:</a:t>
            </a:r>
          </a:p>
          <a:p>
            <a:pPr lvl="1"/>
            <a:r>
              <a:rPr lang="en-US" sz="2400" dirty="0" smtClean="0"/>
              <a:t>Translators can be key</a:t>
            </a:r>
          </a:p>
          <a:p>
            <a:pPr lvl="1"/>
            <a:r>
              <a:rPr lang="en-US" sz="2400" dirty="0" smtClean="0"/>
              <a:t>Climate </a:t>
            </a:r>
            <a:r>
              <a:rPr lang="en-US" sz="2400" dirty="0"/>
              <a:t>not a major factor in city planning</a:t>
            </a:r>
          </a:p>
          <a:p>
            <a:pPr lvl="1"/>
            <a:r>
              <a:rPr lang="en-US" sz="2400" dirty="0"/>
              <a:t>We «plan» but </a:t>
            </a:r>
            <a:r>
              <a:rPr lang="en-US" sz="2400" dirty="0" smtClean="0"/>
              <a:t>aren’t </a:t>
            </a:r>
            <a:r>
              <a:rPr lang="en-US" sz="2400" dirty="0"/>
              <a:t>often geared to be truly </a:t>
            </a:r>
            <a:r>
              <a:rPr lang="en-US" sz="2400" dirty="0" smtClean="0"/>
              <a:t>proactive</a:t>
            </a:r>
          </a:p>
          <a:p>
            <a:pPr lvl="1"/>
            <a:r>
              <a:rPr lang="en-US" sz="2400" dirty="0" smtClean="0"/>
              <a:t>Community-wide approach can be a big plus</a:t>
            </a:r>
          </a:p>
          <a:p>
            <a:pPr lvl="1"/>
            <a:r>
              <a:rPr lang="en-US" sz="2400" dirty="0" smtClean="0"/>
              <a:t>Just </a:t>
            </a:r>
            <a:r>
              <a:rPr lang="en-US" sz="2400" dirty="0"/>
              <a:t>using </a:t>
            </a:r>
            <a:r>
              <a:rPr lang="en-US" sz="2400" dirty="0" smtClean="0"/>
              <a:t>annual averages </a:t>
            </a:r>
            <a:r>
              <a:rPr lang="en-US" sz="2400" dirty="0"/>
              <a:t>can miss important info</a:t>
            </a:r>
          </a:p>
          <a:p>
            <a:pPr lvl="1"/>
            <a:endParaRPr lang="en-US" dirty="0" smtClean="0"/>
          </a:p>
          <a:p>
            <a:pPr marL="402336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60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Tucson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295400"/>
            <a:ext cx="7498080" cy="4953000"/>
          </a:xfrm>
        </p:spPr>
        <p:txBody>
          <a:bodyPr/>
          <a:lstStyle/>
          <a:p>
            <a:r>
              <a:rPr lang="en-US" dirty="0" smtClean="0"/>
              <a:t>Messaging Lessons:</a:t>
            </a:r>
          </a:p>
          <a:p>
            <a:pPr lvl="1"/>
            <a:r>
              <a:rPr lang="en-US" sz="2400" dirty="0" smtClean="0"/>
              <a:t>People </a:t>
            </a:r>
            <a:r>
              <a:rPr lang="en-US" sz="2400" u="sng" dirty="0" smtClean="0"/>
              <a:t>want</a:t>
            </a:r>
            <a:r>
              <a:rPr lang="en-US" sz="2400" dirty="0" smtClean="0"/>
              <a:t> to know</a:t>
            </a:r>
          </a:p>
          <a:p>
            <a:pPr lvl="1"/>
            <a:r>
              <a:rPr lang="en-US" sz="2400" dirty="0"/>
              <a:t>Hotter, dryer; so what?</a:t>
            </a:r>
          </a:p>
          <a:p>
            <a:pPr lvl="1"/>
            <a:r>
              <a:rPr lang="en-US" sz="2400" dirty="0" smtClean="0"/>
              <a:t>Personalize!</a:t>
            </a:r>
          </a:p>
          <a:p>
            <a:pPr lvl="1"/>
            <a:r>
              <a:rPr lang="en-US" sz="2400" dirty="0" smtClean="0"/>
              <a:t>Vulnerability = </a:t>
            </a:r>
          </a:p>
          <a:p>
            <a:pPr marL="402336" lvl="1" indent="0">
              <a:buNone/>
            </a:pPr>
            <a:r>
              <a:rPr lang="en-US" sz="2400" dirty="0" smtClean="0"/>
              <a:t>	Exposure * We live in a desert * 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poorest city</a:t>
            </a:r>
          </a:p>
          <a:p>
            <a:pPr lvl="1"/>
            <a:r>
              <a:rPr lang="en-US" sz="2400" dirty="0" smtClean="0"/>
              <a:t>Brutal honesty, but this is just a trajectory…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1602" t="12420" r="3205" b="12126"/>
          <a:stretch/>
        </p:blipFill>
        <p:spPr bwMode="auto">
          <a:xfrm>
            <a:off x="5105400" y="152400"/>
            <a:ext cx="3962400" cy="2514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http://ts4.mm.bing.net/th?id=H.4608582490129323&amp;pid=1.7&amp;w=194&amp;h=150&amp;c=7&amp;rs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926295"/>
            <a:ext cx="1981200" cy="153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3048000" y="4577098"/>
            <a:ext cx="3505200" cy="2280902"/>
            <a:chOff x="3048000" y="4577098"/>
            <a:chExt cx="3505200" cy="2280902"/>
          </a:xfrm>
        </p:grpSpPr>
        <p:pic>
          <p:nvPicPr>
            <p:cNvPr id="6" name="Content Placeholder 8" descr="evap_chart3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048000" y="4577098"/>
              <a:ext cx="3505200" cy="2280902"/>
            </a:xfrm>
            <a:prstGeom prst="rect">
              <a:avLst/>
            </a:prstGeom>
          </p:spPr>
        </p:pic>
        <p:sp>
          <p:nvSpPr>
            <p:cNvPr id="7" name="Oval 6"/>
            <p:cNvSpPr/>
            <p:nvPr/>
          </p:nvSpPr>
          <p:spPr>
            <a:xfrm rot="8100000">
              <a:off x="3853741" y="6182424"/>
              <a:ext cx="1089442" cy="479027"/>
            </a:xfrm>
            <a:prstGeom prst="ellipse">
              <a:avLst/>
            </a:prstGeom>
            <a:noFill/>
            <a:ln w="25400">
              <a:solidFill>
                <a:srgbClr val="E64C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2647" y="3048000"/>
            <a:ext cx="2719401" cy="3733800"/>
            <a:chOff x="72647" y="3048000"/>
            <a:chExt cx="2719401" cy="3733800"/>
          </a:xfrm>
        </p:grpSpPr>
        <p:pic>
          <p:nvPicPr>
            <p:cNvPr id="8" name="Picture 4" descr="http://www.biglearning.org/photo-thermometer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47" y="3048000"/>
              <a:ext cx="1832353" cy="3733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1328019" y="3797479"/>
              <a:ext cx="424581" cy="24112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800" b="1" dirty="0">
                  <a:solidFill>
                    <a:schemeClr val="tx1"/>
                  </a:solidFill>
                </a:rPr>
                <a:t>110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447800" y="5873376"/>
              <a:ext cx="134424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25 </a:t>
              </a:r>
              <a:r>
                <a:rPr lang="en-US" sz="1600" dirty="0"/>
                <a:t>more days per year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50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Western Adaptation Alliance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524000"/>
            <a:ext cx="3886200" cy="466344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 “Learning Network” of Western Cities</a:t>
            </a:r>
          </a:p>
          <a:p>
            <a:r>
              <a:rPr lang="en-US" dirty="0" smtClean="0"/>
              <a:t>Focused on Urban Climate Adaptation for Arid/Semi-Arid Regions</a:t>
            </a:r>
          </a:p>
          <a:p>
            <a:r>
              <a:rPr lang="en-US" dirty="0" smtClean="0"/>
              <a:t>Initiated in 2010 as a USDN Regional Network</a:t>
            </a:r>
          </a:p>
          <a:p>
            <a:r>
              <a:rPr lang="en-US" dirty="0" smtClean="0"/>
              <a:t>Initial funding from a USDN Innovation Fund Grant in early 2011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752600"/>
            <a:ext cx="3579612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Western Adaptation Alliance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1371600"/>
            <a:ext cx="3352800" cy="51054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Arizona</a:t>
            </a:r>
          </a:p>
          <a:p>
            <a:pPr lvl="1"/>
            <a:r>
              <a:rPr lang="en-US" dirty="0" smtClean="0"/>
              <a:t>Flagstaff</a:t>
            </a:r>
          </a:p>
          <a:p>
            <a:pPr lvl="1"/>
            <a:r>
              <a:rPr lang="en-US" dirty="0" smtClean="0"/>
              <a:t>Phoenix</a:t>
            </a:r>
          </a:p>
          <a:p>
            <a:pPr lvl="1"/>
            <a:r>
              <a:rPr lang="en-US" dirty="0" smtClean="0"/>
              <a:t>Tucson</a:t>
            </a:r>
          </a:p>
          <a:p>
            <a:r>
              <a:rPr lang="en-US" dirty="0" smtClean="0"/>
              <a:t>Colorado:</a:t>
            </a:r>
          </a:p>
          <a:p>
            <a:pPr lvl="1"/>
            <a:r>
              <a:rPr lang="en-US" dirty="0" smtClean="0"/>
              <a:t>Aspen</a:t>
            </a:r>
          </a:p>
          <a:p>
            <a:pPr lvl="1"/>
            <a:r>
              <a:rPr lang="en-US" dirty="0" smtClean="0"/>
              <a:t>Boulder (City &amp; County)</a:t>
            </a:r>
          </a:p>
          <a:p>
            <a:pPr lvl="1"/>
            <a:r>
              <a:rPr lang="en-US" dirty="0" smtClean="0"/>
              <a:t>Denver</a:t>
            </a:r>
          </a:p>
          <a:p>
            <a:pPr lvl="1"/>
            <a:r>
              <a:rPr lang="en-US" dirty="0" smtClean="0"/>
              <a:t>Fort Collins</a:t>
            </a:r>
          </a:p>
          <a:p>
            <a:pPr lvl="1"/>
            <a:r>
              <a:rPr lang="en-US" dirty="0" smtClean="0"/>
              <a:t>Lakewood</a:t>
            </a:r>
          </a:p>
          <a:p>
            <a:r>
              <a:rPr lang="en-US" dirty="0" smtClean="0"/>
              <a:t>Nevada</a:t>
            </a:r>
          </a:p>
          <a:p>
            <a:pPr lvl="1"/>
            <a:r>
              <a:rPr lang="en-US" dirty="0" smtClean="0"/>
              <a:t>Las Vegas</a:t>
            </a:r>
          </a:p>
          <a:p>
            <a:r>
              <a:rPr lang="en-US" dirty="0" smtClean="0"/>
              <a:t>New Mexico</a:t>
            </a:r>
          </a:p>
          <a:p>
            <a:pPr lvl="1"/>
            <a:r>
              <a:rPr lang="en-US" dirty="0" smtClean="0"/>
              <a:t>Las Cruces</a:t>
            </a:r>
          </a:p>
          <a:p>
            <a:pPr lvl="1"/>
            <a:r>
              <a:rPr lang="en-US" dirty="0" smtClean="0"/>
              <a:t>Santa Fe</a:t>
            </a:r>
          </a:p>
          <a:p>
            <a:r>
              <a:rPr lang="en-US" dirty="0" smtClean="0"/>
              <a:t>Texas</a:t>
            </a:r>
          </a:p>
          <a:p>
            <a:pPr lvl="1"/>
            <a:r>
              <a:rPr lang="en-US" dirty="0" smtClean="0"/>
              <a:t>El Paso</a:t>
            </a:r>
          </a:p>
          <a:p>
            <a:r>
              <a:rPr lang="en-US" dirty="0" smtClean="0"/>
              <a:t>Utah</a:t>
            </a:r>
          </a:p>
          <a:p>
            <a:pPr lvl="1"/>
            <a:r>
              <a:rPr lang="en-US" dirty="0" smtClean="0"/>
              <a:t>Salt Lake City</a:t>
            </a:r>
          </a:p>
          <a:p>
            <a:pPr lvl="1"/>
            <a:r>
              <a:rPr lang="en-US" dirty="0" smtClean="0"/>
              <a:t>Park City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524000"/>
            <a:ext cx="4695825" cy="46389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Alliance Objectives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Regional Collaboration</a:t>
            </a:r>
          </a:p>
          <a:p>
            <a:pPr lvl="1"/>
            <a:r>
              <a:rPr lang="en-US" dirty="0" smtClean="0"/>
              <a:t>Recognize and utilize commonalities across the region</a:t>
            </a:r>
          </a:p>
          <a:p>
            <a:pPr lvl="1"/>
            <a:r>
              <a:rPr lang="en-US" dirty="0" smtClean="0"/>
              <a:t>Collaborate regionally when appropriate</a:t>
            </a:r>
          </a:p>
          <a:p>
            <a:pPr lvl="1"/>
            <a:r>
              <a:rPr lang="en-US" dirty="0" smtClean="0"/>
              <a:t>Embrace and understand regional differences</a:t>
            </a:r>
          </a:p>
          <a:p>
            <a:pPr lvl="1"/>
            <a:r>
              <a:rPr lang="en-US" dirty="0" smtClean="0"/>
              <a:t>Respect each other and leverage shared knowledge and collective skills</a:t>
            </a:r>
          </a:p>
          <a:p>
            <a:r>
              <a:rPr lang="en-US" dirty="0" smtClean="0"/>
              <a:t>Local Application</a:t>
            </a:r>
          </a:p>
          <a:p>
            <a:pPr lvl="1"/>
            <a:r>
              <a:rPr lang="en-US" dirty="0" smtClean="0"/>
              <a:t>Plan locally, consistently applying shared regional understandings</a:t>
            </a:r>
          </a:p>
          <a:p>
            <a:pPr lvl="1"/>
            <a:r>
              <a:rPr lang="en-US" dirty="0" smtClean="0"/>
              <a:t>Utilize a multidisciplinary, integrated approach to solutions</a:t>
            </a:r>
          </a:p>
          <a:p>
            <a:pPr lvl="1"/>
            <a:r>
              <a:rPr lang="en-US" dirty="0" smtClean="0"/>
              <a:t>Plan for multiple time frames and impact scenarios</a:t>
            </a:r>
          </a:p>
          <a:p>
            <a:pPr lvl="1"/>
            <a:r>
              <a:rPr lang="en-US" dirty="0" smtClean="0"/>
              <a:t>Select strategies with multiple benefits and minimal detrimental impacts</a:t>
            </a:r>
          </a:p>
          <a:p>
            <a:pPr lvl="1"/>
            <a:r>
              <a:rPr lang="en-US" dirty="0" smtClean="0"/>
              <a:t>Apply a “degrees- of- risk” framework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Learning Network in Action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Ongoing engagement of Alliance members via USDN</a:t>
            </a:r>
          </a:p>
          <a:p>
            <a:r>
              <a:rPr lang="en-US" dirty="0" smtClean="0"/>
              <a:t>Annual Leadership Academies with ISC in 2012, 2013 and beyond</a:t>
            </a:r>
          </a:p>
          <a:p>
            <a:r>
              <a:rPr lang="en-US" dirty="0" smtClean="0"/>
              <a:t>2013 Focus on Urban Water Management &amp; Adaptive Pathways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600200"/>
            <a:ext cx="2357438" cy="305207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419600"/>
            <a:ext cx="3071813" cy="2042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1295400"/>
            <a:ext cx="2047875" cy="264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Alliance Members in Action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Active Community-wide Initiatives</a:t>
            </a:r>
          </a:p>
          <a:p>
            <a:r>
              <a:rPr lang="en-US" dirty="0" smtClean="0"/>
              <a:t>Council-Level Policy Enactments</a:t>
            </a:r>
          </a:p>
          <a:p>
            <a:r>
              <a:rPr lang="en-US" dirty="0" smtClean="0"/>
              <a:t>Sector Initiatives</a:t>
            </a:r>
          </a:p>
          <a:p>
            <a:r>
              <a:rPr lang="en-US" dirty="0" smtClean="0"/>
              <a:t>Public Engagement Initiatives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905000"/>
            <a:ext cx="1822635" cy="2359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429000"/>
            <a:ext cx="2168861" cy="2805113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4" name="Picture 2" descr="ACT 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1524000"/>
            <a:ext cx="771525" cy="514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3124200"/>
            <a:ext cx="2253581" cy="2919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Franklin Gothic Heavy" pitchFamily="34" charset="0"/>
              </a:rPr>
              <a:t>Boulder County, Colorado</a:t>
            </a:r>
            <a:endParaRPr lang="en-US" sz="4000" dirty="0">
              <a:latin typeface="Franklin Gothic Heavy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Climate change threatens</a:t>
            </a:r>
          </a:p>
          <a:p>
            <a:pPr marL="0" indent="0" algn="ctr">
              <a:buNone/>
            </a:pPr>
            <a:r>
              <a:rPr lang="en-US" dirty="0" smtClean="0"/>
              <a:t>human and natural resources.</a:t>
            </a:r>
            <a:endParaRPr lang="en-US" dirty="0"/>
          </a:p>
        </p:txBody>
      </p:sp>
      <p:pic>
        <p:nvPicPr>
          <p:cNvPr id="4098" name="Picture 2" descr="http://www.bouldercounty.org/PublishingImages/climateAdaptat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563540"/>
            <a:ext cx="7620000" cy="1846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120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Franklin Gothic Heavy" pitchFamily="34" charset="0"/>
              </a:rPr>
              <a:t>What are Potential Boulder County Impacts?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more frequent droughts and flash </a:t>
            </a:r>
            <a:r>
              <a:rPr lang="en-US" dirty="0" smtClean="0"/>
              <a:t>floods</a:t>
            </a:r>
          </a:p>
          <a:p>
            <a:r>
              <a:rPr lang="en-US" dirty="0" smtClean="0"/>
              <a:t>greater </a:t>
            </a:r>
            <a:r>
              <a:rPr lang="en-US" dirty="0"/>
              <a:t>spread of </a:t>
            </a:r>
            <a:r>
              <a:rPr lang="en-US" dirty="0" smtClean="0"/>
              <a:t>vector-borne diseases</a:t>
            </a:r>
            <a:endParaRPr lang="en-US" dirty="0"/>
          </a:p>
          <a:p>
            <a:r>
              <a:rPr lang="en-US" dirty="0"/>
              <a:t>increased heat waves and wildfires</a:t>
            </a:r>
          </a:p>
          <a:p>
            <a:r>
              <a:rPr lang="en-US" dirty="0" smtClean="0"/>
              <a:t>warmer </a:t>
            </a:r>
            <a:r>
              <a:rPr lang="en-US" dirty="0"/>
              <a:t>springtime temperatures </a:t>
            </a:r>
            <a:r>
              <a:rPr lang="en-US" dirty="0" smtClean="0"/>
              <a:t>that would </a:t>
            </a:r>
            <a:r>
              <a:rPr lang="en-US" dirty="0"/>
              <a:t>cause snowpack to melt earlier in the </a:t>
            </a:r>
            <a:r>
              <a:rPr lang="en-US" dirty="0" smtClean="0"/>
              <a:t>year</a:t>
            </a:r>
          </a:p>
          <a:p>
            <a:r>
              <a:rPr lang="en-US" dirty="0" smtClean="0"/>
              <a:t>potential </a:t>
            </a:r>
            <a:r>
              <a:rPr lang="en-US" dirty="0"/>
              <a:t>challenges in storing water for municipal </a:t>
            </a:r>
            <a:r>
              <a:rPr lang="en-US" dirty="0" smtClean="0"/>
              <a:t>supplies, </a:t>
            </a:r>
          </a:p>
          <a:p>
            <a:r>
              <a:rPr lang="en-US" dirty="0" smtClean="0"/>
              <a:t>reduced stream </a:t>
            </a:r>
            <a:r>
              <a:rPr lang="en-US" dirty="0"/>
              <a:t>flows with subsequent impacts to </a:t>
            </a:r>
            <a:r>
              <a:rPr lang="en-US" dirty="0" smtClean="0"/>
              <a:t>water </a:t>
            </a:r>
            <a:r>
              <a:rPr lang="en-US" dirty="0"/>
              <a:t>quality and ecological resources </a:t>
            </a:r>
            <a:endParaRPr lang="en-US" dirty="0" smtClean="0"/>
          </a:p>
          <a:p>
            <a:r>
              <a:rPr lang="en-US" dirty="0" smtClean="0"/>
              <a:t>higher </a:t>
            </a:r>
            <a:r>
              <a:rPr lang="en-US" dirty="0"/>
              <a:t>temperatures and fewer days with precipitation will likely increase the frequency </a:t>
            </a:r>
            <a:r>
              <a:rPr lang="en-US" dirty="0" smtClean="0"/>
              <a:t>and </a:t>
            </a:r>
            <a:r>
              <a:rPr lang="en-US" dirty="0"/>
              <a:t>severity </a:t>
            </a:r>
            <a:r>
              <a:rPr lang="en-US" dirty="0" smtClean="0"/>
              <a:t>of episodes </a:t>
            </a:r>
            <a:r>
              <a:rPr lang="en-US" dirty="0"/>
              <a:t>of poor air </a:t>
            </a:r>
            <a:r>
              <a:rPr lang="en-US" dirty="0" smtClean="0"/>
              <a:t>quality and associated </a:t>
            </a:r>
            <a:r>
              <a:rPr lang="en-US" dirty="0"/>
              <a:t>human health impacts.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1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Franklin Gothic Heavy" pitchFamily="34" charset="0"/>
              </a:rPr>
              <a:t>Climate Change Preparedness Plan Adopted October 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plan focuses on four key sectors: </a:t>
            </a:r>
          </a:p>
          <a:p>
            <a:r>
              <a:rPr lang="en-US" sz="2800" dirty="0"/>
              <a:t>water supply, </a:t>
            </a:r>
          </a:p>
          <a:p>
            <a:r>
              <a:rPr lang="en-US" sz="2800" dirty="0"/>
              <a:t>emergency management, </a:t>
            </a:r>
          </a:p>
          <a:p>
            <a:r>
              <a:rPr lang="en-US" sz="2800" dirty="0"/>
              <a:t>public health, and </a:t>
            </a:r>
          </a:p>
          <a:p>
            <a:r>
              <a:rPr lang="en-US" sz="2800" dirty="0"/>
              <a:t>agriculture </a:t>
            </a:r>
            <a:r>
              <a:rPr lang="en-US" sz="2800" dirty="0" smtClean="0"/>
              <a:t>                                                              and </a:t>
            </a:r>
            <a:r>
              <a:rPr lang="en-US" sz="2800" dirty="0"/>
              <a:t>natural </a:t>
            </a:r>
            <a:r>
              <a:rPr lang="en-US" sz="2800" dirty="0" smtClean="0"/>
              <a:t>                                                 resources</a:t>
            </a:r>
            <a:r>
              <a:rPr lang="en-US" sz="2800" dirty="0"/>
              <a:t>.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13" r="9011"/>
          <a:stretch/>
        </p:blipFill>
        <p:spPr bwMode="auto">
          <a:xfrm>
            <a:off x="3810000" y="3962400"/>
            <a:ext cx="5171796" cy="2239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066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Modèle par défau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1367</TotalTime>
  <Words>604</Words>
  <Application>Microsoft Office PowerPoint</Application>
  <PresentationFormat>On-screen Show (4:3)</PresentationFormat>
  <Paragraphs>146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Solstice</vt:lpstr>
      <vt:lpstr>WAA Network Stories – Capacity Through Networking</vt:lpstr>
      <vt:lpstr>The Western Adaptation Alliance</vt:lpstr>
      <vt:lpstr>The Western Adaptation Alliance</vt:lpstr>
      <vt:lpstr>Alliance Objectives</vt:lpstr>
      <vt:lpstr>The Learning Network in Action</vt:lpstr>
      <vt:lpstr>Alliance Members in Action</vt:lpstr>
      <vt:lpstr>Boulder County, Colorado</vt:lpstr>
      <vt:lpstr>What are Potential Boulder County Impacts?</vt:lpstr>
      <vt:lpstr>Climate Change Preparedness Plan Adopted October 2012</vt:lpstr>
      <vt:lpstr>Implementation Steps</vt:lpstr>
      <vt:lpstr>City &amp; County of Denver</vt:lpstr>
      <vt:lpstr>Salt Lake City</vt:lpstr>
      <vt:lpstr>Vulnerability Assessment</vt:lpstr>
      <vt:lpstr>Secondary Consequences</vt:lpstr>
      <vt:lpstr>Incorporating Resiliency into all City Planning</vt:lpstr>
      <vt:lpstr>Tucson</vt:lpstr>
      <vt:lpstr>Tucson</vt:lpstr>
      <vt:lpstr>Tucson</vt:lpstr>
      <vt:lpstr>Tucson</vt:lpstr>
    </vt:vector>
  </TitlesOfParts>
  <Company>isc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 Adams</dc:creator>
  <cp:lastModifiedBy>tlawless</cp:lastModifiedBy>
  <cp:revision>36</cp:revision>
  <cp:lastPrinted>2013-03-28T16:18:30Z</cp:lastPrinted>
  <dcterms:created xsi:type="dcterms:W3CDTF">2015-08-26T21:50:20Z</dcterms:created>
  <dcterms:modified xsi:type="dcterms:W3CDTF">2016-08-31T21:18:57Z</dcterms:modified>
</cp:coreProperties>
</file>