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4" r:id="rId1"/>
  </p:sldMasterIdLst>
  <p:notesMasterIdLst>
    <p:notesMasterId r:id="rId13"/>
  </p:notesMasterIdLst>
  <p:handoutMasterIdLst>
    <p:handoutMasterId r:id="rId14"/>
  </p:handoutMasterIdLst>
  <p:sldIdLst>
    <p:sldId id="256" r:id="rId2"/>
    <p:sldId id="273" r:id="rId3"/>
    <p:sldId id="274" r:id="rId4"/>
    <p:sldId id="264" r:id="rId5"/>
    <p:sldId id="272" r:id="rId6"/>
    <p:sldId id="275" r:id="rId7"/>
    <p:sldId id="276" r:id="rId8"/>
    <p:sldId id="277" r:id="rId9"/>
    <p:sldId id="280" r:id="rId10"/>
    <p:sldId id="259" r:id="rId11"/>
    <p:sldId id="271" r:id="rId12"/>
  </p:sldIdLst>
  <p:sldSz cx="9144000" cy="6858000" type="screen4x3"/>
  <p:notesSz cx="6881813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lawless" initials="t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525" autoAdjust="0"/>
  </p:normalViewPr>
  <p:slideViewPr>
    <p:cSldViewPr snapToGrid="0" snapToObjects="1" showGuides="1">
      <p:cViewPr>
        <p:scale>
          <a:sx n="89" d="100"/>
          <a:sy n="89" d="100"/>
        </p:scale>
        <p:origin x="-1362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8-26T09:24:28.488" idx="2">
    <p:pos x="10" y="10"/>
    <p:text>Does this slide mean that we added the CLA teams and western cities in 2013?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1BFC8E1E-E15F-48CC-A063-BCE72E7A654C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E130A2DC-E0DE-4F06-8CAA-8640D7B2B6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6286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03960-743B-48A9-A291-8BD2AC021B68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DB3A34-EC76-44F8-8FFF-D9CA8ADCF3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654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B3A34-EC76-44F8-8FFF-D9CA8ADCF3D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226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B3A34-EC76-44F8-8FFF-D9CA8ADCF3D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538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One of the things this CLA made us realize was the importance</a:t>
            </a:r>
            <a:r>
              <a:rPr lang="en-US" baseline="0" dirty="0" smtClean="0"/>
              <a:t> of broadening our networks within our own communities. I came away seeing climate vulnerability through the eyes of Finance Directors, City Managers, and Police. I came back knowing I had an ally in our Emergency Management Office and this CLA was the first meaningful conversation I had been able to have with our Health Dept. Now we have a solid relationship with them(on the City’s CCC; they’ve made climate impacts a top priority).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Also, going back and forth between the national and regional CLAs has helped with perspective.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B3A34-EC76-44F8-8FFF-D9CA8ADCF3D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5380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B3A34-EC76-44F8-8FFF-D9CA8ADCF3D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5380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B3A34-EC76-44F8-8FFF-D9CA8ADCF3D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5380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B3A34-EC76-44F8-8FFF-D9CA8ADCF3D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538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B3A34-EC76-44F8-8FFF-D9CA8ADCF3D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253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C47A780-CA3C-9648-A0DE-241F6F398765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E47CB8-4311-164D-9525-83E2D10B83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A780-CA3C-9648-A0DE-241F6F398765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7CB8-4311-164D-9525-83E2D10B83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C47A780-CA3C-9648-A0DE-241F6F398765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3E47CB8-4311-164D-9525-83E2D10B83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A780-CA3C-9648-A0DE-241F6F398765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E47CB8-4311-164D-9525-83E2D10B83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A780-CA3C-9648-A0DE-241F6F398765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3E47CB8-4311-164D-9525-83E2D10B83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C47A780-CA3C-9648-A0DE-241F6F398765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3E47CB8-4311-164D-9525-83E2D10B83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C47A780-CA3C-9648-A0DE-241F6F398765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3E47CB8-4311-164D-9525-83E2D10B83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A780-CA3C-9648-A0DE-241F6F398765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E47CB8-4311-164D-9525-83E2D10B83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A780-CA3C-9648-A0DE-241F6F398765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E47CB8-4311-164D-9525-83E2D10B83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A780-CA3C-9648-A0DE-241F6F398765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E47CB8-4311-164D-9525-83E2D10B83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C47A780-CA3C-9648-A0DE-241F6F398765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3E47CB8-4311-164D-9525-83E2D10B83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C47A780-CA3C-9648-A0DE-241F6F398765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3E47CB8-4311-164D-9525-83E2D10B83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62200" y="3112656"/>
            <a:ext cx="5747327" cy="2299854"/>
          </a:xfrm>
        </p:spPr>
        <p:txBody>
          <a:bodyPr>
            <a:normAutofit/>
          </a:bodyPr>
          <a:lstStyle/>
          <a:p>
            <a:r>
              <a:rPr lang="en-US" sz="4800" dirty="0" smtClean="0"/>
              <a:t>Western</a:t>
            </a:r>
            <a:br>
              <a:rPr lang="en-US" sz="4800" dirty="0" smtClean="0"/>
            </a:br>
            <a:r>
              <a:rPr lang="en-US" sz="4800" dirty="0" smtClean="0"/>
              <a:t>adaptation alliance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Phoenix CLIMAS Workshop</a:t>
            </a:r>
            <a:r>
              <a:rPr lang="en-US" dirty="0"/>
              <a:t>	 </a:t>
            </a:r>
            <a:r>
              <a:rPr lang="en-US" dirty="0" smtClean="0"/>
              <a:t>        </a:t>
            </a:r>
            <a:r>
              <a:rPr lang="en-US" dirty="0" smtClean="0"/>
              <a:t>August</a:t>
            </a:r>
            <a:r>
              <a:rPr lang="en-US" dirty="0" smtClean="0"/>
              <a:t> 2015 </a:t>
            </a:r>
            <a:endParaRPr lang="en-US" dirty="0"/>
          </a:p>
        </p:txBody>
      </p:sp>
      <p:pic>
        <p:nvPicPr>
          <p:cNvPr id="93189" name="Picture 5"/>
          <p:cNvPicPr>
            <a:picLocks noChangeAspect="1" noChangeArrowheads="1"/>
          </p:cNvPicPr>
          <p:nvPr/>
        </p:nvPicPr>
        <p:blipFill>
          <a:blip r:embed="rId2"/>
          <a:srcRect l="5702" t="9292" r="5104" b="9385"/>
          <a:stretch>
            <a:fillRect/>
          </a:stretch>
        </p:blipFill>
        <p:spPr bwMode="auto">
          <a:xfrm>
            <a:off x="7428322" y="942534"/>
            <a:ext cx="1715678" cy="1104614"/>
          </a:xfrm>
          <a:prstGeom prst="rect">
            <a:avLst/>
          </a:prstGeom>
          <a:noFill/>
        </p:spPr>
      </p:pic>
      <p:pic>
        <p:nvPicPr>
          <p:cNvPr id="93188" name="Picture 4" descr="Uta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69295" y="941130"/>
            <a:ext cx="1659027" cy="1106018"/>
          </a:xfrm>
          <a:prstGeom prst="rect">
            <a:avLst/>
          </a:prstGeom>
          <a:noFill/>
        </p:spPr>
      </p:pic>
      <p:pic>
        <p:nvPicPr>
          <p:cNvPr id="93186" name="Picture 2" descr="Denv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6304" y="942534"/>
            <a:ext cx="2412991" cy="1104614"/>
          </a:xfrm>
          <a:prstGeom prst="rect">
            <a:avLst/>
          </a:prstGeom>
          <a:noFill/>
        </p:spPr>
      </p:pic>
      <p:pic>
        <p:nvPicPr>
          <p:cNvPr id="93185" name="Picture 1" descr="Arizon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77251" y="941130"/>
            <a:ext cx="1479054" cy="1106018"/>
          </a:xfrm>
          <a:prstGeom prst="rect">
            <a:avLst/>
          </a:prstGeom>
          <a:noFill/>
        </p:spPr>
      </p:pic>
      <p:pic>
        <p:nvPicPr>
          <p:cNvPr id="93192" name="Picture 8" descr="S:\Public Works\Sustainability &amp; Environmental Mgmt\Sustainability Program\Pictures\CVB Pictures\CVB Pictures 04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920797"/>
            <a:ext cx="1877251" cy="1126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Evolving Focus: Supporting Change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dirty="0" smtClean="0"/>
              <a:t>Engage other City Departments, expand the “network”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dirty="0" smtClean="0"/>
              <a:t>Develop criteria for monitoring progress, work to institutionalize “</a:t>
            </a:r>
            <a:r>
              <a:rPr lang="en-US" dirty="0" err="1" smtClean="0"/>
              <a:t>adaptivity</a:t>
            </a:r>
            <a:r>
              <a:rPr lang="en-US" dirty="0" smtClean="0"/>
              <a:t>” in government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dirty="0" smtClean="0"/>
              <a:t>Communicating vulnerability/risk to the public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dirty="0" smtClean="0"/>
              <a:t>Engaging regional partners in collaborative action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dirty="0" smtClean="0"/>
              <a:t>Fostering behavior change and building adaptive capacity in the community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dirty="0" smtClean="0"/>
              <a:t>Measuring community resilience progress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62200" y="3112656"/>
            <a:ext cx="5747327" cy="2299854"/>
          </a:xfrm>
        </p:spPr>
        <p:txBody>
          <a:bodyPr>
            <a:normAutofit/>
          </a:bodyPr>
          <a:lstStyle/>
          <a:p>
            <a:r>
              <a:rPr lang="en-US" sz="4800" dirty="0" smtClean="0"/>
              <a:t>Thank You</a:t>
            </a:r>
            <a:endParaRPr lang="en-US" sz="4800" dirty="0"/>
          </a:p>
        </p:txBody>
      </p:sp>
      <p:pic>
        <p:nvPicPr>
          <p:cNvPr id="93189" name="Picture 5"/>
          <p:cNvPicPr>
            <a:picLocks noChangeAspect="1" noChangeArrowheads="1"/>
          </p:cNvPicPr>
          <p:nvPr/>
        </p:nvPicPr>
        <p:blipFill>
          <a:blip r:embed="rId3"/>
          <a:srcRect l="5702" t="9292" r="5104" b="9385"/>
          <a:stretch>
            <a:fillRect/>
          </a:stretch>
        </p:blipFill>
        <p:spPr bwMode="auto">
          <a:xfrm>
            <a:off x="7428322" y="942534"/>
            <a:ext cx="1715678" cy="1104614"/>
          </a:xfrm>
          <a:prstGeom prst="rect">
            <a:avLst/>
          </a:prstGeom>
          <a:noFill/>
        </p:spPr>
      </p:pic>
      <p:pic>
        <p:nvPicPr>
          <p:cNvPr id="93188" name="Picture 4" descr="Utah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69295" y="941130"/>
            <a:ext cx="1659027" cy="1106018"/>
          </a:xfrm>
          <a:prstGeom prst="rect">
            <a:avLst/>
          </a:prstGeom>
          <a:noFill/>
        </p:spPr>
      </p:pic>
      <p:pic>
        <p:nvPicPr>
          <p:cNvPr id="93186" name="Picture 2" descr="Denv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6304" y="942534"/>
            <a:ext cx="2412991" cy="1104614"/>
          </a:xfrm>
          <a:prstGeom prst="rect">
            <a:avLst/>
          </a:prstGeom>
          <a:noFill/>
        </p:spPr>
      </p:pic>
      <p:pic>
        <p:nvPicPr>
          <p:cNvPr id="93185" name="Picture 1" descr="Arizon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77251" y="941130"/>
            <a:ext cx="1479054" cy="1106018"/>
          </a:xfrm>
          <a:prstGeom prst="rect">
            <a:avLst/>
          </a:prstGeom>
          <a:noFill/>
        </p:spPr>
      </p:pic>
      <p:pic>
        <p:nvPicPr>
          <p:cNvPr id="93192" name="Picture 8" descr="S:\Public Works\Sustainability &amp; Environmental Mgmt\Sustainability Program\Pictures\CVB Pictures\CVB Pictures 04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920797"/>
            <a:ext cx="1877251" cy="11263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7239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Origins of the WAA</a:t>
            </a:r>
            <a:endParaRPr lang="en-US" dirty="0"/>
          </a:p>
        </p:txBody>
      </p:sp>
      <p:pic>
        <p:nvPicPr>
          <p:cNvPr id="1034" name="Picture 10" descr="http://cdn.zmescience.com/wp-content/uploads/2013/03/sandy-storm-su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5522"/>
            <a:ext cx="5711071" cy="3212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washingtonpost.com/blogs/capital-weather-gang/files/2013/08/H_Dennisfig3L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686" y="1499858"/>
            <a:ext cx="4740311" cy="315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i.imwx.com/web/news/2010/august/katrina-diary-aug29-landfall-082410-600x37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28" y="1499859"/>
            <a:ext cx="4407614" cy="275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Sea level rises widen gaps in 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444" y="4174838"/>
            <a:ext cx="4327556" cy="2684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45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Origins of the WAA</a:t>
            </a:r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>
            <a:off x="235390" y="5939073"/>
            <a:ext cx="8618899" cy="2716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353085" y="5531667"/>
            <a:ext cx="0" cy="479833"/>
          </a:xfrm>
          <a:prstGeom prst="line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881541" y="5548272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3511081" y="5548272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5256809" y="5546771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7056855" y="5554323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35390" y="6210677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2010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623357" y="6210677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2011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145321" y="6225560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2012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813188" y="6222045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2013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701853" y="6222045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2014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33809" y="1743561"/>
            <a:ext cx="25349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2010: Mon-Wed</a:t>
            </a:r>
          </a:p>
          <a:p>
            <a:r>
              <a:rPr lang="en-US" dirty="0" smtClean="0"/>
              <a:t>Boston: ISC’s 1</a:t>
            </a:r>
            <a:r>
              <a:rPr lang="en-US" baseline="30000" dirty="0" smtClean="0"/>
              <a:t>st</a:t>
            </a:r>
            <a:r>
              <a:rPr lang="en-US" dirty="0" smtClean="0"/>
              <a:t> CLA on Climate Adaptation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76412" y="2606154"/>
            <a:ext cx="18497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sng" dirty="0" smtClean="0"/>
              <a:t>CLA teams from</a:t>
            </a:r>
            <a:r>
              <a:rPr lang="en-US" sz="1600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Tucson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Salt Lake City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Flagstaff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35390" y="3593562"/>
            <a:ext cx="4816651" cy="2031326"/>
            <a:chOff x="290241" y="3808715"/>
            <a:chExt cx="4198162" cy="2031326"/>
          </a:xfrm>
        </p:grpSpPr>
        <p:sp>
          <p:nvSpPr>
            <p:cNvPr id="20" name="TextBox 19"/>
            <p:cNvSpPr txBox="1"/>
            <p:nvPr/>
          </p:nvSpPr>
          <p:spPr>
            <a:xfrm>
              <a:off x="290241" y="3808715"/>
              <a:ext cx="41981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2010: Wed-Fri</a:t>
              </a:r>
            </a:p>
            <a:p>
              <a:r>
                <a:rPr lang="en-US" dirty="0" smtClean="0"/>
                <a:t>Boston: 2</a:t>
              </a:r>
              <a:r>
                <a:rPr lang="en-US" baseline="30000" dirty="0" smtClean="0"/>
                <a:t>nd</a:t>
              </a:r>
              <a:r>
                <a:rPr lang="en-US" dirty="0" smtClean="0"/>
                <a:t> Annual USDN Meeting</a:t>
              </a:r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87474" y="4455046"/>
              <a:ext cx="2082257" cy="13849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 u="sng" dirty="0" smtClean="0"/>
                <a:t>Added</a:t>
              </a:r>
              <a:r>
                <a:rPr lang="en-US" sz="1400" dirty="0" smtClean="0"/>
                <a:t>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 smtClean="0"/>
                <a:t>Las Vegas 		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 smtClean="0"/>
                <a:t>Denver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 smtClean="0"/>
                <a:t>Ft</a:t>
              </a:r>
              <a:r>
                <a:rPr lang="en-US" sz="1400" dirty="0"/>
                <a:t>. </a:t>
              </a:r>
              <a:r>
                <a:rPr lang="en-US" sz="1400" dirty="0" smtClean="0"/>
                <a:t>Collins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 smtClean="0"/>
                <a:t>Boulder City/County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 smtClean="0"/>
                <a:t>Park </a:t>
              </a:r>
              <a:r>
                <a:rPr lang="en-US" sz="1400" dirty="0"/>
                <a:t>City </a:t>
              </a:r>
              <a:endParaRPr lang="en-US" sz="1400" dirty="0" smtClean="0"/>
            </a:p>
          </p:txBody>
        </p:sp>
      </p:grpSp>
      <p:cxnSp>
        <p:nvCxnSpPr>
          <p:cNvPr id="21" name="Straight Connector 20"/>
          <p:cNvCxnSpPr/>
          <p:nvPr/>
        </p:nvCxnSpPr>
        <p:spPr>
          <a:xfrm flipV="1">
            <a:off x="8607749" y="5529013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256759" y="6226638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66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Develop a USDN focused tool to assist climate adaptation efforts in arid/semi-arid communities </a:t>
            </a:r>
          </a:p>
          <a:p>
            <a:pPr lvl="0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Identify common areas of vulnerability and risks for the region 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Agree upon assumptions for climate change conditions for intermountain west region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Ultimately: Create a learning and support network</a:t>
            </a:r>
          </a:p>
          <a:p>
            <a:pPr lvl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Moving into Action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772899" y="1522205"/>
            <a:ext cx="32246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2011 – Grant from USDN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2 meetings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Report </a:t>
            </a:r>
            <a:r>
              <a:rPr lang="en-US" dirty="0"/>
              <a:t>on Climate Change </a:t>
            </a:r>
            <a:r>
              <a:rPr lang="en-US" dirty="0" smtClean="0"/>
              <a:t>&amp;</a:t>
            </a:r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    Planning </a:t>
            </a:r>
            <a:r>
              <a:rPr lang="en-US" dirty="0"/>
              <a:t>Frameworks for the</a:t>
            </a:r>
          </a:p>
          <a:p>
            <a:r>
              <a:rPr lang="en-US" dirty="0" smtClean="0"/>
              <a:t>     Intermountain </a:t>
            </a:r>
            <a:r>
              <a:rPr lang="en-US" dirty="0"/>
              <a:t>West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Resolution of membership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72899" y="3296590"/>
            <a:ext cx="29349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2011</a:t>
            </a:r>
          </a:p>
          <a:p>
            <a:r>
              <a:rPr lang="en-US" dirty="0" smtClean="0"/>
              <a:t>Denver: 3</a:t>
            </a:r>
            <a:r>
              <a:rPr lang="en-US" baseline="30000" dirty="0" smtClean="0"/>
              <a:t>rd</a:t>
            </a:r>
            <a:r>
              <a:rPr lang="en-US" dirty="0" smtClean="0"/>
              <a:t> Annual </a:t>
            </a:r>
            <a:r>
              <a:rPr lang="en-US" dirty="0"/>
              <a:t>USDN Meeting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72898" y="4571835"/>
            <a:ext cx="33513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2011</a:t>
            </a:r>
          </a:p>
          <a:p>
            <a:r>
              <a:rPr lang="en-US" dirty="0" smtClean="0"/>
              <a:t>ISC has funding to try Climate Adaptation CLAs at regional level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768782" y="3850588"/>
            <a:ext cx="20906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Added: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Aspen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Phoenix</a:t>
            </a:r>
            <a:endParaRPr lang="en-US" sz="1400" dirty="0"/>
          </a:p>
        </p:txBody>
      </p:sp>
      <p:sp>
        <p:nvSpPr>
          <p:cNvPr id="21" name="Right Arrow 20"/>
          <p:cNvSpPr/>
          <p:nvPr/>
        </p:nvSpPr>
        <p:spPr>
          <a:xfrm>
            <a:off x="235390" y="5939073"/>
            <a:ext cx="8618899" cy="2716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353085" y="5531667"/>
            <a:ext cx="0" cy="479833"/>
          </a:xfrm>
          <a:prstGeom prst="line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1881541" y="5548272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3511081" y="5548272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5256809" y="5546771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7056855" y="5554323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35390" y="6210677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2010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623357" y="6210677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2011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3145321" y="6225560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2012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813188" y="6222045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2013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701853" y="6222045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2014</a:t>
            </a:r>
            <a:endParaRPr lang="en-US" dirty="0"/>
          </a:p>
        </p:txBody>
      </p:sp>
      <p:cxnSp>
        <p:nvCxnSpPr>
          <p:cNvPr id="32" name="Straight Connector 31"/>
          <p:cNvCxnSpPr/>
          <p:nvPr/>
        </p:nvCxnSpPr>
        <p:spPr>
          <a:xfrm flipV="1">
            <a:off x="8607749" y="5529013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8256759" y="6226638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509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Broadening the Network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096411" y="1582982"/>
            <a:ext cx="42167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2012: 1</a:t>
            </a:r>
            <a:r>
              <a:rPr lang="en-US" b="1" baseline="30000" dirty="0" smtClean="0"/>
              <a:t>st</a:t>
            </a:r>
            <a:r>
              <a:rPr lang="en-US" b="1" dirty="0" smtClean="0"/>
              <a:t> WAA-only CLA (</a:t>
            </a:r>
            <a:r>
              <a:rPr lang="en-US" b="1" dirty="0" err="1" smtClean="0"/>
              <a:t>Kresge</a:t>
            </a:r>
            <a:r>
              <a:rPr lang="en-US" b="1" dirty="0" smtClean="0"/>
              <a:t> funded)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Develop common understanding of resilience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Shared “how”: process of planning, opportunities for collaboration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67 participants: health, planning, emergency </a:t>
            </a:r>
            <a:r>
              <a:rPr lang="en-US" dirty="0" err="1" smtClean="0"/>
              <a:t>mgt</a:t>
            </a:r>
            <a:r>
              <a:rPr lang="en-US" dirty="0" smtClean="0"/>
              <a:t>, police, finance, water, public works, City </a:t>
            </a:r>
            <a:r>
              <a:rPr lang="en-US" dirty="0" err="1" smtClean="0"/>
              <a:t>Mgt</a:t>
            </a:r>
            <a:r>
              <a:rPr lang="en-US" dirty="0" smtClean="0"/>
              <a:t>, </a:t>
            </a:r>
            <a:r>
              <a:rPr lang="en-US" dirty="0" err="1" smtClean="0"/>
              <a:t>etc</a:t>
            </a:r>
            <a:endParaRPr lang="en-US" dirty="0" smtClean="0"/>
          </a:p>
        </p:txBody>
      </p:sp>
      <p:sp>
        <p:nvSpPr>
          <p:cNvPr id="18" name="TextBox 17"/>
          <p:cNvSpPr txBox="1"/>
          <p:nvPr/>
        </p:nvSpPr>
        <p:spPr>
          <a:xfrm>
            <a:off x="2189357" y="3891306"/>
            <a:ext cx="2934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2012</a:t>
            </a:r>
          </a:p>
          <a:p>
            <a:r>
              <a:rPr lang="en-US" dirty="0" smtClean="0"/>
              <a:t>Portland: 4</a:t>
            </a:r>
            <a:r>
              <a:rPr lang="en-US" baseline="30000" dirty="0" smtClean="0"/>
              <a:t>th</a:t>
            </a:r>
            <a:r>
              <a:rPr lang="en-US" dirty="0" smtClean="0"/>
              <a:t> Annual </a:t>
            </a:r>
            <a:r>
              <a:rPr lang="en-US" dirty="0"/>
              <a:t>USDN </a:t>
            </a:r>
            <a:r>
              <a:rPr lang="en-US" dirty="0" smtClean="0"/>
              <a:t>Meeting</a:t>
            </a:r>
            <a:r>
              <a:rPr lang="en-US" dirty="0"/>
              <a:t>  </a:t>
            </a:r>
            <a:r>
              <a:rPr lang="en-US" dirty="0" smtClean="0"/>
              <a:t>      </a:t>
            </a:r>
            <a:r>
              <a:rPr lang="en-US" u="sng" dirty="0" smtClean="0"/>
              <a:t>AND</a:t>
            </a:r>
          </a:p>
          <a:p>
            <a:r>
              <a:rPr lang="en-US" dirty="0" smtClean="0"/>
              <a:t>ISC’s 2</a:t>
            </a:r>
            <a:r>
              <a:rPr lang="en-US" baseline="30000" dirty="0" smtClean="0"/>
              <a:t>nd</a:t>
            </a:r>
            <a:r>
              <a:rPr lang="en-US" dirty="0" smtClean="0"/>
              <a:t> CLA on Adaptation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74529" y="5031103"/>
            <a:ext cx="133987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u="sng" dirty="0" smtClean="0"/>
              <a:t>Added</a:t>
            </a:r>
            <a:r>
              <a:rPr lang="en-US" sz="1400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Santa Fe</a:t>
            </a:r>
          </a:p>
        </p:txBody>
      </p:sp>
      <p:sp>
        <p:nvSpPr>
          <p:cNvPr id="33" name="Right Arrow 32"/>
          <p:cNvSpPr/>
          <p:nvPr/>
        </p:nvSpPr>
        <p:spPr>
          <a:xfrm>
            <a:off x="235390" y="5939073"/>
            <a:ext cx="8618899" cy="2716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/>
          <p:nvPr/>
        </p:nvCxnSpPr>
        <p:spPr>
          <a:xfrm flipV="1">
            <a:off x="353085" y="5531667"/>
            <a:ext cx="0" cy="479833"/>
          </a:xfrm>
          <a:prstGeom prst="line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1881541" y="5548272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3511081" y="5548272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5256809" y="5546771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7056855" y="5554323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35390" y="6210677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2010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1623357" y="6210677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2011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3145321" y="6225560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2012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4813188" y="6222045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2013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6701853" y="6222045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2014</a:t>
            </a:r>
            <a:endParaRPr lang="en-US" dirty="0"/>
          </a:p>
        </p:txBody>
      </p:sp>
      <p:cxnSp>
        <p:nvCxnSpPr>
          <p:cNvPr id="44" name="Straight Connector 43"/>
          <p:cNvCxnSpPr/>
          <p:nvPr/>
        </p:nvCxnSpPr>
        <p:spPr>
          <a:xfrm flipV="1">
            <a:off x="8607749" y="5529013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8256759" y="6226638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62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Advancing Topics: Water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231469" y="1496203"/>
            <a:ext cx="39153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2013: 2</a:t>
            </a:r>
            <a:r>
              <a:rPr lang="en-US" b="1" baseline="30000" dirty="0" smtClean="0"/>
              <a:t>nd</a:t>
            </a:r>
            <a:r>
              <a:rPr lang="en-US" b="1" dirty="0" smtClean="0"/>
              <a:t> WAA-only CLA 		(Walton funded)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Created several partnerships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Broadened the network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More engaged partners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277443" y="3665127"/>
            <a:ext cx="29349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2013</a:t>
            </a:r>
          </a:p>
          <a:p>
            <a:r>
              <a:rPr lang="en-US" dirty="0" smtClean="0"/>
              <a:t>Memphis: 5</a:t>
            </a:r>
            <a:r>
              <a:rPr lang="en-US" baseline="30000" dirty="0" smtClean="0"/>
              <a:t>th</a:t>
            </a:r>
            <a:r>
              <a:rPr lang="en-US" dirty="0" smtClean="0"/>
              <a:t> Annual </a:t>
            </a:r>
            <a:r>
              <a:rPr lang="en-US" dirty="0"/>
              <a:t>USDN Meeting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26277" y="4204094"/>
            <a:ext cx="115884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u="sng" dirty="0" smtClean="0"/>
              <a:t>Added</a:t>
            </a:r>
            <a:r>
              <a:rPr lang="en-US" sz="1400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El Paso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01677" y="4558971"/>
            <a:ext cx="29349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2013</a:t>
            </a:r>
          </a:p>
          <a:p>
            <a:r>
              <a:rPr lang="en-US" dirty="0" smtClean="0"/>
              <a:t>WAA Strategy meeting: collaboration grant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301676" y="2973531"/>
            <a:ext cx="3642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2013</a:t>
            </a:r>
          </a:p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National Adaptation Forum</a:t>
            </a:r>
            <a:endParaRPr lang="en-US" dirty="0"/>
          </a:p>
        </p:txBody>
      </p:sp>
      <p:sp>
        <p:nvSpPr>
          <p:cNvPr id="23" name="Right Arrow 22"/>
          <p:cNvSpPr/>
          <p:nvPr/>
        </p:nvSpPr>
        <p:spPr>
          <a:xfrm>
            <a:off x="235390" y="5939073"/>
            <a:ext cx="8618899" cy="2716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353085" y="5531667"/>
            <a:ext cx="0" cy="479833"/>
          </a:xfrm>
          <a:prstGeom prst="line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1881541" y="5548272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3511081" y="5548272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5256809" y="5546771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7056855" y="5554323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35390" y="6210677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2010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623357" y="6210677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2011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3145321" y="6225560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2012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4813188" y="6222045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2013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6701853" y="6222045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2014</a:t>
            </a:r>
            <a:endParaRPr lang="en-US" dirty="0"/>
          </a:p>
        </p:txBody>
      </p:sp>
      <p:cxnSp>
        <p:nvCxnSpPr>
          <p:cNvPr id="34" name="Straight Connector 33"/>
          <p:cNvCxnSpPr/>
          <p:nvPr/>
        </p:nvCxnSpPr>
        <p:spPr>
          <a:xfrm flipV="1">
            <a:off x="8607749" y="5529013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8256759" y="6226638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94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Advancing Topics: Food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065820" y="1493226"/>
            <a:ext cx="21909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2014: 3</a:t>
            </a:r>
            <a:r>
              <a:rPr lang="en-US" b="1" baseline="30000" dirty="0" smtClean="0"/>
              <a:t>rd</a:t>
            </a:r>
            <a:r>
              <a:rPr lang="en-US" b="1" dirty="0" smtClean="0"/>
              <a:t> WAA-only CLA (Walton funded)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Sustainable Food System Roadmap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42456" y="3722190"/>
            <a:ext cx="20460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2014</a:t>
            </a:r>
          </a:p>
          <a:p>
            <a:r>
              <a:rPr lang="en-US" dirty="0" smtClean="0"/>
              <a:t>Houston: 6</a:t>
            </a:r>
            <a:r>
              <a:rPr lang="en-US" baseline="30000" dirty="0" smtClean="0"/>
              <a:t>th</a:t>
            </a:r>
            <a:r>
              <a:rPr lang="en-US" dirty="0" smtClean="0"/>
              <a:t> Annual </a:t>
            </a:r>
            <a:r>
              <a:rPr lang="en-US" dirty="0"/>
              <a:t>USDN Meeting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25217" y="4653475"/>
            <a:ext cx="1480561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u="sng" dirty="0" smtClean="0"/>
              <a:t>Added</a:t>
            </a:r>
            <a:r>
              <a:rPr lang="en-US" sz="1400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Las Cruces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Lakewood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65820" y="2798860"/>
            <a:ext cx="20460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2014</a:t>
            </a:r>
          </a:p>
          <a:p>
            <a:r>
              <a:rPr lang="en-US" dirty="0" smtClean="0"/>
              <a:t>USDN: Regional Collaboration grant</a:t>
            </a:r>
            <a:endParaRPr lang="en-US" dirty="0"/>
          </a:p>
        </p:txBody>
      </p:sp>
      <p:sp>
        <p:nvSpPr>
          <p:cNvPr id="21" name="Right Arrow 20"/>
          <p:cNvSpPr/>
          <p:nvPr/>
        </p:nvSpPr>
        <p:spPr>
          <a:xfrm>
            <a:off x="235390" y="5939073"/>
            <a:ext cx="8618899" cy="2716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353085" y="5531667"/>
            <a:ext cx="0" cy="479833"/>
          </a:xfrm>
          <a:prstGeom prst="line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1881541" y="5548272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3511081" y="5548272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5256809" y="5546771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7056855" y="5554323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35390" y="6210677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2010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623357" y="6210677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2011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3145321" y="6225560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2012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813188" y="6222045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2013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701853" y="6222045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2014</a:t>
            </a:r>
            <a:endParaRPr lang="en-US" dirty="0"/>
          </a:p>
        </p:txBody>
      </p:sp>
      <p:cxnSp>
        <p:nvCxnSpPr>
          <p:cNvPr id="32" name="Straight Connector 31"/>
          <p:cNvCxnSpPr/>
          <p:nvPr/>
        </p:nvCxnSpPr>
        <p:spPr>
          <a:xfrm flipV="1">
            <a:off x="8607749" y="5529013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8256759" y="6226638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77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Steps: 2015</a:t>
            </a:r>
            <a:endParaRPr lang="en-US" dirty="0"/>
          </a:p>
        </p:txBody>
      </p:sp>
      <p:sp>
        <p:nvSpPr>
          <p:cNvPr id="21" name="Right Arrow 20"/>
          <p:cNvSpPr/>
          <p:nvPr/>
        </p:nvSpPr>
        <p:spPr>
          <a:xfrm>
            <a:off x="235390" y="5939073"/>
            <a:ext cx="8618899" cy="2716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353085" y="5531667"/>
            <a:ext cx="0" cy="479833"/>
          </a:xfrm>
          <a:prstGeom prst="line">
            <a:avLst/>
          </a:prstGeom>
          <a:ln w="317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1881541" y="5548272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3511081" y="5548272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5256809" y="5546771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7056855" y="5554323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35390" y="6210677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2010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623357" y="6210677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2011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3145321" y="6225560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2012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813188" y="6222045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2013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701853" y="6222045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2014</a:t>
            </a:r>
            <a:endParaRPr lang="en-US" dirty="0"/>
          </a:p>
        </p:txBody>
      </p:sp>
      <p:cxnSp>
        <p:nvCxnSpPr>
          <p:cNvPr id="32" name="Straight Connector 31"/>
          <p:cNvCxnSpPr/>
          <p:nvPr/>
        </p:nvCxnSpPr>
        <p:spPr>
          <a:xfrm flipV="1">
            <a:off x="8607749" y="5529013"/>
            <a:ext cx="0" cy="4798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8256759" y="6226638"/>
            <a:ext cx="887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2015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6931993" y="1660124"/>
            <a:ext cx="229807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2015: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Currently no funding for a 4th WAA-only CLA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Continue bi-monthly calls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USDN support for Regional Networks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annual Climate Adaptation Forum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Strategy meeting at USDN. Who else will we add?</a:t>
            </a:r>
          </a:p>
        </p:txBody>
      </p:sp>
    </p:spTree>
    <p:extLst>
      <p:ext uri="{BB962C8B-B14F-4D97-AF65-F5344CB8AC3E}">
        <p14:creationId xmlns:p14="http://schemas.microsoft.com/office/powerpoint/2010/main" val="106161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3713</TotalTime>
  <Words>519</Words>
  <Application>Microsoft Office PowerPoint</Application>
  <PresentationFormat>On-screen Show (4:3)</PresentationFormat>
  <Paragraphs>132</Paragraphs>
  <Slides>11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Median</vt:lpstr>
      <vt:lpstr>Western adaptation alliance</vt:lpstr>
      <vt:lpstr>Origins of the WAA</vt:lpstr>
      <vt:lpstr>Origins of the WAA</vt:lpstr>
      <vt:lpstr>Why?</vt:lpstr>
      <vt:lpstr>Moving into Action</vt:lpstr>
      <vt:lpstr>Broadening the Network</vt:lpstr>
      <vt:lpstr>Advancing Topics: Water</vt:lpstr>
      <vt:lpstr>Advancing Topics: Food</vt:lpstr>
      <vt:lpstr>Next Steps: 2015</vt:lpstr>
      <vt:lpstr>Evolving Focus: Supporting Change</vt:lpstr>
      <vt:lpstr>Thank You</vt:lpstr>
    </vt:vector>
  </TitlesOfParts>
  <Company>Literary Works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Climate Adaptation</dc:title>
  <dc:creator>Dale-Marie Herring</dc:creator>
  <cp:lastModifiedBy>tlawless</cp:lastModifiedBy>
  <cp:revision>51</cp:revision>
  <cp:lastPrinted>2012-09-25T21:16:58Z</cp:lastPrinted>
  <dcterms:created xsi:type="dcterms:W3CDTF">2011-07-21T23:07:52Z</dcterms:created>
  <dcterms:modified xsi:type="dcterms:W3CDTF">2015-08-26T16:39:49Z</dcterms:modified>
</cp:coreProperties>
</file>