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6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7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media/image27.jpg" ContentType="image/png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5">
  <p:sldMasterIdLst>
    <p:sldMasterId id="2147483684" r:id="rId1"/>
    <p:sldMasterId id="2147483702" r:id="rId2"/>
    <p:sldMasterId id="2147483717" r:id="rId3"/>
    <p:sldMasterId id="2147483728" r:id="rId4"/>
    <p:sldMasterId id="2147483742" r:id="rId5"/>
    <p:sldMasterId id="2147483756" r:id="rId6"/>
    <p:sldMasterId id="2147483768" r:id="rId7"/>
    <p:sldMasterId id="2147483780" r:id="rId8"/>
  </p:sldMasterIdLst>
  <p:notesMasterIdLst>
    <p:notesMasterId r:id="rId30"/>
  </p:notesMasterIdLst>
  <p:handoutMasterIdLst>
    <p:handoutMasterId r:id="rId31"/>
  </p:handoutMasterIdLst>
  <p:sldIdLst>
    <p:sldId id="333" r:id="rId9"/>
    <p:sldId id="312" r:id="rId10"/>
    <p:sldId id="258" r:id="rId11"/>
    <p:sldId id="260" r:id="rId12"/>
    <p:sldId id="741" r:id="rId13"/>
    <p:sldId id="743" r:id="rId14"/>
    <p:sldId id="742" r:id="rId15"/>
    <p:sldId id="259" r:id="rId16"/>
    <p:sldId id="745" r:id="rId17"/>
    <p:sldId id="744" r:id="rId18"/>
    <p:sldId id="746" r:id="rId19"/>
    <p:sldId id="747" r:id="rId20"/>
    <p:sldId id="748" r:id="rId21"/>
    <p:sldId id="759" r:id="rId22"/>
    <p:sldId id="749" r:id="rId23"/>
    <p:sldId id="756" r:id="rId24"/>
    <p:sldId id="757" r:id="rId25"/>
    <p:sldId id="758" r:id="rId26"/>
    <p:sldId id="755" r:id="rId27"/>
    <p:sldId id="753" r:id="rId28"/>
    <p:sldId id="754" r:id="rId29"/>
  </p:sldIdLst>
  <p:sldSz cx="9144000" cy="6858000" type="screen4x3"/>
  <p:notesSz cx="6985000" cy="92837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B16"/>
    <a:srgbClr val="073166"/>
    <a:srgbClr val="D57500"/>
    <a:srgbClr val="E8E8E8"/>
    <a:srgbClr val="7DD34D"/>
    <a:srgbClr val="FED01F"/>
    <a:srgbClr val="3F95C6"/>
    <a:srgbClr val="D1E3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7B66CF-76DB-4EAF-AA19-2572522263A2}" v="10" dt="2018-08-13T17:12:09.3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3245" autoAdjust="0"/>
  </p:normalViewPr>
  <p:slideViewPr>
    <p:cSldViewPr snapToGrid="0" snapToObjects="1">
      <p:cViewPr varScale="1">
        <p:scale>
          <a:sx n="66" d="100"/>
          <a:sy n="66" d="100"/>
        </p:scale>
        <p:origin x="391" y="24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6"/>
    </p:cViewPr>
  </p:sorterViewPr>
  <p:notesViewPr>
    <p:cSldViewPr snapToGrid="0" snapToObjects="1">
      <p:cViewPr varScale="1">
        <p:scale>
          <a:sx n="99" d="100"/>
          <a:sy n="99" d="100"/>
        </p:scale>
        <p:origin x="-3534" y="-108"/>
      </p:cViewPr>
      <p:guideLst>
        <p:guide orient="horz" pos="2924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commentAuthors" Target="commentAuthor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8-08-10T09:58:05.684" idx="3">
    <p:pos x="10" y="10"/>
    <p:text>Really loads.</p:text>
    <p:extLst>
      <p:ext uri="{C676402C-5697-4E1C-873F-D02D1690AC5C}">
        <p15:threadingInfo xmlns:p15="http://schemas.microsoft.com/office/powerpoint/2012/main" timeZoneBias="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8-08-10T10:01:06.063" idx="4">
    <p:pos x="10" y="10"/>
    <p:text>Do we need this?</p:text>
    <p:extLst>
      <p:ext uri="{C676402C-5697-4E1C-873F-D02D1690AC5C}">
        <p15:threadingInfo xmlns:p15="http://schemas.microsoft.com/office/powerpoint/2012/main" timeZoneBias="4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E556256D-87C8-4FD8-A7EB-34E44A94F2F4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775F64EF-889D-49B2-AF63-46DE25A590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119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D204B0C3-A28E-49CE-B855-3C68B7518D33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C4928202-E5A0-4F36-8E92-2A51D80081A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548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FE36910A-E856-4973-A2B0-BF82D3E0E066}" type="datetime1">
              <a:rPr lang="en-US" smtClean="0"/>
              <a:pPr>
                <a:defRPr/>
              </a:pPr>
              <a:t>8/13/2018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D6586C2-D443-4536-B9F1-07569337810C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301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9A080766-0BF8-8348-AE6A-8A4A559F6D3E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628782"/>
            <a:ext cx="9144000" cy="1600438"/>
          </a:xfrm>
          <a:noFill/>
          <a:ln w="25400">
            <a:noFill/>
          </a:ln>
          <a:effectLst/>
        </p:spPr>
        <p:txBody>
          <a:bodyPr lIns="457200" tIns="457200" rIns="457200" bIns="457200" anchor="ctr">
            <a:spAutoFit/>
          </a:bodyPr>
          <a:lstStyle>
            <a:lvl1pPr algn="l">
              <a:defRPr sz="4400" b="1"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4800600"/>
            <a:ext cx="8229600" cy="457200"/>
          </a:xfr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70727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5257800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540477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</p:spTree>
    <p:extLst>
      <p:ext uri="{BB962C8B-B14F-4D97-AF65-F5344CB8AC3E}">
        <p14:creationId xmlns:p14="http://schemas.microsoft.com/office/powerpoint/2010/main" val="2506769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0AEF710-8C28-6546-9604-880FB4645B21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828797"/>
            <a:ext cx="82296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sz="1800">
                <a:solidFill>
                  <a:schemeClr val="tx1"/>
                </a:solidFill>
                <a:latin typeface="Arial"/>
                <a:cs typeface="Arial"/>
              </a:defRPr>
            </a:lvl2pPr>
            <a:lvl3pPr>
              <a:defRPr sz="160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40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4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59178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076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DDA9E2A-8607-5C4E-8C0A-43148951D912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797"/>
            <a:ext cx="38862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solidFill>
                  <a:srgbClr val="000000"/>
                </a:solidFill>
                <a:latin typeface="Arial"/>
                <a:cs typeface="Arial"/>
              </a:defRPr>
            </a:lvl1pPr>
            <a:lvl2pPr>
              <a:defRPr sz="1800">
                <a:solidFill>
                  <a:srgbClr val="000000"/>
                </a:solidFill>
                <a:latin typeface="Arial"/>
                <a:cs typeface="Arial"/>
              </a:defRPr>
            </a:lvl2pPr>
            <a:lvl3pPr>
              <a:defRPr sz="160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828797"/>
            <a:ext cx="3886200" cy="4343400"/>
          </a:xfrm>
        </p:spPr>
        <p:txBody>
          <a:bodyPr lIns="0" tIns="0" bIns="0">
            <a:spAutoFit/>
          </a:bodyPr>
          <a:lstStyle>
            <a:lvl1pPr>
              <a:defRPr sz="2000">
                <a:solidFill>
                  <a:srgbClr val="000000"/>
                </a:solidFill>
                <a:latin typeface="Arial"/>
                <a:cs typeface="Arial"/>
              </a:defRPr>
            </a:lvl1pPr>
            <a:lvl2pPr>
              <a:defRPr sz="1800">
                <a:solidFill>
                  <a:srgbClr val="000000"/>
                </a:solidFill>
                <a:latin typeface="Arial"/>
                <a:cs typeface="Arial"/>
              </a:defRPr>
            </a:lvl2pPr>
            <a:lvl3pPr>
              <a:defRPr sz="160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710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78605C4-A25A-B649-99D1-F205BCD3665C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765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8CD72E9-4AED-4D4C-8150-C415CA6AC4E9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828800"/>
            <a:ext cx="8229600" cy="34290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4637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3F589BE-4EC2-DF4F-9D75-1E8273666669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734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7" descr="shutterstock_1787795.jpg"/>
          <p:cNvPicPr>
            <a:picLocks noChangeAspect="1"/>
          </p:cNvPicPr>
          <p:nvPr userDrawn="1"/>
        </p:nvPicPr>
        <p:blipFill>
          <a:blip r:embed="rId2"/>
          <a:srcRect l="38376" r="23264" b="32703"/>
          <a:stretch>
            <a:fillRect/>
          </a:stretch>
        </p:blipFill>
        <p:spPr bwMode="auto">
          <a:xfrm>
            <a:off x="4471988" y="736600"/>
            <a:ext cx="1350962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 descr="shutterstock_23939038.jpg"/>
          <p:cNvPicPr>
            <a:picLocks noChangeAspect="1"/>
          </p:cNvPicPr>
          <p:nvPr userDrawn="1"/>
        </p:nvPicPr>
        <p:blipFill>
          <a:blip r:embed="rId3"/>
          <a:srcRect l="17096" r="30226"/>
          <a:stretch>
            <a:fillRect/>
          </a:stretch>
        </p:blipFill>
        <p:spPr bwMode="auto">
          <a:xfrm>
            <a:off x="5853113" y="949325"/>
            <a:ext cx="3298825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 userDrawn="1"/>
        </p:nvSpPr>
        <p:spPr>
          <a:xfrm flipH="1">
            <a:off x="5840413" y="5092700"/>
            <a:ext cx="3309937" cy="136366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9" name="Picture 25" descr="EC2009-day3.054.jpg"/>
          <p:cNvPicPr>
            <a:picLocks noChangeAspect="1"/>
          </p:cNvPicPr>
          <p:nvPr userDrawn="1"/>
        </p:nvPicPr>
        <p:blipFill>
          <a:blip r:embed="rId4"/>
          <a:srcRect t="38193"/>
          <a:stretch>
            <a:fillRect/>
          </a:stretch>
        </p:blipFill>
        <p:spPr bwMode="auto">
          <a:xfrm>
            <a:off x="0" y="854075"/>
            <a:ext cx="45720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9271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456363"/>
            <a:ext cx="9144000" cy="40163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2" name="Rectangle 11"/>
          <p:cNvSpPr/>
          <p:nvPr userDrawn="1"/>
        </p:nvSpPr>
        <p:spPr>
          <a:xfrm flipH="1">
            <a:off x="0" y="5092700"/>
            <a:ext cx="4572000" cy="136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3" name="Rectangle 12"/>
          <p:cNvSpPr/>
          <p:nvPr userDrawn="1"/>
        </p:nvSpPr>
        <p:spPr bwMode="auto">
          <a:xfrm flipH="1" flipV="1">
            <a:off x="0" y="920750"/>
            <a:ext cx="4572000" cy="555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4" name="Rectangle 13"/>
          <p:cNvSpPr/>
          <p:nvPr userDrawn="1"/>
        </p:nvSpPr>
        <p:spPr bwMode="auto">
          <a:xfrm flipH="1" flipV="1">
            <a:off x="4572000" y="920750"/>
            <a:ext cx="1262063" cy="555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5" name="Rectangle 14"/>
          <p:cNvSpPr/>
          <p:nvPr userDrawn="1"/>
        </p:nvSpPr>
        <p:spPr bwMode="auto">
          <a:xfrm flipH="1" flipV="1">
            <a:off x="5834063" y="920750"/>
            <a:ext cx="3309937" cy="5556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16" name="Picture 32" descr="doe_logo_ppt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121400" y="276225"/>
            <a:ext cx="2743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itle 1"/>
          <p:cNvSpPr txBox="1">
            <a:spLocks/>
          </p:cNvSpPr>
          <p:nvPr userDrawn="1"/>
        </p:nvSpPr>
        <p:spPr bwMode="auto">
          <a:xfrm>
            <a:off x="250825" y="242888"/>
            <a:ext cx="5256213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>
              <a:lnSpc>
                <a:spcPts val="2800"/>
              </a:lnSpc>
              <a:spcAft>
                <a:spcPts val="0"/>
              </a:spcAft>
              <a:defRPr/>
            </a:pPr>
            <a:r>
              <a:rPr lang="en-US">
                <a:solidFill>
                  <a:schemeClr val="bg1"/>
                </a:solidFill>
                <a:latin typeface="Arial Narrow"/>
                <a:ea typeface="Arial Narrow" pitchFamily="-108" charset="0"/>
                <a:cs typeface="Arial Narrow"/>
              </a:rPr>
              <a:t>BUILDING ENERGY CODES</a:t>
            </a:r>
            <a:endParaRPr lang="en-US" dirty="0">
              <a:solidFill>
                <a:schemeClr val="bg1"/>
              </a:solidFill>
              <a:latin typeface="Arial Narrow"/>
              <a:ea typeface="Arial Narrow" pitchFamily="-108" charset="0"/>
              <a:cs typeface="Arial Narrow"/>
            </a:endParaRPr>
          </a:p>
        </p:txBody>
      </p:sp>
      <p:sp>
        <p:nvSpPr>
          <p:cNvPr id="18" name="Rectangle 17"/>
          <p:cNvSpPr/>
          <p:nvPr userDrawn="1"/>
        </p:nvSpPr>
        <p:spPr>
          <a:xfrm flipH="1">
            <a:off x="4576763" y="5070475"/>
            <a:ext cx="1252537" cy="1385888"/>
          </a:xfrm>
          <a:prstGeom prst="rect">
            <a:avLst/>
          </a:prstGeom>
          <a:solidFill>
            <a:schemeClr val="accent2"/>
          </a:solidFill>
          <a:ln>
            <a:solidFill>
              <a:srgbClr val="FFD2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19" name="Picture 18" descr="shutterstock_1155858.jpg"/>
          <p:cNvPicPr>
            <a:picLocks noChangeAspect="1"/>
          </p:cNvPicPr>
          <p:nvPr userDrawn="1"/>
        </p:nvPicPr>
        <p:blipFill>
          <a:blip r:embed="rId6"/>
          <a:srcRect t="17358" r="49886"/>
          <a:stretch>
            <a:fillRect/>
          </a:stretch>
        </p:blipFill>
        <p:spPr bwMode="auto">
          <a:xfrm>
            <a:off x="4584700" y="2363788"/>
            <a:ext cx="1243013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20"/>
          <p:cNvSpPr/>
          <p:nvPr userDrawn="1"/>
        </p:nvSpPr>
        <p:spPr>
          <a:xfrm flipH="1">
            <a:off x="4589463" y="3729038"/>
            <a:ext cx="1243012" cy="13636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cxnSp>
        <p:nvCxnSpPr>
          <p:cNvPr id="21" name="Straight Connector 21"/>
          <p:cNvCxnSpPr/>
          <p:nvPr userDrawn="1"/>
        </p:nvCxnSpPr>
        <p:spPr>
          <a:xfrm rot="5400000" flipH="1" flipV="1">
            <a:off x="3074987" y="3692526"/>
            <a:ext cx="5534025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37" descr="becp_program_logo_red.ai"/>
          <p:cNvPicPr>
            <a:picLocks noChangeAspect="1"/>
          </p:cNvPicPr>
          <p:nvPr userDrawn="1"/>
        </p:nvPicPr>
        <p:blipFill>
          <a:blip r:embed="rId7"/>
          <a:srcRect l="44299" t="38205" r="43346" b="48183"/>
          <a:stretch>
            <a:fillRect/>
          </a:stretch>
        </p:blipFill>
        <p:spPr bwMode="auto">
          <a:xfrm>
            <a:off x="4687888" y="3938588"/>
            <a:ext cx="1066800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Straight Connector 23"/>
          <p:cNvCxnSpPr/>
          <p:nvPr userDrawn="1"/>
        </p:nvCxnSpPr>
        <p:spPr>
          <a:xfrm rot="5400000" flipH="1" flipV="1">
            <a:off x="1812131" y="3683794"/>
            <a:ext cx="5535613" cy="9525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Subtitle 2"/>
          <p:cNvSpPr>
            <a:spLocks noGrp="1"/>
          </p:cNvSpPr>
          <p:nvPr>
            <p:ph type="subTitle" idx="1"/>
          </p:nvPr>
        </p:nvSpPr>
        <p:spPr>
          <a:xfrm>
            <a:off x="163046" y="5253120"/>
            <a:ext cx="4382300" cy="1175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68100" y="5672913"/>
            <a:ext cx="1390650" cy="288687"/>
          </a:xfr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bg1"/>
                </a:solidFill>
                <a:latin typeface="Arial Narrow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262" y="5403443"/>
            <a:ext cx="2069803" cy="10444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0675"/>
            <a:ext cx="8229600" cy="48768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900" y="1831975"/>
            <a:ext cx="8212138" cy="906463"/>
          </a:xfrm>
        </p:spPr>
        <p:txBody>
          <a:bodyPr lIns="91440" tIns="45720" rIns="91440" bIns="45720"/>
          <a:lstStyle>
            <a:lvl1pPr>
              <a:defRPr sz="4000">
                <a:solidFill>
                  <a:srgbClr val="C97A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1488" y="2973388"/>
            <a:ext cx="8208962" cy="2279650"/>
          </a:xfrm>
        </p:spPr>
        <p:txBody>
          <a:bodyPr lIns="91440" tIns="45720" rIns="91440" bIns="45720"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4719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628782"/>
            <a:ext cx="9144000" cy="1600438"/>
          </a:xfrm>
          <a:noFill/>
          <a:ln w="25400">
            <a:noFill/>
          </a:ln>
          <a:effectLst/>
        </p:spPr>
        <p:txBody>
          <a:bodyPr lIns="457200" tIns="457200" rIns="457200" bIns="457200" anchor="ctr">
            <a:sp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4800600"/>
            <a:ext cx="8229600" cy="457200"/>
          </a:xfr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fld id="{72722D68-B255-A94C-A3CB-3E687CBC89EF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5257800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540477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</p:spTree>
    <p:extLst>
      <p:ext uri="{BB962C8B-B14F-4D97-AF65-F5344CB8AC3E}">
        <p14:creationId xmlns:p14="http://schemas.microsoft.com/office/powerpoint/2010/main" val="31699113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371596"/>
            <a:ext cx="82296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D11E647B-2526-554A-8D8B-54D170A77B52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356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162213"/>
            <a:ext cx="7110000" cy="384721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371598"/>
            <a:ext cx="8229600" cy="4800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571B0C3B-3A7D-3848-B824-737E096AF391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5709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5516A233-C441-7B49-8728-983BDB24CC5F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371596"/>
            <a:ext cx="38862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4800600" y="1369118"/>
            <a:ext cx="38862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985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3715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9ADF8008-A3A8-D94F-BA03-3F18FE570F74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23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24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457200" y="2059241"/>
            <a:ext cx="3886200" cy="41148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4800600" y="2056763"/>
            <a:ext cx="3886200" cy="41148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2877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371600"/>
            <a:ext cx="8229600" cy="38862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AB913CE7-CFD7-D244-9CF5-91B28CB73AAE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6252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3613C8CB-43D8-CE4B-9FBA-0A4A4D7DDC27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2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4736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295A8C86-62E8-7241-8327-8973F14C6094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5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2463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A67F5DE3-4E7A-1F49-B8B8-4C0F1552EA37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4800600" y="1828800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376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BC5D5528-8E4A-A64F-9E68-AD02791E3931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5"/>
          </p:nvPr>
        </p:nvSpPr>
        <p:spPr>
          <a:xfrm>
            <a:off x="457200" y="2514600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6"/>
          </p:nvPr>
        </p:nvSpPr>
        <p:spPr>
          <a:xfrm>
            <a:off x="4800600" y="2512122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3061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96B83080-A0DC-A846-88CA-CAA893C02D37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828797"/>
            <a:ext cx="82296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9376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ECCEC056-3BC1-D941-A53E-3A2C2BC72558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1828797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800600" y="1828800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390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8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0CB5865-558E-8649-88A9-CBCFE3470DB8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57200" y="2516451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4800600" y="2516454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944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6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F4FDA3-C98B-EA4E-8817-64F4090BAB92}" type="datetime4">
              <a:rPr lang="en-US" smtClean="0"/>
              <a:t>August 13, 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350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828800"/>
            <a:ext cx="8229600" cy="34290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208459BF-80C7-FA41-AED7-562070351A38}" type="datetime4">
              <a:rPr lang="en-US" smtClean="0"/>
              <a:t>August 13, 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552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C9B1E557-D2DE-C740-9A28-CB1872EDE0F8}" type="datetime4">
              <a:rPr lang="en-US" smtClean="0"/>
              <a:t>August 13, 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4007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900" y="1831975"/>
            <a:ext cx="8212138" cy="906463"/>
          </a:xfrm>
        </p:spPr>
        <p:txBody>
          <a:bodyPr lIns="91440" tIns="45720" rIns="91440" bIns="45720"/>
          <a:lstStyle>
            <a:lvl1pPr>
              <a:defRPr sz="4000">
                <a:solidFill>
                  <a:srgbClr val="C97A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1488" y="2973388"/>
            <a:ext cx="8208962" cy="2279650"/>
          </a:xfrm>
        </p:spPr>
        <p:txBody>
          <a:bodyPr lIns="91440" tIns="45720" rIns="91440" bIns="45720"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94220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0675"/>
            <a:ext cx="8229600" cy="48768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72550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35A4E209-819E-4847-8C73-FACD00174565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2628782"/>
            <a:ext cx="9144000" cy="1600438"/>
          </a:xfrm>
          <a:noFill/>
          <a:ln w="25400">
            <a:noFill/>
          </a:ln>
          <a:effectLst/>
        </p:spPr>
        <p:txBody>
          <a:bodyPr lIns="457200" tIns="457200" rIns="457200" bIns="457200" anchor="ctr">
            <a:spAutoFit/>
          </a:bodyPr>
          <a:lstStyle>
            <a:lvl1pPr algn="l">
              <a:defRPr sz="4400" b="1"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4800600"/>
            <a:ext cx="8229600" cy="457200"/>
          </a:xfr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70727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5257800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540477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</p:spTree>
    <p:extLst>
      <p:ext uri="{BB962C8B-B14F-4D97-AF65-F5344CB8AC3E}">
        <p14:creationId xmlns:p14="http://schemas.microsoft.com/office/powerpoint/2010/main" val="13501785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621792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371598"/>
            <a:ext cx="8229600" cy="4800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36352874-118B-E24F-968D-2511B069207B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254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356616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4F218C-213B-C54B-9A93-DEA1EC18DD65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862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6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327CC7-BEE1-6F4A-B167-5B675BDE4CB4}" type="datetime4">
              <a:rPr lang="en-US" smtClean="0"/>
              <a:t>August 13, 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2384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5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95F552-8AF0-DD42-87C9-F351B1EED456}" type="datetime4">
              <a:rPr lang="en-US" smtClean="0"/>
              <a:t>August 13, 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371600"/>
            <a:ext cx="8229600" cy="38862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64137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154C3BD-BE20-C04F-8E15-2D5F58D27A5A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356615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076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6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A67B99E-ACA9-3B49-9F4E-9CFF45A7F14A}" type="datetime4">
              <a:rPr lang="en-US" smtClean="0"/>
              <a:t>August 13, 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4082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799"/>
            <a:ext cx="82296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D3ED6A-AF32-2143-8579-8C1FA3A63491}" type="datetime4">
              <a:rPr lang="en-US" smtClean="0"/>
              <a:t>August 13, 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8094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799"/>
            <a:ext cx="38862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828799"/>
            <a:ext cx="3886200" cy="4343400"/>
          </a:xfrm>
        </p:spPr>
        <p:txBody>
          <a:bodyPr lIns="0" t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5E5567-F82B-8343-9977-CC67B775D68A}" type="datetime4">
              <a:rPr lang="en-US" smtClean="0"/>
              <a:t>August 13, 2018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845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AFF9BB-A143-C145-BA9C-30105BB17E36}" type="datetime4">
              <a:rPr lang="en-US" smtClean="0"/>
              <a:t>August 13, 2018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7429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514600"/>
            <a:ext cx="9144000" cy="1828800"/>
          </a:xfrm>
          <a:prstGeom prst="rect">
            <a:avLst/>
          </a:prstGeom>
          <a:noFill/>
          <a:ln w="25400">
            <a:noFill/>
          </a:ln>
          <a:effectLst/>
        </p:spPr>
        <p:txBody>
          <a:bodyPr lIns="274320" tIns="274320" rIns="274320" bIns="274320" anchor="ctr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6400800"/>
            <a:ext cx="825500" cy="228600"/>
          </a:xfrm>
          <a:prstGeom prst="rect">
            <a:avLst/>
          </a:prstGeom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9A080766-0BF8-8348-AE6A-8A4A559F6D3E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320" y="4800600"/>
            <a:ext cx="8595360" cy="457200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74320" y="5257800"/>
            <a:ext cx="8595360" cy="2743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0" y="5540477"/>
            <a:ext cx="8595360" cy="2743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</p:spTree>
    <p:extLst>
      <p:ext uri="{BB962C8B-B14F-4D97-AF65-F5344CB8AC3E}">
        <p14:creationId xmlns:p14="http://schemas.microsoft.com/office/powerpoint/2010/main" val="31699113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274320" y="1600200"/>
            <a:ext cx="859536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02" y="1"/>
            <a:ext cx="1170431" cy="148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3566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1"/>
          </p:nvPr>
        </p:nvSpPr>
        <p:spPr>
          <a:xfrm>
            <a:off x="27432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sz="half" idx="13"/>
          </p:nvPr>
        </p:nvSpPr>
        <p:spPr>
          <a:xfrm>
            <a:off x="475488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02" y="1"/>
            <a:ext cx="1170431" cy="148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858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3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9" name="Content Placeholder 2"/>
          <p:cNvSpPr>
            <a:spLocks noGrp="1"/>
          </p:cNvSpPr>
          <p:nvPr>
            <p:ph sz="half" idx="13"/>
          </p:nvPr>
        </p:nvSpPr>
        <p:spPr>
          <a:xfrm>
            <a:off x="27432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Content Placeholder 2"/>
          <p:cNvSpPr>
            <a:spLocks noGrp="1"/>
          </p:cNvSpPr>
          <p:nvPr>
            <p:ph sz="half" idx="14"/>
          </p:nvPr>
        </p:nvSpPr>
        <p:spPr>
          <a:xfrm>
            <a:off x="475488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02" y="1"/>
            <a:ext cx="1170431" cy="148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877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1600200"/>
            <a:ext cx="8595360" cy="36576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" y="5486400"/>
            <a:ext cx="859536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02" y="1"/>
            <a:ext cx="1170431" cy="148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252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02" y="1"/>
            <a:ext cx="1170431" cy="148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736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90AEF710-8C28-6546-9604-880FB4645B21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274320" y="1600200"/>
            <a:ext cx="859536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4937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Line 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5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5B9E8E-6868-BD41-B75D-7F7725F1694F}" type="datetime4">
              <a:rPr lang="en-US" smtClean="0"/>
              <a:t>August 13, 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371600"/>
            <a:ext cx="8229600" cy="38862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13008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CDDA9E2A-8607-5C4E-8C0A-43148951D912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3"/>
          </p:nvPr>
        </p:nvSpPr>
        <p:spPr>
          <a:xfrm>
            <a:off x="27432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4"/>
          </p:nvPr>
        </p:nvSpPr>
        <p:spPr>
          <a:xfrm>
            <a:off x="475488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8390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78605C4-A25A-B649-99D1-F205BCD3665C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3"/>
          </p:nvPr>
        </p:nvSpPr>
        <p:spPr>
          <a:xfrm>
            <a:off x="27432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idx="14"/>
          </p:nvPr>
        </p:nvSpPr>
        <p:spPr>
          <a:xfrm>
            <a:off x="475488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39446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28CD72E9-4AED-4D4C-8150-C415CA6AC4E9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1600200"/>
            <a:ext cx="8595360" cy="36576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" y="5486400"/>
            <a:ext cx="859536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00552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93F589BE-4EC2-DF4F-9D75-1E8273666669}" type="datetime4">
              <a:rPr lang="en-US" smtClean="0"/>
              <a:t>August 13, 2018</a:t>
            </a:fld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54007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162213"/>
            <a:ext cx="7110000" cy="384721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371598"/>
            <a:ext cx="8229600" cy="4800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571B0C3B-3A7D-3848-B824-737E096AF391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09741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900" y="1831975"/>
            <a:ext cx="8212138" cy="906463"/>
          </a:xfrm>
        </p:spPr>
        <p:txBody>
          <a:bodyPr lIns="91440" tIns="45720" rIns="91440" bIns="45720"/>
          <a:lstStyle>
            <a:lvl1pPr>
              <a:defRPr sz="4000">
                <a:solidFill>
                  <a:srgbClr val="C97A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1488" y="2973388"/>
            <a:ext cx="8208962" cy="2279650"/>
          </a:xfrm>
        </p:spPr>
        <p:txBody>
          <a:bodyPr lIns="91440" tIns="45720" rIns="91440" bIns="45720"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4719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514600"/>
            <a:ext cx="9144000" cy="1828800"/>
          </a:xfrm>
          <a:noFill/>
          <a:ln w="25400">
            <a:noFill/>
          </a:ln>
          <a:effectLst/>
        </p:spPr>
        <p:txBody>
          <a:bodyPr lIns="274320" tIns="274320" rIns="274320" bIns="274320" anchor="ctr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320" y="4800600"/>
            <a:ext cx="8595360" cy="457200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0" y="6356350"/>
            <a:ext cx="1600200" cy="365125"/>
          </a:xfrm>
        </p:spPr>
        <p:txBody>
          <a:bodyPr wrap="none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9A080766-0BF8-8348-AE6A-8A4A559F6D3E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/>
          <a:lstStyle>
            <a:lvl1pPr algn="l">
              <a:defRPr sz="900" b="1">
                <a:solidFill>
                  <a:srgbClr val="FFFFFF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74320" y="5257800"/>
            <a:ext cx="8595360" cy="2743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0" y="5540477"/>
            <a:ext cx="8595360" cy="2743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6400800"/>
            <a:ext cx="825500" cy="228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600200"/>
            <a:ext cx="859536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6858000" y="6356350"/>
            <a:ext cx="1600200" cy="365125"/>
          </a:xfrm>
        </p:spPr>
        <p:txBody>
          <a:bodyPr lIns="0" tIns="0" rIns="0" bIns="0"/>
          <a:lstStyle>
            <a:lvl1pPr algn="r">
              <a:defRPr sz="900"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/>
          <a:lstStyle>
            <a:lvl1pPr algn="l">
              <a:defRPr sz="900" b="1">
                <a:solidFill>
                  <a:srgbClr val="707276"/>
                </a:solidFill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32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0" y="6356350"/>
            <a:ext cx="1600200" cy="365125"/>
          </a:xfrm>
        </p:spPr>
        <p:txBody>
          <a:bodyPr lIns="0" tIns="0" rIns="0" bIns="0"/>
          <a:lstStyle>
            <a:lvl1pPr algn="r">
              <a:defRPr sz="900"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5488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/>
          <a:lstStyle>
            <a:lvl1pPr algn="l">
              <a:defRPr sz="900" b="1">
                <a:solidFill>
                  <a:srgbClr val="707276"/>
                </a:solidFill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27432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75488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0" y="6356350"/>
            <a:ext cx="1600200" cy="365125"/>
          </a:xfrm>
        </p:spPr>
        <p:txBody>
          <a:bodyPr lIns="0" tIns="0" rIns="0" bIns="0"/>
          <a:lstStyle>
            <a:lvl1pPr algn="r">
              <a:defRPr sz="900"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/>
          <a:lstStyle>
            <a:lvl1pPr algn="l">
              <a:defRPr sz="900" b="1">
                <a:solidFill>
                  <a:srgbClr val="707276"/>
                </a:solidFill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5D3E66C-72C2-1240-90D0-E7332024CCF6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356615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9457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1600200"/>
            <a:ext cx="8595360" cy="36576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" y="5486400"/>
            <a:ext cx="859536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0" y="6356350"/>
            <a:ext cx="1600200" cy="365125"/>
          </a:xfrm>
        </p:spPr>
        <p:txBody>
          <a:bodyPr lIns="0" tIns="0" rIns="0" bIns="0"/>
          <a:lstStyle>
            <a:lvl1pPr algn="r">
              <a:defRPr sz="900"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900" b="1">
                <a:solidFill>
                  <a:srgbClr val="707276"/>
                </a:solidFill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900" b="1">
                <a:solidFill>
                  <a:srgbClr val="707276"/>
                </a:solidFill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600200"/>
            <a:ext cx="859536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90AEF710-8C28-6546-9604-880FB4645B21}" type="datetime4">
              <a:rPr lang="en-US" smtClean="0"/>
              <a:t>August 13, 2018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900" b="1">
                <a:solidFill>
                  <a:srgbClr val="FFFFFF"/>
                </a:solidFill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7432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CDDA9E2A-8607-5C4E-8C0A-43148951D912}" type="datetime4">
              <a:rPr lang="en-US" smtClean="0"/>
              <a:t>August 13, 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75488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900" b="1">
                <a:solidFill>
                  <a:srgbClr val="FFFFFF"/>
                </a:solidFill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78605C4-A25A-B649-99D1-F205BCD3665C}" type="datetime4">
              <a:rPr lang="en-US" smtClean="0"/>
              <a:t>August 13, 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27432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475488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900" b="1">
                <a:solidFill>
                  <a:srgbClr val="FFFFFF"/>
                </a:solidFill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1600200"/>
            <a:ext cx="8595360" cy="36576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" y="5486400"/>
            <a:ext cx="859536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28CD72E9-4AED-4D4C-8150-C415CA6AC4E9}" type="datetime4">
              <a:rPr lang="en-US" smtClean="0"/>
              <a:t>August 13, 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900" b="1">
                <a:solidFill>
                  <a:srgbClr val="FFFFFF"/>
                </a:solidFill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Color Background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93F589BE-4EC2-DF4F-9D75-1E8273666669}" type="datetime4">
              <a:rPr lang="en-US" smtClean="0"/>
              <a:t>August 13, 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900" b="1">
                <a:solidFill>
                  <a:srgbClr val="FFFFFF"/>
                </a:solidFill>
              </a:defRPr>
            </a:lvl1pPr>
          </a:lstStyle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900" y="1831975"/>
            <a:ext cx="8212138" cy="906463"/>
          </a:xfrm>
        </p:spPr>
        <p:txBody>
          <a:bodyPr lIns="91440" tIns="45720" rIns="91440" bIns="45720"/>
          <a:lstStyle>
            <a:lvl1pPr>
              <a:defRPr sz="4000">
                <a:solidFill>
                  <a:srgbClr val="C97A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1488" y="2973388"/>
            <a:ext cx="8208962" cy="2279650"/>
          </a:xfrm>
        </p:spPr>
        <p:txBody>
          <a:bodyPr lIns="91440" tIns="45720" rIns="91440" bIns="45720"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47196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133230"/>
            <a:ext cx="9144000" cy="57247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162213"/>
            <a:ext cx="7110000" cy="384721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25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387228"/>
            <a:ext cx="8229600" cy="4800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571B0C3B-3A7D-3848-B824-737E096AF391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0974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96AB8-2C97-4DB4-94FC-D2C37DB1819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EDD75-9A81-4BEE-932C-FD717E087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94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828799"/>
            <a:ext cx="82296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510619-C3DC-1742-8D97-AA04E4DA4882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48472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514600"/>
            <a:ext cx="9144000" cy="1828800"/>
          </a:xfrm>
          <a:noFill/>
          <a:ln w="25400">
            <a:noFill/>
          </a:ln>
          <a:effectLst/>
        </p:spPr>
        <p:txBody>
          <a:bodyPr lIns="274320" tIns="274320" rIns="274320" bIns="274320" anchor="ctr">
            <a:noAutofit/>
          </a:bodyPr>
          <a:lstStyle>
            <a:lvl1pPr algn="l">
              <a:defRPr sz="4400" b="1"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320" y="4800600"/>
            <a:ext cx="8595360" cy="457200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70727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74320" y="5257800"/>
            <a:ext cx="8595360" cy="2743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0" y="5540477"/>
            <a:ext cx="8595360" cy="2743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4320" y="6400800"/>
            <a:ext cx="825500" cy="228600"/>
          </a:xfrm>
          <a:prstGeom prst="rect">
            <a:avLst/>
          </a:prstGeom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76998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274320" y="1600200"/>
            <a:ext cx="859536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5709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/>
          <p:cNvSpPr>
            <a:spLocks noGrp="1"/>
          </p:cNvSpPr>
          <p:nvPr>
            <p:ph sz="half" idx="1"/>
          </p:nvPr>
        </p:nvSpPr>
        <p:spPr>
          <a:xfrm>
            <a:off x="27432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3"/>
          </p:nvPr>
        </p:nvSpPr>
        <p:spPr>
          <a:xfrm>
            <a:off x="475488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3508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8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/>
          <p:cNvSpPr>
            <a:spLocks noGrp="1"/>
          </p:cNvSpPr>
          <p:nvPr>
            <p:ph sz="half" idx="13"/>
          </p:nvPr>
        </p:nvSpPr>
        <p:spPr>
          <a:xfrm>
            <a:off x="27432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2"/>
          <p:cNvSpPr>
            <a:spLocks noGrp="1"/>
          </p:cNvSpPr>
          <p:nvPr>
            <p:ph sz="half" idx="14"/>
          </p:nvPr>
        </p:nvSpPr>
        <p:spPr>
          <a:xfrm>
            <a:off x="475488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74082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1600200"/>
            <a:ext cx="8595360" cy="36576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" y="5486400"/>
            <a:ext cx="859536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130082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9457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274320" y="1600200"/>
            <a:ext cx="8595360" cy="4572000"/>
          </a:xfrm>
        </p:spPr>
        <p:txBody>
          <a:bodyPr lIns="0" tIns="0" rIns="0" bIns="0">
            <a:spAutoFit/>
          </a:bodyPr>
          <a:lstStyle>
            <a:lvl1pPr>
              <a:defRPr sz="2000">
                <a:solidFill>
                  <a:srgbClr val="242424"/>
                </a:solidFill>
                <a:latin typeface="Arial"/>
                <a:cs typeface="Arial"/>
              </a:defRPr>
            </a:lvl1pPr>
            <a:lvl2pPr>
              <a:defRPr sz="1800">
                <a:solidFill>
                  <a:srgbClr val="242424"/>
                </a:solidFill>
                <a:latin typeface="Arial"/>
                <a:cs typeface="Arial"/>
              </a:defRPr>
            </a:lvl2pPr>
            <a:lvl3pPr>
              <a:defRPr sz="1600">
                <a:solidFill>
                  <a:srgbClr val="242424"/>
                </a:solidFill>
                <a:latin typeface="Arial"/>
                <a:cs typeface="Arial"/>
              </a:defRPr>
            </a:lvl3pPr>
            <a:lvl4pPr>
              <a:defRPr sz="1400">
                <a:solidFill>
                  <a:srgbClr val="242424"/>
                </a:solidFill>
                <a:latin typeface="Arial"/>
                <a:cs typeface="Arial"/>
              </a:defRPr>
            </a:lvl4pPr>
            <a:lvl5pPr>
              <a:defRPr sz="1400">
                <a:solidFill>
                  <a:srgbClr val="242424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59178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>
          <a:xfrm>
            <a:off x="27432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3"/>
          </p:nvPr>
        </p:nvSpPr>
        <p:spPr>
          <a:xfrm>
            <a:off x="475488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7100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1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sz="half" idx="14"/>
          </p:nvPr>
        </p:nvSpPr>
        <p:spPr>
          <a:xfrm>
            <a:off x="27432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5"/>
          </p:nvPr>
        </p:nvSpPr>
        <p:spPr>
          <a:xfrm>
            <a:off x="475488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376563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1600200"/>
            <a:ext cx="8595360" cy="36576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" y="5486400"/>
            <a:ext cx="859536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4637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799"/>
            <a:ext cx="38862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828799"/>
            <a:ext cx="3886200" cy="4343400"/>
          </a:xfrm>
        </p:spPr>
        <p:txBody>
          <a:bodyPr lIns="0" t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472385-6839-5048-9797-D8A0E313B101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42139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7344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514600"/>
            <a:ext cx="9144000" cy="1828800"/>
          </a:xfrm>
          <a:prstGeom prst="rect">
            <a:avLst/>
          </a:prstGeom>
          <a:noFill/>
          <a:ln w="25400">
            <a:noFill/>
          </a:ln>
          <a:effectLst/>
        </p:spPr>
        <p:txBody>
          <a:bodyPr lIns="274320" tIns="274320" rIns="274320" bIns="274320" anchor="ctr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4320" y="6400800"/>
            <a:ext cx="825500" cy="228600"/>
          </a:xfrm>
          <a:prstGeom prst="rect">
            <a:avLst/>
          </a:prstGeom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320" y="4800600"/>
            <a:ext cx="8595360" cy="457200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74320" y="5257800"/>
            <a:ext cx="8595360" cy="2743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0" y="5540477"/>
            <a:ext cx="8595360" cy="2743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</p:spTree>
    <p:extLst>
      <p:ext uri="{BB962C8B-B14F-4D97-AF65-F5344CB8AC3E}">
        <p14:creationId xmlns:p14="http://schemas.microsoft.com/office/powerpoint/2010/main" val="31699113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274320" y="1600200"/>
            <a:ext cx="859536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35662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Content Placeholder 2"/>
          <p:cNvSpPr>
            <a:spLocks noGrp="1"/>
          </p:cNvSpPr>
          <p:nvPr>
            <p:ph sz="half" idx="1"/>
          </p:nvPr>
        </p:nvSpPr>
        <p:spPr>
          <a:xfrm>
            <a:off x="27432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2"/>
          <p:cNvSpPr>
            <a:spLocks noGrp="1"/>
          </p:cNvSpPr>
          <p:nvPr>
            <p:ph sz="half" idx="13"/>
          </p:nvPr>
        </p:nvSpPr>
        <p:spPr>
          <a:xfrm>
            <a:off x="475488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98585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3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9" name="Content Placeholder 2"/>
          <p:cNvSpPr>
            <a:spLocks noGrp="1"/>
          </p:cNvSpPr>
          <p:nvPr>
            <p:ph sz="half" idx="13"/>
          </p:nvPr>
        </p:nvSpPr>
        <p:spPr>
          <a:xfrm>
            <a:off x="27432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Content Placeholder 2"/>
          <p:cNvSpPr>
            <a:spLocks noGrp="1"/>
          </p:cNvSpPr>
          <p:nvPr>
            <p:ph sz="half" idx="14"/>
          </p:nvPr>
        </p:nvSpPr>
        <p:spPr>
          <a:xfrm>
            <a:off x="475488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328770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1600200"/>
            <a:ext cx="8595360" cy="36576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" y="5486400"/>
            <a:ext cx="859536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962524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25296"/>
            <a:ext cx="9144000" cy="5632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4736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274320" y="1600200"/>
            <a:ext cx="859536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93763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3"/>
          </p:nvPr>
        </p:nvSpPr>
        <p:spPr>
          <a:xfrm>
            <a:off x="27432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4"/>
          </p:nvPr>
        </p:nvSpPr>
        <p:spPr>
          <a:xfrm>
            <a:off x="475488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390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3"/>
          </p:nvPr>
        </p:nvSpPr>
        <p:spPr>
          <a:xfrm>
            <a:off x="27432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2"/>
          <p:cNvSpPr>
            <a:spLocks noGrp="1"/>
          </p:cNvSpPr>
          <p:nvPr>
            <p:ph idx="14"/>
          </p:nvPr>
        </p:nvSpPr>
        <p:spPr>
          <a:xfrm>
            <a:off x="475488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94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7EAC28F-3273-5C49-95C3-ED78200C4FB4}" type="datetime4">
              <a:rPr lang="en-US" smtClean="0"/>
              <a:t>August 13,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27227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1600200"/>
            <a:ext cx="8595360" cy="36576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" y="5486400"/>
            <a:ext cx="859536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005529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40070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96AB8-2C97-4DB4-94FC-D2C37DB1819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EDD75-9A81-4BEE-932C-FD717E087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37341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900" y="1831975"/>
            <a:ext cx="8212138" cy="906463"/>
          </a:xfrm>
        </p:spPr>
        <p:txBody>
          <a:bodyPr lIns="91440" tIns="45720" rIns="91440" bIns="45720"/>
          <a:lstStyle>
            <a:lvl1pPr>
              <a:defRPr sz="4000">
                <a:solidFill>
                  <a:srgbClr val="C97A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1488" y="2973388"/>
            <a:ext cx="8208962" cy="2279650"/>
          </a:xfrm>
        </p:spPr>
        <p:txBody>
          <a:bodyPr lIns="91440" tIns="45720" rIns="91440" bIns="45720"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46916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133230"/>
            <a:ext cx="9144000" cy="57247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162213"/>
            <a:ext cx="7110000" cy="384721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25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387228"/>
            <a:ext cx="8229600" cy="4800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571B0C3B-3A7D-3848-B824-737E096AF391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5193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2514600"/>
            <a:ext cx="9144000" cy="1828800"/>
          </a:xfrm>
          <a:prstGeom prst="rect">
            <a:avLst/>
          </a:prstGeom>
          <a:noFill/>
          <a:ln w="25400">
            <a:noFill/>
          </a:ln>
          <a:effectLst/>
        </p:spPr>
        <p:txBody>
          <a:bodyPr lIns="274320" tIns="274320" rIns="274320" bIns="274320" anchor="ctr">
            <a:noAutofit/>
          </a:bodyPr>
          <a:lstStyle>
            <a:lvl1pPr algn="l">
              <a:defRPr sz="4400" b="1"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320" y="4800600"/>
            <a:ext cx="8595360" cy="4572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70727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74320" y="5257800"/>
            <a:ext cx="8595360" cy="274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0" y="5540477"/>
            <a:ext cx="8595360" cy="274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4320" y="6400800"/>
            <a:ext cx="825500" cy="228600"/>
          </a:xfrm>
          <a:prstGeom prst="rect">
            <a:avLst/>
          </a:prstGeom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17852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274320" y="1600200"/>
            <a:ext cx="859536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42546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2"/>
          <p:cNvSpPr>
            <a:spLocks noGrp="1"/>
          </p:cNvSpPr>
          <p:nvPr>
            <p:ph sz="half" idx="1"/>
          </p:nvPr>
        </p:nvSpPr>
        <p:spPr>
          <a:xfrm>
            <a:off x="27432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sz="half" idx="13"/>
          </p:nvPr>
        </p:nvSpPr>
        <p:spPr>
          <a:xfrm>
            <a:off x="4754880" y="1600200"/>
            <a:ext cx="4114800" cy="45720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38625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>
            <a:spLocks noGrp="1"/>
          </p:cNvSpPr>
          <p:nvPr>
            <p:ph sz="half" idx="13"/>
          </p:nvPr>
        </p:nvSpPr>
        <p:spPr>
          <a:xfrm>
            <a:off x="27432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>
          <a:xfrm>
            <a:off x="4754880" y="2286000"/>
            <a:ext cx="4114800" cy="38862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00200"/>
            <a:ext cx="41148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423843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CC702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1600200"/>
            <a:ext cx="8595360" cy="36576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" y="5486400"/>
            <a:ext cx="859536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6413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image" Target="../media/image14.jpg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5.emf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6.png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45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image" Target="../media/image21.png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20.emf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image" Target="../media/image14.jpg"/><Relationship Id="rId10" Type="http://schemas.openxmlformats.org/officeDocument/2006/relationships/slideLayout" Target="../slideLayouts/slideLayout52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58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image" Target="../media/image20.emf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23.jp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5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1.jp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6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7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24.e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8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image" Target="../media/image20.emf"/><Relationship Id="rId2" Type="http://schemas.openxmlformats.org/officeDocument/2006/relationships/slideLayout" Target="../slideLayouts/slideLayout82.xml"/><Relationship Id="rId16" Type="http://schemas.openxmlformats.org/officeDocument/2006/relationships/image" Target="../media/image14.jp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slideLayout" Target="../slideLayouts/slideLayout97.xml"/><Relationship Id="rId7" Type="http://schemas.openxmlformats.org/officeDocument/2006/relationships/theme" Target="../theme/theme8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99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98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latinum_PowerPoint_Background_08-19-2011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62179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343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571232" y="128016"/>
            <a:ext cx="1444752" cy="7286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160000" y="5588000"/>
            <a:ext cx="914400" cy="91440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endParaRPr lang="en-US" sz="2323" b="1" dirty="0">
              <a:solidFill>
                <a:srgbClr val="FFFFFF"/>
              </a:solidFill>
              <a:latin typeface="Arial Narrow"/>
              <a:ea typeface="+mn-ea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88304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1" r:id="rId16"/>
    <p:sldLayoutId id="214748372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2500" b="1" kern="1200">
          <a:solidFill>
            <a:srgbClr val="D57500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22"/>
        </a:buBlip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3"/>
        </a:buBlip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4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ilver_PowerPoint_Background_08-19-2011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49244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343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7618D9BF-6AE6-5E41-A978-E5BD65476E9F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570482" y="128766"/>
            <a:ext cx="1444752" cy="72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15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91" r:id="rId15"/>
    <p:sldLayoutId id="2147483792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20"/>
        </a:buBlip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2"/>
        </a:buBlip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3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0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356612"/>
            <a:ext cx="6629400" cy="49244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343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9ED044F3-2776-D54C-89C7-4C75660FFBCE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71232" y="128016"/>
            <a:ext cx="1444752" cy="72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rgbClr val="D57500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2"/>
        </a:buBlip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13"/>
        </a:buBlip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4"/>
        </a:buBlip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5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2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ilver_PowerPoint_Background_08-19-2011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8595360" cy="4572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46520" y="219456"/>
            <a:ext cx="1600200" cy="812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02" y="1"/>
            <a:ext cx="1170431" cy="148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15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txStyles>
    <p:titleStyle>
      <a:lvl1pPr algn="l" defTabSz="457200" rtl="0" eaLnBrk="1" latinLnBrk="0" hangingPunct="1">
        <a:spcBef>
          <a:spcPct val="0"/>
        </a:spcBef>
        <a:buNone/>
        <a:defRPr sz="26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2000" kern="1200">
          <a:solidFill>
            <a:srgbClr val="242424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19"/>
        </a:buBlip>
        <a:defRPr sz="1800" kern="1200">
          <a:solidFill>
            <a:srgbClr val="242424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0"/>
        </a:buBlip>
        <a:defRPr sz="1600" kern="1200">
          <a:solidFill>
            <a:srgbClr val="242424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1400" kern="1200">
          <a:solidFill>
            <a:srgbClr val="242424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1400" kern="1200">
          <a:solidFill>
            <a:srgbClr val="242424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opper_PowerPoint_Background_08-19-2011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8595360" cy="4572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t>August 13,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18623" y="219456"/>
            <a:ext cx="1600200" cy="812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87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2600" b="1" kern="1200">
          <a:solidFill>
            <a:srgbClr val="FFFFFF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2000" kern="1200">
          <a:solidFill>
            <a:schemeClr val="accent2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Tx/>
        <a:buBlip>
          <a:blip r:embed="rId19"/>
        </a:buBlip>
        <a:defRPr sz="1800" kern="1200">
          <a:solidFill>
            <a:schemeClr val="accent2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0"/>
        </a:buBlip>
        <a:defRPr sz="1600" kern="1200">
          <a:solidFill>
            <a:schemeClr val="accent2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1400" kern="1200">
          <a:solidFill>
            <a:schemeClr val="accent2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1400" kern="1200">
          <a:solidFill>
            <a:schemeClr val="accent2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latinum_PowerPoint_Background_08-19-2011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8595360" cy="4572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24344" y="219456"/>
            <a:ext cx="1600200" cy="812800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04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600" b="1" kern="1200">
          <a:solidFill>
            <a:srgbClr val="CC7022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5"/>
        </a:buBlip>
        <a:defRPr sz="2000" kern="1200">
          <a:solidFill>
            <a:schemeClr val="accent2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16"/>
        </a:buBlip>
        <a:defRPr sz="1800" kern="1200">
          <a:solidFill>
            <a:schemeClr val="accent2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600" kern="1200">
          <a:solidFill>
            <a:schemeClr val="accent2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1400" kern="1200">
          <a:solidFill>
            <a:schemeClr val="accent2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5"/>
        </a:buBlip>
        <a:defRPr sz="1400" kern="1200">
          <a:solidFill>
            <a:schemeClr val="accent2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ilver_PowerPoint_Background_08-19-2011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8595360" cy="4572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18623" y="219456"/>
            <a:ext cx="16002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15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8" r:id="rId12"/>
    <p:sldLayoutId id="2147483789" r:id="rId13"/>
    <p:sldLayoutId id="2147483790" r:id="rId14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6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2000" kern="1200">
          <a:solidFill>
            <a:srgbClr val="242424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19"/>
        </a:buBlip>
        <a:defRPr sz="1800" kern="1200">
          <a:solidFill>
            <a:srgbClr val="242424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0"/>
        </a:buBlip>
        <a:defRPr sz="1600" kern="1200">
          <a:solidFill>
            <a:srgbClr val="242424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1400" kern="1200">
          <a:solidFill>
            <a:srgbClr val="242424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1400" kern="1200">
          <a:solidFill>
            <a:srgbClr val="242424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356350"/>
            <a:ext cx="1600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1205DB16-F3E1-7B41-BE18-DA9132C94C8C}" type="datetime4">
              <a:rPr lang="en-US" smtClean="0"/>
              <a:pPr/>
              <a:t>August 13, 2018</a:t>
            </a:fld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1664" y="6356350"/>
            <a:ext cx="301752" cy="365125"/>
          </a:xfrm>
          <a:prstGeom prst="rect">
            <a:avLst/>
          </a:prstGeom>
        </p:spPr>
        <p:txBody>
          <a:bodyPr lIns="0" tIns="0" bIns="0" anchor="ctr" anchorCtr="0"/>
          <a:lstStyle>
            <a:lvl1pPr algn="l">
              <a:defRPr sz="900" b="1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8602255" y="6454975"/>
            <a:ext cx="0" cy="182880"/>
          </a:xfrm>
          <a:prstGeom prst="line">
            <a:avLst/>
          </a:prstGeom>
          <a:ln w="12700">
            <a:solidFill>
              <a:srgbClr val="70727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274320" y="1600200"/>
            <a:ext cx="8595360" cy="4572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4344" y="219456"/>
            <a:ext cx="16002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600" b="1" kern="1200">
          <a:solidFill>
            <a:srgbClr val="CC7022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9"/>
        </a:buBlip>
        <a:defRPr sz="2000" kern="1200">
          <a:solidFill>
            <a:srgbClr val="242424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10"/>
        </a:buBlip>
        <a:defRPr sz="1800" kern="1200">
          <a:solidFill>
            <a:srgbClr val="242424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1"/>
        </a:buBlip>
        <a:defRPr sz="1600" kern="1200">
          <a:solidFill>
            <a:srgbClr val="242424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2"/>
        </a:buBlip>
        <a:defRPr sz="1400" kern="1200">
          <a:solidFill>
            <a:srgbClr val="242424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9"/>
        </a:buBlip>
        <a:defRPr sz="1400" kern="1200">
          <a:solidFill>
            <a:srgbClr val="242424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6.png"/><Relationship Id="rId5" Type="http://schemas.openxmlformats.org/officeDocument/2006/relationships/image" Target="../media/image45.jp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50.emf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8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hyperlink" Target="mailto:Supriya.Goel@pnnl.gov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1.xml"/><Relationship Id="rId6" Type="http://schemas.openxmlformats.org/officeDocument/2006/relationships/hyperlink" Target="mailto:Michael.Rosenberg@pnnl.gov" TargetMode="External"/><Relationship Id="rId5" Type="http://schemas.openxmlformats.org/officeDocument/2006/relationships/image" Target="../media/image26.jpg"/><Relationship Id="rId4" Type="http://schemas.openxmlformats.org/officeDocument/2006/relationships/hyperlink" Target="mailto:duane.jonlin@seattle.go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3.xml"/><Relationship Id="rId5" Type="http://schemas.openxmlformats.org/officeDocument/2006/relationships/comments" Target="../comments/comment1.xml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.png"/><Relationship Id="rId7" Type="http://schemas.openxmlformats.org/officeDocument/2006/relationships/hyperlink" Target="https://www.google.com/url?sa=i&amp;rct=j&amp;q=&amp;esrc=s&amp;source=images&amp;cd=&amp;ved=2ahUKEwjFprXbwcrcAhUzNH0KHYBhAfMQjRx6BAgBEAU&amp;url=https://www.ashrae.org/technical-resources/bookstore/standard-90-1&amp;psig=AOvVaw0HBYOjAepkJ3iq4onmzz-T&amp;ust=1533166836391749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3.xml"/><Relationship Id="rId6" Type="http://schemas.openxmlformats.org/officeDocument/2006/relationships/comments" Target="../comments/commen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3"/>
          <p:cNvSpPr>
            <a:spLocks/>
          </p:cNvSpPr>
          <p:nvPr/>
        </p:nvSpPr>
        <p:spPr bwMode="auto">
          <a:xfrm>
            <a:off x="288925" y="0"/>
            <a:ext cx="94488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469900" y="845046"/>
            <a:ext cx="8212138" cy="1077218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C97A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chemeClr val="bg1"/>
                </a:solidFill>
              </a:rPr>
              <a:t>TSPR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chemeClr val="bg1"/>
                </a:solidFill>
              </a:rPr>
              <a:t> The Total System Performance Ratio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91C481-44A7-4E26-B215-860B24165E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58" r="27249" b="8975"/>
          <a:stretch/>
        </p:blipFill>
        <p:spPr>
          <a:xfrm>
            <a:off x="5567729" y="2522864"/>
            <a:ext cx="2286733" cy="27021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B06274-53DB-4B9F-8258-4B018E850A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7234"/>
          <a:stretch/>
        </p:blipFill>
        <p:spPr>
          <a:xfrm>
            <a:off x="3280996" y="2522863"/>
            <a:ext cx="2286733" cy="26496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023A89-1C1C-4EB7-ACFC-FC6C100C00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50" y="2522864"/>
            <a:ext cx="2119746" cy="2649682"/>
          </a:xfrm>
          <a:prstGeom prst="rect">
            <a:avLst/>
          </a:prstGeom>
        </p:spPr>
      </p:pic>
      <p:sp>
        <p:nvSpPr>
          <p:cNvPr id="10" name="Title 3">
            <a:extLst>
              <a:ext uri="{FF2B5EF4-FFF2-40B4-BE49-F238E27FC236}">
                <a16:creationId xmlns:a16="http://schemas.microsoft.com/office/drawing/2014/main" id="{BEEEA66D-09A0-4107-84E4-70E532D22E36}"/>
              </a:ext>
            </a:extLst>
          </p:cNvPr>
          <p:cNvSpPr txBox="1">
            <a:spLocks/>
          </p:cNvSpPr>
          <p:nvPr/>
        </p:nvSpPr>
        <p:spPr>
          <a:xfrm>
            <a:off x="227317" y="5225034"/>
            <a:ext cx="3266159" cy="101566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C97A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altLang="zh-CN" sz="2000" dirty="0">
                <a:solidFill>
                  <a:schemeClr val="bg1"/>
                </a:solidFill>
              </a:rPr>
              <a:t>Duane Jonlin, FAIA</a:t>
            </a:r>
          </a:p>
          <a:p>
            <a:pPr algn="ctr" fontAlgn="auto">
              <a:spcAft>
                <a:spcPts val="0"/>
              </a:spcAft>
            </a:pPr>
            <a:r>
              <a:rPr lang="en-US" altLang="zh-CN" sz="2000" dirty="0">
                <a:solidFill>
                  <a:schemeClr val="bg1"/>
                </a:solidFill>
              </a:rPr>
              <a:t>Energy Code Advisor</a:t>
            </a:r>
          </a:p>
          <a:p>
            <a:pPr algn="ctr" fontAlgn="auto">
              <a:spcAft>
                <a:spcPts val="0"/>
              </a:spcAft>
            </a:pPr>
            <a:r>
              <a:rPr lang="en-US" altLang="zh-CN" sz="2000" dirty="0">
                <a:solidFill>
                  <a:schemeClr val="bg1"/>
                </a:solidFill>
              </a:rPr>
              <a:t>City of Seattle</a:t>
            </a: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7ABD731D-A9F7-45FB-A35D-1C6CA80F4B66}"/>
              </a:ext>
            </a:extLst>
          </p:cNvPr>
          <p:cNvSpPr txBox="1">
            <a:spLocks/>
          </p:cNvSpPr>
          <p:nvPr/>
        </p:nvSpPr>
        <p:spPr>
          <a:xfrm>
            <a:off x="3280996" y="5256247"/>
            <a:ext cx="2513440" cy="101566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C97A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altLang="zh-CN" sz="2000" dirty="0">
                <a:solidFill>
                  <a:schemeClr val="bg1"/>
                </a:solidFill>
              </a:rPr>
              <a:t>Supriya Goel</a:t>
            </a:r>
          </a:p>
          <a:p>
            <a:pPr algn="ctr" fontAlgn="auto">
              <a:spcAft>
                <a:spcPts val="0"/>
              </a:spcAft>
            </a:pPr>
            <a:r>
              <a:rPr lang="en-US" altLang="zh-CN" sz="2000" dirty="0">
                <a:solidFill>
                  <a:schemeClr val="bg1"/>
                </a:solidFill>
              </a:rPr>
              <a:t>Research Engineer PNNL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0288AA7E-1C6A-4BE0-8B40-34DAD1C81A11}"/>
              </a:ext>
            </a:extLst>
          </p:cNvPr>
          <p:cNvSpPr txBox="1">
            <a:spLocks/>
          </p:cNvSpPr>
          <p:nvPr/>
        </p:nvSpPr>
        <p:spPr>
          <a:xfrm>
            <a:off x="5813182" y="5307751"/>
            <a:ext cx="2513440" cy="101566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C97A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altLang="zh-CN" sz="2000" dirty="0">
                <a:solidFill>
                  <a:schemeClr val="bg1"/>
                </a:solidFill>
              </a:rPr>
              <a:t>Michael Rosenberg</a:t>
            </a:r>
          </a:p>
          <a:p>
            <a:pPr algn="ctr" fontAlgn="auto">
              <a:spcAft>
                <a:spcPts val="0"/>
              </a:spcAft>
            </a:pPr>
            <a:r>
              <a:rPr lang="en-US" altLang="zh-CN" sz="2000" dirty="0">
                <a:solidFill>
                  <a:schemeClr val="bg1"/>
                </a:solidFill>
              </a:rPr>
              <a:t>Chief Scientist PNNL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970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F57EEF6-33F3-49FF-8825-A2C8F60EEE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1773" y="3782385"/>
            <a:ext cx="2874767" cy="2874767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46FF543-FBE1-4078-8267-01AF49017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4882" y="759641"/>
            <a:ext cx="3680748" cy="984885"/>
          </a:xfrm>
        </p:spPr>
        <p:txBody>
          <a:bodyPr/>
          <a:lstStyle/>
          <a:p>
            <a:r>
              <a:rPr lang="en-US" dirty="0"/>
              <a:t>Help from all over</a:t>
            </a:r>
          </a:p>
        </p:txBody>
      </p:sp>
      <p:pic>
        <p:nvPicPr>
          <p:cNvPr id="4" name="Picture 2" descr="Image result for carbon neutral city alliance">
            <a:extLst>
              <a:ext uri="{FF2B5EF4-FFF2-40B4-BE49-F238E27FC236}">
                <a16:creationId xmlns:a16="http://schemas.microsoft.com/office/drawing/2014/main" id="{23216889-CA9D-4F35-8B25-0B04709F1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787" y="1670822"/>
            <a:ext cx="5542405" cy="19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0138B96-73AE-4B62-B22A-41E5DF3826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6621" y="3890034"/>
            <a:ext cx="5488120" cy="13445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B2EEDF-A040-4364-8A3F-86E0EFC116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367" y="315571"/>
            <a:ext cx="2710502" cy="27105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1FA05A-DF67-4130-8CDB-840233F16F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5452421"/>
            <a:ext cx="4224760" cy="106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620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Untitled">
            <a:extLst>
              <a:ext uri="{FF2B5EF4-FFF2-40B4-BE49-F238E27FC236}">
                <a16:creationId xmlns:a16="http://schemas.microsoft.com/office/drawing/2014/main" id="{B594C2C6-B7C0-4B71-8BD1-65804FAE5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6667" r="14687" b="4044"/>
          <a:stretch>
            <a:fillRect/>
          </a:stretch>
        </p:blipFill>
        <p:spPr bwMode="auto">
          <a:xfrm>
            <a:off x="4702503" y="4282553"/>
            <a:ext cx="3035343" cy="190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165E4BE2-91CA-43AE-80D4-EB23E58B0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23872" t="28040" r="14371" b="10001"/>
          <a:stretch>
            <a:fillRect/>
          </a:stretch>
        </p:blipFill>
        <p:spPr bwMode="auto">
          <a:xfrm>
            <a:off x="313355" y="4282553"/>
            <a:ext cx="3186353" cy="193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9FAEBDD-725E-4985-8B3C-42D51DF60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593" y="214642"/>
            <a:ext cx="5533487" cy="1136399"/>
          </a:xfrm>
        </p:spPr>
        <p:txBody>
          <a:bodyPr/>
          <a:lstStyle/>
          <a:p>
            <a:r>
              <a:rPr lang="en-US" dirty="0"/>
              <a:t>Baseline HVAC Systems</a:t>
            </a:r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A2F65360-C303-4F27-8381-D4B56CD2B3E4}"/>
              </a:ext>
            </a:extLst>
          </p:cNvPr>
          <p:cNvGrpSpPr>
            <a:grpSpLocks/>
          </p:cNvGrpSpPr>
          <p:nvPr/>
        </p:nvGrpSpPr>
        <p:grpSpPr bwMode="auto">
          <a:xfrm>
            <a:off x="69331" y="1340777"/>
            <a:ext cx="3528567" cy="2687321"/>
            <a:chOff x="377659" y="584841"/>
            <a:chExt cx="4875513" cy="3517064"/>
          </a:xfrm>
        </p:grpSpPr>
        <p:pic>
          <p:nvPicPr>
            <p:cNvPr id="6" name="Picture 3" descr="smOfficeRenderedImage.jpg">
              <a:extLst>
                <a:ext uri="{FF2B5EF4-FFF2-40B4-BE49-F238E27FC236}">
                  <a16:creationId xmlns:a16="http://schemas.microsoft.com/office/drawing/2014/main" id="{6C87E3B6-7EF7-4013-94C2-CCDDAD822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7645" y="584841"/>
              <a:ext cx="4667604" cy="2293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2C9BF4F-0C1B-4FE4-ACCB-5B1DA77F8C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659" y="2893486"/>
              <a:ext cx="4875513" cy="120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800" dirty="0">
                  <a:solidFill>
                    <a:schemeClr val="bg1"/>
                  </a:solidFill>
                </a:rPr>
                <a:t>Continually running packaged heat pump </a:t>
              </a:r>
              <a:r>
                <a:rPr lang="en-US" sz="1800" dirty="0">
                  <a:solidFill>
                    <a:schemeClr val="bg1"/>
                  </a:solidFill>
                  <a:sym typeface="Wingdings" panose="05000000000000000000" pitchFamily="2" charset="2"/>
                </a:rPr>
                <a:t> </a:t>
              </a:r>
              <a:r>
                <a:rPr lang="en-US" sz="1800" dirty="0">
                  <a:solidFill>
                    <a:srgbClr val="FFFF00"/>
                  </a:solidFill>
                  <a:sym typeface="Wingdings" panose="05000000000000000000" pitchFamily="2" charset="2"/>
                </a:rPr>
                <a:t>cycling heat pump with DOAS/ERV</a:t>
              </a:r>
              <a:endParaRPr lang="en-US" sz="1800" dirty="0">
                <a:solidFill>
                  <a:srgbClr val="FFFF00"/>
                </a:solidFill>
                <a:latin typeface="Calibr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49FA53E-45B1-4372-A239-A0FA2F298F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954" y="1905309"/>
              <a:ext cx="2775356" cy="10070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solidFill>
                    <a:srgbClr val="C00000"/>
                  </a:solidFill>
                  <a:latin typeface="Calibri" pitchFamily="34" charset="0"/>
                </a:rPr>
                <a:t>Small</a:t>
              </a:r>
              <a:r>
                <a:rPr lang="en-US" sz="2200" dirty="0">
                  <a:solidFill>
                    <a:srgbClr val="C00000"/>
                  </a:solidFill>
                  <a:latin typeface="Calibri" pitchFamily="34" charset="0"/>
                </a:rPr>
                <a:t> </a:t>
              </a:r>
              <a:r>
                <a:rPr lang="en-US" sz="2200" b="1" dirty="0">
                  <a:solidFill>
                    <a:srgbClr val="C00000"/>
                  </a:solidFill>
                  <a:latin typeface="Calibri" pitchFamily="34" charset="0"/>
                </a:rPr>
                <a:t>Office/Library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DF03E15-310C-4D3A-BB71-ED26E6CA2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5" y="6218540"/>
            <a:ext cx="36002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VAV reheat w/boiler and WC chiller </a:t>
            </a:r>
            <a:r>
              <a:rPr lang="en-US" sz="1800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>
                <a:solidFill>
                  <a:srgbClr val="FFFF00"/>
                </a:solidFill>
                <a:sym typeface="Wingdings" panose="05000000000000000000" pitchFamily="2" charset="2"/>
              </a:rPr>
              <a:t>WLHP w/DOAS/ERV</a:t>
            </a:r>
            <a:r>
              <a:rPr lang="en-US" sz="1800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7BBFBD-D528-4670-BF6F-301A2AC53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7450" y="3130873"/>
            <a:ext cx="4028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Continually running packaged gas/dx </a:t>
            </a:r>
            <a:r>
              <a:rPr lang="en-US" sz="1800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>
                <a:solidFill>
                  <a:srgbClr val="FFFF00"/>
                </a:solidFill>
                <a:sym typeface="Wingdings" panose="05000000000000000000" pitchFamily="2" charset="2"/>
              </a:rPr>
              <a:t>cycling heat pump with DOAS/ERV</a:t>
            </a:r>
            <a:endParaRPr lang="en-US" sz="1800" dirty="0">
              <a:solidFill>
                <a:srgbClr val="FFFF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3AFE62-A72B-4ADB-8D71-B701F21242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4504" y="6145120"/>
            <a:ext cx="42817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Packaged VAV reheat w/boiler </a:t>
            </a:r>
            <a:r>
              <a:rPr lang="en-US" sz="1800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>
                <a:solidFill>
                  <a:srgbClr val="FFFF00"/>
                </a:solidFill>
                <a:sym typeface="Wingdings" panose="05000000000000000000" pitchFamily="2" charset="2"/>
              </a:rPr>
              <a:t>cycling heat pump with DOAS/ERV</a:t>
            </a:r>
            <a:endParaRPr lang="en-US" sz="1800" dirty="0">
              <a:solidFill>
                <a:srgbClr val="FFFF00"/>
              </a:solidFill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F71600E3-7B1A-43AE-9E24-9F36CF2AC2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4004" y="5797724"/>
            <a:ext cx="2057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  <a:latin typeface="Calibri" pitchFamily="34" charset="0"/>
              </a:rPr>
              <a:t>Large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200" b="1" dirty="0">
                <a:solidFill>
                  <a:srgbClr val="C00000"/>
                </a:solidFill>
                <a:latin typeface="Calibri" pitchFamily="34" charset="0"/>
              </a:rPr>
              <a:t>Office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7B4B9882-73BF-4BD2-8B37-0E79E86ED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7691" y="5787653"/>
            <a:ext cx="120543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  <a:latin typeface="Calibri" pitchFamily="34" charset="0"/>
              </a:rPr>
              <a:t>School</a:t>
            </a:r>
          </a:p>
        </p:txBody>
      </p:sp>
      <p:pic>
        <p:nvPicPr>
          <p:cNvPr id="19" name="Picture 25">
            <a:extLst>
              <a:ext uri="{FF2B5EF4-FFF2-40B4-BE49-F238E27FC236}">
                <a16:creationId xmlns:a16="http://schemas.microsoft.com/office/drawing/2014/main" id="{418F2EB8-8616-4BAE-9F5F-B5299E57C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421420" y="620396"/>
            <a:ext cx="1752784" cy="3190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4">
            <a:extLst>
              <a:ext uri="{FF2B5EF4-FFF2-40B4-BE49-F238E27FC236}">
                <a16:creationId xmlns:a16="http://schemas.microsoft.com/office/drawing/2014/main" id="{F2A9F0AB-D5E1-4B8F-8D9A-6D5BA2BBC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1595" y="2699986"/>
            <a:ext cx="236027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  <a:latin typeface="Calibri" pitchFamily="34" charset="0"/>
              </a:rPr>
              <a:t>Stand-alone</a:t>
            </a:r>
            <a:r>
              <a:rPr lang="en-US" sz="1600" dirty="0">
                <a:solidFill>
                  <a:srgbClr val="020B16"/>
                </a:solidFill>
                <a:latin typeface="Calibri" pitchFamily="34" charset="0"/>
              </a:rPr>
              <a:t> </a:t>
            </a:r>
            <a:r>
              <a:rPr lang="en-US" sz="2200" b="1" dirty="0">
                <a:solidFill>
                  <a:srgbClr val="C00000"/>
                </a:solidFill>
                <a:latin typeface="Calibri" pitchFamily="34" charset="0"/>
              </a:rPr>
              <a:t>Retail</a:t>
            </a:r>
          </a:p>
        </p:txBody>
      </p:sp>
    </p:spTree>
    <p:extLst>
      <p:ext uri="{BB962C8B-B14F-4D97-AF65-F5344CB8AC3E}">
        <p14:creationId xmlns:p14="http://schemas.microsoft.com/office/powerpoint/2010/main" val="3737551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E89AEBD-362D-45D8-9679-08EE150D4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you </a:t>
            </a:r>
            <a:r>
              <a:rPr lang="en-US" i="1" dirty="0"/>
              <a:t>insist</a:t>
            </a:r>
            <a:r>
              <a:rPr lang="en-US" dirty="0"/>
              <a:t> on all that detail…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78C222E-5A53-4E51-8B88-1AF0568B3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184839"/>
              </p:ext>
            </p:extLst>
          </p:nvPr>
        </p:nvGraphicFramePr>
        <p:xfrm>
          <a:off x="352756" y="1051545"/>
          <a:ext cx="8438487" cy="51882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1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38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6535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Parameter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Building Type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9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Large Office</a:t>
                      </a:r>
                      <a:r>
                        <a:rPr lang="en-US" sz="1400" baseline="30000" dirty="0">
                          <a:solidFill>
                            <a:srgbClr val="020B16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Small Office</a:t>
                      </a:r>
                      <a:r>
                        <a:rPr lang="en-US" sz="1400" baseline="30000">
                          <a:solidFill>
                            <a:srgbClr val="020B16"/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Retail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School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6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 Type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Water-source Heat Pump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Packaged air-source Heat Pump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Packaged air-source Heat Pump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Packaged air-source Heat Pump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Fan control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Cycle on load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Cycle on load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Cycle on load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Cycle on load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Space condition fan power (W/cfm)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0.528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0.528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0.522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0.528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(2.5”, 65% fan, 85.5% motor)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(2.5”, 65% fan, 85.5% motor)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(2.5”, 65% fan, 86.5% motor)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(2.5”, 65% fan, 85.5% motor)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Cooling Source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DX (heat pump)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DX (heat pump)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DX (heat pump)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DX (heat pump)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Heat source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Heat Pump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Heat Pump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Heat Pump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Heat Pump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Supplemental heating availability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NA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&lt;40°F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&lt;40°F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&lt;40°F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65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Modeled cooling/heating COP (Net of fan)</a:t>
                      </a:r>
                      <a:r>
                        <a:rPr lang="en-US" sz="1400" baseline="30000">
                          <a:effectLst/>
                        </a:rPr>
                        <a:t>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4.46/4.61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3.83/3.81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4.25/3.57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3.83/3.81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2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17-65 </a:t>
                      </a:r>
                      <a:r>
                        <a:rPr lang="en-US" sz="14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MBh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: 13 EER/4.3 COP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&lt;65 </a:t>
                      </a:r>
                      <a:r>
                        <a:rPr lang="en-US" sz="14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MBh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: 14 SEER/8.0 HSPF 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65-135 </a:t>
                      </a:r>
                      <a:r>
                        <a:rPr lang="en-US" sz="14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MBh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: 12.2 EER/3.3 COP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&lt;65 </a:t>
                      </a:r>
                      <a:r>
                        <a:rPr lang="en-US" sz="14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MBh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: 14 SEER/8.0HSPF 14.0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OSA Economizer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No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No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Yes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Yes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Occupied ventilation source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DOAS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DOAS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DOAS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DOAS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DOAS Fan Power (W/cfm)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0.979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0.979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0.873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0.887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(2.29”, 65% fan, 81% motor)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(2.29”, 65% fan, 81% motor)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(2.29”, 65% fan, 81% motor)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(2.29”, 65% fan, 81% motor)</a:t>
                      </a:r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DOAS temperature control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Bypass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Wild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20B16"/>
                          </a:solidFill>
                          <a:effectLst/>
                        </a:rPr>
                        <a:t>Bypass</a:t>
                      </a:r>
                      <a:endParaRPr lang="en-US" sz="140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Bypass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ERV efficiency (sensible only)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70%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70%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70%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20B16"/>
                          </a:solidFill>
                          <a:effectLst/>
                        </a:rPr>
                        <a:t>70%</a:t>
                      </a:r>
                      <a:endParaRPr lang="en-US" sz="1400" dirty="0">
                        <a:solidFill>
                          <a:srgbClr val="020B1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9680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4403B-9020-4CDF-946E-6592DE89F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Compliance calculation tool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5207B7-5A25-452D-B5B5-1BFA13C8E044}"/>
              </a:ext>
            </a:extLst>
          </p:cNvPr>
          <p:cNvSpPr/>
          <p:nvPr/>
        </p:nvSpPr>
        <p:spPr>
          <a:xfrm>
            <a:off x="454094" y="1355912"/>
            <a:ext cx="6554378" cy="1434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spcBef>
                <a:spcPct val="20000"/>
              </a:spcBef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module on top of DOE’s (free) Asset Score Tool</a:t>
            </a:r>
          </a:p>
          <a:p>
            <a:pPr marL="742950" lvl="1" indent="-285750">
              <a:spcBef>
                <a:spcPct val="20000"/>
              </a:spcBef>
              <a:buSzPct val="100000"/>
              <a:buBlip>
                <a:blip r:embed="rId3"/>
              </a:buBlip>
              <a:defRPr/>
            </a:pPr>
            <a:r>
              <a:rPr lang="en-US" sz="1800" dirty="0">
                <a:solidFill>
                  <a:schemeClr val="bg1"/>
                </a:solidFill>
                <a:latin typeface="Arial"/>
                <a:ea typeface="+mn-ea"/>
                <a:cs typeface="Arial"/>
              </a:rPr>
              <a:t>Simplified tool for assessing building energy efficiency</a:t>
            </a:r>
          </a:p>
          <a:p>
            <a:pPr marL="742950" lvl="1" indent="-285750">
              <a:spcBef>
                <a:spcPct val="20000"/>
              </a:spcBef>
              <a:buSzPct val="100000"/>
              <a:buBlip>
                <a:blip r:embed="rId3"/>
              </a:buBlip>
              <a:defRPr/>
            </a:pPr>
            <a:r>
              <a:rPr lang="en-US" sz="1800" dirty="0">
                <a:solidFill>
                  <a:schemeClr val="bg1"/>
                </a:solidFill>
                <a:latin typeface="Arial"/>
                <a:ea typeface="+mn-ea"/>
                <a:cs typeface="Arial"/>
              </a:rPr>
              <a:t>Generates a basic energy efficiency rating </a:t>
            </a:r>
          </a:p>
          <a:p>
            <a:pPr marL="0" lvl="1">
              <a:spcBef>
                <a:spcPct val="20000"/>
              </a:spcBef>
              <a:buSzPct val="100000"/>
              <a:defRPr/>
            </a:pPr>
            <a:endParaRPr lang="en-US" sz="2000" dirty="0">
              <a:solidFill>
                <a:schemeClr val="accent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19">
            <a:extLst>
              <a:ext uri="{FF2B5EF4-FFF2-40B4-BE49-F238E27FC236}">
                <a16:creationId xmlns:a16="http://schemas.microsoft.com/office/drawing/2014/main" id="{A092E23B-D66A-4557-BEB1-76F2D8FFE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159" y="2993702"/>
            <a:ext cx="3074137" cy="287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DB6880A0-4242-4EC2-8B52-1178D9AAC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26" y="2993702"/>
            <a:ext cx="3171610" cy="284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1CD3E98-95B6-4DDA-A0F3-C752E9D0F2FE}"/>
              </a:ext>
            </a:extLst>
          </p:cNvPr>
          <p:cNvSpPr/>
          <p:nvPr/>
        </p:nvSpPr>
        <p:spPr>
          <a:xfrm>
            <a:off x="496295" y="2547081"/>
            <a:ext cx="81514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  <a:buSzPct val="100000"/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Typical C407 Energy Model 			Asset Score Simplified Model</a:t>
            </a:r>
            <a:endParaRPr lang="en-US" sz="1800" dirty="0">
              <a:solidFill>
                <a:schemeClr val="bg1"/>
              </a:solidFill>
              <a:latin typeface="Arial"/>
              <a:ea typeface="+mn-ea"/>
              <a:cs typeface="Arial"/>
            </a:endParaRPr>
          </a:p>
          <a:p>
            <a:pPr marL="342900" lvl="1" indent="-342900">
              <a:spcBef>
                <a:spcPct val="20000"/>
              </a:spcBef>
              <a:buSzPct val="100000"/>
              <a:buBlip>
                <a:blip r:embed="rId2"/>
              </a:buBlip>
              <a:defRPr/>
            </a:pPr>
            <a:endParaRPr lang="en-US" sz="2000" dirty="0">
              <a:solidFill>
                <a:schemeClr val="accent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  <a:defRPr/>
            </a:pPr>
            <a:endParaRPr lang="en-US" sz="1400" dirty="0">
              <a:solidFill>
                <a:schemeClr val="accent2"/>
              </a:solidFill>
            </a:endParaRPr>
          </a:p>
        </p:txBody>
      </p:sp>
      <p:pic>
        <p:nvPicPr>
          <p:cNvPr id="8" name="Picture 2" descr="image001">
            <a:extLst>
              <a:ext uri="{FF2B5EF4-FFF2-40B4-BE49-F238E27FC236}">
                <a16:creationId xmlns:a16="http://schemas.microsoft.com/office/drawing/2014/main" id="{AB5750AB-C0A6-4A53-8799-222A9D721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903" y="1507462"/>
            <a:ext cx="1706880" cy="7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0B1232E-A41A-4486-B4B8-028DCDA53939}"/>
              </a:ext>
            </a:extLst>
          </p:cNvPr>
          <p:cNvSpPr/>
          <p:nvPr/>
        </p:nvSpPr>
        <p:spPr>
          <a:xfrm>
            <a:off x="616525" y="5903231"/>
            <a:ext cx="723689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spcBef>
                <a:spcPct val="20000"/>
              </a:spcBef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Uses default ASHRAE Appendix C loads and schedules</a:t>
            </a:r>
          </a:p>
          <a:p>
            <a:pPr marL="342900" lvl="1" indent="-342900">
              <a:spcBef>
                <a:spcPct val="20000"/>
              </a:spcBef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Lighting and envelope loads same as baseline</a:t>
            </a:r>
          </a:p>
          <a:p>
            <a:pPr marL="0" lvl="1">
              <a:spcBef>
                <a:spcPct val="20000"/>
              </a:spcBef>
              <a:buSzPct val="100000"/>
              <a:defRPr/>
            </a:pPr>
            <a:endParaRPr lang="en-US" sz="2000" dirty="0">
              <a:solidFill>
                <a:schemeClr val="accent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622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755424-4706-4C57-865E-B5DD9F9CA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Asset Score TSPR Tool Workflow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B771A6-EB89-462D-BA8F-5C7E2BD74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192938"/>
            <a:ext cx="7821555" cy="534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97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72A76C-7BBE-4AAB-B468-4DFCC4473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Landing Page &amp; Report Format</a:t>
            </a:r>
          </a:p>
        </p:txBody>
      </p:sp>
      <p:pic>
        <p:nvPicPr>
          <p:cNvPr id="4" name="Picture 3" descr="image008">
            <a:extLst>
              <a:ext uri="{FF2B5EF4-FFF2-40B4-BE49-F238E27FC236}">
                <a16:creationId xmlns:a16="http://schemas.microsoft.com/office/drawing/2014/main" id="{418932D2-1815-476C-8149-C117C9E9B6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2" t="20682" r="18337" b="9908"/>
          <a:stretch/>
        </p:blipFill>
        <p:spPr bwMode="auto">
          <a:xfrm>
            <a:off x="0" y="940443"/>
            <a:ext cx="8813257" cy="473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DE56E9-B26A-4B99-A189-315CB7567B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695"/>
          <a:stretch/>
        </p:blipFill>
        <p:spPr>
          <a:xfrm>
            <a:off x="5032596" y="3188690"/>
            <a:ext cx="4111404" cy="3669310"/>
          </a:xfrm>
          <a:prstGeom prst="rect">
            <a:avLst/>
          </a:prstGeom>
          <a:ln w="12700">
            <a:solidFill>
              <a:srgbClr val="020B16"/>
            </a:solidFill>
          </a:ln>
        </p:spPr>
      </p:pic>
    </p:spTree>
    <p:extLst>
      <p:ext uri="{BB962C8B-B14F-4D97-AF65-F5344CB8AC3E}">
        <p14:creationId xmlns:p14="http://schemas.microsoft.com/office/powerpoint/2010/main" val="3604959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D4D84D-0660-4871-ACF0-B371D9DD5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TSPR Large Office Example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F581234-3514-4E6D-B141-0574C2F17424}"/>
              </a:ext>
            </a:extLst>
          </p:cNvPr>
          <p:cNvGrpSpPr/>
          <p:nvPr/>
        </p:nvGrpSpPr>
        <p:grpSpPr>
          <a:xfrm>
            <a:off x="719717" y="1568648"/>
            <a:ext cx="7610447" cy="4676714"/>
            <a:chOff x="719717" y="1568648"/>
            <a:chExt cx="7610447" cy="46767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EEEB88D-E2B8-4D0E-9777-F9DD731F6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717" y="1568648"/>
              <a:ext cx="7610447" cy="4676714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D0228E2-56F3-4207-8F00-CA542FB1D85F}"/>
                </a:ext>
              </a:extLst>
            </p:cNvPr>
            <p:cNvSpPr/>
            <p:nvPr/>
          </p:nvSpPr>
          <p:spPr>
            <a:xfrm>
              <a:off x="2474752" y="1929468"/>
              <a:ext cx="4269997" cy="2684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0220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E1ABC7B4-93CB-4C58-A69F-2A0EFAE4853F}"/>
              </a:ext>
            </a:extLst>
          </p:cNvPr>
          <p:cNvSpPr txBox="1">
            <a:spLocks/>
          </p:cNvSpPr>
          <p:nvPr/>
        </p:nvSpPr>
        <p:spPr>
          <a:xfrm>
            <a:off x="580292" y="1972796"/>
            <a:ext cx="7524750" cy="21767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Rewards your </a:t>
            </a:r>
            <a:r>
              <a:rPr lang="en-US" i="1" dirty="0">
                <a:solidFill>
                  <a:schemeClr val="bg1"/>
                </a:solidFill>
              </a:rPr>
              <a:t>integrated</a:t>
            </a:r>
            <a:r>
              <a:rPr lang="en-US" dirty="0">
                <a:solidFill>
                  <a:schemeClr val="bg1"/>
                </a:solidFill>
              </a:rPr>
              <a:t> &amp; </a:t>
            </a:r>
            <a:r>
              <a:rPr lang="en-US" i="1" dirty="0">
                <a:solidFill>
                  <a:schemeClr val="bg1"/>
                </a:solidFill>
              </a:rPr>
              <a:t>efficient</a:t>
            </a:r>
            <a:r>
              <a:rPr lang="en-US" dirty="0">
                <a:solidFill>
                  <a:schemeClr val="bg1"/>
                </a:solidFill>
              </a:rPr>
              <a:t> system design</a:t>
            </a: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Provides free calculation tool for simple, streamlined scoring</a:t>
            </a: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Easily tailored for your jurisdiction:</a:t>
            </a:r>
          </a:p>
          <a:p>
            <a:pPr lvl="1"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Pick your preferred baseline systems</a:t>
            </a:r>
          </a:p>
          <a:p>
            <a:pPr lvl="1"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Pick your metric: carbon, cost, site energy, source energy</a:t>
            </a:r>
          </a:p>
          <a:p>
            <a:pPr lvl="1"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Pick your target score</a:t>
            </a:r>
          </a:p>
          <a:p>
            <a:pPr lvl="1"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Apply to beyond code programs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6F1E3AF-D98E-4BA8-A3B7-948F827717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/>
          <a:srcRect t="3784" b="58160"/>
          <a:stretch/>
        </p:blipFill>
        <p:spPr>
          <a:xfrm>
            <a:off x="-8887" y="4536588"/>
            <a:ext cx="9161773" cy="2321412"/>
          </a:xfr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3911BCD5-F5EA-43D5-AE12-1ECDAC3E3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56614"/>
            <a:ext cx="6886937" cy="1415772"/>
          </a:xfrm>
        </p:spPr>
        <p:txBody>
          <a:bodyPr/>
          <a:lstStyle/>
          <a:p>
            <a:r>
              <a:rPr lang="en-US" dirty="0"/>
              <a:t>The TSPR drives down </a:t>
            </a:r>
            <a:r>
              <a:rPr lang="en-US" i="1" dirty="0"/>
              <a:t>real</a:t>
            </a:r>
            <a:r>
              <a:rPr lang="en-US" dirty="0"/>
              <a:t> HVAC energy use and carbon emissions</a:t>
            </a:r>
            <a:br>
              <a:rPr lang="en-US" dirty="0"/>
            </a:br>
            <a:br>
              <a:rPr lang="en-US" sz="600" dirty="0"/>
            </a:br>
            <a:r>
              <a:rPr lang="en-US" sz="2000" b="0" dirty="0"/>
              <a:t>(without changing minimum equipment efficiencies)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B3C20E6-A384-48DA-9096-96DF7A1CE3FF}"/>
              </a:ext>
            </a:extLst>
          </p:cNvPr>
          <p:cNvSpPr txBox="1">
            <a:spLocks/>
          </p:cNvSpPr>
          <p:nvPr/>
        </p:nvSpPr>
        <p:spPr>
          <a:xfrm>
            <a:off x="6886936" y="4806043"/>
            <a:ext cx="2170253" cy="5389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This is not a drill.</a:t>
            </a:r>
          </a:p>
        </p:txBody>
      </p:sp>
    </p:spTree>
    <p:extLst>
      <p:ext uri="{BB962C8B-B14F-4D97-AF65-F5344CB8AC3E}">
        <p14:creationId xmlns:p14="http://schemas.microsoft.com/office/powerpoint/2010/main" val="2466308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8">
            <a:extLst>
              <a:ext uri="{FF2B5EF4-FFF2-40B4-BE49-F238E27FC236}">
                <a16:creationId xmlns:a16="http://schemas.microsoft.com/office/drawing/2014/main" id="{65BA757A-36AE-4D40-88CB-F5CBAE15A9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84" b="58160"/>
          <a:stretch/>
        </p:blipFill>
        <p:spPr>
          <a:xfrm>
            <a:off x="-8887" y="4536588"/>
            <a:ext cx="9161773" cy="2321412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EEE2216E-DEFF-46E1-A6EA-F0DD24ECE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56614"/>
            <a:ext cx="6886937" cy="1415772"/>
          </a:xfrm>
        </p:spPr>
        <p:txBody>
          <a:bodyPr/>
          <a:lstStyle/>
          <a:p>
            <a:r>
              <a:rPr lang="en-US" dirty="0"/>
              <a:t>The TSPR drives down </a:t>
            </a:r>
            <a:r>
              <a:rPr lang="en-US" i="1" dirty="0"/>
              <a:t>real</a:t>
            </a:r>
            <a:r>
              <a:rPr lang="en-US" dirty="0"/>
              <a:t> HVAC energy use and carbon emissions</a:t>
            </a:r>
            <a:br>
              <a:rPr lang="en-US" dirty="0"/>
            </a:br>
            <a:br>
              <a:rPr lang="en-US" sz="600" dirty="0"/>
            </a:br>
            <a:r>
              <a:rPr lang="en-US" sz="2200" b="0" dirty="0"/>
              <a:t>(without changing minimum equipment efficiencies)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A14160C8-23ED-46A4-8FDE-E2FE44AA95CD}"/>
              </a:ext>
            </a:extLst>
          </p:cNvPr>
          <p:cNvSpPr txBox="1">
            <a:spLocks/>
          </p:cNvSpPr>
          <p:nvPr/>
        </p:nvSpPr>
        <p:spPr>
          <a:xfrm>
            <a:off x="580292" y="1972796"/>
            <a:ext cx="7524750" cy="21767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6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Rewards your </a:t>
            </a:r>
            <a:r>
              <a:rPr lang="en-US" i="1" dirty="0">
                <a:solidFill>
                  <a:schemeClr val="bg1"/>
                </a:solidFill>
              </a:rPr>
              <a:t>integrated</a:t>
            </a:r>
            <a:r>
              <a:rPr lang="en-US" dirty="0">
                <a:solidFill>
                  <a:schemeClr val="bg1"/>
                </a:solidFill>
              </a:rPr>
              <a:t> &amp; </a:t>
            </a:r>
            <a:r>
              <a:rPr lang="en-US" i="1" dirty="0">
                <a:solidFill>
                  <a:schemeClr val="bg1"/>
                </a:solidFill>
              </a:rPr>
              <a:t>efficient</a:t>
            </a:r>
            <a:r>
              <a:rPr lang="en-US" dirty="0">
                <a:solidFill>
                  <a:schemeClr val="bg1"/>
                </a:solidFill>
              </a:rPr>
              <a:t> system design</a:t>
            </a: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Provides free calculation tool for simple, streamlined scoring</a:t>
            </a: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Easily tailored for your state or city:</a:t>
            </a:r>
          </a:p>
          <a:p>
            <a:pPr lvl="1"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Pick your preferred baseline systems</a:t>
            </a:r>
          </a:p>
          <a:p>
            <a:pPr lvl="1"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Pick your metric: carbon, cost, site energy, source energy</a:t>
            </a:r>
          </a:p>
          <a:p>
            <a:pPr lvl="1" fontAlgn="auto"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Pick your target score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276AA0D-DD2B-4F36-8B38-B9051B3A7E86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20820775">
            <a:off x="1533362" y="4091260"/>
            <a:ext cx="6480594" cy="1944092"/>
          </a:xfrm>
          <a:solidFill>
            <a:schemeClr val="accent1"/>
          </a:solidFill>
        </p:spPr>
        <p:txBody>
          <a:bodyPr/>
          <a:lstStyle/>
          <a:p>
            <a:pPr marL="0" indent="0">
              <a:buNone/>
            </a:pPr>
            <a:r>
              <a:rPr lang="en-US" sz="2800" b="1" u="sng" dirty="0">
                <a:solidFill>
                  <a:srgbClr val="C00000"/>
                </a:solidFill>
              </a:rPr>
              <a:t>Friday’s Late-Breaking News!</a:t>
            </a:r>
          </a:p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Washington State’s Energy Code Technical Advisory Group just voted </a:t>
            </a:r>
            <a:r>
              <a:rPr lang="en-US" i="1" dirty="0">
                <a:solidFill>
                  <a:srgbClr val="FFFF00"/>
                </a:solidFill>
              </a:rPr>
              <a:t>in favor of </a:t>
            </a:r>
            <a:r>
              <a:rPr lang="en-US" dirty="0">
                <a:solidFill>
                  <a:srgbClr val="FFFF00"/>
                </a:solidFill>
              </a:rPr>
              <a:t>the TSPR.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Next up: State Building Code Council debate</a:t>
            </a:r>
          </a:p>
        </p:txBody>
      </p:sp>
    </p:spTree>
    <p:extLst>
      <p:ext uri="{BB962C8B-B14F-4D97-AF65-F5344CB8AC3E}">
        <p14:creationId xmlns:p14="http://schemas.microsoft.com/office/powerpoint/2010/main" val="3994979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AAF2528-A5AE-4E37-B79E-BBC98E9D6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513" y="1047518"/>
            <a:ext cx="1701479" cy="2126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903A8A-D10F-4CCD-8C2F-FC1ABE2E6B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234"/>
          <a:stretch/>
        </p:blipFill>
        <p:spPr>
          <a:xfrm>
            <a:off x="6697487" y="4485193"/>
            <a:ext cx="1933705" cy="2240622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15073" y="960699"/>
            <a:ext cx="2922608" cy="604085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E66C-72C2-1240-90D0-E7332024CCF6}" type="datetime4">
              <a:rPr lang="en-US" smtClean="0"/>
              <a:pPr/>
              <a:t>August 13, 2018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5DBE7-0ACF-E348-BBE2-A615BCE1D79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itle 7"/>
          <p:cNvSpPr txBox="1">
            <a:spLocks/>
          </p:cNvSpPr>
          <p:nvPr/>
        </p:nvSpPr>
        <p:spPr>
          <a:xfrm>
            <a:off x="1132787" y="2416013"/>
            <a:ext cx="2627453" cy="70788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kern="120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1800" dirty="0"/>
              <a:t>Duane Jonlin</a:t>
            </a:r>
          </a:p>
          <a:p>
            <a:pPr fontAlgn="auto">
              <a:spcAft>
                <a:spcPts val="0"/>
              </a:spcAft>
            </a:pPr>
            <a:r>
              <a:rPr lang="en-US" sz="1400" dirty="0"/>
              <a:t>City of Seattle</a:t>
            </a:r>
          </a:p>
          <a:p>
            <a:pPr fontAlgn="auto">
              <a:spcAft>
                <a:spcPts val="0"/>
              </a:spcAft>
            </a:pPr>
            <a:r>
              <a:rPr lang="en-US" sz="1400" dirty="0">
                <a:hlinkClick r:id="rId4"/>
              </a:rPr>
              <a:t>duane.jonlin@seattle.gov</a:t>
            </a:r>
            <a:endParaRPr lang="en-US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0CFA6F-D9D2-4772-9195-F7E96A445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058" r="27249" b="8975"/>
          <a:stretch/>
        </p:blipFill>
        <p:spPr>
          <a:xfrm>
            <a:off x="5016921" y="2769956"/>
            <a:ext cx="1975720" cy="2334654"/>
          </a:xfrm>
          <a:prstGeom prst="rect">
            <a:avLst/>
          </a:prstGeom>
        </p:spPr>
      </p:pic>
      <p:sp>
        <p:nvSpPr>
          <p:cNvPr id="10" name="Title 7">
            <a:extLst>
              <a:ext uri="{FF2B5EF4-FFF2-40B4-BE49-F238E27FC236}">
                <a16:creationId xmlns:a16="http://schemas.microsoft.com/office/drawing/2014/main" id="{5C7373DD-5E56-43E4-ABEC-0C70E4A9C5C3}"/>
              </a:ext>
            </a:extLst>
          </p:cNvPr>
          <p:cNvSpPr txBox="1">
            <a:spLocks/>
          </p:cNvSpPr>
          <p:nvPr/>
        </p:nvSpPr>
        <p:spPr>
          <a:xfrm>
            <a:off x="1729421" y="4396724"/>
            <a:ext cx="3962400" cy="70788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kern="120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1800" dirty="0"/>
              <a:t>Michael Rosenberg</a:t>
            </a:r>
          </a:p>
          <a:p>
            <a:pPr fontAlgn="auto">
              <a:spcAft>
                <a:spcPts val="0"/>
              </a:spcAft>
            </a:pPr>
            <a:r>
              <a:rPr lang="en-US" sz="1400" dirty="0"/>
              <a:t>Pacific Northwest National Laboratory</a:t>
            </a:r>
          </a:p>
          <a:p>
            <a:pPr fontAlgn="auto">
              <a:spcAft>
                <a:spcPts val="0"/>
              </a:spcAft>
            </a:pPr>
            <a:r>
              <a:rPr lang="en-US" sz="1400" dirty="0">
                <a:hlinkClick r:id="rId6"/>
              </a:rPr>
              <a:t>Michael.Rosenberg@pnnl.gov</a:t>
            </a:r>
            <a:endParaRPr lang="en-US" sz="1400" dirty="0"/>
          </a:p>
        </p:txBody>
      </p:sp>
      <p:sp>
        <p:nvSpPr>
          <p:cNvPr id="11" name="Title 7">
            <a:extLst>
              <a:ext uri="{FF2B5EF4-FFF2-40B4-BE49-F238E27FC236}">
                <a16:creationId xmlns:a16="http://schemas.microsoft.com/office/drawing/2014/main" id="{931D2942-1F5C-43F0-A066-0BA859372C94}"/>
              </a:ext>
            </a:extLst>
          </p:cNvPr>
          <p:cNvSpPr txBox="1">
            <a:spLocks/>
          </p:cNvSpPr>
          <p:nvPr/>
        </p:nvSpPr>
        <p:spPr>
          <a:xfrm>
            <a:off x="3272544" y="5973024"/>
            <a:ext cx="3352799" cy="70788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kern="120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1800" dirty="0"/>
              <a:t>Supriya Goel</a:t>
            </a:r>
          </a:p>
          <a:p>
            <a:pPr fontAlgn="auto">
              <a:spcAft>
                <a:spcPts val="0"/>
              </a:spcAft>
            </a:pPr>
            <a:r>
              <a:rPr lang="en-US" sz="1400" dirty="0"/>
              <a:t>Pacific Northwest National Laboratory</a:t>
            </a:r>
          </a:p>
          <a:p>
            <a:pPr fontAlgn="auto">
              <a:spcAft>
                <a:spcPts val="0"/>
              </a:spcAft>
            </a:pPr>
            <a:r>
              <a:rPr lang="en-US" sz="1400" dirty="0">
                <a:hlinkClick r:id="rId7"/>
              </a:rPr>
              <a:t>Supriya.Goel@pnnl.gov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29558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-2226" r="13399" b="2072"/>
          <a:stretch/>
        </p:blipFill>
        <p:spPr>
          <a:xfrm>
            <a:off x="4947138" y="1990593"/>
            <a:ext cx="3979538" cy="461536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8186" y="1990593"/>
            <a:ext cx="4067245" cy="4450718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FFFF00"/>
                </a:solidFill>
              </a:rPr>
              <a:t>Current codes: </a:t>
            </a:r>
            <a:r>
              <a:rPr lang="en-US" sz="2200" i="1" dirty="0">
                <a:solidFill>
                  <a:schemeClr val="bg1"/>
                </a:solidFill>
              </a:rPr>
              <a:t>Any</a:t>
            </a:r>
            <a:r>
              <a:rPr lang="en-US" sz="2200" dirty="0">
                <a:solidFill>
                  <a:schemeClr val="bg1"/>
                </a:solidFill>
              </a:rPr>
              <a:t> HVAC system can be a “big dog”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Because it’s compared only to others of the same “breed”</a:t>
            </a:r>
          </a:p>
          <a:p>
            <a:r>
              <a:rPr lang="en-US" sz="2200" dirty="0">
                <a:solidFill>
                  <a:srgbClr val="FFFF00"/>
                </a:solidFill>
              </a:rPr>
              <a:t>No penalty </a:t>
            </a:r>
            <a:r>
              <a:rPr lang="en-US" sz="2200" dirty="0">
                <a:solidFill>
                  <a:schemeClr val="bg1"/>
                </a:solidFill>
              </a:rPr>
              <a:t>for using </a:t>
            </a:r>
            <a:r>
              <a:rPr lang="en-US" sz="2200" i="1" u="sng" dirty="0">
                <a:solidFill>
                  <a:schemeClr val="bg1"/>
                </a:solidFill>
              </a:rPr>
              <a:t>lousy</a:t>
            </a:r>
            <a:r>
              <a:rPr lang="en-US" sz="2200" dirty="0">
                <a:solidFill>
                  <a:schemeClr val="bg1"/>
                </a:solidFill>
              </a:rPr>
              <a:t> HVAC system type</a:t>
            </a:r>
          </a:p>
          <a:p>
            <a:r>
              <a:rPr lang="en-US" sz="2200" dirty="0">
                <a:solidFill>
                  <a:srgbClr val="FFFF00"/>
                </a:solidFill>
              </a:rPr>
              <a:t>No reward </a:t>
            </a:r>
            <a:r>
              <a:rPr lang="en-US" sz="2200" dirty="0">
                <a:solidFill>
                  <a:schemeClr val="bg1"/>
                </a:solidFill>
              </a:rPr>
              <a:t>for using </a:t>
            </a:r>
            <a:r>
              <a:rPr lang="en-US" sz="2200" i="1" u="sng" dirty="0">
                <a:solidFill>
                  <a:schemeClr val="bg1"/>
                </a:solidFill>
              </a:rPr>
              <a:t>great</a:t>
            </a:r>
            <a:r>
              <a:rPr lang="en-US" sz="2200" i="1" dirty="0">
                <a:solidFill>
                  <a:schemeClr val="bg1"/>
                </a:solidFill>
              </a:rPr>
              <a:t> </a:t>
            </a:r>
            <a:r>
              <a:rPr lang="en-US" sz="2200" dirty="0">
                <a:solidFill>
                  <a:schemeClr val="bg1"/>
                </a:solidFill>
              </a:rPr>
              <a:t>system type</a:t>
            </a:r>
          </a:p>
          <a:p>
            <a:r>
              <a:rPr lang="en-US" sz="2200" dirty="0">
                <a:solidFill>
                  <a:srgbClr val="FFFF00"/>
                </a:solidFill>
              </a:rPr>
              <a:t>No pressure </a:t>
            </a:r>
            <a:r>
              <a:rPr lang="en-US" sz="2200" dirty="0">
                <a:solidFill>
                  <a:schemeClr val="bg1"/>
                </a:solidFill>
              </a:rPr>
              <a:t>on industry to improve performance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Or to think holistically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180" y="603624"/>
            <a:ext cx="7818938" cy="984853"/>
          </a:xfrm>
        </p:spPr>
        <p:txBody>
          <a:bodyPr>
            <a:normAutofit/>
          </a:bodyPr>
          <a:lstStyle/>
          <a:p>
            <a:r>
              <a:rPr lang="en-US" sz="3200" dirty="0"/>
              <a:t>These are both big dogs</a:t>
            </a:r>
          </a:p>
        </p:txBody>
      </p:sp>
    </p:spTree>
    <p:extLst>
      <p:ext uri="{BB962C8B-B14F-4D97-AF65-F5344CB8AC3E}">
        <p14:creationId xmlns:p14="http://schemas.microsoft.com/office/powerpoint/2010/main" val="23757926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E66C-72C2-1240-90D0-E7332024CCF6}" type="datetime4">
              <a:rPr lang="en-US" smtClean="0"/>
              <a:pPr/>
              <a:t>August 13, 2018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5DBE7-0ACF-E348-BBE2-A615BCE1D79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733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Office Test Case Details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74638" y="1780835"/>
          <a:ext cx="8594724" cy="4210730"/>
        </p:xfrm>
        <a:graphic>
          <a:graphicData uri="http://schemas.openxmlformats.org/drawingml/2006/table">
            <a:tbl>
              <a:tblPr/>
              <a:tblGrid>
                <a:gridCol w="1438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0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3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6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16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16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36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36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System Type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Baseline: DOAS + WLHP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DOAS + FCU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VAV with HW Reheat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VAV with Electric Reheat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9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TSPR Results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14.916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13.2085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15.4039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12.6341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16.7315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11.3472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16.4178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933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Primary Heating and Cooling System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9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Heating Source, Efficiency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Heat Pump, 4.61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Boiler, 80%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Boiler, 96%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Boiler, 80% Et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Boiler, 92%, Et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Electric Resiatance Furnace, 100% Et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Electric Resiatance Furnace, 100% Et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39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Boiler Pump Power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W/GPM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 W/GPM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933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Cooling Source, Efficiency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DX, 4.46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Air Cooled Chiller, 2.843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Air Cooled Chiller, 3.077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Water Cooled Chiller, 4.689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Water Cooled Chiller, 4.689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Water Cooled Chiller, 4.689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Water Cooled Chiller, 5.172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Chiller Pump Control, Pump Power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Constant Primary (4 W/GPM), Variable Secondary (12 W/GPM)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Constant Primary (3.2 W/GPM), Variable Secondary (10.8 W/GPM)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Constant Primary (4 W/GPM), Variable Secondary (12 W/GPM)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Constant Primary (3.2 W/GPM), Variable Secondary (10.8 W/GPM)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Constant Primary (4 W/GPM), Variable Secondary (12 W/GPM)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Constant Primary (3.2 W/GPM), Variable Secondary (10.8 W/GPM)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Cooling Tower Efficiency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38.2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40.2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38.2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40.2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Fan Control, Fan Power (W/CFM)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On-Off, 0.528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On-Off, 0.16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On-Off, 0.16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VAV, 1.135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VAV, 1.021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VAV, 1.135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VAV, 0.9825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Reheat Source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HW Reheat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HW Reheat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Electric Reheat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Electric Reheat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Minimum Airflow Fraction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Economizer Control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 (100% Eff)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 (100% Eff)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 (100% Eff)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 (100% Eff)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ERV (Y/N)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ERV Sensible, Latent Effectiveness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0.70, 0.60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0.70, 0.60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DCV Control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 (50% of Area)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 (50% of Area)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WLHP Cooling Tower Efficiency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38.2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WLHP Boiler Efficiency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 Et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DOAS Details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Coupled with DOAS System?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DOAS Cooling Source, Efficiency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Cooling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DX, 3.461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DX, 3.461 COP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DOAS Heating Source, Efficiency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Heating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Gas Furnace, 80% Et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Gas Furnace, 93% Et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DOAS Fan Control, Fan Power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VAV, 0.778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VAV, 0.258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VAV, 0.258 W/CFM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ERV (Y/N)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99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ERV Sensible, Latent Effectiveness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0.7, 0.0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0.5, 0.5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0.70, 0.65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6498" marR="6498" marT="6498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123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1521" y="2334756"/>
            <a:ext cx="2378869" cy="2626031"/>
          </a:xfrm>
        </p:spPr>
        <p:txBody>
          <a:bodyPr>
            <a:normAutofit/>
          </a:bodyPr>
          <a:lstStyle/>
          <a:p>
            <a:pPr marL="4620" indent="0">
              <a:spcBef>
                <a:spcPts val="1800"/>
              </a:spcBef>
              <a:buNone/>
            </a:pPr>
            <a:r>
              <a:rPr lang="en-US" sz="3600" dirty="0"/>
              <a:t>Envelope</a:t>
            </a:r>
          </a:p>
          <a:p>
            <a:pPr marL="4620" indent="0">
              <a:spcBef>
                <a:spcPts val="1800"/>
              </a:spcBef>
              <a:buNone/>
            </a:pPr>
            <a:r>
              <a:rPr lang="en-US" sz="3600" dirty="0"/>
              <a:t>Lighting</a:t>
            </a:r>
          </a:p>
          <a:p>
            <a:pPr marL="4620" indent="0">
              <a:spcBef>
                <a:spcPts val="1800"/>
              </a:spcBef>
              <a:buNone/>
            </a:pPr>
            <a:r>
              <a:rPr lang="en-US" sz="3600" dirty="0"/>
              <a:t>HVAC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892" y="748404"/>
            <a:ext cx="5902973" cy="1126941"/>
          </a:xfrm>
        </p:spPr>
        <p:txBody>
          <a:bodyPr>
            <a:normAutofit/>
          </a:bodyPr>
          <a:lstStyle/>
          <a:p>
            <a:pPr algn="l"/>
            <a:r>
              <a:rPr lang="en-US" sz="2850" dirty="0"/>
              <a:t>Whole-Building Compliance Paths Already in Code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7436" t="5871" r="6458" b="6849"/>
          <a:stretch/>
        </p:blipFill>
        <p:spPr>
          <a:xfrm>
            <a:off x="867836" y="2281435"/>
            <a:ext cx="732234" cy="742219"/>
          </a:xfrm>
          <a:prstGeom prst="rect">
            <a:avLst/>
          </a:prstGeom>
        </p:spPr>
      </p:pic>
      <p:pic>
        <p:nvPicPr>
          <p:cNvPr id="7" name="Graphic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7836" y="3883287"/>
            <a:ext cx="732234" cy="7267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7436" t="5871" r="6458" b="6849"/>
          <a:stretch/>
        </p:blipFill>
        <p:spPr>
          <a:xfrm>
            <a:off x="867836" y="3141068"/>
            <a:ext cx="732234" cy="7422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4748" y="4071457"/>
            <a:ext cx="4084527" cy="271806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/>
          <a:srcRect r="15711"/>
          <a:stretch/>
        </p:blipFill>
        <p:spPr>
          <a:xfrm>
            <a:off x="6211169" y="2844800"/>
            <a:ext cx="2567450" cy="2026985"/>
          </a:xfrm>
          <a:prstGeom prst="rect">
            <a:avLst/>
          </a:prstGeom>
        </p:spPr>
      </p:pic>
      <p:cxnSp>
        <p:nvCxnSpPr>
          <p:cNvPr id="5" name="Straight Connector 4"/>
          <p:cNvCxnSpPr>
            <a:cxnSpLocks/>
          </p:cNvCxnSpPr>
          <p:nvPr/>
        </p:nvCxnSpPr>
        <p:spPr>
          <a:xfrm>
            <a:off x="3409950" y="4040278"/>
            <a:ext cx="4264269" cy="2718067"/>
          </a:xfrm>
          <a:prstGeom prst="line">
            <a:avLst/>
          </a:prstGeom>
          <a:ln w="152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 flipV="1">
            <a:off x="3499672" y="4918844"/>
            <a:ext cx="2913828" cy="1870680"/>
          </a:xfrm>
          <a:prstGeom prst="line">
            <a:avLst/>
          </a:prstGeom>
          <a:ln w="152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/>
          <a:srcRect l="3547" r="51527" b="1342"/>
          <a:stretch/>
        </p:blipFill>
        <p:spPr>
          <a:xfrm>
            <a:off x="4551630" y="1391848"/>
            <a:ext cx="1721995" cy="307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97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914" t="2740" r="5774" b="3501"/>
          <a:stretch/>
        </p:blipFill>
        <p:spPr>
          <a:xfrm>
            <a:off x="5939141" y="2198021"/>
            <a:ext cx="2551203" cy="273958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2756" y="861367"/>
            <a:ext cx="6019836" cy="497201"/>
          </a:xfrm>
        </p:spPr>
        <p:txBody>
          <a:bodyPr>
            <a:normAutofit/>
          </a:bodyPr>
          <a:lstStyle/>
          <a:p>
            <a:r>
              <a:rPr lang="en-US" u="sng" dirty="0"/>
              <a:t>Heating + Cooling Output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2060" r="12027"/>
          <a:stretch/>
        </p:blipFill>
        <p:spPr>
          <a:xfrm>
            <a:off x="503533" y="2256392"/>
            <a:ext cx="4930781" cy="3396666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667965" y="1423194"/>
            <a:ext cx="3819645" cy="554908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Arial"/>
                <a:cs typeface="Arial"/>
              </a:rPr>
              <a:t>Carbon Emissions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94480" y="978061"/>
            <a:ext cx="1593825" cy="1000041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FFFF00"/>
                </a:solidFill>
              </a:rPr>
              <a:t>TSPR</a:t>
            </a:r>
            <a:r>
              <a:rPr lang="en-US" sz="3600" b="1" dirty="0">
                <a:solidFill>
                  <a:srgbClr val="FFFF00"/>
                </a:solidFill>
              </a:rPr>
              <a:t> =</a:t>
            </a:r>
          </a:p>
          <a:p>
            <a:pPr algn="l"/>
            <a:r>
              <a:rPr lang="en-US" sz="2400" dirty="0">
                <a:solidFill>
                  <a:srgbClr val="FFFF00"/>
                </a:solidFill>
              </a:rPr>
              <a:t> (annual)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239702" y="5789926"/>
            <a:ext cx="3379807" cy="976769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dirty="0">
                <a:solidFill>
                  <a:srgbClr val="FFFF00"/>
                </a:solidFill>
              </a:rPr>
              <a:t>….for the </a:t>
            </a:r>
            <a:r>
              <a:rPr lang="en-US" sz="2000" u="sng" dirty="0">
                <a:solidFill>
                  <a:srgbClr val="FFFF00"/>
                </a:solidFill>
              </a:rPr>
              <a:t>whole</a:t>
            </a:r>
            <a:r>
              <a:rPr lang="en-US" sz="2000" dirty="0">
                <a:solidFill>
                  <a:srgbClr val="FFFF00"/>
                </a:solidFill>
              </a:rPr>
              <a:t> </a:t>
            </a:r>
            <a:r>
              <a:rPr lang="en-US" sz="2000" u="sng" dirty="0">
                <a:solidFill>
                  <a:srgbClr val="FFFF00"/>
                </a:solidFill>
              </a:rPr>
              <a:t>building</a:t>
            </a:r>
            <a:r>
              <a:rPr lang="en-US" sz="2000" dirty="0">
                <a:solidFill>
                  <a:srgbClr val="FFFF00"/>
                </a:solidFill>
              </a:rPr>
              <a:t> </a:t>
            </a:r>
          </a:p>
          <a:p>
            <a:pPr algn="l"/>
            <a:r>
              <a:rPr lang="en-US" sz="1800" dirty="0">
                <a:solidFill>
                  <a:srgbClr val="FFFF00"/>
                </a:solidFill>
              </a:rPr>
              <a:t>(more like a seasonal heat pump rating than a boiler rating)</a:t>
            </a:r>
            <a:endParaRPr lang="en-US" sz="1800" u="sng" dirty="0">
              <a:solidFill>
                <a:srgbClr val="FFFF0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3989985-5D34-428F-8D23-00273CA3A4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6414"/>
          <a:stretch/>
        </p:blipFill>
        <p:spPr>
          <a:xfrm>
            <a:off x="6231796" y="5051523"/>
            <a:ext cx="2258548" cy="162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53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8186" y="2230916"/>
            <a:ext cx="4209480" cy="3583730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Lighting is mostly “on” when spaces are occupied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Installed capacity is meaningful</a:t>
            </a:r>
          </a:p>
          <a:p>
            <a:r>
              <a:rPr lang="en-US" sz="2200" dirty="0">
                <a:solidFill>
                  <a:schemeClr val="bg1"/>
                </a:solidFill>
              </a:rPr>
              <a:t>HVAC always runs at part load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…and internal loads vary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…and envelope loads vary</a:t>
            </a:r>
          </a:p>
          <a:p>
            <a:r>
              <a:rPr lang="en-US" sz="2200" i="1" dirty="0">
                <a:solidFill>
                  <a:srgbClr val="FFFF00"/>
                </a:solidFill>
              </a:rPr>
              <a:t>Annual carbon pollution </a:t>
            </a:r>
            <a:r>
              <a:rPr lang="en-US" sz="2200" dirty="0">
                <a:solidFill>
                  <a:schemeClr val="bg1"/>
                </a:solidFill>
              </a:rPr>
              <a:t>is what counts, not peak system capacity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180" y="843947"/>
            <a:ext cx="7604466" cy="984853"/>
          </a:xfrm>
        </p:spPr>
        <p:txBody>
          <a:bodyPr>
            <a:normAutofit/>
          </a:bodyPr>
          <a:lstStyle/>
          <a:p>
            <a:r>
              <a:rPr lang="en-US" dirty="0"/>
              <a:t>But, w</a:t>
            </a:r>
            <a:r>
              <a:rPr lang="en-US" sz="3200" dirty="0"/>
              <a:t>hy not use a “Mechanical Power Allowance,” like lighting power?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BA7EA8-E08D-4468-B998-9B4BB12FA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250513" y="3042829"/>
            <a:ext cx="4084311" cy="27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500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743780-D218-4814-952D-936E097D8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So, what’s that ratio thing again?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410FC4D-FFE1-4104-B95D-F7E126FB3483}"/>
                  </a:ext>
                </a:extLst>
              </p:cNvPr>
              <p:cNvSpPr/>
              <p:nvPr/>
            </p:nvSpPr>
            <p:spPr>
              <a:xfrm>
                <a:off x="233534" y="1592108"/>
                <a:ext cx="9078216" cy="12543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rgbClr val="020B1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𝑻𝑺𝑷𝑹</m:t>
                    </m:r>
                    <m:r>
                      <a:rPr lang="en-US" sz="3200" b="1" i="1">
                        <a:solidFill>
                          <a:srgbClr val="FFFF00"/>
                        </a:solidFill>
                        <a:latin typeface="Cambria Math"/>
                      </a:rPr>
                      <m:t> =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𝑨𝒏𝒏𝒖𝒂𝒍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𝑯𝒆𝒂𝒕𝒊𝒏𝒈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,   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𝑪𝒐𝒐𝒍𝒊𝒏𝒈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,   &amp; 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𝑽𝒆𝒏𝒕𝒊𝒍𝒂𝒕𝒊𝒐𝒏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𝑳𝒐𝒂𝒅𝒔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𝑨𝒏𝒏𝒖𝒂𝒍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𝑯𝑽𝑨𝑪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𝑪𝒂𝒓𝒃𝒐𝒏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𝑬𝒎𝒊𝒔𝒔𝒊𝒐𝒏𝒔</m:t>
                        </m:r>
                      </m:den>
                    </m:f>
                  </m:oMath>
                </a14:m>
                <a:r>
                  <a:rPr lang="en-US" sz="3200" b="1" dirty="0">
                    <a:solidFill>
                      <a:srgbClr val="FFFF00"/>
                    </a:solidFill>
                  </a:rPr>
                  <a:t> </a:t>
                </a:r>
                <a:endParaRPr lang="en-US" b="1" dirty="0">
                  <a:solidFill>
                    <a:srgbClr val="FFFF00"/>
                  </a:solidFill>
                </a:endParaRPr>
              </a:p>
              <a:p>
                <a:pPr marL="0" lvl="1">
                  <a:spcBef>
                    <a:spcPct val="20000"/>
                  </a:spcBef>
                  <a:buSzPct val="100000"/>
                  <a:defRPr/>
                </a:pPr>
                <a:endParaRPr lang="en-US" dirty="0">
                  <a:solidFill>
                    <a:srgbClr val="020B16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410FC4D-FFE1-4104-B95D-F7E126FB34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34" y="1592108"/>
                <a:ext cx="9078216" cy="125438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029FBD-F085-49BB-B393-E95E36125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534" y="2944825"/>
            <a:ext cx="4002967" cy="1843281"/>
          </a:xfrm>
        </p:spPr>
        <p:txBody>
          <a:bodyPr>
            <a:normAutofit fontScale="92500"/>
          </a:bodyPr>
          <a:lstStyle/>
          <a:p>
            <a:pPr marL="457200" lvl="1" indent="0">
              <a:spcBef>
                <a:spcPts val="600"/>
              </a:spcBef>
              <a:buNone/>
              <a:defRPr/>
            </a:pPr>
            <a:r>
              <a:rPr lang="en-US" sz="3000" b="1" i="1" dirty="0">
                <a:solidFill>
                  <a:srgbClr val="FFFF00"/>
                </a:solidFill>
                <a:latin typeface="Cambria Math" panose="02040503050406030204" pitchFamily="18" charset="0"/>
                <a:ea typeface="ＭＳ Ｐゴシック"/>
              </a:rPr>
              <a:t>Annual HVAC Loads </a:t>
            </a:r>
            <a:r>
              <a:rPr lang="en-US" sz="2400" b="1" dirty="0">
                <a:solidFill>
                  <a:schemeClr val="bg1"/>
                </a:solidFill>
              </a:rPr>
              <a:t>= </a:t>
            </a:r>
          </a:p>
          <a:p>
            <a:pPr marL="457200" lvl="1" indent="0">
              <a:spcBef>
                <a:spcPts val="600"/>
              </a:spcBef>
              <a:buNone/>
              <a:defRPr/>
            </a:pPr>
            <a:endParaRPr lang="en-US" sz="4800" b="1" dirty="0">
              <a:solidFill>
                <a:schemeClr val="bg1"/>
              </a:solidFill>
            </a:endParaRPr>
          </a:p>
          <a:p>
            <a:pPr marL="457200" lvl="1" indent="0">
              <a:spcBef>
                <a:spcPts val="600"/>
              </a:spcBef>
              <a:buNone/>
              <a:defRPr/>
            </a:pPr>
            <a:r>
              <a:rPr lang="en-US" sz="3000" b="1" i="1" dirty="0">
                <a:solidFill>
                  <a:srgbClr val="FFFF00"/>
                </a:solidFill>
                <a:latin typeface="Cambria Math" panose="02040503050406030204" pitchFamily="18" charset="0"/>
                <a:ea typeface="ＭＳ Ｐゴシック"/>
              </a:rPr>
              <a:t>Annual HVAC Carbon </a:t>
            </a:r>
            <a:r>
              <a:rPr lang="en-US" sz="2400" b="1" dirty="0">
                <a:solidFill>
                  <a:schemeClr val="bg1"/>
                </a:solidFill>
              </a:rPr>
              <a:t>=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64AFB14-D69B-4A98-A6ED-0879786A0D8A}"/>
              </a:ext>
            </a:extLst>
          </p:cNvPr>
          <p:cNvSpPr txBox="1">
            <a:spLocks/>
          </p:cNvSpPr>
          <p:nvPr/>
        </p:nvSpPr>
        <p:spPr>
          <a:xfrm>
            <a:off x="381964" y="5343585"/>
            <a:ext cx="7882359" cy="1157801"/>
          </a:xfrm>
          <a:prstGeom prst="rect">
            <a:avLst/>
          </a:prstGeom>
        </p:spPr>
        <p:txBody>
          <a:bodyPr vert="horz" lIns="0" tIns="0" rIns="0" bIns="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4"/>
              </a:buBlip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6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FFFF00"/>
                </a:solidFill>
                <a:latin typeface="Cambria Math" panose="02040503050406030204" pitchFamily="18" charset="0"/>
                <a:ea typeface="ＭＳ Ｐゴシック"/>
              </a:rPr>
              <a:t>Proposed TSPR ≥ Baseline TSPR </a:t>
            </a:r>
          </a:p>
          <a:p>
            <a:pPr marL="4000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FFFF00"/>
                </a:solidFill>
                <a:latin typeface="Cambria Math" panose="02040503050406030204" pitchFamily="18" charset="0"/>
                <a:ea typeface="ＭＳ Ｐゴシック"/>
              </a:rPr>
              <a:t>Design meets all other HVAC code requirements</a:t>
            </a:r>
          </a:p>
          <a:p>
            <a:pPr marL="0" indent="0" fontAlgn="auto">
              <a:spcAft>
                <a:spcPts val="0"/>
              </a:spcAft>
              <a:buFontTx/>
              <a:buNone/>
            </a:pP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DED6452-1204-46E9-B043-F1E212EEFE4C}"/>
              </a:ext>
            </a:extLst>
          </p:cNvPr>
          <p:cNvSpPr txBox="1">
            <a:spLocks/>
          </p:cNvSpPr>
          <p:nvPr/>
        </p:nvSpPr>
        <p:spPr>
          <a:xfrm>
            <a:off x="3808905" y="2843543"/>
            <a:ext cx="4920656" cy="2228417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4"/>
              </a:buBlip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6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fontAlgn="auto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en-US" sz="2400" b="1" dirty="0">
                <a:solidFill>
                  <a:schemeClr val="bg1"/>
                </a:solidFill>
              </a:rPr>
              <a:t>Sum of HVAC coil loads </a:t>
            </a:r>
          </a:p>
          <a:p>
            <a:pPr marL="457200" lvl="1" indent="0" fontAlgn="auto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en-US" sz="1900" b="1" dirty="0">
                <a:solidFill>
                  <a:schemeClr val="bg1"/>
                </a:solidFill>
              </a:rPr>
              <a:t>- Ideal Loads in </a:t>
            </a:r>
            <a:r>
              <a:rPr lang="en-US" sz="1900" b="1" dirty="0" err="1">
                <a:solidFill>
                  <a:schemeClr val="bg1"/>
                </a:solidFill>
              </a:rPr>
              <a:t>EnergyPlus</a:t>
            </a:r>
            <a:endParaRPr lang="en-US" sz="1900" b="1" dirty="0">
              <a:solidFill>
                <a:schemeClr val="bg1"/>
              </a:solidFill>
            </a:endParaRPr>
          </a:p>
          <a:p>
            <a:pPr marL="457200" lvl="1" indent="0" fontAlgn="auto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en-US" sz="1900" b="1" dirty="0">
                <a:solidFill>
                  <a:schemeClr val="bg1"/>
                </a:solidFill>
              </a:rPr>
              <a:t>- Sum Zone Loads in DOE2</a:t>
            </a:r>
          </a:p>
          <a:p>
            <a:pPr marL="457200" lvl="1" indent="0" fontAlgn="auto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endParaRPr lang="en-US" sz="2400" b="1" dirty="0">
              <a:solidFill>
                <a:schemeClr val="bg1"/>
              </a:solidFill>
            </a:endParaRPr>
          </a:p>
          <a:p>
            <a:pPr marL="457200" lvl="1" indent="0" fontAlgn="auto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en-US" sz="2400" b="1" dirty="0">
                <a:solidFill>
                  <a:schemeClr val="bg1"/>
                </a:solidFill>
              </a:rPr>
              <a:t>Sum of annual carbon emissions - </a:t>
            </a:r>
            <a:r>
              <a:rPr lang="en-US" sz="1900" b="1" dirty="0">
                <a:solidFill>
                  <a:schemeClr val="bg1"/>
                </a:solidFill>
              </a:rPr>
              <a:t>for heating, cooling, fans, pumps, energy recovery &amp; heat rejection</a:t>
            </a:r>
          </a:p>
          <a:p>
            <a:pPr marL="800100" lvl="1" indent="-34290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234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3E515FE-7067-4EC8-AF20-B49529DB5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556" y="4296302"/>
            <a:ext cx="1966193" cy="2561698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8EFEEE-F78C-48D8-B5D7-B40A6FF97F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164465"/>
            <a:ext cx="4224759" cy="167254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(Although </a:t>
            </a:r>
            <a:r>
              <a:rPr lang="en-US" u="sng" dirty="0">
                <a:solidFill>
                  <a:srgbClr val="FFFF00"/>
                </a:solidFill>
              </a:rPr>
              <a:t>carbon emissions</a:t>
            </a:r>
            <a:r>
              <a:rPr lang="en-US" dirty="0">
                <a:solidFill>
                  <a:srgbClr val="FFFF00"/>
                </a:solidFill>
              </a:rPr>
              <a:t> is metric, not energy cost)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Baseline is a “good” system for each building type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CB9E32-9C51-485D-A587-849519EA6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956" y="849057"/>
            <a:ext cx="3399905" cy="984885"/>
          </a:xfrm>
        </p:spPr>
        <p:txBody>
          <a:bodyPr/>
          <a:lstStyle/>
          <a:p>
            <a:r>
              <a:rPr lang="en-US" dirty="0"/>
              <a:t>It’s like ASHRAE Appendix G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569681DF-76B2-47CB-9B4A-055BF7A7DEA2}"/>
              </a:ext>
            </a:extLst>
          </p:cNvPr>
          <p:cNvSpPr txBox="1">
            <a:spLocks/>
          </p:cNvSpPr>
          <p:nvPr/>
        </p:nvSpPr>
        <p:spPr>
          <a:xfrm>
            <a:off x="5054142" y="849057"/>
            <a:ext cx="3146522" cy="9848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i="1" dirty="0"/>
              <a:t>It’s not</a:t>
            </a:r>
            <a:r>
              <a:rPr lang="en-US" dirty="0"/>
              <a:t> like IECC C407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59822FE-9C9C-4B75-A322-CAC0423BF4E1}"/>
              </a:ext>
            </a:extLst>
          </p:cNvPr>
          <p:cNvSpPr txBox="1">
            <a:spLocks/>
          </p:cNvSpPr>
          <p:nvPr/>
        </p:nvSpPr>
        <p:spPr>
          <a:xfrm>
            <a:off x="4771505" y="2164464"/>
            <a:ext cx="4114800" cy="42503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4"/>
              </a:buBlip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6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One stable baseline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i="1" u="sng" dirty="0">
                <a:solidFill>
                  <a:srgbClr val="FFFF00"/>
                </a:solidFill>
              </a:rPr>
              <a:t>Not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dif</a:t>
            </a:r>
            <a:r>
              <a:rPr lang="en-US" dirty="0">
                <a:solidFill>
                  <a:srgbClr val="FFFF00"/>
                </a:solidFill>
              </a:rPr>
              <a:t> for each system type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i="1" u="sng" dirty="0">
                <a:solidFill>
                  <a:srgbClr val="FFFF00"/>
                </a:solidFill>
              </a:rPr>
              <a:t>Not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dif</a:t>
            </a:r>
            <a:r>
              <a:rPr lang="en-US" dirty="0">
                <a:solidFill>
                  <a:srgbClr val="FFFF00"/>
                </a:solidFill>
              </a:rPr>
              <a:t> for each code edition</a:t>
            </a:r>
            <a:endParaRPr lang="en-US" u="sng" dirty="0">
              <a:solidFill>
                <a:srgbClr val="FFFF00"/>
              </a:solidFill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Trades within HVAC only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i="1" u="sng" dirty="0">
                <a:solidFill>
                  <a:srgbClr val="FFFF00"/>
                </a:solidFill>
              </a:rPr>
              <a:t>Not</a:t>
            </a:r>
            <a:r>
              <a:rPr lang="en-US" dirty="0">
                <a:solidFill>
                  <a:srgbClr val="FFFF00"/>
                </a:solidFill>
              </a:rPr>
              <a:t> trading better HVAC for worse envelope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Free calculation tool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Uses simplified building geometry &amp; defaults </a:t>
            </a:r>
          </a:p>
        </p:txBody>
      </p:sp>
      <p:pic>
        <p:nvPicPr>
          <p:cNvPr id="1026" name="Picture 2" descr="Image result for ASHRAE 90.1 2016">
            <a:hlinkClick r:id="rId7"/>
            <a:extLst>
              <a:ext uri="{FF2B5EF4-FFF2-40B4-BE49-F238E27FC236}">
                <a16:creationId xmlns:a16="http://schemas.microsoft.com/office/drawing/2014/main" id="{AC393C20-BF1F-4974-8B6E-29A82CA03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94" y="3776014"/>
            <a:ext cx="1935944" cy="250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E32250A-0177-4AD6-8E78-42F21C6721FC}"/>
              </a:ext>
            </a:extLst>
          </p:cNvPr>
          <p:cNvCxnSpPr/>
          <p:nvPr/>
        </p:nvCxnSpPr>
        <p:spPr>
          <a:xfrm flipH="1">
            <a:off x="2436471" y="4201610"/>
            <a:ext cx="2024278" cy="2534856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4C5081C-C0F6-4BDC-AE86-9C761B4ED5BA}"/>
              </a:ext>
            </a:extLst>
          </p:cNvPr>
          <p:cNvCxnSpPr>
            <a:cxnSpLocks/>
          </p:cNvCxnSpPr>
          <p:nvPr/>
        </p:nvCxnSpPr>
        <p:spPr>
          <a:xfrm>
            <a:off x="2524804" y="4201610"/>
            <a:ext cx="1935945" cy="265639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599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0594" y="1172975"/>
            <a:ext cx="3444282" cy="946938"/>
          </a:xfrm>
          <a:ln>
            <a:solidFill>
              <a:schemeClr val="bg1"/>
            </a:solidFill>
          </a:ln>
        </p:spPr>
        <p:txBody>
          <a:bodyPr/>
          <a:lstStyle/>
          <a:p>
            <a:pPr marL="462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 Outcome-Based Code</a:t>
            </a:r>
          </a:p>
          <a:p>
            <a:pPr marL="4620" indent="0" defTabSz="914400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SzPct val="90000"/>
              <a:buNone/>
            </a:pPr>
            <a:r>
              <a:rPr lang="en-US" sz="1800" dirty="0">
                <a:solidFill>
                  <a:schemeClr val="bg1"/>
                </a:solidFill>
                <a:latin typeface="+mn-lt"/>
                <a:cs typeface="+mn-cs"/>
              </a:rPr>
              <a:t>  Prove it with performance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314" y="2572561"/>
            <a:ext cx="1771650" cy="1442576"/>
          </a:xfrm>
        </p:spPr>
        <p:txBody>
          <a:bodyPr>
            <a:normAutofit/>
          </a:bodyPr>
          <a:lstStyle/>
          <a:p>
            <a:pPr algn="l"/>
            <a:r>
              <a:rPr lang="en-US" sz="2700" dirty="0"/>
              <a:t>The Missing Link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437512" y="2390190"/>
            <a:ext cx="3741957" cy="9469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marL="34448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62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2400" dirty="0">
                <a:solidFill>
                  <a:schemeClr val="bg1"/>
                </a:solidFill>
              </a:rPr>
              <a:t>Performance Code</a:t>
            </a:r>
          </a:p>
          <a:p>
            <a:pPr marL="4620" indent="0">
              <a:spcBef>
                <a:spcPts val="0"/>
              </a:spcBef>
              <a:buNone/>
            </a:pPr>
            <a:r>
              <a:rPr lang="en-US" sz="1800" dirty="0">
                <a:solidFill>
                  <a:schemeClr val="bg1"/>
                </a:solidFill>
              </a:rPr>
              <a:t>One target for whole building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195184" y="3590614"/>
            <a:ext cx="5261806" cy="946938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marL="34448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620" indent="0">
              <a:spcAft>
                <a:spcPts val="0"/>
              </a:spcAft>
              <a:buNone/>
            </a:pPr>
            <a:r>
              <a:rPr lang="en-US" sz="2800" b="1" u="sng" dirty="0">
                <a:solidFill>
                  <a:srgbClr val="FFFF00"/>
                </a:solidFill>
              </a:rPr>
              <a:t>Whole-Building (HVAC) TSPR</a:t>
            </a:r>
          </a:p>
          <a:p>
            <a:pPr marL="4620" indent="0">
              <a:spcBef>
                <a:spcPts val="0"/>
              </a:spcBef>
              <a:buNone/>
            </a:pPr>
            <a:r>
              <a:rPr lang="en-US" sz="1800" b="1" dirty="0">
                <a:solidFill>
                  <a:srgbClr val="FFFF00"/>
                </a:solidFill>
              </a:rPr>
              <a:t>Entire system evaluation, like lighting and envelope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046314" y="4813512"/>
            <a:ext cx="4604393" cy="9469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marL="34448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62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2400" dirty="0">
                <a:solidFill>
                  <a:schemeClr val="bg1"/>
                </a:solidFill>
              </a:rPr>
              <a:t>Prescriptive Code</a:t>
            </a:r>
          </a:p>
          <a:p>
            <a:pPr marL="4620" indent="0">
              <a:spcBef>
                <a:spcPts val="0"/>
              </a:spcBef>
              <a:buNone/>
            </a:pPr>
            <a:r>
              <a:rPr lang="en-US" sz="1800" dirty="0">
                <a:solidFill>
                  <a:schemeClr val="bg1"/>
                </a:solidFill>
              </a:rPr>
              <a:t>Each element complies independently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29100" y="3086101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sz="1800" dirty="0"/>
          </a:p>
        </p:txBody>
      </p:sp>
      <p:sp>
        <p:nvSpPr>
          <p:cNvPr id="9" name="Arrow: Right 8"/>
          <p:cNvSpPr/>
          <p:nvPr/>
        </p:nvSpPr>
        <p:spPr>
          <a:xfrm rot="19638571">
            <a:off x="3800853" y="1823464"/>
            <a:ext cx="1038535" cy="350988"/>
          </a:xfrm>
          <a:prstGeom prst="rightArrow">
            <a:avLst>
              <a:gd name="adj1" fmla="val 50000"/>
              <a:gd name="adj2" fmla="val 149936"/>
            </a:avLst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Arrow: Right 10"/>
          <p:cNvSpPr/>
          <p:nvPr/>
        </p:nvSpPr>
        <p:spPr>
          <a:xfrm rot="19638571">
            <a:off x="2507772" y="3015932"/>
            <a:ext cx="1038535" cy="350988"/>
          </a:xfrm>
          <a:prstGeom prst="rightArrow">
            <a:avLst>
              <a:gd name="adj1" fmla="val 50000"/>
              <a:gd name="adj2" fmla="val 149936"/>
            </a:avLst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Arrow: Right 11"/>
          <p:cNvSpPr/>
          <p:nvPr/>
        </p:nvSpPr>
        <p:spPr>
          <a:xfrm rot="19638571">
            <a:off x="1280289" y="4238831"/>
            <a:ext cx="1038535" cy="350988"/>
          </a:xfrm>
          <a:prstGeom prst="rightArrow">
            <a:avLst>
              <a:gd name="adj1" fmla="val 50000"/>
              <a:gd name="adj2" fmla="val 149936"/>
            </a:avLst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35E0004-675C-4771-B686-2EC01E30BBC4}"/>
              </a:ext>
            </a:extLst>
          </p:cNvPr>
          <p:cNvSpPr txBox="1">
            <a:spLocks/>
          </p:cNvSpPr>
          <p:nvPr/>
        </p:nvSpPr>
        <p:spPr>
          <a:xfrm>
            <a:off x="547391" y="352589"/>
            <a:ext cx="3444282" cy="2022193"/>
          </a:xfrm>
          <a:prstGeom prst="rect">
            <a:avLst/>
          </a:prstGeom>
        </p:spPr>
        <p:txBody>
          <a:bodyPr vert="horz" lIns="0" tIns="0" rIns="0" bIns="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700" dirty="0">
                <a:solidFill>
                  <a:srgbClr val="FFFF00"/>
                </a:solidFill>
              </a:rPr>
              <a:t>Also,</a:t>
            </a:r>
          </a:p>
          <a:p>
            <a:pPr fontAlgn="auto">
              <a:spcAft>
                <a:spcPts val="0"/>
              </a:spcAft>
            </a:pPr>
            <a:r>
              <a:rPr lang="en-US" sz="2700" dirty="0">
                <a:solidFill>
                  <a:srgbClr val="FFFF00"/>
                </a:solidFill>
              </a:rPr>
              <a:t>A step closer to performance &amp; outcome-based codes</a:t>
            </a:r>
          </a:p>
        </p:txBody>
      </p:sp>
    </p:spTree>
    <p:extLst>
      <p:ext uri="{BB962C8B-B14F-4D97-AF65-F5344CB8AC3E}">
        <p14:creationId xmlns:p14="http://schemas.microsoft.com/office/powerpoint/2010/main" val="2422354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71821F4-5A40-4E56-8FA8-FDAB1759D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60" y="1056304"/>
            <a:ext cx="8229600" cy="51708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C403.1.1 Total System Performance Ratio.</a:t>
            </a:r>
            <a:r>
              <a:rPr lang="en-US" dirty="0">
                <a:solidFill>
                  <a:schemeClr val="bg1"/>
                </a:solidFill>
              </a:rPr>
              <a:t> For systems serving </a:t>
            </a:r>
            <a:r>
              <a:rPr lang="en-US" dirty="0">
                <a:solidFill>
                  <a:srgbClr val="FFFF00"/>
                </a:solidFill>
              </a:rPr>
              <a:t>office, retail, library, and education </a:t>
            </a:r>
            <a:r>
              <a:rPr lang="en-US" dirty="0">
                <a:solidFill>
                  <a:schemeClr val="bg1"/>
                </a:solidFill>
              </a:rPr>
              <a:t>occupancies subject to the requirements of Section C403.3.5, the Total System Performance Ratio </a:t>
            </a:r>
            <a:r>
              <a:rPr lang="en-US" dirty="0">
                <a:solidFill>
                  <a:srgbClr val="FFFF00"/>
                </a:solidFill>
              </a:rPr>
              <a:t>(TSPR) of the proposed </a:t>
            </a:r>
            <a:r>
              <a:rPr lang="en-US" dirty="0">
                <a:solidFill>
                  <a:schemeClr val="bg1"/>
                </a:solidFill>
              </a:rPr>
              <a:t>design HVAC system shall be </a:t>
            </a:r>
            <a:r>
              <a:rPr lang="en-US" dirty="0">
                <a:solidFill>
                  <a:srgbClr val="FFFF00"/>
                </a:solidFill>
              </a:rPr>
              <a:t>greater than </a:t>
            </a:r>
            <a:r>
              <a:rPr lang="en-US" dirty="0">
                <a:solidFill>
                  <a:schemeClr val="bg1"/>
                </a:solidFill>
              </a:rPr>
              <a:t>or equal to the </a:t>
            </a:r>
            <a:r>
              <a:rPr lang="en-US" dirty="0">
                <a:solidFill>
                  <a:srgbClr val="FFFF00"/>
                </a:solidFill>
              </a:rPr>
              <a:t>TSPR of the standard reference </a:t>
            </a:r>
            <a:r>
              <a:rPr lang="en-US" dirty="0">
                <a:solidFill>
                  <a:schemeClr val="bg1"/>
                </a:solidFill>
              </a:rPr>
              <a:t>design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as calculated according to Normative Appendix A, Calculation of Total System Performance Ratio. 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Exceptions:</a:t>
            </a:r>
            <a:r>
              <a:rPr lang="en-US" dirty="0">
                <a:solidFill>
                  <a:schemeClr val="bg1"/>
                </a:solidFill>
              </a:rPr>
              <a:t>  </a:t>
            </a:r>
          </a:p>
          <a:p>
            <a:pPr marL="400050" lvl="1" indent="0">
              <a:buNone/>
            </a:pPr>
            <a:r>
              <a:rPr lang="en-US" sz="1800" dirty="0">
                <a:solidFill>
                  <a:schemeClr val="bg1"/>
                </a:solidFill>
              </a:rPr>
              <a:t>1. HVAC systems using </a:t>
            </a:r>
            <a:r>
              <a:rPr lang="en-US" sz="1800" dirty="0">
                <a:solidFill>
                  <a:srgbClr val="FFFF00"/>
                </a:solidFill>
              </a:rPr>
              <a:t>district heating </a:t>
            </a:r>
            <a:r>
              <a:rPr lang="en-US" sz="1800" dirty="0">
                <a:solidFill>
                  <a:schemeClr val="bg1"/>
                </a:solidFill>
              </a:rPr>
              <a:t>water, chilled water, or steam. </a:t>
            </a:r>
          </a:p>
          <a:p>
            <a:pPr marL="400050" lvl="1" indent="0">
              <a:buNone/>
            </a:pPr>
            <a:r>
              <a:rPr lang="en-US" sz="1800" dirty="0">
                <a:solidFill>
                  <a:schemeClr val="bg1"/>
                </a:solidFill>
              </a:rPr>
              <a:t>2. </a:t>
            </a:r>
            <a:r>
              <a:rPr lang="en-US" sz="1800" dirty="0">
                <a:solidFill>
                  <a:srgbClr val="FFFF00"/>
                </a:solidFill>
              </a:rPr>
              <a:t>Chilled beam </a:t>
            </a:r>
            <a:r>
              <a:rPr lang="en-US" sz="1800" dirty="0">
                <a:solidFill>
                  <a:schemeClr val="bg1"/>
                </a:solidFill>
              </a:rPr>
              <a:t>systems, hybrid central plants, heat-recovery chillers</a:t>
            </a:r>
          </a:p>
          <a:p>
            <a:pPr marL="400050" lvl="1" indent="0">
              <a:buNone/>
            </a:pPr>
            <a:r>
              <a:rPr lang="en-US" sz="1800" dirty="0">
                <a:solidFill>
                  <a:schemeClr val="bg1"/>
                </a:solidFill>
              </a:rPr>
              <a:t>3. Systems with chilled water supplied by </a:t>
            </a:r>
            <a:r>
              <a:rPr lang="en-US" sz="1800" dirty="0">
                <a:solidFill>
                  <a:srgbClr val="FFFF00"/>
                </a:solidFill>
              </a:rPr>
              <a:t>absorption chillers </a:t>
            </a:r>
          </a:p>
          <a:p>
            <a:pPr marL="400050" lvl="1" indent="0">
              <a:buNone/>
            </a:pPr>
            <a:r>
              <a:rPr lang="en-US" sz="1800" dirty="0">
                <a:solidFill>
                  <a:schemeClr val="bg1"/>
                </a:solidFill>
              </a:rPr>
              <a:t>4. </a:t>
            </a:r>
            <a:r>
              <a:rPr lang="en-US" sz="1800" dirty="0">
                <a:solidFill>
                  <a:srgbClr val="FFFF00"/>
                </a:solidFill>
              </a:rPr>
              <a:t>Heating only </a:t>
            </a:r>
            <a:r>
              <a:rPr lang="en-US" sz="1800" dirty="0">
                <a:solidFill>
                  <a:schemeClr val="bg1"/>
                </a:solidFill>
              </a:rPr>
              <a:t>systems, </a:t>
            </a:r>
          </a:p>
          <a:p>
            <a:pPr marL="400050" lvl="1" indent="0">
              <a:buNone/>
            </a:pPr>
            <a:r>
              <a:rPr lang="en-US" sz="1800" dirty="0">
                <a:solidFill>
                  <a:schemeClr val="bg1"/>
                </a:solidFill>
              </a:rPr>
              <a:t>5. Buildings complying with </a:t>
            </a:r>
            <a:r>
              <a:rPr lang="en-US" sz="1800" dirty="0">
                <a:solidFill>
                  <a:srgbClr val="FFFF00"/>
                </a:solidFill>
              </a:rPr>
              <a:t>Section C407</a:t>
            </a:r>
            <a:r>
              <a:rPr lang="en-US" sz="1800" dirty="0">
                <a:solidFill>
                  <a:schemeClr val="bg1"/>
                </a:solidFill>
              </a:rPr>
              <a:t>, Total Building Performance Path </a:t>
            </a:r>
          </a:p>
          <a:p>
            <a:pPr marL="400050" lvl="1" indent="0">
              <a:buNone/>
            </a:pPr>
            <a:r>
              <a:rPr lang="en-US" sz="1800" dirty="0">
                <a:solidFill>
                  <a:schemeClr val="bg1"/>
                </a:solidFill>
              </a:rPr>
              <a:t>6. </a:t>
            </a:r>
            <a:r>
              <a:rPr lang="en-US" sz="1800" dirty="0">
                <a:solidFill>
                  <a:srgbClr val="FFFF00"/>
                </a:solidFill>
              </a:rPr>
              <a:t>Alterations</a:t>
            </a:r>
            <a:r>
              <a:rPr lang="en-US" sz="1800" dirty="0">
                <a:solidFill>
                  <a:schemeClr val="bg1"/>
                </a:solidFill>
              </a:rPr>
              <a:t> to existing buildings that do not substantially replace the entire HVAC system.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8C1C3C6-0C48-41DF-B322-29BBB80DC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Code language is pretty simple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ACDCEC39-49AC-4B08-BECF-DC1222D86392}"/>
              </a:ext>
            </a:extLst>
          </p:cNvPr>
          <p:cNvSpPr txBox="1">
            <a:spLocks/>
          </p:cNvSpPr>
          <p:nvPr/>
        </p:nvSpPr>
        <p:spPr>
          <a:xfrm>
            <a:off x="673261" y="6367722"/>
            <a:ext cx="5542344" cy="44454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Tx/>
              <a:buNone/>
            </a:pPr>
            <a:r>
              <a:rPr lang="en-US" b="1" dirty="0">
                <a:solidFill>
                  <a:srgbClr val="FFFF00"/>
                </a:solidFill>
              </a:rPr>
              <a:t>(Ruleset lives in the appendix)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093280"/>
      </p:ext>
    </p:extLst>
  </p:cSld>
  <p:clrMapOvr>
    <a:masterClrMapping/>
  </p:clrMapOvr>
</p:sld>
</file>

<file path=ppt/theme/theme1.xml><?xml version="1.0" encoding="utf-8"?>
<a:theme xmlns:a="http://schemas.openxmlformats.org/drawingml/2006/main" name="PNNL Platinum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NNL Silver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NNL Whit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PNNL Silver Theme">
  <a:themeElements>
    <a:clrScheme name="PNNL v1">
      <a:dk1>
        <a:srgbClr val="707276"/>
      </a:dk1>
      <a:lt1>
        <a:srgbClr val="FFFFFF"/>
      </a:lt1>
      <a:dk2>
        <a:srgbClr val="D57500"/>
      </a:dk2>
      <a:lt2>
        <a:srgbClr val="B2B3B5"/>
      </a:lt2>
      <a:accent1>
        <a:srgbClr val="A83C0F"/>
      </a:accent1>
      <a:accent2>
        <a:srgbClr val="242424"/>
      </a:accent2>
      <a:accent3>
        <a:srgbClr val="F1AB00"/>
      </a:accent3>
      <a:accent4>
        <a:srgbClr val="007229"/>
      </a:accent4>
      <a:accent5>
        <a:srgbClr val="C10435"/>
      </a:accent5>
      <a:accent6>
        <a:srgbClr val="007FAC"/>
      </a:accent6>
      <a:hlink>
        <a:srgbClr val="003698"/>
      </a:hlink>
      <a:folHlink>
        <a:srgbClr val="8A075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NNL_Powerpoint_Template">
  <a:themeElements>
    <a:clrScheme name="PNNL Brand Theme 2">
      <a:dk1>
        <a:srgbClr val="707276"/>
      </a:dk1>
      <a:lt1>
        <a:srgbClr val="FFFFFF"/>
      </a:lt1>
      <a:dk2>
        <a:srgbClr val="D57500"/>
      </a:dk2>
      <a:lt2>
        <a:srgbClr val="B2B3B5"/>
      </a:lt2>
      <a:accent1>
        <a:srgbClr val="A83C0F"/>
      </a:accent1>
      <a:accent2>
        <a:srgbClr val="242424"/>
      </a:accent2>
      <a:accent3>
        <a:srgbClr val="F1AB00"/>
      </a:accent3>
      <a:accent4>
        <a:srgbClr val="007229"/>
      </a:accent4>
      <a:accent5>
        <a:srgbClr val="C10435"/>
      </a:accent5>
      <a:accent6>
        <a:srgbClr val="007FAC"/>
      </a:accent6>
      <a:hlink>
        <a:srgbClr val="003698"/>
      </a:hlink>
      <a:folHlink>
        <a:srgbClr val="8A075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PNNL Platinum Theme">
  <a:themeElements>
    <a:clrScheme name="PNNL v1">
      <a:dk1>
        <a:srgbClr val="707276"/>
      </a:dk1>
      <a:lt1>
        <a:srgbClr val="FFFFFF"/>
      </a:lt1>
      <a:dk2>
        <a:srgbClr val="D57500"/>
      </a:dk2>
      <a:lt2>
        <a:srgbClr val="B2B3B5"/>
      </a:lt2>
      <a:accent1>
        <a:srgbClr val="A83C0F"/>
      </a:accent1>
      <a:accent2>
        <a:srgbClr val="242424"/>
      </a:accent2>
      <a:accent3>
        <a:srgbClr val="F1AB00"/>
      </a:accent3>
      <a:accent4>
        <a:srgbClr val="007229"/>
      </a:accent4>
      <a:accent5>
        <a:srgbClr val="C10435"/>
      </a:accent5>
      <a:accent6>
        <a:srgbClr val="007FAC"/>
      </a:accent6>
      <a:hlink>
        <a:srgbClr val="003698"/>
      </a:hlink>
      <a:folHlink>
        <a:srgbClr val="8A075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2_PNNL Silver Theme">
  <a:themeElements>
    <a:clrScheme name="PNNL v1">
      <a:dk1>
        <a:srgbClr val="707276"/>
      </a:dk1>
      <a:lt1>
        <a:srgbClr val="FFFFFF"/>
      </a:lt1>
      <a:dk2>
        <a:srgbClr val="D57500"/>
      </a:dk2>
      <a:lt2>
        <a:srgbClr val="B2B3B5"/>
      </a:lt2>
      <a:accent1>
        <a:srgbClr val="A83C0F"/>
      </a:accent1>
      <a:accent2>
        <a:srgbClr val="242424"/>
      </a:accent2>
      <a:accent3>
        <a:srgbClr val="F1AB00"/>
      </a:accent3>
      <a:accent4>
        <a:srgbClr val="007229"/>
      </a:accent4>
      <a:accent5>
        <a:srgbClr val="C10435"/>
      </a:accent5>
      <a:accent6>
        <a:srgbClr val="007FAC"/>
      </a:accent6>
      <a:hlink>
        <a:srgbClr val="003698"/>
      </a:hlink>
      <a:folHlink>
        <a:srgbClr val="8A075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1_PNNL White Theme">
  <a:themeElements>
    <a:clrScheme name="PNNL v1">
      <a:dk1>
        <a:srgbClr val="707276"/>
      </a:dk1>
      <a:lt1>
        <a:srgbClr val="FFFFFF"/>
      </a:lt1>
      <a:dk2>
        <a:srgbClr val="D57500"/>
      </a:dk2>
      <a:lt2>
        <a:srgbClr val="B2B3B5"/>
      </a:lt2>
      <a:accent1>
        <a:srgbClr val="A83C0F"/>
      </a:accent1>
      <a:accent2>
        <a:srgbClr val="242424"/>
      </a:accent2>
      <a:accent3>
        <a:srgbClr val="F1AB00"/>
      </a:accent3>
      <a:accent4>
        <a:srgbClr val="007229"/>
      </a:accent4>
      <a:accent5>
        <a:srgbClr val="C10435"/>
      </a:accent5>
      <a:accent6>
        <a:srgbClr val="007FAC"/>
      </a:accent6>
      <a:hlink>
        <a:srgbClr val="003698"/>
      </a:hlink>
      <a:folHlink>
        <a:srgbClr val="8A075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PNNL_PowerPoint_Template-Light_Gray</Template>
  <TotalTime>0</TotalTime>
  <Words>1675</Words>
  <Application>Microsoft Office PowerPoint</Application>
  <PresentationFormat>On-screen Show (4:3)</PresentationFormat>
  <Paragraphs>403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ＭＳ Ｐゴシック</vt:lpstr>
      <vt:lpstr>宋体</vt:lpstr>
      <vt:lpstr>Arial</vt:lpstr>
      <vt:lpstr>Arial Narrow</vt:lpstr>
      <vt:lpstr>Calibri</vt:lpstr>
      <vt:lpstr>Cambria Math</vt:lpstr>
      <vt:lpstr>Times New Roman</vt:lpstr>
      <vt:lpstr>Wingdings</vt:lpstr>
      <vt:lpstr>PNNL Platinum Theme</vt:lpstr>
      <vt:lpstr>PNNL Silver Theme</vt:lpstr>
      <vt:lpstr>PNNL White Theme</vt:lpstr>
      <vt:lpstr>1_PNNL Silver Theme</vt:lpstr>
      <vt:lpstr>PNNL_Powerpoint_Template</vt:lpstr>
      <vt:lpstr>1_PNNL Platinum Theme</vt:lpstr>
      <vt:lpstr>2_PNNL Silver Theme</vt:lpstr>
      <vt:lpstr>1_PNNL White Theme</vt:lpstr>
      <vt:lpstr>PowerPoint Presentation</vt:lpstr>
      <vt:lpstr>These are both big dogs</vt:lpstr>
      <vt:lpstr>Whole-Building Compliance Paths Already in Code</vt:lpstr>
      <vt:lpstr>Heating + Cooling Output</vt:lpstr>
      <vt:lpstr>But, why not use a “Mechanical Power Allowance,” like lighting power?</vt:lpstr>
      <vt:lpstr>So, what’s that ratio thing again?</vt:lpstr>
      <vt:lpstr>It’s like ASHRAE Appendix G</vt:lpstr>
      <vt:lpstr>The Missing Link</vt:lpstr>
      <vt:lpstr>Code language is pretty simple</vt:lpstr>
      <vt:lpstr>Help from all over</vt:lpstr>
      <vt:lpstr>Baseline HVAC Systems</vt:lpstr>
      <vt:lpstr>If you insist on all that detail…</vt:lpstr>
      <vt:lpstr>Compliance calculation tool</vt:lpstr>
      <vt:lpstr>Asset Score TSPR Tool Workflow</vt:lpstr>
      <vt:lpstr>Landing Page &amp; Report Format</vt:lpstr>
      <vt:lpstr>TSPR Large Office Example</vt:lpstr>
      <vt:lpstr>The TSPR drives down real HVAC energy use and carbon emissions  (without changing minimum equipment efficiencies)</vt:lpstr>
      <vt:lpstr>The TSPR drives down real HVAC energy use and carbon emissions  (without changing minimum equipment efficiencies)</vt:lpstr>
      <vt:lpstr>Thank you!</vt:lpstr>
      <vt:lpstr>Backup Slides</vt:lpstr>
      <vt:lpstr>Large Office Test Case Details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2018-08-01T01:28:19Z</dcterms:created>
  <dcterms:modified xsi:type="dcterms:W3CDTF">2018-08-13T17:13:12Z</dcterms:modified>
</cp:coreProperties>
</file>