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7" r:id="rId2"/>
    <p:sldMasterId id="2147483759" r:id="rId3"/>
    <p:sldMasterId id="2147483771" r:id="rId4"/>
    <p:sldMasterId id="2147483795" r:id="rId5"/>
    <p:sldMasterId id="2147483807" r:id="rId6"/>
    <p:sldMasterId id="2147483819" r:id="rId7"/>
  </p:sldMasterIdLst>
  <p:notesMasterIdLst>
    <p:notesMasterId r:id="rId27"/>
  </p:notesMasterIdLst>
  <p:handoutMasterIdLst>
    <p:handoutMasterId r:id="rId28"/>
  </p:handoutMasterIdLst>
  <p:sldIdLst>
    <p:sldId id="920" r:id="rId8"/>
    <p:sldId id="1048" r:id="rId9"/>
    <p:sldId id="1315" r:id="rId10"/>
    <p:sldId id="1310" r:id="rId11"/>
    <p:sldId id="1062" r:id="rId12"/>
    <p:sldId id="1076" r:id="rId13"/>
    <p:sldId id="1077" r:id="rId14"/>
    <p:sldId id="1133" r:id="rId15"/>
    <p:sldId id="1316" r:id="rId16"/>
    <p:sldId id="1327" r:id="rId17"/>
    <p:sldId id="1328" r:id="rId18"/>
    <p:sldId id="1330" r:id="rId19"/>
    <p:sldId id="1331" r:id="rId20"/>
    <p:sldId id="1125" r:id="rId21"/>
    <p:sldId id="991" r:id="rId22"/>
    <p:sldId id="1344" r:id="rId23"/>
    <p:sldId id="1345" r:id="rId24"/>
    <p:sldId id="1301" r:id="rId25"/>
    <p:sldId id="1346" r:id="rId2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C5E71B7-37DC-8142-934B-DACD26633826}">
          <p14:sldIdLst>
            <p14:sldId id="920"/>
            <p14:sldId id="1048"/>
            <p14:sldId id="1315"/>
            <p14:sldId id="1310"/>
            <p14:sldId id="1062"/>
            <p14:sldId id="1076"/>
            <p14:sldId id="1077"/>
            <p14:sldId id="1133"/>
            <p14:sldId id="1316"/>
            <p14:sldId id="1327"/>
            <p14:sldId id="1328"/>
            <p14:sldId id="1330"/>
            <p14:sldId id="1331"/>
            <p14:sldId id="1125"/>
            <p14:sldId id="991"/>
            <p14:sldId id="1344"/>
            <p14:sldId id="1345"/>
            <p14:sldId id="1301"/>
            <p14:sldId id="134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ebecca Calahan Klein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8B4"/>
    <a:srgbClr val="0080FF"/>
    <a:srgbClr val="FF0000"/>
    <a:srgbClr val="009900"/>
    <a:srgbClr val="78A22E"/>
    <a:srgbClr val="C6E6A2"/>
    <a:srgbClr val="336600"/>
    <a:srgbClr val="006600"/>
    <a:srgbClr val="00CC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83708" autoAdjust="0"/>
  </p:normalViewPr>
  <p:slideViewPr>
    <p:cSldViewPr>
      <p:cViewPr varScale="1">
        <p:scale>
          <a:sx n="87" d="100"/>
          <a:sy n="87" d="100"/>
        </p:scale>
        <p:origin x="-57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4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commentAuthors" Target="commentAuthors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2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ECB7C2B-22F9-410A-A544-D9A1939E2A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2639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E1ACBD5-CA8E-40AB-8F14-FF0D5A73A9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0617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639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could put short specifications into the</a:t>
            </a:r>
            <a:r>
              <a:rPr lang="en-US" baseline="0" dirty="0" smtClean="0"/>
              <a:t> resources section or into another chapter.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1ACBD5-CA8E-40AB-8F14-FF0D5A73A94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02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1618" name="Rectangle 3"/>
          <p:cNvSpPr>
            <a:spLocks noGrp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723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1ACBD5-CA8E-40AB-8F14-FF0D5A73A94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135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Note: This is revised</a:t>
            </a:r>
            <a:r>
              <a:rPr lang="en-US" baseline="0" dirty="0" smtClean="0"/>
              <a:t> from 10 chapters to 11, with addition of Chapter 6.</a:t>
            </a:r>
          </a:p>
          <a:p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chapters highlight best practices, share USDN member examples and resources and tools available to help cities as they develop and implement their sustainable procurement playbook strategies.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Chapters 1-5 were reviewed in Mid-Project Review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1ACBD5-CA8E-40AB-8F14-FF0D5A73A941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186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78A22E"/>
              </a:buClr>
            </a:pPr>
            <a:r>
              <a:rPr lang="en-US" sz="2400" b="1" dirty="0" smtClean="0"/>
              <a:t>Setting up Contracts for Sustainable Goods &amp; Services</a:t>
            </a:r>
          </a:p>
          <a:p>
            <a:pPr lvl="1">
              <a:buClr>
                <a:srgbClr val="78A22E"/>
              </a:buClr>
            </a:pPr>
            <a:r>
              <a:rPr lang="en-US" sz="2000" dirty="0" smtClean="0"/>
              <a:t>More cities may have case examples, but need help packaging them</a:t>
            </a:r>
          </a:p>
          <a:p>
            <a:pPr lvl="1">
              <a:buClr>
                <a:srgbClr val="78A22E"/>
              </a:buClr>
            </a:pPr>
            <a:r>
              <a:rPr lang="en-US" sz="2000" dirty="0" smtClean="0"/>
              <a:t>Add information about how to get top-level support and employee buy-in</a:t>
            </a:r>
            <a:endParaRPr lang="en-US" sz="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1ACBD5-CA8E-40AB-8F14-FF0D5A73A94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02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1ACBD5-CA8E-40AB-8F14-FF0D5A73A94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02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1ACBD5-CA8E-40AB-8F14-FF0D5A73A94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02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1ACBD5-CA8E-40AB-8F14-FF0D5A73A94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02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1ACBD5-CA8E-40AB-8F14-FF0D5A73A94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028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#3: If we include specifications matrix for the Playbook, we can say, first look at these specs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1ACBD5-CA8E-40AB-8F14-FF0D5A73A94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517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1.png"/><Relationship Id="rId5" Type="http://schemas.openxmlformats.org/officeDocument/2006/relationships/oleObject" Target="../embeddings/oleObject4.bin"/><Relationship Id="rId6" Type="http://schemas.openxmlformats.org/officeDocument/2006/relationships/image" Target="../media/image2.png"/><Relationship Id="rId1" Type="http://schemas.openxmlformats.org/officeDocument/2006/relationships/vmlDrawing" Target="../drawings/vmlDrawing2.v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4" Type="http://schemas.openxmlformats.org/officeDocument/2006/relationships/image" Target="../media/image1.png"/><Relationship Id="rId5" Type="http://schemas.openxmlformats.org/officeDocument/2006/relationships/oleObject" Target="../embeddings/oleObject8.bin"/><Relationship Id="rId6" Type="http://schemas.openxmlformats.org/officeDocument/2006/relationships/image" Target="../media/image2.png"/><Relationship Id="rId1" Type="http://schemas.openxmlformats.org/officeDocument/2006/relationships/vmlDrawing" Target="../drawings/vmlDrawing4.vml"/><Relationship Id="rId2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1.png"/><Relationship Id="rId5" Type="http://schemas.openxmlformats.org/officeDocument/2006/relationships/oleObject" Target="../embeddings/oleObject12.bin"/><Relationship Id="rId6" Type="http://schemas.openxmlformats.org/officeDocument/2006/relationships/image" Target="../media/image2.png"/><Relationship Id="rId1" Type="http://schemas.openxmlformats.org/officeDocument/2006/relationships/vmlDrawing" Target="../drawings/vmlDrawing6.vml"/><Relationship Id="rId2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4" Type="http://schemas.openxmlformats.org/officeDocument/2006/relationships/image" Target="../media/image1.png"/><Relationship Id="rId5" Type="http://schemas.openxmlformats.org/officeDocument/2006/relationships/oleObject" Target="../embeddings/oleObject16.bin"/><Relationship Id="rId6" Type="http://schemas.openxmlformats.org/officeDocument/2006/relationships/image" Target="../media/image2.png"/><Relationship Id="rId1" Type="http://schemas.openxmlformats.org/officeDocument/2006/relationships/vmlDrawing" Target="../drawings/vmlDrawing8.vml"/><Relationship Id="rId2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4" Type="http://schemas.openxmlformats.org/officeDocument/2006/relationships/image" Target="../media/image1.png"/><Relationship Id="rId5" Type="http://schemas.openxmlformats.org/officeDocument/2006/relationships/oleObject" Target="../embeddings/oleObject20.bin"/><Relationship Id="rId6" Type="http://schemas.openxmlformats.org/officeDocument/2006/relationships/image" Target="../media/image2.png"/><Relationship Id="rId1" Type="http://schemas.openxmlformats.org/officeDocument/2006/relationships/vmlDrawing" Target="../drawings/vmlDrawing10.vml"/><Relationship Id="rId2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4" Type="http://schemas.openxmlformats.org/officeDocument/2006/relationships/image" Target="../media/image1.png"/><Relationship Id="rId5" Type="http://schemas.openxmlformats.org/officeDocument/2006/relationships/oleObject" Target="../embeddings/oleObject24.bin"/><Relationship Id="rId6" Type="http://schemas.openxmlformats.org/officeDocument/2006/relationships/image" Target="../media/image2.png"/><Relationship Id="rId1" Type="http://schemas.openxmlformats.org/officeDocument/2006/relationships/vmlDrawing" Target="../drawings/vmlDrawing12.vml"/><Relationship Id="rId2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4" Type="http://schemas.openxmlformats.org/officeDocument/2006/relationships/image" Target="../media/image1.png"/><Relationship Id="rId5" Type="http://schemas.openxmlformats.org/officeDocument/2006/relationships/oleObject" Target="../embeddings/oleObject28.bin"/><Relationship Id="rId6" Type="http://schemas.openxmlformats.org/officeDocument/2006/relationships/image" Target="../media/image2.png"/><Relationship Id="rId1" Type="http://schemas.openxmlformats.org/officeDocument/2006/relationships/vmlDrawing" Target="../drawings/vmlDrawing14.vml"/><Relationship Id="rId2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7543800" y="6127750"/>
          <a:ext cx="14478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4" name="Image" r:id="rId3" imgW="2222222" imgH="1002821" progId="">
                  <p:embed/>
                </p:oleObj>
              </mc:Choice>
              <mc:Fallback>
                <p:oleObj name="Image" r:id="rId3" imgW="2222222" imgH="1002821" progId="">
                  <p:embed/>
                  <p:pic>
                    <p:nvPicPr>
                      <p:cNvPr id="0" name="Picture 1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6127750"/>
                        <a:ext cx="144780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25146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chemeClr val="bg2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chemeClr val="bg2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chemeClr val="bg2"/>
                </a:solidFill>
                <a:latin typeface="Arial" pitchFamily="34" charset="0"/>
              </a:rPr>
              <a:t>           </a:t>
            </a:r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1905000" y="6172200"/>
            <a:ext cx="5486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aphicFrame>
        <p:nvGraphicFramePr>
          <p:cNvPr id="9" name="Object 11"/>
          <p:cNvGraphicFramePr>
            <a:graphicFrameLocks noChangeAspect="1"/>
          </p:cNvGraphicFramePr>
          <p:nvPr/>
        </p:nvGraphicFramePr>
        <p:xfrm>
          <a:off x="152400" y="6096000"/>
          <a:ext cx="16002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05" name="Image" r:id="rId5" imgW="3441270" imgH="1358730" progId="">
                  <p:embed/>
                </p:oleObj>
              </mc:Choice>
              <mc:Fallback>
                <p:oleObj name="Image" r:id="rId5" imgW="3441270" imgH="1358730" progId="">
                  <p:embed/>
                  <p:pic>
                    <p:nvPicPr>
                      <p:cNvPr id="0" name="Picture 1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0"/>
                        <a:ext cx="1600200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000">
                <a:solidFill>
                  <a:srgbClr val="78A22E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7543800" y="6127750"/>
          <a:ext cx="14478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" name="Image" r:id="rId3" imgW="2222222" imgH="1002821" progId="">
                  <p:embed/>
                </p:oleObj>
              </mc:Choice>
              <mc:Fallback>
                <p:oleObj name="Image" r:id="rId3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6127750"/>
                        <a:ext cx="144780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25146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" pitchFamily="34" charset="0"/>
              </a:rPr>
              <a:t>           </a:t>
            </a:r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1905000" y="6172200"/>
            <a:ext cx="5486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9" name="Object 11"/>
          <p:cNvGraphicFramePr>
            <a:graphicFrameLocks noChangeAspect="1"/>
          </p:cNvGraphicFramePr>
          <p:nvPr/>
        </p:nvGraphicFramePr>
        <p:xfrm>
          <a:off x="152400" y="6096000"/>
          <a:ext cx="16002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6" name="Image" r:id="rId5" imgW="3441270" imgH="1358730" progId="">
                  <p:embed/>
                </p:oleObj>
              </mc:Choice>
              <mc:Fallback>
                <p:oleObj name="Image" r:id="rId5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0"/>
                        <a:ext cx="1600200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000">
                <a:solidFill>
                  <a:srgbClr val="78A22E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7543800" y="6127750"/>
          <a:ext cx="14478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73" name="Image" r:id="rId3" imgW="2222222" imgH="1002821" progId="">
                  <p:embed/>
                </p:oleObj>
              </mc:Choice>
              <mc:Fallback>
                <p:oleObj name="Image" r:id="rId3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6127750"/>
                        <a:ext cx="144780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25146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" pitchFamily="34" charset="0"/>
              </a:rPr>
              <a:t>           </a:t>
            </a:r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1905000" y="6172200"/>
            <a:ext cx="5486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9" name="Object 11"/>
          <p:cNvGraphicFramePr>
            <a:graphicFrameLocks noChangeAspect="1"/>
          </p:cNvGraphicFramePr>
          <p:nvPr/>
        </p:nvGraphicFramePr>
        <p:xfrm>
          <a:off x="152400" y="6096000"/>
          <a:ext cx="16002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74" name="Image" r:id="rId5" imgW="3441270" imgH="1358730" progId="">
                  <p:embed/>
                </p:oleObj>
              </mc:Choice>
              <mc:Fallback>
                <p:oleObj name="Image" r:id="rId5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0"/>
                        <a:ext cx="1600200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000">
                <a:solidFill>
                  <a:srgbClr val="78A22E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7543800" y="6127750"/>
          <a:ext cx="14478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21" name="Image" r:id="rId3" imgW="2222222" imgH="1002821" progId="">
                  <p:embed/>
                </p:oleObj>
              </mc:Choice>
              <mc:Fallback>
                <p:oleObj name="Image" r:id="rId3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6127750"/>
                        <a:ext cx="144780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25146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" pitchFamily="34" charset="0"/>
              </a:rPr>
              <a:t>           </a:t>
            </a:r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1905000" y="6172200"/>
            <a:ext cx="5486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9" name="Object 11"/>
          <p:cNvGraphicFramePr>
            <a:graphicFrameLocks noChangeAspect="1"/>
          </p:cNvGraphicFramePr>
          <p:nvPr/>
        </p:nvGraphicFramePr>
        <p:xfrm>
          <a:off x="152400" y="6096000"/>
          <a:ext cx="16002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22" name="Image" r:id="rId5" imgW="3441270" imgH="1358730" progId="">
                  <p:embed/>
                </p:oleObj>
              </mc:Choice>
              <mc:Fallback>
                <p:oleObj name="Image" r:id="rId5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0"/>
                        <a:ext cx="1600200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000">
                <a:solidFill>
                  <a:srgbClr val="78A22E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7543800" y="6127750"/>
          <a:ext cx="14478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17" name="Image" r:id="rId3" imgW="2222222" imgH="1002821" progId="">
                  <p:embed/>
                </p:oleObj>
              </mc:Choice>
              <mc:Fallback>
                <p:oleObj name="Image" r:id="rId3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6127750"/>
                        <a:ext cx="144780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25146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" pitchFamily="34" charset="0"/>
              </a:rPr>
              <a:t>           </a:t>
            </a:r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1905000" y="6172200"/>
            <a:ext cx="5486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9" name="Object 11"/>
          <p:cNvGraphicFramePr>
            <a:graphicFrameLocks noChangeAspect="1"/>
          </p:cNvGraphicFramePr>
          <p:nvPr/>
        </p:nvGraphicFramePr>
        <p:xfrm>
          <a:off x="152400" y="6096000"/>
          <a:ext cx="16002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18" name="Image" r:id="rId5" imgW="3441270" imgH="1358730" progId="">
                  <p:embed/>
                </p:oleObj>
              </mc:Choice>
              <mc:Fallback>
                <p:oleObj name="Image" r:id="rId5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0"/>
                        <a:ext cx="1600200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000">
                <a:solidFill>
                  <a:srgbClr val="78A22E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7543800" y="6127750"/>
          <a:ext cx="14478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5" name="Image" r:id="rId3" imgW="2222222" imgH="1002821" progId="">
                  <p:embed/>
                </p:oleObj>
              </mc:Choice>
              <mc:Fallback>
                <p:oleObj name="Image" r:id="rId3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6127750"/>
                        <a:ext cx="144780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25146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" pitchFamily="34" charset="0"/>
              </a:rPr>
              <a:t>           </a:t>
            </a:r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1905000" y="6172200"/>
            <a:ext cx="5486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9" name="Object 11"/>
          <p:cNvGraphicFramePr>
            <a:graphicFrameLocks noChangeAspect="1"/>
          </p:cNvGraphicFramePr>
          <p:nvPr/>
        </p:nvGraphicFramePr>
        <p:xfrm>
          <a:off x="152400" y="6096000"/>
          <a:ext cx="16002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6" name="Image" r:id="rId5" imgW="3441270" imgH="1358730" progId="">
                  <p:embed/>
                </p:oleObj>
              </mc:Choice>
              <mc:Fallback>
                <p:oleObj name="Image" r:id="rId5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0"/>
                        <a:ext cx="1600200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000">
                <a:solidFill>
                  <a:srgbClr val="78A22E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7543800" y="6127750"/>
          <a:ext cx="14478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37" name="Image" r:id="rId3" imgW="2222222" imgH="1002821" progId="">
                  <p:embed/>
                </p:oleObj>
              </mc:Choice>
              <mc:Fallback>
                <p:oleObj name="Image" r:id="rId3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6127750"/>
                        <a:ext cx="144780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25146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" pitchFamily="34" charset="0"/>
              </a:rPr>
              <a:t>           </a:t>
            </a:r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1905000" y="6172200"/>
            <a:ext cx="5486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9" name="Object 11"/>
          <p:cNvGraphicFramePr>
            <a:graphicFrameLocks noChangeAspect="1"/>
          </p:cNvGraphicFramePr>
          <p:nvPr/>
        </p:nvGraphicFramePr>
        <p:xfrm>
          <a:off x="152400" y="6096000"/>
          <a:ext cx="16002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38" name="Image" r:id="rId5" imgW="3441270" imgH="1358730" progId="">
                  <p:embed/>
                </p:oleObj>
              </mc:Choice>
              <mc:Fallback>
                <p:oleObj name="Image" r:id="rId5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0"/>
                        <a:ext cx="1600200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000">
                <a:solidFill>
                  <a:srgbClr val="78A22E"/>
                </a:solidFill>
                <a:latin typeface="Arial Black"/>
                <a:cs typeface="Arial Blac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9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vmlDrawing" Target="../drawings/vmlDrawing1.vml"/><Relationship Id="rId14" Type="http://schemas.openxmlformats.org/officeDocument/2006/relationships/oleObject" Target="../embeddings/oleObject1.bin"/><Relationship Id="rId15" Type="http://schemas.openxmlformats.org/officeDocument/2006/relationships/image" Target="../media/image1.png"/><Relationship Id="rId16" Type="http://schemas.openxmlformats.org/officeDocument/2006/relationships/oleObject" Target="../embeddings/oleObject2.bin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vmlDrawing" Target="../drawings/vmlDrawing3.vml"/><Relationship Id="rId14" Type="http://schemas.openxmlformats.org/officeDocument/2006/relationships/oleObject" Target="../embeddings/oleObject5.bin"/><Relationship Id="rId15" Type="http://schemas.openxmlformats.org/officeDocument/2006/relationships/image" Target="../media/image1.png"/><Relationship Id="rId16" Type="http://schemas.openxmlformats.org/officeDocument/2006/relationships/oleObject" Target="../embeddings/oleObject6.bin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vmlDrawing" Target="../drawings/vmlDrawing5.vml"/><Relationship Id="rId14" Type="http://schemas.openxmlformats.org/officeDocument/2006/relationships/oleObject" Target="../embeddings/oleObject9.bin"/><Relationship Id="rId15" Type="http://schemas.openxmlformats.org/officeDocument/2006/relationships/image" Target="../media/image1.png"/><Relationship Id="rId16" Type="http://schemas.openxmlformats.org/officeDocument/2006/relationships/oleObject" Target="../embeddings/oleObject10.bin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vmlDrawing" Target="../drawings/vmlDrawing7.vml"/><Relationship Id="rId14" Type="http://schemas.openxmlformats.org/officeDocument/2006/relationships/oleObject" Target="../embeddings/oleObject13.bin"/><Relationship Id="rId15" Type="http://schemas.openxmlformats.org/officeDocument/2006/relationships/image" Target="../media/image1.png"/><Relationship Id="rId16" Type="http://schemas.openxmlformats.org/officeDocument/2006/relationships/oleObject" Target="../embeddings/oleObject14.bin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3" Type="http://schemas.openxmlformats.org/officeDocument/2006/relationships/vmlDrawing" Target="../drawings/vmlDrawing9.vml"/><Relationship Id="rId14" Type="http://schemas.openxmlformats.org/officeDocument/2006/relationships/oleObject" Target="../embeddings/oleObject17.bin"/><Relationship Id="rId15" Type="http://schemas.openxmlformats.org/officeDocument/2006/relationships/image" Target="../media/image1.png"/><Relationship Id="rId16" Type="http://schemas.openxmlformats.org/officeDocument/2006/relationships/oleObject" Target="../embeddings/oleObject18.bin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3" Type="http://schemas.openxmlformats.org/officeDocument/2006/relationships/vmlDrawing" Target="../drawings/vmlDrawing11.vml"/><Relationship Id="rId14" Type="http://schemas.openxmlformats.org/officeDocument/2006/relationships/oleObject" Target="../embeddings/oleObject21.bin"/><Relationship Id="rId15" Type="http://schemas.openxmlformats.org/officeDocument/2006/relationships/image" Target="../media/image1.png"/><Relationship Id="rId16" Type="http://schemas.openxmlformats.org/officeDocument/2006/relationships/oleObject" Target="../embeddings/oleObject22.bin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3" Type="http://schemas.openxmlformats.org/officeDocument/2006/relationships/vmlDrawing" Target="../drawings/vmlDrawing13.vml"/><Relationship Id="rId14" Type="http://schemas.openxmlformats.org/officeDocument/2006/relationships/oleObject" Target="../embeddings/oleObject25.bin"/><Relationship Id="rId15" Type="http://schemas.openxmlformats.org/officeDocument/2006/relationships/image" Target="../media/image1.png"/><Relationship Id="rId16" Type="http://schemas.openxmlformats.org/officeDocument/2006/relationships/oleObject" Target="../embeddings/oleObject26.bin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36" name="Line 12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7696200" y="6162675"/>
          <a:ext cx="1371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82" name="Image" r:id="rId14" imgW="2222222" imgH="1002821" progId="">
                  <p:embed/>
                </p:oleObj>
              </mc:Choice>
              <mc:Fallback>
                <p:oleObj name="Image" r:id="rId14" imgW="2222222" imgH="1002821" progId="">
                  <p:embed/>
                  <p:pic>
                    <p:nvPicPr>
                      <p:cNvPr id="0" name="Picture 1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6162675"/>
                        <a:ext cx="13716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25908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chemeClr val="bg2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chemeClr val="bg2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chemeClr val="bg2"/>
                </a:solidFill>
              </a:rPr>
              <a:t>           </a:t>
            </a: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>
            <a:off x="1600200" y="6172200"/>
            <a:ext cx="5867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152400" y="6167438"/>
          <a:ext cx="12192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83" name="Image" r:id="rId16" imgW="3441270" imgH="1358730" progId="">
                  <p:embed/>
                </p:oleObj>
              </mc:Choice>
              <mc:Fallback>
                <p:oleObj name="Image" r:id="rId16" imgW="3441270" imgH="1358730" progId="">
                  <p:embed/>
                  <p:pic>
                    <p:nvPicPr>
                      <p:cNvPr id="0" name="Picture 1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167438"/>
                        <a:ext cx="1219200" cy="481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7696200" y="6162675"/>
          <a:ext cx="1371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" name="Image" r:id="rId14" imgW="2222222" imgH="1002821" progId="">
                  <p:embed/>
                </p:oleObj>
              </mc:Choice>
              <mc:Fallback>
                <p:oleObj name="Image" r:id="rId14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6162675"/>
                        <a:ext cx="13716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25908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</a:rPr>
              <a:t>           </a:t>
            </a: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>
            <a:off x="1600200" y="6172200"/>
            <a:ext cx="5867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152400" y="6167438"/>
          <a:ext cx="12192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0" name="Image" r:id="rId16" imgW="3441270" imgH="1358730" progId="">
                  <p:embed/>
                </p:oleObj>
              </mc:Choice>
              <mc:Fallback>
                <p:oleObj name="Image" r:id="rId16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167438"/>
                        <a:ext cx="1219200" cy="481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7696200" y="6162675"/>
          <a:ext cx="1371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49" name="Image" r:id="rId14" imgW="2222222" imgH="1002821" progId="">
                  <p:embed/>
                </p:oleObj>
              </mc:Choice>
              <mc:Fallback>
                <p:oleObj name="Image" r:id="rId14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6162675"/>
                        <a:ext cx="13716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25908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</a:rPr>
              <a:t>           </a:t>
            </a: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>
            <a:off x="1600200" y="6172200"/>
            <a:ext cx="5867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152400" y="6167438"/>
          <a:ext cx="12192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0" name="Image" r:id="rId16" imgW="3441270" imgH="1358730" progId="">
                  <p:embed/>
                </p:oleObj>
              </mc:Choice>
              <mc:Fallback>
                <p:oleObj name="Image" r:id="rId16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167438"/>
                        <a:ext cx="1219200" cy="481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7696200" y="6162675"/>
          <a:ext cx="1371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97" name="Image" r:id="rId14" imgW="2222222" imgH="1002821" progId="">
                  <p:embed/>
                </p:oleObj>
              </mc:Choice>
              <mc:Fallback>
                <p:oleObj name="Image" r:id="rId14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6162675"/>
                        <a:ext cx="13716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25908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</a:rPr>
              <a:t>           </a:t>
            </a: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>
            <a:off x="1600200" y="6172200"/>
            <a:ext cx="5867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152400" y="6167438"/>
          <a:ext cx="12192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98" name="Image" r:id="rId16" imgW="3441270" imgH="1358730" progId="">
                  <p:embed/>
                </p:oleObj>
              </mc:Choice>
              <mc:Fallback>
                <p:oleObj name="Image" r:id="rId16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167438"/>
                        <a:ext cx="1219200" cy="481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7696200" y="6162675"/>
          <a:ext cx="1371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93" name="Image" r:id="rId14" imgW="2222222" imgH="1002821" progId="">
                  <p:embed/>
                </p:oleObj>
              </mc:Choice>
              <mc:Fallback>
                <p:oleObj name="Image" r:id="rId14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6162675"/>
                        <a:ext cx="13716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25908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</a:rPr>
              <a:t>           </a:t>
            </a: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>
            <a:off x="1600200" y="6172200"/>
            <a:ext cx="5867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152400" y="6167438"/>
          <a:ext cx="12192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94" name="Image" r:id="rId16" imgW="3441270" imgH="1358730" progId="">
                  <p:embed/>
                </p:oleObj>
              </mc:Choice>
              <mc:Fallback>
                <p:oleObj name="Image" r:id="rId16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167438"/>
                        <a:ext cx="1219200" cy="481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7696200" y="6162675"/>
          <a:ext cx="1371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1" name="Image" r:id="rId14" imgW="2222222" imgH="1002821" progId="">
                  <p:embed/>
                </p:oleObj>
              </mc:Choice>
              <mc:Fallback>
                <p:oleObj name="Image" r:id="rId14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6162675"/>
                        <a:ext cx="13716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25908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</a:rPr>
              <a:t>           </a:t>
            </a: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>
            <a:off x="1600200" y="6172200"/>
            <a:ext cx="5867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152400" y="6167438"/>
          <a:ext cx="12192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42" name="Image" r:id="rId16" imgW="3441270" imgH="1358730" progId="">
                  <p:embed/>
                </p:oleObj>
              </mc:Choice>
              <mc:Fallback>
                <p:oleObj name="Image" r:id="rId16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167438"/>
                        <a:ext cx="1219200" cy="481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D7E9A1"/>
          </a:solidFill>
          <a:ln w="222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 userDrawn="1"/>
        </p:nvSpPr>
        <p:spPr bwMode="auto">
          <a:xfrm flipH="1">
            <a:off x="0" y="381000"/>
            <a:ext cx="9144000" cy="0"/>
          </a:xfrm>
          <a:prstGeom prst="line">
            <a:avLst/>
          </a:prstGeom>
          <a:noFill/>
          <a:ln w="22225">
            <a:solidFill>
              <a:srgbClr val="78A22E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6" name="Object 13"/>
          <p:cNvGraphicFramePr>
            <a:graphicFrameLocks noChangeAspect="1"/>
          </p:cNvGraphicFramePr>
          <p:nvPr/>
        </p:nvGraphicFramePr>
        <p:xfrm>
          <a:off x="7696200" y="6162675"/>
          <a:ext cx="13716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13" name="Image" r:id="rId14" imgW="2222222" imgH="1002821" progId="">
                  <p:embed/>
                </p:oleObj>
              </mc:Choice>
              <mc:Fallback>
                <p:oleObj name="Image" r:id="rId14" imgW="2222222" imgH="100282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6162675"/>
                        <a:ext cx="13716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2590800" y="6172200"/>
            <a:ext cx="403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dirty="0">
                <a:solidFill>
                  <a:srgbClr val="0068B3"/>
                </a:solidFill>
                <a:latin typeface="Arial Rounded MT Bold" pitchFamily="34" charset="0"/>
              </a:rPr>
              <a:t>www.ResponsiblePurchasing.org   </a:t>
            </a:r>
            <a:r>
              <a:rPr lang="en-US" sz="1600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  <a:latin typeface="Arial Rounded MT Bold" pitchFamily="34" charset="0"/>
              </a:rPr>
              <a:t>  </a:t>
            </a:r>
            <a:r>
              <a:rPr lang="en-US" b="1" dirty="0">
                <a:solidFill>
                  <a:srgbClr val="808080"/>
                </a:solidFill>
              </a:rPr>
              <a:t>           </a:t>
            </a:r>
          </a:p>
        </p:txBody>
      </p:sp>
      <p:sp>
        <p:nvSpPr>
          <p:cNvPr id="1039" name="Line 15"/>
          <p:cNvSpPr>
            <a:spLocks noChangeShapeType="1"/>
          </p:cNvSpPr>
          <p:nvPr userDrawn="1"/>
        </p:nvSpPr>
        <p:spPr bwMode="auto">
          <a:xfrm>
            <a:off x="1600200" y="6172200"/>
            <a:ext cx="5867400" cy="0"/>
          </a:xfrm>
          <a:prstGeom prst="line">
            <a:avLst/>
          </a:prstGeom>
          <a:noFill/>
          <a:ln w="38100">
            <a:solidFill>
              <a:srgbClr val="78A22E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152400" y="6167438"/>
          <a:ext cx="12192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14" name="Image" r:id="rId16" imgW="3441270" imgH="1358730" progId="">
                  <p:embed/>
                </p:oleObj>
              </mc:Choice>
              <mc:Fallback>
                <p:oleObj name="Image" r:id="rId16" imgW="3441270" imgH="13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167438"/>
                        <a:ext cx="1219200" cy="481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68B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Alicia@greenpurchasing.org" TargetMode="External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0"/>
          <p:cNvSpPr txBox="1">
            <a:spLocks noChangeArrowheads="1"/>
          </p:cNvSpPr>
          <p:nvPr/>
        </p:nvSpPr>
        <p:spPr bwMode="auto">
          <a:xfrm>
            <a:off x="685800" y="2133600"/>
            <a:ext cx="731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8153400" y="632460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1" dirty="0" smtClean="0"/>
              <a:t>1</a:t>
            </a:r>
            <a:endParaRPr lang="en-US" sz="1400" b="1" dirty="0"/>
          </a:p>
        </p:txBody>
      </p:sp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-4233" y="1905000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Arial Black"/>
              </a:rPr>
              <a:t>USDN </a:t>
            </a:r>
            <a:r>
              <a:rPr lang="en-US" sz="4000" b="1" i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Arial Black"/>
              </a:rPr>
              <a:t>Sustainable Procurement </a:t>
            </a:r>
          </a:p>
          <a:p>
            <a:pPr algn="ctr"/>
            <a:r>
              <a:rPr lang="en-US" sz="4000" b="1" i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Arial Black"/>
              </a:rPr>
              <a:t>Playbook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Arial Black"/>
              </a:rPr>
              <a:t> Project 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+mn-lt"/>
              <a:cs typeface="Arial Black"/>
            </a:endParaRP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2506771" y="3810000"/>
            <a:ext cx="394303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dirty="0">
                <a:latin typeface="Arial Black" charset="0"/>
              </a:rPr>
              <a:t> </a:t>
            </a:r>
            <a:r>
              <a:rPr lang="en-US" sz="3200" b="1" dirty="0" smtClean="0">
                <a:latin typeface="+mn-lt"/>
                <a:cs typeface="Arial" charset="0"/>
              </a:rPr>
              <a:t>Full Playbook Outline </a:t>
            </a:r>
            <a:br>
              <a:rPr lang="en-US" sz="3200" b="1" dirty="0" smtClean="0">
                <a:latin typeface="+mn-lt"/>
                <a:cs typeface="Arial" charset="0"/>
              </a:rPr>
            </a:br>
            <a:r>
              <a:rPr lang="en-US" sz="3200" b="1" dirty="0" smtClean="0">
                <a:latin typeface="+mn-lt"/>
                <a:cs typeface="Arial" charset="0"/>
              </a:rPr>
              <a:t>SPLC Summit</a:t>
            </a:r>
          </a:p>
          <a:p>
            <a:pPr algn="ctr" eaLnBrk="1" hangingPunct="1"/>
            <a:r>
              <a:rPr lang="en-US" sz="3200" b="1" dirty="0" smtClean="0">
                <a:latin typeface="+mn-lt"/>
                <a:cs typeface="Arial" charset="0"/>
              </a:rPr>
              <a:t/>
            </a:r>
            <a:br>
              <a:rPr lang="en-US" sz="3200" b="1" dirty="0" smtClean="0">
                <a:latin typeface="+mn-lt"/>
                <a:cs typeface="Arial" charset="0"/>
              </a:rPr>
            </a:br>
            <a:r>
              <a:rPr lang="en-US" sz="3200" b="1" dirty="0" smtClean="0">
                <a:solidFill>
                  <a:srgbClr val="78A22E"/>
                </a:solidFill>
                <a:latin typeface="+mn-lt"/>
              </a:rPr>
              <a:t>May 25, 2016</a:t>
            </a:r>
            <a:endParaRPr lang="en-US" sz="3200" b="1" dirty="0">
              <a:solidFill>
                <a:srgbClr val="78A22E"/>
              </a:solidFill>
              <a:latin typeface="+mn-lt"/>
            </a:endParaRPr>
          </a:p>
        </p:txBody>
      </p:sp>
      <p:sp>
        <p:nvSpPr>
          <p:cNvPr id="15365" name="TextBox 9"/>
          <p:cNvSpPr txBox="1">
            <a:spLocks noChangeArrowheads="1"/>
          </p:cNvSpPr>
          <p:nvPr/>
        </p:nvSpPr>
        <p:spPr bwMode="auto">
          <a:xfrm>
            <a:off x="2108200" y="64309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  <p:pic>
        <p:nvPicPr>
          <p:cNvPr id="2" name="Picture 1" descr="Screenshot 2015-04-01 00.13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609600"/>
            <a:ext cx="5004147" cy="114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3352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Chapter 6: Creating Contracts for Sustainable Goods &amp; Services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78A22E"/>
                </a:solidFill>
              </a:rPr>
              <a:t>Best Practices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 Establish a contract development </a:t>
            </a:r>
            <a:r>
              <a:rPr lang="en-US" sz="2800" b="1" dirty="0" smtClean="0"/>
              <a:t>team</a:t>
            </a:r>
            <a:r>
              <a:rPr lang="en-US" sz="2800" dirty="0" smtClean="0"/>
              <a:t> 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 </a:t>
            </a:r>
            <a:r>
              <a:rPr lang="en-US" sz="2800" b="1" dirty="0" smtClean="0"/>
              <a:t>Consider piggybacking </a:t>
            </a:r>
            <a:r>
              <a:rPr lang="en-US" sz="2800" dirty="0" smtClean="0"/>
              <a:t>on existing contracts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 Look to see what </a:t>
            </a:r>
            <a:r>
              <a:rPr lang="en-US" sz="2800" b="1" dirty="0" smtClean="0"/>
              <a:t>other cities </a:t>
            </a:r>
            <a:r>
              <a:rPr lang="en-US" sz="2800" dirty="0" smtClean="0"/>
              <a:t>have done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 Assess </a:t>
            </a:r>
            <a:r>
              <a:rPr lang="en-US" sz="2800" dirty="0"/>
              <a:t>the </a:t>
            </a:r>
            <a:r>
              <a:rPr lang="en-US" sz="2800" b="1" dirty="0"/>
              <a:t>market</a:t>
            </a:r>
            <a:r>
              <a:rPr lang="en-US" sz="2800" dirty="0"/>
              <a:t> </a:t>
            </a:r>
            <a:endParaRPr lang="en-US" sz="2800" dirty="0" smtClean="0"/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 Conduct a </a:t>
            </a:r>
            <a:r>
              <a:rPr lang="en-US" sz="2800" b="1" dirty="0" smtClean="0"/>
              <a:t>lifecycle cost assessment </a:t>
            </a:r>
            <a:br>
              <a:rPr lang="en-US" sz="2800" b="1" dirty="0" smtClean="0"/>
            </a:br>
            <a:r>
              <a:rPr lang="en-US" sz="2800" dirty="0" smtClean="0"/>
              <a:t>(if initial cost is higher)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 </a:t>
            </a:r>
            <a:r>
              <a:rPr lang="en-US" sz="2800" b="1" dirty="0" smtClean="0"/>
              <a:t>Pilot test </a:t>
            </a:r>
            <a:r>
              <a:rPr lang="en-US" sz="2800" dirty="0" smtClean="0"/>
              <a:t>available products (if needed)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 </a:t>
            </a:r>
            <a:r>
              <a:rPr lang="en-US" sz="2800" b="1" dirty="0" smtClean="0"/>
              <a:t>Specify third-party certified products </a:t>
            </a:r>
            <a:r>
              <a:rPr lang="en-US" sz="2800" dirty="0" smtClean="0"/>
              <a:t>(if available)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205951" y="6336268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 dirty="0" smtClean="0"/>
              <a:t>13</a:t>
            </a:r>
            <a:endParaRPr lang="en-US" sz="1400" b="1" dirty="0"/>
          </a:p>
        </p:txBody>
      </p:sp>
      <p:pic>
        <p:nvPicPr>
          <p:cNvPr id="6" name="Picture 5" descr="Screenshot 2015-09-02 21.40.26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276600"/>
            <a:ext cx="1828800" cy="11630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091883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Chapter 6: Creating Contracts for Sustainable Goods &amp; Services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78A22E"/>
                </a:solidFill>
              </a:rPr>
              <a:t>Best Practices (continued)</a:t>
            </a:r>
          </a:p>
          <a:p>
            <a:pPr marL="514350" indent="-514350">
              <a:buClr>
                <a:srgbClr val="78A22E"/>
              </a:buClr>
              <a:buAutoNum type="arabicPeriod" startAt="8"/>
            </a:pPr>
            <a:r>
              <a:rPr lang="en-US" sz="2800" dirty="0" smtClean="0"/>
              <a:t>Incorporate </a:t>
            </a:r>
            <a:r>
              <a:rPr lang="en-US" sz="2800" dirty="0"/>
              <a:t>boiler plate sustainability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language into </a:t>
            </a:r>
            <a:r>
              <a:rPr lang="en-US" sz="2800" b="1" dirty="0" smtClean="0"/>
              <a:t>solicitation docs</a:t>
            </a:r>
          </a:p>
          <a:p>
            <a:pPr marL="514350" indent="-514350">
              <a:buClr>
                <a:srgbClr val="78A22E"/>
              </a:buClr>
              <a:buAutoNum type="arabicPeriod" startAt="8"/>
            </a:pPr>
            <a:r>
              <a:rPr lang="en-US" sz="2800" dirty="0" smtClean="0"/>
              <a:t> </a:t>
            </a:r>
            <a:r>
              <a:rPr lang="en-US" sz="2800" b="1" dirty="0" smtClean="0"/>
              <a:t>Add</a:t>
            </a:r>
            <a:r>
              <a:rPr lang="en-US" sz="2800" dirty="0" smtClean="0"/>
              <a:t> sustainable products/services to core list/contract</a:t>
            </a:r>
          </a:p>
          <a:p>
            <a:pPr marL="514350" indent="-514350">
              <a:buClr>
                <a:srgbClr val="78A22E"/>
              </a:buClr>
              <a:buAutoNum type="arabicPeriod" startAt="8"/>
            </a:pPr>
            <a:r>
              <a:rPr lang="en-US" sz="2800" dirty="0" smtClean="0"/>
              <a:t> </a:t>
            </a:r>
            <a:r>
              <a:rPr lang="en-US" sz="2800" b="1" dirty="0" smtClean="0"/>
              <a:t>Block</a:t>
            </a:r>
            <a:r>
              <a:rPr lang="en-US" sz="2800" dirty="0" smtClean="0"/>
              <a:t> unsustainable products from contract or core list</a:t>
            </a:r>
          </a:p>
          <a:p>
            <a:pPr marL="514350" indent="-514350">
              <a:buClr>
                <a:srgbClr val="78A22E"/>
              </a:buClr>
              <a:buAutoNum type="arabicPeriod" startAt="8"/>
            </a:pPr>
            <a:r>
              <a:rPr lang="en-US" sz="2800" dirty="0" smtClean="0"/>
              <a:t>Incorporate vendor </a:t>
            </a:r>
            <a:r>
              <a:rPr lang="en-US" sz="2800" b="1" dirty="0" smtClean="0"/>
              <a:t>survey</a:t>
            </a:r>
            <a:r>
              <a:rPr lang="en-US" sz="2800" dirty="0" smtClean="0"/>
              <a:t> questions into RFPs</a:t>
            </a:r>
          </a:p>
          <a:p>
            <a:pPr marL="514350" indent="-514350">
              <a:buClr>
                <a:srgbClr val="78A22E"/>
              </a:buClr>
              <a:buAutoNum type="arabicPeriod" startAt="8"/>
            </a:pPr>
            <a:r>
              <a:rPr lang="en-US" sz="2800" dirty="0" smtClean="0"/>
              <a:t>Include sustainability considerations in bid </a:t>
            </a:r>
            <a:r>
              <a:rPr lang="en-US" sz="2800" b="1" dirty="0" smtClean="0"/>
              <a:t>evaluation</a:t>
            </a:r>
          </a:p>
          <a:p>
            <a:pPr marL="514350" indent="-514350">
              <a:buClr>
                <a:srgbClr val="78A22E"/>
              </a:buClr>
              <a:buAutoNum type="arabicPeriod" startAt="8"/>
            </a:pPr>
            <a:r>
              <a:rPr lang="en-US" sz="2800" dirty="0" smtClean="0"/>
              <a:t> Add </a:t>
            </a:r>
            <a:r>
              <a:rPr lang="en-US" sz="2800" b="1" dirty="0" smtClean="0"/>
              <a:t>piggybacking </a:t>
            </a:r>
            <a:r>
              <a:rPr lang="en-US" sz="2800" dirty="0" smtClean="0"/>
              <a:t>language so other localities can use it</a:t>
            </a:r>
          </a:p>
          <a:p>
            <a:pPr marL="514350" indent="-514350">
              <a:buClr>
                <a:srgbClr val="78A22E"/>
              </a:buClr>
              <a:buAutoNum type="arabicPeriod" startAt="8"/>
            </a:pPr>
            <a:r>
              <a:rPr lang="en-US" sz="2800" dirty="0" smtClean="0"/>
              <a:t> </a:t>
            </a:r>
            <a:r>
              <a:rPr lang="en-US" sz="2800" b="1" dirty="0" smtClean="0"/>
              <a:t>Promote and monitor </a:t>
            </a:r>
            <a:r>
              <a:rPr lang="en-US" sz="2800" dirty="0" smtClean="0"/>
              <a:t>contract after award</a:t>
            </a:r>
          </a:p>
          <a:p>
            <a:pPr>
              <a:buClr>
                <a:srgbClr val="78A22E"/>
              </a:buClr>
            </a:pPr>
            <a:endParaRPr lang="en-US" sz="2800" dirty="0" smtClean="0"/>
          </a:p>
          <a:p>
            <a:pPr>
              <a:buClr>
                <a:srgbClr val="78A22E"/>
              </a:buClr>
            </a:pPr>
            <a:endParaRPr lang="en-US" sz="2800" dirty="0" smtClean="0"/>
          </a:p>
          <a:p>
            <a:pPr>
              <a:buClr>
                <a:srgbClr val="78A22E"/>
              </a:buClr>
            </a:pPr>
            <a:endParaRPr lang="en-US" sz="2800" dirty="0" smtClean="0"/>
          </a:p>
          <a:p>
            <a:endParaRPr lang="en-US" dirty="0"/>
          </a:p>
        </p:txBody>
      </p:sp>
      <p:pic>
        <p:nvPicPr>
          <p:cNvPr id="4" name="Picture 4" descr="Green Market Baske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52600"/>
            <a:ext cx="1371600" cy="131673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205951" y="6336268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 dirty="0" smtClean="0"/>
              <a:t>14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607406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Chapter 7: Tracking &amp; Reporting </a:t>
            </a:r>
            <a:r>
              <a:rPr lang="en-US" sz="4000" b="1" dirty="0"/>
              <a:t/>
            </a:r>
            <a:br>
              <a:rPr lang="en-US" sz="4000" b="1" dirty="0"/>
            </a:br>
            <a:endParaRPr lang="en-US" sz="4000" b="1" dirty="0">
              <a:solidFill>
                <a:srgbClr val="78A2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229600" cy="4525963"/>
          </a:xfrm>
        </p:spPr>
        <p:txBody>
          <a:bodyPr/>
          <a:lstStyle/>
          <a:p>
            <a:pPr marL="0" indent="0">
              <a:buClr>
                <a:srgbClr val="78A22E"/>
              </a:buClr>
              <a:buNone/>
            </a:pPr>
            <a:r>
              <a:rPr lang="en-US" sz="2800" b="1" dirty="0">
                <a:solidFill>
                  <a:srgbClr val="78A22E"/>
                </a:solidFill>
              </a:rPr>
              <a:t>Best Practices</a:t>
            </a:r>
            <a:endParaRPr lang="en-US" sz="2800" dirty="0" smtClean="0"/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Include </a:t>
            </a:r>
            <a:r>
              <a:rPr lang="en-US" sz="2800" b="1" dirty="0" smtClean="0"/>
              <a:t>tracking and reporting requirements </a:t>
            </a:r>
            <a:br>
              <a:rPr lang="en-US" sz="2800" b="1" dirty="0" smtClean="0"/>
            </a:br>
            <a:r>
              <a:rPr lang="en-US" sz="2800" dirty="0" smtClean="0"/>
              <a:t>in sustainable procurement policy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Develop tracking and reporting </a:t>
            </a:r>
            <a:r>
              <a:rPr lang="en-US" sz="2800" b="1" dirty="0" smtClean="0"/>
              <a:t>plan </a:t>
            </a:r>
            <a:br>
              <a:rPr lang="en-US" sz="2800" b="1" dirty="0" smtClean="0"/>
            </a:br>
            <a:r>
              <a:rPr lang="en-US" sz="2800" dirty="0" smtClean="0"/>
              <a:t>(including baseline assessment)</a:t>
            </a:r>
            <a:endParaRPr lang="en-US" sz="2800" b="1" dirty="0" smtClean="0"/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Create tracking and reporting </a:t>
            </a:r>
            <a:r>
              <a:rPr lang="en-US" sz="2800" b="1" dirty="0" smtClean="0"/>
              <a:t>procedures</a:t>
            </a:r>
            <a:r>
              <a:rPr lang="en-US" sz="2800" dirty="0" smtClean="0"/>
              <a:t> and </a:t>
            </a:r>
            <a:r>
              <a:rPr lang="en-US" sz="2800" b="1" dirty="0" smtClean="0"/>
              <a:t>tools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Track sustainable procurement </a:t>
            </a:r>
            <a:r>
              <a:rPr lang="en-US" sz="2800" b="1" dirty="0" smtClean="0"/>
              <a:t>activities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Track sustainable </a:t>
            </a:r>
            <a:r>
              <a:rPr lang="en-US" sz="2800" b="1" dirty="0" smtClean="0"/>
              <a:t>spend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Track reductions in energy/water/consumables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Track sustainability benefits</a:t>
            </a:r>
          </a:p>
        </p:txBody>
      </p:sp>
      <p:pic>
        <p:nvPicPr>
          <p:cNvPr id="4" name="Picture 4" descr="http://www.nhlc.ca/img/progr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4038600"/>
            <a:ext cx="1463040" cy="9144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8205951" y="6336268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 dirty="0" smtClean="0"/>
              <a:t>15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90550152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marL="0" indent="0"/>
            <a:r>
              <a:rPr lang="en-US" sz="4000" b="1" dirty="0" smtClean="0"/>
              <a:t>Chapter 7: Tracking &amp; Reporting </a:t>
            </a:r>
            <a:br>
              <a:rPr lang="en-US" sz="4000" b="1" dirty="0" smtClean="0"/>
            </a:br>
            <a:endParaRPr lang="en-US" sz="4000" b="1" dirty="0">
              <a:solidFill>
                <a:srgbClr val="78A2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>
                <a:solidFill>
                  <a:srgbClr val="78A22E"/>
                </a:solidFill>
              </a:rPr>
              <a:t>Best Practices (continued</a:t>
            </a:r>
            <a:r>
              <a:rPr lang="en-US" sz="2800" b="1" dirty="0" smtClean="0">
                <a:solidFill>
                  <a:srgbClr val="78A22E"/>
                </a:solidFill>
              </a:rPr>
              <a:t>)</a:t>
            </a:r>
            <a:endParaRPr lang="en-US" sz="2800" dirty="0" smtClean="0">
              <a:solidFill>
                <a:srgbClr val="78A22E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78A22E"/>
                </a:solidFill>
              </a:rPr>
              <a:t>8.   </a:t>
            </a:r>
            <a:r>
              <a:rPr lang="en-US" sz="2800" dirty="0" smtClean="0"/>
              <a:t>Track </a:t>
            </a:r>
            <a:r>
              <a:rPr lang="en-US" sz="2800" b="1" dirty="0"/>
              <a:t>financial</a:t>
            </a:r>
            <a:r>
              <a:rPr lang="en-US" sz="2800" dirty="0"/>
              <a:t> impacts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>
                <a:solidFill>
                  <a:srgbClr val="78A22E"/>
                </a:solidFill>
              </a:rPr>
              <a:t>9.   </a:t>
            </a:r>
            <a:r>
              <a:rPr lang="en-US" sz="2800" dirty="0" smtClean="0"/>
              <a:t>Engage </a:t>
            </a:r>
            <a:r>
              <a:rPr lang="en-US" sz="2800" b="1" dirty="0" smtClean="0"/>
              <a:t>suppliers</a:t>
            </a:r>
            <a:r>
              <a:rPr lang="en-US" sz="2800" dirty="0" smtClean="0"/>
              <a:t> to get tracking data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78A22E"/>
                </a:solidFill>
              </a:rPr>
              <a:t>10. </a:t>
            </a:r>
            <a:r>
              <a:rPr lang="en-US" sz="2800" dirty="0" smtClean="0"/>
              <a:t>Use </a:t>
            </a:r>
            <a:r>
              <a:rPr lang="en-US" sz="2800" b="1" dirty="0" smtClean="0"/>
              <a:t>e-procurement system </a:t>
            </a:r>
            <a:r>
              <a:rPr lang="en-US" sz="2800" dirty="0" smtClean="0"/>
              <a:t>to facilitate </a:t>
            </a:r>
            <a:br>
              <a:rPr lang="en-US" sz="2800" dirty="0" smtClean="0"/>
            </a:br>
            <a:r>
              <a:rPr lang="en-US" sz="2800" dirty="0" smtClean="0"/>
              <a:t>       tracking and reporting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78A22E"/>
                </a:solidFill>
              </a:rPr>
              <a:t>11.  </a:t>
            </a:r>
            <a:r>
              <a:rPr lang="en-US" sz="2800" dirty="0" smtClean="0"/>
              <a:t>Develop </a:t>
            </a:r>
            <a:r>
              <a:rPr lang="en-US" sz="2800" b="1" dirty="0" smtClean="0"/>
              <a:t>“all-green” </a:t>
            </a:r>
            <a:r>
              <a:rPr lang="en-US" sz="2800" dirty="0" smtClean="0"/>
              <a:t>contracts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78A22E"/>
                </a:solidFill>
              </a:rPr>
              <a:t>12. </a:t>
            </a:r>
            <a:r>
              <a:rPr lang="en-US" sz="2800" b="1" dirty="0" smtClean="0">
                <a:solidFill>
                  <a:srgbClr val="78A22E"/>
                </a:solidFill>
              </a:rPr>
              <a:t> </a:t>
            </a:r>
            <a:r>
              <a:rPr lang="en-US" sz="2800" b="1" dirty="0" smtClean="0"/>
              <a:t>Communicate</a:t>
            </a:r>
            <a:r>
              <a:rPr lang="en-US" sz="2800" dirty="0" smtClean="0"/>
              <a:t> results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78A22E"/>
                </a:solidFill>
              </a:rPr>
              <a:t>13. </a:t>
            </a:r>
            <a:r>
              <a:rPr lang="en-US" sz="2800" dirty="0" smtClean="0"/>
              <a:t>Utilize tracking results to </a:t>
            </a:r>
            <a:r>
              <a:rPr lang="en-US" sz="2800" b="1" dirty="0" smtClean="0"/>
              <a:t>plan</a:t>
            </a:r>
            <a:r>
              <a:rPr lang="en-US" sz="2800" dirty="0" smtClean="0"/>
              <a:t> future sustainable procurement actions</a:t>
            </a:r>
          </a:p>
        </p:txBody>
      </p:sp>
      <p:pic>
        <p:nvPicPr>
          <p:cNvPr id="6" name="Picture 5" descr="Screenshot 2015-11-05 01.22.0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2286000"/>
            <a:ext cx="1600200" cy="20772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205951" y="6336268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en-US" sz="1400" b="1" dirty="0" smtClean="0"/>
              <a:t>16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41607548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Team Selected High-Impact Product Categories for Chapters 8 -10 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>
              <a:buClr>
                <a:srgbClr val="78A22E"/>
              </a:buClr>
            </a:pPr>
            <a:r>
              <a:rPr lang="en-US" dirty="0" smtClean="0"/>
              <a:t>The </a:t>
            </a:r>
            <a:r>
              <a:rPr lang="en-US" i="1" dirty="0" smtClean="0"/>
              <a:t>Playbook</a:t>
            </a:r>
            <a:r>
              <a:rPr lang="en-US" dirty="0" smtClean="0"/>
              <a:t> will highlight sustainable procurement strategies for three </a:t>
            </a:r>
            <a:br>
              <a:rPr lang="en-US" dirty="0" smtClean="0"/>
            </a:br>
            <a:r>
              <a:rPr lang="en-US" dirty="0" smtClean="0"/>
              <a:t>high-impact product categories</a:t>
            </a:r>
          </a:p>
          <a:p>
            <a:pPr>
              <a:buClr>
                <a:srgbClr val="78A22E"/>
              </a:buClr>
            </a:pPr>
            <a:r>
              <a:rPr lang="en-US" dirty="0" smtClean="0"/>
              <a:t>Categories were chosen</a:t>
            </a:r>
          </a:p>
          <a:p>
            <a:pPr lvl="1"/>
            <a:r>
              <a:rPr lang="en-US" dirty="0" smtClean="0"/>
              <a:t>IT/Electronics</a:t>
            </a:r>
          </a:p>
          <a:p>
            <a:pPr lvl="1"/>
            <a:r>
              <a:rPr lang="en-US" dirty="0" smtClean="0"/>
              <a:t>Vehicles</a:t>
            </a:r>
          </a:p>
          <a:p>
            <a:pPr lvl="1"/>
            <a:r>
              <a:rPr lang="en-US" dirty="0" smtClean="0"/>
              <a:t>Building materials</a:t>
            </a:r>
            <a:br>
              <a:rPr lang="en-US" dirty="0" smtClean="0"/>
            </a:br>
            <a:endParaRPr lang="en-US" sz="800" dirty="0" smtClean="0"/>
          </a:p>
          <a:p>
            <a:pPr marL="0" indent="0" algn="ctr">
              <a:buClr>
                <a:srgbClr val="78A22E"/>
              </a:buClr>
              <a:buNone/>
            </a:pPr>
            <a:r>
              <a:rPr lang="en-US" sz="2400" b="1" dirty="0" smtClean="0">
                <a:solidFill>
                  <a:srgbClr val="0068B4"/>
                </a:solidFill>
              </a:rPr>
              <a:t>Other product categories addressed in specifications section</a:t>
            </a:r>
          </a:p>
          <a:p>
            <a:pPr lvl="1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229600" y="6324600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18</a:t>
            </a:r>
            <a:endParaRPr lang="en-US" sz="1400" b="1" dirty="0">
              <a:solidFill>
                <a:srgbClr val="000000"/>
              </a:solidFill>
            </a:endParaRPr>
          </a:p>
        </p:txBody>
      </p:sp>
      <p:pic>
        <p:nvPicPr>
          <p:cNvPr id="8" name="Picture 7" descr="Screenshot 2014-08-25 20.37.4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644482"/>
            <a:ext cx="1371600" cy="1089318"/>
          </a:xfrm>
          <a:prstGeom prst="rect">
            <a:avLst/>
          </a:prstGeom>
        </p:spPr>
      </p:pic>
      <p:pic>
        <p:nvPicPr>
          <p:cNvPr id="10" name="Picture 9" descr="Screenshot 2016-01-06 09.00.58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962399"/>
            <a:ext cx="1845713" cy="109728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Screenshot 2016-01-20 22.43.3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3962400"/>
            <a:ext cx="1482636" cy="10972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010648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47800" y="3429000"/>
            <a:ext cx="6096000" cy="3657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sz="2800" b="1" dirty="0" smtClean="0">
                <a:solidFill>
                  <a:srgbClr val="77A22F"/>
                </a:solidFill>
                <a:ea typeface="ＭＳ Ｐゴシック" charset="-128"/>
              </a:rPr>
              <a:t>Alicia Culver</a:t>
            </a:r>
          </a:p>
          <a:p>
            <a:pPr marL="0" indent="0" algn="ctr" eaLnBrk="1" hangingPunct="1">
              <a:buFontTx/>
              <a:buNone/>
            </a:pPr>
            <a:r>
              <a:rPr lang="en-US" sz="2800" b="1" dirty="0" smtClean="0">
                <a:ea typeface="ＭＳ Ｐゴシック" charset="-128"/>
              </a:rPr>
              <a:t>Executive Director</a:t>
            </a:r>
          </a:p>
          <a:p>
            <a:pPr marL="0" indent="0" algn="ctr" eaLnBrk="1" hangingPunct="1"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ea typeface="ＭＳ Ｐゴシック" charset="-128"/>
              </a:rPr>
              <a:t>Responsible Purchasing Network</a:t>
            </a:r>
          </a:p>
          <a:p>
            <a:pPr marL="0" indent="0" algn="ctr" eaLnBrk="1" hangingPunct="1">
              <a:buFontTx/>
              <a:buNone/>
            </a:pPr>
            <a:r>
              <a:rPr lang="en-US" sz="2800" b="1" dirty="0" smtClean="0">
                <a:ea typeface="ＭＳ Ｐゴシック" charset="-128"/>
                <a:hlinkClick r:id="rId3"/>
              </a:rPr>
              <a:t>alicia@responsiblepurchasing.org</a:t>
            </a:r>
            <a:endParaRPr lang="en-US" sz="2800" b="1" dirty="0" smtClean="0">
              <a:ea typeface="ＭＳ Ｐゴシック" charset="-128"/>
            </a:endParaRPr>
          </a:p>
          <a:p>
            <a:pPr marL="0" indent="0" algn="ctr" eaLnBrk="1" hangingPunct="1">
              <a:buFontTx/>
              <a:buNone/>
            </a:pPr>
            <a:r>
              <a:rPr lang="en-US" sz="2800" b="1" dirty="0" smtClean="0">
                <a:ea typeface="ＭＳ Ｐゴシック" charset="-128"/>
              </a:rPr>
              <a:t>510-547-5475</a:t>
            </a:r>
          </a:p>
        </p:txBody>
      </p:sp>
      <p:pic>
        <p:nvPicPr>
          <p:cNvPr id="6" name="Picture 5" descr="Screenshot 2014-03-25 16.33.50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295400"/>
            <a:ext cx="3925613" cy="18288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381000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68B3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68B3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68B3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68B3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68B3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68B3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68B3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68B3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68B3"/>
                </a:solidFill>
                <a:latin typeface="Arial" charset="0"/>
              </a:defRPr>
            </a:lvl9pPr>
          </a:lstStyle>
          <a:p>
            <a:r>
              <a:rPr lang="en-US" sz="4000" b="1" dirty="0" smtClean="0"/>
              <a:t>Questions? Comments?</a:t>
            </a:r>
            <a:endParaRPr lang="en-US" sz="4000" b="1" dirty="0"/>
          </a:p>
        </p:txBody>
      </p:sp>
      <p:sp>
        <p:nvSpPr>
          <p:cNvPr id="8" name="Rectangle 7"/>
          <p:cNvSpPr/>
          <p:nvPr/>
        </p:nvSpPr>
        <p:spPr>
          <a:xfrm>
            <a:off x="8229600" y="6324600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28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313588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57150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b="1" dirty="0" smtClean="0"/>
              <a:t>How could sustainable procurement be made easier for your city?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0" y="6324600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17</a:t>
            </a:r>
            <a:endParaRPr lang="en-US" sz="1400" b="1" dirty="0"/>
          </a:p>
        </p:txBody>
      </p:sp>
      <p:pic>
        <p:nvPicPr>
          <p:cNvPr id="2" name="Picture 1" descr="Screenshot 2016-04-28 16.31.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810000"/>
            <a:ext cx="2336962" cy="172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526548"/>
      </p:ext>
    </p:extLst>
  </p:cSld>
  <p:clrMapOvr>
    <a:masterClrMapping/>
  </p:clrMapOvr>
  <p:transition xmlns:p14="http://schemas.microsoft.com/office/powerpoint/2010/main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57200"/>
            <a:ext cx="7162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b="1" dirty="0" smtClean="0"/>
              <a:t>Are there any resources that you’re aware of (including success stories from your city or county) that would be a good fit for the </a:t>
            </a:r>
            <a:r>
              <a:rPr lang="en-US" sz="4000" b="1" i="1" dirty="0" smtClean="0"/>
              <a:t>Playbook</a:t>
            </a:r>
            <a:r>
              <a:rPr lang="en-US" sz="4000" b="1" dirty="0" smtClean="0"/>
              <a:t>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0" y="6324600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17</a:t>
            </a:r>
            <a:endParaRPr lang="en-US" sz="1400" b="1" dirty="0"/>
          </a:p>
        </p:txBody>
      </p:sp>
      <p:pic>
        <p:nvPicPr>
          <p:cNvPr id="2" name="Picture 1" descr="Screenshot 2016-05-25 09.37.3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4191000"/>
            <a:ext cx="3888259" cy="1828800"/>
          </a:xfrm>
          <a:prstGeom prst="rect">
            <a:avLst/>
          </a:prstGeom>
          <a:ln>
            <a:solidFill>
              <a:srgbClr val="333399"/>
            </a:solidFill>
          </a:ln>
        </p:spPr>
      </p:pic>
    </p:spTree>
    <p:extLst>
      <p:ext uri="{BB962C8B-B14F-4D97-AF65-F5344CB8AC3E}">
        <p14:creationId xmlns:p14="http://schemas.microsoft.com/office/powerpoint/2010/main" val="1298100440"/>
      </p:ext>
    </p:extLst>
  </p:cSld>
  <p:clrMapOvr>
    <a:masterClrMapping/>
  </p:clrMapOvr>
  <p:transition xmlns:p14="http://schemas.microsoft.com/office/powerpoint/2010/main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Resources from Other Groups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447800"/>
            <a:ext cx="6934200" cy="4525963"/>
          </a:xfrm>
        </p:spPr>
        <p:txBody>
          <a:bodyPr/>
          <a:lstStyle/>
          <a:p>
            <a:pPr>
              <a:buClr>
                <a:srgbClr val="78A22E"/>
              </a:buClr>
            </a:pPr>
            <a:r>
              <a:rPr lang="en-US" sz="2800" b="1" dirty="0"/>
              <a:t>Sustainable Purchasing Leadership Council (SPLC) </a:t>
            </a:r>
          </a:p>
          <a:p>
            <a:pPr lvl="1">
              <a:buClr>
                <a:srgbClr val="78A22E"/>
              </a:buClr>
            </a:pPr>
            <a:r>
              <a:rPr lang="en-US" sz="2000" dirty="0"/>
              <a:t>Guidance on Sustainable Procurement</a:t>
            </a:r>
          </a:p>
          <a:p>
            <a:pPr lvl="1">
              <a:buClr>
                <a:srgbClr val="78A22E"/>
              </a:buClr>
            </a:pPr>
            <a:r>
              <a:rPr lang="en-US" sz="2000" dirty="0"/>
              <a:t>Resources on Spend Analysis</a:t>
            </a:r>
          </a:p>
          <a:p>
            <a:pPr>
              <a:buClr>
                <a:srgbClr val="78A22E"/>
              </a:buClr>
            </a:pPr>
            <a:r>
              <a:rPr lang="en-US" sz="2800" b="1" dirty="0" smtClean="0"/>
              <a:t>Municipal Collaboration for Sustainable Procurement (MCSP)</a:t>
            </a:r>
          </a:p>
          <a:p>
            <a:pPr lvl="1">
              <a:buClr>
                <a:srgbClr val="78A22E"/>
              </a:buClr>
            </a:pPr>
            <a:r>
              <a:rPr lang="en-US" sz="2000" dirty="0" smtClean="0"/>
              <a:t>Provides technical support to Canadian cities</a:t>
            </a:r>
          </a:p>
          <a:p>
            <a:pPr>
              <a:buClr>
                <a:srgbClr val="78A22E"/>
              </a:buClr>
            </a:pPr>
            <a:r>
              <a:rPr lang="en-US" sz="2800" b="1" dirty="0" smtClean="0"/>
              <a:t>Western States Climate &amp; Materials Mgt. Forum</a:t>
            </a:r>
          </a:p>
          <a:p>
            <a:pPr lvl="1">
              <a:buClr>
                <a:srgbClr val="78A22E"/>
              </a:buClr>
            </a:pPr>
            <a:r>
              <a:rPr lang="en-US" sz="2000" i="1" dirty="0" smtClean="0"/>
              <a:t>Climate-Friendly Purchasing Guide</a:t>
            </a:r>
          </a:p>
          <a:p>
            <a:pPr marL="457200" lvl="1" indent="0">
              <a:buClr>
                <a:srgbClr val="78A22E"/>
              </a:buClr>
              <a:buNone/>
            </a:pPr>
            <a:r>
              <a:rPr lang="en-US" sz="2000" b="1" dirty="0" smtClean="0">
                <a:solidFill>
                  <a:srgbClr val="0068B4"/>
                </a:solidFill>
              </a:rPr>
              <a:t>Are there other collaborators we should reach out to?</a:t>
            </a:r>
            <a:endParaRPr lang="en-US" sz="2000" b="1" dirty="0">
              <a:solidFill>
                <a:srgbClr val="0068B4"/>
              </a:solidFill>
            </a:endParaRPr>
          </a:p>
        </p:txBody>
      </p:sp>
      <p:pic>
        <p:nvPicPr>
          <p:cNvPr id="5" name="Picture 4" descr="Screenshot 2015-08-19 21.24.3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76400"/>
            <a:ext cx="1828800" cy="75486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 descr="Screenshot 2015-09-16 20.50.2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590800"/>
            <a:ext cx="1828800" cy="2395807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8229600" y="6336268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26</a:t>
            </a:r>
            <a:endParaRPr lang="en-US" sz="1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36074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990600"/>
            <a:ext cx="7162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b="1" dirty="0" smtClean="0"/>
              <a:t>How can cities collaborate to advance sustainable procurement?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0" y="6324600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17</a:t>
            </a:r>
            <a:endParaRPr lang="en-US" sz="1400" b="1" dirty="0"/>
          </a:p>
        </p:txBody>
      </p:sp>
      <p:pic>
        <p:nvPicPr>
          <p:cNvPr id="6" name="Picture 5" descr="Screenshot 2016-02-09 14.23.1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3505200"/>
            <a:ext cx="1828800" cy="159008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4198995264"/>
      </p:ext>
    </p:extLst>
  </p:cSld>
  <p:clrMapOvr>
    <a:masterClrMapping/>
  </p:clrMapOvr>
  <p:transition xmlns:p14="http://schemas.microsoft.com/office/powerpoint/2010/main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Playbook Project Goals</a:t>
            </a:r>
            <a:endParaRPr lang="en-US" sz="4000" b="1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52400" y="1676400"/>
            <a:ext cx="8991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78A22E"/>
              </a:buClr>
              <a:buFont typeface="Arial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etter </a:t>
            </a:r>
            <a:r>
              <a:rPr lang="en-US" sz="2400" b="1" dirty="0">
                <a:solidFill>
                  <a:srgbClr val="000000"/>
                </a:solidFill>
                <a:latin typeface="Calibri"/>
              </a:rPr>
              <a:t>understand how to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identify</a:t>
            </a:r>
            <a:r>
              <a:rPr lang="en-US" sz="2400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and prioritize </a:t>
            </a:r>
            <a:br>
              <a:rPr lang="en-US" sz="2400" b="1" dirty="0" smtClean="0">
                <a:solidFill>
                  <a:srgbClr val="000000"/>
                </a:solidFill>
                <a:latin typeface="Calibri"/>
              </a:rPr>
            </a:b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sustainable </a:t>
            </a:r>
            <a:r>
              <a:rPr lang="en-US" sz="2400" b="1" dirty="0">
                <a:solidFill>
                  <a:srgbClr val="000000"/>
                </a:solidFill>
                <a:latin typeface="Calibri"/>
              </a:rPr>
              <a:t>procurement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opportunities </a:t>
            </a:r>
          </a:p>
          <a:p>
            <a:pPr>
              <a:buClr>
                <a:srgbClr val="78A22E"/>
              </a:buClr>
              <a:buFont typeface="Arial"/>
              <a:buChar char="•"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Become </a:t>
            </a:r>
            <a:r>
              <a:rPr lang="en-US" sz="2400" b="1" dirty="0">
                <a:solidFill>
                  <a:srgbClr val="000000"/>
                </a:solidFill>
                <a:latin typeface="Calibri"/>
              </a:rPr>
              <a:t>more effective at making the business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case </a:t>
            </a:r>
            <a:br>
              <a:rPr lang="en-US" sz="2400" b="1" dirty="0" smtClean="0">
                <a:solidFill>
                  <a:srgbClr val="000000"/>
                </a:solidFill>
                <a:latin typeface="Calibri"/>
              </a:rPr>
            </a:b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for sustainable procurement </a:t>
            </a:r>
          </a:p>
          <a:p>
            <a:pPr>
              <a:buClr>
                <a:srgbClr val="78A22E"/>
              </a:buClr>
              <a:buFont typeface="Arial"/>
              <a:buChar char="•"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Design and implement an effective sustainable procurement </a:t>
            </a:r>
            <a:br>
              <a:rPr lang="en-US" sz="2400" b="1" dirty="0" smtClean="0">
                <a:solidFill>
                  <a:srgbClr val="000000"/>
                </a:solidFill>
                <a:latin typeface="Calibri"/>
              </a:rPr>
            </a:b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policy and program </a:t>
            </a:r>
          </a:p>
          <a:p>
            <a:pPr>
              <a:buClr>
                <a:srgbClr val="78A22E"/>
              </a:buClr>
              <a:buFont typeface="Arial"/>
              <a:buChar char="•"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Learn from other project participants how to overcome </a:t>
            </a:r>
            <a:br>
              <a:rPr lang="en-US" sz="2400" b="1" dirty="0" smtClean="0">
                <a:solidFill>
                  <a:srgbClr val="000000"/>
                </a:solidFill>
                <a:latin typeface="Calibri"/>
              </a:rPr>
            </a:b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barriers and challenges </a:t>
            </a:r>
          </a:p>
          <a:p>
            <a:pPr>
              <a:buClr>
                <a:srgbClr val="78A22E"/>
              </a:buClr>
              <a:buFont typeface="Arial"/>
              <a:buChar char="•"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Want to become better at tracking and reporting their </a:t>
            </a:r>
            <a:br>
              <a:rPr lang="en-US" sz="2400" b="1" dirty="0" smtClean="0">
                <a:solidFill>
                  <a:srgbClr val="000000"/>
                </a:solidFill>
                <a:latin typeface="Calibri"/>
              </a:rPr>
            </a:b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sustainable procurement activities and impacts </a:t>
            </a:r>
          </a:p>
          <a:p>
            <a:pPr lvl="1"/>
            <a:endParaRPr lang="en-US" dirty="0" smtClean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29600" y="6336268"/>
            <a:ext cx="2845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2</a:t>
            </a:r>
            <a:endParaRPr lang="en-US" sz="1400" b="1" dirty="0">
              <a:solidFill>
                <a:srgbClr val="000000"/>
              </a:solidFill>
            </a:endParaRPr>
          </a:p>
        </p:txBody>
      </p:sp>
      <p:pic>
        <p:nvPicPr>
          <p:cNvPr id="5" name="Picture 4" descr="BD06622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524000"/>
            <a:ext cx="117871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98571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/>
          <a:lstStyle/>
          <a:p>
            <a:r>
              <a:rPr lang="en-US" sz="4000" b="1" i="1" dirty="0" smtClean="0"/>
              <a:t>Playbook </a:t>
            </a:r>
            <a:r>
              <a:rPr lang="en-US" sz="4000" b="1" dirty="0" smtClean="0"/>
              <a:t>Outline</a:t>
            </a:r>
            <a:endParaRPr lang="en-US" sz="4000" b="1" dirty="0">
              <a:solidFill>
                <a:srgbClr val="78A2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93837"/>
            <a:ext cx="9067800" cy="4525963"/>
          </a:xfrm>
        </p:spPr>
        <p:txBody>
          <a:bodyPr/>
          <a:lstStyle/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/>
              <a:t>Chap. 1: Introduction/Executive Summary</a:t>
            </a: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/>
              <a:t>Chap. 2: Making the Business Case for Sustainable Procurement</a:t>
            </a: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/>
              <a:t>Chap. 3: Developing a Sustainable Procurement Policy</a:t>
            </a: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/>
              <a:t>Chap. 4: Building &amp; Operating an Effective Sustainable Procurement Program</a:t>
            </a: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/>
              <a:t>Chap. 5: Setting Sustainable Procurement Priorities</a:t>
            </a: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/>
              <a:t>Chap. 6: Creating Contracts for Sustainable Goods and Services</a:t>
            </a: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/>
              <a:t>Chap. 7: </a:t>
            </a:r>
            <a:r>
              <a:rPr lang="en-US" sz="2000" b="1" dirty="0"/>
              <a:t>Tracking and Reporting Sustainable Procurement </a:t>
            </a:r>
            <a:r>
              <a:rPr lang="en-US" sz="2000" b="1" dirty="0" smtClean="0"/>
              <a:t>Results</a:t>
            </a: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Chap. </a:t>
            </a:r>
            <a:r>
              <a:rPr lang="en-US" sz="2000" b="1" dirty="0" smtClean="0">
                <a:solidFill>
                  <a:schemeClr val="accent4"/>
                </a:solidFill>
              </a:rPr>
              <a:t>8: Sustainable Procurement in Action: Electronics</a:t>
            </a: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>
                <a:solidFill>
                  <a:schemeClr val="accent4"/>
                </a:solidFill>
              </a:rPr>
              <a:t>Chap</a:t>
            </a:r>
            <a:r>
              <a:rPr lang="en-US" sz="2000" b="1" dirty="0">
                <a:solidFill>
                  <a:schemeClr val="accent4"/>
                </a:solidFill>
              </a:rPr>
              <a:t>. 9</a:t>
            </a:r>
            <a:r>
              <a:rPr lang="en-US" sz="2000" b="1" dirty="0" smtClean="0">
                <a:solidFill>
                  <a:schemeClr val="accent4"/>
                </a:solidFill>
              </a:rPr>
              <a:t>: Sustainable </a:t>
            </a:r>
            <a:r>
              <a:rPr lang="en-US" sz="2000" b="1" dirty="0">
                <a:solidFill>
                  <a:schemeClr val="accent4"/>
                </a:solidFill>
              </a:rPr>
              <a:t>Procurement in </a:t>
            </a:r>
            <a:r>
              <a:rPr lang="en-US" sz="2000" b="1" dirty="0" smtClean="0">
                <a:solidFill>
                  <a:schemeClr val="accent4"/>
                </a:solidFill>
              </a:rPr>
              <a:t>Action: Vehicles</a:t>
            </a:r>
            <a:endParaRPr lang="en-US" sz="2000" b="1" dirty="0">
              <a:solidFill>
                <a:schemeClr val="accent4"/>
              </a:solidFill>
            </a:endParaRP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>
                <a:solidFill>
                  <a:schemeClr val="accent4"/>
                </a:solidFill>
              </a:rPr>
              <a:t>Chap</a:t>
            </a:r>
            <a:r>
              <a:rPr lang="en-US" sz="2000" b="1" dirty="0">
                <a:solidFill>
                  <a:schemeClr val="accent4"/>
                </a:solidFill>
              </a:rPr>
              <a:t>. </a:t>
            </a:r>
            <a:r>
              <a:rPr lang="en-US" sz="2000" b="1" dirty="0" smtClean="0">
                <a:solidFill>
                  <a:schemeClr val="accent4"/>
                </a:solidFill>
              </a:rPr>
              <a:t>10: </a:t>
            </a:r>
            <a:r>
              <a:rPr lang="en-US" sz="2000" b="1" dirty="0">
                <a:solidFill>
                  <a:schemeClr val="accent4"/>
                </a:solidFill>
              </a:rPr>
              <a:t>Sustainable Procurement in Action: </a:t>
            </a:r>
            <a:r>
              <a:rPr lang="en-US" sz="2000" b="1" dirty="0" smtClean="0">
                <a:solidFill>
                  <a:schemeClr val="accent4"/>
                </a:solidFill>
              </a:rPr>
              <a:t>Building Materials</a:t>
            </a:r>
          </a:p>
          <a:p>
            <a:pPr lvl="1">
              <a:buClr>
                <a:srgbClr val="78A22E"/>
              </a:buClr>
              <a:buFont typeface="Arial"/>
              <a:buChar char="•"/>
            </a:pPr>
            <a:r>
              <a:rPr lang="en-US" sz="2000" b="1" dirty="0" smtClean="0"/>
              <a:t>Chap. 11: Additional Resources</a:t>
            </a:r>
          </a:p>
          <a:p>
            <a:pPr marL="457200" lvl="1" indent="0">
              <a:buNone/>
            </a:pPr>
            <a:endParaRPr lang="en-US" dirty="0" smtClean="0">
              <a:solidFill>
                <a:srgbClr val="78A22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29600" y="6336268"/>
            <a:ext cx="2845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4</a:t>
            </a:r>
            <a:endParaRPr lang="en-US" sz="1400" b="1" dirty="0">
              <a:solidFill>
                <a:srgbClr val="000000"/>
              </a:solidFill>
            </a:endParaRPr>
          </a:p>
        </p:txBody>
      </p:sp>
      <p:pic>
        <p:nvPicPr>
          <p:cNvPr id="5" name="Picture 4" descr="Screenshot 2015-09-16 16.37.1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122" y="0"/>
            <a:ext cx="1543878" cy="9144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3332445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dirty="0" smtClean="0"/>
              <a:t>Chapter 2: </a:t>
            </a:r>
            <a:r>
              <a:rPr lang="en-US" sz="4000" b="1" dirty="0" smtClean="0">
                <a:solidFill>
                  <a:srgbClr val="0068B4"/>
                </a:solidFill>
              </a:rPr>
              <a:t>Making the Business Case </a:t>
            </a:r>
            <a:br>
              <a:rPr lang="en-US" sz="4000" b="1" dirty="0" smtClean="0">
                <a:solidFill>
                  <a:srgbClr val="0068B4"/>
                </a:solidFill>
              </a:rPr>
            </a:br>
            <a:r>
              <a:rPr lang="en-US" sz="4000" b="1" dirty="0" smtClean="0">
                <a:solidFill>
                  <a:srgbClr val="0068B4"/>
                </a:solidFill>
              </a:rPr>
              <a:t>for Sustainable Procurement</a:t>
            </a:r>
            <a:endParaRPr lang="en-US" sz="4000" b="1" dirty="0">
              <a:solidFill>
                <a:srgbClr val="0068B4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" y="1570037"/>
            <a:ext cx="8839200" cy="4525963"/>
          </a:xfrm>
        </p:spPr>
        <p:txBody>
          <a:bodyPr/>
          <a:lstStyle/>
          <a:p>
            <a:pPr>
              <a:buClr>
                <a:srgbClr val="78A22E"/>
              </a:buClr>
            </a:pPr>
            <a:r>
              <a:rPr lang="en-US" sz="2400" b="1" dirty="0" smtClean="0"/>
              <a:t>Helping city meet its sustainability commitments</a:t>
            </a:r>
          </a:p>
          <a:p>
            <a:pPr lvl="1">
              <a:buClr>
                <a:srgbClr val="78A22E"/>
              </a:buClr>
            </a:pPr>
            <a:r>
              <a:rPr lang="en-US" sz="2000" dirty="0" smtClean="0"/>
              <a:t>Local air/water quality protection, waste prevention</a:t>
            </a:r>
          </a:p>
          <a:p>
            <a:pPr lvl="1">
              <a:buClr>
                <a:srgbClr val="78A22E"/>
              </a:buClr>
            </a:pPr>
            <a:r>
              <a:rPr lang="en-US" sz="2000" dirty="0" smtClean="0"/>
              <a:t>Climate protection, resource conservation, promote biodiversity</a:t>
            </a:r>
          </a:p>
          <a:p>
            <a:pPr lvl="1">
              <a:buClr>
                <a:srgbClr val="78A22E"/>
              </a:buClr>
            </a:pPr>
            <a:r>
              <a:rPr lang="en-US" sz="2000" dirty="0" smtClean="0"/>
              <a:t>Leading by example</a:t>
            </a:r>
          </a:p>
          <a:p>
            <a:pPr>
              <a:buClr>
                <a:srgbClr val="78A22E"/>
              </a:buClr>
            </a:pPr>
            <a:r>
              <a:rPr lang="en-US" sz="2400" b="1" dirty="0" smtClean="0"/>
              <a:t>Health benefits</a:t>
            </a:r>
          </a:p>
          <a:p>
            <a:pPr lvl="1">
              <a:buClr>
                <a:srgbClr val="78A22E"/>
              </a:buClr>
            </a:pPr>
            <a:r>
              <a:rPr lang="en-US" sz="2000" dirty="0" smtClean="0"/>
              <a:t>Protecting workers/building occupants from toxic exposures</a:t>
            </a:r>
          </a:p>
          <a:p>
            <a:pPr lvl="1">
              <a:buClr>
                <a:srgbClr val="78A22E"/>
              </a:buClr>
            </a:pPr>
            <a:r>
              <a:rPr lang="en-US" sz="2000" dirty="0" smtClean="0"/>
              <a:t>Preventing toxic chemical releases into the environment</a:t>
            </a:r>
          </a:p>
          <a:p>
            <a:pPr>
              <a:buClr>
                <a:srgbClr val="78A22E"/>
              </a:buClr>
            </a:pPr>
            <a:r>
              <a:rPr lang="en-US" sz="2400" b="1" dirty="0" smtClean="0"/>
              <a:t>Economic benefits</a:t>
            </a:r>
          </a:p>
          <a:p>
            <a:pPr lvl="1"/>
            <a:r>
              <a:rPr lang="en-US" sz="2000" dirty="0" smtClean="0"/>
              <a:t>Reducing upfront costs by eliminating disposables, cooperative purchasing</a:t>
            </a:r>
          </a:p>
          <a:p>
            <a:pPr lvl="1"/>
            <a:r>
              <a:rPr lang="en-US" sz="2000" dirty="0" smtClean="0"/>
              <a:t>Long-term savings through procurement of more efficient products</a:t>
            </a:r>
          </a:p>
          <a:p>
            <a:pPr lvl="1"/>
            <a:r>
              <a:rPr lang="en-US" sz="2000" dirty="0" smtClean="0"/>
              <a:t>Supporting local and disadvantaged businesses</a:t>
            </a:r>
          </a:p>
          <a:p>
            <a:pPr lvl="2"/>
            <a:endParaRPr lang="en-US" dirty="0" smtClean="0"/>
          </a:p>
        </p:txBody>
      </p:sp>
      <p:pic>
        <p:nvPicPr>
          <p:cNvPr id="7" name="Picture 4" descr="http://www.todaysfacilitymanager.com/images/feb06p24.jpg"/>
          <p:cNvPicPr>
            <a:picLocks noChangeAspect="1" noChangeArrowheads="1"/>
          </p:cNvPicPr>
          <p:nvPr/>
        </p:nvPicPr>
        <p:blipFill>
          <a:blip r:embed="rId2" cstate="print"/>
          <a:srcRect b="13440"/>
          <a:stretch>
            <a:fillRect/>
          </a:stretch>
        </p:blipFill>
        <p:spPr bwMode="auto">
          <a:xfrm>
            <a:off x="7924800" y="2819400"/>
            <a:ext cx="914400" cy="151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creenshot 2015-07-08 20.24.0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1676400"/>
            <a:ext cx="1097280" cy="6695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8229600" y="6336268"/>
            <a:ext cx="2845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4</a:t>
            </a:r>
            <a:endParaRPr lang="en-US" sz="1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9000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Making the Business Case</a:t>
            </a:r>
            <a:br>
              <a:rPr lang="en-US" sz="4000" b="1" dirty="0" smtClean="0"/>
            </a:br>
            <a:r>
              <a:rPr lang="en-US" sz="3600" b="1" dirty="0" smtClean="0">
                <a:solidFill>
                  <a:srgbClr val="78A22E"/>
                </a:solidFill>
              </a:rPr>
              <a:t>USDN Member Examples </a:t>
            </a:r>
            <a:endParaRPr lang="en-US" sz="3600" b="1" dirty="0">
              <a:solidFill>
                <a:srgbClr val="78A22E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525963"/>
          </a:xfrm>
        </p:spPr>
        <p:txBody>
          <a:bodyPr/>
          <a:lstStyle/>
          <a:p>
            <a:pPr>
              <a:buClr>
                <a:srgbClr val="78A22E"/>
              </a:buClr>
            </a:pPr>
            <a:r>
              <a:rPr lang="en-US" sz="1800" b="1" dirty="0" smtClean="0">
                <a:solidFill>
                  <a:srgbClr val="0068B4"/>
                </a:solidFill>
                <a:cs typeface="Times New Roman"/>
              </a:rPr>
              <a:t>Alameda County, CA </a:t>
            </a:r>
            <a:r>
              <a:rPr lang="en-US" sz="1800" dirty="0">
                <a:cs typeface="Times New Roman"/>
              </a:rPr>
              <a:t>– </a:t>
            </a:r>
            <a:r>
              <a:rPr lang="en-US" sz="1800" dirty="0" smtClean="0">
                <a:cs typeface="Times New Roman"/>
              </a:rPr>
              <a:t>undertook a countywide interior lighting retrofit that reduced its energy use by </a:t>
            </a:r>
            <a:br>
              <a:rPr lang="en-US" sz="1800" dirty="0" smtClean="0">
                <a:cs typeface="Times New Roman"/>
              </a:rPr>
            </a:br>
            <a:r>
              <a:rPr lang="en-US" sz="1800" dirty="0" smtClean="0">
                <a:cs typeface="Times New Roman"/>
              </a:rPr>
              <a:t>3 million kWh/year, saving $350,000 and shrunk its carbon footprint by </a:t>
            </a:r>
            <a:br>
              <a:rPr lang="en-US" sz="1800" dirty="0" smtClean="0">
                <a:cs typeface="Times New Roman"/>
              </a:rPr>
            </a:br>
            <a:r>
              <a:rPr lang="en-US" sz="1800" dirty="0" smtClean="0">
                <a:cs typeface="Times New Roman"/>
              </a:rPr>
              <a:t>1.6 million pounds annually.</a:t>
            </a:r>
            <a:br>
              <a:rPr lang="en-US" sz="1800" dirty="0" smtClean="0">
                <a:cs typeface="Times New Roman"/>
              </a:rPr>
            </a:br>
            <a:endParaRPr lang="en-US" sz="900" b="1" dirty="0">
              <a:cs typeface="Times New Roman"/>
            </a:endParaRPr>
          </a:p>
          <a:p>
            <a:pPr>
              <a:buClr>
                <a:srgbClr val="78A22E"/>
              </a:buClr>
            </a:pPr>
            <a:r>
              <a:rPr lang="en-US" sz="1800" b="1" dirty="0" smtClean="0">
                <a:solidFill>
                  <a:srgbClr val="0068B4"/>
                </a:solidFill>
                <a:cs typeface="Times New Roman"/>
              </a:rPr>
              <a:t>Ann Arbor, </a:t>
            </a:r>
            <a:r>
              <a:rPr lang="en-US" sz="1800" b="1" dirty="0">
                <a:solidFill>
                  <a:srgbClr val="0068B4"/>
                </a:solidFill>
                <a:cs typeface="Times New Roman"/>
              </a:rPr>
              <a:t>MI </a:t>
            </a:r>
            <a:r>
              <a:rPr lang="en-US" sz="1800" dirty="0" smtClean="0">
                <a:cs typeface="Times New Roman"/>
              </a:rPr>
              <a:t>– purchased LED street lights, which save $100,000 annually, improve light quality, and reduce maintenance needs.</a:t>
            </a:r>
            <a:br>
              <a:rPr lang="en-US" sz="1800" dirty="0" smtClean="0">
                <a:cs typeface="Times New Roman"/>
              </a:rPr>
            </a:br>
            <a:endParaRPr lang="en-US" sz="900" dirty="0" smtClean="0">
              <a:cs typeface="Times New Roman"/>
            </a:endParaRPr>
          </a:p>
          <a:p>
            <a:pPr>
              <a:buClr>
                <a:srgbClr val="78A22E"/>
              </a:buClr>
            </a:pPr>
            <a:r>
              <a:rPr lang="en-US" sz="1800" b="1" dirty="0" smtClean="0">
                <a:solidFill>
                  <a:srgbClr val="0068B4"/>
                </a:solidFill>
                <a:cs typeface="Times New Roman"/>
              </a:rPr>
              <a:t>Chicago</a:t>
            </a:r>
            <a:r>
              <a:rPr lang="en-US" sz="1800" b="1" dirty="0">
                <a:solidFill>
                  <a:srgbClr val="0068B4"/>
                </a:solidFill>
                <a:cs typeface="Times New Roman"/>
              </a:rPr>
              <a:t>, IL</a:t>
            </a:r>
            <a:r>
              <a:rPr lang="en-US" sz="1800" dirty="0">
                <a:solidFill>
                  <a:srgbClr val="0068B4"/>
                </a:solidFill>
                <a:cs typeface="Times New Roman"/>
              </a:rPr>
              <a:t> </a:t>
            </a:r>
            <a:r>
              <a:rPr lang="en-US" sz="1800" dirty="0">
                <a:cs typeface="Times New Roman"/>
              </a:rPr>
              <a:t>– negotiated a coal-free electricity contract that is projected to save city $1.4M over next 2 years and dramatically reduce air pollution.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267200" cy="4525963"/>
          </a:xfrm>
        </p:spPr>
        <p:txBody>
          <a:bodyPr/>
          <a:lstStyle/>
          <a:p>
            <a:pPr>
              <a:buClr>
                <a:srgbClr val="78A22E"/>
              </a:buClr>
            </a:pPr>
            <a:r>
              <a:rPr lang="en-US" sz="1800" b="1" dirty="0" smtClean="0">
                <a:solidFill>
                  <a:srgbClr val="0068B4"/>
                </a:solidFill>
                <a:cs typeface="Times New Roman"/>
              </a:rPr>
              <a:t>King County, WA </a:t>
            </a:r>
            <a:r>
              <a:rPr lang="en-US" sz="1800" dirty="0" smtClean="0">
                <a:cs typeface="Times New Roman"/>
              </a:rPr>
              <a:t>– saves over $500,000 each year by using remanufactured toner cartridges and supports local businesses by doing so.</a:t>
            </a:r>
            <a:br>
              <a:rPr lang="en-US" sz="1800" dirty="0" smtClean="0">
                <a:cs typeface="Times New Roman"/>
              </a:rPr>
            </a:br>
            <a:endParaRPr lang="en-US" sz="900" b="1" dirty="0" smtClean="0">
              <a:cs typeface="Times New Roman"/>
            </a:endParaRPr>
          </a:p>
          <a:p>
            <a:pPr>
              <a:buClr>
                <a:srgbClr val="78A22E"/>
              </a:buClr>
            </a:pPr>
            <a:r>
              <a:rPr lang="en-US" sz="1800" b="1" dirty="0" smtClean="0">
                <a:solidFill>
                  <a:srgbClr val="0068B4"/>
                </a:solidFill>
                <a:cs typeface="Times New Roman"/>
              </a:rPr>
              <a:t>Palo Alto, CA </a:t>
            </a:r>
            <a:r>
              <a:rPr lang="en-US" sz="1800" dirty="0" smtClean="0">
                <a:cs typeface="Times New Roman"/>
              </a:rPr>
              <a:t>– negotiated a </a:t>
            </a:r>
            <a:r>
              <a:rPr lang="en-US" sz="1800" dirty="0">
                <a:cs typeface="Times New Roman"/>
              </a:rPr>
              <a:t>“paperless work process” document management </a:t>
            </a:r>
            <a:r>
              <a:rPr lang="en-US" sz="1800" dirty="0" smtClean="0">
                <a:cs typeface="Times New Roman"/>
              </a:rPr>
              <a:t>contract that </a:t>
            </a:r>
            <a:r>
              <a:rPr lang="en-US" sz="1800" dirty="0">
                <a:cs typeface="Times New Roman"/>
              </a:rPr>
              <a:t>frees up floor </a:t>
            </a:r>
            <a:r>
              <a:rPr lang="en-US" sz="1800" dirty="0" smtClean="0">
                <a:cs typeface="Times New Roman"/>
              </a:rPr>
              <a:t>space </a:t>
            </a:r>
            <a:r>
              <a:rPr lang="en-US" sz="1800" dirty="0">
                <a:cs typeface="Times New Roman"/>
              </a:rPr>
              <a:t>and reduces toner, ink and paper costs</a:t>
            </a:r>
            <a:r>
              <a:rPr lang="en-US" sz="1800" dirty="0" smtClean="0">
                <a:cs typeface="Times New Roman"/>
              </a:rPr>
              <a:t>.</a:t>
            </a:r>
            <a:br>
              <a:rPr lang="en-US" sz="1800" dirty="0" smtClean="0">
                <a:cs typeface="Times New Roman"/>
              </a:rPr>
            </a:br>
            <a:endParaRPr lang="en-US" sz="900" dirty="0">
              <a:cs typeface="Times New Roman"/>
            </a:endParaRPr>
          </a:p>
          <a:p>
            <a:pPr>
              <a:buClr>
                <a:srgbClr val="78A22E"/>
              </a:buClr>
            </a:pPr>
            <a:r>
              <a:rPr lang="en-US" sz="1800" b="1" dirty="0" smtClean="0">
                <a:solidFill>
                  <a:srgbClr val="0068B4"/>
                </a:solidFill>
                <a:cs typeface="Times New Roman"/>
              </a:rPr>
              <a:t>Portland, OR </a:t>
            </a:r>
            <a:r>
              <a:rPr lang="en-US" sz="1800" dirty="0" smtClean="0">
                <a:cs typeface="Times New Roman"/>
              </a:rPr>
              <a:t>– lowered its trash and janitorial service fees by $1500/month by replacing paper towel dispensers with high-efficiency hand dryers.</a:t>
            </a:r>
          </a:p>
          <a:p>
            <a:pPr marL="0" indent="0" algn="ctr">
              <a:buClr>
                <a:srgbClr val="78A22E"/>
              </a:buClr>
              <a:buNone/>
            </a:pPr>
            <a:r>
              <a:rPr lang="en-US" sz="1800" b="1" i="1" dirty="0" smtClean="0">
                <a:solidFill>
                  <a:srgbClr val="0068B4"/>
                </a:solidFill>
                <a:cs typeface="Times New Roman"/>
              </a:rPr>
              <a:t>Please help us feature YOUR success stories in the Playbook!</a:t>
            </a:r>
            <a:endParaRPr lang="en-US" sz="2000" b="1" i="1" dirty="0">
              <a:solidFill>
                <a:srgbClr val="0068B4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05800" y="6336268"/>
            <a:ext cx="284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7</a:t>
            </a:r>
          </a:p>
          <a:p>
            <a:endParaRPr lang="en-US" sz="1400" b="1" dirty="0">
              <a:solidFill>
                <a:srgbClr val="000000"/>
              </a:solidFill>
            </a:endParaRPr>
          </a:p>
        </p:txBody>
      </p:sp>
      <p:pic>
        <p:nvPicPr>
          <p:cNvPr id="7" name="Picture 8" descr="MCj0234655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7"/>
            <a:ext cx="8837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10648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Chapter 3 Best Practices</a:t>
            </a:r>
            <a:br>
              <a:rPr lang="en-US" sz="4000" b="1" dirty="0" smtClean="0"/>
            </a:br>
            <a:r>
              <a:rPr lang="en-US" sz="4000" b="1" dirty="0" smtClean="0"/>
              <a:t> </a:t>
            </a:r>
            <a:r>
              <a:rPr lang="en-US" sz="3600" b="1" dirty="0" smtClean="0">
                <a:solidFill>
                  <a:srgbClr val="78A22E"/>
                </a:solidFill>
              </a:rPr>
              <a:t>Drafting a Sustainable Procurement Policy</a:t>
            </a:r>
            <a:endParaRPr lang="en-US" sz="3600" dirty="0">
              <a:solidFill>
                <a:srgbClr val="78A2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534400" cy="4830763"/>
          </a:xfrm>
        </p:spPr>
        <p:txBody>
          <a:bodyPr/>
          <a:lstStyle/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Address all </a:t>
            </a:r>
            <a:r>
              <a:rPr lang="en-US" sz="2800" dirty="0"/>
              <a:t>three pillars of </a:t>
            </a:r>
            <a:r>
              <a:rPr lang="en-US" sz="2800" b="1" dirty="0"/>
              <a:t>sustainability</a:t>
            </a:r>
            <a:r>
              <a:rPr lang="en-US" sz="2800" dirty="0"/>
              <a:t>: environmental, social and </a:t>
            </a:r>
            <a:r>
              <a:rPr lang="en-US" sz="2800" dirty="0" smtClean="0"/>
              <a:t>economic</a:t>
            </a:r>
            <a:br>
              <a:rPr lang="en-US" sz="2800" dirty="0" smtClean="0"/>
            </a:br>
            <a:endParaRPr lang="en-US" sz="1400" dirty="0" smtClean="0"/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/>
              <a:t>C</a:t>
            </a:r>
            <a:r>
              <a:rPr lang="en-US" sz="2800" dirty="0" smtClean="0"/>
              <a:t>learly delineate </a:t>
            </a:r>
            <a:r>
              <a:rPr lang="en-US" sz="2800" dirty="0"/>
              <a:t>the </a:t>
            </a:r>
            <a:r>
              <a:rPr lang="en-US" sz="2800" b="1" dirty="0"/>
              <a:t>roles and </a:t>
            </a:r>
            <a:r>
              <a:rPr lang="en-US" sz="2800" b="1" dirty="0" smtClean="0"/>
              <a:t>responsibilities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of jurisdiction’s various departments</a:t>
            </a:r>
            <a:br>
              <a:rPr lang="en-US" sz="2800" dirty="0" smtClean="0"/>
            </a:br>
            <a:endParaRPr lang="en-US" sz="1400" dirty="0" smtClean="0"/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Direct jurisdiction </a:t>
            </a:r>
            <a:r>
              <a:rPr lang="en-US" sz="2800" dirty="0"/>
              <a:t>to develop </a:t>
            </a:r>
            <a:r>
              <a:rPr lang="en-US" sz="2800" dirty="0" smtClean="0"/>
              <a:t>sustainable </a:t>
            </a:r>
            <a:r>
              <a:rPr lang="en-US" sz="2800" dirty="0"/>
              <a:t>procurement </a:t>
            </a:r>
            <a:r>
              <a:rPr lang="en-US" sz="2800" b="1" dirty="0"/>
              <a:t>tools</a:t>
            </a:r>
            <a:r>
              <a:rPr lang="en-US" sz="2800" dirty="0"/>
              <a:t> </a:t>
            </a:r>
            <a:r>
              <a:rPr lang="en-US" sz="2800" dirty="0" smtClean="0"/>
              <a:t>(e.g., standards</a:t>
            </a:r>
            <a:r>
              <a:rPr lang="en-US" sz="2800" dirty="0"/>
              <a:t>, </a:t>
            </a:r>
            <a:r>
              <a:rPr lang="en-US" sz="2800" dirty="0" smtClean="0"/>
              <a:t>specifications)</a:t>
            </a:r>
            <a:br>
              <a:rPr lang="en-US" sz="2800" dirty="0" smtClean="0"/>
            </a:br>
            <a:endParaRPr lang="en-US" sz="1400" dirty="0" smtClean="0"/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dirty="0" smtClean="0"/>
              <a:t>Direct jurisdiction </a:t>
            </a:r>
            <a:r>
              <a:rPr lang="en-US" sz="2800" dirty="0"/>
              <a:t>to make sustainable procurement the </a:t>
            </a:r>
            <a:r>
              <a:rPr lang="en-US" sz="2800" b="1" dirty="0"/>
              <a:t>default</a:t>
            </a:r>
            <a:r>
              <a:rPr lang="en-US" sz="2800" dirty="0"/>
              <a:t> action for all major </a:t>
            </a:r>
            <a:r>
              <a:rPr lang="en-US" sz="2800" dirty="0" smtClean="0"/>
              <a:t>purchasing decisions</a:t>
            </a: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8229600" y="6336268"/>
            <a:ext cx="2845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8</a:t>
            </a:r>
            <a:endParaRPr lang="en-US" sz="1400" b="1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524000"/>
            <a:ext cx="1846580" cy="1159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665486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458200" cy="1143000"/>
          </a:xfrm>
        </p:spPr>
        <p:txBody>
          <a:bodyPr/>
          <a:lstStyle/>
          <a:p>
            <a:r>
              <a:rPr lang="en-US" sz="4000" b="1" dirty="0" smtClean="0"/>
              <a:t>Sustainable Procurement Policy </a:t>
            </a:r>
            <a:br>
              <a:rPr lang="en-US" sz="4000" b="1" dirty="0" smtClean="0"/>
            </a:br>
            <a:r>
              <a:rPr lang="en-US" sz="4000" b="1" dirty="0" smtClean="0"/>
              <a:t>Best Practices (continued)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70037"/>
            <a:ext cx="8534400" cy="4830763"/>
          </a:xfrm>
        </p:spPr>
        <p:txBody>
          <a:bodyPr/>
          <a:lstStyle/>
          <a:p>
            <a:pPr marL="514350" indent="-514350">
              <a:buClr>
                <a:srgbClr val="78A22E"/>
              </a:buClr>
              <a:buAutoNum type="arabicPeriod" startAt="5"/>
            </a:pPr>
            <a:r>
              <a:rPr lang="en-US" sz="2800" dirty="0" smtClean="0"/>
              <a:t>Direct </a:t>
            </a:r>
            <a:r>
              <a:rPr lang="en-US" sz="2800" dirty="0"/>
              <a:t>jurisdiction to </a:t>
            </a:r>
            <a:r>
              <a:rPr lang="en-US" sz="2800" dirty="0" smtClean="0"/>
              <a:t>set sustainable </a:t>
            </a:r>
            <a:br>
              <a:rPr lang="en-US" sz="2800" dirty="0" smtClean="0"/>
            </a:br>
            <a:r>
              <a:rPr lang="en-US" sz="2800" dirty="0" smtClean="0"/>
              <a:t>procurement </a:t>
            </a:r>
            <a:r>
              <a:rPr lang="en-US" sz="2800" b="1" dirty="0" smtClean="0"/>
              <a:t>goals and develop plan</a:t>
            </a:r>
          </a:p>
          <a:p>
            <a:pPr marL="0" indent="0">
              <a:buClr>
                <a:srgbClr val="78A22E"/>
              </a:buClr>
              <a:buNone/>
            </a:pPr>
            <a:endParaRPr lang="en-US" sz="1400" dirty="0" smtClean="0"/>
          </a:p>
          <a:p>
            <a:pPr marL="514350" indent="-514350">
              <a:buClr>
                <a:srgbClr val="78A22E"/>
              </a:buClr>
              <a:buAutoNum type="arabicPeriod" startAt="5"/>
            </a:pPr>
            <a:r>
              <a:rPr lang="en-US" sz="2800" dirty="0" smtClean="0"/>
              <a:t>Enable/encourage city </a:t>
            </a:r>
            <a:r>
              <a:rPr lang="en-US" sz="2800" dirty="0"/>
              <a:t>employees to use </a:t>
            </a:r>
            <a:r>
              <a:rPr lang="en-US" sz="2800" dirty="0" smtClean="0"/>
              <a:t>life</a:t>
            </a:r>
            <a:r>
              <a:rPr lang="en-US" sz="2800" dirty="0"/>
              <a:t>-cycle costing (LCC</a:t>
            </a:r>
            <a:r>
              <a:rPr lang="en-US" sz="2800" dirty="0" smtClean="0"/>
              <a:t>)/</a:t>
            </a:r>
            <a:r>
              <a:rPr lang="en-US" sz="2800" b="1" dirty="0" smtClean="0"/>
              <a:t>best </a:t>
            </a:r>
            <a:r>
              <a:rPr lang="en-US" sz="2800" b="1" dirty="0"/>
              <a:t>value </a:t>
            </a:r>
            <a:r>
              <a:rPr lang="en-US" sz="2800" dirty="0"/>
              <a:t>assessment </a:t>
            </a:r>
            <a:r>
              <a:rPr lang="en-US" sz="2800" dirty="0" smtClean="0"/>
              <a:t>methods </a:t>
            </a:r>
            <a:r>
              <a:rPr lang="en-US" sz="2800" dirty="0"/>
              <a:t>when </a:t>
            </a:r>
            <a:r>
              <a:rPr lang="en-US" sz="2800" dirty="0" smtClean="0"/>
              <a:t>making purchasing decisions</a:t>
            </a:r>
            <a:br>
              <a:rPr lang="en-US" sz="2800" dirty="0" smtClean="0"/>
            </a:br>
            <a:endParaRPr lang="en-US" sz="1400" b="1" dirty="0"/>
          </a:p>
          <a:p>
            <a:pPr marL="514350" indent="-514350">
              <a:buClr>
                <a:srgbClr val="78A22E"/>
              </a:buClr>
              <a:buAutoNum type="arabicPeriod" startAt="7"/>
            </a:pPr>
            <a:r>
              <a:rPr lang="en-US" sz="2800" dirty="0" smtClean="0"/>
              <a:t>Include </a:t>
            </a:r>
            <a:r>
              <a:rPr lang="en-US" sz="2800" b="1" dirty="0"/>
              <a:t>tracking and reporting </a:t>
            </a:r>
            <a:r>
              <a:rPr lang="en-US" sz="2800" dirty="0" smtClean="0"/>
              <a:t>requirements</a:t>
            </a:r>
          </a:p>
          <a:p>
            <a:pPr marL="514350" indent="-514350">
              <a:buClr>
                <a:srgbClr val="78A22E"/>
              </a:buClr>
              <a:buAutoNum type="arabicPeriod" startAt="7"/>
            </a:pPr>
            <a:endParaRPr lang="en-US" sz="1400" dirty="0" smtClean="0"/>
          </a:p>
          <a:p>
            <a:pPr marL="514350" indent="-514350">
              <a:buClr>
                <a:srgbClr val="78A22E"/>
              </a:buClr>
              <a:buAutoNum type="arabicPeriod" startAt="7"/>
            </a:pPr>
            <a:r>
              <a:rPr lang="en-US" sz="2800" dirty="0" smtClean="0"/>
              <a:t>Direct jurisdiction </a:t>
            </a:r>
            <a:r>
              <a:rPr lang="en-US" sz="2800" dirty="0"/>
              <a:t>to periodically </a:t>
            </a:r>
            <a:r>
              <a:rPr lang="en-US" sz="2800" dirty="0" smtClean="0"/>
              <a:t>review/</a:t>
            </a:r>
            <a:r>
              <a:rPr lang="en-US" sz="2800" b="1" dirty="0" smtClean="0"/>
              <a:t>update</a:t>
            </a:r>
            <a:r>
              <a:rPr lang="en-US" sz="2800" dirty="0" smtClean="0"/>
              <a:t> </a:t>
            </a:r>
            <a:r>
              <a:rPr lang="en-US" sz="2800" dirty="0"/>
              <a:t>its </a:t>
            </a:r>
            <a:r>
              <a:rPr lang="en-US" sz="2800" dirty="0" smtClean="0"/>
              <a:t>sustainable procurement </a:t>
            </a:r>
            <a:r>
              <a:rPr lang="en-US" sz="2800" dirty="0"/>
              <a:t>policy and </a:t>
            </a:r>
            <a:r>
              <a:rPr lang="en-US" sz="2800" dirty="0" smtClean="0"/>
              <a:t>procedures</a:t>
            </a:r>
          </a:p>
          <a:p>
            <a:pPr marL="0" indent="0">
              <a:buClr>
                <a:srgbClr val="78A22E"/>
              </a:buClr>
              <a:buNone/>
            </a:pPr>
            <a:r>
              <a:rPr lang="en-US" sz="2800" dirty="0" smtClean="0"/>
              <a:t> </a:t>
            </a: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8229600" y="6324600"/>
            <a:ext cx="2845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9</a:t>
            </a:r>
            <a:endParaRPr lang="en-US" sz="1400" b="1" dirty="0">
              <a:solidFill>
                <a:srgbClr val="000000"/>
              </a:solidFill>
            </a:endParaRPr>
          </a:p>
        </p:txBody>
      </p:sp>
      <p:pic>
        <p:nvPicPr>
          <p:cNvPr id="4" name="Picture 3" descr="Screenshot 2015-07-08 20.46.5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71" b="13526"/>
          <a:stretch/>
        </p:blipFill>
        <p:spPr>
          <a:xfrm>
            <a:off x="6400800" y="1600200"/>
            <a:ext cx="1828800" cy="91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6186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1143000"/>
          </a:xfrm>
        </p:spPr>
        <p:txBody>
          <a:bodyPr/>
          <a:lstStyle/>
          <a:p>
            <a:r>
              <a:rPr lang="en-US" sz="4000" b="1" dirty="0" smtClean="0"/>
              <a:t>Chapter 4: Best Practices </a:t>
            </a:r>
            <a:br>
              <a:rPr lang="en-US" sz="4000" b="1" dirty="0" smtClean="0"/>
            </a:br>
            <a:r>
              <a:rPr lang="en-US" sz="3600" b="1" dirty="0" smtClean="0">
                <a:solidFill>
                  <a:srgbClr val="78A22E"/>
                </a:solidFill>
              </a:rPr>
              <a:t>Designing a Sustainable Procurement Program</a:t>
            </a:r>
            <a:endParaRPr lang="en-US" sz="3600" b="1" dirty="0">
              <a:solidFill>
                <a:srgbClr val="78A2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798637"/>
            <a:ext cx="7543800" cy="4830763"/>
          </a:xfrm>
        </p:spPr>
        <p:txBody>
          <a:bodyPr/>
          <a:lstStyle/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000000"/>
                </a:solidFill>
              </a:rPr>
              <a:t>Dedicate sufficient staff time </a:t>
            </a:r>
            <a:r>
              <a:rPr lang="en-US" sz="2800" dirty="0" smtClean="0">
                <a:solidFill>
                  <a:srgbClr val="000000"/>
                </a:solidFill>
              </a:rPr>
              <a:t>and other resources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000000"/>
                </a:solidFill>
              </a:rPr>
              <a:t>Undertake prioritization and planning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000000"/>
                </a:solidFill>
              </a:rPr>
              <a:t>Develop sustainable procurement procedures </a:t>
            </a:r>
            <a:r>
              <a:rPr lang="en-US" sz="2800" dirty="0" smtClean="0">
                <a:solidFill>
                  <a:srgbClr val="000000"/>
                </a:solidFill>
              </a:rPr>
              <a:t>(including standards, procurement templates) </a:t>
            </a:r>
            <a:endParaRPr lang="en-US" sz="2800" b="1" dirty="0">
              <a:solidFill>
                <a:srgbClr val="000000"/>
              </a:solidFill>
            </a:endParaRP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000000"/>
                </a:solidFill>
              </a:rPr>
              <a:t>Create effective outreach program 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000000"/>
                </a:solidFill>
              </a:rPr>
              <a:t>Track and report </a:t>
            </a:r>
            <a:r>
              <a:rPr lang="en-US" sz="2800" dirty="0" smtClean="0">
                <a:solidFill>
                  <a:srgbClr val="000000"/>
                </a:solidFill>
              </a:rPr>
              <a:t>program activities &amp; impacts</a:t>
            </a: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000000"/>
                </a:solidFill>
              </a:rPr>
              <a:t>Network </a:t>
            </a:r>
            <a:r>
              <a:rPr lang="en-US" sz="2800" dirty="0" smtClean="0">
                <a:solidFill>
                  <a:srgbClr val="000000"/>
                </a:solidFill>
              </a:rPr>
              <a:t>(participate in external sustainable procurement activities) </a:t>
            </a:r>
            <a:endParaRPr lang="en-US" sz="2800" dirty="0">
              <a:solidFill>
                <a:srgbClr val="000000"/>
              </a:solidFill>
            </a:endParaRPr>
          </a:p>
          <a:p>
            <a:pPr marL="514350" indent="-514350">
              <a:buClr>
                <a:srgbClr val="78A22E"/>
              </a:buClr>
              <a:buFont typeface="+mj-lt"/>
              <a:buAutoNum type="arabicPeriod"/>
            </a:pP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8305800" y="6336268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10</a:t>
            </a:r>
            <a:endParaRPr lang="en-US" sz="1400" b="1" dirty="0">
              <a:solidFill>
                <a:srgbClr val="000000"/>
              </a:solidFill>
            </a:endParaRPr>
          </a:p>
        </p:txBody>
      </p:sp>
      <p:pic>
        <p:nvPicPr>
          <p:cNvPr id="6" name="Picture 5" descr="Screen shot 2012-02-15 at 3.05.10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1" y="1828799"/>
            <a:ext cx="960119" cy="129062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 descr="Screenshot 2015-08-04 06.45.1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1" y="3235186"/>
            <a:ext cx="960119" cy="126061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 descr="Screenshot 2015-08-19 17.54.1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1" y="4648200"/>
            <a:ext cx="960119" cy="11635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4130321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sz="4000" b="1" dirty="0" smtClean="0"/>
              <a:t>Chapter 5: Best Practices</a:t>
            </a:r>
            <a:br>
              <a:rPr lang="en-US" sz="4000" b="1" dirty="0" smtClean="0"/>
            </a:br>
            <a:r>
              <a:rPr lang="en-US" sz="3600" b="1" dirty="0" smtClean="0">
                <a:solidFill>
                  <a:srgbClr val="78A22E"/>
                </a:solidFill>
              </a:rPr>
              <a:t>Setting Priorities and Planning</a:t>
            </a:r>
            <a:endParaRPr lang="en-US" sz="3600" b="1" dirty="0">
              <a:solidFill>
                <a:srgbClr val="78A22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46237"/>
            <a:ext cx="8839200" cy="4983163"/>
          </a:xfrm>
        </p:spPr>
        <p:txBody>
          <a:bodyPr/>
          <a:lstStyle/>
          <a:p>
            <a:pPr marL="914400" lvl="1" indent="-457200">
              <a:buClr>
                <a:srgbClr val="78A22E"/>
              </a:buClr>
              <a:buFont typeface="+mj-lt"/>
              <a:buAutoNum type="arabicPeriod"/>
            </a:pPr>
            <a:r>
              <a:rPr lang="en-US" sz="2600" b="1" dirty="0" smtClean="0">
                <a:solidFill>
                  <a:srgbClr val="000000"/>
                </a:solidFill>
              </a:rPr>
              <a:t>Create cross-functional team </a:t>
            </a:r>
            <a:r>
              <a:rPr lang="en-US" sz="2600" dirty="0" smtClean="0">
                <a:solidFill>
                  <a:srgbClr val="000000"/>
                </a:solidFill>
              </a:rPr>
              <a:t>to undertake </a:t>
            </a:r>
            <a:br>
              <a:rPr lang="en-US" sz="2600" dirty="0" smtClean="0">
                <a:solidFill>
                  <a:srgbClr val="000000"/>
                </a:solidFill>
              </a:rPr>
            </a:br>
            <a:r>
              <a:rPr lang="en-US" sz="2600" dirty="0" smtClean="0">
                <a:solidFill>
                  <a:srgbClr val="000000"/>
                </a:solidFill>
              </a:rPr>
              <a:t>priority-setting process</a:t>
            </a:r>
          </a:p>
          <a:p>
            <a:pPr marL="914400" lvl="1" indent="-457200">
              <a:buClr>
                <a:srgbClr val="78A22E"/>
              </a:buClr>
              <a:buFont typeface="+mj-lt"/>
              <a:buAutoNum type="arabicPeriod"/>
            </a:pPr>
            <a:r>
              <a:rPr lang="en-US" sz="2600" b="1" dirty="0" smtClean="0">
                <a:solidFill>
                  <a:srgbClr val="000000"/>
                </a:solidFill>
              </a:rPr>
              <a:t>Identify policy drivers </a:t>
            </a:r>
            <a:r>
              <a:rPr lang="en-US" sz="2600" dirty="0" smtClean="0">
                <a:solidFill>
                  <a:srgbClr val="000000"/>
                </a:solidFill>
              </a:rPr>
              <a:t>that will help set priorities</a:t>
            </a:r>
          </a:p>
          <a:p>
            <a:pPr marL="914400" lvl="1" indent="-457200">
              <a:buClr>
                <a:srgbClr val="78A22E"/>
              </a:buClr>
              <a:buFont typeface="+mj-lt"/>
              <a:buAutoNum type="arabicPeriod"/>
            </a:pPr>
            <a:r>
              <a:rPr lang="en-US" sz="2600" b="1" dirty="0" smtClean="0">
                <a:solidFill>
                  <a:srgbClr val="000000"/>
                </a:solidFill>
              </a:rPr>
              <a:t>Conduct a spend analysis </a:t>
            </a:r>
            <a:r>
              <a:rPr lang="en-US" sz="2600" dirty="0" smtClean="0">
                <a:solidFill>
                  <a:srgbClr val="000000"/>
                </a:solidFill>
              </a:rPr>
              <a:t>to look back at what you have historically spent a lot of money on</a:t>
            </a:r>
          </a:p>
          <a:p>
            <a:pPr marL="914400" lvl="1" indent="-457200">
              <a:buClr>
                <a:srgbClr val="78A22E"/>
              </a:buClr>
              <a:buFont typeface="+mj-lt"/>
              <a:buAutoNum type="arabicPeriod"/>
            </a:pPr>
            <a:r>
              <a:rPr lang="en-US" sz="2600" b="1" dirty="0" smtClean="0">
                <a:solidFill>
                  <a:srgbClr val="000000"/>
                </a:solidFill>
              </a:rPr>
              <a:t>Review contracts </a:t>
            </a:r>
            <a:r>
              <a:rPr lang="en-US" sz="2600" dirty="0" smtClean="0">
                <a:solidFill>
                  <a:srgbClr val="000000"/>
                </a:solidFill>
              </a:rPr>
              <a:t>to identify and prioritize upcoming sustainable procurement opportunities</a:t>
            </a:r>
          </a:p>
          <a:p>
            <a:pPr marL="914400" lvl="1" indent="-457200">
              <a:buClr>
                <a:srgbClr val="78A22E"/>
              </a:buClr>
              <a:buFont typeface="+mj-lt"/>
              <a:buAutoNum type="arabicPeriod"/>
            </a:pPr>
            <a:r>
              <a:rPr lang="en-US" sz="2600" b="1" dirty="0" smtClean="0">
                <a:solidFill>
                  <a:srgbClr val="000000"/>
                </a:solidFill>
              </a:rPr>
              <a:t>Develop a sustainable procurement action plan</a:t>
            </a:r>
            <a:r>
              <a:rPr lang="en-US" sz="2600" dirty="0" smtClean="0">
                <a:solidFill>
                  <a:srgbClr val="000000"/>
                </a:solidFill>
              </a:rPr>
              <a:t> to guide implementation of YOUR sustainable procurement priorities</a:t>
            </a:r>
            <a:endParaRPr lang="en-US" sz="26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8305800" y="6336268"/>
            <a:ext cx="384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</a:rPr>
              <a:t>12</a:t>
            </a:r>
            <a:endParaRPr lang="en-US" sz="1400" b="1" dirty="0">
              <a:solidFill>
                <a:srgbClr val="000000"/>
              </a:solidFill>
            </a:endParaRPr>
          </a:p>
        </p:txBody>
      </p:sp>
      <p:pic>
        <p:nvPicPr>
          <p:cNvPr id="7" name="Picture 6" descr="meeting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067" y="1143000"/>
            <a:ext cx="1280160" cy="134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3808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37134</TotalTime>
  <Words>731</Words>
  <Application>Microsoft Macintosh PowerPoint</Application>
  <PresentationFormat>On-screen Show (4:3)</PresentationFormat>
  <Paragraphs>168</Paragraphs>
  <Slides>19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Default Design</vt:lpstr>
      <vt:lpstr>1_Default Design</vt:lpstr>
      <vt:lpstr>2_Default Design</vt:lpstr>
      <vt:lpstr>3_Default Design</vt:lpstr>
      <vt:lpstr>5_Default Design</vt:lpstr>
      <vt:lpstr>6_Default Design</vt:lpstr>
      <vt:lpstr>7_Default Design</vt:lpstr>
      <vt:lpstr>Image</vt:lpstr>
      <vt:lpstr>PowerPoint Presentation</vt:lpstr>
      <vt:lpstr>Playbook Project Goals</vt:lpstr>
      <vt:lpstr>Playbook Outline</vt:lpstr>
      <vt:lpstr> Chapter 2: Making the Business Case  for Sustainable Procurement</vt:lpstr>
      <vt:lpstr>Making the Business Case USDN Member Examples </vt:lpstr>
      <vt:lpstr>Chapter 3 Best Practices  Drafting a Sustainable Procurement Policy</vt:lpstr>
      <vt:lpstr>Sustainable Procurement Policy  Best Practices (continued)</vt:lpstr>
      <vt:lpstr>Chapter 4: Best Practices  Designing a Sustainable Procurement Program</vt:lpstr>
      <vt:lpstr>Chapter 5: Best Practices Setting Priorities and Planning</vt:lpstr>
      <vt:lpstr>Chapter 6: Creating Contracts for Sustainable Goods &amp; Services</vt:lpstr>
      <vt:lpstr>Chapter 6: Creating Contracts for Sustainable Goods &amp; Services</vt:lpstr>
      <vt:lpstr>Chapter 7: Tracking &amp; Reporting  </vt:lpstr>
      <vt:lpstr>Chapter 7: Tracking &amp; Reporting  </vt:lpstr>
      <vt:lpstr>Team Selected High-Impact Product Categories for Chapters 8 -10  </vt:lpstr>
      <vt:lpstr>PowerPoint Presentation</vt:lpstr>
      <vt:lpstr>PowerPoint Presentation</vt:lpstr>
      <vt:lpstr>PowerPoint Presentation</vt:lpstr>
      <vt:lpstr>Resources from Other Groups</vt:lpstr>
      <vt:lpstr>PowerPoint Presentation</vt:lpstr>
    </vt:vector>
  </TitlesOfParts>
  <Company>CNAD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Felicia Mason</dc:creator>
  <cp:lastModifiedBy>Peyton Jones</cp:lastModifiedBy>
  <cp:revision>1642</cp:revision>
  <cp:lastPrinted>2015-09-17T07:10:26Z</cp:lastPrinted>
  <dcterms:created xsi:type="dcterms:W3CDTF">2004-08-05T19:49:45Z</dcterms:created>
  <dcterms:modified xsi:type="dcterms:W3CDTF">2017-08-18T15:26:01Z</dcterms:modified>
</cp:coreProperties>
</file>