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10287000" cx="18288000"/>
  <p:notesSz cx="6858000" cy="9144000"/>
  <p:embeddedFontLst>
    <p:embeddedFont>
      <p:font typeface="Lato"/>
      <p:bold r:id="rId16"/>
      <p:boldItalic r:id="rId17"/>
    </p:embeddedFont>
    <p:embeddedFont>
      <p:font typeface="Inter"/>
      <p:bold r:id="rId18"/>
      <p:boldItalic r:id="rId19"/>
    </p:embeddedFont>
    <p:embeddedFont>
      <p:font typeface="Poppins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24" roundtripDataSignature="AMtx7mjFjVw74Y8VfhZG7Yg2beJrYsN8t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oppins-regular.fntdata"/><Relationship Id="rId11" Type="http://schemas.openxmlformats.org/officeDocument/2006/relationships/slide" Target="slides/slide6.xml"/><Relationship Id="rId22" Type="http://schemas.openxmlformats.org/officeDocument/2006/relationships/font" Target="fonts/Poppins-italic.fntdata"/><Relationship Id="rId10" Type="http://schemas.openxmlformats.org/officeDocument/2006/relationships/slide" Target="slides/slide5.xml"/><Relationship Id="rId21" Type="http://schemas.openxmlformats.org/officeDocument/2006/relationships/font" Target="fonts/Poppins-bold.fntdata"/><Relationship Id="rId13" Type="http://schemas.openxmlformats.org/officeDocument/2006/relationships/slide" Target="slides/slide8.xml"/><Relationship Id="rId24" Type="http://customschemas.google.com/relationships/presentationmetadata" Target="metadata"/><Relationship Id="rId12" Type="http://schemas.openxmlformats.org/officeDocument/2006/relationships/slide" Target="slides/slide7.xml"/><Relationship Id="rId23" Type="http://schemas.openxmlformats.org/officeDocument/2006/relationships/font" Target="fonts/Poppins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Lato-boldItalic.fntdata"/><Relationship Id="rId16" Type="http://schemas.openxmlformats.org/officeDocument/2006/relationships/font" Target="fonts/Lato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Inter-boldItalic.fntdata"/><Relationship Id="rId6" Type="http://schemas.openxmlformats.org/officeDocument/2006/relationships/slide" Target="slides/slide1.xml"/><Relationship Id="rId18" Type="http://schemas.openxmlformats.org/officeDocument/2006/relationships/font" Target="fonts/Inter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c76146ae8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g3c76146ae8f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6.png"/><Relationship Id="rId5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jpg"/><Relationship Id="rId4" Type="http://schemas.openxmlformats.org/officeDocument/2006/relationships/image" Target="../media/image25.png"/><Relationship Id="rId5" Type="http://schemas.openxmlformats.org/officeDocument/2006/relationships/image" Target="../media/image22.png"/><Relationship Id="rId6" Type="http://schemas.openxmlformats.org/officeDocument/2006/relationships/image" Target="../media/image6.png"/><Relationship Id="rId7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Relationship Id="rId4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6.jpg"/><Relationship Id="rId4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g"/><Relationship Id="rId4" Type="http://schemas.openxmlformats.org/officeDocument/2006/relationships/image" Target="../media/image6.png"/><Relationship Id="rId5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Relationship Id="rId4" Type="http://schemas.openxmlformats.org/officeDocument/2006/relationships/image" Target="../media/image12.jpg"/><Relationship Id="rId5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jpg"/><Relationship Id="rId4" Type="http://schemas.openxmlformats.org/officeDocument/2006/relationships/image" Target="../media/image12.jpg"/><Relationship Id="rId5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jp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5" Type="http://schemas.openxmlformats.org/officeDocument/2006/relationships/image" Target="../media/image17.png"/><Relationship Id="rId6" Type="http://schemas.openxmlformats.org/officeDocument/2006/relationships/image" Target="../media/image16.png"/><Relationship Id="rId7" Type="http://schemas.openxmlformats.org/officeDocument/2006/relationships/image" Target="../media/image20.png"/><Relationship Id="rId8" Type="http://schemas.openxmlformats.org/officeDocument/2006/relationships/hyperlink" Target="https://docs.google.com/forms/d/e/1FAIpQLSd6TWlYwO0TpxjSDxyul_JkHpWzmoA6wLd6lczMrhrZUJGoDw/viewform?usp=head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FEFE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-312497" y="3160082"/>
            <a:ext cx="18600497" cy="7126918"/>
          </a:xfrm>
          <a:custGeom>
            <a:rect b="b" l="l" r="r" t="t"/>
            <a:pathLst>
              <a:path extrusionOk="0" h="1104146" w="2881704">
                <a:moveTo>
                  <a:pt x="0" y="0"/>
                </a:moveTo>
                <a:lnTo>
                  <a:pt x="2881704" y="0"/>
                </a:lnTo>
                <a:lnTo>
                  <a:pt x="2881704" y="1104146"/>
                </a:lnTo>
                <a:lnTo>
                  <a:pt x="0" y="1104146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81334" l="0" r="0" t="-98550"/>
            </a:stretch>
          </a:blipFill>
          <a:ln>
            <a:noFill/>
          </a:ln>
        </p:spPr>
      </p:sp>
      <p:grpSp>
        <p:nvGrpSpPr>
          <p:cNvPr id="85" name="Google Shape;85;p1"/>
          <p:cNvGrpSpPr/>
          <p:nvPr/>
        </p:nvGrpSpPr>
        <p:grpSpPr>
          <a:xfrm>
            <a:off x="10067861" y="2792599"/>
            <a:ext cx="7339334" cy="860459"/>
            <a:chOff x="0" y="-38100"/>
            <a:chExt cx="1932993" cy="226623"/>
          </a:xfrm>
        </p:grpSpPr>
        <p:sp>
          <p:nvSpPr>
            <p:cNvPr id="86" name="Google Shape;86;p1"/>
            <p:cNvSpPr/>
            <p:nvPr/>
          </p:nvSpPr>
          <p:spPr>
            <a:xfrm>
              <a:off x="0" y="0"/>
              <a:ext cx="1932993" cy="188523"/>
            </a:xfrm>
            <a:custGeom>
              <a:rect b="b" l="l" r="r" t="t"/>
              <a:pathLst>
                <a:path extrusionOk="0" h="188523" w="1932993">
                  <a:moveTo>
                    <a:pt x="0" y="0"/>
                  </a:moveTo>
                  <a:lnTo>
                    <a:pt x="1932993" y="0"/>
                  </a:lnTo>
                  <a:lnTo>
                    <a:pt x="1932993" y="188523"/>
                  </a:lnTo>
                  <a:lnTo>
                    <a:pt x="0" y="188523"/>
                  </a:lnTo>
                  <a:close/>
                </a:path>
              </a:pathLst>
            </a:custGeom>
            <a:solidFill>
              <a:srgbClr val="17793C"/>
            </a:solidFill>
            <a:ln>
              <a:noFill/>
            </a:ln>
          </p:spPr>
        </p:sp>
        <p:sp>
          <p:nvSpPr>
            <p:cNvPr id="87" name="Google Shape;87;p1"/>
            <p:cNvSpPr txBox="1"/>
            <p:nvPr/>
          </p:nvSpPr>
          <p:spPr>
            <a:xfrm>
              <a:off x="0" y="-38100"/>
              <a:ext cx="1932993" cy="2266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" name="Google Shape;88;p1"/>
          <p:cNvSpPr/>
          <p:nvPr/>
        </p:nvSpPr>
        <p:spPr>
          <a:xfrm>
            <a:off x="16970277" y="332527"/>
            <a:ext cx="873835" cy="567497"/>
          </a:xfrm>
          <a:custGeom>
            <a:rect b="b" l="l" r="r" t="t"/>
            <a:pathLst>
              <a:path extrusionOk="0" h="567497" w="873835">
                <a:moveTo>
                  <a:pt x="0" y="0"/>
                </a:moveTo>
                <a:lnTo>
                  <a:pt x="873835" y="0"/>
                </a:lnTo>
                <a:lnTo>
                  <a:pt x="873835" y="567497"/>
                </a:lnTo>
                <a:lnTo>
                  <a:pt x="0" y="5674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9530" l="0" r="0" t="-9450"/>
            </a:stretch>
          </a:blipFill>
          <a:ln>
            <a:noFill/>
          </a:ln>
        </p:spPr>
      </p:sp>
      <p:cxnSp>
        <p:nvCxnSpPr>
          <p:cNvPr id="89" name="Google Shape;89;p1"/>
          <p:cNvCxnSpPr/>
          <p:nvPr/>
        </p:nvCxnSpPr>
        <p:spPr>
          <a:xfrm>
            <a:off x="16906874" y="318910"/>
            <a:ext cx="0" cy="593915"/>
          </a:xfrm>
          <a:prstGeom prst="straightConnector1">
            <a:avLst/>
          </a:prstGeom>
          <a:noFill/>
          <a:ln cap="flat" cmpd="sng" w="38100">
            <a:solidFill>
              <a:srgbClr val="ACB72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0" name="Google Shape;90;p1"/>
          <p:cNvCxnSpPr/>
          <p:nvPr/>
        </p:nvCxnSpPr>
        <p:spPr>
          <a:xfrm>
            <a:off x="16906874" y="1270189"/>
            <a:ext cx="0" cy="593915"/>
          </a:xfrm>
          <a:prstGeom prst="straightConnector1">
            <a:avLst/>
          </a:prstGeom>
          <a:noFill/>
          <a:ln cap="flat" cmpd="sng" w="38100">
            <a:solidFill>
              <a:srgbClr val="ACB72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1" name="Google Shape;91;p1"/>
          <p:cNvSpPr/>
          <p:nvPr/>
        </p:nvSpPr>
        <p:spPr>
          <a:xfrm>
            <a:off x="16906874" y="1348495"/>
            <a:ext cx="1094763" cy="481220"/>
          </a:xfrm>
          <a:custGeom>
            <a:rect b="b" l="l" r="r" t="t"/>
            <a:pathLst>
              <a:path extrusionOk="0" h="481220" w="1094763">
                <a:moveTo>
                  <a:pt x="0" y="0"/>
                </a:moveTo>
                <a:lnTo>
                  <a:pt x="1094763" y="0"/>
                </a:lnTo>
                <a:lnTo>
                  <a:pt x="1094763" y="481220"/>
                </a:lnTo>
                <a:lnTo>
                  <a:pt x="0" y="4812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57200" l="0" r="0" t="-70289"/>
            </a:stretch>
          </a:blipFill>
          <a:ln>
            <a:noFill/>
          </a:ln>
        </p:spPr>
      </p:sp>
      <p:sp>
        <p:nvSpPr>
          <p:cNvPr id="92" name="Google Shape;92;p1"/>
          <p:cNvSpPr txBox="1"/>
          <p:nvPr/>
        </p:nvSpPr>
        <p:spPr>
          <a:xfrm>
            <a:off x="431707" y="322496"/>
            <a:ext cx="13264200" cy="23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607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FARM &amp; GARDEN PLANNING FOR CLIMATE JUSTICE</a:t>
            </a:r>
            <a:endParaRPr sz="600"/>
          </a:p>
        </p:txBody>
      </p:sp>
      <p:sp>
        <p:nvSpPr>
          <p:cNvPr id="93" name="Google Shape;93;p1"/>
          <p:cNvSpPr txBox="1"/>
          <p:nvPr/>
        </p:nvSpPr>
        <p:spPr>
          <a:xfrm>
            <a:off x="10175179" y="3064873"/>
            <a:ext cx="7014873" cy="7632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99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Session 4: Labor Schedule &amp; Production Estimates</a:t>
            </a:r>
            <a:endParaRPr/>
          </a:p>
          <a:p>
            <a:pPr indent="0" lvl="0" marL="0" marR="0" rtl="0" algn="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199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431707" y="2341027"/>
            <a:ext cx="9903828" cy="391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6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COMMUNITY-LED CLIMATE ACTION THROUGH URBAN AGRICULTURE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14127544" y="1554561"/>
            <a:ext cx="2692333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PLANT GROW SHARE 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>
            <a:off x="14328294" y="294427"/>
            <a:ext cx="2438601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PROGRAM BY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14074563" y="606120"/>
            <a:ext cx="2692333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13927"/>
                </a:solidFill>
                <a:latin typeface="Inter"/>
                <a:ea typeface="Inter"/>
                <a:cs typeface="Inter"/>
                <a:sym typeface="Inter"/>
              </a:rPr>
              <a:t>FROGTOWN FARM</a:t>
            </a:r>
            <a:endParaRPr/>
          </a:p>
        </p:txBody>
      </p:sp>
      <p:sp>
        <p:nvSpPr>
          <p:cNvPr id="98" name="Google Shape;98;p1"/>
          <p:cNvSpPr txBox="1"/>
          <p:nvPr/>
        </p:nvSpPr>
        <p:spPr>
          <a:xfrm>
            <a:off x="12864225" y="1232089"/>
            <a:ext cx="3902671" cy="306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6601"/>
                </a:solidFill>
                <a:latin typeface="Inter"/>
                <a:ea typeface="Inter"/>
                <a:cs typeface="Inter"/>
                <a:sym typeface="Inter"/>
              </a:rPr>
              <a:t>PRESENTED BY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9219" l="0" r="0" t="-9220"/>
            </a:stretch>
          </a:blipFill>
          <a:ln>
            <a:noFill/>
          </a:ln>
        </p:spPr>
      </p:sp>
      <p:grpSp>
        <p:nvGrpSpPr>
          <p:cNvPr id="293" name="Google Shape;293;p9"/>
          <p:cNvGrpSpPr/>
          <p:nvPr/>
        </p:nvGrpSpPr>
        <p:grpSpPr>
          <a:xfrm>
            <a:off x="0" y="-144662"/>
            <a:ext cx="11034285" cy="10714461"/>
            <a:chOff x="0" y="-38100"/>
            <a:chExt cx="2906130" cy="2821897"/>
          </a:xfrm>
        </p:grpSpPr>
        <p:sp>
          <p:nvSpPr>
            <p:cNvPr id="294" name="Google Shape;294;p9"/>
            <p:cNvSpPr/>
            <p:nvPr/>
          </p:nvSpPr>
          <p:spPr>
            <a:xfrm>
              <a:off x="0" y="0"/>
              <a:ext cx="2906130" cy="2783797"/>
            </a:xfrm>
            <a:custGeom>
              <a:rect b="b" l="l" r="r" t="t"/>
              <a:pathLst>
                <a:path extrusionOk="0" h="2783797" w="2906130">
                  <a:moveTo>
                    <a:pt x="0" y="0"/>
                  </a:moveTo>
                  <a:lnTo>
                    <a:pt x="2906130" y="0"/>
                  </a:lnTo>
                  <a:lnTo>
                    <a:pt x="2906130" y="2783797"/>
                  </a:lnTo>
                  <a:lnTo>
                    <a:pt x="0" y="2783797"/>
                  </a:lnTo>
                  <a:close/>
                </a:path>
              </a:pathLst>
            </a:custGeom>
            <a:solidFill>
              <a:srgbClr val="F6FFF6"/>
            </a:solidFill>
            <a:ln>
              <a:noFill/>
            </a:ln>
          </p:spPr>
        </p:sp>
        <p:sp>
          <p:nvSpPr>
            <p:cNvPr id="295" name="Google Shape;295;p9"/>
            <p:cNvSpPr txBox="1"/>
            <p:nvPr/>
          </p:nvSpPr>
          <p:spPr>
            <a:xfrm>
              <a:off x="0" y="-38100"/>
              <a:ext cx="2906129" cy="28218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6" name="Google Shape;296;p9"/>
          <p:cNvSpPr/>
          <p:nvPr/>
        </p:nvSpPr>
        <p:spPr>
          <a:xfrm rot="5400000">
            <a:off x="6247296" y="3849053"/>
            <a:ext cx="10437278" cy="2438616"/>
          </a:xfrm>
          <a:custGeom>
            <a:rect b="b" l="l" r="r" t="t"/>
            <a:pathLst>
              <a:path extrusionOk="0" h="2438616" w="10437278">
                <a:moveTo>
                  <a:pt x="0" y="0"/>
                </a:moveTo>
                <a:lnTo>
                  <a:pt x="10437278" y="0"/>
                </a:lnTo>
                <a:lnTo>
                  <a:pt x="10437278" y="2438616"/>
                </a:lnTo>
                <a:lnTo>
                  <a:pt x="0" y="243861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7" name="Google Shape;297;p9"/>
          <p:cNvSpPr/>
          <p:nvPr/>
        </p:nvSpPr>
        <p:spPr>
          <a:xfrm>
            <a:off x="5382732" y="5653206"/>
            <a:ext cx="703692" cy="703692"/>
          </a:xfrm>
          <a:custGeom>
            <a:rect b="b" l="l" r="r" t="t"/>
            <a:pathLst>
              <a:path extrusionOk="0" h="703692" w="703692">
                <a:moveTo>
                  <a:pt x="0" y="0"/>
                </a:moveTo>
                <a:lnTo>
                  <a:pt x="703692" y="0"/>
                </a:lnTo>
                <a:lnTo>
                  <a:pt x="703692" y="703692"/>
                </a:lnTo>
                <a:lnTo>
                  <a:pt x="0" y="7036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8" name="Google Shape;298;p9"/>
          <p:cNvSpPr txBox="1"/>
          <p:nvPr/>
        </p:nvSpPr>
        <p:spPr>
          <a:xfrm>
            <a:off x="1028700" y="4755734"/>
            <a:ext cx="6462504" cy="7421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33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Grow with Purpose</a:t>
            </a:r>
            <a:endParaRPr/>
          </a:p>
        </p:txBody>
      </p:sp>
      <p:sp>
        <p:nvSpPr>
          <p:cNvPr id="299" name="Google Shape;299;p9"/>
          <p:cNvSpPr txBox="1"/>
          <p:nvPr/>
        </p:nvSpPr>
        <p:spPr>
          <a:xfrm>
            <a:off x="1286373" y="5745156"/>
            <a:ext cx="3867285" cy="462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17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See You Next Week</a:t>
            </a:r>
            <a:endParaRPr/>
          </a:p>
        </p:txBody>
      </p:sp>
      <p:grpSp>
        <p:nvGrpSpPr>
          <p:cNvPr id="300" name="Google Shape;300;p9"/>
          <p:cNvGrpSpPr/>
          <p:nvPr/>
        </p:nvGrpSpPr>
        <p:grpSpPr>
          <a:xfrm>
            <a:off x="378572" y="8871527"/>
            <a:ext cx="4654261" cy="754641"/>
            <a:chOff x="0" y="-25208"/>
            <a:chExt cx="6205681" cy="1006188"/>
          </a:xfrm>
        </p:grpSpPr>
        <p:sp>
          <p:nvSpPr>
            <p:cNvPr id="301" name="Google Shape;301;p9"/>
            <p:cNvSpPr/>
            <p:nvPr/>
          </p:nvSpPr>
          <p:spPr>
            <a:xfrm>
              <a:off x="4767116" y="22417"/>
              <a:ext cx="1438565" cy="934250"/>
            </a:xfrm>
            <a:custGeom>
              <a:rect b="b" l="l" r="r" t="t"/>
              <a:pathLst>
                <a:path extrusionOk="0" h="934250" w="1438565">
                  <a:moveTo>
                    <a:pt x="0" y="0"/>
                  </a:moveTo>
                  <a:lnTo>
                    <a:pt x="1438565" y="0"/>
                  </a:lnTo>
                  <a:lnTo>
                    <a:pt x="1438565" y="934250"/>
                  </a:lnTo>
                  <a:lnTo>
                    <a:pt x="0" y="93425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-9530" l="0" r="0" t="-9450"/>
              </a:stretch>
            </a:blipFill>
            <a:ln>
              <a:noFill/>
            </a:ln>
          </p:spPr>
        </p:sp>
        <p:cxnSp>
          <p:nvCxnSpPr>
            <p:cNvPr id="302" name="Google Shape;302;p9"/>
            <p:cNvCxnSpPr/>
            <p:nvPr/>
          </p:nvCxnSpPr>
          <p:spPr>
            <a:xfrm>
              <a:off x="4662738" y="0"/>
              <a:ext cx="0" cy="977742"/>
            </a:xfrm>
            <a:prstGeom prst="straightConnector1">
              <a:avLst/>
            </a:prstGeom>
            <a:noFill/>
            <a:ln cap="flat" cmpd="sng" w="63500">
              <a:solidFill>
                <a:srgbClr val="ACB727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03" name="Google Shape;303;p9"/>
            <p:cNvSpPr txBox="1"/>
            <p:nvPr/>
          </p:nvSpPr>
          <p:spPr>
            <a:xfrm>
              <a:off x="417710" y="-25208"/>
              <a:ext cx="4014586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222" u="none" cap="none" strike="noStrike">
                  <a:solidFill>
                    <a:srgbClr val="006601"/>
                  </a:solidFill>
                  <a:latin typeface="Inter"/>
                  <a:ea typeface="Inter"/>
                  <a:cs typeface="Inter"/>
                  <a:sym typeface="Inter"/>
                </a:rPr>
                <a:t>PROGRAM BY</a:t>
              </a:r>
              <a:endParaRPr/>
            </a:p>
          </p:txBody>
        </p:sp>
        <p:sp>
          <p:nvSpPr>
            <p:cNvPr id="304" name="Google Shape;304;p9"/>
            <p:cNvSpPr txBox="1"/>
            <p:nvPr/>
          </p:nvSpPr>
          <p:spPr>
            <a:xfrm>
              <a:off x="0" y="487922"/>
              <a:ext cx="4432295" cy="4930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22" u="none" cap="none" strike="noStrike">
                  <a:solidFill>
                    <a:srgbClr val="013927"/>
                  </a:solidFill>
                  <a:latin typeface="Inter"/>
                  <a:ea typeface="Inter"/>
                  <a:cs typeface="Inter"/>
                  <a:sym typeface="Inter"/>
                </a:rPr>
                <a:t>FROGTOWN FARM</a:t>
              </a:r>
              <a:endParaRPr/>
            </a:p>
          </p:txBody>
        </p:sp>
      </p:grpSp>
      <p:grpSp>
        <p:nvGrpSpPr>
          <p:cNvPr id="305" name="Google Shape;305;p9"/>
          <p:cNvGrpSpPr/>
          <p:nvPr/>
        </p:nvGrpSpPr>
        <p:grpSpPr>
          <a:xfrm>
            <a:off x="5336242" y="8854714"/>
            <a:ext cx="4783341" cy="769025"/>
            <a:chOff x="0" y="-47625"/>
            <a:chExt cx="6377788" cy="1025367"/>
          </a:xfrm>
        </p:grpSpPr>
        <p:cxnSp>
          <p:nvCxnSpPr>
            <p:cNvPr id="306" name="Google Shape;306;p9"/>
            <p:cNvCxnSpPr/>
            <p:nvPr/>
          </p:nvCxnSpPr>
          <p:spPr>
            <a:xfrm>
              <a:off x="4575517" y="0"/>
              <a:ext cx="0" cy="977742"/>
            </a:xfrm>
            <a:prstGeom prst="straightConnector1">
              <a:avLst/>
            </a:prstGeom>
            <a:noFill/>
            <a:ln cap="flat" cmpd="sng" w="63500">
              <a:solidFill>
                <a:srgbClr val="ACB727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07" name="Google Shape;307;p9"/>
            <p:cNvSpPr/>
            <p:nvPr/>
          </p:nvSpPr>
          <p:spPr>
            <a:xfrm>
              <a:off x="4575517" y="128911"/>
              <a:ext cx="1802271" cy="792216"/>
            </a:xfrm>
            <a:custGeom>
              <a:rect b="b" l="l" r="r" t="t"/>
              <a:pathLst>
                <a:path extrusionOk="0" h="792216" w="1802271">
                  <a:moveTo>
                    <a:pt x="0" y="0"/>
                  </a:moveTo>
                  <a:lnTo>
                    <a:pt x="1802271" y="0"/>
                  </a:lnTo>
                  <a:lnTo>
                    <a:pt x="1802271" y="792216"/>
                  </a:lnTo>
                  <a:lnTo>
                    <a:pt x="0" y="79221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 b="-57200" l="0" r="0" t="-70289"/>
              </a:stretch>
            </a:blipFill>
            <a:ln>
              <a:noFill/>
            </a:ln>
          </p:spPr>
        </p:sp>
        <p:sp>
          <p:nvSpPr>
            <p:cNvPr id="308" name="Google Shape;308;p9"/>
            <p:cNvSpPr txBox="1"/>
            <p:nvPr/>
          </p:nvSpPr>
          <p:spPr>
            <a:xfrm>
              <a:off x="0" y="483249"/>
              <a:ext cx="4432295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22" u="none" cap="none" strike="noStrike">
                  <a:solidFill>
                    <a:srgbClr val="013927"/>
                  </a:solidFill>
                  <a:latin typeface="Inter"/>
                  <a:ea typeface="Inter"/>
                  <a:cs typeface="Inter"/>
                  <a:sym typeface="Inter"/>
                </a:rPr>
                <a:t>PLANT GROW SHARE </a:t>
              </a:r>
              <a:endParaRPr/>
            </a:p>
          </p:txBody>
        </p:sp>
        <p:sp>
          <p:nvSpPr>
            <p:cNvPr id="309" name="Google Shape;309;p9"/>
            <p:cNvSpPr txBox="1"/>
            <p:nvPr/>
          </p:nvSpPr>
          <p:spPr>
            <a:xfrm>
              <a:off x="330488" y="-47625"/>
              <a:ext cx="4014586" cy="489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r">
                <a:lnSpc>
                  <a:spcPct val="14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222" u="none" cap="none" strike="noStrike">
                  <a:solidFill>
                    <a:srgbClr val="006601"/>
                  </a:solidFill>
                  <a:latin typeface="Inter"/>
                  <a:ea typeface="Inter"/>
                  <a:cs typeface="Inter"/>
                  <a:sym typeface="Inter"/>
                </a:rPr>
                <a:t>PRESENTED BY</a:t>
              </a:r>
              <a:endParaRPr/>
            </a:p>
          </p:txBody>
        </p:sp>
      </p:grpSp>
      <p:sp>
        <p:nvSpPr>
          <p:cNvPr id="310" name="Google Shape;310;p9"/>
          <p:cNvSpPr txBox="1"/>
          <p:nvPr/>
        </p:nvSpPr>
        <p:spPr>
          <a:xfrm>
            <a:off x="1028700" y="1697034"/>
            <a:ext cx="8115300" cy="329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281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THANK YOU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"/>
          <p:cNvSpPr/>
          <p:nvPr/>
        </p:nvSpPr>
        <p:spPr>
          <a:xfrm>
            <a:off x="12017175" y="0"/>
            <a:ext cx="7877673" cy="10287000"/>
          </a:xfrm>
          <a:custGeom>
            <a:rect b="b" l="l" r="r" t="t"/>
            <a:pathLst>
              <a:path extrusionOk="0" h="1593725" w="1220458">
                <a:moveTo>
                  <a:pt x="0" y="0"/>
                </a:moveTo>
                <a:lnTo>
                  <a:pt x="1220458" y="0"/>
                </a:lnTo>
                <a:lnTo>
                  <a:pt x="1220458" y="1593725"/>
                </a:lnTo>
                <a:lnTo>
                  <a:pt x="0" y="1593725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7218" l="0" r="-20147" t="-7217"/>
            </a:stretch>
          </a:blipFill>
          <a:ln>
            <a:noFill/>
          </a:ln>
        </p:spPr>
      </p:sp>
      <p:sp>
        <p:nvSpPr>
          <p:cNvPr id="104" name="Google Shape;104;p2"/>
          <p:cNvSpPr/>
          <p:nvPr/>
        </p:nvSpPr>
        <p:spPr>
          <a:xfrm>
            <a:off x="8877847" y="-376130"/>
            <a:ext cx="5465344" cy="9372295"/>
          </a:xfrm>
          <a:custGeom>
            <a:rect b="b" l="l" r="r" t="t"/>
            <a:pathLst>
              <a:path extrusionOk="0" h="1162257" w="677756">
                <a:moveTo>
                  <a:pt x="32581" y="0"/>
                </a:moveTo>
                <a:lnTo>
                  <a:pt x="645176" y="0"/>
                </a:lnTo>
                <a:cubicBezTo>
                  <a:pt x="653817" y="0"/>
                  <a:pt x="662104" y="3433"/>
                  <a:pt x="668214" y="9543"/>
                </a:cubicBezTo>
                <a:cubicBezTo>
                  <a:pt x="674324" y="15653"/>
                  <a:pt x="677756" y="23940"/>
                  <a:pt x="677756" y="32581"/>
                </a:cubicBezTo>
                <a:lnTo>
                  <a:pt x="677756" y="1129676"/>
                </a:lnTo>
                <a:cubicBezTo>
                  <a:pt x="677756" y="1138317"/>
                  <a:pt x="674324" y="1146604"/>
                  <a:pt x="668214" y="1152714"/>
                </a:cubicBezTo>
                <a:cubicBezTo>
                  <a:pt x="662104" y="1158824"/>
                  <a:pt x="653817" y="1162257"/>
                  <a:pt x="645176" y="1162257"/>
                </a:cubicBezTo>
                <a:lnTo>
                  <a:pt x="32581" y="1162257"/>
                </a:lnTo>
                <a:cubicBezTo>
                  <a:pt x="23940" y="1162257"/>
                  <a:pt x="15653" y="1158824"/>
                  <a:pt x="9543" y="1152714"/>
                </a:cubicBezTo>
                <a:cubicBezTo>
                  <a:pt x="3433" y="1146604"/>
                  <a:pt x="0" y="1138317"/>
                  <a:pt x="0" y="1129676"/>
                </a:cubicBezTo>
                <a:lnTo>
                  <a:pt x="0" y="32581"/>
                </a:lnTo>
                <a:cubicBezTo>
                  <a:pt x="0" y="23940"/>
                  <a:pt x="3433" y="15653"/>
                  <a:pt x="9543" y="9543"/>
                </a:cubicBezTo>
                <a:cubicBezTo>
                  <a:pt x="15653" y="3433"/>
                  <a:pt x="23940" y="0"/>
                  <a:pt x="32581" y="0"/>
                </a:cubicBezTo>
                <a:close/>
              </a:path>
            </a:pathLst>
          </a:custGeom>
          <a:solidFill>
            <a:srgbClr val="013927">
              <a:alpha val="95294"/>
            </a:srgbClr>
          </a:solidFill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2"/>
          <p:cNvSpPr/>
          <p:nvPr/>
        </p:nvSpPr>
        <p:spPr>
          <a:xfrm>
            <a:off x="9168613" y="7427529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5" y="0"/>
                </a:lnTo>
                <a:lnTo>
                  <a:pt x="330895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6" name="Google Shape;106;p2"/>
          <p:cNvSpPr/>
          <p:nvPr/>
        </p:nvSpPr>
        <p:spPr>
          <a:xfrm>
            <a:off x="9168613" y="609038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5" y="0"/>
                </a:lnTo>
                <a:lnTo>
                  <a:pt x="330895" y="314048"/>
                </a:lnTo>
                <a:lnTo>
                  <a:pt x="0" y="31404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7" name="Google Shape;107;p2"/>
          <p:cNvSpPr/>
          <p:nvPr/>
        </p:nvSpPr>
        <p:spPr>
          <a:xfrm>
            <a:off x="9144000" y="439832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" name="Google Shape;108;p2"/>
          <p:cNvSpPr/>
          <p:nvPr/>
        </p:nvSpPr>
        <p:spPr>
          <a:xfrm>
            <a:off x="9144000" y="3081215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9" name="Google Shape;109;p2"/>
          <p:cNvSpPr/>
          <p:nvPr/>
        </p:nvSpPr>
        <p:spPr>
          <a:xfrm>
            <a:off x="9144000" y="2093502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0" name="Google Shape;110;p2"/>
          <p:cNvSpPr/>
          <p:nvPr/>
        </p:nvSpPr>
        <p:spPr>
          <a:xfrm>
            <a:off x="9144000" y="525681"/>
            <a:ext cx="330894" cy="314049"/>
          </a:xfrm>
          <a:custGeom>
            <a:rect b="b" l="l" r="r" t="t"/>
            <a:pathLst>
              <a:path extrusionOk="0" h="314049" w="330894">
                <a:moveTo>
                  <a:pt x="0" y="0"/>
                </a:moveTo>
                <a:lnTo>
                  <a:pt x="330894" y="0"/>
                </a:lnTo>
                <a:lnTo>
                  <a:pt x="330894" y="314049"/>
                </a:lnTo>
                <a:lnTo>
                  <a:pt x="0" y="314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1" name="Google Shape;111;p2"/>
          <p:cNvSpPr txBox="1"/>
          <p:nvPr/>
        </p:nvSpPr>
        <p:spPr>
          <a:xfrm>
            <a:off x="9193227" y="877830"/>
            <a:ext cx="4712414" cy="880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Unmute to speak</a:t>
            </a:r>
            <a:endParaRPr/>
          </a:p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Use “Raise Hand” </a:t>
            </a:r>
            <a:endParaRPr/>
          </a:p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Drop thoughts/questions in chat</a:t>
            </a:r>
            <a:endParaRPr/>
          </a:p>
        </p:txBody>
      </p:sp>
      <p:sp>
        <p:nvSpPr>
          <p:cNvPr id="112" name="Google Shape;112;p2"/>
          <p:cNvSpPr txBox="1"/>
          <p:nvPr/>
        </p:nvSpPr>
        <p:spPr>
          <a:xfrm>
            <a:off x="9193227" y="2446393"/>
            <a:ext cx="5213123" cy="2906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Please stay muted when you’re not speaking</a:t>
            </a:r>
            <a:endParaRPr/>
          </a:p>
        </p:txBody>
      </p:sp>
      <p:sp>
        <p:nvSpPr>
          <p:cNvPr id="113" name="Google Shape;113;p2"/>
          <p:cNvSpPr txBox="1"/>
          <p:nvPr/>
        </p:nvSpPr>
        <p:spPr>
          <a:xfrm>
            <a:off x="9193227" y="3445772"/>
            <a:ext cx="4712414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We’ll define terms as we go — pause us anytime if something’s unclear</a:t>
            </a:r>
            <a:endParaRPr/>
          </a:p>
        </p:txBody>
      </p:sp>
      <p:sp>
        <p:nvSpPr>
          <p:cNvPr id="114" name="Google Shape;114;p2"/>
          <p:cNvSpPr txBox="1"/>
          <p:nvPr/>
        </p:nvSpPr>
        <p:spPr>
          <a:xfrm>
            <a:off x="9272731" y="6454941"/>
            <a:ext cx="4937358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Sessions will be recorded; resources/recording + homework sent by email after class</a:t>
            </a:r>
            <a:endParaRPr/>
          </a:p>
        </p:txBody>
      </p:sp>
      <p:sp>
        <p:nvSpPr>
          <p:cNvPr id="115" name="Google Shape;115;p2"/>
          <p:cNvSpPr txBox="1"/>
          <p:nvPr/>
        </p:nvSpPr>
        <p:spPr>
          <a:xfrm>
            <a:off x="9217840" y="7827867"/>
            <a:ext cx="4937358" cy="5854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Captions, pacing, language needs, etc. — tell us in chat or email admin@frogtownfarm.org</a:t>
            </a:r>
            <a:endParaRPr/>
          </a:p>
        </p:txBody>
      </p:sp>
      <p:sp>
        <p:nvSpPr>
          <p:cNvPr id="116" name="Google Shape;116;p2"/>
          <p:cNvSpPr txBox="1"/>
          <p:nvPr/>
        </p:nvSpPr>
        <p:spPr>
          <a:xfrm>
            <a:off x="9540291" y="364121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Participation</a:t>
            </a:r>
            <a:endParaRPr/>
          </a:p>
        </p:txBody>
      </p:sp>
      <p:sp>
        <p:nvSpPr>
          <p:cNvPr id="117" name="Google Shape;117;p2"/>
          <p:cNvSpPr txBox="1"/>
          <p:nvPr/>
        </p:nvSpPr>
        <p:spPr>
          <a:xfrm>
            <a:off x="9540291" y="1952946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Zoom Etiquette</a:t>
            </a:r>
            <a:endParaRPr/>
          </a:p>
        </p:txBody>
      </p:sp>
      <p:sp>
        <p:nvSpPr>
          <p:cNvPr id="118" name="Google Shape;118;p2"/>
          <p:cNvSpPr txBox="1"/>
          <p:nvPr/>
        </p:nvSpPr>
        <p:spPr>
          <a:xfrm>
            <a:off x="9540291" y="2913989"/>
            <a:ext cx="437150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Language</a:t>
            </a:r>
            <a:endParaRPr/>
          </a:p>
        </p:txBody>
      </p:sp>
      <p:sp>
        <p:nvSpPr>
          <p:cNvPr id="119" name="Google Shape;119;p2"/>
          <p:cNvSpPr txBox="1"/>
          <p:nvPr/>
        </p:nvSpPr>
        <p:spPr>
          <a:xfrm>
            <a:off x="9603386" y="5949828"/>
            <a:ext cx="482757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Recording + Materials:</a:t>
            </a:r>
            <a:endParaRPr/>
          </a:p>
        </p:txBody>
      </p:sp>
      <p:sp>
        <p:nvSpPr>
          <p:cNvPr id="120" name="Google Shape;120;p2"/>
          <p:cNvSpPr txBox="1"/>
          <p:nvPr/>
        </p:nvSpPr>
        <p:spPr>
          <a:xfrm>
            <a:off x="9564904" y="7278474"/>
            <a:ext cx="4146563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Accessibility: </a:t>
            </a:r>
            <a:endParaRPr/>
          </a:p>
        </p:txBody>
      </p:sp>
      <p:sp>
        <p:nvSpPr>
          <p:cNvPr id="121" name="Google Shape;121;p2"/>
          <p:cNvSpPr txBox="1"/>
          <p:nvPr/>
        </p:nvSpPr>
        <p:spPr>
          <a:xfrm>
            <a:off x="690866" y="900308"/>
            <a:ext cx="8015400" cy="3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2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23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WELCOME &amp; HOUSEKEEPING NOTES</a:t>
            </a:r>
            <a:endParaRPr sz="600"/>
          </a:p>
        </p:txBody>
      </p:sp>
      <p:sp>
        <p:nvSpPr>
          <p:cNvPr id="122" name="Google Shape;122;p2"/>
          <p:cNvSpPr txBox="1"/>
          <p:nvPr/>
        </p:nvSpPr>
        <p:spPr>
          <a:xfrm>
            <a:off x="690866" y="4665887"/>
            <a:ext cx="7848129" cy="24639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11" u="none" cap="none" strike="noStrike">
                <a:solidFill>
                  <a:srgbClr val="FEB415"/>
                </a:solidFill>
                <a:latin typeface="Inter"/>
                <a:ea typeface="Inter"/>
                <a:cs typeface="Inter"/>
                <a:sym typeface="Inter"/>
              </a:rPr>
              <a:t>Who’s in the room? </a:t>
            </a:r>
            <a:endParaRPr/>
          </a:p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11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Name • Pronouns </a:t>
            </a:r>
            <a:endParaRPr/>
          </a:p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211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14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211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" name="Google Shape;123;p2"/>
          <p:cNvSpPr txBox="1"/>
          <p:nvPr/>
        </p:nvSpPr>
        <p:spPr>
          <a:xfrm>
            <a:off x="9193227" y="4831562"/>
            <a:ext cx="5003641" cy="880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67016" lvl="1" marL="334032" marR="0" rtl="0" algn="l">
              <a:lnSpc>
                <a:spcPct val="15597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47"/>
              <a:buFont typeface="Arial"/>
              <a:buChar char="•"/>
            </a:pPr>
            <a:r>
              <a:rPr b="0" i="0" lang="en-US" sz="1547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Complete the weekly surveys, participant agreement  and required material to receive the stipend</a:t>
            </a:r>
            <a:endParaRPr/>
          </a:p>
        </p:txBody>
      </p:sp>
      <p:sp>
        <p:nvSpPr>
          <p:cNvPr id="124" name="Google Shape;124;p2"/>
          <p:cNvSpPr txBox="1"/>
          <p:nvPr/>
        </p:nvSpPr>
        <p:spPr>
          <a:xfrm>
            <a:off x="9540291" y="4293550"/>
            <a:ext cx="4371508" cy="490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56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78" u="none" cap="none" strike="noStrike">
                <a:solidFill>
                  <a:srgbClr val="FFCC04"/>
                </a:solidFill>
                <a:latin typeface="Poppins"/>
                <a:ea typeface="Poppins"/>
                <a:cs typeface="Poppins"/>
                <a:sym typeface="Poppins"/>
              </a:rPr>
              <a:t>Attendance + Stipend</a:t>
            </a:r>
            <a:endParaRPr/>
          </a:p>
        </p:txBody>
      </p:sp>
      <p:grpSp>
        <p:nvGrpSpPr>
          <p:cNvPr id="125" name="Google Shape;125;p2"/>
          <p:cNvGrpSpPr/>
          <p:nvPr/>
        </p:nvGrpSpPr>
        <p:grpSpPr>
          <a:xfrm>
            <a:off x="-4896251" y="9266039"/>
            <a:ext cx="14315755" cy="1236707"/>
            <a:chOff x="0" y="-38100"/>
            <a:chExt cx="3770405" cy="325717"/>
          </a:xfrm>
        </p:grpSpPr>
        <p:sp>
          <p:nvSpPr>
            <p:cNvPr id="126" name="Google Shape;126;p2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27" name="Google Shape;127;p2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" name="Google Shape;128;p2"/>
          <p:cNvSpPr/>
          <p:nvPr/>
        </p:nvSpPr>
        <p:spPr>
          <a:xfrm>
            <a:off x="8123246" y="96336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29" name="Google Shape;129;p2"/>
          <p:cNvSpPr txBox="1"/>
          <p:nvPr/>
        </p:nvSpPr>
        <p:spPr>
          <a:xfrm>
            <a:off x="408436" y="97684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"/>
          <p:cNvSpPr/>
          <p:nvPr/>
        </p:nvSpPr>
        <p:spPr>
          <a:xfrm>
            <a:off x="10321712" y="0"/>
            <a:ext cx="7966288" cy="10287000"/>
          </a:xfrm>
          <a:custGeom>
            <a:rect b="b" l="l" r="r" t="t"/>
            <a:pathLst>
              <a:path extrusionOk="0" h="1049582" w="812800">
                <a:moveTo>
                  <a:pt x="0" y="0"/>
                </a:moveTo>
                <a:lnTo>
                  <a:pt x="812800" y="0"/>
                </a:lnTo>
                <a:lnTo>
                  <a:pt x="812800" y="1049582"/>
                </a:lnTo>
                <a:lnTo>
                  <a:pt x="0" y="1049582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232" r="-231" t="0"/>
            </a:stretch>
          </a:blipFill>
          <a:ln>
            <a:noFill/>
          </a:ln>
        </p:spPr>
      </p:sp>
      <p:grpSp>
        <p:nvGrpSpPr>
          <p:cNvPr id="135" name="Google Shape;135;p3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136" name="Google Shape;136;p3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37" name="Google Shape;137;p3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8" name="Google Shape;138;p3"/>
          <p:cNvSpPr/>
          <p:nvPr/>
        </p:nvSpPr>
        <p:spPr>
          <a:xfrm>
            <a:off x="437929" y="4798074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9" name="Google Shape;139;p3"/>
          <p:cNvSpPr/>
          <p:nvPr/>
        </p:nvSpPr>
        <p:spPr>
          <a:xfrm>
            <a:off x="437929" y="5571244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0" name="Google Shape;140;p3"/>
          <p:cNvSpPr/>
          <p:nvPr/>
        </p:nvSpPr>
        <p:spPr>
          <a:xfrm>
            <a:off x="437929" y="6344881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" name="Google Shape;141;p3"/>
          <p:cNvSpPr/>
          <p:nvPr/>
        </p:nvSpPr>
        <p:spPr>
          <a:xfrm>
            <a:off x="437929" y="7224963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7"/>
                </a:lnTo>
                <a:lnTo>
                  <a:pt x="0" y="4878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2" name="Google Shape;142;p3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143" name="Google Shape;143;p3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44" name="Google Shape;144;p3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5" name="Google Shape;145;p3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46" name="Google Shape;146;p3"/>
          <p:cNvSpPr txBox="1"/>
          <p:nvPr/>
        </p:nvSpPr>
        <p:spPr>
          <a:xfrm>
            <a:off x="437925" y="462725"/>
            <a:ext cx="7966200" cy="40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892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WHAT WE’RE EXPECTING TO COVER IN TODAY’S SESSIONS:</a:t>
            </a:r>
            <a:endParaRPr sz="200"/>
          </a:p>
        </p:txBody>
      </p:sp>
      <p:sp>
        <p:nvSpPr>
          <p:cNvPr id="147" name="Google Shape;147;p3"/>
          <p:cNvSpPr txBox="1"/>
          <p:nvPr/>
        </p:nvSpPr>
        <p:spPr>
          <a:xfrm>
            <a:off x="1098576" y="4847368"/>
            <a:ext cx="6112475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Review Homework</a:t>
            </a:r>
            <a:endParaRPr/>
          </a:p>
        </p:txBody>
      </p:sp>
      <p:sp>
        <p:nvSpPr>
          <p:cNvPr id="148" name="Google Shape;148;p3"/>
          <p:cNvSpPr txBox="1"/>
          <p:nvPr/>
        </p:nvSpPr>
        <p:spPr>
          <a:xfrm>
            <a:off x="1098576" y="5620538"/>
            <a:ext cx="7999062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Planting &amp; Labor Schedule</a:t>
            </a:r>
            <a:endParaRPr/>
          </a:p>
        </p:txBody>
      </p:sp>
      <p:sp>
        <p:nvSpPr>
          <p:cNvPr id="149" name="Google Shape;149;p3"/>
          <p:cNvSpPr txBox="1"/>
          <p:nvPr/>
        </p:nvSpPr>
        <p:spPr>
          <a:xfrm>
            <a:off x="1098576" y="6394175"/>
            <a:ext cx="5974934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Calculating Labor for your Farm Plan</a:t>
            </a:r>
            <a:endParaRPr/>
          </a:p>
        </p:txBody>
      </p:sp>
      <p:sp>
        <p:nvSpPr>
          <p:cNvPr id="150" name="Google Shape;150;p3"/>
          <p:cNvSpPr txBox="1"/>
          <p:nvPr/>
        </p:nvSpPr>
        <p:spPr>
          <a:xfrm>
            <a:off x="1098576" y="7274257"/>
            <a:ext cx="8168527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How Much Will I Grow? Calculating Yield</a:t>
            </a:r>
            <a:endParaRPr/>
          </a:p>
        </p:txBody>
      </p:sp>
      <p:sp>
        <p:nvSpPr>
          <p:cNvPr id="151" name="Google Shape;151;p3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152" name="Google Shape;152;p3"/>
          <p:cNvSpPr/>
          <p:nvPr/>
        </p:nvSpPr>
        <p:spPr>
          <a:xfrm>
            <a:off x="437929" y="8093850"/>
            <a:ext cx="514058" cy="487887"/>
          </a:xfrm>
          <a:custGeom>
            <a:rect b="b" l="l" r="r" t="t"/>
            <a:pathLst>
              <a:path extrusionOk="0" h="487887" w="514058">
                <a:moveTo>
                  <a:pt x="0" y="0"/>
                </a:moveTo>
                <a:lnTo>
                  <a:pt x="514057" y="0"/>
                </a:lnTo>
                <a:lnTo>
                  <a:pt x="514057" y="487888"/>
                </a:lnTo>
                <a:lnTo>
                  <a:pt x="0" y="4878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3" name="Google Shape;153;p3"/>
          <p:cNvSpPr txBox="1"/>
          <p:nvPr/>
        </p:nvSpPr>
        <p:spPr>
          <a:xfrm>
            <a:off x="1098576" y="8143144"/>
            <a:ext cx="8168527" cy="438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7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Reducing Climate Risk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"/>
          <p:cNvSpPr/>
          <p:nvPr/>
        </p:nvSpPr>
        <p:spPr>
          <a:xfrm>
            <a:off x="-173039" y="-143794"/>
            <a:ext cx="9849124" cy="10608170"/>
          </a:xfrm>
          <a:custGeom>
            <a:rect b="b" l="l" r="r" t="t"/>
            <a:pathLst>
              <a:path extrusionOk="0" h="1643483" w="1525887">
                <a:moveTo>
                  <a:pt x="0" y="0"/>
                </a:moveTo>
                <a:lnTo>
                  <a:pt x="1525887" y="0"/>
                </a:lnTo>
                <a:lnTo>
                  <a:pt x="1525887" y="1643483"/>
                </a:lnTo>
                <a:lnTo>
                  <a:pt x="0" y="1643483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9595" l="0" r="0" t="-19596"/>
            </a:stretch>
          </a:blipFill>
          <a:ln>
            <a:noFill/>
          </a:ln>
        </p:spPr>
      </p:sp>
      <p:grpSp>
        <p:nvGrpSpPr>
          <p:cNvPr id="159" name="Google Shape;159;p4"/>
          <p:cNvGrpSpPr/>
          <p:nvPr/>
        </p:nvGrpSpPr>
        <p:grpSpPr>
          <a:xfrm>
            <a:off x="7365744" y="-2449535"/>
            <a:ext cx="15690534" cy="15690534"/>
            <a:chOff x="0" y="0"/>
            <a:chExt cx="812800" cy="812800"/>
          </a:xfrm>
        </p:grpSpPr>
        <p:sp>
          <p:nvSpPr>
            <p:cNvPr id="160" name="Google Shape;160;p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" name="Google Shape;161;p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" name="Google Shape;162;p4"/>
          <p:cNvGrpSpPr/>
          <p:nvPr/>
        </p:nvGrpSpPr>
        <p:grpSpPr>
          <a:xfrm>
            <a:off x="6349282" y="4242679"/>
            <a:ext cx="2306106" cy="2306106"/>
            <a:chOff x="0" y="0"/>
            <a:chExt cx="812800" cy="812800"/>
          </a:xfrm>
        </p:grpSpPr>
        <p:sp>
          <p:nvSpPr>
            <p:cNvPr id="163" name="Google Shape;163;p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" name="Google Shape;164;p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5" name="Google Shape;165;p4"/>
          <p:cNvSpPr/>
          <p:nvPr/>
        </p:nvSpPr>
        <p:spPr>
          <a:xfrm>
            <a:off x="6590772" y="4371504"/>
            <a:ext cx="1823125" cy="2048455"/>
          </a:xfrm>
          <a:custGeom>
            <a:rect b="b" l="l" r="r" t="t"/>
            <a:pathLst>
              <a:path extrusionOk="0" h="2048455" w="1823125">
                <a:moveTo>
                  <a:pt x="0" y="0"/>
                </a:moveTo>
                <a:lnTo>
                  <a:pt x="1823125" y="0"/>
                </a:lnTo>
                <a:lnTo>
                  <a:pt x="1823125" y="2048455"/>
                </a:lnTo>
                <a:lnTo>
                  <a:pt x="0" y="20484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6" name="Google Shape;166;p4"/>
          <p:cNvSpPr txBox="1"/>
          <p:nvPr/>
        </p:nvSpPr>
        <p:spPr>
          <a:xfrm>
            <a:off x="8870798" y="2909682"/>
            <a:ext cx="8787600" cy="16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442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SHARE-BACK: </a:t>
            </a:r>
            <a:endParaRPr sz="400"/>
          </a:p>
        </p:txBody>
      </p:sp>
      <p:sp>
        <p:nvSpPr>
          <p:cNvPr id="167" name="Google Shape;167;p4"/>
          <p:cNvSpPr txBox="1"/>
          <p:nvPr/>
        </p:nvSpPr>
        <p:spPr>
          <a:xfrm>
            <a:off x="9048244" y="4656125"/>
            <a:ext cx="7762791" cy="1892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Who completed a succession plan? </a:t>
            </a:r>
            <a:endParaRPr/>
          </a:p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9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Are you willing to share?</a:t>
            </a:r>
            <a:endParaRPr/>
          </a:p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609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5"/>
          <p:cNvSpPr/>
          <p:nvPr/>
        </p:nvSpPr>
        <p:spPr>
          <a:xfrm>
            <a:off x="9408781" y="286087"/>
            <a:ext cx="8879219" cy="8972213"/>
          </a:xfrm>
          <a:custGeom>
            <a:rect b="b" l="l" r="r" t="t"/>
            <a:pathLst>
              <a:path extrusionOk="0" h="1107109" w="1095634">
                <a:moveTo>
                  <a:pt x="0" y="0"/>
                </a:moveTo>
                <a:lnTo>
                  <a:pt x="1095634" y="0"/>
                </a:lnTo>
                <a:lnTo>
                  <a:pt x="1095634" y="1107109"/>
                </a:lnTo>
                <a:lnTo>
                  <a:pt x="0" y="1107109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522" r="-521" t="0"/>
            </a:stretch>
          </a:blipFill>
          <a:ln>
            <a:noFill/>
          </a:ln>
        </p:spPr>
      </p:sp>
      <p:grpSp>
        <p:nvGrpSpPr>
          <p:cNvPr id="173" name="Google Shape;173;p5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174" name="Google Shape;174;p5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75" name="Google Shape;175;p5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6" name="Google Shape;176;p5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177" name="Google Shape;177;p5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78" name="Google Shape;178;p5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9" name="Google Shape;179;p5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80" name="Google Shape;180;p5"/>
          <p:cNvSpPr/>
          <p:nvPr/>
        </p:nvSpPr>
        <p:spPr>
          <a:xfrm>
            <a:off x="1047461" y="3752954"/>
            <a:ext cx="584486" cy="554730"/>
          </a:xfrm>
          <a:custGeom>
            <a:rect b="b" l="l" r="r" t="t"/>
            <a:pathLst>
              <a:path extrusionOk="0" h="554730" w="584486">
                <a:moveTo>
                  <a:pt x="0" y="0"/>
                </a:moveTo>
                <a:lnTo>
                  <a:pt x="584486" y="0"/>
                </a:lnTo>
                <a:lnTo>
                  <a:pt x="584486" y="554730"/>
                </a:lnTo>
                <a:lnTo>
                  <a:pt x="0" y="5547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1" name="Google Shape;181;p5"/>
          <p:cNvSpPr txBox="1"/>
          <p:nvPr/>
        </p:nvSpPr>
        <p:spPr>
          <a:xfrm>
            <a:off x="394421" y="1171879"/>
            <a:ext cx="9014400" cy="19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537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PRODUCTION PLAN / PLANTING CALENDAR</a:t>
            </a:r>
            <a:endParaRPr sz="600"/>
          </a:p>
        </p:txBody>
      </p:sp>
      <p:sp>
        <p:nvSpPr>
          <p:cNvPr id="182" name="Google Shape;182;p5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183" name="Google Shape;183;p5"/>
          <p:cNvSpPr txBox="1"/>
          <p:nvPr/>
        </p:nvSpPr>
        <p:spPr>
          <a:xfrm>
            <a:off x="1724891" y="3738453"/>
            <a:ext cx="6353421" cy="42497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What will you grow and how many plants of each kind?</a:t>
            </a:r>
            <a:endParaRPr/>
          </a:p>
          <a:p>
            <a:pPr indent="0" lvl="0" marL="0" marR="0" rtl="0" algn="l">
              <a:lnSpc>
                <a:spcPct val="160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99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60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When will you plant it?</a:t>
            </a:r>
            <a:endParaRPr/>
          </a:p>
          <a:p>
            <a:pPr indent="0" lvl="0" marL="0" marR="0" rtl="0" algn="l">
              <a:lnSpc>
                <a:spcPct val="160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99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9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What will you plant? (seeds or seedlings)</a:t>
            </a:r>
            <a:endParaRPr/>
          </a:p>
          <a:p>
            <a:pPr indent="0" lvl="0" marL="0" marR="0" rtl="0" algn="l">
              <a:lnSpc>
                <a:spcPct val="160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99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9499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99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How many times will you plant it? (succession planning)</a:t>
            </a:r>
            <a:endParaRPr/>
          </a:p>
          <a:p>
            <a:pPr indent="0" lvl="0" marL="0" marR="0" rtl="0" algn="l">
              <a:lnSpc>
                <a:spcPct val="9499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99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4" name="Google Shape;184;p5"/>
          <p:cNvSpPr/>
          <p:nvPr/>
        </p:nvSpPr>
        <p:spPr>
          <a:xfrm>
            <a:off x="1047461" y="4933847"/>
            <a:ext cx="584486" cy="554730"/>
          </a:xfrm>
          <a:custGeom>
            <a:rect b="b" l="l" r="r" t="t"/>
            <a:pathLst>
              <a:path extrusionOk="0" h="554730" w="584486">
                <a:moveTo>
                  <a:pt x="0" y="0"/>
                </a:moveTo>
                <a:lnTo>
                  <a:pt x="584486" y="0"/>
                </a:lnTo>
                <a:lnTo>
                  <a:pt x="584486" y="554731"/>
                </a:lnTo>
                <a:lnTo>
                  <a:pt x="0" y="5547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5" name="Google Shape;185;p5"/>
          <p:cNvSpPr/>
          <p:nvPr/>
        </p:nvSpPr>
        <p:spPr>
          <a:xfrm>
            <a:off x="1028700" y="5844272"/>
            <a:ext cx="603247" cy="572536"/>
          </a:xfrm>
          <a:custGeom>
            <a:rect b="b" l="l" r="r" t="t"/>
            <a:pathLst>
              <a:path extrusionOk="0" h="572536" w="603247">
                <a:moveTo>
                  <a:pt x="0" y="0"/>
                </a:moveTo>
                <a:lnTo>
                  <a:pt x="603247" y="0"/>
                </a:lnTo>
                <a:lnTo>
                  <a:pt x="603247" y="572536"/>
                </a:lnTo>
                <a:lnTo>
                  <a:pt x="0" y="5725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6" name="Google Shape;186;p5"/>
          <p:cNvSpPr/>
          <p:nvPr/>
        </p:nvSpPr>
        <p:spPr>
          <a:xfrm>
            <a:off x="1028700" y="7104977"/>
            <a:ext cx="565725" cy="536925"/>
          </a:xfrm>
          <a:custGeom>
            <a:rect b="b" l="l" r="r" t="t"/>
            <a:pathLst>
              <a:path extrusionOk="0" h="536925" w="565725">
                <a:moveTo>
                  <a:pt x="0" y="0"/>
                </a:moveTo>
                <a:lnTo>
                  <a:pt x="565725" y="0"/>
                </a:lnTo>
                <a:lnTo>
                  <a:pt x="565725" y="536924"/>
                </a:lnTo>
                <a:lnTo>
                  <a:pt x="0" y="53692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6"/>
          <p:cNvSpPr/>
          <p:nvPr/>
        </p:nvSpPr>
        <p:spPr>
          <a:xfrm>
            <a:off x="9826959" y="0"/>
            <a:ext cx="8461041" cy="10287000"/>
          </a:xfrm>
          <a:custGeom>
            <a:rect b="b" l="l" r="r" t="t"/>
            <a:pathLst>
              <a:path extrusionOk="0" h="10287000" w="8461041">
                <a:moveTo>
                  <a:pt x="0" y="0"/>
                </a:moveTo>
                <a:lnTo>
                  <a:pt x="8461041" y="0"/>
                </a:lnTo>
                <a:lnTo>
                  <a:pt x="846104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1723" l="0" r="0" t="-11723"/>
            </a:stretch>
          </a:blipFill>
          <a:ln>
            <a:noFill/>
          </a:ln>
        </p:spPr>
      </p:sp>
      <p:grpSp>
        <p:nvGrpSpPr>
          <p:cNvPr id="192" name="Google Shape;192;p6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193" name="Google Shape;193;p6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194" name="Google Shape;194;p6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5" name="Google Shape;195;p6"/>
          <p:cNvGrpSpPr/>
          <p:nvPr/>
        </p:nvGrpSpPr>
        <p:grpSpPr>
          <a:xfrm>
            <a:off x="-5048651" y="9113639"/>
            <a:ext cx="14315755" cy="1236707"/>
            <a:chOff x="0" y="-38100"/>
            <a:chExt cx="3770405" cy="325717"/>
          </a:xfrm>
        </p:grpSpPr>
        <p:sp>
          <p:nvSpPr>
            <p:cNvPr id="196" name="Google Shape;196;p6"/>
            <p:cNvSpPr/>
            <p:nvPr/>
          </p:nvSpPr>
          <p:spPr>
            <a:xfrm>
              <a:off x="0" y="0"/>
              <a:ext cx="3770405" cy="287617"/>
            </a:xfrm>
            <a:custGeom>
              <a:rect b="b" l="l" r="r" t="t"/>
              <a:pathLst>
                <a:path extrusionOk="0" h="287617" w="3770405">
                  <a:moveTo>
                    <a:pt x="0" y="0"/>
                  </a:moveTo>
                  <a:lnTo>
                    <a:pt x="3770405" y="0"/>
                  </a:lnTo>
                  <a:lnTo>
                    <a:pt x="3770405" y="287617"/>
                  </a:lnTo>
                  <a:lnTo>
                    <a:pt x="0" y="287617"/>
                  </a:ln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</p:sp>
        <p:sp>
          <p:nvSpPr>
            <p:cNvPr id="197" name="Google Shape;197;p6"/>
            <p:cNvSpPr txBox="1"/>
            <p:nvPr/>
          </p:nvSpPr>
          <p:spPr>
            <a:xfrm>
              <a:off x="0" y="-38100"/>
              <a:ext cx="3770405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8" name="Google Shape;198;p6"/>
          <p:cNvSpPr/>
          <p:nvPr/>
        </p:nvSpPr>
        <p:spPr>
          <a:xfrm>
            <a:off x="7970846" y="9481244"/>
            <a:ext cx="1126792" cy="646157"/>
          </a:xfrm>
          <a:custGeom>
            <a:rect b="b" l="l" r="r" t="t"/>
            <a:pathLst>
              <a:path extrusionOk="0" h="646157" w="1126792">
                <a:moveTo>
                  <a:pt x="0" y="0"/>
                </a:moveTo>
                <a:lnTo>
                  <a:pt x="1126793" y="0"/>
                </a:lnTo>
                <a:lnTo>
                  <a:pt x="1126793" y="646158"/>
                </a:lnTo>
                <a:lnTo>
                  <a:pt x="0" y="6461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747" l="0" r="0" t="0"/>
            </a:stretch>
          </a:blipFill>
          <a:ln>
            <a:noFill/>
          </a:ln>
        </p:spPr>
      </p:sp>
      <p:sp>
        <p:nvSpPr>
          <p:cNvPr id="199" name="Google Shape;199;p6"/>
          <p:cNvSpPr txBox="1"/>
          <p:nvPr/>
        </p:nvSpPr>
        <p:spPr>
          <a:xfrm>
            <a:off x="639558" y="1238250"/>
            <a:ext cx="9187500" cy="3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499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CALCULATING LABOR FOR YOUR FARM PLAN</a:t>
            </a:r>
            <a:endParaRPr sz="100"/>
          </a:p>
        </p:txBody>
      </p:sp>
      <p:sp>
        <p:nvSpPr>
          <p:cNvPr id="200" name="Google Shape;200;p6"/>
          <p:cNvSpPr txBox="1"/>
          <p:nvPr/>
        </p:nvSpPr>
        <p:spPr>
          <a:xfrm>
            <a:off x="256036" y="9616033"/>
            <a:ext cx="2296941" cy="3227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13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FROGTOWN FARM</a:t>
            </a:r>
            <a:endParaRPr/>
          </a:p>
        </p:txBody>
      </p:sp>
      <p:sp>
        <p:nvSpPr>
          <p:cNvPr id="201" name="Google Shape;201;p6"/>
          <p:cNvSpPr txBox="1"/>
          <p:nvPr/>
        </p:nvSpPr>
        <p:spPr>
          <a:xfrm>
            <a:off x="481477" y="4809708"/>
            <a:ext cx="9345483" cy="36501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07217" lvl="1" marL="614434" marR="0" rtl="0" algn="l">
              <a:lnSpc>
                <a:spcPct val="91001"/>
              </a:lnSpc>
              <a:spcBef>
                <a:spcPts val="0"/>
              </a:spcBef>
              <a:spcAft>
                <a:spcPts val="0"/>
              </a:spcAft>
              <a:buClr>
                <a:srgbClr val="ACB727"/>
              </a:buClr>
              <a:buSzPts val="2845"/>
              <a:buFont typeface="Inter"/>
              <a:buAutoNum type="arabicPeriod"/>
            </a:pPr>
            <a:r>
              <a:rPr b="1" i="0" lang="en-US" sz="2845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Your labor plan should follow your planting schedule. For each plant, a different labor schedule may be necessary. </a:t>
            </a:r>
            <a:endParaRPr/>
          </a:p>
          <a:p>
            <a:pPr indent="0" lvl="0" marL="0" marR="0" rtl="0" algn="l">
              <a:lnSpc>
                <a:spcPct val="91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45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9622" lvl="2" marL="1228869" marR="0" rtl="0" algn="l">
              <a:lnSpc>
                <a:spcPct val="140035"/>
              </a:lnSpc>
              <a:spcBef>
                <a:spcPts val="0"/>
              </a:spcBef>
              <a:spcAft>
                <a:spcPts val="0"/>
              </a:spcAft>
              <a:buClr>
                <a:srgbClr val="ACB727"/>
              </a:buClr>
              <a:buSzPts val="2845"/>
              <a:buFont typeface="Inter"/>
              <a:buAutoNum type="alphaLcPeriod"/>
            </a:pPr>
            <a:r>
              <a:rPr b="1" i="0" lang="en-US" sz="2845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Preparation Time (Late fall, early spring)</a:t>
            </a:r>
            <a:endParaRPr/>
          </a:p>
          <a:p>
            <a:pPr indent="-409622" lvl="2" marL="1228869" marR="0" rtl="0" algn="l">
              <a:lnSpc>
                <a:spcPct val="140035"/>
              </a:lnSpc>
              <a:spcBef>
                <a:spcPts val="0"/>
              </a:spcBef>
              <a:spcAft>
                <a:spcPts val="0"/>
              </a:spcAft>
              <a:buClr>
                <a:srgbClr val="ACB727"/>
              </a:buClr>
              <a:buSzPts val="2845"/>
              <a:buFont typeface="Inter"/>
              <a:buAutoNum type="alphaLcPeriod"/>
            </a:pPr>
            <a:r>
              <a:rPr b="1" i="0" lang="en-US" sz="2845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Planting seeds vs transplanting seedlings (how do you decide if its worth it?)</a:t>
            </a:r>
            <a:endParaRPr/>
          </a:p>
          <a:p>
            <a:pPr indent="-409622" lvl="2" marL="1228869" marR="0" rtl="0" algn="l">
              <a:lnSpc>
                <a:spcPct val="140035"/>
              </a:lnSpc>
              <a:spcBef>
                <a:spcPts val="0"/>
              </a:spcBef>
              <a:spcAft>
                <a:spcPts val="0"/>
              </a:spcAft>
              <a:buClr>
                <a:srgbClr val="ACB727"/>
              </a:buClr>
              <a:buSzPts val="2845"/>
              <a:buFont typeface="Inter"/>
              <a:buAutoNum type="alphaLcPeriod"/>
            </a:pPr>
            <a:r>
              <a:rPr b="1" i="0" lang="en-US" sz="2845" u="none" cap="none" strike="noStrike">
                <a:solidFill>
                  <a:srgbClr val="ACB727"/>
                </a:solidFill>
                <a:latin typeface="Inter"/>
                <a:ea typeface="Inter"/>
                <a:cs typeface="Inter"/>
                <a:sym typeface="Inter"/>
              </a:rPr>
              <a:t>Specialized equipment or material needs</a:t>
            </a:r>
            <a:endParaRPr/>
          </a:p>
          <a:p>
            <a:pPr indent="0" lvl="0" marL="0" marR="0" rtl="0" algn="l">
              <a:lnSpc>
                <a:spcPct val="91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45" u="none" cap="none" strike="noStrike">
              <a:solidFill>
                <a:srgbClr val="ACB727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FF6"/>
        </a:solid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c76146ae8f_0_0"/>
          <p:cNvSpPr/>
          <p:nvPr/>
        </p:nvSpPr>
        <p:spPr>
          <a:xfrm>
            <a:off x="10985971" y="-242295"/>
            <a:ext cx="11488928" cy="11488928"/>
          </a:xfrm>
          <a:custGeom>
            <a:rect b="b" l="l" r="r" t="t"/>
            <a:pathLst>
              <a:path extrusionOk="0" h="812800" w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4998" l="0" r="0" t="-24998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07" name="Google Shape;207;g3c76146ae8f_0_0"/>
          <p:cNvGrpSpPr/>
          <p:nvPr/>
        </p:nvGrpSpPr>
        <p:grpSpPr>
          <a:xfrm>
            <a:off x="584296" y="2902491"/>
            <a:ext cx="12964895" cy="1463705"/>
            <a:chOff x="0" y="-47625"/>
            <a:chExt cx="3414600" cy="385500"/>
          </a:xfrm>
        </p:grpSpPr>
        <p:sp>
          <p:nvSpPr>
            <p:cNvPr id="208" name="Google Shape;208;g3c76146ae8f_0_0"/>
            <p:cNvSpPr/>
            <p:nvPr/>
          </p:nvSpPr>
          <p:spPr>
            <a:xfrm>
              <a:off x="0" y="0"/>
              <a:ext cx="3414571" cy="337873"/>
            </a:xfrm>
            <a:custGeom>
              <a:rect b="b" l="l" r="r" t="t"/>
              <a:pathLst>
                <a:path extrusionOk="0" h="337873" w="3414571">
                  <a:moveTo>
                    <a:pt x="19706" y="0"/>
                  </a:moveTo>
                  <a:lnTo>
                    <a:pt x="3394864" y="0"/>
                  </a:lnTo>
                  <a:cubicBezTo>
                    <a:pt x="3400091" y="0"/>
                    <a:pt x="3405103" y="2076"/>
                    <a:pt x="3408799" y="5772"/>
                  </a:cubicBezTo>
                  <a:cubicBezTo>
                    <a:pt x="3412494" y="9467"/>
                    <a:pt x="3414571" y="14480"/>
                    <a:pt x="3414571" y="19706"/>
                  </a:cubicBezTo>
                  <a:lnTo>
                    <a:pt x="3414571" y="318167"/>
                  </a:lnTo>
                  <a:cubicBezTo>
                    <a:pt x="3414571" y="323393"/>
                    <a:pt x="3412494" y="328406"/>
                    <a:pt x="3408799" y="332101"/>
                  </a:cubicBezTo>
                  <a:cubicBezTo>
                    <a:pt x="3405103" y="335797"/>
                    <a:pt x="3400091" y="337873"/>
                    <a:pt x="3394864" y="337873"/>
                  </a:cubicBezTo>
                  <a:lnTo>
                    <a:pt x="19706" y="337873"/>
                  </a:lnTo>
                  <a:cubicBezTo>
                    <a:pt x="14480" y="337873"/>
                    <a:pt x="9467" y="335797"/>
                    <a:pt x="5772" y="332101"/>
                  </a:cubicBezTo>
                  <a:cubicBezTo>
                    <a:pt x="2076" y="328406"/>
                    <a:pt x="0" y="323393"/>
                    <a:pt x="0" y="318167"/>
                  </a:cubicBezTo>
                  <a:lnTo>
                    <a:pt x="0" y="19706"/>
                  </a:lnTo>
                  <a:cubicBezTo>
                    <a:pt x="0" y="14480"/>
                    <a:pt x="2076" y="9467"/>
                    <a:pt x="5772" y="5772"/>
                  </a:cubicBezTo>
                  <a:cubicBezTo>
                    <a:pt x="9467" y="2076"/>
                    <a:pt x="14480" y="0"/>
                    <a:pt x="19706" y="0"/>
                  </a:cubicBezTo>
                  <a:close/>
                </a:path>
              </a:pathLst>
            </a:custGeom>
            <a:solidFill>
              <a:srgbClr val="F6FFF6"/>
            </a:solidFill>
            <a:ln cap="rnd" cmpd="sng" w="28575">
              <a:solidFill>
                <a:srgbClr val="40770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" name="Google Shape;209;g3c76146ae8f_0_0"/>
            <p:cNvSpPr txBox="1"/>
            <p:nvPr/>
          </p:nvSpPr>
          <p:spPr>
            <a:xfrm>
              <a:off x="0" y="-47625"/>
              <a:ext cx="3414600" cy="38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0" name="Google Shape;210;g3c76146ae8f_0_0"/>
          <p:cNvGrpSpPr/>
          <p:nvPr/>
        </p:nvGrpSpPr>
        <p:grpSpPr>
          <a:xfrm rot="9397525">
            <a:off x="-182777" y="5726403"/>
            <a:ext cx="3076676" cy="6115851"/>
            <a:chOff x="0" y="0"/>
            <a:chExt cx="3198749" cy="6358509"/>
          </a:xfrm>
        </p:grpSpPr>
        <p:sp>
          <p:nvSpPr>
            <p:cNvPr id="211" name="Google Shape;211;g3c76146ae8f_0_0"/>
            <p:cNvSpPr/>
            <p:nvPr/>
          </p:nvSpPr>
          <p:spPr>
            <a:xfrm>
              <a:off x="3937" y="3937"/>
              <a:ext cx="3191129" cy="6350635"/>
            </a:xfrm>
            <a:custGeom>
              <a:rect b="b" l="l" r="r" t="t"/>
              <a:pathLst>
                <a:path extrusionOk="0" h="6350635" w="3191129">
                  <a:moveTo>
                    <a:pt x="3175254" y="0"/>
                  </a:moveTo>
                  <a:cubicBezTo>
                    <a:pt x="1421638" y="0"/>
                    <a:pt x="0" y="1421638"/>
                    <a:pt x="0" y="3175254"/>
                  </a:cubicBezTo>
                  <a:cubicBezTo>
                    <a:pt x="0" y="4928870"/>
                    <a:pt x="1421638" y="6350635"/>
                    <a:pt x="3175381" y="6350635"/>
                  </a:cubicBezTo>
                  <a:lnTo>
                    <a:pt x="3191129" y="4412361"/>
                  </a:lnTo>
                  <a:cubicBezTo>
                    <a:pt x="2512822" y="4412361"/>
                    <a:pt x="1963039" y="3862578"/>
                    <a:pt x="1963039" y="3184271"/>
                  </a:cubicBezTo>
                  <a:cubicBezTo>
                    <a:pt x="1963039" y="2505964"/>
                    <a:pt x="2512822" y="1956181"/>
                    <a:pt x="3191129" y="1956181"/>
                  </a:cubicBezTo>
                  <a:lnTo>
                    <a:pt x="3175254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-15919" r="-15919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g3c76146ae8f_0_0"/>
            <p:cNvSpPr/>
            <p:nvPr/>
          </p:nvSpPr>
          <p:spPr>
            <a:xfrm>
              <a:off x="0" y="0"/>
              <a:ext cx="3198749" cy="6358509"/>
            </a:xfrm>
            <a:custGeom>
              <a:rect b="b" l="l" r="r" t="t"/>
              <a:pathLst>
                <a:path extrusionOk="0" h="6358509" w="3198749">
                  <a:moveTo>
                    <a:pt x="3183128" y="6358509"/>
                  </a:moveTo>
                  <a:lnTo>
                    <a:pt x="3179318" y="6358509"/>
                  </a:lnTo>
                  <a:cubicBezTo>
                    <a:pt x="2750185" y="6358509"/>
                    <a:pt x="2333752" y="6274435"/>
                    <a:pt x="1941830" y="6108700"/>
                  </a:cubicBezTo>
                  <a:cubicBezTo>
                    <a:pt x="1563243" y="5948553"/>
                    <a:pt x="1223264" y="5719318"/>
                    <a:pt x="931291" y="5427345"/>
                  </a:cubicBezTo>
                  <a:cubicBezTo>
                    <a:pt x="639318" y="5135372"/>
                    <a:pt x="410083" y="4795393"/>
                    <a:pt x="249936" y="4416806"/>
                  </a:cubicBezTo>
                  <a:cubicBezTo>
                    <a:pt x="84074" y="4024757"/>
                    <a:pt x="0" y="3608451"/>
                    <a:pt x="0" y="3179191"/>
                  </a:cubicBezTo>
                  <a:cubicBezTo>
                    <a:pt x="0" y="2749931"/>
                    <a:pt x="84074" y="2333625"/>
                    <a:pt x="249809" y="1941703"/>
                  </a:cubicBezTo>
                  <a:cubicBezTo>
                    <a:pt x="409956" y="1563116"/>
                    <a:pt x="639191" y="1223137"/>
                    <a:pt x="931164" y="931164"/>
                  </a:cubicBezTo>
                  <a:cubicBezTo>
                    <a:pt x="1223137" y="639191"/>
                    <a:pt x="1563116" y="409956"/>
                    <a:pt x="1941703" y="249809"/>
                  </a:cubicBezTo>
                  <a:cubicBezTo>
                    <a:pt x="2333625" y="84074"/>
                    <a:pt x="2750058" y="0"/>
                    <a:pt x="3179191" y="0"/>
                  </a:cubicBezTo>
                  <a:lnTo>
                    <a:pt x="3183001" y="0"/>
                  </a:lnTo>
                  <a:lnTo>
                    <a:pt x="3183001" y="3810"/>
                  </a:lnTo>
                  <a:lnTo>
                    <a:pt x="3198749" y="1964055"/>
                  </a:lnTo>
                  <a:lnTo>
                    <a:pt x="3194812" y="1964055"/>
                  </a:lnTo>
                  <a:cubicBezTo>
                    <a:pt x="2867787" y="1964055"/>
                    <a:pt x="2560320" y="2091436"/>
                    <a:pt x="2329180" y="2322576"/>
                  </a:cubicBezTo>
                  <a:cubicBezTo>
                    <a:pt x="2097913" y="2553843"/>
                    <a:pt x="1970659" y="2861183"/>
                    <a:pt x="1970659" y="3188208"/>
                  </a:cubicBezTo>
                  <a:cubicBezTo>
                    <a:pt x="1970659" y="3515233"/>
                    <a:pt x="2098040" y="3822700"/>
                    <a:pt x="2329180" y="4053840"/>
                  </a:cubicBezTo>
                  <a:cubicBezTo>
                    <a:pt x="2560447" y="4285107"/>
                    <a:pt x="2867787" y="4412361"/>
                    <a:pt x="3194812" y="4412361"/>
                  </a:cubicBezTo>
                  <a:lnTo>
                    <a:pt x="3198749" y="4412361"/>
                  </a:lnTo>
                  <a:lnTo>
                    <a:pt x="3198749" y="4416298"/>
                  </a:lnTo>
                  <a:lnTo>
                    <a:pt x="3183128" y="6358509"/>
                  </a:lnTo>
                  <a:close/>
                  <a:moveTo>
                    <a:pt x="3175381" y="7747"/>
                  </a:moveTo>
                  <a:cubicBezTo>
                    <a:pt x="2748534" y="8255"/>
                    <a:pt x="2334514" y="92075"/>
                    <a:pt x="1944751" y="256921"/>
                  </a:cubicBezTo>
                  <a:cubicBezTo>
                    <a:pt x="1567053" y="416687"/>
                    <a:pt x="1227963" y="645287"/>
                    <a:pt x="936625" y="936625"/>
                  </a:cubicBezTo>
                  <a:cubicBezTo>
                    <a:pt x="645414" y="1227836"/>
                    <a:pt x="416687" y="1567053"/>
                    <a:pt x="256921" y="1944751"/>
                  </a:cubicBezTo>
                  <a:cubicBezTo>
                    <a:pt x="91567" y="2335784"/>
                    <a:pt x="7747" y="2751074"/>
                    <a:pt x="7747" y="3179191"/>
                  </a:cubicBezTo>
                  <a:cubicBezTo>
                    <a:pt x="7747" y="3607308"/>
                    <a:pt x="91567" y="4022725"/>
                    <a:pt x="256921" y="4413631"/>
                  </a:cubicBezTo>
                  <a:cubicBezTo>
                    <a:pt x="416687" y="4791329"/>
                    <a:pt x="645287" y="5130419"/>
                    <a:pt x="936625" y="5421757"/>
                  </a:cubicBezTo>
                  <a:cubicBezTo>
                    <a:pt x="1227836" y="5712968"/>
                    <a:pt x="1567053" y="5941695"/>
                    <a:pt x="1944751" y="6101461"/>
                  </a:cubicBezTo>
                  <a:cubicBezTo>
                    <a:pt x="2334514" y="6266307"/>
                    <a:pt x="2748534" y="6350127"/>
                    <a:pt x="3175381" y="6350635"/>
                  </a:cubicBezTo>
                  <a:lnTo>
                    <a:pt x="3191129" y="4420108"/>
                  </a:lnTo>
                  <a:cubicBezTo>
                    <a:pt x="2863469" y="4419092"/>
                    <a:pt x="2555621" y="4291076"/>
                    <a:pt x="2323846" y="4059301"/>
                  </a:cubicBezTo>
                  <a:cubicBezTo>
                    <a:pt x="2091182" y="3826637"/>
                    <a:pt x="1963039" y="3517265"/>
                    <a:pt x="1963039" y="3188208"/>
                  </a:cubicBezTo>
                  <a:cubicBezTo>
                    <a:pt x="1963039" y="2859151"/>
                    <a:pt x="2091182" y="2549779"/>
                    <a:pt x="2323846" y="2317115"/>
                  </a:cubicBezTo>
                  <a:cubicBezTo>
                    <a:pt x="2555621" y="2085340"/>
                    <a:pt x="2863469" y="1957324"/>
                    <a:pt x="3191129" y="1956308"/>
                  </a:cubicBezTo>
                  <a:lnTo>
                    <a:pt x="3175381" y="7747"/>
                  </a:lnTo>
                  <a:close/>
                </a:path>
              </a:pathLst>
            </a:custGeom>
            <a:solidFill>
              <a:srgbClr val="40770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3" name="Google Shape;213;g3c76146ae8f_0_0"/>
          <p:cNvGrpSpPr/>
          <p:nvPr/>
        </p:nvGrpSpPr>
        <p:grpSpPr>
          <a:xfrm>
            <a:off x="584296" y="4460834"/>
            <a:ext cx="12964895" cy="1182355"/>
            <a:chOff x="0" y="-47625"/>
            <a:chExt cx="3414600" cy="311400"/>
          </a:xfrm>
        </p:grpSpPr>
        <p:sp>
          <p:nvSpPr>
            <p:cNvPr id="214" name="Google Shape;214;g3c76146ae8f_0_0"/>
            <p:cNvSpPr/>
            <p:nvPr/>
          </p:nvSpPr>
          <p:spPr>
            <a:xfrm>
              <a:off x="0" y="0"/>
              <a:ext cx="3414571" cy="263641"/>
            </a:xfrm>
            <a:custGeom>
              <a:rect b="b" l="l" r="r" t="t"/>
              <a:pathLst>
                <a:path extrusionOk="0" h="263641" w="3414571">
                  <a:moveTo>
                    <a:pt x="19706" y="0"/>
                  </a:moveTo>
                  <a:lnTo>
                    <a:pt x="3394864" y="0"/>
                  </a:lnTo>
                  <a:cubicBezTo>
                    <a:pt x="3400091" y="0"/>
                    <a:pt x="3405103" y="2076"/>
                    <a:pt x="3408799" y="5772"/>
                  </a:cubicBezTo>
                  <a:cubicBezTo>
                    <a:pt x="3412494" y="9467"/>
                    <a:pt x="3414571" y="14480"/>
                    <a:pt x="3414571" y="19706"/>
                  </a:cubicBezTo>
                  <a:lnTo>
                    <a:pt x="3414571" y="243935"/>
                  </a:lnTo>
                  <a:cubicBezTo>
                    <a:pt x="3414571" y="249161"/>
                    <a:pt x="3412494" y="254174"/>
                    <a:pt x="3408799" y="257869"/>
                  </a:cubicBezTo>
                  <a:cubicBezTo>
                    <a:pt x="3405103" y="261565"/>
                    <a:pt x="3400091" y="263641"/>
                    <a:pt x="3394864" y="263641"/>
                  </a:cubicBezTo>
                  <a:lnTo>
                    <a:pt x="19706" y="263641"/>
                  </a:lnTo>
                  <a:cubicBezTo>
                    <a:pt x="14480" y="263641"/>
                    <a:pt x="9467" y="261565"/>
                    <a:pt x="5772" y="257869"/>
                  </a:cubicBezTo>
                  <a:cubicBezTo>
                    <a:pt x="2076" y="254174"/>
                    <a:pt x="0" y="249161"/>
                    <a:pt x="0" y="243935"/>
                  </a:cubicBezTo>
                  <a:lnTo>
                    <a:pt x="0" y="19706"/>
                  </a:lnTo>
                  <a:cubicBezTo>
                    <a:pt x="0" y="14480"/>
                    <a:pt x="2076" y="9467"/>
                    <a:pt x="5772" y="5772"/>
                  </a:cubicBezTo>
                  <a:cubicBezTo>
                    <a:pt x="9467" y="2076"/>
                    <a:pt x="14480" y="0"/>
                    <a:pt x="19706" y="0"/>
                  </a:cubicBez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g3c76146ae8f_0_0"/>
            <p:cNvSpPr txBox="1"/>
            <p:nvPr/>
          </p:nvSpPr>
          <p:spPr>
            <a:xfrm>
              <a:off x="0" y="-47625"/>
              <a:ext cx="3414600" cy="31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6" name="Google Shape;216;g3c76146ae8f_0_0"/>
          <p:cNvGrpSpPr/>
          <p:nvPr/>
        </p:nvGrpSpPr>
        <p:grpSpPr>
          <a:xfrm>
            <a:off x="15333194" y="229960"/>
            <a:ext cx="2954804" cy="998888"/>
            <a:chOff x="0" y="-192881"/>
            <a:chExt cx="3939739" cy="1331850"/>
          </a:xfrm>
        </p:grpSpPr>
        <p:grpSp>
          <p:nvGrpSpPr>
            <p:cNvPr id="217" name="Google Shape;217;g3c76146ae8f_0_0"/>
            <p:cNvGrpSpPr/>
            <p:nvPr/>
          </p:nvGrpSpPr>
          <p:grpSpPr>
            <a:xfrm>
              <a:off x="0" y="-192881"/>
              <a:ext cx="3939739" cy="1328111"/>
              <a:chOff x="0" y="-38100"/>
              <a:chExt cx="778220" cy="262343"/>
            </a:xfrm>
          </p:grpSpPr>
          <p:sp>
            <p:nvSpPr>
              <p:cNvPr id="218" name="Google Shape;218;g3c76146ae8f_0_0"/>
              <p:cNvSpPr/>
              <p:nvPr/>
            </p:nvSpPr>
            <p:spPr>
              <a:xfrm>
                <a:off x="0" y="0"/>
                <a:ext cx="778220" cy="224243"/>
              </a:xfrm>
              <a:custGeom>
                <a:rect b="b" l="l" r="r" t="t"/>
                <a:pathLst>
                  <a:path extrusionOk="0" h="224243" w="778220">
                    <a:moveTo>
                      <a:pt x="0" y="0"/>
                    </a:moveTo>
                    <a:lnTo>
                      <a:pt x="778220" y="0"/>
                    </a:lnTo>
                    <a:lnTo>
                      <a:pt x="778220" y="224243"/>
                    </a:lnTo>
                    <a:lnTo>
                      <a:pt x="0" y="224243"/>
                    </a:lnTo>
                    <a:close/>
                  </a:path>
                </a:pathLst>
              </a:custGeom>
              <a:solidFill>
                <a:srgbClr val="F1F0F0"/>
              </a:solidFill>
              <a:ln>
                <a:noFill/>
              </a:ln>
            </p:spPr>
          </p:sp>
          <p:sp>
            <p:nvSpPr>
              <p:cNvPr id="219" name="Google Shape;219;g3c76146ae8f_0_0"/>
              <p:cNvSpPr txBox="1"/>
              <p:nvPr/>
            </p:nvSpPr>
            <p:spPr>
              <a:xfrm>
                <a:off x="0" y="-38100"/>
                <a:ext cx="778200" cy="262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71055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0" name="Google Shape;220;g3c76146ae8f_0_0"/>
            <p:cNvSpPr/>
            <p:nvPr/>
          </p:nvSpPr>
          <p:spPr>
            <a:xfrm>
              <a:off x="136580" y="143644"/>
              <a:ext cx="1664863" cy="847944"/>
            </a:xfrm>
            <a:custGeom>
              <a:rect b="b" l="l" r="r" t="t"/>
              <a:pathLst>
                <a:path extrusionOk="0" h="847944" w="1664863">
                  <a:moveTo>
                    <a:pt x="0" y="0"/>
                  </a:moveTo>
                  <a:lnTo>
                    <a:pt x="1664863" y="0"/>
                  </a:lnTo>
                  <a:lnTo>
                    <a:pt x="1664863" y="847944"/>
                  </a:lnTo>
                  <a:lnTo>
                    <a:pt x="0" y="84794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-46308" l="0" r="0" t="-5408"/>
              </a:stretch>
            </a:blipFill>
            <a:ln>
              <a:noFill/>
            </a:ln>
          </p:spPr>
        </p:sp>
        <p:sp>
          <p:nvSpPr>
            <p:cNvPr id="221" name="Google Shape;221;g3c76146ae8f_0_0"/>
            <p:cNvSpPr txBox="1"/>
            <p:nvPr/>
          </p:nvSpPr>
          <p:spPr>
            <a:xfrm>
              <a:off x="1721970" y="153169"/>
              <a:ext cx="1928700" cy="9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703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13" u="none" cap="none" strike="noStrike">
                  <a:solidFill>
                    <a:srgbClr val="006838"/>
                  </a:solidFill>
                  <a:latin typeface="Inter"/>
                  <a:ea typeface="Inter"/>
                  <a:cs typeface="Inter"/>
                  <a:sym typeface="Inter"/>
                </a:rPr>
                <a:t>FrogtownFarm</a:t>
              </a:r>
              <a:endParaRPr/>
            </a:p>
          </p:txBody>
        </p:sp>
      </p:grpSp>
      <p:grpSp>
        <p:nvGrpSpPr>
          <p:cNvPr id="222" name="Google Shape;222;g3c76146ae8f_0_0"/>
          <p:cNvGrpSpPr/>
          <p:nvPr/>
        </p:nvGrpSpPr>
        <p:grpSpPr>
          <a:xfrm>
            <a:off x="17380051" y="9113638"/>
            <a:ext cx="1047944" cy="1237030"/>
            <a:chOff x="0" y="-38100"/>
            <a:chExt cx="276000" cy="325800"/>
          </a:xfrm>
        </p:grpSpPr>
        <p:sp>
          <p:nvSpPr>
            <p:cNvPr id="223" name="Google Shape;223;g3c76146ae8f_0_0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224" name="Google Shape;224;g3c76146ae8f_0_0"/>
            <p:cNvSpPr txBox="1"/>
            <p:nvPr/>
          </p:nvSpPr>
          <p:spPr>
            <a:xfrm>
              <a:off x="0" y="-38100"/>
              <a:ext cx="276000" cy="32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5" name="Google Shape;225;g3c76146ae8f_0_0"/>
          <p:cNvSpPr txBox="1"/>
          <p:nvPr/>
        </p:nvSpPr>
        <p:spPr>
          <a:xfrm>
            <a:off x="809431" y="3123773"/>
            <a:ext cx="12587700" cy="11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1" u="none" cap="none" strike="noStrike">
                <a:solidFill>
                  <a:srgbClr val="407709"/>
                </a:solidFill>
                <a:latin typeface="Inter"/>
                <a:ea typeface="Inter"/>
                <a:cs typeface="Inter"/>
                <a:sym typeface="Inter"/>
              </a:rPr>
              <a:t>Based on your 2026 crop list, identify if you will need seeds or will need seedlings for each crop.</a:t>
            </a:r>
            <a:endParaRPr/>
          </a:p>
        </p:txBody>
      </p:sp>
      <p:sp>
        <p:nvSpPr>
          <p:cNvPr id="226" name="Google Shape;226;g3c76146ae8f_0_0"/>
          <p:cNvSpPr txBox="1"/>
          <p:nvPr/>
        </p:nvSpPr>
        <p:spPr>
          <a:xfrm>
            <a:off x="1355653" y="1020958"/>
            <a:ext cx="8483400" cy="15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614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ACTIVITY</a:t>
            </a:r>
            <a:endParaRPr/>
          </a:p>
        </p:txBody>
      </p:sp>
      <p:sp>
        <p:nvSpPr>
          <p:cNvPr id="227" name="Google Shape;227;g3c76146ae8f_0_0"/>
          <p:cNvSpPr txBox="1"/>
          <p:nvPr/>
        </p:nvSpPr>
        <p:spPr>
          <a:xfrm>
            <a:off x="809431" y="4874260"/>
            <a:ext cx="12587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999" u="none" cap="none" strike="noStrike">
                <a:solidFill>
                  <a:srgbClr val="FEFEFE"/>
                </a:solidFill>
                <a:latin typeface="Inter"/>
                <a:ea typeface="Inter"/>
                <a:cs typeface="Inter"/>
                <a:sym typeface="Inter"/>
              </a:rPr>
              <a:t>Practice estimating yields for one or two crops using simple methods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FF6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"/>
          <p:cNvSpPr/>
          <p:nvPr/>
        </p:nvSpPr>
        <p:spPr>
          <a:xfrm>
            <a:off x="10985971" y="-242295"/>
            <a:ext cx="11488175" cy="11488175"/>
          </a:xfrm>
          <a:custGeom>
            <a:rect b="b" l="l" r="r" t="t"/>
            <a:pathLst>
              <a:path extrusionOk="0" h="812800" w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24998" l="0" r="0" t="-24998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33" name="Google Shape;233;p7"/>
          <p:cNvGrpSpPr/>
          <p:nvPr/>
        </p:nvGrpSpPr>
        <p:grpSpPr>
          <a:xfrm>
            <a:off x="584296" y="2902492"/>
            <a:ext cx="12964698" cy="1463688"/>
            <a:chOff x="0" y="-47625"/>
            <a:chExt cx="3414571" cy="385498"/>
          </a:xfrm>
        </p:grpSpPr>
        <p:sp>
          <p:nvSpPr>
            <p:cNvPr id="234" name="Google Shape;234;p7"/>
            <p:cNvSpPr/>
            <p:nvPr/>
          </p:nvSpPr>
          <p:spPr>
            <a:xfrm>
              <a:off x="0" y="0"/>
              <a:ext cx="3414571" cy="337873"/>
            </a:xfrm>
            <a:custGeom>
              <a:rect b="b" l="l" r="r" t="t"/>
              <a:pathLst>
                <a:path extrusionOk="0" h="337873" w="3414571">
                  <a:moveTo>
                    <a:pt x="19706" y="0"/>
                  </a:moveTo>
                  <a:lnTo>
                    <a:pt x="3394864" y="0"/>
                  </a:lnTo>
                  <a:cubicBezTo>
                    <a:pt x="3400091" y="0"/>
                    <a:pt x="3405103" y="2076"/>
                    <a:pt x="3408799" y="5772"/>
                  </a:cubicBezTo>
                  <a:cubicBezTo>
                    <a:pt x="3412494" y="9467"/>
                    <a:pt x="3414571" y="14480"/>
                    <a:pt x="3414571" y="19706"/>
                  </a:cubicBezTo>
                  <a:lnTo>
                    <a:pt x="3414571" y="318167"/>
                  </a:lnTo>
                  <a:cubicBezTo>
                    <a:pt x="3414571" y="323393"/>
                    <a:pt x="3412494" y="328406"/>
                    <a:pt x="3408799" y="332101"/>
                  </a:cubicBezTo>
                  <a:cubicBezTo>
                    <a:pt x="3405103" y="335797"/>
                    <a:pt x="3400091" y="337873"/>
                    <a:pt x="3394864" y="337873"/>
                  </a:cubicBezTo>
                  <a:lnTo>
                    <a:pt x="19706" y="337873"/>
                  </a:lnTo>
                  <a:cubicBezTo>
                    <a:pt x="14480" y="337873"/>
                    <a:pt x="9467" y="335797"/>
                    <a:pt x="5772" y="332101"/>
                  </a:cubicBezTo>
                  <a:cubicBezTo>
                    <a:pt x="2076" y="328406"/>
                    <a:pt x="0" y="323393"/>
                    <a:pt x="0" y="318167"/>
                  </a:cubicBezTo>
                  <a:lnTo>
                    <a:pt x="0" y="19706"/>
                  </a:lnTo>
                  <a:cubicBezTo>
                    <a:pt x="0" y="14480"/>
                    <a:pt x="2076" y="9467"/>
                    <a:pt x="5772" y="5772"/>
                  </a:cubicBezTo>
                  <a:cubicBezTo>
                    <a:pt x="9467" y="2076"/>
                    <a:pt x="14480" y="0"/>
                    <a:pt x="19706" y="0"/>
                  </a:cubicBezTo>
                  <a:close/>
                </a:path>
              </a:pathLst>
            </a:custGeom>
            <a:solidFill>
              <a:srgbClr val="F6FFF6"/>
            </a:solidFill>
            <a:ln cap="rnd" cmpd="sng" w="28575">
              <a:solidFill>
                <a:srgbClr val="40770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7"/>
            <p:cNvSpPr txBox="1"/>
            <p:nvPr/>
          </p:nvSpPr>
          <p:spPr>
            <a:xfrm>
              <a:off x="0" y="-47625"/>
              <a:ext cx="3414571" cy="3854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6" name="Google Shape;236;p7"/>
          <p:cNvGrpSpPr/>
          <p:nvPr/>
        </p:nvGrpSpPr>
        <p:grpSpPr>
          <a:xfrm rot="9397689">
            <a:off x="-182604" y="5726364"/>
            <a:ext cx="3076626" cy="6115751"/>
            <a:chOff x="0" y="0"/>
            <a:chExt cx="3198749" cy="6358509"/>
          </a:xfrm>
        </p:grpSpPr>
        <p:sp>
          <p:nvSpPr>
            <p:cNvPr id="237" name="Google Shape;237;p7"/>
            <p:cNvSpPr/>
            <p:nvPr/>
          </p:nvSpPr>
          <p:spPr>
            <a:xfrm>
              <a:off x="3937" y="3937"/>
              <a:ext cx="3191129" cy="6350635"/>
            </a:xfrm>
            <a:custGeom>
              <a:rect b="b" l="l" r="r" t="t"/>
              <a:pathLst>
                <a:path extrusionOk="0" h="6350635" w="3191129">
                  <a:moveTo>
                    <a:pt x="3175254" y="0"/>
                  </a:moveTo>
                  <a:cubicBezTo>
                    <a:pt x="1421638" y="0"/>
                    <a:pt x="0" y="1421638"/>
                    <a:pt x="0" y="3175254"/>
                  </a:cubicBezTo>
                  <a:cubicBezTo>
                    <a:pt x="0" y="4928870"/>
                    <a:pt x="1421638" y="6350635"/>
                    <a:pt x="3175381" y="6350635"/>
                  </a:cubicBezTo>
                  <a:lnTo>
                    <a:pt x="3191129" y="4412361"/>
                  </a:lnTo>
                  <a:cubicBezTo>
                    <a:pt x="2512822" y="4412361"/>
                    <a:pt x="1963039" y="3862578"/>
                    <a:pt x="1963039" y="3184271"/>
                  </a:cubicBezTo>
                  <a:cubicBezTo>
                    <a:pt x="1963039" y="2505964"/>
                    <a:pt x="2512822" y="1956181"/>
                    <a:pt x="3191129" y="1956181"/>
                  </a:cubicBezTo>
                  <a:lnTo>
                    <a:pt x="3175254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-15919" r="-15919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Google Shape;238;p7"/>
            <p:cNvSpPr/>
            <p:nvPr/>
          </p:nvSpPr>
          <p:spPr>
            <a:xfrm>
              <a:off x="0" y="0"/>
              <a:ext cx="3198749" cy="6358509"/>
            </a:xfrm>
            <a:custGeom>
              <a:rect b="b" l="l" r="r" t="t"/>
              <a:pathLst>
                <a:path extrusionOk="0" h="6358509" w="3198749">
                  <a:moveTo>
                    <a:pt x="3183128" y="6358509"/>
                  </a:moveTo>
                  <a:lnTo>
                    <a:pt x="3179318" y="6358509"/>
                  </a:lnTo>
                  <a:cubicBezTo>
                    <a:pt x="2750185" y="6358509"/>
                    <a:pt x="2333752" y="6274435"/>
                    <a:pt x="1941830" y="6108700"/>
                  </a:cubicBezTo>
                  <a:cubicBezTo>
                    <a:pt x="1563243" y="5948553"/>
                    <a:pt x="1223264" y="5719318"/>
                    <a:pt x="931291" y="5427345"/>
                  </a:cubicBezTo>
                  <a:cubicBezTo>
                    <a:pt x="639318" y="5135372"/>
                    <a:pt x="410083" y="4795393"/>
                    <a:pt x="249936" y="4416806"/>
                  </a:cubicBezTo>
                  <a:cubicBezTo>
                    <a:pt x="84074" y="4024757"/>
                    <a:pt x="0" y="3608451"/>
                    <a:pt x="0" y="3179191"/>
                  </a:cubicBezTo>
                  <a:cubicBezTo>
                    <a:pt x="0" y="2749931"/>
                    <a:pt x="84074" y="2333625"/>
                    <a:pt x="249809" y="1941703"/>
                  </a:cubicBezTo>
                  <a:cubicBezTo>
                    <a:pt x="409956" y="1563116"/>
                    <a:pt x="639191" y="1223137"/>
                    <a:pt x="931164" y="931164"/>
                  </a:cubicBezTo>
                  <a:cubicBezTo>
                    <a:pt x="1223137" y="639191"/>
                    <a:pt x="1563116" y="409956"/>
                    <a:pt x="1941703" y="249809"/>
                  </a:cubicBezTo>
                  <a:cubicBezTo>
                    <a:pt x="2333625" y="84074"/>
                    <a:pt x="2750058" y="0"/>
                    <a:pt x="3179191" y="0"/>
                  </a:cubicBezTo>
                  <a:lnTo>
                    <a:pt x="3183001" y="0"/>
                  </a:lnTo>
                  <a:lnTo>
                    <a:pt x="3183001" y="3810"/>
                  </a:lnTo>
                  <a:lnTo>
                    <a:pt x="3198749" y="1964055"/>
                  </a:lnTo>
                  <a:lnTo>
                    <a:pt x="3194812" y="1964055"/>
                  </a:lnTo>
                  <a:cubicBezTo>
                    <a:pt x="2867787" y="1964055"/>
                    <a:pt x="2560320" y="2091436"/>
                    <a:pt x="2329180" y="2322576"/>
                  </a:cubicBezTo>
                  <a:cubicBezTo>
                    <a:pt x="2097913" y="2553843"/>
                    <a:pt x="1970659" y="2861183"/>
                    <a:pt x="1970659" y="3188208"/>
                  </a:cubicBezTo>
                  <a:cubicBezTo>
                    <a:pt x="1970659" y="3515233"/>
                    <a:pt x="2098040" y="3822700"/>
                    <a:pt x="2329180" y="4053840"/>
                  </a:cubicBezTo>
                  <a:cubicBezTo>
                    <a:pt x="2560447" y="4285107"/>
                    <a:pt x="2867787" y="4412361"/>
                    <a:pt x="3194812" y="4412361"/>
                  </a:cubicBezTo>
                  <a:lnTo>
                    <a:pt x="3198749" y="4412361"/>
                  </a:lnTo>
                  <a:lnTo>
                    <a:pt x="3198749" y="4416298"/>
                  </a:lnTo>
                  <a:lnTo>
                    <a:pt x="3183128" y="6358509"/>
                  </a:lnTo>
                  <a:close/>
                  <a:moveTo>
                    <a:pt x="3175381" y="7747"/>
                  </a:moveTo>
                  <a:cubicBezTo>
                    <a:pt x="2748534" y="8255"/>
                    <a:pt x="2334514" y="92075"/>
                    <a:pt x="1944751" y="256921"/>
                  </a:cubicBezTo>
                  <a:cubicBezTo>
                    <a:pt x="1567053" y="416687"/>
                    <a:pt x="1227963" y="645287"/>
                    <a:pt x="936625" y="936625"/>
                  </a:cubicBezTo>
                  <a:cubicBezTo>
                    <a:pt x="645414" y="1227836"/>
                    <a:pt x="416687" y="1567053"/>
                    <a:pt x="256921" y="1944751"/>
                  </a:cubicBezTo>
                  <a:cubicBezTo>
                    <a:pt x="91567" y="2335784"/>
                    <a:pt x="7747" y="2751074"/>
                    <a:pt x="7747" y="3179191"/>
                  </a:cubicBezTo>
                  <a:cubicBezTo>
                    <a:pt x="7747" y="3607308"/>
                    <a:pt x="91567" y="4022725"/>
                    <a:pt x="256921" y="4413631"/>
                  </a:cubicBezTo>
                  <a:cubicBezTo>
                    <a:pt x="416687" y="4791329"/>
                    <a:pt x="645287" y="5130419"/>
                    <a:pt x="936625" y="5421757"/>
                  </a:cubicBezTo>
                  <a:cubicBezTo>
                    <a:pt x="1227836" y="5712968"/>
                    <a:pt x="1567053" y="5941695"/>
                    <a:pt x="1944751" y="6101461"/>
                  </a:cubicBezTo>
                  <a:cubicBezTo>
                    <a:pt x="2334514" y="6266307"/>
                    <a:pt x="2748534" y="6350127"/>
                    <a:pt x="3175381" y="6350635"/>
                  </a:cubicBezTo>
                  <a:lnTo>
                    <a:pt x="3191129" y="4420108"/>
                  </a:lnTo>
                  <a:cubicBezTo>
                    <a:pt x="2863469" y="4419092"/>
                    <a:pt x="2555621" y="4291076"/>
                    <a:pt x="2323846" y="4059301"/>
                  </a:cubicBezTo>
                  <a:cubicBezTo>
                    <a:pt x="2091182" y="3826637"/>
                    <a:pt x="1963039" y="3517265"/>
                    <a:pt x="1963039" y="3188208"/>
                  </a:cubicBezTo>
                  <a:cubicBezTo>
                    <a:pt x="1963039" y="2859151"/>
                    <a:pt x="2091182" y="2549779"/>
                    <a:pt x="2323846" y="2317115"/>
                  </a:cubicBezTo>
                  <a:cubicBezTo>
                    <a:pt x="2555621" y="2085340"/>
                    <a:pt x="2863469" y="1957324"/>
                    <a:pt x="3191129" y="1956308"/>
                  </a:cubicBezTo>
                  <a:lnTo>
                    <a:pt x="3175381" y="7747"/>
                  </a:lnTo>
                  <a:close/>
                </a:path>
              </a:pathLst>
            </a:custGeom>
            <a:solidFill>
              <a:srgbClr val="40770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9" name="Google Shape;239;p7"/>
          <p:cNvGrpSpPr/>
          <p:nvPr/>
        </p:nvGrpSpPr>
        <p:grpSpPr>
          <a:xfrm>
            <a:off x="584296" y="4460835"/>
            <a:ext cx="12964698" cy="1181838"/>
            <a:chOff x="0" y="-47625"/>
            <a:chExt cx="3414571" cy="311266"/>
          </a:xfrm>
        </p:grpSpPr>
        <p:sp>
          <p:nvSpPr>
            <p:cNvPr id="240" name="Google Shape;240;p7"/>
            <p:cNvSpPr/>
            <p:nvPr/>
          </p:nvSpPr>
          <p:spPr>
            <a:xfrm>
              <a:off x="0" y="0"/>
              <a:ext cx="3414571" cy="263641"/>
            </a:xfrm>
            <a:custGeom>
              <a:rect b="b" l="l" r="r" t="t"/>
              <a:pathLst>
                <a:path extrusionOk="0" h="263641" w="3414571">
                  <a:moveTo>
                    <a:pt x="19706" y="0"/>
                  </a:moveTo>
                  <a:lnTo>
                    <a:pt x="3394864" y="0"/>
                  </a:lnTo>
                  <a:cubicBezTo>
                    <a:pt x="3400091" y="0"/>
                    <a:pt x="3405103" y="2076"/>
                    <a:pt x="3408799" y="5772"/>
                  </a:cubicBezTo>
                  <a:cubicBezTo>
                    <a:pt x="3412494" y="9467"/>
                    <a:pt x="3414571" y="14480"/>
                    <a:pt x="3414571" y="19706"/>
                  </a:cubicBezTo>
                  <a:lnTo>
                    <a:pt x="3414571" y="243935"/>
                  </a:lnTo>
                  <a:cubicBezTo>
                    <a:pt x="3414571" y="249161"/>
                    <a:pt x="3412494" y="254174"/>
                    <a:pt x="3408799" y="257869"/>
                  </a:cubicBezTo>
                  <a:cubicBezTo>
                    <a:pt x="3405103" y="261565"/>
                    <a:pt x="3400091" y="263641"/>
                    <a:pt x="3394864" y="263641"/>
                  </a:cubicBezTo>
                  <a:lnTo>
                    <a:pt x="19706" y="263641"/>
                  </a:lnTo>
                  <a:cubicBezTo>
                    <a:pt x="14480" y="263641"/>
                    <a:pt x="9467" y="261565"/>
                    <a:pt x="5772" y="257869"/>
                  </a:cubicBezTo>
                  <a:cubicBezTo>
                    <a:pt x="2076" y="254174"/>
                    <a:pt x="0" y="249161"/>
                    <a:pt x="0" y="243935"/>
                  </a:cubicBezTo>
                  <a:lnTo>
                    <a:pt x="0" y="19706"/>
                  </a:lnTo>
                  <a:cubicBezTo>
                    <a:pt x="0" y="14480"/>
                    <a:pt x="2076" y="9467"/>
                    <a:pt x="5772" y="5772"/>
                  </a:cubicBezTo>
                  <a:cubicBezTo>
                    <a:pt x="9467" y="2076"/>
                    <a:pt x="14480" y="0"/>
                    <a:pt x="19706" y="0"/>
                  </a:cubicBezTo>
                  <a:close/>
                </a:path>
              </a:pathLst>
            </a:custGeom>
            <a:gradFill>
              <a:gsLst>
                <a:gs pos="0">
                  <a:srgbClr val="ACB727"/>
                </a:gs>
                <a:gs pos="100000">
                  <a:srgbClr val="006601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7"/>
            <p:cNvSpPr txBox="1"/>
            <p:nvPr/>
          </p:nvSpPr>
          <p:spPr>
            <a:xfrm>
              <a:off x="0" y="-47625"/>
              <a:ext cx="3414571" cy="3112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2" name="Google Shape;242;p7"/>
          <p:cNvGrpSpPr/>
          <p:nvPr/>
        </p:nvGrpSpPr>
        <p:grpSpPr>
          <a:xfrm>
            <a:off x="15333194" y="229960"/>
            <a:ext cx="2954806" cy="996085"/>
            <a:chOff x="0" y="-192882"/>
            <a:chExt cx="3939741" cy="1328114"/>
          </a:xfrm>
        </p:grpSpPr>
        <p:grpSp>
          <p:nvGrpSpPr>
            <p:cNvPr id="243" name="Google Shape;243;p7"/>
            <p:cNvGrpSpPr/>
            <p:nvPr/>
          </p:nvGrpSpPr>
          <p:grpSpPr>
            <a:xfrm>
              <a:off x="0" y="-192882"/>
              <a:ext cx="3939741" cy="1328114"/>
              <a:chOff x="0" y="-38100"/>
              <a:chExt cx="778220" cy="262343"/>
            </a:xfrm>
          </p:grpSpPr>
          <p:sp>
            <p:nvSpPr>
              <p:cNvPr id="244" name="Google Shape;244;p7"/>
              <p:cNvSpPr/>
              <p:nvPr/>
            </p:nvSpPr>
            <p:spPr>
              <a:xfrm>
                <a:off x="0" y="0"/>
                <a:ext cx="778220" cy="224243"/>
              </a:xfrm>
              <a:custGeom>
                <a:rect b="b" l="l" r="r" t="t"/>
                <a:pathLst>
                  <a:path extrusionOk="0" h="224243" w="778220">
                    <a:moveTo>
                      <a:pt x="0" y="0"/>
                    </a:moveTo>
                    <a:lnTo>
                      <a:pt x="778220" y="0"/>
                    </a:lnTo>
                    <a:lnTo>
                      <a:pt x="778220" y="224243"/>
                    </a:lnTo>
                    <a:lnTo>
                      <a:pt x="0" y="224243"/>
                    </a:lnTo>
                    <a:close/>
                  </a:path>
                </a:pathLst>
              </a:custGeom>
              <a:solidFill>
                <a:srgbClr val="F1F0F0"/>
              </a:solidFill>
              <a:ln>
                <a:noFill/>
              </a:ln>
            </p:spPr>
          </p:sp>
          <p:sp>
            <p:nvSpPr>
              <p:cNvPr id="245" name="Google Shape;245;p7"/>
              <p:cNvSpPr txBox="1"/>
              <p:nvPr/>
            </p:nvSpPr>
            <p:spPr>
              <a:xfrm>
                <a:off x="0" y="-38100"/>
                <a:ext cx="778220" cy="2623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71055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6" name="Google Shape;246;p7"/>
            <p:cNvSpPr/>
            <p:nvPr/>
          </p:nvSpPr>
          <p:spPr>
            <a:xfrm>
              <a:off x="136580" y="143644"/>
              <a:ext cx="1664863" cy="847944"/>
            </a:xfrm>
            <a:custGeom>
              <a:rect b="b" l="l" r="r" t="t"/>
              <a:pathLst>
                <a:path extrusionOk="0" h="847944" w="1664863">
                  <a:moveTo>
                    <a:pt x="0" y="0"/>
                  </a:moveTo>
                  <a:lnTo>
                    <a:pt x="1664863" y="0"/>
                  </a:lnTo>
                  <a:lnTo>
                    <a:pt x="1664863" y="847944"/>
                  </a:lnTo>
                  <a:lnTo>
                    <a:pt x="0" y="84794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-46309" l="0" r="0" t="-5405"/>
              </a:stretch>
            </a:blipFill>
            <a:ln>
              <a:noFill/>
            </a:ln>
          </p:spPr>
        </p:sp>
        <p:sp>
          <p:nvSpPr>
            <p:cNvPr id="247" name="Google Shape;247;p7"/>
            <p:cNvSpPr txBox="1"/>
            <p:nvPr/>
          </p:nvSpPr>
          <p:spPr>
            <a:xfrm>
              <a:off x="1721970" y="153169"/>
              <a:ext cx="1928696" cy="8742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703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213" u="none" cap="none" strike="noStrike">
                  <a:solidFill>
                    <a:srgbClr val="006838"/>
                  </a:solidFill>
                  <a:latin typeface="Inter"/>
                  <a:ea typeface="Inter"/>
                  <a:cs typeface="Inter"/>
                  <a:sym typeface="Inter"/>
                </a:rPr>
                <a:t>FrogtownFarm</a:t>
              </a:r>
              <a:endParaRPr/>
            </a:p>
          </p:txBody>
        </p:sp>
      </p:grpSp>
      <p:grpSp>
        <p:nvGrpSpPr>
          <p:cNvPr id="248" name="Google Shape;248;p7"/>
          <p:cNvGrpSpPr/>
          <p:nvPr/>
        </p:nvGrpSpPr>
        <p:grpSpPr>
          <a:xfrm>
            <a:off x="17380051" y="9113639"/>
            <a:ext cx="1047407" cy="1236707"/>
            <a:chOff x="0" y="-38100"/>
            <a:chExt cx="275860" cy="325717"/>
          </a:xfrm>
        </p:grpSpPr>
        <p:sp>
          <p:nvSpPr>
            <p:cNvPr id="249" name="Google Shape;249;p7"/>
            <p:cNvSpPr/>
            <p:nvPr/>
          </p:nvSpPr>
          <p:spPr>
            <a:xfrm>
              <a:off x="0" y="0"/>
              <a:ext cx="275860" cy="287617"/>
            </a:xfrm>
            <a:custGeom>
              <a:rect b="b" l="l" r="r" t="t"/>
              <a:pathLst>
                <a:path extrusionOk="0" h="287617" w="275860">
                  <a:moveTo>
                    <a:pt x="0" y="0"/>
                  </a:moveTo>
                  <a:lnTo>
                    <a:pt x="275860" y="0"/>
                  </a:lnTo>
                  <a:lnTo>
                    <a:pt x="275860" y="287617"/>
                  </a:lnTo>
                  <a:lnTo>
                    <a:pt x="0" y="287617"/>
                  </a:lnTo>
                  <a:close/>
                </a:path>
              </a:pathLst>
            </a:custGeom>
            <a:solidFill>
              <a:srgbClr val="568934"/>
            </a:solidFill>
            <a:ln>
              <a:noFill/>
            </a:ln>
          </p:spPr>
        </p:sp>
        <p:sp>
          <p:nvSpPr>
            <p:cNvPr id="250" name="Google Shape;250;p7"/>
            <p:cNvSpPr txBox="1"/>
            <p:nvPr/>
          </p:nvSpPr>
          <p:spPr>
            <a:xfrm>
              <a:off x="0" y="-38100"/>
              <a:ext cx="275860" cy="325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1" name="Google Shape;251;p7"/>
          <p:cNvSpPr txBox="1"/>
          <p:nvPr/>
        </p:nvSpPr>
        <p:spPr>
          <a:xfrm>
            <a:off x="809431" y="3123773"/>
            <a:ext cx="12587700" cy="11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1">
                <a:solidFill>
                  <a:srgbClr val="407709"/>
                </a:solidFill>
                <a:latin typeface="Inter"/>
                <a:ea typeface="Inter"/>
                <a:cs typeface="Inter"/>
                <a:sym typeface="Inter"/>
              </a:rPr>
              <a:t>What advice would you give a new or beginning gardener on creating a climate friendly garden?</a:t>
            </a:r>
            <a:endParaRPr/>
          </a:p>
        </p:txBody>
      </p:sp>
      <p:sp>
        <p:nvSpPr>
          <p:cNvPr id="252" name="Google Shape;252;p7"/>
          <p:cNvSpPr txBox="1"/>
          <p:nvPr/>
        </p:nvSpPr>
        <p:spPr>
          <a:xfrm>
            <a:off x="1355649" y="1020950"/>
            <a:ext cx="12445200" cy="15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614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DISCUSSION</a:t>
            </a:r>
            <a:endParaRPr/>
          </a:p>
        </p:txBody>
      </p:sp>
      <p:sp>
        <p:nvSpPr>
          <p:cNvPr id="253" name="Google Shape;253;p7"/>
          <p:cNvSpPr txBox="1"/>
          <p:nvPr/>
        </p:nvSpPr>
        <p:spPr>
          <a:xfrm>
            <a:off x="809431" y="4874260"/>
            <a:ext cx="125877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FF6"/>
        </a:solid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8"/>
          <p:cNvSpPr/>
          <p:nvPr/>
        </p:nvSpPr>
        <p:spPr>
          <a:xfrm>
            <a:off x="6410476" y="1040602"/>
            <a:ext cx="10974246" cy="6330642"/>
          </a:xfrm>
          <a:custGeom>
            <a:rect b="b" l="l" r="r" t="t"/>
            <a:pathLst>
              <a:path extrusionOk="0" h="5159833" w="8944635">
                <a:moveTo>
                  <a:pt x="8762165" y="0"/>
                </a:moveTo>
                <a:cubicBezTo>
                  <a:pt x="7000072" y="0"/>
                  <a:pt x="5230823" y="0"/>
                  <a:pt x="3468730" y="0"/>
                </a:cubicBezTo>
                <a:lnTo>
                  <a:pt x="3468730" y="156312"/>
                </a:lnTo>
                <a:cubicBezTo>
                  <a:pt x="3305937" y="156312"/>
                  <a:pt x="3084110" y="156312"/>
                  <a:pt x="2921318" y="156312"/>
                </a:cubicBezTo>
                <a:lnTo>
                  <a:pt x="2921318" y="312624"/>
                </a:lnTo>
                <a:cubicBezTo>
                  <a:pt x="2758526" y="312624"/>
                  <a:pt x="2536698" y="312624"/>
                  <a:pt x="2373906" y="312624"/>
                </a:cubicBezTo>
                <a:lnTo>
                  <a:pt x="2373906" y="468936"/>
                </a:lnTo>
                <a:cubicBezTo>
                  <a:pt x="2282671" y="468936"/>
                  <a:pt x="2100200" y="468936"/>
                  <a:pt x="2008965" y="468936"/>
                </a:cubicBezTo>
                <a:lnTo>
                  <a:pt x="2008965" y="625249"/>
                </a:lnTo>
                <a:cubicBezTo>
                  <a:pt x="1917730" y="625249"/>
                  <a:pt x="1735259" y="625249"/>
                  <a:pt x="1644024" y="625249"/>
                </a:cubicBezTo>
                <a:lnTo>
                  <a:pt x="1644024" y="781561"/>
                </a:lnTo>
                <a:cubicBezTo>
                  <a:pt x="1552789" y="781561"/>
                  <a:pt x="1370318" y="781561"/>
                  <a:pt x="1279083" y="781561"/>
                </a:cubicBezTo>
                <a:lnTo>
                  <a:pt x="1279083" y="937873"/>
                </a:lnTo>
                <a:lnTo>
                  <a:pt x="1094823" y="937873"/>
                </a:lnTo>
                <a:lnTo>
                  <a:pt x="1094823" y="1094185"/>
                </a:lnTo>
                <a:lnTo>
                  <a:pt x="912353" y="1094185"/>
                </a:lnTo>
                <a:lnTo>
                  <a:pt x="912353" y="1250497"/>
                </a:lnTo>
                <a:lnTo>
                  <a:pt x="729882" y="1250497"/>
                </a:lnTo>
                <a:cubicBezTo>
                  <a:pt x="729882" y="1328653"/>
                  <a:pt x="729882" y="1484965"/>
                  <a:pt x="729882" y="1563121"/>
                </a:cubicBezTo>
                <a:lnTo>
                  <a:pt x="547412" y="1563121"/>
                </a:lnTo>
                <a:cubicBezTo>
                  <a:pt x="547412" y="1641277"/>
                  <a:pt x="547412" y="1797590"/>
                  <a:pt x="547412" y="1875746"/>
                </a:cubicBezTo>
                <a:lnTo>
                  <a:pt x="364941" y="1875746"/>
                </a:lnTo>
                <a:cubicBezTo>
                  <a:pt x="364941" y="1953902"/>
                  <a:pt x="364941" y="2110214"/>
                  <a:pt x="364941" y="2188370"/>
                </a:cubicBezTo>
                <a:lnTo>
                  <a:pt x="182471" y="2188370"/>
                </a:lnTo>
                <a:cubicBezTo>
                  <a:pt x="182471" y="2327825"/>
                  <a:pt x="182471" y="2517851"/>
                  <a:pt x="182471" y="2657306"/>
                </a:cubicBezTo>
                <a:lnTo>
                  <a:pt x="0" y="2657306"/>
                </a:lnTo>
                <a:cubicBezTo>
                  <a:pt x="0" y="3487906"/>
                  <a:pt x="0" y="4327701"/>
                  <a:pt x="0" y="5159833"/>
                </a:cubicBezTo>
                <a:cubicBezTo>
                  <a:pt x="1944564" y="5159833"/>
                  <a:pt x="3896283" y="5159833"/>
                  <a:pt x="5840847" y="5159833"/>
                </a:cubicBezTo>
                <a:lnTo>
                  <a:pt x="5840847" y="5003521"/>
                </a:lnTo>
                <a:cubicBezTo>
                  <a:pt x="6003640" y="5003521"/>
                  <a:pt x="6225467" y="5003521"/>
                  <a:pt x="6388259" y="5003521"/>
                </a:cubicBezTo>
                <a:lnTo>
                  <a:pt x="6388259" y="4847208"/>
                </a:lnTo>
                <a:cubicBezTo>
                  <a:pt x="6551051" y="4847208"/>
                  <a:pt x="6772878" y="4847208"/>
                  <a:pt x="6935670" y="4847208"/>
                </a:cubicBezTo>
                <a:lnTo>
                  <a:pt x="6935670" y="4690897"/>
                </a:lnTo>
                <a:cubicBezTo>
                  <a:pt x="7026906" y="4690897"/>
                  <a:pt x="7209376" y="4690897"/>
                  <a:pt x="7300612" y="4690897"/>
                </a:cubicBezTo>
                <a:lnTo>
                  <a:pt x="7300612" y="4534584"/>
                </a:lnTo>
                <a:cubicBezTo>
                  <a:pt x="7391847" y="4534584"/>
                  <a:pt x="7574318" y="4534584"/>
                  <a:pt x="7665553" y="4534584"/>
                </a:cubicBezTo>
                <a:lnTo>
                  <a:pt x="7665553" y="4378273"/>
                </a:lnTo>
                <a:lnTo>
                  <a:pt x="7848024" y="4378273"/>
                </a:lnTo>
                <a:lnTo>
                  <a:pt x="7848024" y="4221960"/>
                </a:lnTo>
                <a:lnTo>
                  <a:pt x="8032283" y="4221960"/>
                </a:lnTo>
                <a:lnTo>
                  <a:pt x="8032283" y="4065648"/>
                </a:lnTo>
                <a:lnTo>
                  <a:pt x="8214754" y="4065648"/>
                </a:lnTo>
                <a:cubicBezTo>
                  <a:pt x="8214754" y="3987492"/>
                  <a:pt x="8214754" y="3831180"/>
                  <a:pt x="8214754" y="3753024"/>
                </a:cubicBezTo>
                <a:lnTo>
                  <a:pt x="8397224" y="3753024"/>
                </a:lnTo>
                <a:cubicBezTo>
                  <a:pt x="8397224" y="3674868"/>
                  <a:pt x="8397224" y="3518556"/>
                  <a:pt x="8397224" y="3440399"/>
                </a:cubicBezTo>
                <a:lnTo>
                  <a:pt x="8579695" y="3440399"/>
                </a:lnTo>
                <a:cubicBezTo>
                  <a:pt x="8579695" y="3300945"/>
                  <a:pt x="8579695" y="3110918"/>
                  <a:pt x="8579695" y="2971463"/>
                </a:cubicBezTo>
                <a:lnTo>
                  <a:pt x="8762165" y="2971463"/>
                </a:lnTo>
                <a:cubicBezTo>
                  <a:pt x="8762165" y="2775307"/>
                  <a:pt x="8762165" y="2542371"/>
                  <a:pt x="8762165" y="2346215"/>
                </a:cubicBezTo>
                <a:lnTo>
                  <a:pt x="8944635" y="2346215"/>
                </a:lnTo>
                <a:cubicBezTo>
                  <a:pt x="8944635" y="1567719"/>
                  <a:pt x="8944635" y="778496"/>
                  <a:pt x="8944635" y="0"/>
                </a:cubicBezTo>
                <a:lnTo>
                  <a:pt x="8762165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5004" l="0" r="0" t="-15005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9" name="Google Shape;259;p8"/>
          <p:cNvGrpSpPr/>
          <p:nvPr/>
        </p:nvGrpSpPr>
        <p:grpSpPr>
          <a:xfrm>
            <a:off x="9288865" y="4800749"/>
            <a:ext cx="3838379" cy="4960163"/>
            <a:chOff x="0" y="-47625"/>
            <a:chExt cx="1010931" cy="1306380"/>
          </a:xfrm>
        </p:grpSpPr>
        <p:sp>
          <p:nvSpPr>
            <p:cNvPr id="260" name="Google Shape;260;p8"/>
            <p:cNvSpPr/>
            <p:nvPr/>
          </p:nvSpPr>
          <p:spPr>
            <a:xfrm>
              <a:off x="0" y="0"/>
              <a:ext cx="1010931" cy="1258755"/>
            </a:xfrm>
            <a:custGeom>
              <a:rect b="b" l="l" r="r" t="t"/>
              <a:pathLst>
                <a:path extrusionOk="0" h="1258755" w="1010931">
                  <a:moveTo>
                    <a:pt x="66560" y="0"/>
                  </a:moveTo>
                  <a:lnTo>
                    <a:pt x="944371" y="0"/>
                  </a:lnTo>
                  <a:cubicBezTo>
                    <a:pt x="962024" y="0"/>
                    <a:pt x="978954" y="7013"/>
                    <a:pt x="991436" y="19495"/>
                  </a:cubicBezTo>
                  <a:cubicBezTo>
                    <a:pt x="1003918" y="31978"/>
                    <a:pt x="1010931" y="48907"/>
                    <a:pt x="1010931" y="66560"/>
                  </a:cubicBezTo>
                  <a:lnTo>
                    <a:pt x="1010931" y="1192195"/>
                  </a:lnTo>
                  <a:cubicBezTo>
                    <a:pt x="1010931" y="1228955"/>
                    <a:pt x="981131" y="1258755"/>
                    <a:pt x="944371" y="1258755"/>
                  </a:cubicBezTo>
                  <a:lnTo>
                    <a:pt x="66560" y="1258755"/>
                  </a:lnTo>
                  <a:cubicBezTo>
                    <a:pt x="29800" y="1258755"/>
                    <a:pt x="0" y="1228955"/>
                    <a:pt x="0" y="1192195"/>
                  </a:cubicBezTo>
                  <a:lnTo>
                    <a:pt x="0" y="66560"/>
                  </a:lnTo>
                  <a:cubicBezTo>
                    <a:pt x="0" y="29800"/>
                    <a:pt x="29800" y="0"/>
                    <a:pt x="6656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Google Shape;261;p8"/>
            <p:cNvSpPr txBox="1"/>
            <p:nvPr/>
          </p:nvSpPr>
          <p:spPr>
            <a:xfrm>
              <a:off x="0" y="-47625"/>
              <a:ext cx="1010931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2" name="Google Shape;262;p8"/>
          <p:cNvGrpSpPr/>
          <p:nvPr/>
        </p:nvGrpSpPr>
        <p:grpSpPr>
          <a:xfrm>
            <a:off x="5156809" y="4800749"/>
            <a:ext cx="3838379" cy="4960163"/>
            <a:chOff x="0" y="-47625"/>
            <a:chExt cx="1010931" cy="1306380"/>
          </a:xfrm>
        </p:grpSpPr>
        <p:sp>
          <p:nvSpPr>
            <p:cNvPr id="263" name="Google Shape;263;p8"/>
            <p:cNvSpPr/>
            <p:nvPr/>
          </p:nvSpPr>
          <p:spPr>
            <a:xfrm>
              <a:off x="0" y="0"/>
              <a:ext cx="1010931" cy="1258755"/>
            </a:xfrm>
            <a:custGeom>
              <a:rect b="b" l="l" r="r" t="t"/>
              <a:pathLst>
                <a:path extrusionOk="0" h="1258755" w="1010931">
                  <a:moveTo>
                    <a:pt x="66560" y="0"/>
                  </a:moveTo>
                  <a:lnTo>
                    <a:pt x="944371" y="0"/>
                  </a:lnTo>
                  <a:cubicBezTo>
                    <a:pt x="962024" y="0"/>
                    <a:pt x="978954" y="7013"/>
                    <a:pt x="991436" y="19495"/>
                  </a:cubicBezTo>
                  <a:cubicBezTo>
                    <a:pt x="1003918" y="31978"/>
                    <a:pt x="1010931" y="48907"/>
                    <a:pt x="1010931" y="66560"/>
                  </a:cubicBezTo>
                  <a:lnTo>
                    <a:pt x="1010931" y="1192195"/>
                  </a:lnTo>
                  <a:cubicBezTo>
                    <a:pt x="1010931" y="1228955"/>
                    <a:pt x="981131" y="1258755"/>
                    <a:pt x="944371" y="1258755"/>
                  </a:cubicBezTo>
                  <a:lnTo>
                    <a:pt x="66560" y="1258755"/>
                  </a:lnTo>
                  <a:cubicBezTo>
                    <a:pt x="29800" y="1258755"/>
                    <a:pt x="0" y="1228955"/>
                    <a:pt x="0" y="1192195"/>
                  </a:cubicBezTo>
                  <a:lnTo>
                    <a:pt x="0" y="66560"/>
                  </a:lnTo>
                  <a:cubicBezTo>
                    <a:pt x="0" y="29800"/>
                    <a:pt x="29800" y="0"/>
                    <a:pt x="6656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" name="Google Shape;264;p8"/>
            <p:cNvSpPr txBox="1"/>
            <p:nvPr/>
          </p:nvSpPr>
          <p:spPr>
            <a:xfrm>
              <a:off x="0" y="-47625"/>
              <a:ext cx="1010931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5" name="Google Shape;265;p8"/>
          <p:cNvGrpSpPr/>
          <p:nvPr/>
        </p:nvGrpSpPr>
        <p:grpSpPr>
          <a:xfrm>
            <a:off x="1028700" y="4800749"/>
            <a:ext cx="3838379" cy="4960163"/>
            <a:chOff x="0" y="-47625"/>
            <a:chExt cx="1010931" cy="1306380"/>
          </a:xfrm>
        </p:grpSpPr>
        <p:sp>
          <p:nvSpPr>
            <p:cNvPr id="266" name="Google Shape;266;p8"/>
            <p:cNvSpPr/>
            <p:nvPr/>
          </p:nvSpPr>
          <p:spPr>
            <a:xfrm>
              <a:off x="0" y="0"/>
              <a:ext cx="1010931" cy="1258755"/>
            </a:xfrm>
            <a:custGeom>
              <a:rect b="b" l="l" r="r" t="t"/>
              <a:pathLst>
                <a:path extrusionOk="0" h="1258755" w="1010931">
                  <a:moveTo>
                    <a:pt x="66560" y="0"/>
                  </a:moveTo>
                  <a:lnTo>
                    <a:pt x="944371" y="0"/>
                  </a:lnTo>
                  <a:cubicBezTo>
                    <a:pt x="962024" y="0"/>
                    <a:pt x="978954" y="7013"/>
                    <a:pt x="991436" y="19495"/>
                  </a:cubicBezTo>
                  <a:cubicBezTo>
                    <a:pt x="1003918" y="31978"/>
                    <a:pt x="1010931" y="48907"/>
                    <a:pt x="1010931" y="66560"/>
                  </a:cubicBezTo>
                  <a:lnTo>
                    <a:pt x="1010931" y="1192195"/>
                  </a:lnTo>
                  <a:cubicBezTo>
                    <a:pt x="1010931" y="1228955"/>
                    <a:pt x="981131" y="1258755"/>
                    <a:pt x="944371" y="1258755"/>
                  </a:cubicBezTo>
                  <a:lnTo>
                    <a:pt x="66560" y="1258755"/>
                  </a:lnTo>
                  <a:cubicBezTo>
                    <a:pt x="29800" y="1258755"/>
                    <a:pt x="0" y="1228955"/>
                    <a:pt x="0" y="1192195"/>
                  </a:cubicBezTo>
                  <a:lnTo>
                    <a:pt x="0" y="66560"/>
                  </a:lnTo>
                  <a:cubicBezTo>
                    <a:pt x="0" y="29800"/>
                    <a:pt x="29800" y="0"/>
                    <a:pt x="6656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8"/>
            <p:cNvSpPr txBox="1"/>
            <p:nvPr/>
          </p:nvSpPr>
          <p:spPr>
            <a:xfrm>
              <a:off x="0" y="-47625"/>
              <a:ext cx="1010931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8" name="Google Shape;268;p8"/>
          <p:cNvGrpSpPr/>
          <p:nvPr/>
        </p:nvGrpSpPr>
        <p:grpSpPr>
          <a:xfrm>
            <a:off x="13422519" y="4788847"/>
            <a:ext cx="3962204" cy="4960163"/>
            <a:chOff x="0" y="-47625"/>
            <a:chExt cx="1043543" cy="1306380"/>
          </a:xfrm>
        </p:grpSpPr>
        <p:sp>
          <p:nvSpPr>
            <p:cNvPr id="269" name="Google Shape;269;p8"/>
            <p:cNvSpPr/>
            <p:nvPr/>
          </p:nvSpPr>
          <p:spPr>
            <a:xfrm>
              <a:off x="0" y="0"/>
              <a:ext cx="1043543" cy="1258755"/>
            </a:xfrm>
            <a:custGeom>
              <a:rect b="b" l="l" r="r" t="t"/>
              <a:pathLst>
                <a:path extrusionOk="0" h="1258755" w="1043543">
                  <a:moveTo>
                    <a:pt x="64480" y="0"/>
                  </a:moveTo>
                  <a:lnTo>
                    <a:pt x="979063" y="0"/>
                  </a:lnTo>
                  <a:cubicBezTo>
                    <a:pt x="996164" y="0"/>
                    <a:pt x="1012565" y="6793"/>
                    <a:pt x="1024658" y="18886"/>
                  </a:cubicBezTo>
                  <a:cubicBezTo>
                    <a:pt x="1036750" y="30978"/>
                    <a:pt x="1043543" y="47379"/>
                    <a:pt x="1043543" y="64480"/>
                  </a:cubicBezTo>
                  <a:lnTo>
                    <a:pt x="1043543" y="1194275"/>
                  </a:lnTo>
                  <a:cubicBezTo>
                    <a:pt x="1043543" y="1229887"/>
                    <a:pt x="1014675" y="1258755"/>
                    <a:pt x="979063" y="1258755"/>
                  </a:cubicBezTo>
                  <a:lnTo>
                    <a:pt x="64480" y="1258755"/>
                  </a:lnTo>
                  <a:cubicBezTo>
                    <a:pt x="28869" y="1258755"/>
                    <a:pt x="0" y="1229887"/>
                    <a:pt x="0" y="1194275"/>
                  </a:cubicBezTo>
                  <a:lnTo>
                    <a:pt x="0" y="64480"/>
                  </a:lnTo>
                  <a:cubicBezTo>
                    <a:pt x="0" y="28869"/>
                    <a:pt x="28869" y="0"/>
                    <a:pt x="64480" y="0"/>
                  </a:cubicBezTo>
                  <a:close/>
                </a:path>
              </a:pathLst>
            </a:custGeom>
            <a:solidFill>
              <a:srgbClr val="407709"/>
            </a:solidFill>
            <a:ln cap="rnd" cmpd="sng" w="38100">
              <a:solidFill>
                <a:srgbClr val="F6FFF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8"/>
            <p:cNvSpPr txBox="1"/>
            <p:nvPr/>
          </p:nvSpPr>
          <p:spPr>
            <a:xfrm>
              <a:off x="0" y="-47625"/>
              <a:ext cx="1043543" cy="13063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6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1" name="Google Shape;271;p8"/>
          <p:cNvSpPr/>
          <p:nvPr/>
        </p:nvSpPr>
        <p:spPr>
          <a:xfrm>
            <a:off x="1651190" y="6289358"/>
            <a:ext cx="2532960" cy="2532960"/>
          </a:xfrm>
          <a:custGeom>
            <a:rect b="b" l="l" r="r" t="t"/>
            <a:pathLst>
              <a:path extrusionOk="0" h="2532960" w="2532960">
                <a:moveTo>
                  <a:pt x="0" y="0"/>
                </a:moveTo>
                <a:lnTo>
                  <a:pt x="2532959" y="0"/>
                </a:lnTo>
                <a:lnTo>
                  <a:pt x="2532959" y="2532960"/>
                </a:lnTo>
                <a:lnTo>
                  <a:pt x="0" y="25329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72" name="Google Shape;272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69983" y="6457510"/>
            <a:ext cx="2353495" cy="2353495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8"/>
          <p:cNvSpPr/>
          <p:nvPr/>
        </p:nvSpPr>
        <p:spPr>
          <a:xfrm>
            <a:off x="14229319" y="6725340"/>
            <a:ext cx="2532960" cy="2532960"/>
          </a:xfrm>
          <a:custGeom>
            <a:rect b="b" l="l" r="r" t="t"/>
            <a:pathLst>
              <a:path extrusionOk="0" h="2532960" w="2532960">
                <a:moveTo>
                  <a:pt x="0" y="0"/>
                </a:moveTo>
                <a:lnTo>
                  <a:pt x="2532960" y="0"/>
                </a:lnTo>
                <a:lnTo>
                  <a:pt x="2532960" y="2532960"/>
                </a:lnTo>
                <a:lnTo>
                  <a:pt x="0" y="25329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4" name="Google Shape;274;p8"/>
          <p:cNvSpPr/>
          <p:nvPr/>
        </p:nvSpPr>
        <p:spPr>
          <a:xfrm>
            <a:off x="9941575" y="6725340"/>
            <a:ext cx="2532960" cy="2532960"/>
          </a:xfrm>
          <a:custGeom>
            <a:rect b="b" l="l" r="r" t="t"/>
            <a:pathLst>
              <a:path extrusionOk="0" h="2532960" w="2532960">
                <a:moveTo>
                  <a:pt x="0" y="0"/>
                </a:moveTo>
                <a:lnTo>
                  <a:pt x="2532960" y="0"/>
                </a:lnTo>
                <a:lnTo>
                  <a:pt x="2532960" y="2532960"/>
                </a:lnTo>
                <a:lnTo>
                  <a:pt x="0" y="25329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75" name="Google Shape;275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025332" y="6901894"/>
            <a:ext cx="2382977" cy="2382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4295194" y="6892777"/>
            <a:ext cx="2401208" cy="2401208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8"/>
          <p:cNvSpPr txBox="1"/>
          <p:nvPr/>
        </p:nvSpPr>
        <p:spPr>
          <a:xfrm>
            <a:off x="5475790" y="5162550"/>
            <a:ext cx="3094843" cy="754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1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99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Homework for next Wednesday:</a:t>
            </a:r>
            <a:endParaRPr/>
          </a:p>
        </p:txBody>
      </p:sp>
      <p:sp>
        <p:nvSpPr>
          <p:cNvPr id="278" name="Google Shape;278;p8"/>
          <p:cNvSpPr txBox="1"/>
          <p:nvPr/>
        </p:nvSpPr>
        <p:spPr>
          <a:xfrm>
            <a:off x="1279092" y="5253722"/>
            <a:ext cx="3277156" cy="9366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582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Before you leave: please complete the class Survey .</a:t>
            </a:r>
            <a:endParaRPr/>
          </a:p>
        </p:txBody>
      </p:sp>
      <p:sp>
        <p:nvSpPr>
          <p:cNvPr id="279" name="Google Shape;279;p8"/>
          <p:cNvSpPr txBox="1"/>
          <p:nvPr/>
        </p:nvSpPr>
        <p:spPr>
          <a:xfrm>
            <a:off x="1028700" y="1778675"/>
            <a:ext cx="7966500" cy="159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4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935" u="none" cap="none" strike="noStrike">
                <a:solidFill>
                  <a:srgbClr val="013927"/>
                </a:solidFill>
                <a:latin typeface="Lato"/>
                <a:ea typeface="Lato"/>
                <a:cs typeface="Lato"/>
                <a:sym typeface="Lato"/>
              </a:rPr>
              <a:t>WRAP-UP</a:t>
            </a:r>
            <a:endParaRPr/>
          </a:p>
        </p:txBody>
      </p:sp>
      <p:sp>
        <p:nvSpPr>
          <p:cNvPr id="280" name="Google Shape;280;p8"/>
          <p:cNvSpPr txBox="1"/>
          <p:nvPr/>
        </p:nvSpPr>
        <p:spPr>
          <a:xfrm>
            <a:off x="5271908" y="5959784"/>
            <a:ext cx="3502607" cy="5806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59079" lvl="1" marL="518160" marR="0" rtl="0" algn="l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Draft planting calendar </a:t>
            </a:r>
            <a:endParaRPr/>
          </a:p>
        </p:txBody>
      </p:sp>
      <p:sp>
        <p:nvSpPr>
          <p:cNvPr id="281" name="Google Shape;281;p8"/>
          <p:cNvSpPr txBox="1"/>
          <p:nvPr/>
        </p:nvSpPr>
        <p:spPr>
          <a:xfrm>
            <a:off x="13851144" y="5194724"/>
            <a:ext cx="3355552" cy="4987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64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Class Resources </a:t>
            </a:r>
            <a:endParaRPr/>
          </a:p>
        </p:txBody>
      </p:sp>
      <p:sp>
        <p:nvSpPr>
          <p:cNvPr id="282" name="Google Shape;282;p8"/>
          <p:cNvSpPr txBox="1"/>
          <p:nvPr/>
        </p:nvSpPr>
        <p:spPr>
          <a:xfrm>
            <a:off x="1308153" y="8888993"/>
            <a:ext cx="3277156" cy="7075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5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sng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https://forms.gle/oQsRneKTqqkU8Kde7</a:t>
            </a:r>
            <a:endParaRPr/>
          </a:p>
        </p:txBody>
      </p:sp>
      <p:sp>
        <p:nvSpPr>
          <p:cNvPr id="283" name="Google Shape;283;p8"/>
          <p:cNvSpPr txBox="1"/>
          <p:nvPr/>
        </p:nvSpPr>
        <p:spPr>
          <a:xfrm>
            <a:off x="13644460" y="5865123"/>
            <a:ext cx="3614840" cy="6504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37490" lvl="1" marL="474981" marR="0" rtl="0" algn="l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200"/>
              <a:buFont typeface="Arial"/>
              <a:buChar char="•"/>
            </a:pPr>
            <a:r>
              <a:rPr b="0" i="0" lang="en-US" sz="2200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Handouts, Forms and additional Resources </a:t>
            </a:r>
            <a:endParaRPr/>
          </a:p>
        </p:txBody>
      </p:sp>
      <p:sp>
        <p:nvSpPr>
          <p:cNvPr id="284" name="Google Shape;284;p8"/>
          <p:cNvSpPr txBox="1"/>
          <p:nvPr/>
        </p:nvSpPr>
        <p:spPr>
          <a:xfrm>
            <a:off x="9197396" y="5129897"/>
            <a:ext cx="3891818" cy="4987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64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Resources Shared</a:t>
            </a:r>
            <a:endParaRPr/>
          </a:p>
        </p:txBody>
      </p:sp>
      <p:sp>
        <p:nvSpPr>
          <p:cNvPr id="285" name="Google Shape;285;p8"/>
          <p:cNvSpPr txBox="1"/>
          <p:nvPr/>
        </p:nvSpPr>
        <p:spPr>
          <a:xfrm>
            <a:off x="9384517" y="5614708"/>
            <a:ext cx="3517577" cy="986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59079" lvl="1" marL="518160" marR="0" rtl="0" algn="l">
              <a:lnSpc>
                <a:spcPct val="109000"/>
              </a:lnSpc>
              <a:spcBef>
                <a:spcPts val="0"/>
              </a:spcBef>
              <a:spcAft>
                <a:spcPts val="0"/>
              </a:spcAft>
              <a:buClr>
                <a:srgbClr val="FCFFEE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FCFFEE"/>
                </a:solidFill>
                <a:latin typeface="Inter"/>
                <a:ea typeface="Inter"/>
                <a:cs typeface="Inter"/>
                <a:sym typeface="Inter"/>
              </a:rPr>
              <a:t>Check out this weeks supplemental information</a:t>
            </a:r>
            <a:endParaRPr/>
          </a:p>
        </p:txBody>
      </p:sp>
      <p:sp>
        <p:nvSpPr>
          <p:cNvPr id="286" name="Google Shape;286;p8"/>
          <p:cNvSpPr/>
          <p:nvPr/>
        </p:nvSpPr>
        <p:spPr>
          <a:xfrm>
            <a:off x="5811492" y="6725340"/>
            <a:ext cx="2457710" cy="2457710"/>
          </a:xfrm>
          <a:custGeom>
            <a:rect b="b" l="l" r="r" t="t"/>
            <a:pathLst>
              <a:path extrusionOk="0" h="2457710" w="2457710">
                <a:moveTo>
                  <a:pt x="0" y="0"/>
                </a:moveTo>
                <a:lnTo>
                  <a:pt x="2457710" y="0"/>
                </a:lnTo>
                <a:lnTo>
                  <a:pt x="2457710" y="2457710"/>
                </a:lnTo>
                <a:lnTo>
                  <a:pt x="0" y="24577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87" name="Google Shape;287;p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895763" y="6912567"/>
            <a:ext cx="2254898" cy="22548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