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10287000" cx="18288000"/>
  <p:notesSz cx="6858000" cy="9144000"/>
  <p:embeddedFontLst>
    <p:embeddedFont>
      <p:font typeface="Lato"/>
      <p:bold r:id="rId19"/>
      <p:boldItalic r:id="rId20"/>
    </p:embeddedFont>
    <p:embeddedFont>
      <p:font typeface="Inter"/>
      <p:bold r:id="rId21"/>
      <p:boldItalic r:id="rId22"/>
    </p:embeddedFont>
    <p:embeddedFont>
      <p:font typeface="Poppins"/>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7" roundtripDataSignature="AMtx7mjJI604tYV2iT8wvq8CLHSBqlA4M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ato-boldItalic.fntdata"/><Relationship Id="rId22" Type="http://schemas.openxmlformats.org/officeDocument/2006/relationships/font" Target="fonts/Inter-boldItalic.fntdata"/><Relationship Id="rId21" Type="http://schemas.openxmlformats.org/officeDocument/2006/relationships/font" Target="fonts/Inter-bold.fntdata"/><Relationship Id="rId24" Type="http://schemas.openxmlformats.org/officeDocument/2006/relationships/font" Target="fonts/Poppins-bold.fntdata"/><Relationship Id="rId23" Type="http://schemas.openxmlformats.org/officeDocument/2006/relationships/font" Target="fonts/Poppins-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Poppins-boldItalic.fntdata"/><Relationship Id="rId25" Type="http://schemas.openxmlformats.org/officeDocument/2006/relationships/font" Target="fonts/Poppins-italic.fntdata"/><Relationship Id="rId27"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font" Target="fonts/Lato-bold.fntdata"/><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4"/>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5"/>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6"/>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8"/>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8"/>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0"/>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20"/>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20"/>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20"/>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2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3"/>
          <p:cNvSpPr/>
          <p:nvPr>
            <p:ph idx="2" type="pic"/>
          </p:nvPr>
        </p:nvSpPr>
        <p:spPr>
          <a:xfrm>
            <a:off x="1792288" y="612775"/>
            <a:ext cx="5486400" cy="4114800"/>
          </a:xfrm>
          <a:prstGeom prst="rect">
            <a:avLst/>
          </a:prstGeom>
          <a:noFill/>
          <a:ln>
            <a:noFill/>
          </a:ln>
        </p:spPr>
      </p:sp>
      <p:sp>
        <p:nvSpPr>
          <p:cNvPr id="64" name="Google Shape;64;p2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png"/><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5.jpg"/><Relationship Id="rId4" Type="http://schemas.openxmlformats.org/officeDocument/2006/relationships/image" Target="../media/image27.jpg"/><Relationship Id="rId5"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0.jpg"/><Relationship Id="rId4" Type="http://schemas.openxmlformats.org/officeDocument/2006/relationships/image" Target="../media/image28.png"/><Relationship Id="rId5" Type="http://schemas.openxmlformats.org/officeDocument/2006/relationships/image" Target="../media/image31.png"/><Relationship Id="rId6" Type="http://schemas.openxmlformats.org/officeDocument/2006/relationships/hyperlink" Target="https://docs.google.com/forms/d/e/1FAIpQLSd6TWlYwO0TpxjSDxyul_JkHpWzmoA6wLd6lczMrhrZUJGoDw/viewform?usp=header" TargetMode="External"/><Relationship Id="rId7" Type="http://schemas.openxmlformats.org/officeDocument/2006/relationships/image" Target="../media/image32.png"/><Relationship Id="rId8"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6.jp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2.png"/><Relationship Id="rId7"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jpg"/><Relationship Id="rId4" Type="http://schemas.openxmlformats.org/officeDocument/2006/relationships/image" Target="../media/image4.png"/><Relationship Id="rId5"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jpg"/><Relationship Id="rId4" Type="http://schemas.openxmlformats.org/officeDocument/2006/relationships/image" Target="../media/image7.png"/><Relationship Id="rId5"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0.jpg"/><Relationship Id="rId5" Type="http://schemas.openxmlformats.org/officeDocument/2006/relationships/image" Target="../media/image13.jpg"/><Relationship Id="rId6" Type="http://schemas.openxmlformats.org/officeDocument/2006/relationships/image" Target="../media/image14.jpg"/><Relationship Id="rId7"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6.jpg"/><Relationship Id="rId4" Type="http://schemas.openxmlformats.org/officeDocument/2006/relationships/image" Target="../media/image15.jpg"/><Relationship Id="rId5"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3.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7.png"/><Relationship Id="rId8"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2.jpg"/><Relationship Id="rId4" Type="http://schemas.openxmlformats.org/officeDocument/2006/relationships/image" Target="../media/image2.png"/><Relationship Id="rId5"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1.jp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4.jpg"/><Relationship Id="rId4" Type="http://schemas.openxmlformats.org/officeDocument/2006/relationships/image" Target="../media/image7.png"/><Relationship Id="rId5"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EFEFE"/>
        </a:solidFill>
      </p:bgPr>
    </p:bg>
    <p:spTree>
      <p:nvGrpSpPr>
        <p:cNvPr id="83" name="Shape 83"/>
        <p:cNvGrpSpPr/>
        <p:nvPr/>
      </p:nvGrpSpPr>
      <p:grpSpPr>
        <a:xfrm>
          <a:off x="0" y="0"/>
          <a:ext cx="0" cy="0"/>
          <a:chOff x="0" y="0"/>
          <a:chExt cx="0" cy="0"/>
        </a:xfrm>
      </p:grpSpPr>
      <p:sp>
        <p:nvSpPr>
          <p:cNvPr id="84" name="Google Shape;84;p1"/>
          <p:cNvSpPr/>
          <p:nvPr/>
        </p:nvSpPr>
        <p:spPr>
          <a:xfrm>
            <a:off x="-312497" y="3160082"/>
            <a:ext cx="18600497" cy="7126918"/>
          </a:xfrm>
          <a:custGeom>
            <a:rect b="b" l="l" r="r" t="t"/>
            <a:pathLst>
              <a:path extrusionOk="0" h="1104146" w="2881704">
                <a:moveTo>
                  <a:pt x="0" y="0"/>
                </a:moveTo>
                <a:lnTo>
                  <a:pt x="2881704" y="0"/>
                </a:lnTo>
                <a:lnTo>
                  <a:pt x="2881704" y="1104146"/>
                </a:lnTo>
                <a:lnTo>
                  <a:pt x="0" y="1104146"/>
                </a:lnTo>
                <a:close/>
              </a:path>
            </a:pathLst>
          </a:custGeom>
          <a:blipFill rotWithShape="1">
            <a:blip r:embed="rId3">
              <a:alphaModFix/>
            </a:blip>
            <a:stretch>
              <a:fillRect b="-81334" l="0" r="0" t="-98550"/>
            </a:stretch>
          </a:blipFill>
          <a:ln>
            <a:noFill/>
          </a:ln>
        </p:spPr>
      </p:sp>
      <p:grpSp>
        <p:nvGrpSpPr>
          <p:cNvPr id="85" name="Google Shape;85;p1"/>
          <p:cNvGrpSpPr/>
          <p:nvPr/>
        </p:nvGrpSpPr>
        <p:grpSpPr>
          <a:xfrm>
            <a:off x="12468633" y="2792599"/>
            <a:ext cx="4938562" cy="860459"/>
            <a:chOff x="0" y="-38100"/>
            <a:chExt cx="1300691" cy="226623"/>
          </a:xfrm>
        </p:grpSpPr>
        <p:sp>
          <p:nvSpPr>
            <p:cNvPr id="86" name="Google Shape;86;p1"/>
            <p:cNvSpPr/>
            <p:nvPr/>
          </p:nvSpPr>
          <p:spPr>
            <a:xfrm>
              <a:off x="0" y="0"/>
              <a:ext cx="1300691" cy="188523"/>
            </a:xfrm>
            <a:custGeom>
              <a:rect b="b" l="l" r="r" t="t"/>
              <a:pathLst>
                <a:path extrusionOk="0" h="188523" w="1300691">
                  <a:moveTo>
                    <a:pt x="0" y="0"/>
                  </a:moveTo>
                  <a:lnTo>
                    <a:pt x="1300691" y="0"/>
                  </a:lnTo>
                  <a:lnTo>
                    <a:pt x="1300691" y="188523"/>
                  </a:lnTo>
                  <a:lnTo>
                    <a:pt x="0" y="188523"/>
                  </a:lnTo>
                  <a:close/>
                </a:path>
              </a:pathLst>
            </a:custGeom>
            <a:solidFill>
              <a:srgbClr val="17793C"/>
            </a:solidFill>
            <a:ln>
              <a:noFill/>
            </a:ln>
          </p:spPr>
        </p:sp>
        <p:sp>
          <p:nvSpPr>
            <p:cNvPr id="87" name="Google Shape;87;p1"/>
            <p:cNvSpPr txBox="1"/>
            <p:nvPr/>
          </p:nvSpPr>
          <p:spPr>
            <a:xfrm>
              <a:off x="0" y="-38100"/>
              <a:ext cx="1300691" cy="226623"/>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88" name="Google Shape;88;p1"/>
          <p:cNvSpPr/>
          <p:nvPr/>
        </p:nvSpPr>
        <p:spPr>
          <a:xfrm>
            <a:off x="16970277" y="332527"/>
            <a:ext cx="873835" cy="567497"/>
          </a:xfrm>
          <a:custGeom>
            <a:rect b="b" l="l" r="r" t="t"/>
            <a:pathLst>
              <a:path extrusionOk="0" h="567497" w="873835">
                <a:moveTo>
                  <a:pt x="0" y="0"/>
                </a:moveTo>
                <a:lnTo>
                  <a:pt x="873835" y="0"/>
                </a:lnTo>
                <a:lnTo>
                  <a:pt x="873835" y="567497"/>
                </a:lnTo>
                <a:lnTo>
                  <a:pt x="0" y="567497"/>
                </a:lnTo>
                <a:lnTo>
                  <a:pt x="0" y="0"/>
                </a:lnTo>
                <a:close/>
              </a:path>
            </a:pathLst>
          </a:custGeom>
          <a:blipFill rotWithShape="1">
            <a:blip r:embed="rId4">
              <a:alphaModFix/>
            </a:blip>
            <a:stretch>
              <a:fillRect b="-9530" l="0" r="0" t="-9450"/>
            </a:stretch>
          </a:blipFill>
          <a:ln>
            <a:noFill/>
          </a:ln>
        </p:spPr>
      </p:sp>
      <p:cxnSp>
        <p:nvCxnSpPr>
          <p:cNvPr id="89" name="Google Shape;89;p1"/>
          <p:cNvCxnSpPr/>
          <p:nvPr/>
        </p:nvCxnSpPr>
        <p:spPr>
          <a:xfrm>
            <a:off x="16906874" y="318910"/>
            <a:ext cx="0" cy="593915"/>
          </a:xfrm>
          <a:prstGeom prst="straightConnector1">
            <a:avLst/>
          </a:prstGeom>
          <a:noFill/>
          <a:ln cap="flat" cmpd="sng" w="38100">
            <a:solidFill>
              <a:srgbClr val="ACB727"/>
            </a:solidFill>
            <a:prstDash val="solid"/>
            <a:round/>
            <a:headEnd len="sm" w="sm" type="none"/>
            <a:tailEnd len="sm" w="sm" type="none"/>
          </a:ln>
        </p:spPr>
      </p:cxnSp>
      <p:cxnSp>
        <p:nvCxnSpPr>
          <p:cNvPr id="90" name="Google Shape;90;p1"/>
          <p:cNvCxnSpPr/>
          <p:nvPr/>
        </p:nvCxnSpPr>
        <p:spPr>
          <a:xfrm>
            <a:off x="16906874" y="1270189"/>
            <a:ext cx="0" cy="593915"/>
          </a:xfrm>
          <a:prstGeom prst="straightConnector1">
            <a:avLst/>
          </a:prstGeom>
          <a:noFill/>
          <a:ln cap="flat" cmpd="sng" w="38100">
            <a:solidFill>
              <a:srgbClr val="ACB727"/>
            </a:solidFill>
            <a:prstDash val="solid"/>
            <a:round/>
            <a:headEnd len="sm" w="sm" type="none"/>
            <a:tailEnd len="sm" w="sm" type="none"/>
          </a:ln>
        </p:spPr>
      </p:cxnSp>
      <p:sp>
        <p:nvSpPr>
          <p:cNvPr id="91" name="Google Shape;91;p1"/>
          <p:cNvSpPr/>
          <p:nvPr/>
        </p:nvSpPr>
        <p:spPr>
          <a:xfrm>
            <a:off x="16906874" y="1348495"/>
            <a:ext cx="1094763" cy="481220"/>
          </a:xfrm>
          <a:custGeom>
            <a:rect b="b" l="l" r="r" t="t"/>
            <a:pathLst>
              <a:path extrusionOk="0" h="481220" w="1094763">
                <a:moveTo>
                  <a:pt x="0" y="0"/>
                </a:moveTo>
                <a:lnTo>
                  <a:pt x="1094763" y="0"/>
                </a:lnTo>
                <a:lnTo>
                  <a:pt x="1094763" y="481220"/>
                </a:lnTo>
                <a:lnTo>
                  <a:pt x="0" y="481220"/>
                </a:lnTo>
                <a:lnTo>
                  <a:pt x="0" y="0"/>
                </a:lnTo>
                <a:close/>
              </a:path>
            </a:pathLst>
          </a:custGeom>
          <a:blipFill rotWithShape="1">
            <a:blip r:embed="rId5">
              <a:alphaModFix/>
            </a:blip>
            <a:stretch>
              <a:fillRect b="-57200" l="0" r="0" t="-70289"/>
            </a:stretch>
          </a:blipFill>
          <a:ln>
            <a:noFill/>
          </a:ln>
        </p:spPr>
      </p:sp>
      <p:sp>
        <p:nvSpPr>
          <p:cNvPr id="92" name="Google Shape;92;p1"/>
          <p:cNvSpPr txBox="1"/>
          <p:nvPr/>
        </p:nvSpPr>
        <p:spPr>
          <a:xfrm>
            <a:off x="431707" y="322496"/>
            <a:ext cx="13264200" cy="2189400"/>
          </a:xfrm>
          <a:prstGeom prst="rect">
            <a:avLst/>
          </a:prstGeom>
          <a:noFill/>
          <a:ln>
            <a:noFill/>
          </a:ln>
        </p:spPr>
        <p:txBody>
          <a:bodyPr anchorCtr="0" anchor="t" bIns="0" lIns="0" spcFirstLastPara="1" rIns="0" wrap="square" tIns="0">
            <a:spAutoFit/>
          </a:bodyPr>
          <a:lstStyle/>
          <a:p>
            <a:pPr indent="0" lvl="0" marL="0" marR="0" rtl="0" algn="l">
              <a:lnSpc>
                <a:spcPct val="102997"/>
              </a:lnSpc>
              <a:spcBef>
                <a:spcPts val="0"/>
              </a:spcBef>
              <a:spcAft>
                <a:spcPts val="0"/>
              </a:spcAft>
              <a:buNone/>
            </a:pPr>
            <a:r>
              <a:rPr b="1" i="0" lang="en-US" sz="7007" u="none" cap="none" strike="noStrike">
                <a:solidFill>
                  <a:srgbClr val="000000"/>
                </a:solidFill>
                <a:latin typeface="Lato"/>
                <a:ea typeface="Lato"/>
                <a:cs typeface="Lato"/>
                <a:sym typeface="Lato"/>
              </a:rPr>
              <a:t>FARM &amp; GARDEN PLANNING FOR CLIMATE JUSTICE</a:t>
            </a:r>
            <a:endParaRPr b="1" sz="100"/>
          </a:p>
        </p:txBody>
      </p:sp>
      <p:sp>
        <p:nvSpPr>
          <p:cNvPr id="93" name="Google Shape;93;p1"/>
          <p:cNvSpPr txBox="1"/>
          <p:nvPr/>
        </p:nvSpPr>
        <p:spPr>
          <a:xfrm>
            <a:off x="12561993" y="3064873"/>
            <a:ext cx="4628059" cy="372745"/>
          </a:xfrm>
          <a:prstGeom prst="rect">
            <a:avLst/>
          </a:prstGeom>
          <a:noFill/>
          <a:ln>
            <a:noFill/>
          </a:ln>
        </p:spPr>
        <p:txBody>
          <a:bodyPr anchorCtr="0" anchor="t" bIns="0" lIns="0" spcFirstLastPara="1" rIns="0" wrap="square" tIns="0">
            <a:spAutoFit/>
          </a:bodyPr>
          <a:lstStyle/>
          <a:p>
            <a:pPr indent="0" lvl="0" marL="0" marR="0" rtl="0" algn="r">
              <a:lnSpc>
                <a:spcPct val="140018"/>
              </a:lnSpc>
              <a:spcBef>
                <a:spcPts val="0"/>
              </a:spcBef>
              <a:spcAft>
                <a:spcPts val="0"/>
              </a:spcAft>
              <a:buNone/>
            </a:pPr>
            <a:r>
              <a:rPr b="1" i="0" lang="en-US" sz="2199" u="none" cap="none" strike="noStrike">
                <a:solidFill>
                  <a:srgbClr val="FFFFFF"/>
                </a:solidFill>
                <a:latin typeface="Inter"/>
                <a:ea typeface="Inter"/>
                <a:cs typeface="Inter"/>
                <a:sym typeface="Inter"/>
              </a:rPr>
              <a:t>Session 2: Seed &amp; Crop Selection</a:t>
            </a:r>
            <a:endParaRPr/>
          </a:p>
        </p:txBody>
      </p:sp>
      <p:sp>
        <p:nvSpPr>
          <p:cNvPr id="94" name="Google Shape;94;p1"/>
          <p:cNvSpPr txBox="1"/>
          <p:nvPr/>
        </p:nvSpPr>
        <p:spPr>
          <a:xfrm>
            <a:off x="431707" y="2341027"/>
            <a:ext cx="9903828" cy="391407"/>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2260" u="none" cap="none" strike="noStrike">
                <a:solidFill>
                  <a:srgbClr val="006601"/>
                </a:solidFill>
                <a:latin typeface="Inter"/>
                <a:ea typeface="Inter"/>
                <a:cs typeface="Inter"/>
                <a:sym typeface="Inter"/>
              </a:rPr>
              <a:t>COMMUNITY-LED CLIMATE ACTION THROUGH URBAN AGRICULTURE</a:t>
            </a:r>
            <a:endParaRPr/>
          </a:p>
        </p:txBody>
      </p:sp>
      <p:sp>
        <p:nvSpPr>
          <p:cNvPr id="95" name="Google Shape;95;p1"/>
          <p:cNvSpPr txBox="1"/>
          <p:nvPr/>
        </p:nvSpPr>
        <p:spPr>
          <a:xfrm>
            <a:off x="14127544" y="1554561"/>
            <a:ext cx="2692333" cy="306705"/>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b="1" i="0" lang="en-US" sz="1800" u="none" cap="none" strike="noStrike">
                <a:solidFill>
                  <a:srgbClr val="013927"/>
                </a:solidFill>
                <a:latin typeface="Inter"/>
                <a:ea typeface="Inter"/>
                <a:cs typeface="Inter"/>
                <a:sym typeface="Inter"/>
              </a:rPr>
              <a:t>PLANT GROW SHARE </a:t>
            </a:r>
            <a:endParaRPr/>
          </a:p>
        </p:txBody>
      </p:sp>
      <p:sp>
        <p:nvSpPr>
          <p:cNvPr id="96" name="Google Shape;96;p1"/>
          <p:cNvSpPr txBox="1"/>
          <p:nvPr/>
        </p:nvSpPr>
        <p:spPr>
          <a:xfrm>
            <a:off x="14328294" y="294427"/>
            <a:ext cx="2438601" cy="306705"/>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b="0" i="0" lang="en-US" sz="1800" u="none" cap="none" strike="noStrike">
                <a:solidFill>
                  <a:srgbClr val="006601"/>
                </a:solidFill>
                <a:latin typeface="Inter"/>
                <a:ea typeface="Inter"/>
                <a:cs typeface="Inter"/>
                <a:sym typeface="Inter"/>
              </a:rPr>
              <a:t>PROGRAM BY</a:t>
            </a:r>
            <a:endParaRPr/>
          </a:p>
        </p:txBody>
      </p:sp>
      <p:sp>
        <p:nvSpPr>
          <p:cNvPr id="97" name="Google Shape;97;p1"/>
          <p:cNvSpPr txBox="1"/>
          <p:nvPr/>
        </p:nvSpPr>
        <p:spPr>
          <a:xfrm>
            <a:off x="14074563" y="606120"/>
            <a:ext cx="2692333" cy="306705"/>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b="1" i="0" lang="en-US" sz="1800" u="none" cap="none" strike="noStrike">
                <a:solidFill>
                  <a:srgbClr val="013927"/>
                </a:solidFill>
                <a:latin typeface="Inter"/>
                <a:ea typeface="Inter"/>
                <a:cs typeface="Inter"/>
                <a:sym typeface="Inter"/>
              </a:rPr>
              <a:t>FROGTOWN FARM</a:t>
            </a:r>
            <a:endParaRPr/>
          </a:p>
        </p:txBody>
      </p:sp>
      <p:sp>
        <p:nvSpPr>
          <p:cNvPr id="98" name="Google Shape;98;p1"/>
          <p:cNvSpPr txBox="1"/>
          <p:nvPr/>
        </p:nvSpPr>
        <p:spPr>
          <a:xfrm>
            <a:off x="12864225" y="1232089"/>
            <a:ext cx="3902671" cy="306705"/>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b="0" i="0" lang="en-US" sz="1800" u="none" cap="none" strike="noStrike">
                <a:solidFill>
                  <a:srgbClr val="006601"/>
                </a:solidFill>
                <a:latin typeface="Inter"/>
                <a:ea typeface="Inter"/>
                <a:cs typeface="Inter"/>
                <a:sym typeface="Inter"/>
              </a:rPr>
              <a:t>PRESENTED BY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grpSp>
        <p:nvGrpSpPr>
          <p:cNvPr id="294" name="Google Shape;294;p10"/>
          <p:cNvGrpSpPr/>
          <p:nvPr/>
        </p:nvGrpSpPr>
        <p:grpSpPr>
          <a:xfrm>
            <a:off x="-5048651" y="9304910"/>
            <a:ext cx="23617764" cy="982090"/>
            <a:chOff x="0" y="-38100"/>
            <a:chExt cx="6220316" cy="258657"/>
          </a:xfrm>
        </p:grpSpPr>
        <p:sp>
          <p:nvSpPr>
            <p:cNvPr id="295" name="Google Shape;295;p10"/>
            <p:cNvSpPr/>
            <p:nvPr/>
          </p:nvSpPr>
          <p:spPr>
            <a:xfrm>
              <a:off x="0" y="0"/>
              <a:ext cx="6220316" cy="220557"/>
            </a:xfrm>
            <a:custGeom>
              <a:rect b="b" l="l" r="r" t="t"/>
              <a:pathLst>
                <a:path extrusionOk="0" h="220557" w="6220316">
                  <a:moveTo>
                    <a:pt x="0" y="0"/>
                  </a:moveTo>
                  <a:lnTo>
                    <a:pt x="6220316" y="0"/>
                  </a:lnTo>
                  <a:lnTo>
                    <a:pt x="6220316" y="220557"/>
                  </a:lnTo>
                  <a:lnTo>
                    <a:pt x="0" y="220557"/>
                  </a:lnTo>
                  <a:close/>
                </a:path>
              </a:pathLst>
            </a:custGeom>
            <a:gradFill>
              <a:gsLst>
                <a:gs pos="0">
                  <a:srgbClr val="006601"/>
                </a:gs>
                <a:gs pos="100000">
                  <a:srgbClr val="ACB727"/>
                </a:gs>
              </a:gsLst>
              <a:lin ang="0" scaled="0"/>
            </a:gradFill>
            <a:ln>
              <a:noFill/>
            </a:ln>
          </p:spPr>
        </p:sp>
        <p:sp>
          <p:nvSpPr>
            <p:cNvPr id="296" name="Google Shape;296;p10"/>
            <p:cNvSpPr txBox="1"/>
            <p:nvPr/>
          </p:nvSpPr>
          <p:spPr>
            <a:xfrm>
              <a:off x="0" y="-38100"/>
              <a:ext cx="6220316" cy="25865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7" name="Google Shape;297;p10"/>
          <p:cNvSpPr/>
          <p:nvPr/>
        </p:nvSpPr>
        <p:spPr>
          <a:xfrm>
            <a:off x="16980536" y="9545207"/>
            <a:ext cx="1126792" cy="646157"/>
          </a:xfrm>
          <a:custGeom>
            <a:rect b="b" l="l" r="r" t="t"/>
            <a:pathLst>
              <a:path extrusionOk="0" h="646157" w="1126792">
                <a:moveTo>
                  <a:pt x="0" y="0"/>
                </a:moveTo>
                <a:lnTo>
                  <a:pt x="1126792" y="0"/>
                </a:lnTo>
                <a:lnTo>
                  <a:pt x="1126792" y="646157"/>
                </a:lnTo>
                <a:lnTo>
                  <a:pt x="0" y="646157"/>
                </a:lnTo>
                <a:lnTo>
                  <a:pt x="0" y="0"/>
                </a:lnTo>
                <a:close/>
              </a:path>
            </a:pathLst>
          </a:custGeom>
          <a:blipFill rotWithShape="1">
            <a:blip r:embed="rId3">
              <a:alphaModFix/>
            </a:blip>
            <a:stretch>
              <a:fillRect b="-34747" l="0" r="0" t="0"/>
            </a:stretch>
          </a:blipFill>
          <a:ln>
            <a:noFill/>
          </a:ln>
        </p:spPr>
      </p:sp>
      <p:sp>
        <p:nvSpPr>
          <p:cNvPr id="298" name="Google Shape;298;p10"/>
          <p:cNvSpPr/>
          <p:nvPr/>
        </p:nvSpPr>
        <p:spPr>
          <a:xfrm>
            <a:off x="3072367" y="257890"/>
            <a:ext cx="12281115" cy="9102582"/>
          </a:xfrm>
          <a:custGeom>
            <a:rect b="b" l="l" r="r" t="t"/>
            <a:pathLst>
              <a:path extrusionOk="0" h="9102582" w="12281115">
                <a:moveTo>
                  <a:pt x="0" y="0"/>
                </a:moveTo>
                <a:lnTo>
                  <a:pt x="12281116" y="0"/>
                </a:lnTo>
                <a:lnTo>
                  <a:pt x="12281116" y="9102582"/>
                </a:lnTo>
                <a:lnTo>
                  <a:pt x="0" y="9102582"/>
                </a:lnTo>
                <a:lnTo>
                  <a:pt x="0" y="0"/>
                </a:lnTo>
                <a:close/>
              </a:path>
            </a:pathLst>
          </a:custGeom>
          <a:blipFill rotWithShape="1">
            <a:blip r:embed="rId4">
              <a:alphaModFix/>
            </a:blip>
            <a:stretch>
              <a:fillRect b="0" l="0" r="0" t="0"/>
            </a:stretch>
          </a:blipFill>
          <a:ln>
            <a:noFill/>
          </a:ln>
        </p:spPr>
      </p:sp>
      <p:sp>
        <p:nvSpPr>
          <p:cNvPr id="299" name="Google Shape;299;p10"/>
          <p:cNvSpPr txBox="1"/>
          <p:nvPr/>
        </p:nvSpPr>
        <p:spPr>
          <a:xfrm>
            <a:off x="256036" y="9711669"/>
            <a:ext cx="2296800" cy="3099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012" u="none" cap="none" strike="noStrike">
                <a:solidFill>
                  <a:srgbClr val="FFFFFF"/>
                </a:solidFill>
                <a:latin typeface="Lato"/>
                <a:ea typeface="Lato"/>
                <a:cs typeface="Lato"/>
                <a:sym typeface="Lato"/>
              </a:rPr>
              <a:t>FROGTOWN FARM</a:t>
            </a:r>
            <a:endParaRPr sz="1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6FFF6"/>
        </a:solidFill>
      </p:bgPr>
    </p:bg>
    <p:spTree>
      <p:nvGrpSpPr>
        <p:cNvPr id="303" name="Shape 303"/>
        <p:cNvGrpSpPr/>
        <p:nvPr/>
      </p:nvGrpSpPr>
      <p:grpSpPr>
        <a:xfrm>
          <a:off x="0" y="0"/>
          <a:ext cx="0" cy="0"/>
          <a:chOff x="0" y="0"/>
          <a:chExt cx="0" cy="0"/>
        </a:xfrm>
      </p:grpSpPr>
      <p:sp>
        <p:nvSpPr>
          <p:cNvPr id="304" name="Google Shape;304;p11"/>
          <p:cNvSpPr/>
          <p:nvPr/>
        </p:nvSpPr>
        <p:spPr>
          <a:xfrm>
            <a:off x="10985971" y="-242295"/>
            <a:ext cx="11488175" cy="11488175"/>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rotWithShape="1">
            <a:blip r:embed="rId3">
              <a:alphaModFix/>
            </a:blip>
            <a:stretch>
              <a:fillRect b="-16663" l="0" r="0" t="-16664"/>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05" name="Google Shape;305;p11"/>
          <p:cNvGrpSpPr/>
          <p:nvPr/>
        </p:nvGrpSpPr>
        <p:grpSpPr>
          <a:xfrm>
            <a:off x="4034004" y="3027279"/>
            <a:ext cx="5523501" cy="2188034"/>
            <a:chOff x="0" y="-47625"/>
            <a:chExt cx="1454749" cy="576272"/>
          </a:xfrm>
        </p:grpSpPr>
        <p:sp>
          <p:nvSpPr>
            <p:cNvPr id="306" name="Google Shape;306;p11"/>
            <p:cNvSpPr/>
            <p:nvPr/>
          </p:nvSpPr>
          <p:spPr>
            <a:xfrm>
              <a:off x="0" y="0"/>
              <a:ext cx="1454749" cy="528647"/>
            </a:xfrm>
            <a:custGeom>
              <a:rect b="b" l="l" r="r" t="t"/>
              <a:pathLst>
                <a:path extrusionOk="0" h="528647" w="1454749">
                  <a:moveTo>
                    <a:pt x="46254" y="0"/>
                  </a:moveTo>
                  <a:lnTo>
                    <a:pt x="1408495" y="0"/>
                  </a:lnTo>
                  <a:cubicBezTo>
                    <a:pt x="1420763" y="0"/>
                    <a:pt x="1432528" y="4873"/>
                    <a:pt x="1441202" y="13547"/>
                  </a:cubicBezTo>
                  <a:cubicBezTo>
                    <a:pt x="1449876" y="22222"/>
                    <a:pt x="1454749" y="33987"/>
                    <a:pt x="1454749" y="46254"/>
                  </a:cubicBezTo>
                  <a:lnTo>
                    <a:pt x="1454749" y="482394"/>
                  </a:lnTo>
                  <a:cubicBezTo>
                    <a:pt x="1454749" y="507939"/>
                    <a:pt x="1434041" y="528647"/>
                    <a:pt x="1408495" y="528647"/>
                  </a:cubicBezTo>
                  <a:lnTo>
                    <a:pt x="46254" y="528647"/>
                  </a:lnTo>
                  <a:cubicBezTo>
                    <a:pt x="20709" y="528647"/>
                    <a:pt x="0" y="507939"/>
                    <a:pt x="0" y="482394"/>
                  </a:cubicBezTo>
                  <a:lnTo>
                    <a:pt x="0" y="46254"/>
                  </a:lnTo>
                  <a:cubicBezTo>
                    <a:pt x="0" y="20709"/>
                    <a:pt x="20709" y="0"/>
                    <a:pt x="46254" y="0"/>
                  </a:cubicBezTo>
                  <a:close/>
                </a:path>
              </a:pathLst>
            </a:custGeom>
            <a:solidFill>
              <a:srgbClr val="F6FFF6"/>
            </a:solidFill>
            <a:ln cap="rnd" cmpd="sng" w="28575">
              <a:solidFill>
                <a:srgbClr val="40770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11"/>
            <p:cNvSpPr txBox="1"/>
            <p:nvPr/>
          </p:nvSpPr>
          <p:spPr>
            <a:xfrm>
              <a:off x="0" y="-47625"/>
              <a:ext cx="1454749" cy="576272"/>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08" name="Google Shape;308;p11"/>
          <p:cNvGrpSpPr/>
          <p:nvPr/>
        </p:nvGrpSpPr>
        <p:grpSpPr>
          <a:xfrm>
            <a:off x="9873461" y="3692788"/>
            <a:ext cx="4694959" cy="3647831"/>
            <a:chOff x="0" y="-47625"/>
            <a:chExt cx="1236533" cy="960746"/>
          </a:xfrm>
        </p:grpSpPr>
        <p:sp>
          <p:nvSpPr>
            <p:cNvPr id="309" name="Google Shape;309;p11"/>
            <p:cNvSpPr/>
            <p:nvPr/>
          </p:nvSpPr>
          <p:spPr>
            <a:xfrm>
              <a:off x="0" y="0"/>
              <a:ext cx="1236532" cy="913121"/>
            </a:xfrm>
            <a:custGeom>
              <a:rect b="b" l="l" r="r" t="t"/>
              <a:pathLst>
                <a:path extrusionOk="0" h="913121" w="1236532">
                  <a:moveTo>
                    <a:pt x="54417" y="0"/>
                  </a:moveTo>
                  <a:lnTo>
                    <a:pt x="1182116" y="0"/>
                  </a:lnTo>
                  <a:cubicBezTo>
                    <a:pt x="1212169" y="0"/>
                    <a:pt x="1236532" y="24363"/>
                    <a:pt x="1236532" y="54417"/>
                  </a:cubicBezTo>
                  <a:lnTo>
                    <a:pt x="1236532" y="858704"/>
                  </a:lnTo>
                  <a:cubicBezTo>
                    <a:pt x="1236532" y="888757"/>
                    <a:pt x="1212169" y="913121"/>
                    <a:pt x="1182116" y="913121"/>
                  </a:cubicBezTo>
                  <a:lnTo>
                    <a:pt x="54417" y="913121"/>
                  </a:lnTo>
                  <a:cubicBezTo>
                    <a:pt x="39984" y="913121"/>
                    <a:pt x="26143" y="907387"/>
                    <a:pt x="15938" y="897182"/>
                  </a:cubicBezTo>
                  <a:cubicBezTo>
                    <a:pt x="5733" y="886977"/>
                    <a:pt x="0" y="873136"/>
                    <a:pt x="0" y="858704"/>
                  </a:cubicBezTo>
                  <a:lnTo>
                    <a:pt x="0" y="54417"/>
                  </a:lnTo>
                  <a:cubicBezTo>
                    <a:pt x="0" y="39984"/>
                    <a:pt x="5733" y="26143"/>
                    <a:pt x="15938" y="15938"/>
                  </a:cubicBezTo>
                  <a:cubicBezTo>
                    <a:pt x="26143" y="5733"/>
                    <a:pt x="39984" y="0"/>
                    <a:pt x="54417" y="0"/>
                  </a:cubicBezTo>
                  <a:close/>
                </a:path>
              </a:pathLst>
            </a:custGeom>
            <a:solidFill>
              <a:srgbClr val="F6FFF6"/>
            </a:solidFill>
            <a:ln cap="rnd" cmpd="sng" w="28575">
              <a:solidFill>
                <a:srgbClr val="40770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11"/>
            <p:cNvSpPr txBox="1"/>
            <p:nvPr/>
          </p:nvSpPr>
          <p:spPr>
            <a:xfrm>
              <a:off x="0" y="-47625"/>
              <a:ext cx="1236533" cy="960746"/>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11" name="Google Shape;311;p11"/>
          <p:cNvGrpSpPr/>
          <p:nvPr/>
        </p:nvGrpSpPr>
        <p:grpSpPr>
          <a:xfrm>
            <a:off x="4034004" y="5314291"/>
            <a:ext cx="5523501" cy="2757734"/>
            <a:chOff x="0" y="-47625"/>
            <a:chExt cx="1454749" cy="726317"/>
          </a:xfrm>
        </p:grpSpPr>
        <p:sp>
          <p:nvSpPr>
            <p:cNvPr id="312" name="Google Shape;312;p11"/>
            <p:cNvSpPr/>
            <p:nvPr/>
          </p:nvSpPr>
          <p:spPr>
            <a:xfrm>
              <a:off x="0" y="0"/>
              <a:ext cx="1454749" cy="678692"/>
            </a:xfrm>
            <a:custGeom>
              <a:rect b="b" l="l" r="r" t="t"/>
              <a:pathLst>
                <a:path extrusionOk="0" h="678692" w="1454749">
                  <a:moveTo>
                    <a:pt x="46254" y="0"/>
                  </a:moveTo>
                  <a:lnTo>
                    <a:pt x="1408495" y="0"/>
                  </a:lnTo>
                  <a:cubicBezTo>
                    <a:pt x="1420763" y="0"/>
                    <a:pt x="1432528" y="4873"/>
                    <a:pt x="1441202" y="13547"/>
                  </a:cubicBezTo>
                  <a:cubicBezTo>
                    <a:pt x="1449876" y="22222"/>
                    <a:pt x="1454749" y="33987"/>
                    <a:pt x="1454749" y="46254"/>
                  </a:cubicBezTo>
                  <a:lnTo>
                    <a:pt x="1454749" y="632438"/>
                  </a:lnTo>
                  <a:cubicBezTo>
                    <a:pt x="1454749" y="657983"/>
                    <a:pt x="1434041" y="678692"/>
                    <a:pt x="1408495" y="678692"/>
                  </a:cubicBezTo>
                  <a:lnTo>
                    <a:pt x="46254" y="678692"/>
                  </a:lnTo>
                  <a:cubicBezTo>
                    <a:pt x="20709" y="678692"/>
                    <a:pt x="0" y="657983"/>
                    <a:pt x="0" y="632438"/>
                  </a:cubicBezTo>
                  <a:lnTo>
                    <a:pt x="0" y="46254"/>
                  </a:lnTo>
                  <a:cubicBezTo>
                    <a:pt x="0" y="20709"/>
                    <a:pt x="20709" y="0"/>
                    <a:pt x="46254" y="0"/>
                  </a:cubicBezTo>
                  <a:close/>
                </a:path>
              </a:pathLst>
            </a:custGeom>
            <a:gradFill>
              <a:gsLst>
                <a:gs pos="0">
                  <a:srgbClr val="ACB727"/>
                </a:gs>
                <a:gs pos="100000">
                  <a:srgbClr val="006601"/>
                </a:gs>
              </a:gsLst>
              <a:lin ang="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1"/>
            <p:cNvSpPr txBox="1"/>
            <p:nvPr/>
          </p:nvSpPr>
          <p:spPr>
            <a:xfrm>
              <a:off x="0" y="-47625"/>
              <a:ext cx="1454749" cy="726317"/>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14" name="Google Shape;314;p11"/>
          <p:cNvGrpSpPr/>
          <p:nvPr/>
        </p:nvGrpSpPr>
        <p:grpSpPr>
          <a:xfrm rot="9397689">
            <a:off x="-1002241" y="4506869"/>
            <a:ext cx="6130735" cy="7039860"/>
            <a:chOff x="-2063631" y="-15"/>
            <a:chExt cx="6374088" cy="7319299"/>
          </a:xfrm>
        </p:grpSpPr>
        <p:sp>
          <p:nvSpPr>
            <p:cNvPr id="315" name="Google Shape;315;p11"/>
            <p:cNvSpPr/>
            <p:nvPr/>
          </p:nvSpPr>
          <p:spPr>
            <a:xfrm rot="-9461634">
              <a:off x="-1067302" y="602731"/>
              <a:ext cx="4381429" cy="6113808"/>
            </a:xfrm>
            <a:custGeom>
              <a:rect b="b" l="l" r="r" t="t"/>
              <a:pathLst>
                <a:path extrusionOk="0" h="6113808" w="4381429">
                  <a:moveTo>
                    <a:pt x="2410529" y="6113808"/>
                  </a:moveTo>
                  <a:cubicBezTo>
                    <a:pt x="4032921" y="5448215"/>
                    <a:pt x="4808588" y="3593370"/>
                    <a:pt x="4142995" y="1970978"/>
                  </a:cubicBezTo>
                  <a:cubicBezTo>
                    <a:pt x="3477402" y="348587"/>
                    <a:pt x="1622509" y="-427198"/>
                    <a:pt x="0" y="238443"/>
                  </a:cubicBezTo>
                  <a:lnTo>
                    <a:pt x="721111" y="2037652"/>
                  </a:lnTo>
                  <a:cubicBezTo>
                    <a:pt x="1348660" y="1780198"/>
                    <a:pt x="2065975" y="2080168"/>
                    <a:pt x="2323429" y="2707717"/>
                  </a:cubicBezTo>
                  <a:cubicBezTo>
                    <a:pt x="2580883" y="3335265"/>
                    <a:pt x="2280914" y="4052580"/>
                    <a:pt x="1653365" y="4310035"/>
                  </a:cubicBezTo>
                  <a:lnTo>
                    <a:pt x="2410529" y="6113808"/>
                  </a:lnTo>
                  <a:close/>
                </a:path>
              </a:pathLst>
            </a:custGeom>
            <a:blipFill rotWithShape="1">
              <a:blip r:embed="rId4">
                <a:alphaModFix/>
              </a:blip>
              <a:stretch>
                <a:fillRect b="-352" l="-81244" r="-34035" t="-15357"/>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11"/>
            <p:cNvSpPr/>
            <p:nvPr/>
          </p:nvSpPr>
          <p:spPr>
            <a:xfrm>
              <a:off x="0" y="0"/>
              <a:ext cx="3198749" cy="6358509"/>
            </a:xfrm>
            <a:custGeom>
              <a:rect b="b" l="l" r="r" t="t"/>
              <a:pathLst>
                <a:path extrusionOk="0" h="6358509" w="3198749">
                  <a:moveTo>
                    <a:pt x="3183128" y="6358509"/>
                  </a:moveTo>
                  <a:lnTo>
                    <a:pt x="3179318" y="6358509"/>
                  </a:lnTo>
                  <a:cubicBezTo>
                    <a:pt x="2750185" y="6358509"/>
                    <a:pt x="2333752" y="6274435"/>
                    <a:pt x="1941830" y="6108700"/>
                  </a:cubicBezTo>
                  <a:cubicBezTo>
                    <a:pt x="1563243" y="5948553"/>
                    <a:pt x="1223264" y="5719318"/>
                    <a:pt x="931291" y="5427345"/>
                  </a:cubicBezTo>
                  <a:cubicBezTo>
                    <a:pt x="639318" y="5135372"/>
                    <a:pt x="410083" y="4795393"/>
                    <a:pt x="249936" y="4416806"/>
                  </a:cubicBezTo>
                  <a:cubicBezTo>
                    <a:pt x="84074" y="4024757"/>
                    <a:pt x="0" y="3608451"/>
                    <a:pt x="0" y="3179191"/>
                  </a:cubicBezTo>
                  <a:cubicBezTo>
                    <a:pt x="0" y="2749931"/>
                    <a:pt x="84074" y="2333625"/>
                    <a:pt x="249809" y="1941703"/>
                  </a:cubicBezTo>
                  <a:cubicBezTo>
                    <a:pt x="409956" y="1563116"/>
                    <a:pt x="639191" y="1223137"/>
                    <a:pt x="931164" y="931164"/>
                  </a:cubicBezTo>
                  <a:cubicBezTo>
                    <a:pt x="1223137" y="639191"/>
                    <a:pt x="1563116" y="409956"/>
                    <a:pt x="1941703" y="249809"/>
                  </a:cubicBezTo>
                  <a:cubicBezTo>
                    <a:pt x="2333625" y="84074"/>
                    <a:pt x="2750058" y="0"/>
                    <a:pt x="3179191" y="0"/>
                  </a:cubicBezTo>
                  <a:lnTo>
                    <a:pt x="3183001" y="0"/>
                  </a:lnTo>
                  <a:lnTo>
                    <a:pt x="3183001" y="3810"/>
                  </a:lnTo>
                  <a:lnTo>
                    <a:pt x="3198749" y="1964055"/>
                  </a:lnTo>
                  <a:lnTo>
                    <a:pt x="3194812" y="1964055"/>
                  </a:lnTo>
                  <a:cubicBezTo>
                    <a:pt x="2867787" y="1964055"/>
                    <a:pt x="2560320" y="2091436"/>
                    <a:pt x="2329180" y="2322576"/>
                  </a:cubicBezTo>
                  <a:cubicBezTo>
                    <a:pt x="2097913" y="2553843"/>
                    <a:pt x="1970659" y="2861183"/>
                    <a:pt x="1970659" y="3188208"/>
                  </a:cubicBezTo>
                  <a:cubicBezTo>
                    <a:pt x="1970659" y="3515233"/>
                    <a:pt x="2098040" y="3822700"/>
                    <a:pt x="2329180" y="4053840"/>
                  </a:cubicBezTo>
                  <a:cubicBezTo>
                    <a:pt x="2560447" y="4285107"/>
                    <a:pt x="2867787" y="4412361"/>
                    <a:pt x="3194812" y="4412361"/>
                  </a:cubicBezTo>
                  <a:lnTo>
                    <a:pt x="3198749" y="4412361"/>
                  </a:lnTo>
                  <a:lnTo>
                    <a:pt x="3198749" y="4416298"/>
                  </a:lnTo>
                  <a:lnTo>
                    <a:pt x="3183128" y="6358509"/>
                  </a:lnTo>
                  <a:close/>
                  <a:moveTo>
                    <a:pt x="3175381" y="7747"/>
                  </a:moveTo>
                  <a:cubicBezTo>
                    <a:pt x="2748534" y="8255"/>
                    <a:pt x="2334514" y="92075"/>
                    <a:pt x="1944751" y="256921"/>
                  </a:cubicBezTo>
                  <a:cubicBezTo>
                    <a:pt x="1567053" y="416687"/>
                    <a:pt x="1227963" y="645287"/>
                    <a:pt x="936625" y="936625"/>
                  </a:cubicBezTo>
                  <a:cubicBezTo>
                    <a:pt x="645414" y="1227836"/>
                    <a:pt x="416687" y="1567053"/>
                    <a:pt x="256921" y="1944751"/>
                  </a:cubicBezTo>
                  <a:cubicBezTo>
                    <a:pt x="91567" y="2335784"/>
                    <a:pt x="7747" y="2751074"/>
                    <a:pt x="7747" y="3179191"/>
                  </a:cubicBezTo>
                  <a:cubicBezTo>
                    <a:pt x="7747" y="3607308"/>
                    <a:pt x="91567" y="4022725"/>
                    <a:pt x="256921" y="4413631"/>
                  </a:cubicBezTo>
                  <a:cubicBezTo>
                    <a:pt x="416687" y="4791329"/>
                    <a:pt x="645287" y="5130419"/>
                    <a:pt x="936625" y="5421757"/>
                  </a:cubicBezTo>
                  <a:cubicBezTo>
                    <a:pt x="1227836" y="5712968"/>
                    <a:pt x="1567053" y="5941695"/>
                    <a:pt x="1944751" y="6101461"/>
                  </a:cubicBezTo>
                  <a:cubicBezTo>
                    <a:pt x="2334514" y="6266307"/>
                    <a:pt x="2748534" y="6350127"/>
                    <a:pt x="3175381" y="6350635"/>
                  </a:cubicBezTo>
                  <a:lnTo>
                    <a:pt x="3191129" y="4420108"/>
                  </a:lnTo>
                  <a:cubicBezTo>
                    <a:pt x="2863469" y="4419092"/>
                    <a:pt x="2555621" y="4291076"/>
                    <a:pt x="2323846" y="4059301"/>
                  </a:cubicBezTo>
                  <a:cubicBezTo>
                    <a:pt x="2091182" y="3826637"/>
                    <a:pt x="1963039" y="3517265"/>
                    <a:pt x="1963039" y="3188208"/>
                  </a:cubicBezTo>
                  <a:cubicBezTo>
                    <a:pt x="1963039" y="2859151"/>
                    <a:pt x="2091182" y="2549779"/>
                    <a:pt x="2323846" y="2317115"/>
                  </a:cubicBezTo>
                  <a:cubicBezTo>
                    <a:pt x="2555621" y="2085340"/>
                    <a:pt x="2863469" y="1957324"/>
                    <a:pt x="3191129" y="1956308"/>
                  </a:cubicBezTo>
                  <a:lnTo>
                    <a:pt x="3175381" y="7747"/>
                  </a:lnTo>
                  <a:close/>
                </a:path>
              </a:pathLst>
            </a:custGeom>
            <a:solidFill>
              <a:srgbClr val="407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7" name="Google Shape;317;p11"/>
          <p:cNvGrpSpPr/>
          <p:nvPr/>
        </p:nvGrpSpPr>
        <p:grpSpPr>
          <a:xfrm>
            <a:off x="15480335" y="278815"/>
            <a:ext cx="2807665" cy="996085"/>
            <a:chOff x="0" y="-192882"/>
            <a:chExt cx="3743553" cy="1328114"/>
          </a:xfrm>
        </p:grpSpPr>
        <p:grpSp>
          <p:nvGrpSpPr>
            <p:cNvPr id="318" name="Google Shape;318;p11"/>
            <p:cNvGrpSpPr/>
            <p:nvPr/>
          </p:nvGrpSpPr>
          <p:grpSpPr>
            <a:xfrm>
              <a:off x="0" y="-192882"/>
              <a:ext cx="3743553" cy="1328114"/>
              <a:chOff x="0" y="-38100"/>
              <a:chExt cx="739467" cy="262343"/>
            </a:xfrm>
          </p:grpSpPr>
          <p:sp>
            <p:nvSpPr>
              <p:cNvPr id="319" name="Google Shape;319;p11"/>
              <p:cNvSpPr/>
              <p:nvPr/>
            </p:nvSpPr>
            <p:spPr>
              <a:xfrm>
                <a:off x="0" y="0"/>
                <a:ext cx="739467" cy="224243"/>
              </a:xfrm>
              <a:custGeom>
                <a:rect b="b" l="l" r="r" t="t"/>
                <a:pathLst>
                  <a:path extrusionOk="0" h="224243" w="739467">
                    <a:moveTo>
                      <a:pt x="0" y="0"/>
                    </a:moveTo>
                    <a:lnTo>
                      <a:pt x="739467" y="0"/>
                    </a:lnTo>
                    <a:lnTo>
                      <a:pt x="739467" y="224243"/>
                    </a:lnTo>
                    <a:lnTo>
                      <a:pt x="0" y="224243"/>
                    </a:lnTo>
                    <a:close/>
                  </a:path>
                </a:pathLst>
              </a:custGeom>
              <a:solidFill>
                <a:srgbClr val="F1F0F0"/>
              </a:solidFill>
              <a:ln>
                <a:noFill/>
              </a:ln>
            </p:spPr>
          </p:sp>
          <p:sp>
            <p:nvSpPr>
              <p:cNvPr id="320" name="Google Shape;320;p11"/>
              <p:cNvSpPr txBox="1"/>
              <p:nvPr/>
            </p:nvSpPr>
            <p:spPr>
              <a:xfrm>
                <a:off x="0" y="-38100"/>
                <a:ext cx="739467" cy="262343"/>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1" name="Google Shape;321;p11"/>
            <p:cNvSpPr/>
            <p:nvPr/>
          </p:nvSpPr>
          <p:spPr>
            <a:xfrm>
              <a:off x="129779" y="143644"/>
              <a:ext cx="1581958" cy="847944"/>
            </a:xfrm>
            <a:custGeom>
              <a:rect b="b" l="l" r="r" t="t"/>
              <a:pathLst>
                <a:path extrusionOk="0" h="847944" w="1581958">
                  <a:moveTo>
                    <a:pt x="0" y="0"/>
                  </a:moveTo>
                  <a:lnTo>
                    <a:pt x="1581957" y="0"/>
                  </a:lnTo>
                  <a:lnTo>
                    <a:pt x="1581957" y="847944"/>
                  </a:lnTo>
                  <a:lnTo>
                    <a:pt x="0" y="847944"/>
                  </a:lnTo>
                  <a:lnTo>
                    <a:pt x="0" y="0"/>
                  </a:lnTo>
                  <a:close/>
                </a:path>
              </a:pathLst>
            </a:custGeom>
            <a:blipFill rotWithShape="1">
              <a:blip r:embed="rId5">
                <a:alphaModFix/>
              </a:blip>
              <a:stretch>
                <a:fillRect b="-41513" l="0" r="0" t="-2646"/>
              </a:stretch>
            </a:blipFill>
            <a:ln>
              <a:noFill/>
            </a:ln>
          </p:spPr>
        </p:sp>
        <p:sp>
          <p:nvSpPr>
            <p:cNvPr id="322" name="Google Shape;322;p11"/>
            <p:cNvSpPr txBox="1"/>
            <p:nvPr/>
          </p:nvSpPr>
          <p:spPr>
            <a:xfrm>
              <a:off x="1636220" y="153169"/>
              <a:ext cx="1832652" cy="874201"/>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213" u="none" cap="none" strike="noStrike">
                  <a:solidFill>
                    <a:srgbClr val="006838"/>
                  </a:solidFill>
                  <a:latin typeface="Inter"/>
                  <a:ea typeface="Inter"/>
                  <a:cs typeface="Inter"/>
                  <a:sym typeface="Inter"/>
                </a:rPr>
                <a:t>FrogtownFarm</a:t>
              </a:r>
              <a:endParaRPr/>
            </a:p>
          </p:txBody>
        </p:sp>
      </p:grpSp>
      <p:grpSp>
        <p:nvGrpSpPr>
          <p:cNvPr id="323" name="Google Shape;323;p11"/>
          <p:cNvGrpSpPr/>
          <p:nvPr/>
        </p:nvGrpSpPr>
        <p:grpSpPr>
          <a:xfrm>
            <a:off x="17380051" y="9113639"/>
            <a:ext cx="1047407" cy="1236707"/>
            <a:chOff x="0" y="-38100"/>
            <a:chExt cx="275860" cy="325717"/>
          </a:xfrm>
        </p:grpSpPr>
        <p:sp>
          <p:nvSpPr>
            <p:cNvPr id="324" name="Google Shape;324;p11"/>
            <p:cNvSpPr/>
            <p:nvPr/>
          </p:nvSpPr>
          <p:spPr>
            <a:xfrm>
              <a:off x="0" y="0"/>
              <a:ext cx="275860" cy="287617"/>
            </a:xfrm>
            <a:custGeom>
              <a:rect b="b" l="l" r="r" t="t"/>
              <a:pathLst>
                <a:path extrusionOk="0" h="287617" w="275860">
                  <a:moveTo>
                    <a:pt x="0" y="0"/>
                  </a:moveTo>
                  <a:lnTo>
                    <a:pt x="275860" y="0"/>
                  </a:lnTo>
                  <a:lnTo>
                    <a:pt x="275860" y="287617"/>
                  </a:lnTo>
                  <a:lnTo>
                    <a:pt x="0" y="287617"/>
                  </a:lnTo>
                  <a:close/>
                </a:path>
              </a:pathLst>
            </a:custGeom>
            <a:solidFill>
              <a:srgbClr val="568934"/>
            </a:solidFill>
            <a:ln>
              <a:noFill/>
            </a:ln>
          </p:spPr>
        </p:sp>
        <p:sp>
          <p:nvSpPr>
            <p:cNvPr id="325" name="Google Shape;325;p11"/>
            <p:cNvSpPr txBox="1"/>
            <p:nvPr/>
          </p:nvSpPr>
          <p:spPr>
            <a:xfrm>
              <a:off x="0" y="-38100"/>
              <a:ext cx="275860"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6" name="Google Shape;326;p11"/>
          <p:cNvSpPr txBox="1"/>
          <p:nvPr/>
        </p:nvSpPr>
        <p:spPr>
          <a:xfrm>
            <a:off x="4257073" y="4018932"/>
            <a:ext cx="5069181" cy="941070"/>
          </a:xfrm>
          <a:prstGeom prst="rect">
            <a:avLst/>
          </a:prstGeom>
          <a:noFill/>
          <a:ln>
            <a:noFill/>
          </a:ln>
        </p:spPr>
        <p:txBody>
          <a:bodyPr anchorCtr="0" anchor="t" bIns="0" lIns="0" spcFirstLastPara="1" rIns="0" wrap="square" tIns="0">
            <a:spAutoFit/>
          </a:bodyPr>
          <a:lstStyle/>
          <a:p>
            <a:pPr indent="0" lvl="0" marL="0" marR="0" rtl="0" algn="l">
              <a:lnSpc>
                <a:spcPct val="140014"/>
              </a:lnSpc>
              <a:spcBef>
                <a:spcPts val="0"/>
              </a:spcBef>
              <a:spcAft>
                <a:spcPts val="0"/>
              </a:spcAft>
              <a:buNone/>
            </a:pPr>
            <a:r>
              <a:rPr b="0" i="0" lang="en-US" sz="2699" u="none" cap="none" strike="noStrike">
                <a:solidFill>
                  <a:srgbClr val="407709"/>
                </a:solidFill>
                <a:latin typeface="Inter"/>
                <a:ea typeface="Inter"/>
                <a:cs typeface="Inter"/>
                <a:sym typeface="Inter"/>
              </a:rPr>
              <a:t>Specific, Measurable, Actionable, Reasonable, Timely</a:t>
            </a:r>
            <a:endParaRPr/>
          </a:p>
        </p:txBody>
      </p:sp>
      <p:sp>
        <p:nvSpPr>
          <p:cNvPr id="327" name="Google Shape;327;p11"/>
          <p:cNvSpPr txBox="1"/>
          <p:nvPr/>
        </p:nvSpPr>
        <p:spPr>
          <a:xfrm>
            <a:off x="4257073" y="3340435"/>
            <a:ext cx="3683404" cy="72199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4200" u="none" cap="none" strike="noStrike">
                <a:solidFill>
                  <a:srgbClr val="FEB415"/>
                </a:solidFill>
                <a:latin typeface="Inter"/>
                <a:ea typeface="Inter"/>
                <a:cs typeface="Inter"/>
                <a:sym typeface="Inter"/>
              </a:rPr>
              <a:t>SMART Goals</a:t>
            </a:r>
            <a:endParaRPr/>
          </a:p>
        </p:txBody>
      </p:sp>
      <p:sp>
        <p:nvSpPr>
          <p:cNvPr id="328" name="Google Shape;328;p11"/>
          <p:cNvSpPr txBox="1"/>
          <p:nvPr/>
        </p:nvSpPr>
        <p:spPr>
          <a:xfrm>
            <a:off x="10097844" y="4811454"/>
            <a:ext cx="3907592" cy="2113296"/>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rPr b="0" i="0" lang="en-US" sz="3049" u="none" cap="none" strike="noStrike">
                <a:solidFill>
                  <a:srgbClr val="407709"/>
                </a:solidFill>
                <a:latin typeface="Inter"/>
                <a:ea typeface="Inter"/>
                <a:cs typeface="Inter"/>
                <a:sym typeface="Inter"/>
              </a:rPr>
              <a:t>Farming for joy? </a:t>
            </a:r>
            <a:endParaRPr/>
          </a:p>
          <a:p>
            <a:pPr indent="0" lvl="0" marL="0" marR="0" rtl="0" algn="l">
              <a:lnSpc>
                <a:spcPct val="140013"/>
              </a:lnSpc>
              <a:spcBef>
                <a:spcPts val="0"/>
              </a:spcBef>
              <a:spcAft>
                <a:spcPts val="0"/>
              </a:spcAft>
              <a:buNone/>
            </a:pPr>
            <a:r>
              <a:rPr b="0" i="0" lang="en-US" sz="3049" u="none" cap="none" strike="noStrike">
                <a:solidFill>
                  <a:srgbClr val="407709"/>
                </a:solidFill>
                <a:latin typeface="Inter"/>
                <a:ea typeface="Inter"/>
                <a:cs typeface="Inter"/>
                <a:sym typeface="Inter"/>
              </a:rPr>
              <a:t>Joy should be a goal! What will give you the most joy?</a:t>
            </a:r>
            <a:endParaRPr/>
          </a:p>
        </p:txBody>
      </p:sp>
      <p:sp>
        <p:nvSpPr>
          <p:cNvPr id="329" name="Google Shape;329;p11"/>
          <p:cNvSpPr txBox="1"/>
          <p:nvPr/>
        </p:nvSpPr>
        <p:spPr>
          <a:xfrm>
            <a:off x="950982" y="718751"/>
            <a:ext cx="8922478" cy="1958340"/>
          </a:xfrm>
          <a:prstGeom prst="rect">
            <a:avLst/>
          </a:prstGeom>
          <a:noFill/>
          <a:ln>
            <a:noFill/>
          </a:ln>
        </p:spPr>
        <p:txBody>
          <a:bodyPr anchorCtr="0" anchor="t" bIns="0" lIns="0" spcFirstLastPara="1" rIns="0" wrap="square" tIns="0">
            <a:spAutoFit/>
          </a:bodyPr>
          <a:lstStyle/>
          <a:p>
            <a:pPr indent="0" lvl="0" marL="0" marR="0" rtl="0" algn="l">
              <a:lnSpc>
                <a:spcPct val="85000"/>
              </a:lnSpc>
              <a:spcBef>
                <a:spcPts val="0"/>
              </a:spcBef>
              <a:spcAft>
                <a:spcPts val="0"/>
              </a:spcAft>
              <a:buNone/>
            </a:pPr>
            <a:r>
              <a:rPr b="1" i="0" lang="en-US" sz="8700" u="none" cap="none" strike="noStrike">
                <a:solidFill>
                  <a:srgbClr val="013927"/>
                </a:solidFill>
                <a:latin typeface="Lato"/>
                <a:ea typeface="Lato"/>
                <a:cs typeface="Lato"/>
                <a:sym typeface="Lato"/>
              </a:rPr>
              <a:t>MATCHING CROPS TO GOALS</a:t>
            </a:r>
            <a:endParaRPr/>
          </a:p>
        </p:txBody>
      </p:sp>
      <p:sp>
        <p:nvSpPr>
          <p:cNvPr id="330" name="Google Shape;330;p11"/>
          <p:cNvSpPr txBox="1"/>
          <p:nvPr/>
        </p:nvSpPr>
        <p:spPr>
          <a:xfrm>
            <a:off x="4318697" y="6317923"/>
            <a:ext cx="5007557" cy="1603121"/>
          </a:xfrm>
          <a:prstGeom prst="rect">
            <a:avLst/>
          </a:prstGeom>
          <a:noFill/>
          <a:ln>
            <a:noFill/>
          </a:ln>
        </p:spPr>
        <p:txBody>
          <a:bodyPr anchorCtr="0" anchor="t" bIns="0" lIns="0" spcFirstLastPara="1" rIns="0" wrap="square" tIns="0">
            <a:spAutoFit/>
          </a:bodyPr>
          <a:lstStyle/>
          <a:p>
            <a:pPr indent="0" lvl="0" marL="0" marR="0" rtl="0" algn="l">
              <a:lnSpc>
                <a:spcPct val="122008"/>
              </a:lnSpc>
              <a:spcBef>
                <a:spcPts val="0"/>
              </a:spcBef>
              <a:spcAft>
                <a:spcPts val="0"/>
              </a:spcAft>
              <a:buNone/>
            </a:pPr>
            <a:r>
              <a:rPr b="0" i="0" lang="en-US" sz="2599" u="none" cap="none" strike="noStrike">
                <a:solidFill>
                  <a:srgbClr val="FEFEFE"/>
                </a:solidFill>
                <a:latin typeface="Inter"/>
                <a:ea typeface="Inter"/>
                <a:cs typeface="Inter"/>
                <a:sym typeface="Inter"/>
              </a:rPr>
              <a:t>Farming for income? Income should be a goal. How much do you need to make in order to make a profit?</a:t>
            </a:r>
            <a:endParaRPr/>
          </a:p>
        </p:txBody>
      </p:sp>
      <p:sp>
        <p:nvSpPr>
          <p:cNvPr id="331" name="Google Shape;331;p11"/>
          <p:cNvSpPr txBox="1"/>
          <p:nvPr/>
        </p:nvSpPr>
        <p:spPr>
          <a:xfrm>
            <a:off x="4318697" y="5521391"/>
            <a:ext cx="3683404" cy="72199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4200" u="none" cap="none" strike="noStrike">
                <a:solidFill>
                  <a:srgbClr val="FEFEFE"/>
                </a:solidFill>
                <a:latin typeface="Inter"/>
                <a:ea typeface="Inter"/>
                <a:cs typeface="Inter"/>
                <a:sym typeface="Inter"/>
              </a:rPr>
              <a:t>Income</a:t>
            </a:r>
            <a:endParaRPr/>
          </a:p>
        </p:txBody>
      </p:sp>
      <p:sp>
        <p:nvSpPr>
          <p:cNvPr id="332" name="Google Shape;332;p11"/>
          <p:cNvSpPr txBox="1"/>
          <p:nvPr/>
        </p:nvSpPr>
        <p:spPr>
          <a:xfrm>
            <a:off x="10097844" y="4031324"/>
            <a:ext cx="4851665" cy="63944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3700" u="none" cap="none" strike="noStrike">
                <a:solidFill>
                  <a:srgbClr val="FEB415"/>
                </a:solidFill>
                <a:latin typeface="Inter"/>
                <a:ea typeface="Inter"/>
                <a:cs typeface="Inter"/>
                <a:sym typeface="Inter"/>
              </a:rPr>
              <a:t>Joy</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6FFF6"/>
        </a:solidFill>
      </p:bgPr>
    </p:bg>
    <p:spTree>
      <p:nvGrpSpPr>
        <p:cNvPr id="336" name="Shape 336"/>
        <p:cNvGrpSpPr/>
        <p:nvPr/>
      </p:nvGrpSpPr>
      <p:grpSpPr>
        <a:xfrm>
          <a:off x="0" y="0"/>
          <a:ext cx="0" cy="0"/>
          <a:chOff x="0" y="0"/>
          <a:chExt cx="0" cy="0"/>
        </a:xfrm>
      </p:grpSpPr>
      <p:sp>
        <p:nvSpPr>
          <p:cNvPr id="337" name="Google Shape;337;p12"/>
          <p:cNvSpPr/>
          <p:nvPr/>
        </p:nvSpPr>
        <p:spPr>
          <a:xfrm>
            <a:off x="6410476" y="1040602"/>
            <a:ext cx="10974246" cy="6330642"/>
          </a:xfrm>
          <a:custGeom>
            <a:rect b="b" l="l" r="r" t="t"/>
            <a:pathLst>
              <a:path extrusionOk="0" h="5159833" w="8944635">
                <a:moveTo>
                  <a:pt x="8762165" y="0"/>
                </a:moveTo>
                <a:cubicBezTo>
                  <a:pt x="7000072" y="0"/>
                  <a:pt x="5230823" y="0"/>
                  <a:pt x="3468730" y="0"/>
                </a:cubicBezTo>
                <a:lnTo>
                  <a:pt x="3468730" y="156312"/>
                </a:lnTo>
                <a:cubicBezTo>
                  <a:pt x="3305937" y="156312"/>
                  <a:pt x="3084110" y="156312"/>
                  <a:pt x="2921318" y="156312"/>
                </a:cubicBezTo>
                <a:lnTo>
                  <a:pt x="2921318" y="312624"/>
                </a:lnTo>
                <a:cubicBezTo>
                  <a:pt x="2758526" y="312624"/>
                  <a:pt x="2536698" y="312624"/>
                  <a:pt x="2373906" y="312624"/>
                </a:cubicBezTo>
                <a:lnTo>
                  <a:pt x="2373906" y="468936"/>
                </a:lnTo>
                <a:cubicBezTo>
                  <a:pt x="2282671" y="468936"/>
                  <a:pt x="2100200" y="468936"/>
                  <a:pt x="2008965" y="468936"/>
                </a:cubicBezTo>
                <a:lnTo>
                  <a:pt x="2008965" y="625249"/>
                </a:lnTo>
                <a:cubicBezTo>
                  <a:pt x="1917730" y="625249"/>
                  <a:pt x="1735259" y="625249"/>
                  <a:pt x="1644024" y="625249"/>
                </a:cubicBezTo>
                <a:lnTo>
                  <a:pt x="1644024" y="781561"/>
                </a:lnTo>
                <a:cubicBezTo>
                  <a:pt x="1552789" y="781561"/>
                  <a:pt x="1370318" y="781561"/>
                  <a:pt x="1279083" y="781561"/>
                </a:cubicBezTo>
                <a:lnTo>
                  <a:pt x="1279083" y="937873"/>
                </a:lnTo>
                <a:lnTo>
                  <a:pt x="1094823" y="937873"/>
                </a:lnTo>
                <a:lnTo>
                  <a:pt x="1094823" y="1094185"/>
                </a:lnTo>
                <a:lnTo>
                  <a:pt x="912353" y="1094185"/>
                </a:lnTo>
                <a:lnTo>
                  <a:pt x="912353" y="1250497"/>
                </a:lnTo>
                <a:lnTo>
                  <a:pt x="729882" y="1250497"/>
                </a:lnTo>
                <a:cubicBezTo>
                  <a:pt x="729882" y="1328653"/>
                  <a:pt x="729882" y="1484965"/>
                  <a:pt x="729882" y="1563121"/>
                </a:cubicBezTo>
                <a:lnTo>
                  <a:pt x="547412" y="1563121"/>
                </a:lnTo>
                <a:cubicBezTo>
                  <a:pt x="547412" y="1641277"/>
                  <a:pt x="547412" y="1797590"/>
                  <a:pt x="547412" y="1875746"/>
                </a:cubicBezTo>
                <a:lnTo>
                  <a:pt x="364941" y="1875746"/>
                </a:lnTo>
                <a:cubicBezTo>
                  <a:pt x="364941" y="1953902"/>
                  <a:pt x="364941" y="2110214"/>
                  <a:pt x="364941" y="2188370"/>
                </a:cubicBezTo>
                <a:lnTo>
                  <a:pt x="182471" y="2188370"/>
                </a:lnTo>
                <a:cubicBezTo>
                  <a:pt x="182471" y="2327825"/>
                  <a:pt x="182471" y="2517851"/>
                  <a:pt x="182471" y="2657306"/>
                </a:cubicBezTo>
                <a:lnTo>
                  <a:pt x="0" y="2657306"/>
                </a:lnTo>
                <a:cubicBezTo>
                  <a:pt x="0" y="3487906"/>
                  <a:pt x="0" y="4327701"/>
                  <a:pt x="0" y="5159833"/>
                </a:cubicBezTo>
                <a:cubicBezTo>
                  <a:pt x="1944564" y="5159833"/>
                  <a:pt x="3896283" y="5159833"/>
                  <a:pt x="5840847" y="5159833"/>
                </a:cubicBezTo>
                <a:lnTo>
                  <a:pt x="5840847" y="5003521"/>
                </a:lnTo>
                <a:cubicBezTo>
                  <a:pt x="6003640" y="5003521"/>
                  <a:pt x="6225467" y="5003521"/>
                  <a:pt x="6388259" y="5003521"/>
                </a:cubicBezTo>
                <a:lnTo>
                  <a:pt x="6388259" y="4847208"/>
                </a:lnTo>
                <a:cubicBezTo>
                  <a:pt x="6551051" y="4847208"/>
                  <a:pt x="6772878" y="4847208"/>
                  <a:pt x="6935670" y="4847208"/>
                </a:cubicBezTo>
                <a:lnTo>
                  <a:pt x="6935670" y="4690897"/>
                </a:lnTo>
                <a:cubicBezTo>
                  <a:pt x="7026906" y="4690897"/>
                  <a:pt x="7209376" y="4690897"/>
                  <a:pt x="7300612" y="4690897"/>
                </a:cubicBezTo>
                <a:lnTo>
                  <a:pt x="7300612" y="4534584"/>
                </a:lnTo>
                <a:cubicBezTo>
                  <a:pt x="7391847" y="4534584"/>
                  <a:pt x="7574318" y="4534584"/>
                  <a:pt x="7665553" y="4534584"/>
                </a:cubicBezTo>
                <a:lnTo>
                  <a:pt x="7665553" y="4378273"/>
                </a:lnTo>
                <a:lnTo>
                  <a:pt x="7848024" y="4378273"/>
                </a:lnTo>
                <a:lnTo>
                  <a:pt x="7848024" y="4221960"/>
                </a:lnTo>
                <a:lnTo>
                  <a:pt x="8032283" y="4221960"/>
                </a:lnTo>
                <a:lnTo>
                  <a:pt x="8032283" y="4065648"/>
                </a:lnTo>
                <a:lnTo>
                  <a:pt x="8214754" y="4065648"/>
                </a:lnTo>
                <a:cubicBezTo>
                  <a:pt x="8214754" y="3987492"/>
                  <a:pt x="8214754" y="3831180"/>
                  <a:pt x="8214754" y="3753024"/>
                </a:cubicBezTo>
                <a:lnTo>
                  <a:pt x="8397224" y="3753024"/>
                </a:lnTo>
                <a:cubicBezTo>
                  <a:pt x="8397224" y="3674868"/>
                  <a:pt x="8397224" y="3518556"/>
                  <a:pt x="8397224" y="3440399"/>
                </a:cubicBezTo>
                <a:lnTo>
                  <a:pt x="8579695" y="3440399"/>
                </a:lnTo>
                <a:cubicBezTo>
                  <a:pt x="8579695" y="3300945"/>
                  <a:pt x="8579695" y="3110918"/>
                  <a:pt x="8579695" y="2971463"/>
                </a:cubicBezTo>
                <a:lnTo>
                  <a:pt x="8762165" y="2971463"/>
                </a:lnTo>
                <a:cubicBezTo>
                  <a:pt x="8762165" y="2775307"/>
                  <a:pt x="8762165" y="2542371"/>
                  <a:pt x="8762165" y="2346215"/>
                </a:cubicBezTo>
                <a:lnTo>
                  <a:pt x="8944635" y="2346215"/>
                </a:lnTo>
                <a:cubicBezTo>
                  <a:pt x="8944635" y="1567719"/>
                  <a:pt x="8944635" y="778496"/>
                  <a:pt x="8944635" y="0"/>
                </a:cubicBezTo>
                <a:lnTo>
                  <a:pt x="8762165" y="0"/>
                </a:lnTo>
                <a:close/>
              </a:path>
            </a:pathLst>
          </a:custGeom>
          <a:blipFill rotWithShape="1">
            <a:blip r:embed="rId3">
              <a:alphaModFix/>
            </a:blip>
            <a:stretch>
              <a:fillRect b="-18509" l="0" r="0" t="-1150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8" name="Google Shape;338;p12"/>
          <p:cNvGrpSpPr/>
          <p:nvPr/>
        </p:nvGrpSpPr>
        <p:grpSpPr>
          <a:xfrm>
            <a:off x="9288865" y="4800749"/>
            <a:ext cx="3838379" cy="4960163"/>
            <a:chOff x="0" y="-47625"/>
            <a:chExt cx="1010931" cy="1306380"/>
          </a:xfrm>
        </p:grpSpPr>
        <p:sp>
          <p:nvSpPr>
            <p:cNvPr id="339" name="Google Shape;339;p12"/>
            <p:cNvSpPr/>
            <p:nvPr/>
          </p:nvSpPr>
          <p:spPr>
            <a:xfrm>
              <a:off x="0" y="0"/>
              <a:ext cx="1010931" cy="1258755"/>
            </a:xfrm>
            <a:custGeom>
              <a:rect b="b" l="l" r="r" t="t"/>
              <a:pathLst>
                <a:path extrusionOk="0" h="1258755" w="1010931">
                  <a:moveTo>
                    <a:pt x="66560" y="0"/>
                  </a:moveTo>
                  <a:lnTo>
                    <a:pt x="944371" y="0"/>
                  </a:lnTo>
                  <a:cubicBezTo>
                    <a:pt x="962024" y="0"/>
                    <a:pt x="978954" y="7013"/>
                    <a:pt x="991436" y="19495"/>
                  </a:cubicBezTo>
                  <a:cubicBezTo>
                    <a:pt x="1003918" y="31978"/>
                    <a:pt x="1010931" y="48907"/>
                    <a:pt x="1010931" y="66560"/>
                  </a:cubicBezTo>
                  <a:lnTo>
                    <a:pt x="1010931" y="1192195"/>
                  </a:lnTo>
                  <a:cubicBezTo>
                    <a:pt x="1010931" y="1228955"/>
                    <a:pt x="981131" y="1258755"/>
                    <a:pt x="944371" y="1258755"/>
                  </a:cubicBezTo>
                  <a:lnTo>
                    <a:pt x="66560" y="1258755"/>
                  </a:lnTo>
                  <a:cubicBezTo>
                    <a:pt x="29800" y="1258755"/>
                    <a:pt x="0" y="1228955"/>
                    <a:pt x="0" y="1192195"/>
                  </a:cubicBezTo>
                  <a:lnTo>
                    <a:pt x="0" y="66560"/>
                  </a:lnTo>
                  <a:cubicBezTo>
                    <a:pt x="0" y="29800"/>
                    <a:pt x="29800" y="0"/>
                    <a:pt x="66560" y="0"/>
                  </a:cubicBezTo>
                  <a:close/>
                </a:path>
              </a:pathLst>
            </a:custGeom>
            <a:solidFill>
              <a:srgbClr val="407709"/>
            </a:solidFill>
            <a:ln cap="rnd" cmpd="sng" w="38100">
              <a:solidFill>
                <a:srgbClr val="F6FF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12"/>
            <p:cNvSpPr txBox="1"/>
            <p:nvPr/>
          </p:nvSpPr>
          <p:spPr>
            <a:xfrm>
              <a:off x="0" y="-47625"/>
              <a:ext cx="1010931" cy="1306380"/>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41" name="Google Shape;341;p12"/>
          <p:cNvGrpSpPr/>
          <p:nvPr/>
        </p:nvGrpSpPr>
        <p:grpSpPr>
          <a:xfrm>
            <a:off x="5156809" y="4800749"/>
            <a:ext cx="3838379" cy="4960163"/>
            <a:chOff x="0" y="-47625"/>
            <a:chExt cx="1010931" cy="1306380"/>
          </a:xfrm>
        </p:grpSpPr>
        <p:sp>
          <p:nvSpPr>
            <p:cNvPr id="342" name="Google Shape;342;p12"/>
            <p:cNvSpPr/>
            <p:nvPr/>
          </p:nvSpPr>
          <p:spPr>
            <a:xfrm>
              <a:off x="0" y="0"/>
              <a:ext cx="1010931" cy="1258755"/>
            </a:xfrm>
            <a:custGeom>
              <a:rect b="b" l="l" r="r" t="t"/>
              <a:pathLst>
                <a:path extrusionOk="0" h="1258755" w="1010931">
                  <a:moveTo>
                    <a:pt x="66560" y="0"/>
                  </a:moveTo>
                  <a:lnTo>
                    <a:pt x="944371" y="0"/>
                  </a:lnTo>
                  <a:cubicBezTo>
                    <a:pt x="962024" y="0"/>
                    <a:pt x="978954" y="7013"/>
                    <a:pt x="991436" y="19495"/>
                  </a:cubicBezTo>
                  <a:cubicBezTo>
                    <a:pt x="1003918" y="31978"/>
                    <a:pt x="1010931" y="48907"/>
                    <a:pt x="1010931" y="66560"/>
                  </a:cubicBezTo>
                  <a:lnTo>
                    <a:pt x="1010931" y="1192195"/>
                  </a:lnTo>
                  <a:cubicBezTo>
                    <a:pt x="1010931" y="1228955"/>
                    <a:pt x="981131" y="1258755"/>
                    <a:pt x="944371" y="1258755"/>
                  </a:cubicBezTo>
                  <a:lnTo>
                    <a:pt x="66560" y="1258755"/>
                  </a:lnTo>
                  <a:cubicBezTo>
                    <a:pt x="29800" y="1258755"/>
                    <a:pt x="0" y="1228955"/>
                    <a:pt x="0" y="1192195"/>
                  </a:cubicBezTo>
                  <a:lnTo>
                    <a:pt x="0" y="66560"/>
                  </a:lnTo>
                  <a:cubicBezTo>
                    <a:pt x="0" y="29800"/>
                    <a:pt x="29800" y="0"/>
                    <a:pt x="66560" y="0"/>
                  </a:cubicBezTo>
                  <a:close/>
                </a:path>
              </a:pathLst>
            </a:custGeom>
            <a:solidFill>
              <a:srgbClr val="407709"/>
            </a:solidFill>
            <a:ln cap="rnd" cmpd="sng" w="38100">
              <a:solidFill>
                <a:srgbClr val="F6FF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12"/>
            <p:cNvSpPr txBox="1"/>
            <p:nvPr/>
          </p:nvSpPr>
          <p:spPr>
            <a:xfrm>
              <a:off x="0" y="-47625"/>
              <a:ext cx="1010931" cy="1306380"/>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44" name="Google Shape;344;p12"/>
          <p:cNvGrpSpPr/>
          <p:nvPr/>
        </p:nvGrpSpPr>
        <p:grpSpPr>
          <a:xfrm>
            <a:off x="1028700" y="4800749"/>
            <a:ext cx="3838379" cy="4960163"/>
            <a:chOff x="0" y="-47625"/>
            <a:chExt cx="1010931" cy="1306380"/>
          </a:xfrm>
        </p:grpSpPr>
        <p:sp>
          <p:nvSpPr>
            <p:cNvPr id="345" name="Google Shape;345;p12"/>
            <p:cNvSpPr/>
            <p:nvPr/>
          </p:nvSpPr>
          <p:spPr>
            <a:xfrm>
              <a:off x="0" y="0"/>
              <a:ext cx="1010931" cy="1258755"/>
            </a:xfrm>
            <a:custGeom>
              <a:rect b="b" l="l" r="r" t="t"/>
              <a:pathLst>
                <a:path extrusionOk="0" h="1258755" w="1010931">
                  <a:moveTo>
                    <a:pt x="66560" y="0"/>
                  </a:moveTo>
                  <a:lnTo>
                    <a:pt x="944371" y="0"/>
                  </a:lnTo>
                  <a:cubicBezTo>
                    <a:pt x="962024" y="0"/>
                    <a:pt x="978954" y="7013"/>
                    <a:pt x="991436" y="19495"/>
                  </a:cubicBezTo>
                  <a:cubicBezTo>
                    <a:pt x="1003918" y="31978"/>
                    <a:pt x="1010931" y="48907"/>
                    <a:pt x="1010931" y="66560"/>
                  </a:cubicBezTo>
                  <a:lnTo>
                    <a:pt x="1010931" y="1192195"/>
                  </a:lnTo>
                  <a:cubicBezTo>
                    <a:pt x="1010931" y="1228955"/>
                    <a:pt x="981131" y="1258755"/>
                    <a:pt x="944371" y="1258755"/>
                  </a:cubicBezTo>
                  <a:lnTo>
                    <a:pt x="66560" y="1258755"/>
                  </a:lnTo>
                  <a:cubicBezTo>
                    <a:pt x="29800" y="1258755"/>
                    <a:pt x="0" y="1228955"/>
                    <a:pt x="0" y="1192195"/>
                  </a:cubicBezTo>
                  <a:lnTo>
                    <a:pt x="0" y="66560"/>
                  </a:lnTo>
                  <a:cubicBezTo>
                    <a:pt x="0" y="29800"/>
                    <a:pt x="29800" y="0"/>
                    <a:pt x="66560" y="0"/>
                  </a:cubicBezTo>
                  <a:close/>
                </a:path>
              </a:pathLst>
            </a:custGeom>
            <a:solidFill>
              <a:srgbClr val="407709"/>
            </a:solidFill>
            <a:ln cap="rnd" cmpd="sng" w="38100">
              <a:solidFill>
                <a:srgbClr val="F6FF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12"/>
            <p:cNvSpPr txBox="1"/>
            <p:nvPr/>
          </p:nvSpPr>
          <p:spPr>
            <a:xfrm>
              <a:off x="0" y="-47625"/>
              <a:ext cx="1010931" cy="1306380"/>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47" name="Google Shape;347;p12"/>
          <p:cNvGrpSpPr/>
          <p:nvPr/>
        </p:nvGrpSpPr>
        <p:grpSpPr>
          <a:xfrm>
            <a:off x="13422519" y="4788847"/>
            <a:ext cx="3962204" cy="4960163"/>
            <a:chOff x="0" y="-47625"/>
            <a:chExt cx="1043543" cy="1306380"/>
          </a:xfrm>
        </p:grpSpPr>
        <p:sp>
          <p:nvSpPr>
            <p:cNvPr id="348" name="Google Shape;348;p12"/>
            <p:cNvSpPr/>
            <p:nvPr/>
          </p:nvSpPr>
          <p:spPr>
            <a:xfrm>
              <a:off x="0" y="0"/>
              <a:ext cx="1043543" cy="1258755"/>
            </a:xfrm>
            <a:custGeom>
              <a:rect b="b" l="l" r="r" t="t"/>
              <a:pathLst>
                <a:path extrusionOk="0" h="1258755" w="1043543">
                  <a:moveTo>
                    <a:pt x="64480" y="0"/>
                  </a:moveTo>
                  <a:lnTo>
                    <a:pt x="979063" y="0"/>
                  </a:lnTo>
                  <a:cubicBezTo>
                    <a:pt x="996164" y="0"/>
                    <a:pt x="1012565" y="6793"/>
                    <a:pt x="1024658" y="18886"/>
                  </a:cubicBezTo>
                  <a:cubicBezTo>
                    <a:pt x="1036750" y="30978"/>
                    <a:pt x="1043543" y="47379"/>
                    <a:pt x="1043543" y="64480"/>
                  </a:cubicBezTo>
                  <a:lnTo>
                    <a:pt x="1043543" y="1194275"/>
                  </a:lnTo>
                  <a:cubicBezTo>
                    <a:pt x="1043543" y="1229887"/>
                    <a:pt x="1014675" y="1258755"/>
                    <a:pt x="979063" y="1258755"/>
                  </a:cubicBezTo>
                  <a:lnTo>
                    <a:pt x="64480" y="1258755"/>
                  </a:lnTo>
                  <a:cubicBezTo>
                    <a:pt x="28869" y="1258755"/>
                    <a:pt x="0" y="1229887"/>
                    <a:pt x="0" y="1194275"/>
                  </a:cubicBezTo>
                  <a:lnTo>
                    <a:pt x="0" y="64480"/>
                  </a:lnTo>
                  <a:cubicBezTo>
                    <a:pt x="0" y="28869"/>
                    <a:pt x="28869" y="0"/>
                    <a:pt x="64480" y="0"/>
                  </a:cubicBezTo>
                  <a:close/>
                </a:path>
              </a:pathLst>
            </a:custGeom>
            <a:solidFill>
              <a:srgbClr val="407709"/>
            </a:solidFill>
            <a:ln cap="rnd" cmpd="sng" w="38100">
              <a:solidFill>
                <a:srgbClr val="F6FF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12"/>
            <p:cNvSpPr txBox="1"/>
            <p:nvPr/>
          </p:nvSpPr>
          <p:spPr>
            <a:xfrm>
              <a:off x="0" y="-47625"/>
              <a:ext cx="1043543" cy="1306380"/>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0" name="Google Shape;350;p12"/>
          <p:cNvSpPr/>
          <p:nvPr/>
        </p:nvSpPr>
        <p:spPr>
          <a:xfrm>
            <a:off x="1651190" y="6289358"/>
            <a:ext cx="2532960" cy="2532960"/>
          </a:xfrm>
          <a:custGeom>
            <a:rect b="b" l="l" r="r" t="t"/>
            <a:pathLst>
              <a:path extrusionOk="0" h="2532960" w="2532960">
                <a:moveTo>
                  <a:pt x="0" y="0"/>
                </a:moveTo>
                <a:lnTo>
                  <a:pt x="2532959" y="0"/>
                </a:lnTo>
                <a:lnTo>
                  <a:pt x="2532959" y="2532960"/>
                </a:lnTo>
                <a:lnTo>
                  <a:pt x="0" y="2532960"/>
                </a:lnTo>
                <a:lnTo>
                  <a:pt x="0" y="0"/>
                </a:lnTo>
                <a:close/>
              </a:path>
            </a:pathLst>
          </a:custGeom>
          <a:blipFill rotWithShape="1">
            <a:blip r:embed="rId4">
              <a:alphaModFix/>
            </a:blip>
            <a:stretch>
              <a:fillRect b="0" l="0" r="0" t="0"/>
            </a:stretch>
          </a:blipFill>
          <a:ln>
            <a:noFill/>
          </a:ln>
        </p:spPr>
      </p:sp>
      <p:pic>
        <p:nvPicPr>
          <p:cNvPr id="351" name="Google Shape;351;p12"/>
          <p:cNvPicPr preferRelativeResize="0"/>
          <p:nvPr/>
        </p:nvPicPr>
        <p:blipFill rotWithShape="1">
          <a:blip r:embed="rId5">
            <a:alphaModFix/>
          </a:blip>
          <a:srcRect b="0" l="0" r="0" t="0"/>
          <a:stretch/>
        </p:blipFill>
        <p:spPr>
          <a:xfrm>
            <a:off x="1769983" y="6457510"/>
            <a:ext cx="2353495" cy="2353495"/>
          </a:xfrm>
          <a:prstGeom prst="rect">
            <a:avLst/>
          </a:prstGeom>
          <a:noFill/>
          <a:ln>
            <a:noFill/>
          </a:ln>
        </p:spPr>
      </p:pic>
      <p:sp>
        <p:nvSpPr>
          <p:cNvPr id="352" name="Google Shape;352;p12"/>
          <p:cNvSpPr txBox="1"/>
          <p:nvPr/>
        </p:nvSpPr>
        <p:spPr>
          <a:xfrm>
            <a:off x="5484816" y="5162550"/>
            <a:ext cx="3094843" cy="754761"/>
          </a:xfrm>
          <a:prstGeom prst="rect">
            <a:avLst/>
          </a:prstGeom>
          <a:noFill/>
          <a:ln>
            <a:noFill/>
          </a:ln>
        </p:spPr>
        <p:txBody>
          <a:bodyPr anchorCtr="0" anchor="t" bIns="0" lIns="0" spcFirstLastPara="1" rIns="0" wrap="square" tIns="0">
            <a:spAutoFit/>
          </a:bodyPr>
          <a:lstStyle/>
          <a:p>
            <a:pPr indent="0" lvl="0" marL="0" marR="0" rtl="0" algn="ctr">
              <a:lnSpc>
                <a:spcPct val="111004"/>
              </a:lnSpc>
              <a:spcBef>
                <a:spcPts val="0"/>
              </a:spcBef>
              <a:spcAft>
                <a:spcPts val="0"/>
              </a:spcAft>
              <a:buNone/>
            </a:pPr>
            <a:r>
              <a:rPr b="1" i="0" lang="en-US" sz="2699" u="none" cap="none" strike="noStrike">
                <a:solidFill>
                  <a:srgbClr val="FCFFEE"/>
                </a:solidFill>
                <a:latin typeface="Inter"/>
                <a:ea typeface="Inter"/>
                <a:cs typeface="Inter"/>
                <a:sym typeface="Inter"/>
              </a:rPr>
              <a:t>Homework for next Wednesday:</a:t>
            </a:r>
            <a:endParaRPr/>
          </a:p>
        </p:txBody>
      </p:sp>
      <p:sp>
        <p:nvSpPr>
          <p:cNvPr id="353" name="Google Shape;353;p12"/>
          <p:cNvSpPr txBox="1"/>
          <p:nvPr/>
        </p:nvSpPr>
        <p:spPr>
          <a:xfrm>
            <a:off x="1279092" y="5253722"/>
            <a:ext cx="3277156" cy="936648"/>
          </a:xfrm>
          <a:prstGeom prst="rect">
            <a:avLst/>
          </a:prstGeom>
          <a:noFill/>
          <a:ln>
            <a:noFill/>
          </a:ln>
        </p:spPr>
        <p:txBody>
          <a:bodyPr anchorCtr="0" anchor="t" bIns="0" lIns="0" spcFirstLastPara="1" rIns="0" wrap="square" tIns="0">
            <a:spAutoFit/>
          </a:bodyPr>
          <a:lstStyle/>
          <a:p>
            <a:pPr indent="0" lvl="0" marL="0" marR="0" rtl="0" algn="ctr">
              <a:lnSpc>
                <a:spcPct val="96010"/>
              </a:lnSpc>
              <a:spcBef>
                <a:spcPts val="0"/>
              </a:spcBef>
              <a:spcAft>
                <a:spcPts val="0"/>
              </a:spcAft>
              <a:buNone/>
            </a:pPr>
            <a:r>
              <a:rPr b="1" i="0" lang="en-US" sz="2582" u="none" cap="none" strike="noStrike">
                <a:solidFill>
                  <a:srgbClr val="FCFFEE"/>
                </a:solidFill>
                <a:latin typeface="Inter"/>
                <a:ea typeface="Inter"/>
                <a:cs typeface="Inter"/>
                <a:sym typeface="Inter"/>
              </a:rPr>
              <a:t>Before you leave: please complete the class Survey .</a:t>
            </a:r>
            <a:endParaRPr/>
          </a:p>
        </p:txBody>
      </p:sp>
      <p:sp>
        <p:nvSpPr>
          <p:cNvPr id="354" name="Google Shape;354;p12"/>
          <p:cNvSpPr txBox="1"/>
          <p:nvPr/>
        </p:nvSpPr>
        <p:spPr>
          <a:xfrm>
            <a:off x="1028700" y="1778666"/>
            <a:ext cx="6047299" cy="1396149"/>
          </a:xfrm>
          <a:prstGeom prst="rect">
            <a:avLst/>
          </a:prstGeom>
          <a:noFill/>
          <a:ln>
            <a:noFill/>
          </a:ln>
        </p:spPr>
        <p:txBody>
          <a:bodyPr anchorCtr="0" anchor="t" bIns="0" lIns="0" spcFirstLastPara="1" rIns="0" wrap="square" tIns="0">
            <a:spAutoFit/>
          </a:bodyPr>
          <a:lstStyle/>
          <a:p>
            <a:pPr indent="0" lvl="0" marL="0" marR="0" rtl="0" algn="l">
              <a:lnSpc>
                <a:spcPct val="94997"/>
              </a:lnSpc>
              <a:spcBef>
                <a:spcPts val="0"/>
              </a:spcBef>
              <a:spcAft>
                <a:spcPts val="0"/>
              </a:spcAft>
              <a:buNone/>
            </a:pPr>
            <a:r>
              <a:rPr b="1" i="0" lang="en-US" sz="10935" u="none" cap="none" strike="noStrike">
                <a:solidFill>
                  <a:srgbClr val="013927"/>
                </a:solidFill>
                <a:latin typeface="Lato"/>
                <a:ea typeface="Lato"/>
                <a:cs typeface="Lato"/>
                <a:sym typeface="Lato"/>
              </a:rPr>
              <a:t>WRAP-UP</a:t>
            </a:r>
            <a:endParaRPr/>
          </a:p>
        </p:txBody>
      </p:sp>
      <p:sp>
        <p:nvSpPr>
          <p:cNvPr id="355" name="Google Shape;355;p12"/>
          <p:cNvSpPr txBox="1"/>
          <p:nvPr/>
        </p:nvSpPr>
        <p:spPr>
          <a:xfrm>
            <a:off x="5353215" y="5936361"/>
            <a:ext cx="3358045" cy="3672459"/>
          </a:xfrm>
          <a:prstGeom prst="rect">
            <a:avLst/>
          </a:prstGeom>
          <a:noFill/>
          <a:ln>
            <a:noFill/>
          </a:ln>
        </p:spPr>
        <p:txBody>
          <a:bodyPr anchorCtr="0" anchor="t" bIns="0" lIns="0" spcFirstLastPara="1" rIns="0" wrap="square" tIns="0">
            <a:spAutoFit/>
          </a:bodyPr>
          <a:lstStyle/>
          <a:p>
            <a:pPr indent="-259079" lvl="1" marL="518160" marR="0" rtl="0" algn="l">
              <a:lnSpc>
                <a:spcPct val="112000"/>
              </a:lnSpc>
              <a:spcBef>
                <a:spcPts val="0"/>
              </a:spcBef>
              <a:spcAft>
                <a:spcPts val="0"/>
              </a:spcAft>
              <a:buClr>
                <a:srgbClr val="FCFFEE"/>
              </a:buClr>
              <a:buSzPts val="2400"/>
              <a:buFont typeface="Arial"/>
              <a:buChar char="•"/>
            </a:pPr>
            <a:r>
              <a:rPr b="0" i="0" lang="en-US" sz="2400" u="none" cap="none" strike="noStrike">
                <a:solidFill>
                  <a:srgbClr val="FCFFEE"/>
                </a:solidFill>
                <a:latin typeface="Inter"/>
                <a:ea typeface="Inter"/>
                <a:cs typeface="Inter"/>
                <a:sym typeface="Inter"/>
              </a:rPr>
              <a:t>Draft an initial crop list for 2026</a:t>
            </a:r>
            <a:endParaRPr/>
          </a:p>
          <a:p>
            <a:pPr indent="0" lvl="0" marL="0" marR="0" rtl="0" algn="l">
              <a:lnSpc>
                <a:spcPct val="112000"/>
              </a:lnSpc>
              <a:spcBef>
                <a:spcPts val="0"/>
              </a:spcBef>
              <a:spcAft>
                <a:spcPts val="0"/>
              </a:spcAft>
              <a:buNone/>
            </a:pPr>
            <a:r>
              <a:t/>
            </a:r>
            <a:endParaRPr b="0" i="0" sz="2400" u="none" cap="none" strike="noStrike">
              <a:solidFill>
                <a:srgbClr val="FCFFEE"/>
              </a:solidFill>
              <a:latin typeface="Inter"/>
              <a:ea typeface="Inter"/>
              <a:cs typeface="Inter"/>
              <a:sym typeface="Inter"/>
            </a:endParaRPr>
          </a:p>
          <a:p>
            <a:pPr indent="-259079" lvl="1" marL="518160" marR="0" rtl="0" algn="l">
              <a:lnSpc>
                <a:spcPct val="112000"/>
              </a:lnSpc>
              <a:spcBef>
                <a:spcPts val="0"/>
              </a:spcBef>
              <a:spcAft>
                <a:spcPts val="0"/>
              </a:spcAft>
              <a:buClr>
                <a:srgbClr val="FCFFEE"/>
              </a:buClr>
              <a:buSzPts val="2400"/>
              <a:buFont typeface="Arial"/>
              <a:buChar char="•"/>
            </a:pPr>
            <a:r>
              <a:rPr b="0" i="0" lang="en-US" sz="2400" u="none" cap="none" strike="noStrike">
                <a:solidFill>
                  <a:srgbClr val="FCFFEE"/>
                </a:solidFill>
                <a:latin typeface="Inter"/>
                <a:ea typeface="Inter"/>
                <a:cs typeface="Inter"/>
                <a:sym typeface="Inter"/>
              </a:rPr>
              <a:t>Create a rough map of where you want to plant your food this growing season</a:t>
            </a:r>
            <a:endParaRPr/>
          </a:p>
          <a:p>
            <a:pPr indent="0" lvl="0" marL="0" marR="0" rtl="0" algn="l">
              <a:lnSpc>
                <a:spcPct val="112000"/>
              </a:lnSpc>
              <a:spcBef>
                <a:spcPts val="0"/>
              </a:spcBef>
              <a:spcAft>
                <a:spcPts val="0"/>
              </a:spcAft>
              <a:buNone/>
            </a:pPr>
            <a:r>
              <a:t/>
            </a:r>
            <a:endParaRPr b="0" i="0" sz="2400" u="none" cap="none" strike="noStrike">
              <a:solidFill>
                <a:srgbClr val="FCFFEE"/>
              </a:solidFill>
              <a:latin typeface="Inter"/>
              <a:ea typeface="Inter"/>
              <a:cs typeface="Inter"/>
              <a:sym typeface="Inter"/>
            </a:endParaRPr>
          </a:p>
          <a:p>
            <a:pPr indent="-259079" lvl="1" marL="518160" marR="0" rtl="0" algn="l">
              <a:lnSpc>
                <a:spcPct val="112000"/>
              </a:lnSpc>
              <a:spcBef>
                <a:spcPts val="0"/>
              </a:spcBef>
              <a:spcAft>
                <a:spcPts val="0"/>
              </a:spcAft>
              <a:buClr>
                <a:srgbClr val="FCFFEE"/>
              </a:buClr>
              <a:buSzPts val="2400"/>
              <a:buFont typeface="Arial"/>
              <a:buChar char="•"/>
            </a:pPr>
            <a:r>
              <a:rPr b="0" i="0" lang="en-US" sz="2400" u="none" cap="none" strike="noStrike">
                <a:solidFill>
                  <a:srgbClr val="FCFFEE"/>
                </a:solidFill>
                <a:latin typeface="Inter"/>
                <a:ea typeface="Inter"/>
                <a:cs typeface="Inter"/>
                <a:sym typeface="Inter"/>
              </a:rPr>
              <a:t>Plant Families Worksheet </a:t>
            </a:r>
            <a:endParaRPr/>
          </a:p>
        </p:txBody>
      </p:sp>
      <p:sp>
        <p:nvSpPr>
          <p:cNvPr id="356" name="Google Shape;356;p12"/>
          <p:cNvSpPr txBox="1"/>
          <p:nvPr/>
        </p:nvSpPr>
        <p:spPr>
          <a:xfrm>
            <a:off x="13885534" y="5129897"/>
            <a:ext cx="3355552" cy="498747"/>
          </a:xfrm>
          <a:prstGeom prst="rect">
            <a:avLst/>
          </a:prstGeom>
          <a:noFill/>
          <a:ln>
            <a:noFill/>
          </a:ln>
        </p:spPr>
        <p:txBody>
          <a:bodyPr anchorCtr="0" anchor="t" bIns="0" lIns="0" spcFirstLastPara="1" rIns="0" wrap="square" tIns="0">
            <a:spAutoFit/>
          </a:bodyPr>
          <a:lstStyle/>
          <a:p>
            <a:pPr indent="0" lvl="0" marL="0" marR="0" rtl="0" algn="ctr">
              <a:lnSpc>
                <a:spcPct val="140013"/>
              </a:lnSpc>
              <a:spcBef>
                <a:spcPts val="0"/>
              </a:spcBef>
              <a:spcAft>
                <a:spcPts val="0"/>
              </a:spcAft>
              <a:buNone/>
            </a:pPr>
            <a:r>
              <a:rPr b="1" i="0" lang="en-US" sz="2864" u="none" cap="none" strike="noStrike">
                <a:solidFill>
                  <a:srgbClr val="FCFFEE"/>
                </a:solidFill>
                <a:latin typeface="Inter"/>
                <a:ea typeface="Inter"/>
                <a:cs typeface="Inter"/>
                <a:sym typeface="Inter"/>
              </a:rPr>
              <a:t>Class Resources </a:t>
            </a:r>
            <a:endParaRPr/>
          </a:p>
        </p:txBody>
      </p:sp>
      <p:sp>
        <p:nvSpPr>
          <p:cNvPr id="357" name="Google Shape;357;p12"/>
          <p:cNvSpPr txBox="1"/>
          <p:nvPr/>
        </p:nvSpPr>
        <p:spPr>
          <a:xfrm>
            <a:off x="1308153" y="8888993"/>
            <a:ext cx="3277156" cy="707517"/>
          </a:xfrm>
          <a:prstGeom prst="rect">
            <a:avLst/>
          </a:prstGeom>
          <a:noFill/>
          <a:ln>
            <a:noFill/>
          </a:ln>
        </p:spPr>
        <p:txBody>
          <a:bodyPr anchorCtr="0" anchor="t" bIns="0" lIns="0" spcFirstLastPara="1" rIns="0" wrap="square" tIns="0">
            <a:spAutoFit/>
          </a:bodyPr>
          <a:lstStyle/>
          <a:p>
            <a:pPr indent="0" lvl="0" marL="0" marR="0" rtl="0" algn="ctr">
              <a:lnSpc>
                <a:spcPct val="115958"/>
              </a:lnSpc>
              <a:spcBef>
                <a:spcPts val="0"/>
              </a:spcBef>
              <a:spcAft>
                <a:spcPts val="0"/>
              </a:spcAft>
              <a:buNone/>
            </a:pPr>
            <a:r>
              <a:rPr b="1" i="0" lang="en-US" sz="2400" u="sng" cap="none" strike="noStrike">
                <a:solidFill>
                  <a:srgbClr val="FCFFEE"/>
                </a:solidFill>
                <a:latin typeface="Inter"/>
                <a:ea typeface="Inter"/>
                <a:cs typeface="Inter"/>
                <a:sym typeface="Inter"/>
                <a:hlinkClick r:id="rId6">
                  <a:extLst>
                    <a:ext uri="{A12FA001-AC4F-418D-AE19-62706E023703}">
                      <ahyp:hlinkClr val="tx"/>
                    </a:ext>
                  </a:extLst>
                </a:hlinkClick>
              </a:rPr>
              <a:t>https://forms.gle/oQsRneKTqqkU8Kde7</a:t>
            </a:r>
            <a:endParaRPr/>
          </a:p>
        </p:txBody>
      </p:sp>
      <p:sp>
        <p:nvSpPr>
          <p:cNvPr id="358" name="Google Shape;358;p12"/>
          <p:cNvSpPr/>
          <p:nvPr/>
        </p:nvSpPr>
        <p:spPr>
          <a:xfrm>
            <a:off x="14229319" y="6725340"/>
            <a:ext cx="2532960" cy="2532960"/>
          </a:xfrm>
          <a:custGeom>
            <a:rect b="b" l="l" r="r" t="t"/>
            <a:pathLst>
              <a:path extrusionOk="0" h="2532960" w="2532960">
                <a:moveTo>
                  <a:pt x="0" y="0"/>
                </a:moveTo>
                <a:lnTo>
                  <a:pt x="2532960" y="0"/>
                </a:lnTo>
                <a:lnTo>
                  <a:pt x="2532960" y="2532960"/>
                </a:lnTo>
                <a:lnTo>
                  <a:pt x="0" y="2532960"/>
                </a:lnTo>
                <a:lnTo>
                  <a:pt x="0" y="0"/>
                </a:lnTo>
                <a:close/>
              </a:path>
            </a:pathLst>
          </a:custGeom>
          <a:blipFill rotWithShape="1">
            <a:blip r:embed="rId4">
              <a:alphaModFix/>
            </a:blip>
            <a:stretch>
              <a:fillRect b="0" l="0" r="0" t="0"/>
            </a:stretch>
          </a:blipFill>
          <a:ln>
            <a:noFill/>
          </a:ln>
        </p:spPr>
      </p:sp>
      <p:sp>
        <p:nvSpPr>
          <p:cNvPr id="359" name="Google Shape;359;p12"/>
          <p:cNvSpPr txBox="1"/>
          <p:nvPr/>
        </p:nvSpPr>
        <p:spPr>
          <a:xfrm>
            <a:off x="13644460" y="5693471"/>
            <a:ext cx="3614840" cy="650494"/>
          </a:xfrm>
          <a:prstGeom prst="rect">
            <a:avLst/>
          </a:prstGeom>
          <a:noFill/>
          <a:ln>
            <a:noFill/>
          </a:ln>
        </p:spPr>
        <p:txBody>
          <a:bodyPr anchorCtr="0" anchor="t" bIns="0" lIns="0" spcFirstLastPara="1" rIns="0" wrap="square" tIns="0">
            <a:spAutoFit/>
          </a:bodyPr>
          <a:lstStyle/>
          <a:p>
            <a:pPr indent="-237490" lvl="1" marL="474981" marR="0" rtl="0" algn="l">
              <a:lnSpc>
                <a:spcPct val="119000"/>
              </a:lnSpc>
              <a:spcBef>
                <a:spcPts val="0"/>
              </a:spcBef>
              <a:spcAft>
                <a:spcPts val="0"/>
              </a:spcAft>
              <a:buClr>
                <a:srgbClr val="FCFFEE"/>
              </a:buClr>
              <a:buSzPts val="2200"/>
              <a:buFont typeface="Arial"/>
              <a:buChar char="•"/>
            </a:pPr>
            <a:r>
              <a:rPr b="0" i="0" lang="en-US" sz="2200" u="none" cap="none" strike="noStrike">
                <a:solidFill>
                  <a:srgbClr val="FCFFEE"/>
                </a:solidFill>
                <a:latin typeface="Inter"/>
                <a:ea typeface="Inter"/>
                <a:cs typeface="Inter"/>
                <a:sym typeface="Inter"/>
              </a:rPr>
              <a:t>Handouts, Forms and additional Resources </a:t>
            </a:r>
            <a:endParaRPr/>
          </a:p>
        </p:txBody>
      </p:sp>
      <p:sp>
        <p:nvSpPr>
          <p:cNvPr id="360" name="Google Shape;360;p12"/>
          <p:cNvSpPr txBox="1"/>
          <p:nvPr/>
        </p:nvSpPr>
        <p:spPr>
          <a:xfrm>
            <a:off x="9288865" y="5096911"/>
            <a:ext cx="3891818" cy="498747"/>
          </a:xfrm>
          <a:prstGeom prst="rect">
            <a:avLst/>
          </a:prstGeom>
          <a:noFill/>
          <a:ln>
            <a:noFill/>
          </a:ln>
        </p:spPr>
        <p:txBody>
          <a:bodyPr anchorCtr="0" anchor="t" bIns="0" lIns="0" spcFirstLastPara="1" rIns="0" wrap="square" tIns="0">
            <a:spAutoFit/>
          </a:bodyPr>
          <a:lstStyle/>
          <a:p>
            <a:pPr indent="0" lvl="0" marL="0" marR="0" rtl="0" algn="ctr">
              <a:lnSpc>
                <a:spcPct val="140013"/>
              </a:lnSpc>
              <a:spcBef>
                <a:spcPts val="0"/>
              </a:spcBef>
              <a:spcAft>
                <a:spcPts val="0"/>
              </a:spcAft>
              <a:buNone/>
            </a:pPr>
            <a:r>
              <a:rPr b="1" i="0" lang="en-US" sz="2864" u="none" cap="none" strike="noStrike">
                <a:solidFill>
                  <a:srgbClr val="FCFFEE"/>
                </a:solidFill>
                <a:latin typeface="Inter"/>
                <a:ea typeface="Inter"/>
                <a:cs typeface="Inter"/>
                <a:sym typeface="Inter"/>
              </a:rPr>
              <a:t>Resources Shared</a:t>
            </a:r>
            <a:endParaRPr/>
          </a:p>
        </p:txBody>
      </p:sp>
      <p:sp>
        <p:nvSpPr>
          <p:cNvPr id="361" name="Google Shape;361;p12"/>
          <p:cNvSpPr/>
          <p:nvPr/>
        </p:nvSpPr>
        <p:spPr>
          <a:xfrm>
            <a:off x="9941575" y="6725340"/>
            <a:ext cx="2532960" cy="2532960"/>
          </a:xfrm>
          <a:custGeom>
            <a:rect b="b" l="l" r="r" t="t"/>
            <a:pathLst>
              <a:path extrusionOk="0" h="2532960" w="2532960">
                <a:moveTo>
                  <a:pt x="0" y="0"/>
                </a:moveTo>
                <a:lnTo>
                  <a:pt x="2532960" y="0"/>
                </a:lnTo>
                <a:lnTo>
                  <a:pt x="2532960" y="2532960"/>
                </a:lnTo>
                <a:lnTo>
                  <a:pt x="0" y="2532960"/>
                </a:lnTo>
                <a:lnTo>
                  <a:pt x="0" y="0"/>
                </a:lnTo>
                <a:close/>
              </a:path>
            </a:pathLst>
          </a:custGeom>
          <a:blipFill rotWithShape="1">
            <a:blip r:embed="rId4">
              <a:alphaModFix/>
            </a:blip>
            <a:stretch>
              <a:fillRect b="0" l="0" r="0" t="0"/>
            </a:stretch>
          </a:blipFill>
          <a:ln>
            <a:noFill/>
          </a:ln>
        </p:spPr>
      </p:sp>
      <p:pic>
        <p:nvPicPr>
          <p:cNvPr id="362" name="Google Shape;362;p12"/>
          <p:cNvPicPr preferRelativeResize="0"/>
          <p:nvPr/>
        </p:nvPicPr>
        <p:blipFill rotWithShape="1">
          <a:blip r:embed="rId7">
            <a:alphaModFix/>
          </a:blip>
          <a:srcRect b="0" l="0" r="0" t="0"/>
          <a:stretch/>
        </p:blipFill>
        <p:spPr>
          <a:xfrm>
            <a:off x="10025332" y="6901894"/>
            <a:ext cx="2382977" cy="2382977"/>
          </a:xfrm>
          <a:prstGeom prst="rect">
            <a:avLst/>
          </a:prstGeom>
          <a:noFill/>
          <a:ln>
            <a:noFill/>
          </a:ln>
        </p:spPr>
      </p:pic>
      <p:sp>
        <p:nvSpPr>
          <p:cNvPr id="363" name="Google Shape;363;p12"/>
          <p:cNvSpPr txBox="1"/>
          <p:nvPr/>
        </p:nvSpPr>
        <p:spPr>
          <a:xfrm>
            <a:off x="9384517" y="5614708"/>
            <a:ext cx="3517577" cy="986028"/>
          </a:xfrm>
          <a:prstGeom prst="rect">
            <a:avLst/>
          </a:prstGeom>
          <a:noFill/>
          <a:ln>
            <a:noFill/>
          </a:ln>
        </p:spPr>
        <p:txBody>
          <a:bodyPr anchorCtr="0" anchor="t" bIns="0" lIns="0" spcFirstLastPara="1" rIns="0" wrap="square" tIns="0">
            <a:spAutoFit/>
          </a:bodyPr>
          <a:lstStyle/>
          <a:p>
            <a:pPr indent="-259079" lvl="1" marL="518160" marR="0" rtl="0" algn="l">
              <a:lnSpc>
                <a:spcPct val="109000"/>
              </a:lnSpc>
              <a:spcBef>
                <a:spcPts val="0"/>
              </a:spcBef>
              <a:spcAft>
                <a:spcPts val="0"/>
              </a:spcAft>
              <a:buClr>
                <a:srgbClr val="FCFFEE"/>
              </a:buClr>
              <a:buSzPts val="2400"/>
              <a:buFont typeface="Arial"/>
              <a:buChar char="•"/>
            </a:pPr>
            <a:r>
              <a:rPr b="0" i="0" lang="en-US" sz="2400" u="none" cap="none" strike="noStrike">
                <a:solidFill>
                  <a:srgbClr val="FCFFEE"/>
                </a:solidFill>
                <a:latin typeface="Inter"/>
                <a:ea typeface="Inter"/>
                <a:cs typeface="Inter"/>
                <a:sym typeface="Inter"/>
              </a:rPr>
              <a:t>Check out this weeks supplemental information</a:t>
            </a:r>
            <a:endParaRPr/>
          </a:p>
        </p:txBody>
      </p:sp>
      <p:pic>
        <p:nvPicPr>
          <p:cNvPr id="364" name="Google Shape;364;p12"/>
          <p:cNvPicPr preferRelativeResize="0"/>
          <p:nvPr/>
        </p:nvPicPr>
        <p:blipFill rotWithShape="1">
          <a:blip r:embed="rId8">
            <a:alphaModFix/>
          </a:blip>
          <a:srcRect b="0" l="0" r="0" t="0"/>
          <a:stretch/>
        </p:blipFill>
        <p:spPr>
          <a:xfrm>
            <a:off x="14295194" y="6892777"/>
            <a:ext cx="2401208" cy="240120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1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9" l="0" r="0" t="-9220"/>
            </a:stretch>
          </a:blipFill>
          <a:ln>
            <a:noFill/>
          </a:ln>
        </p:spPr>
      </p:sp>
      <p:grpSp>
        <p:nvGrpSpPr>
          <p:cNvPr id="370" name="Google Shape;370;p13"/>
          <p:cNvGrpSpPr/>
          <p:nvPr/>
        </p:nvGrpSpPr>
        <p:grpSpPr>
          <a:xfrm>
            <a:off x="0" y="-144661"/>
            <a:ext cx="11034214" cy="10714391"/>
            <a:chOff x="0" y="-38100"/>
            <a:chExt cx="2906130" cy="2821897"/>
          </a:xfrm>
        </p:grpSpPr>
        <p:sp>
          <p:nvSpPr>
            <p:cNvPr id="371" name="Google Shape;371;p13"/>
            <p:cNvSpPr/>
            <p:nvPr/>
          </p:nvSpPr>
          <p:spPr>
            <a:xfrm>
              <a:off x="0" y="0"/>
              <a:ext cx="2906130" cy="2783797"/>
            </a:xfrm>
            <a:custGeom>
              <a:rect b="b" l="l" r="r" t="t"/>
              <a:pathLst>
                <a:path extrusionOk="0" h="2783797" w="2906130">
                  <a:moveTo>
                    <a:pt x="0" y="0"/>
                  </a:moveTo>
                  <a:lnTo>
                    <a:pt x="2906130" y="0"/>
                  </a:lnTo>
                  <a:lnTo>
                    <a:pt x="2906130" y="2783797"/>
                  </a:lnTo>
                  <a:lnTo>
                    <a:pt x="0" y="2783797"/>
                  </a:lnTo>
                  <a:close/>
                </a:path>
              </a:pathLst>
            </a:custGeom>
            <a:solidFill>
              <a:srgbClr val="F6FFF6"/>
            </a:solidFill>
            <a:ln>
              <a:noFill/>
            </a:ln>
          </p:spPr>
        </p:sp>
        <p:sp>
          <p:nvSpPr>
            <p:cNvPr id="372" name="Google Shape;372;p13"/>
            <p:cNvSpPr txBox="1"/>
            <p:nvPr/>
          </p:nvSpPr>
          <p:spPr>
            <a:xfrm>
              <a:off x="0" y="-38100"/>
              <a:ext cx="2906129" cy="2821897"/>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3" name="Google Shape;373;p13"/>
          <p:cNvSpPr/>
          <p:nvPr/>
        </p:nvSpPr>
        <p:spPr>
          <a:xfrm rot="5400000">
            <a:off x="6247296" y="3849053"/>
            <a:ext cx="10437278" cy="2438616"/>
          </a:xfrm>
          <a:custGeom>
            <a:rect b="b" l="l" r="r" t="t"/>
            <a:pathLst>
              <a:path extrusionOk="0" h="2438616" w="10437278">
                <a:moveTo>
                  <a:pt x="0" y="0"/>
                </a:moveTo>
                <a:lnTo>
                  <a:pt x="10437278" y="0"/>
                </a:lnTo>
                <a:lnTo>
                  <a:pt x="10437278" y="2438616"/>
                </a:lnTo>
                <a:lnTo>
                  <a:pt x="0" y="2438616"/>
                </a:lnTo>
                <a:lnTo>
                  <a:pt x="0" y="0"/>
                </a:lnTo>
                <a:close/>
              </a:path>
            </a:pathLst>
          </a:custGeom>
          <a:blipFill rotWithShape="1">
            <a:blip r:embed="rId4">
              <a:alphaModFix/>
            </a:blip>
            <a:stretch>
              <a:fillRect b="0" l="0" r="0" t="0"/>
            </a:stretch>
          </a:blipFill>
          <a:ln>
            <a:noFill/>
          </a:ln>
        </p:spPr>
      </p:sp>
      <p:sp>
        <p:nvSpPr>
          <p:cNvPr id="374" name="Google Shape;374;p13"/>
          <p:cNvSpPr/>
          <p:nvPr/>
        </p:nvSpPr>
        <p:spPr>
          <a:xfrm>
            <a:off x="5568551" y="5623174"/>
            <a:ext cx="733724" cy="733724"/>
          </a:xfrm>
          <a:custGeom>
            <a:rect b="b" l="l" r="r" t="t"/>
            <a:pathLst>
              <a:path extrusionOk="0" h="733724" w="733724">
                <a:moveTo>
                  <a:pt x="0" y="0"/>
                </a:moveTo>
                <a:lnTo>
                  <a:pt x="733725" y="0"/>
                </a:lnTo>
                <a:lnTo>
                  <a:pt x="733725" y="733724"/>
                </a:lnTo>
                <a:lnTo>
                  <a:pt x="0" y="733724"/>
                </a:lnTo>
                <a:lnTo>
                  <a:pt x="0" y="0"/>
                </a:lnTo>
                <a:close/>
              </a:path>
            </a:pathLst>
          </a:custGeom>
          <a:blipFill rotWithShape="1">
            <a:blip r:embed="rId5">
              <a:alphaModFix/>
            </a:blip>
            <a:stretch>
              <a:fillRect b="0" l="0" r="0" t="0"/>
            </a:stretch>
          </a:blipFill>
          <a:ln>
            <a:noFill/>
          </a:ln>
        </p:spPr>
      </p:sp>
      <p:sp>
        <p:nvSpPr>
          <p:cNvPr id="375" name="Google Shape;375;p13"/>
          <p:cNvSpPr txBox="1"/>
          <p:nvPr/>
        </p:nvSpPr>
        <p:spPr>
          <a:xfrm>
            <a:off x="1028700" y="4681534"/>
            <a:ext cx="6738308" cy="779684"/>
          </a:xfrm>
          <a:prstGeom prst="rect">
            <a:avLst/>
          </a:prstGeom>
          <a:noFill/>
          <a:ln>
            <a:noFill/>
          </a:ln>
        </p:spPr>
        <p:txBody>
          <a:bodyPr anchorCtr="0" anchor="t" bIns="0" lIns="0" spcFirstLastPara="1" rIns="0" wrap="square" tIns="0">
            <a:spAutoFit/>
          </a:bodyPr>
          <a:lstStyle/>
          <a:p>
            <a:pPr indent="0" lvl="0" marL="0" marR="0" rtl="0" algn="l">
              <a:lnSpc>
                <a:spcPct val="140026"/>
              </a:lnSpc>
              <a:spcBef>
                <a:spcPts val="0"/>
              </a:spcBef>
              <a:spcAft>
                <a:spcPts val="0"/>
              </a:spcAft>
              <a:buNone/>
            </a:pPr>
            <a:r>
              <a:rPr b="1" i="0" lang="en-US" sz="4517" u="none" cap="none" strike="noStrike">
                <a:solidFill>
                  <a:srgbClr val="FEB415"/>
                </a:solidFill>
                <a:latin typeface="Inter"/>
                <a:ea typeface="Inter"/>
                <a:cs typeface="Inter"/>
                <a:sym typeface="Inter"/>
              </a:rPr>
              <a:t>Grow with Purpose</a:t>
            </a:r>
            <a:endParaRPr/>
          </a:p>
        </p:txBody>
      </p:sp>
      <p:sp>
        <p:nvSpPr>
          <p:cNvPr id="376" name="Google Shape;376;p13"/>
          <p:cNvSpPr txBox="1"/>
          <p:nvPr/>
        </p:nvSpPr>
        <p:spPr>
          <a:xfrm>
            <a:off x="1297370" y="5721487"/>
            <a:ext cx="4032331" cy="479947"/>
          </a:xfrm>
          <a:prstGeom prst="rect">
            <a:avLst/>
          </a:prstGeom>
          <a:noFill/>
          <a:ln>
            <a:noFill/>
          </a:ln>
        </p:spPr>
        <p:txBody>
          <a:bodyPr anchorCtr="0" anchor="t" bIns="0" lIns="0" spcFirstLastPara="1" rIns="0" wrap="square" tIns="0">
            <a:spAutoFit/>
          </a:bodyPr>
          <a:lstStyle/>
          <a:p>
            <a:pPr indent="0" lvl="0" marL="0" marR="0" rtl="0" algn="l">
              <a:lnSpc>
                <a:spcPct val="139992"/>
              </a:lnSpc>
              <a:spcBef>
                <a:spcPts val="0"/>
              </a:spcBef>
              <a:spcAft>
                <a:spcPts val="0"/>
              </a:spcAft>
              <a:buNone/>
            </a:pPr>
            <a:r>
              <a:rPr b="0" i="0" lang="en-US" sz="2833" u="none" cap="none" strike="noStrike">
                <a:solidFill>
                  <a:srgbClr val="FCFFEE"/>
                </a:solidFill>
                <a:latin typeface="Inter"/>
                <a:ea typeface="Inter"/>
                <a:cs typeface="Inter"/>
                <a:sym typeface="Inter"/>
              </a:rPr>
              <a:t>See You Next Week</a:t>
            </a:r>
            <a:endParaRPr/>
          </a:p>
        </p:txBody>
      </p:sp>
      <p:grpSp>
        <p:nvGrpSpPr>
          <p:cNvPr id="377" name="Google Shape;377;p13"/>
          <p:cNvGrpSpPr/>
          <p:nvPr/>
        </p:nvGrpSpPr>
        <p:grpSpPr>
          <a:xfrm>
            <a:off x="378572" y="8871527"/>
            <a:ext cx="4654261" cy="754641"/>
            <a:chOff x="0" y="-25208"/>
            <a:chExt cx="6205681" cy="1006188"/>
          </a:xfrm>
        </p:grpSpPr>
        <p:sp>
          <p:nvSpPr>
            <p:cNvPr id="378" name="Google Shape;378;p13"/>
            <p:cNvSpPr/>
            <p:nvPr/>
          </p:nvSpPr>
          <p:spPr>
            <a:xfrm>
              <a:off x="4767116" y="22417"/>
              <a:ext cx="1438565" cy="934250"/>
            </a:xfrm>
            <a:custGeom>
              <a:rect b="b" l="l" r="r" t="t"/>
              <a:pathLst>
                <a:path extrusionOk="0" h="934250" w="1438565">
                  <a:moveTo>
                    <a:pt x="0" y="0"/>
                  </a:moveTo>
                  <a:lnTo>
                    <a:pt x="1438565" y="0"/>
                  </a:lnTo>
                  <a:lnTo>
                    <a:pt x="1438565" y="934250"/>
                  </a:lnTo>
                  <a:lnTo>
                    <a:pt x="0" y="934250"/>
                  </a:lnTo>
                  <a:lnTo>
                    <a:pt x="0" y="0"/>
                  </a:lnTo>
                  <a:close/>
                </a:path>
              </a:pathLst>
            </a:custGeom>
            <a:blipFill rotWithShape="1">
              <a:blip r:embed="rId6">
                <a:alphaModFix/>
              </a:blip>
              <a:stretch>
                <a:fillRect b="-9530" l="0" r="0" t="-9450"/>
              </a:stretch>
            </a:blipFill>
            <a:ln>
              <a:noFill/>
            </a:ln>
          </p:spPr>
        </p:sp>
        <p:cxnSp>
          <p:nvCxnSpPr>
            <p:cNvPr id="379" name="Google Shape;379;p13"/>
            <p:cNvCxnSpPr/>
            <p:nvPr/>
          </p:nvCxnSpPr>
          <p:spPr>
            <a:xfrm>
              <a:off x="4662738" y="0"/>
              <a:ext cx="0" cy="977742"/>
            </a:xfrm>
            <a:prstGeom prst="straightConnector1">
              <a:avLst/>
            </a:prstGeom>
            <a:noFill/>
            <a:ln cap="flat" cmpd="sng" w="63500">
              <a:solidFill>
                <a:srgbClr val="ACB727"/>
              </a:solidFill>
              <a:prstDash val="solid"/>
              <a:round/>
              <a:headEnd len="sm" w="sm" type="none"/>
              <a:tailEnd len="sm" w="sm" type="none"/>
            </a:ln>
          </p:spPr>
        </p:cxnSp>
        <p:sp>
          <p:nvSpPr>
            <p:cNvPr id="380" name="Google Shape;380;p13"/>
            <p:cNvSpPr txBox="1"/>
            <p:nvPr/>
          </p:nvSpPr>
          <p:spPr>
            <a:xfrm>
              <a:off x="417710" y="-25208"/>
              <a:ext cx="4014586" cy="489820"/>
            </a:xfrm>
            <a:prstGeom prst="rect">
              <a:avLst/>
            </a:prstGeom>
            <a:noFill/>
            <a:ln>
              <a:noFill/>
            </a:ln>
          </p:spPr>
          <p:txBody>
            <a:bodyPr anchorCtr="0" anchor="t" bIns="0" lIns="0" spcFirstLastPara="1" rIns="0" wrap="square" tIns="0">
              <a:spAutoFit/>
            </a:bodyPr>
            <a:lstStyle/>
            <a:p>
              <a:pPr indent="0" lvl="0" marL="0" marR="0" rtl="0" algn="r">
                <a:lnSpc>
                  <a:spcPct val="140009"/>
                </a:lnSpc>
                <a:spcBef>
                  <a:spcPts val="0"/>
                </a:spcBef>
                <a:spcAft>
                  <a:spcPts val="0"/>
                </a:spcAft>
                <a:buNone/>
              </a:pPr>
              <a:r>
                <a:rPr b="0" i="0" lang="en-US" sz="2222" u="none" cap="none" strike="noStrike">
                  <a:solidFill>
                    <a:srgbClr val="006601"/>
                  </a:solidFill>
                  <a:latin typeface="Inter"/>
                  <a:ea typeface="Inter"/>
                  <a:cs typeface="Inter"/>
                  <a:sym typeface="Inter"/>
                </a:rPr>
                <a:t>PROGRAM BY</a:t>
              </a:r>
              <a:endParaRPr/>
            </a:p>
          </p:txBody>
        </p:sp>
        <p:sp>
          <p:nvSpPr>
            <p:cNvPr id="381" name="Google Shape;381;p13"/>
            <p:cNvSpPr txBox="1"/>
            <p:nvPr/>
          </p:nvSpPr>
          <p:spPr>
            <a:xfrm>
              <a:off x="0" y="487922"/>
              <a:ext cx="4432295" cy="493058"/>
            </a:xfrm>
            <a:prstGeom prst="rect">
              <a:avLst/>
            </a:prstGeom>
            <a:noFill/>
            <a:ln>
              <a:noFill/>
            </a:ln>
          </p:spPr>
          <p:txBody>
            <a:bodyPr anchorCtr="0" anchor="t" bIns="0" lIns="0" spcFirstLastPara="1" rIns="0" wrap="square" tIns="0">
              <a:spAutoFit/>
            </a:bodyPr>
            <a:lstStyle/>
            <a:p>
              <a:pPr indent="0" lvl="0" marL="0" marR="0" rtl="0" algn="r">
                <a:lnSpc>
                  <a:spcPct val="140009"/>
                </a:lnSpc>
                <a:spcBef>
                  <a:spcPts val="0"/>
                </a:spcBef>
                <a:spcAft>
                  <a:spcPts val="0"/>
                </a:spcAft>
                <a:buNone/>
              </a:pPr>
              <a:r>
                <a:rPr b="1" i="0" lang="en-US" sz="2222" u="none" cap="none" strike="noStrike">
                  <a:solidFill>
                    <a:srgbClr val="013927"/>
                  </a:solidFill>
                  <a:latin typeface="Inter"/>
                  <a:ea typeface="Inter"/>
                  <a:cs typeface="Inter"/>
                  <a:sym typeface="Inter"/>
                </a:rPr>
                <a:t>FROGTOWN FARM</a:t>
              </a:r>
              <a:endParaRPr/>
            </a:p>
          </p:txBody>
        </p:sp>
      </p:grpSp>
      <p:grpSp>
        <p:nvGrpSpPr>
          <p:cNvPr id="382" name="Google Shape;382;p13"/>
          <p:cNvGrpSpPr/>
          <p:nvPr/>
        </p:nvGrpSpPr>
        <p:grpSpPr>
          <a:xfrm>
            <a:off x="5336242" y="8854714"/>
            <a:ext cx="4783341" cy="769025"/>
            <a:chOff x="0" y="-47625"/>
            <a:chExt cx="6377788" cy="1025367"/>
          </a:xfrm>
        </p:grpSpPr>
        <p:cxnSp>
          <p:nvCxnSpPr>
            <p:cNvPr id="383" name="Google Shape;383;p13"/>
            <p:cNvCxnSpPr/>
            <p:nvPr/>
          </p:nvCxnSpPr>
          <p:spPr>
            <a:xfrm>
              <a:off x="4575517" y="0"/>
              <a:ext cx="0" cy="977742"/>
            </a:xfrm>
            <a:prstGeom prst="straightConnector1">
              <a:avLst/>
            </a:prstGeom>
            <a:noFill/>
            <a:ln cap="flat" cmpd="sng" w="63500">
              <a:solidFill>
                <a:srgbClr val="ACB727"/>
              </a:solidFill>
              <a:prstDash val="solid"/>
              <a:round/>
              <a:headEnd len="sm" w="sm" type="none"/>
              <a:tailEnd len="sm" w="sm" type="none"/>
            </a:ln>
          </p:spPr>
        </p:cxnSp>
        <p:sp>
          <p:nvSpPr>
            <p:cNvPr id="384" name="Google Shape;384;p13"/>
            <p:cNvSpPr/>
            <p:nvPr/>
          </p:nvSpPr>
          <p:spPr>
            <a:xfrm>
              <a:off x="4575517" y="128911"/>
              <a:ext cx="1802271" cy="792216"/>
            </a:xfrm>
            <a:custGeom>
              <a:rect b="b" l="l" r="r" t="t"/>
              <a:pathLst>
                <a:path extrusionOk="0" h="792216" w="1802271">
                  <a:moveTo>
                    <a:pt x="0" y="0"/>
                  </a:moveTo>
                  <a:lnTo>
                    <a:pt x="1802271" y="0"/>
                  </a:lnTo>
                  <a:lnTo>
                    <a:pt x="1802271" y="792216"/>
                  </a:lnTo>
                  <a:lnTo>
                    <a:pt x="0" y="792216"/>
                  </a:lnTo>
                  <a:lnTo>
                    <a:pt x="0" y="0"/>
                  </a:lnTo>
                  <a:close/>
                </a:path>
              </a:pathLst>
            </a:custGeom>
            <a:blipFill rotWithShape="1">
              <a:blip r:embed="rId7">
                <a:alphaModFix/>
              </a:blip>
              <a:stretch>
                <a:fillRect b="-57200" l="0" r="0" t="-70289"/>
              </a:stretch>
            </a:blipFill>
            <a:ln>
              <a:noFill/>
            </a:ln>
          </p:spPr>
        </p:sp>
        <p:sp>
          <p:nvSpPr>
            <p:cNvPr id="385" name="Google Shape;385;p13"/>
            <p:cNvSpPr txBox="1"/>
            <p:nvPr/>
          </p:nvSpPr>
          <p:spPr>
            <a:xfrm>
              <a:off x="0" y="483249"/>
              <a:ext cx="4432295" cy="489820"/>
            </a:xfrm>
            <a:prstGeom prst="rect">
              <a:avLst/>
            </a:prstGeom>
            <a:noFill/>
            <a:ln>
              <a:noFill/>
            </a:ln>
          </p:spPr>
          <p:txBody>
            <a:bodyPr anchorCtr="0" anchor="t" bIns="0" lIns="0" spcFirstLastPara="1" rIns="0" wrap="square" tIns="0">
              <a:spAutoFit/>
            </a:bodyPr>
            <a:lstStyle/>
            <a:p>
              <a:pPr indent="0" lvl="0" marL="0" marR="0" rtl="0" algn="r">
                <a:lnSpc>
                  <a:spcPct val="140009"/>
                </a:lnSpc>
                <a:spcBef>
                  <a:spcPts val="0"/>
                </a:spcBef>
                <a:spcAft>
                  <a:spcPts val="0"/>
                </a:spcAft>
                <a:buNone/>
              </a:pPr>
              <a:r>
                <a:rPr b="1" i="0" lang="en-US" sz="2222" u="none" cap="none" strike="noStrike">
                  <a:solidFill>
                    <a:srgbClr val="013927"/>
                  </a:solidFill>
                  <a:latin typeface="Inter"/>
                  <a:ea typeface="Inter"/>
                  <a:cs typeface="Inter"/>
                  <a:sym typeface="Inter"/>
                </a:rPr>
                <a:t>PLANT GROW SHARE </a:t>
              </a:r>
              <a:endParaRPr/>
            </a:p>
          </p:txBody>
        </p:sp>
        <p:sp>
          <p:nvSpPr>
            <p:cNvPr id="386" name="Google Shape;386;p13"/>
            <p:cNvSpPr txBox="1"/>
            <p:nvPr/>
          </p:nvSpPr>
          <p:spPr>
            <a:xfrm>
              <a:off x="330488" y="-47625"/>
              <a:ext cx="4014586" cy="489820"/>
            </a:xfrm>
            <a:prstGeom prst="rect">
              <a:avLst/>
            </a:prstGeom>
            <a:noFill/>
            <a:ln>
              <a:noFill/>
            </a:ln>
          </p:spPr>
          <p:txBody>
            <a:bodyPr anchorCtr="0" anchor="t" bIns="0" lIns="0" spcFirstLastPara="1" rIns="0" wrap="square" tIns="0">
              <a:spAutoFit/>
            </a:bodyPr>
            <a:lstStyle/>
            <a:p>
              <a:pPr indent="0" lvl="0" marL="0" marR="0" rtl="0" algn="r">
                <a:lnSpc>
                  <a:spcPct val="140009"/>
                </a:lnSpc>
                <a:spcBef>
                  <a:spcPts val="0"/>
                </a:spcBef>
                <a:spcAft>
                  <a:spcPts val="0"/>
                </a:spcAft>
                <a:buNone/>
              </a:pPr>
              <a:r>
                <a:rPr b="0" i="0" lang="en-US" sz="2222" u="none" cap="none" strike="noStrike">
                  <a:solidFill>
                    <a:srgbClr val="006601"/>
                  </a:solidFill>
                  <a:latin typeface="Inter"/>
                  <a:ea typeface="Inter"/>
                  <a:cs typeface="Inter"/>
                  <a:sym typeface="Inter"/>
                </a:rPr>
                <a:t>PRESENTED BY</a:t>
              </a:r>
              <a:endParaRPr/>
            </a:p>
          </p:txBody>
        </p:sp>
      </p:grpSp>
      <p:sp>
        <p:nvSpPr>
          <p:cNvPr id="387" name="Google Shape;387;p13"/>
          <p:cNvSpPr txBox="1"/>
          <p:nvPr/>
        </p:nvSpPr>
        <p:spPr>
          <a:xfrm>
            <a:off x="1028700" y="3606503"/>
            <a:ext cx="8461642" cy="1512499"/>
          </a:xfrm>
          <a:prstGeom prst="rect">
            <a:avLst/>
          </a:prstGeom>
          <a:noFill/>
          <a:ln>
            <a:noFill/>
          </a:ln>
        </p:spPr>
        <p:txBody>
          <a:bodyPr anchorCtr="0" anchor="t" bIns="0" lIns="0" spcFirstLastPara="1" rIns="0" wrap="square" tIns="0">
            <a:spAutoFit/>
          </a:bodyPr>
          <a:lstStyle/>
          <a:p>
            <a:pPr indent="0" lvl="0" marL="0" marR="0" rtl="0" algn="l">
              <a:lnSpc>
                <a:spcPct val="95001"/>
              </a:lnSpc>
              <a:spcBef>
                <a:spcPts val="0"/>
              </a:spcBef>
              <a:spcAft>
                <a:spcPts val="0"/>
              </a:spcAft>
              <a:buNone/>
            </a:pPr>
            <a:r>
              <a:rPr b="1" i="0" lang="en-US" sz="11763" u="none" cap="none" strike="noStrike">
                <a:solidFill>
                  <a:srgbClr val="013927"/>
                </a:solidFill>
                <a:latin typeface="Lato"/>
                <a:ea typeface="Lato"/>
                <a:cs typeface="Lato"/>
                <a:sym typeface="Lato"/>
              </a:rPr>
              <a:t>THANK YOU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
          <p:cNvSpPr/>
          <p:nvPr/>
        </p:nvSpPr>
        <p:spPr>
          <a:xfrm>
            <a:off x="12017175" y="0"/>
            <a:ext cx="7877673" cy="10287000"/>
          </a:xfrm>
          <a:custGeom>
            <a:rect b="b" l="l" r="r" t="t"/>
            <a:pathLst>
              <a:path extrusionOk="0" h="1593725" w="1220458">
                <a:moveTo>
                  <a:pt x="0" y="0"/>
                </a:moveTo>
                <a:lnTo>
                  <a:pt x="1220458" y="0"/>
                </a:lnTo>
                <a:lnTo>
                  <a:pt x="1220458" y="1593725"/>
                </a:lnTo>
                <a:lnTo>
                  <a:pt x="0" y="1593725"/>
                </a:lnTo>
                <a:close/>
              </a:path>
            </a:pathLst>
          </a:custGeom>
          <a:blipFill rotWithShape="1">
            <a:blip r:embed="rId3">
              <a:alphaModFix/>
            </a:blip>
            <a:stretch>
              <a:fillRect b="-7218" l="0" r="-20147" t="-7217"/>
            </a:stretch>
          </a:blipFill>
          <a:ln>
            <a:noFill/>
          </a:ln>
        </p:spPr>
      </p:sp>
      <p:sp>
        <p:nvSpPr>
          <p:cNvPr id="104" name="Google Shape;104;p2"/>
          <p:cNvSpPr/>
          <p:nvPr/>
        </p:nvSpPr>
        <p:spPr>
          <a:xfrm>
            <a:off x="8877847" y="-376130"/>
            <a:ext cx="5465344" cy="9372295"/>
          </a:xfrm>
          <a:custGeom>
            <a:rect b="b" l="l" r="r" t="t"/>
            <a:pathLst>
              <a:path extrusionOk="0" h="1162257" w="677756">
                <a:moveTo>
                  <a:pt x="32581" y="0"/>
                </a:moveTo>
                <a:lnTo>
                  <a:pt x="645176" y="0"/>
                </a:lnTo>
                <a:cubicBezTo>
                  <a:pt x="653817" y="0"/>
                  <a:pt x="662104" y="3433"/>
                  <a:pt x="668214" y="9543"/>
                </a:cubicBezTo>
                <a:cubicBezTo>
                  <a:pt x="674324" y="15653"/>
                  <a:pt x="677756" y="23940"/>
                  <a:pt x="677756" y="32581"/>
                </a:cubicBezTo>
                <a:lnTo>
                  <a:pt x="677756" y="1129676"/>
                </a:lnTo>
                <a:cubicBezTo>
                  <a:pt x="677756" y="1138317"/>
                  <a:pt x="674324" y="1146604"/>
                  <a:pt x="668214" y="1152714"/>
                </a:cubicBezTo>
                <a:cubicBezTo>
                  <a:pt x="662104" y="1158824"/>
                  <a:pt x="653817" y="1162257"/>
                  <a:pt x="645176" y="1162257"/>
                </a:cubicBezTo>
                <a:lnTo>
                  <a:pt x="32581" y="1162257"/>
                </a:lnTo>
                <a:cubicBezTo>
                  <a:pt x="23940" y="1162257"/>
                  <a:pt x="15653" y="1158824"/>
                  <a:pt x="9543" y="1152714"/>
                </a:cubicBezTo>
                <a:cubicBezTo>
                  <a:pt x="3433" y="1146604"/>
                  <a:pt x="0" y="1138317"/>
                  <a:pt x="0" y="1129676"/>
                </a:cubicBezTo>
                <a:lnTo>
                  <a:pt x="0" y="32581"/>
                </a:lnTo>
                <a:cubicBezTo>
                  <a:pt x="0" y="23940"/>
                  <a:pt x="3433" y="15653"/>
                  <a:pt x="9543" y="9543"/>
                </a:cubicBezTo>
                <a:cubicBezTo>
                  <a:pt x="15653" y="3433"/>
                  <a:pt x="23940" y="0"/>
                  <a:pt x="32581" y="0"/>
                </a:cubicBezTo>
                <a:close/>
              </a:path>
            </a:pathLst>
          </a:custGeom>
          <a:solidFill>
            <a:srgbClr val="013927">
              <a:alpha val="95294"/>
            </a:srgbClr>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2"/>
          <p:cNvSpPr/>
          <p:nvPr/>
        </p:nvSpPr>
        <p:spPr>
          <a:xfrm>
            <a:off x="9168613" y="7427529"/>
            <a:ext cx="330894" cy="314049"/>
          </a:xfrm>
          <a:custGeom>
            <a:rect b="b" l="l" r="r" t="t"/>
            <a:pathLst>
              <a:path extrusionOk="0" h="314049" w="330894">
                <a:moveTo>
                  <a:pt x="0" y="0"/>
                </a:moveTo>
                <a:lnTo>
                  <a:pt x="330895" y="0"/>
                </a:lnTo>
                <a:lnTo>
                  <a:pt x="330895" y="314049"/>
                </a:lnTo>
                <a:lnTo>
                  <a:pt x="0" y="314049"/>
                </a:lnTo>
                <a:lnTo>
                  <a:pt x="0" y="0"/>
                </a:lnTo>
                <a:close/>
              </a:path>
            </a:pathLst>
          </a:custGeom>
          <a:blipFill rotWithShape="1">
            <a:blip r:embed="rId4">
              <a:alphaModFix/>
            </a:blip>
            <a:stretch>
              <a:fillRect b="0" l="0" r="0" t="0"/>
            </a:stretch>
          </a:blipFill>
          <a:ln>
            <a:noFill/>
          </a:ln>
        </p:spPr>
      </p:sp>
      <p:sp>
        <p:nvSpPr>
          <p:cNvPr id="106" name="Google Shape;106;p2"/>
          <p:cNvSpPr/>
          <p:nvPr/>
        </p:nvSpPr>
        <p:spPr>
          <a:xfrm>
            <a:off x="9168613" y="6090385"/>
            <a:ext cx="330894" cy="314049"/>
          </a:xfrm>
          <a:custGeom>
            <a:rect b="b" l="l" r="r" t="t"/>
            <a:pathLst>
              <a:path extrusionOk="0" h="314049" w="330894">
                <a:moveTo>
                  <a:pt x="0" y="0"/>
                </a:moveTo>
                <a:lnTo>
                  <a:pt x="330895" y="0"/>
                </a:lnTo>
                <a:lnTo>
                  <a:pt x="330895" y="314048"/>
                </a:lnTo>
                <a:lnTo>
                  <a:pt x="0" y="314048"/>
                </a:lnTo>
                <a:lnTo>
                  <a:pt x="0" y="0"/>
                </a:lnTo>
                <a:close/>
              </a:path>
            </a:pathLst>
          </a:custGeom>
          <a:blipFill rotWithShape="1">
            <a:blip r:embed="rId4">
              <a:alphaModFix/>
            </a:blip>
            <a:stretch>
              <a:fillRect b="0" l="0" r="0" t="0"/>
            </a:stretch>
          </a:blipFill>
          <a:ln>
            <a:noFill/>
          </a:ln>
        </p:spPr>
      </p:sp>
      <p:sp>
        <p:nvSpPr>
          <p:cNvPr id="107" name="Google Shape;107;p2"/>
          <p:cNvSpPr/>
          <p:nvPr/>
        </p:nvSpPr>
        <p:spPr>
          <a:xfrm>
            <a:off x="9144000" y="4398325"/>
            <a:ext cx="330894" cy="314049"/>
          </a:xfrm>
          <a:custGeom>
            <a:rect b="b" l="l" r="r" t="t"/>
            <a:pathLst>
              <a:path extrusionOk="0" h="314049" w="330894">
                <a:moveTo>
                  <a:pt x="0" y="0"/>
                </a:moveTo>
                <a:lnTo>
                  <a:pt x="330894" y="0"/>
                </a:lnTo>
                <a:lnTo>
                  <a:pt x="330894" y="314049"/>
                </a:lnTo>
                <a:lnTo>
                  <a:pt x="0" y="314049"/>
                </a:lnTo>
                <a:lnTo>
                  <a:pt x="0" y="0"/>
                </a:lnTo>
                <a:close/>
              </a:path>
            </a:pathLst>
          </a:custGeom>
          <a:blipFill rotWithShape="1">
            <a:blip r:embed="rId4">
              <a:alphaModFix/>
            </a:blip>
            <a:stretch>
              <a:fillRect b="0" l="0" r="0" t="0"/>
            </a:stretch>
          </a:blipFill>
          <a:ln>
            <a:noFill/>
          </a:ln>
        </p:spPr>
      </p:sp>
      <p:sp>
        <p:nvSpPr>
          <p:cNvPr id="108" name="Google Shape;108;p2"/>
          <p:cNvSpPr/>
          <p:nvPr/>
        </p:nvSpPr>
        <p:spPr>
          <a:xfrm>
            <a:off x="9144000" y="3081215"/>
            <a:ext cx="330894" cy="314049"/>
          </a:xfrm>
          <a:custGeom>
            <a:rect b="b" l="l" r="r" t="t"/>
            <a:pathLst>
              <a:path extrusionOk="0" h="314049" w="330894">
                <a:moveTo>
                  <a:pt x="0" y="0"/>
                </a:moveTo>
                <a:lnTo>
                  <a:pt x="330894" y="0"/>
                </a:lnTo>
                <a:lnTo>
                  <a:pt x="330894" y="314049"/>
                </a:lnTo>
                <a:lnTo>
                  <a:pt x="0" y="314049"/>
                </a:lnTo>
                <a:lnTo>
                  <a:pt x="0" y="0"/>
                </a:lnTo>
                <a:close/>
              </a:path>
            </a:pathLst>
          </a:custGeom>
          <a:blipFill rotWithShape="1">
            <a:blip r:embed="rId4">
              <a:alphaModFix/>
            </a:blip>
            <a:stretch>
              <a:fillRect b="0" l="0" r="0" t="0"/>
            </a:stretch>
          </a:blipFill>
          <a:ln>
            <a:noFill/>
          </a:ln>
        </p:spPr>
      </p:sp>
      <p:sp>
        <p:nvSpPr>
          <p:cNvPr id="109" name="Google Shape;109;p2"/>
          <p:cNvSpPr/>
          <p:nvPr/>
        </p:nvSpPr>
        <p:spPr>
          <a:xfrm>
            <a:off x="9144000" y="2093502"/>
            <a:ext cx="330894" cy="314049"/>
          </a:xfrm>
          <a:custGeom>
            <a:rect b="b" l="l" r="r" t="t"/>
            <a:pathLst>
              <a:path extrusionOk="0" h="314049" w="330894">
                <a:moveTo>
                  <a:pt x="0" y="0"/>
                </a:moveTo>
                <a:lnTo>
                  <a:pt x="330894" y="0"/>
                </a:lnTo>
                <a:lnTo>
                  <a:pt x="330894" y="314049"/>
                </a:lnTo>
                <a:lnTo>
                  <a:pt x="0" y="314049"/>
                </a:lnTo>
                <a:lnTo>
                  <a:pt x="0" y="0"/>
                </a:lnTo>
                <a:close/>
              </a:path>
            </a:pathLst>
          </a:custGeom>
          <a:blipFill rotWithShape="1">
            <a:blip r:embed="rId4">
              <a:alphaModFix/>
            </a:blip>
            <a:stretch>
              <a:fillRect b="0" l="0" r="0" t="0"/>
            </a:stretch>
          </a:blipFill>
          <a:ln>
            <a:noFill/>
          </a:ln>
        </p:spPr>
      </p:sp>
      <p:sp>
        <p:nvSpPr>
          <p:cNvPr id="110" name="Google Shape;110;p2"/>
          <p:cNvSpPr/>
          <p:nvPr/>
        </p:nvSpPr>
        <p:spPr>
          <a:xfrm>
            <a:off x="9144000" y="525681"/>
            <a:ext cx="330894" cy="314049"/>
          </a:xfrm>
          <a:custGeom>
            <a:rect b="b" l="l" r="r" t="t"/>
            <a:pathLst>
              <a:path extrusionOk="0" h="314049" w="330894">
                <a:moveTo>
                  <a:pt x="0" y="0"/>
                </a:moveTo>
                <a:lnTo>
                  <a:pt x="330894" y="0"/>
                </a:lnTo>
                <a:lnTo>
                  <a:pt x="330894" y="314049"/>
                </a:lnTo>
                <a:lnTo>
                  <a:pt x="0" y="314049"/>
                </a:lnTo>
                <a:lnTo>
                  <a:pt x="0" y="0"/>
                </a:lnTo>
                <a:close/>
              </a:path>
            </a:pathLst>
          </a:custGeom>
          <a:blipFill rotWithShape="1">
            <a:blip r:embed="rId4">
              <a:alphaModFix/>
            </a:blip>
            <a:stretch>
              <a:fillRect b="0" l="0" r="0" t="0"/>
            </a:stretch>
          </a:blipFill>
          <a:ln>
            <a:noFill/>
          </a:ln>
        </p:spPr>
      </p:sp>
      <p:sp>
        <p:nvSpPr>
          <p:cNvPr id="111" name="Google Shape;111;p2"/>
          <p:cNvSpPr txBox="1"/>
          <p:nvPr/>
        </p:nvSpPr>
        <p:spPr>
          <a:xfrm>
            <a:off x="9193227" y="877830"/>
            <a:ext cx="4712414" cy="880142"/>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Unmute to speak</a:t>
            </a:r>
            <a:endParaRPr/>
          </a:p>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Use “Raise Hand” </a:t>
            </a:r>
            <a:endParaRPr/>
          </a:p>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Drop thoughts/questions in chat</a:t>
            </a:r>
            <a:endParaRPr/>
          </a:p>
        </p:txBody>
      </p:sp>
      <p:sp>
        <p:nvSpPr>
          <p:cNvPr id="112" name="Google Shape;112;p2"/>
          <p:cNvSpPr txBox="1"/>
          <p:nvPr/>
        </p:nvSpPr>
        <p:spPr>
          <a:xfrm>
            <a:off x="9193227" y="2446393"/>
            <a:ext cx="5213123" cy="290673"/>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Please stay muted when you’re not speaking</a:t>
            </a:r>
            <a:endParaRPr/>
          </a:p>
        </p:txBody>
      </p:sp>
      <p:sp>
        <p:nvSpPr>
          <p:cNvPr id="113" name="Google Shape;113;p2"/>
          <p:cNvSpPr txBox="1"/>
          <p:nvPr/>
        </p:nvSpPr>
        <p:spPr>
          <a:xfrm>
            <a:off x="9193227" y="3445772"/>
            <a:ext cx="4712414" cy="585407"/>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We’ll define terms as we go — pause us anytime if something’s unclear</a:t>
            </a:r>
            <a:endParaRPr/>
          </a:p>
        </p:txBody>
      </p:sp>
      <p:sp>
        <p:nvSpPr>
          <p:cNvPr id="114" name="Google Shape;114;p2"/>
          <p:cNvSpPr txBox="1"/>
          <p:nvPr/>
        </p:nvSpPr>
        <p:spPr>
          <a:xfrm>
            <a:off x="9272731" y="6454941"/>
            <a:ext cx="4937358" cy="585407"/>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Sessions will be recorded; resources/recording + homework sent by email after class</a:t>
            </a:r>
            <a:endParaRPr/>
          </a:p>
        </p:txBody>
      </p:sp>
      <p:sp>
        <p:nvSpPr>
          <p:cNvPr id="115" name="Google Shape;115;p2"/>
          <p:cNvSpPr txBox="1"/>
          <p:nvPr/>
        </p:nvSpPr>
        <p:spPr>
          <a:xfrm>
            <a:off x="9217840" y="7827867"/>
            <a:ext cx="4937358" cy="585407"/>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Captions, pacing, language needs, etc. — tell us in chat or email admin@frogtownfarm.org</a:t>
            </a:r>
            <a:endParaRPr/>
          </a:p>
        </p:txBody>
      </p:sp>
      <p:sp>
        <p:nvSpPr>
          <p:cNvPr id="116" name="Google Shape;116;p2"/>
          <p:cNvSpPr txBox="1"/>
          <p:nvPr/>
        </p:nvSpPr>
        <p:spPr>
          <a:xfrm>
            <a:off x="9540291" y="364121"/>
            <a:ext cx="4146563"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Participation</a:t>
            </a:r>
            <a:endParaRPr/>
          </a:p>
        </p:txBody>
      </p:sp>
      <p:sp>
        <p:nvSpPr>
          <p:cNvPr id="117" name="Google Shape;117;p2"/>
          <p:cNvSpPr txBox="1"/>
          <p:nvPr/>
        </p:nvSpPr>
        <p:spPr>
          <a:xfrm>
            <a:off x="9540291" y="1952946"/>
            <a:ext cx="4146563"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Zoom Etiquette</a:t>
            </a:r>
            <a:endParaRPr/>
          </a:p>
        </p:txBody>
      </p:sp>
      <p:sp>
        <p:nvSpPr>
          <p:cNvPr id="118" name="Google Shape;118;p2"/>
          <p:cNvSpPr txBox="1"/>
          <p:nvPr/>
        </p:nvSpPr>
        <p:spPr>
          <a:xfrm>
            <a:off x="9540291" y="2913989"/>
            <a:ext cx="4371508"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Language</a:t>
            </a:r>
            <a:endParaRPr/>
          </a:p>
        </p:txBody>
      </p:sp>
      <p:sp>
        <p:nvSpPr>
          <p:cNvPr id="119" name="Google Shape;119;p2"/>
          <p:cNvSpPr txBox="1"/>
          <p:nvPr/>
        </p:nvSpPr>
        <p:spPr>
          <a:xfrm>
            <a:off x="9603386" y="5949828"/>
            <a:ext cx="4827578"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Recording + Materials:</a:t>
            </a:r>
            <a:endParaRPr/>
          </a:p>
        </p:txBody>
      </p:sp>
      <p:sp>
        <p:nvSpPr>
          <p:cNvPr id="120" name="Google Shape;120;p2"/>
          <p:cNvSpPr txBox="1"/>
          <p:nvPr/>
        </p:nvSpPr>
        <p:spPr>
          <a:xfrm>
            <a:off x="9564904" y="7278474"/>
            <a:ext cx="4146563"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Accessibility: </a:t>
            </a:r>
            <a:endParaRPr/>
          </a:p>
        </p:txBody>
      </p:sp>
      <p:sp>
        <p:nvSpPr>
          <p:cNvPr id="121" name="Google Shape;121;p2"/>
          <p:cNvSpPr txBox="1"/>
          <p:nvPr/>
        </p:nvSpPr>
        <p:spPr>
          <a:xfrm>
            <a:off x="690866" y="900308"/>
            <a:ext cx="8015400" cy="3409200"/>
          </a:xfrm>
          <a:prstGeom prst="rect">
            <a:avLst/>
          </a:prstGeom>
          <a:noFill/>
          <a:ln>
            <a:noFill/>
          </a:ln>
        </p:spPr>
        <p:txBody>
          <a:bodyPr anchorCtr="0" anchor="t" bIns="0" lIns="0" spcFirstLastPara="1" rIns="0" wrap="square" tIns="0">
            <a:spAutoFit/>
          </a:bodyPr>
          <a:lstStyle/>
          <a:p>
            <a:pPr indent="0" lvl="0" marL="0" marR="0" rtl="0" algn="l">
              <a:lnSpc>
                <a:spcPct val="92997"/>
              </a:lnSpc>
              <a:spcBef>
                <a:spcPts val="0"/>
              </a:spcBef>
              <a:spcAft>
                <a:spcPts val="0"/>
              </a:spcAft>
              <a:buNone/>
            </a:pPr>
            <a:r>
              <a:rPr b="1" i="0" lang="en-US" sz="7939" u="none" cap="none" strike="noStrike">
                <a:solidFill>
                  <a:srgbClr val="013927"/>
                </a:solidFill>
                <a:latin typeface="Lato"/>
                <a:ea typeface="Lato"/>
                <a:cs typeface="Lato"/>
                <a:sym typeface="Lato"/>
              </a:rPr>
              <a:t>WELCOME &amp; HOUSEKEEPING NOTES</a:t>
            </a:r>
            <a:endParaRPr sz="300"/>
          </a:p>
        </p:txBody>
      </p:sp>
      <p:sp>
        <p:nvSpPr>
          <p:cNvPr id="122" name="Google Shape;122;p2"/>
          <p:cNvSpPr txBox="1"/>
          <p:nvPr/>
        </p:nvSpPr>
        <p:spPr>
          <a:xfrm>
            <a:off x="690866" y="4665887"/>
            <a:ext cx="7848129" cy="2463996"/>
          </a:xfrm>
          <a:prstGeom prst="rect">
            <a:avLst/>
          </a:prstGeom>
          <a:noFill/>
          <a:ln>
            <a:noFill/>
          </a:ln>
        </p:spPr>
        <p:txBody>
          <a:bodyPr anchorCtr="0" anchor="t" bIns="0" lIns="0" spcFirstLastPara="1" rIns="0" wrap="square" tIns="0">
            <a:spAutoFit/>
          </a:bodyPr>
          <a:lstStyle/>
          <a:p>
            <a:pPr indent="0" lvl="0" marL="0" marR="0" rtl="0" algn="l">
              <a:lnSpc>
                <a:spcPct val="114984"/>
              </a:lnSpc>
              <a:spcBef>
                <a:spcPts val="0"/>
              </a:spcBef>
              <a:spcAft>
                <a:spcPts val="0"/>
              </a:spcAft>
              <a:buNone/>
            </a:pPr>
            <a:r>
              <a:rPr b="1" i="0" lang="en-US" sz="4211" u="none" cap="none" strike="noStrike">
                <a:solidFill>
                  <a:srgbClr val="FEB415"/>
                </a:solidFill>
                <a:latin typeface="Inter"/>
                <a:ea typeface="Inter"/>
                <a:cs typeface="Inter"/>
                <a:sym typeface="Inter"/>
              </a:rPr>
              <a:t>Who’s in the room? </a:t>
            </a:r>
            <a:endParaRPr/>
          </a:p>
          <a:p>
            <a:pPr indent="0" lvl="0" marL="0" marR="0" rtl="0" algn="l">
              <a:lnSpc>
                <a:spcPct val="114984"/>
              </a:lnSpc>
              <a:spcBef>
                <a:spcPts val="0"/>
              </a:spcBef>
              <a:spcAft>
                <a:spcPts val="0"/>
              </a:spcAft>
              <a:buNone/>
            </a:pPr>
            <a:r>
              <a:rPr b="1" i="0" lang="en-US" sz="4211" u="none" cap="none" strike="noStrike">
                <a:solidFill>
                  <a:srgbClr val="ACB727"/>
                </a:solidFill>
                <a:latin typeface="Inter"/>
                <a:ea typeface="Inter"/>
                <a:cs typeface="Inter"/>
                <a:sym typeface="Inter"/>
              </a:rPr>
              <a:t>Name • Pronouns </a:t>
            </a:r>
            <a:endParaRPr/>
          </a:p>
          <a:p>
            <a:pPr indent="0" lvl="0" marL="0" marR="0" rtl="0" algn="l">
              <a:lnSpc>
                <a:spcPct val="114984"/>
              </a:lnSpc>
              <a:spcBef>
                <a:spcPts val="0"/>
              </a:spcBef>
              <a:spcAft>
                <a:spcPts val="0"/>
              </a:spcAft>
              <a:buNone/>
            </a:pPr>
            <a:r>
              <a:t/>
            </a:r>
            <a:endParaRPr b="1" i="0" sz="4211" u="none" cap="none" strike="noStrike">
              <a:solidFill>
                <a:srgbClr val="ACB727"/>
              </a:solidFill>
              <a:latin typeface="Inter"/>
              <a:ea typeface="Inter"/>
              <a:cs typeface="Inter"/>
              <a:sym typeface="Inter"/>
            </a:endParaRPr>
          </a:p>
          <a:p>
            <a:pPr indent="0" lvl="0" marL="0" marR="0" rtl="0" algn="l">
              <a:lnSpc>
                <a:spcPct val="114984"/>
              </a:lnSpc>
              <a:spcBef>
                <a:spcPts val="0"/>
              </a:spcBef>
              <a:spcAft>
                <a:spcPts val="0"/>
              </a:spcAft>
              <a:buNone/>
            </a:pPr>
            <a:r>
              <a:t/>
            </a:r>
            <a:endParaRPr b="1" i="0" sz="4211" u="none" cap="none" strike="noStrike">
              <a:solidFill>
                <a:srgbClr val="ACB727"/>
              </a:solidFill>
              <a:latin typeface="Inter"/>
              <a:ea typeface="Inter"/>
              <a:cs typeface="Inter"/>
              <a:sym typeface="Inter"/>
            </a:endParaRPr>
          </a:p>
        </p:txBody>
      </p:sp>
      <p:sp>
        <p:nvSpPr>
          <p:cNvPr id="123" name="Google Shape;123;p2"/>
          <p:cNvSpPr txBox="1"/>
          <p:nvPr/>
        </p:nvSpPr>
        <p:spPr>
          <a:xfrm>
            <a:off x="9193227" y="4831562"/>
            <a:ext cx="5003641" cy="880142"/>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Complete the weekly surveys, participant agreement  and required material to receive the stipend</a:t>
            </a:r>
            <a:endParaRPr/>
          </a:p>
        </p:txBody>
      </p:sp>
      <p:sp>
        <p:nvSpPr>
          <p:cNvPr id="124" name="Google Shape;124;p2"/>
          <p:cNvSpPr txBox="1"/>
          <p:nvPr/>
        </p:nvSpPr>
        <p:spPr>
          <a:xfrm>
            <a:off x="9540291" y="4293550"/>
            <a:ext cx="4371508"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Attendance + Stipend</a:t>
            </a:r>
            <a:endParaRPr/>
          </a:p>
        </p:txBody>
      </p:sp>
      <p:grpSp>
        <p:nvGrpSpPr>
          <p:cNvPr id="125" name="Google Shape;125;p2"/>
          <p:cNvGrpSpPr/>
          <p:nvPr/>
        </p:nvGrpSpPr>
        <p:grpSpPr>
          <a:xfrm>
            <a:off x="-4896251" y="9266039"/>
            <a:ext cx="14315755" cy="1236707"/>
            <a:chOff x="0" y="-38100"/>
            <a:chExt cx="3770405" cy="325717"/>
          </a:xfrm>
        </p:grpSpPr>
        <p:sp>
          <p:nvSpPr>
            <p:cNvPr id="126" name="Google Shape;126;p2"/>
            <p:cNvSpPr/>
            <p:nvPr/>
          </p:nvSpPr>
          <p:spPr>
            <a:xfrm>
              <a:off x="0" y="0"/>
              <a:ext cx="3770405" cy="287617"/>
            </a:xfrm>
            <a:custGeom>
              <a:rect b="b" l="l" r="r" t="t"/>
              <a:pathLst>
                <a:path extrusionOk="0" h="287617" w="3770405">
                  <a:moveTo>
                    <a:pt x="0" y="0"/>
                  </a:moveTo>
                  <a:lnTo>
                    <a:pt x="3770405" y="0"/>
                  </a:lnTo>
                  <a:lnTo>
                    <a:pt x="3770405" y="287617"/>
                  </a:lnTo>
                  <a:lnTo>
                    <a:pt x="0" y="287617"/>
                  </a:lnTo>
                  <a:close/>
                </a:path>
              </a:pathLst>
            </a:custGeom>
            <a:gradFill>
              <a:gsLst>
                <a:gs pos="0">
                  <a:srgbClr val="ACB727"/>
                </a:gs>
                <a:gs pos="100000">
                  <a:srgbClr val="006601"/>
                </a:gs>
              </a:gsLst>
              <a:lin ang="0" scaled="0"/>
            </a:gradFill>
            <a:ln>
              <a:noFill/>
            </a:ln>
          </p:spPr>
        </p:sp>
        <p:sp>
          <p:nvSpPr>
            <p:cNvPr id="127" name="Google Shape;127;p2"/>
            <p:cNvSpPr txBox="1"/>
            <p:nvPr/>
          </p:nvSpPr>
          <p:spPr>
            <a:xfrm>
              <a:off x="0" y="-38100"/>
              <a:ext cx="3770405"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28" name="Google Shape;128;p2"/>
          <p:cNvSpPr/>
          <p:nvPr/>
        </p:nvSpPr>
        <p:spPr>
          <a:xfrm>
            <a:off x="8123246" y="9633644"/>
            <a:ext cx="1126792" cy="646157"/>
          </a:xfrm>
          <a:custGeom>
            <a:rect b="b" l="l" r="r" t="t"/>
            <a:pathLst>
              <a:path extrusionOk="0" h="646157" w="1126792">
                <a:moveTo>
                  <a:pt x="0" y="0"/>
                </a:moveTo>
                <a:lnTo>
                  <a:pt x="1126793" y="0"/>
                </a:lnTo>
                <a:lnTo>
                  <a:pt x="1126793" y="646158"/>
                </a:lnTo>
                <a:lnTo>
                  <a:pt x="0" y="646158"/>
                </a:lnTo>
                <a:lnTo>
                  <a:pt x="0" y="0"/>
                </a:lnTo>
                <a:close/>
              </a:path>
            </a:pathLst>
          </a:custGeom>
          <a:blipFill rotWithShape="1">
            <a:blip r:embed="rId5">
              <a:alphaModFix/>
            </a:blip>
            <a:stretch>
              <a:fillRect b="-34747" l="0" r="0" t="0"/>
            </a:stretch>
          </a:blipFill>
          <a:ln>
            <a:noFill/>
          </a:ln>
        </p:spPr>
      </p:sp>
      <p:sp>
        <p:nvSpPr>
          <p:cNvPr id="129" name="Google Shape;129;p2"/>
          <p:cNvSpPr txBox="1"/>
          <p:nvPr/>
        </p:nvSpPr>
        <p:spPr>
          <a:xfrm>
            <a:off x="408436" y="9768433"/>
            <a:ext cx="2296800" cy="3099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012" u="none" cap="none" strike="noStrike">
                <a:solidFill>
                  <a:srgbClr val="FFFFFF"/>
                </a:solidFill>
                <a:latin typeface="Lato"/>
                <a:ea typeface="Lato"/>
                <a:cs typeface="Lato"/>
                <a:sym typeface="Lato"/>
              </a:rPr>
              <a:t>FROGTOWN FARM</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3"/>
          <p:cNvSpPr/>
          <p:nvPr/>
        </p:nvSpPr>
        <p:spPr>
          <a:xfrm>
            <a:off x="9436569" y="0"/>
            <a:ext cx="8851431" cy="10287000"/>
          </a:xfrm>
          <a:custGeom>
            <a:rect b="b" l="l" r="r" t="t"/>
            <a:pathLst>
              <a:path extrusionOk="0" h="944624" w="812800">
                <a:moveTo>
                  <a:pt x="0" y="0"/>
                </a:moveTo>
                <a:lnTo>
                  <a:pt x="812800" y="0"/>
                </a:lnTo>
                <a:lnTo>
                  <a:pt x="812800" y="944624"/>
                </a:lnTo>
                <a:lnTo>
                  <a:pt x="0" y="944624"/>
                </a:lnTo>
                <a:close/>
              </a:path>
            </a:pathLst>
          </a:custGeom>
          <a:blipFill rotWithShape="1">
            <a:blip r:embed="rId3">
              <a:alphaModFix/>
            </a:blip>
            <a:stretch>
              <a:fillRect b="-4953" l="0" r="0" t="-2600"/>
            </a:stretch>
          </a:blipFill>
          <a:ln>
            <a:noFill/>
          </a:ln>
        </p:spPr>
      </p:sp>
      <p:grpSp>
        <p:nvGrpSpPr>
          <p:cNvPr id="135" name="Google Shape;135;p3"/>
          <p:cNvGrpSpPr/>
          <p:nvPr/>
        </p:nvGrpSpPr>
        <p:grpSpPr>
          <a:xfrm>
            <a:off x="17380051" y="9113639"/>
            <a:ext cx="1047407" cy="1236707"/>
            <a:chOff x="0" y="-38100"/>
            <a:chExt cx="275860" cy="325717"/>
          </a:xfrm>
        </p:grpSpPr>
        <p:sp>
          <p:nvSpPr>
            <p:cNvPr id="136" name="Google Shape;136;p3"/>
            <p:cNvSpPr/>
            <p:nvPr/>
          </p:nvSpPr>
          <p:spPr>
            <a:xfrm>
              <a:off x="0" y="0"/>
              <a:ext cx="275860" cy="287617"/>
            </a:xfrm>
            <a:custGeom>
              <a:rect b="b" l="l" r="r" t="t"/>
              <a:pathLst>
                <a:path extrusionOk="0" h="287617" w="275860">
                  <a:moveTo>
                    <a:pt x="0" y="0"/>
                  </a:moveTo>
                  <a:lnTo>
                    <a:pt x="275860" y="0"/>
                  </a:lnTo>
                  <a:lnTo>
                    <a:pt x="275860" y="287617"/>
                  </a:lnTo>
                  <a:lnTo>
                    <a:pt x="0" y="287617"/>
                  </a:lnTo>
                  <a:close/>
                </a:path>
              </a:pathLst>
            </a:custGeom>
            <a:solidFill>
              <a:srgbClr val="568934"/>
            </a:solidFill>
            <a:ln>
              <a:noFill/>
            </a:ln>
          </p:spPr>
        </p:sp>
        <p:sp>
          <p:nvSpPr>
            <p:cNvPr id="137" name="Google Shape;137;p3"/>
            <p:cNvSpPr txBox="1"/>
            <p:nvPr/>
          </p:nvSpPr>
          <p:spPr>
            <a:xfrm>
              <a:off x="0" y="-38100"/>
              <a:ext cx="275860"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8" name="Google Shape;138;p3"/>
          <p:cNvSpPr/>
          <p:nvPr/>
        </p:nvSpPr>
        <p:spPr>
          <a:xfrm>
            <a:off x="437929" y="4880345"/>
            <a:ext cx="514058" cy="487887"/>
          </a:xfrm>
          <a:custGeom>
            <a:rect b="b" l="l" r="r" t="t"/>
            <a:pathLst>
              <a:path extrusionOk="0" h="487887" w="514058">
                <a:moveTo>
                  <a:pt x="0" y="0"/>
                </a:moveTo>
                <a:lnTo>
                  <a:pt x="514057" y="0"/>
                </a:lnTo>
                <a:lnTo>
                  <a:pt x="514057" y="487888"/>
                </a:lnTo>
                <a:lnTo>
                  <a:pt x="0" y="487888"/>
                </a:lnTo>
                <a:lnTo>
                  <a:pt x="0" y="0"/>
                </a:lnTo>
                <a:close/>
              </a:path>
            </a:pathLst>
          </a:custGeom>
          <a:blipFill rotWithShape="1">
            <a:blip r:embed="rId4">
              <a:alphaModFix/>
            </a:blip>
            <a:stretch>
              <a:fillRect b="0" l="0" r="0" t="0"/>
            </a:stretch>
          </a:blipFill>
          <a:ln>
            <a:noFill/>
          </a:ln>
        </p:spPr>
      </p:sp>
      <p:sp>
        <p:nvSpPr>
          <p:cNvPr id="139" name="Google Shape;139;p3"/>
          <p:cNvSpPr/>
          <p:nvPr/>
        </p:nvSpPr>
        <p:spPr>
          <a:xfrm>
            <a:off x="437929" y="5668163"/>
            <a:ext cx="514058" cy="487887"/>
          </a:xfrm>
          <a:custGeom>
            <a:rect b="b" l="l" r="r" t="t"/>
            <a:pathLst>
              <a:path extrusionOk="0" h="487887" w="514058">
                <a:moveTo>
                  <a:pt x="0" y="0"/>
                </a:moveTo>
                <a:lnTo>
                  <a:pt x="514057" y="0"/>
                </a:lnTo>
                <a:lnTo>
                  <a:pt x="514057" y="487887"/>
                </a:lnTo>
                <a:lnTo>
                  <a:pt x="0" y="487887"/>
                </a:lnTo>
                <a:lnTo>
                  <a:pt x="0" y="0"/>
                </a:lnTo>
                <a:close/>
              </a:path>
            </a:pathLst>
          </a:custGeom>
          <a:blipFill rotWithShape="1">
            <a:blip r:embed="rId4">
              <a:alphaModFix/>
            </a:blip>
            <a:stretch>
              <a:fillRect b="0" l="0" r="0" t="0"/>
            </a:stretch>
          </a:blipFill>
          <a:ln>
            <a:noFill/>
          </a:ln>
        </p:spPr>
      </p:sp>
      <p:sp>
        <p:nvSpPr>
          <p:cNvPr id="140" name="Google Shape;140;p3"/>
          <p:cNvSpPr/>
          <p:nvPr/>
        </p:nvSpPr>
        <p:spPr>
          <a:xfrm>
            <a:off x="437929" y="6582392"/>
            <a:ext cx="514058" cy="487887"/>
          </a:xfrm>
          <a:custGeom>
            <a:rect b="b" l="l" r="r" t="t"/>
            <a:pathLst>
              <a:path extrusionOk="0" h="487887" w="514058">
                <a:moveTo>
                  <a:pt x="0" y="0"/>
                </a:moveTo>
                <a:lnTo>
                  <a:pt x="514057" y="0"/>
                </a:lnTo>
                <a:lnTo>
                  <a:pt x="514057" y="487888"/>
                </a:lnTo>
                <a:lnTo>
                  <a:pt x="0" y="487888"/>
                </a:lnTo>
                <a:lnTo>
                  <a:pt x="0" y="0"/>
                </a:lnTo>
                <a:close/>
              </a:path>
            </a:pathLst>
          </a:custGeom>
          <a:blipFill rotWithShape="1">
            <a:blip r:embed="rId4">
              <a:alphaModFix/>
            </a:blip>
            <a:stretch>
              <a:fillRect b="0" l="0" r="0" t="0"/>
            </a:stretch>
          </a:blipFill>
          <a:ln>
            <a:noFill/>
          </a:ln>
        </p:spPr>
      </p:sp>
      <p:sp>
        <p:nvSpPr>
          <p:cNvPr id="141" name="Google Shape;141;p3"/>
          <p:cNvSpPr/>
          <p:nvPr/>
        </p:nvSpPr>
        <p:spPr>
          <a:xfrm>
            <a:off x="437929" y="7374591"/>
            <a:ext cx="514058" cy="487887"/>
          </a:xfrm>
          <a:custGeom>
            <a:rect b="b" l="l" r="r" t="t"/>
            <a:pathLst>
              <a:path extrusionOk="0" h="487887" w="514058">
                <a:moveTo>
                  <a:pt x="0" y="0"/>
                </a:moveTo>
                <a:lnTo>
                  <a:pt x="514057" y="0"/>
                </a:lnTo>
                <a:lnTo>
                  <a:pt x="514057" y="487887"/>
                </a:lnTo>
                <a:lnTo>
                  <a:pt x="0" y="487887"/>
                </a:lnTo>
                <a:lnTo>
                  <a:pt x="0" y="0"/>
                </a:lnTo>
                <a:close/>
              </a:path>
            </a:pathLst>
          </a:custGeom>
          <a:blipFill rotWithShape="1">
            <a:blip r:embed="rId4">
              <a:alphaModFix/>
            </a:blip>
            <a:stretch>
              <a:fillRect b="0" l="0" r="0" t="0"/>
            </a:stretch>
          </a:blipFill>
          <a:ln>
            <a:noFill/>
          </a:ln>
        </p:spPr>
      </p:sp>
      <p:sp>
        <p:nvSpPr>
          <p:cNvPr id="142" name="Google Shape;142;p3"/>
          <p:cNvSpPr/>
          <p:nvPr/>
        </p:nvSpPr>
        <p:spPr>
          <a:xfrm>
            <a:off x="437929" y="8176634"/>
            <a:ext cx="514058" cy="487887"/>
          </a:xfrm>
          <a:custGeom>
            <a:rect b="b" l="l" r="r" t="t"/>
            <a:pathLst>
              <a:path extrusionOk="0" h="487887" w="514058">
                <a:moveTo>
                  <a:pt x="0" y="0"/>
                </a:moveTo>
                <a:lnTo>
                  <a:pt x="514057" y="0"/>
                </a:lnTo>
                <a:lnTo>
                  <a:pt x="514057" y="487888"/>
                </a:lnTo>
                <a:lnTo>
                  <a:pt x="0" y="487888"/>
                </a:lnTo>
                <a:lnTo>
                  <a:pt x="0" y="0"/>
                </a:lnTo>
                <a:close/>
              </a:path>
            </a:pathLst>
          </a:custGeom>
          <a:blipFill rotWithShape="1">
            <a:blip r:embed="rId4">
              <a:alphaModFix/>
            </a:blip>
            <a:stretch>
              <a:fillRect b="0" l="0" r="0" t="0"/>
            </a:stretch>
          </a:blipFill>
          <a:ln>
            <a:noFill/>
          </a:ln>
        </p:spPr>
      </p:sp>
      <p:grpSp>
        <p:nvGrpSpPr>
          <p:cNvPr id="143" name="Google Shape;143;p3"/>
          <p:cNvGrpSpPr/>
          <p:nvPr/>
        </p:nvGrpSpPr>
        <p:grpSpPr>
          <a:xfrm>
            <a:off x="-5048651" y="9113639"/>
            <a:ext cx="14315755" cy="1236707"/>
            <a:chOff x="0" y="-38100"/>
            <a:chExt cx="3770405" cy="325717"/>
          </a:xfrm>
        </p:grpSpPr>
        <p:sp>
          <p:nvSpPr>
            <p:cNvPr id="144" name="Google Shape;144;p3"/>
            <p:cNvSpPr/>
            <p:nvPr/>
          </p:nvSpPr>
          <p:spPr>
            <a:xfrm>
              <a:off x="0" y="0"/>
              <a:ext cx="3770405" cy="287617"/>
            </a:xfrm>
            <a:custGeom>
              <a:rect b="b" l="l" r="r" t="t"/>
              <a:pathLst>
                <a:path extrusionOk="0" h="287617" w="3770405">
                  <a:moveTo>
                    <a:pt x="0" y="0"/>
                  </a:moveTo>
                  <a:lnTo>
                    <a:pt x="3770405" y="0"/>
                  </a:lnTo>
                  <a:lnTo>
                    <a:pt x="3770405" y="287617"/>
                  </a:lnTo>
                  <a:lnTo>
                    <a:pt x="0" y="287617"/>
                  </a:lnTo>
                  <a:close/>
                </a:path>
              </a:pathLst>
            </a:custGeom>
            <a:gradFill>
              <a:gsLst>
                <a:gs pos="0">
                  <a:srgbClr val="ACB727"/>
                </a:gs>
                <a:gs pos="100000">
                  <a:srgbClr val="006601"/>
                </a:gs>
              </a:gsLst>
              <a:lin ang="0" scaled="0"/>
            </a:gradFill>
            <a:ln>
              <a:noFill/>
            </a:ln>
          </p:spPr>
        </p:sp>
        <p:sp>
          <p:nvSpPr>
            <p:cNvPr id="145" name="Google Shape;145;p3"/>
            <p:cNvSpPr txBox="1"/>
            <p:nvPr/>
          </p:nvSpPr>
          <p:spPr>
            <a:xfrm>
              <a:off x="0" y="-38100"/>
              <a:ext cx="3770405"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46" name="Google Shape;146;p3"/>
          <p:cNvSpPr/>
          <p:nvPr/>
        </p:nvSpPr>
        <p:spPr>
          <a:xfrm>
            <a:off x="7970846" y="9481244"/>
            <a:ext cx="1126792" cy="646157"/>
          </a:xfrm>
          <a:custGeom>
            <a:rect b="b" l="l" r="r" t="t"/>
            <a:pathLst>
              <a:path extrusionOk="0" h="646157" w="1126792">
                <a:moveTo>
                  <a:pt x="0" y="0"/>
                </a:moveTo>
                <a:lnTo>
                  <a:pt x="1126793" y="0"/>
                </a:lnTo>
                <a:lnTo>
                  <a:pt x="1126793" y="646158"/>
                </a:lnTo>
                <a:lnTo>
                  <a:pt x="0" y="646158"/>
                </a:lnTo>
                <a:lnTo>
                  <a:pt x="0" y="0"/>
                </a:lnTo>
                <a:close/>
              </a:path>
            </a:pathLst>
          </a:custGeom>
          <a:blipFill rotWithShape="1">
            <a:blip r:embed="rId5">
              <a:alphaModFix/>
            </a:blip>
            <a:stretch>
              <a:fillRect b="-34747" l="0" r="0" t="0"/>
            </a:stretch>
          </a:blipFill>
          <a:ln>
            <a:noFill/>
          </a:ln>
        </p:spPr>
      </p:sp>
      <p:sp>
        <p:nvSpPr>
          <p:cNvPr id="147" name="Google Shape;147;p3"/>
          <p:cNvSpPr txBox="1"/>
          <p:nvPr/>
        </p:nvSpPr>
        <p:spPr>
          <a:xfrm>
            <a:off x="437929" y="502848"/>
            <a:ext cx="8829300" cy="4089600"/>
          </a:xfrm>
          <a:prstGeom prst="rect">
            <a:avLst/>
          </a:prstGeom>
          <a:noFill/>
          <a:ln>
            <a:noFill/>
          </a:ln>
        </p:spPr>
        <p:txBody>
          <a:bodyPr anchorCtr="0" anchor="t" bIns="0" lIns="0" spcFirstLastPara="1" rIns="0" wrap="square" tIns="0">
            <a:spAutoFit/>
          </a:bodyPr>
          <a:lstStyle/>
          <a:p>
            <a:pPr indent="0" lvl="0" marL="0" marR="0" rtl="0" algn="l">
              <a:lnSpc>
                <a:spcPct val="94995"/>
              </a:lnSpc>
              <a:spcBef>
                <a:spcPts val="0"/>
              </a:spcBef>
              <a:spcAft>
                <a:spcPts val="0"/>
              </a:spcAft>
              <a:buNone/>
            </a:pPr>
            <a:r>
              <a:rPr b="1" i="0" lang="en-US" sz="6992" u="none" cap="none" strike="noStrike">
                <a:solidFill>
                  <a:srgbClr val="013927"/>
                </a:solidFill>
                <a:latin typeface="Lato"/>
                <a:ea typeface="Lato"/>
                <a:cs typeface="Lato"/>
                <a:sym typeface="Lato"/>
              </a:rPr>
              <a:t>WHAT WE’RE EXPECTING TO COVER IN TODAY’S SESSIONS:</a:t>
            </a:r>
            <a:endParaRPr sz="100"/>
          </a:p>
        </p:txBody>
      </p:sp>
      <p:sp>
        <p:nvSpPr>
          <p:cNvPr id="148" name="Google Shape;148;p3"/>
          <p:cNvSpPr txBox="1"/>
          <p:nvPr/>
        </p:nvSpPr>
        <p:spPr>
          <a:xfrm>
            <a:off x="1098576" y="4847368"/>
            <a:ext cx="6112475"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Seeds as Climate Justice</a:t>
            </a:r>
            <a:endParaRPr/>
          </a:p>
        </p:txBody>
      </p:sp>
      <p:sp>
        <p:nvSpPr>
          <p:cNvPr id="149" name="Google Shape;149;p3"/>
          <p:cNvSpPr txBox="1"/>
          <p:nvPr/>
        </p:nvSpPr>
        <p:spPr>
          <a:xfrm>
            <a:off x="1098576" y="5620538"/>
            <a:ext cx="7999062"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Selecting plants for climate resiliency</a:t>
            </a:r>
            <a:endParaRPr/>
          </a:p>
        </p:txBody>
      </p:sp>
      <p:sp>
        <p:nvSpPr>
          <p:cNvPr id="150" name="Google Shape;150;p3"/>
          <p:cNvSpPr txBox="1"/>
          <p:nvPr/>
        </p:nvSpPr>
        <p:spPr>
          <a:xfrm>
            <a:off x="1098576" y="6473752"/>
            <a:ext cx="4806323"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Crop rotation</a:t>
            </a:r>
            <a:endParaRPr/>
          </a:p>
        </p:txBody>
      </p:sp>
      <p:sp>
        <p:nvSpPr>
          <p:cNvPr id="151" name="Google Shape;151;p3"/>
          <p:cNvSpPr txBox="1"/>
          <p:nvPr/>
        </p:nvSpPr>
        <p:spPr>
          <a:xfrm>
            <a:off x="1098576" y="7301381"/>
            <a:ext cx="5029304"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Review Homework</a:t>
            </a:r>
            <a:endParaRPr/>
          </a:p>
        </p:txBody>
      </p:sp>
      <p:sp>
        <p:nvSpPr>
          <p:cNvPr id="152" name="Google Shape;152;p3"/>
          <p:cNvSpPr txBox="1"/>
          <p:nvPr/>
        </p:nvSpPr>
        <p:spPr>
          <a:xfrm>
            <a:off x="1098576" y="8177469"/>
            <a:ext cx="5685128"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Matching crops to goals</a:t>
            </a:r>
            <a:endParaRPr/>
          </a:p>
        </p:txBody>
      </p:sp>
      <p:sp>
        <p:nvSpPr>
          <p:cNvPr id="153" name="Google Shape;153;p3"/>
          <p:cNvSpPr txBox="1"/>
          <p:nvPr/>
        </p:nvSpPr>
        <p:spPr>
          <a:xfrm>
            <a:off x="256036" y="9616033"/>
            <a:ext cx="2296800" cy="3405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213" u="none" cap="none" strike="noStrike">
                <a:solidFill>
                  <a:srgbClr val="FFFFFF"/>
                </a:solidFill>
                <a:latin typeface="Lato"/>
                <a:ea typeface="Lato"/>
                <a:cs typeface="Lato"/>
                <a:sym typeface="Lato"/>
              </a:rPr>
              <a:t>F</a:t>
            </a:r>
            <a:r>
              <a:rPr b="1" i="0" lang="en-US" sz="2012" u="none" cap="none" strike="noStrike">
                <a:solidFill>
                  <a:srgbClr val="FFFFFF"/>
                </a:solidFill>
                <a:latin typeface="Lato"/>
                <a:ea typeface="Lato"/>
                <a:cs typeface="Lato"/>
                <a:sym typeface="Lato"/>
              </a:rPr>
              <a:t>ROGTOWN FARM</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6FFF6"/>
        </a:solidFill>
      </p:bgPr>
    </p:bg>
    <p:spTree>
      <p:nvGrpSpPr>
        <p:cNvPr id="157" name="Shape 157"/>
        <p:cNvGrpSpPr/>
        <p:nvPr/>
      </p:nvGrpSpPr>
      <p:grpSpPr>
        <a:xfrm>
          <a:off x="0" y="0"/>
          <a:ext cx="0" cy="0"/>
          <a:chOff x="0" y="0"/>
          <a:chExt cx="0" cy="0"/>
        </a:xfrm>
      </p:grpSpPr>
      <p:sp>
        <p:nvSpPr>
          <p:cNvPr id="158" name="Google Shape;158;p4"/>
          <p:cNvSpPr/>
          <p:nvPr/>
        </p:nvSpPr>
        <p:spPr>
          <a:xfrm>
            <a:off x="4892973" y="1981132"/>
            <a:ext cx="7778603" cy="8226433"/>
          </a:xfrm>
          <a:custGeom>
            <a:rect b="b" l="l" r="r" t="t"/>
            <a:pathLst>
              <a:path extrusionOk="0" h="8226433" w="7778603">
                <a:moveTo>
                  <a:pt x="0" y="0"/>
                </a:moveTo>
                <a:lnTo>
                  <a:pt x="7778603" y="0"/>
                </a:lnTo>
                <a:lnTo>
                  <a:pt x="7778603" y="8226432"/>
                </a:lnTo>
                <a:lnTo>
                  <a:pt x="0" y="8226432"/>
                </a:lnTo>
                <a:lnTo>
                  <a:pt x="0" y="0"/>
                </a:lnTo>
                <a:close/>
              </a:path>
            </a:pathLst>
          </a:custGeom>
          <a:blipFill rotWithShape="1">
            <a:blip r:embed="rId3">
              <a:alphaModFix amt="32999"/>
            </a:blip>
            <a:stretch>
              <a:fillRect b="0" l="0" r="0" t="0"/>
            </a:stretch>
          </a:blipFill>
          <a:ln>
            <a:noFill/>
          </a:ln>
        </p:spPr>
      </p:sp>
      <p:cxnSp>
        <p:nvCxnSpPr>
          <p:cNvPr id="159" name="Google Shape;159;p4"/>
          <p:cNvCxnSpPr/>
          <p:nvPr/>
        </p:nvCxnSpPr>
        <p:spPr>
          <a:xfrm rot="10800000">
            <a:off x="5698357" y="3634919"/>
            <a:ext cx="0" cy="4591710"/>
          </a:xfrm>
          <a:prstGeom prst="straightConnector1">
            <a:avLst/>
          </a:prstGeom>
          <a:noFill/>
          <a:ln cap="flat" cmpd="sng" w="19050">
            <a:solidFill>
              <a:srgbClr val="000000"/>
            </a:solidFill>
            <a:prstDash val="solid"/>
            <a:round/>
            <a:headEnd len="sm" w="sm" type="none"/>
            <a:tailEnd len="sm" w="sm" type="none"/>
          </a:ln>
        </p:spPr>
      </p:cxnSp>
      <p:cxnSp>
        <p:nvCxnSpPr>
          <p:cNvPr id="160" name="Google Shape;160;p4"/>
          <p:cNvCxnSpPr/>
          <p:nvPr/>
        </p:nvCxnSpPr>
        <p:spPr>
          <a:xfrm rot="10800000">
            <a:off x="11064195" y="3634919"/>
            <a:ext cx="0" cy="4591710"/>
          </a:xfrm>
          <a:prstGeom prst="straightConnector1">
            <a:avLst/>
          </a:prstGeom>
          <a:noFill/>
          <a:ln cap="flat" cmpd="sng" w="19050">
            <a:solidFill>
              <a:srgbClr val="000000"/>
            </a:solidFill>
            <a:prstDash val="solid"/>
            <a:round/>
            <a:headEnd len="sm" w="sm" type="none"/>
            <a:tailEnd len="sm" w="sm" type="none"/>
          </a:ln>
        </p:spPr>
      </p:cxnSp>
      <p:sp>
        <p:nvSpPr>
          <p:cNvPr id="161" name="Google Shape;161;p4"/>
          <p:cNvSpPr/>
          <p:nvPr/>
        </p:nvSpPr>
        <p:spPr>
          <a:xfrm>
            <a:off x="1116743" y="3962068"/>
            <a:ext cx="3202432" cy="4237599"/>
          </a:xfrm>
          <a:custGeom>
            <a:rect b="b" l="l" r="r" t="t"/>
            <a:pathLst>
              <a:path extrusionOk="0" h="1075533" w="812800">
                <a:moveTo>
                  <a:pt x="0" y="0"/>
                </a:moveTo>
                <a:lnTo>
                  <a:pt x="812800" y="0"/>
                </a:lnTo>
                <a:lnTo>
                  <a:pt x="812800" y="1075533"/>
                </a:lnTo>
                <a:lnTo>
                  <a:pt x="0" y="1075533"/>
                </a:lnTo>
                <a:close/>
              </a:path>
            </a:pathLst>
          </a:custGeom>
          <a:blipFill rotWithShape="1">
            <a:blip r:embed="rId4">
              <a:alphaModFix/>
            </a:blip>
            <a:stretch>
              <a:fillRect b="-362" l="0" r="0" t="-363"/>
            </a:stretch>
          </a:blipFill>
          <a:ln>
            <a:noFill/>
          </a:ln>
        </p:spPr>
      </p:sp>
      <p:sp>
        <p:nvSpPr>
          <p:cNvPr id="162" name="Google Shape;162;p4"/>
          <p:cNvSpPr/>
          <p:nvPr/>
        </p:nvSpPr>
        <p:spPr>
          <a:xfrm>
            <a:off x="6780060" y="3962068"/>
            <a:ext cx="3202432" cy="4237599"/>
          </a:xfrm>
          <a:custGeom>
            <a:rect b="b" l="l" r="r" t="t"/>
            <a:pathLst>
              <a:path extrusionOk="0" h="1075533" w="812800">
                <a:moveTo>
                  <a:pt x="0" y="0"/>
                </a:moveTo>
                <a:lnTo>
                  <a:pt x="812800" y="0"/>
                </a:lnTo>
                <a:lnTo>
                  <a:pt x="812800" y="1075533"/>
                </a:lnTo>
                <a:lnTo>
                  <a:pt x="0" y="1075533"/>
                </a:lnTo>
                <a:close/>
              </a:path>
            </a:pathLst>
          </a:custGeom>
          <a:blipFill rotWithShape="1">
            <a:blip r:embed="rId5">
              <a:alphaModFix/>
            </a:blip>
            <a:stretch>
              <a:fillRect b="0" l="-38212" r="-38213" t="0"/>
            </a:stretch>
          </a:blipFill>
          <a:ln>
            <a:noFill/>
          </a:ln>
        </p:spPr>
      </p:sp>
      <p:sp>
        <p:nvSpPr>
          <p:cNvPr id="163" name="Google Shape;163;p4"/>
          <p:cNvSpPr/>
          <p:nvPr/>
        </p:nvSpPr>
        <p:spPr>
          <a:xfrm>
            <a:off x="12787204" y="3962068"/>
            <a:ext cx="3202432" cy="4264561"/>
          </a:xfrm>
          <a:custGeom>
            <a:rect b="b" l="l" r="r" t="t"/>
            <a:pathLst>
              <a:path extrusionOk="0" h="1082376" w="812800">
                <a:moveTo>
                  <a:pt x="0" y="0"/>
                </a:moveTo>
                <a:lnTo>
                  <a:pt x="812800" y="0"/>
                </a:lnTo>
                <a:lnTo>
                  <a:pt x="812800" y="1082376"/>
                </a:lnTo>
                <a:lnTo>
                  <a:pt x="0" y="1082376"/>
                </a:lnTo>
                <a:close/>
              </a:path>
            </a:pathLst>
          </a:custGeom>
          <a:blipFill rotWithShape="1">
            <a:blip r:embed="rId6">
              <a:alphaModFix/>
            </a:blip>
            <a:stretch>
              <a:fillRect b="0" l="-3533" r="-3533" t="0"/>
            </a:stretch>
          </a:blipFill>
          <a:ln>
            <a:noFill/>
          </a:ln>
        </p:spPr>
      </p:sp>
      <p:sp>
        <p:nvSpPr>
          <p:cNvPr id="164" name="Google Shape;164;p4"/>
          <p:cNvSpPr txBox="1"/>
          <p:nvPr/>
        </p:nvSpPr>
        <p:spPr>
          <a:xfrm>
            <a:off x="3946333" y="857250"/>
            <a:ext cx="10395300" cy="1200600"/>
          </a:xfrm>
          <a:prstGeom prst="rect">
            <a:avLst/>
          </a:prstGeom>
          <a:noFill/>
          <a:ln>
            <a:noFill/>
          </a:ln>
        </p:spPr>
        <p:txBody>
          <a:bodyPr anchorCtr="0" anchor="t" bIns="0" lIns="0" spcFirstLastPara="1" rIns="0" wrap="square" tIns="0">
            <a:spAutoFit/>
          </a:bodyPr>
          <a:lstStyle/>
          <a:p>
            <a:pPr indent="0" lvl="0" marL="0" marR="0" rtl="0" algn="l">
              <a:lnSpc>
                <a:spcPct val="140004"/>
              </a:lnSpc>
              <a:spcBef>
                <a:spcPts val="0"/>
              </a:spcBef>
              <a:spcAft>
                <a:spcPts val="0"/>
              </a:spcAft>
              <a:buNone/>
            </a:pPr>
            <a:r>
              <a:rPr b="1" i="0" lang="en-US" sz="7799" u="none" cap="none" strike="noStrike">
                <a:solidFill>
                  <a:srgbClr val="013927"/>
                </a:solidFill>
                <a:latin typeface="Lato"/>
                <a:ea typeface="Lato"/>
                <a:cs typeface="Lato"/>
                <a:sym typeface="Lato"/>
              </a:rPr>
              <a:t>LANGUAGE-SHARING</a:t>
            </a:r>
            <a:endParaRPr b="1" sz="300"/>
          </a:p>
        </p:txBody>
      </p:sp>
      <p:sp>
        <p:nvSpPr>
          <p:cNvPr id="165" name="Google Shape;165;p4"/>
          <p:cNvSpPr txBox="1"/>
          <p:nvPr/>
        </p:nvSpPr>
        <p:spPr>
          <a:xfrm>
            <a:off x="1279913" y="3222466"/>
            <a:ext cx="3039263" cy="517555"/>
          </a:xfrm>
          <a:prstGeom prst="rect">
            <a:avLst/>
          </a:prstGeom>
          <a:noFill/>
          <a:ln>
            <a:noFill/>
          </a:ln>
        </p:spPr>
        <p:txBody>
          <a:bodyPr anchorCtr="0" anchor="t" bIns="0" lIns="0" spcFirstLastPara="1" rIns="0" wrap="square" tIns="0">
            <a:spAutoFit/>
          </a:bodyPr>
          <a:lstStyle/>
          <a:p>
            <a:pPr indent="0" lvl="0" marL="0" marR="0" rtl="0" algn="l">
              <a:lnSpc>
                <a:spcPct val="140019"/>
              </a:lnSpc>
              <a:spcBef>
                <a:spcPts val="0"/>
              </a:spcBef>
              <a:spcAft>
                <a:spcPts val="0"/>
              </a:spcAft>
              <a:buNone/>
            </a:pPr>
            <a:r>
              <a:rPr b="1" i="0" lang="en-US" sz="3041" u="none" cap="none" strike="noStrike">
                <a:solidFill>
                  <a:srgbClr val="FEB415"/>
                </a:solidFill>
                <a:latin typeface="Inter"/>
                <a:ea typeface="Inter"/>
                <a:cs typeface="Inter"/>
                <a:sym typeface="Inter"/>
              </a:rPr>
              <a:t>Climate Justice</a:t>
            </a:r>
            <a:endParaRPr/>
          </a:p>
        </p:txBody>
      </p:sp>
      <p:sp>
        <p:nvSpPr>
          <p:cNvPr id="166" name="Google Shape;166;p4"/>
          <p:cNvSpPr txBox="1"/>
          <p:nvPr/>
        </p:nvSpPr>
        <p:spPr>
          <a:xfrm>
            <a:off x="7184014" y="3235196"/>
            <a:ext cx="2798478" cy="504825"/>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rPr b="1" i="0" lang="en-US" sz="2999" u="none" cap="none" strike="noStrike">
                <a:solidFill>
                  <a:srgbClr val="FEB415"/>
                </a:solidFill>
                <a:latin typeface="Inter"/>
                <a:ea typeface="Inter"/>
                <a:cs typeface="Inter"/>
                <a:sym typeface="Inter"/>
              </a:rPr>
              <a:t>Seed Library</a:t>
            </a:r>
            <a:endParaRPr/>
          </a:p>
        </p:txBody>
      </p:sp>
      <p:sp>
        <p:nvSpPr>
          <p:cNvPr id="167" name="Google Shape;167;p4"/>
          <p:cNvSpPr txBox="1"/>
          <p:nvPr/>
        </p:nvSpPr>
        <p:spPr>
          <a:xfrm>
            <a:off x="11768358" y="3222466"/>
            <a:ext cx="6217845" cy="504825"/>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rPr b="1" i="0" lang="en-US" sz="2999" u="none" cap="none" strike="noStrike">
                <a:solidFill>
                  <a:srgbClr val="FEB415"/>
                </a:solidFill>
                <a:latin typeface="Inter"/>
                <a:ea typeface="Inter"/>
                <a:cs typeface="Inter"/>
                <a:sym typeface="Inter"/>
              </a:rPr>
              <a:t>Agriculture &amp; Urban Agriculture</a:t>
            </a:r>
            <a:endParaRPr/>
          </a:p>
        </p:txBody>
      </p:sp>
      <p:grpSp>
        <p:nvGrpSpPr>
          <p:cNvPr id="168" name="Google Shape;168;p4"/>
          <p:cNvGrpSpPr/>
          <p:nvPr/>
        </p:nvGrpSpPr>
        <p:grpSpPr>
          <a:xfrm>
            <a:off x="-5048651" y="9113639"/>
            <a:ext cx="23617764" cy="1173361"/>
            <a:chOff x="0" y="-38100"/>
            <a:chExt cx="6220316" cy="309033"/>
          </a:xfrm>
        </p:grpSpPr>
        <p:sp>
          <p:nvSpPr>
            <p:cNvPr id="169" name="Google Shape;169;p4"/>
            <p:cNvSpPr/>
            <p:nvPr/>
          </p:nvSpPr>
          <p:spPr>
            <a:xfrm>
              <a:off x="0" y="0"/>
              <a:ext cx="6220316" cy="270933"/>
            </a:xfrm>
            <a:custGeom>
              <a:rect b="b" l="l" r="r" t="t"/>
              <a:pathLst>
                <a:path extrusionOk="0" h="270933" w="6220316">
                  <a:moveTo>
                    <a:pt x="0" y="0"/>
                  </a:moveTo>
                  <a:lnTo>
                    <a:pt x="6220316" y="0"/>
                  </a:lnTo>
                  <a:lnTo>
                    <a:pt x="6220316" y="270933"/>
                  </a:lnTo>
                  <a:lnTo>
                    <a:pt x="0" y="270933"/>
                  </a:lnTo>
                  <a:close/>
                </a:path>
              </a:pathLst>
            </a:custGeom>
            <a:gradFill>
              <a:gsLst>
                <a:gs pos="0">
                  <a:srgbClr val="006601"/>
                </a:gs>
                <a:gs pos="100000">
                  <a:srgbClr val="ACB727"/>
                </a:gs>
              </a:gsLst>
              <a:lin ang="0" scaled="0"/>
            </a:gradFill>
            <a:ln>
              <a:noFill/>
            </a:ln>
          </p:spPr>
        </p:sp>
        <p:sp>
          <p:nvSpPr>
            <p:cNvPr id="170" name="Google Shape;170;p4"/>
            <p:cNvSpPr txBox="1"/>
            <p:nvPr/>
          </p:nvSpPr>
          <p:spPr>
            <a:xfrm>
              <a:off x="0" y="-38100"/>
              <a:ext cx="6220316" cy="309033"/>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1" name="Google Shape;171;p4"/>
          <p:cNvSpPr/>
          <p:nvPr/>
        </p:nvSpPr>
        <p:spPr>
          <a:xfrm>
            <a:off x="16980536" y="9449571"/>
            <a:ext cx="1126792" cy="646157"/>
          </a:xfrm>
          <a:custGeom>
            <a:rect b="b" l="l" r="r" t="t"/>
            <a:pathLst>
              <a:path extrusionOk="0" h="646157" w="1126792">
                <a:moveTo>
                  <a:pt x="0" y="0"/>
                </a:moveTo>
                <a:lnTo>
                  <a:pt x="1126792" y="0"/>
                </a:lnTo>
                <a:lnTo>
                  <a:pt x="1126792" y="646158"/>
                </a:lnTo>
                <a:lnTo>
                  <a:pt x="0" y="646158"/>
                </a:lnTo>
                <a:lnTo>
                  <a:pt x="0" y="0"/>
                </a:lnTo>
                <a:close/>
              </a:path>
            </a:pathLst>
          </a:custGeom>
          <a:blipFill rotWithShape="1">
            <a:blip r:embed="rId7">
              <a:alphaModFix/>
            </a:blip>
            <a:stretch>
              <a:fillRect b="-34747" l="0" r="0" t="0"/>
            </a:stretch>
          </a:blipFill>
          <a:ln>
            <a:noFill/>
          </a:ln>
        </p:spPr>
      </p:sp>
      <p:sp>
        <p:nvSpPr>
          <p:cNvPr id="172" name="Google Shape;172;p4"/>
          <p:cNvSpPr txBox="1"/>
          <p:nvPr/>
        </p:nvSpPr>
        <p:spPr>
          <a:xfrm>
            <a:off x="256036" y="9616033"/>
            <a:ext cx="2296800" cy="3099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012" u="none" cap="none" strike="noStrike">
                <a:solidFill>
                  <a:srgbClr val="FFFFFF"/>
                </a:solidFill>
                <a:latin typeface="Lato"/>
                <a:ea typeface="Lato"/>
                <a:cs typeface="Lato"/>
                <a:sym typeface="Lato"/>
              </a:rPr>
              <a:t>FROGTOWN FARM</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6FFF6"/>
        </a:solidFill>
      </p:bgPr>
    </p:bg>
    <p:spTree>
      <p:nvGrpSpPr>
        <p:cNvPr id="176" name="Shape 176"/>
        <p:cNvGrpSpPr/>
        <p:nvPr/>
      </p:nvGrpSpPr>
      <p:grpSpPr>
        <a:xfrm>
          <a:off x="0" y="0"/>
          <a:ext cx="0" cy="0"/>
          <a:chOff x="0" y="0"/>
          <a:chExt cx="0" cy="0"/>
        </a:xfrm>
      </p:grpSpPr>
      <p:sp>
        <p:nvSpPr>
          <p:cNvPr id="177" name="Google Shape;177;p5"/>
          <p:cNvSpPr/>
          <p:nvPr/>
        </p:nvSpPr>
        <p:spPr>
          <a:xfrm>
            <a:off x="11031896" y="-257595"/>
            <a:ext cx="11488928" cy="11488928"/>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rotWithShape="1">
            <a:blip r:embed="rId3">
              <a:alphaModFix/>
            </a:blip>
            <a:stretch>
              <a:fillRect b="-11819" l="0" r="0" t="-11819"/>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78" name="Google Shape;178;p5"/>
          <p:cNvGrpSpPr/>
          <p:nvPr/>
        </p:nvGrpSpPr>
        <p:grpSpPr>
          <a:xfrm>
            <a:off x="4257073" y="3027279"/>
            <a:ext cx="5300432" cy="2188034"/>
            <a:chOff x="0" y="-47625"/>
            <a:chExt cx="1395999" cy="576272"/>
          </a:xfrm>
        </p:grpSpPr>
        <p:sp>
          <p:nvSpPr>
            <p:cNvPr id="179" name="Google Shape;179;p5"/>
            <p:cNvSpPr/>
            <p:nvPr/>
          </p:nvSpPr>
          <p:spPr>
            <a:xfrm>
              <a:off x="0" y="0"/>
              <a:ext cx="1395999" cy="528647"/>
            </a:xfrm>
            <a:custGeom>
              <a:rect b="b" l="l" r="r" t="t"/>
              <a:pathLst>
                <a:path extrusionOk="0" h="528647" w="1395999">
                  <a:moveTo>
                    <a:pt x="48200" y="0"/>
                  </a:moveTo>
                  <a:lnTo>
                    <a:pt x="1347798" y="0"/>
                  </a:lnTo>
                  <a:cubicBezTo>
                    <a:pt x="1360582" y="0"/>
                    <a:pt x="1372842" y="5078"/>
                    <a:pt x="1381881" y="14118"/>
                  </a:cubicBezTo>
                  <a:cubicBezTo>
                    <a:pt x="1390920" y="23157"/>
                    <a:pt x="1395999" y="35417"/>
                    <a:pt x="1395999" y="48200"/>
                  </a:cubicBezTo>
                  <a:lnTo>
                    <a:pt x="1395999" y="480447"/>
                  </a:lnTo>
                  <a:cubicBezTo>
                    <a:pt x="1395999" y="507067"/>
                    <a:pt x="1374419" y="528647"/>
                    <a:pt x="1347798" y="528647"/>
                  </a:cubicBezTo>
                  <a:lnTo>
                    <a:pt x="48200" y="528647"/>
                  </a:lnTo>
                  <a:cubicBezTo>
                    <a:pt x="21580" y="528647"/>
                    <a:pt x="0" y="507067"/>
                    <a:pt x="0" y="480447"/>
                  </a:cubicBezTo>
                  <a:lnTo>
                    <a:pt x="0" y="48200"/>
                  </a:lnTo>
                  <a:cubicBezTo>
                    <a:pt x="0" y="21580"/>
                    <a:pt x="21580" y="0"/>
                    <a:pt x="48200" y="0"/>
                  </a:cubicBezTo>
                  <a:close/>
                </a:path>
              </a:pathLst>
            </a:custGeom>
            <a:solidFill>
              <a:srgbClr val="F6FFF6"/>
            </a:solidFill>
            <a:ln cap="rnd" cmpd="sng" w="28575">
              <a:solidFill>
                <a:srgbClr val="40770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5"/>
            <p:cNvSpPr txBox="1"/>
            <p:nvPr/>
          </p:nvSpPr>
          <p:spPr>
            <a:xfrm>
              <a:off x="0" y="-47625"/>
              <a:ext cx="1395999" cy="576272"/>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81" name="Google Shape;181;p5"/>
          <p:cNvGrpSpPr/>
          <p:nvPr/>
        </p:nvGrpSpPr>
        <p:grpSpPr>
          <a:xfrm>
            <a:off x="9894705" y="3011424"/>
            <a:ext cx="5300432" cy="6246876"/>
            <a:chOff x="0" y="-47625"/>
            <a:chExt cx="1395999" cy="1645268"/>
          </a:xfrm>
        </p:grpSpPr>
        <p:sp>
          <p:nvSpPr>
            <p:cNvPr id="182" name="Google Shape;182;p5"/>
            <p:cNvSpPr/>
            <p:nvPr/>
          </p:nvSpPr>
          <p:spPr>
            <a:xfrm>
              <a:off x="0" y="0"/>
              <a:ext cx="1395999" cy="1597643"/>
            </a:xfrm>
            <a:custGeom>
              <a:rect b="b" l="l" r="r" t="t"/>
              <a:pathLst>
                <a:path extrusionOk="0" h="1597643" w="1395999">
                  <a:moveTo>
                    <a:pt x="48200" y="0"/>
                  </a:moveTo>
                  <a:lnTo>
                    <a:pt x="1347798" y="0"/>
                  </a:lnTo>
                  <a:cubicBezTo>
                    <a:pt x="1360582" y="0"/>
                    <a:pt x="1372842" y="5078"/>
                    <a:pt x="1381881" y="14118"/>
                  </a:cubicBezTo>
                  <a:cubicBezTo>
                    <a:pt x="1390920" y="23157"/>
                    <a:pt x="1395999" y="35417"/>
                    <a:pt x="1395999" y="48200"/>
                  </a:cubicBezTo>
                  <a:lnTo>
                    <a:pt x="1395999" y="1549442"/>
                  </a:lnTo>
                  <a:cubicBezTo>
                    <a:pt x="1395999" y="1576063"/>
                    <a:pt x="1374419" y="1597643"/>
                    <a:pt x="1347798" y="1597643"/>
                  </a:cubicBezTo>
                  <a:lnTo>
                    <a:pt x="48200" y="1597643"/>
                  </a:lnTo>
                  <a:cubicBezTo>
                    <a:pt x="21580" y="1597643"/>
                    <a:pt x="0" y="1576063"/>
                    <a:pt x="0" y="1549442"/>
                  </a:cubicBezTo>
                  <a:lnTo>
                    <a:pt x="0" y="48200"/>
                  </a:lnTo>
                  <a:cubicBezTo>
                    <a:pt x="0" y="21580"/>
                    <a:pt x="21580" y="0"/>
                    <a:pt x="48200" y="0"/>
                  </a:cubicBezTo>
                  <a:close/>
                </a:path>
              </a:pathLst>
            </a:custGeom>
            <a:solidFill>
              <a:srgbClr val="F6FFF6"/>
            </a:solidFill>
            <a:ln cap="rnd" cmpd="sng" w="28575">
              <a:solidFill>
                <a:srgbClr val="40770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5"/>
            <p:cNvSpPr txBox="1"/>
            <p:nvPr/>
          </p:nvSpPr>
          <p:spPr>
            <a:xfrm>
              <a:off x="0" y="-47625"/>
              <a:ext cx="1395999" cy="1645268"/>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84" name="Google Shape;184;p5"/>
          <p:cNvGrpSpPr/>
          <p:nvPr/>
        </p:nvGrpSpPr>
        <p:grpSpPr>
          <a:xfrm>
            <a:off x="4257073" y="5314291"/>
            <a:ext cx="5300432" cy="3944013"/>
            <a:chOff x="0" y="-47625"/>
            <a:chExt cx="1395999" cy="1038752"/>
          </a:xfrm>
        </p:grpSpPr>
        <p:sp>
          <p:nvSpPr>
            <p:cNvPr id="185" name="Google Shape;185;p5"/>
            <p:cNvSpPr/>
            <p:nvPr/>
          </p:nvSpPr>
          <p:spPr>
            <a:xfrm>
              <a:off x="0" y="0"/>
              <a:ext cx="1395999" cy="991127"/>
            </a:xfrm>
            <a:custGeom>
              <a:rect b="b" l="l" r="r" t="t"/>
              <a:pathLst>
                <a:path extrusionOk="0" h="991127" w="1395999">
                  <a:moveTo>
                    <a:pt x="48200" y="0"/>
                  </a:moveTo>
                  <a:lnTo>
                    <a:pt x="1347798" y="0"/>
                  </a:lnTo>
                  <a:cubicBezTo>
                    <a:pt x="1360582" y="0"/>
                    <a:pt x="1372842" y="5078"/>
                    <a:pt x="1381881" y="14118"/>
                  </a:cubicBezTo>
                  <a:cubicBezTo>
                    <a:pt x="1390920" y="23157"/>
                    <a:pt x="1395999" y="35417"/>
                    <a:pt x="1395999" y="48200"/>
                  </a:cubicBezTo>
                  <a:lnTo>
                    <a:pt x="1395999" y="942926"/>
                  </a:lnTo>
                  <a:cubicBezTo>
                    <a:pt x="1395999" y="969546"/>
                    <a:pt x="1374419" y="991127"/>
                    <a:pt x="1347798" y="991127"/>
                  </a:cubicBezTo>
                  <a:lnTo>
                    <a:pt x="48200" y="991127"/>
                  </a:lnTo>
                  <a:cubicBezTo>
                    <a:pt x="21580" y="991127"/>
                    <a:pt x="0" y="969546"/>
                    <a:pt x="0" y="942926"/>
                  </a:cubicBezTo>
                  <a:lnTo>
                    <a:pt x="0" y="48200"/>
                  </a:lnTo>
                  <a:cubicBezTo>
                    <a:pt x="0" y="21580"/>
                    <a:pt x="21580" y="0"/>
                    <a:pt x="48200" y="0"/>
                  </a:cubicBezTo>
                  <a:close/>
                </a:path>
              </a:pathLst>
            </a:custGeom>
            <a:gradFill>
              <a:gsLst>
                <a:gs pos="0">
                  <a:srgbClr val="ACB727"/>
                </a:gs>
                <a:gs pos="100000">
                  <a:srgbClr val="006601"/>
                </a:gs>
              </a:gsLst>
              <a:lin ang="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5"/>
            <p:cNvSpPr txBox="1"/>
            <p:nvPr/>
          </p:nvSpPr>
          <p:spPr>
            <a:xfrm>
              <a:off x="0" y="-47625"/>
              <a:ext cx="1395999" cy="1038751"/>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87" name="Google Shape;187;p5"/>
          <p:cNvGrpSpPr/>
          <p:nvPr/>
        </p:nvGrpSpPr>
        <p:grpSpPr>
          <a:xfrm rot="9397525">
            <a:off x="-2432385" y="4839226"/>
            <a:ext cx="6288882" cy="7083561"/>
            <a:chOff x="-2168572" y="-170"/>
            <a:chExt cx="6538405" cy="7364615"/>
          </a:xfrm>
        </p:grpSpPr>
        <p:sp>
          <p:nvSpPr>
            <p:cNvPr id="188" name="Google Shape;188;p5"/>
            <p:cNvSpPr/>
            <p:nvPr/>
          </p:nvSpPr>
          <p:spPr>
            <a:xfrm rot="-9368613">
              <a:off x="-1129584" y="642096"/>
              <a:ext cx="4460429" cy="6080082"/>
            </a:xfrm>
            <a:custGeom>
              <a:rect b="b" l="l" r="r" t="t"/>
              <a:pathLst>
                <a:path extrusionOk="0" h="6080082" w="4460429">
                  <a:moveTo>
                    <a:pt x="2568608" y="6080082"/>
                  </a:moveTo>
                  <a:cubicBezTo>
                    <a:pt x="4172398" y="5370838"/>
                    <a:pt x="4897597" y="3495686"/>
                    <a:pt x="4188353" y="1891896"/>
                  </a:cubicBezTo>
                  <a:cubicBezTo>
                    <a:pt x="3479109" y="288106"/>
                    <a:pt x="1603906" y="-437209"/>
                    <a:pt x="0" y="272086"/>
                  </a:cubicBezTo>
                  <a:lnTo>
                    <a:pt x="769525" y="2051126"/>
                  </a:lnTo>
                  <a:cubicBezTo>
                    <a:pt x="1389879" y="1776787"/>
                    <a:pt x="2115047" y="2057240"/>
                    <a:pt x="2389386" y="2677594"/>
                  </a:cubicBezTo>
                  <a:cubicBezTo>
                    <a:pt x="2663725" y="3297947"/>
                    <a:pt x="2383272" y="4023116"/>
                    <a:pt x="1762919" y="4297454"/>
                  </a:cubicBezTo>
                  <a:lnTo>
                    <a:pt x="2568608" y="6080082"/>
                  </a:lnTo>
                  <a:close/>
                </a:path>
              </a:pathLst>
            </a:custGeom>
            <a:blipFill rotWithShape="1">
              <a:blip r:embed="rId4">
                <a:alphaModFix/>
              </a:blip>
              <a:stretch>
                <a:fillRect b="0" l="-16242" r="-38611" t="-16539"/>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5"/>
            <p:cNvSpPr/>
            <p:nvPr/>
          </p:nvSpPr>
          <p:spPr>
            <a:xfrm>
              <a:off x="0" y="0"/>
              <a:ext cx="3198749" cy="6358509"/>
            </a:xfrm>
            <a:custGeom>
              <a:rect b="b" l="l" r="r" t="t"/>
              <a:pathLst>
                <a:path extrusionOk="0" h="6358509" w="3198749">
                  <a:moveTo>
                    <a:pt x="3183128" y="6358509"/>
                  </a:moveTo>
                  <a:lnTo>
                    <a:pt x="3179318" y="6358509"/>
                  </a:lnTo>
                  <a:cubicBezTo>
                    <a:pt x="2750185" y="6358509"/>
                    <a:pt x="2333752" y="6274435"/>
                    <a:pt x="1941830" y="6108700"/>
                  </a:cubicBezTo>
                  <a:cubicBezTo>
                    <a:pt x="1563243" y="5948553"/>
                    <a:pt x="1223264" y="5719318"/>
                    <a:pt x="931291" y="5427345"/>
                  </a:cubicBezTo>
                  <a:cubicBezTo>
                    <a:pt x="639318" y="5135372"/>
                    <a:pt x="410083" y="4795393"/>
                    <a:pt x="249936" y="4416806"/>
                  </a:cubicBezTo>
                  <a:cubicBezTo>
                    <a:pt x="84074" y="4024757"/>
                    <a:pt x="0" y="3608451"/>
                    <a:pt x="0" y="3179191"/>
                  </a:cubicBezTo>
                  <a:cubicBezTo>
                    <a:pt x="0" y="2749931"/>
                    <a:pt x="84074" y="2333625"/>
                    <a:pt x="249809" y="1941703"/>
                  </a:cubicBezTo>
                  <a:cubicBezTo>
                    <a:pt x="409956" y="1563116"/>
                    <a:pt x="639191" y="1223137"/>
                    <a:pt x="931164" y="931164"/>
                  </a:cubicBezTo>
                  <a:cubicBezTo>
                    <a:pt x="1223137" y="639191"/>
                    <a:pt x="1563116" y="409956"/>
                    <a:pt x="1941703" y="249809"/>
                  </a:cubicBezTo>
                  <a:cubicBezTo>
                    <a:pt x="2333625" y="84074"/>
                    <a:pt x="2750058" y="0"/>
                    <a:pt x="3179191" y="0"/>
                  </a:cubicBezTo>
                  <a:lnTo>
                    <a:pt x="3183001" y="0"/>
                  </a:lnTo>
                  <a:lnTo>
                    <a:pt x="3183001" y="3810"/>
                  </a:lnTo>
                  <a:lnTo>
                    <a:pt x="3198749" y="1964055"/>
                  </a:lnTo>
                  <a:lnTo>
                    <a:pt x="3194812" y="1964055"/>
                  </a:lnTo>
                  <a:cubicBezTo>
                    <a:pt x="2867787" y="1964055"/>
                    <a:pt x="2560320" y="2091436"/>
                    <a:pt x="2329180" y="2322576"/>
                  </a:cubicBezTo>
                  <a:cubicBezTo>
                    <a:pt x="2097913" y="2553843"/>
                    <a:pt x="1970659" y="2861183"/>
                    <a:pt x="1970659" y="3188208"/>
                  </a:cubicBezTo>
                  <a:cubicBezTo>
                    <a:pt x="1970659" y="3515233"/>
                    <a:pt x="2098040" y="3822700"/>
                    <a:pt x="2329180" y="4053840"/>
                  </a:cubicBezTo>
                  <a:cubicBezTo>
                    <a:pt x="2560447" y="4285107"/>
                    <a:pt x="2867787" y="4412361"/>
                    <a:pt x="3194812" y="4412361"/>
                  </a:cubicBezTo>
                  <a:lnTo>
                    <a:pt x="3198749" y="4412361"/>
                  </a:lnTo>
                  <a:lnTo>
                    <a:pt x="3198749" y="4416298"/>
                  </a:lnTo>
                  <a:lnTo>
                    <a:pt x="3183128" y="6358509"/>
                  </a:lnTo>
                  <a:close/>
                  <a:moveTo>
                    <a:pt x="3175381" y="7747"/>
                  </a:moveTo>
                  <a:cubicBezTo>
                    <a:pt x="2748534" y="8255"/>
                    <a:pt x="2334514" y="92075"/>
                    <a:pt x="1944751" y="256921"/>
                  </a:cubicBezTo>
                  <a:cubicBezTo>
                    <a:pt x="1567053" y="416687"/>
                    <a:pt x="1227963" y="645287"/>
                    <a:pt x="936625" y="936625"/>
                  </a:cubicBezTo>
                  <a:cubicBezTo>
                    <a:pt x="645414" y="1227836"/>
                    <a:pt x="416687" y="1567053"/>
                    <a:pt x="256921" y="1944751"/>
                  </a:cubicBezTo>
                  <a:cubicBezTo>
                    <a:pt x="91567" y="2335784"/>
                    <a:pt x="7747" y="2751074"/>
                    <a:pt x="7747" y="3179191"/>
                  </a:cubicBezTo>
                  <a:cubicBezTo>
                    <a:pt x="7747" y="3607308"/>
                    <a:pt x="91567" y="4022725"/>
                    <a:pt x="256921" y="4413631"/>
                  </a:cubicBezTo>
                  <a:cubicBezTo>
                    <a:pt x="416687" y="4791329"/>
                    <a:pt x="645287" y="5130419"/>
                    <a:pt x="936625" y="5421757"/>
                  </a:cubicBezTo>
                  <a:cubicBezTo>
                    <a:pt x="1227836" y="5712968"/>
                    <a:pt x="1567053" y="5941695"/>
                    <a:pt x="1944751" y="6101461"/>
                  </a:cubicBezTo>
                  <a:cubicBezTo>
                    <a:pt x="2334514" y="6266307"/>
                    <a:pt x="2748534" y="6350127"/>
                    <a:pt x="3175381" y="6350635"/>
                  </a:cubicBezTo>
                  <a:lnTo>
                    <a:pt x="3191129" y="4420108"/>
                  </a:lnTo>
                  <a:cubicBezTo>
                    <a:pt x="2863469" y="4419092"/>
                    <a:pt x="2555621" y="4291076"/>
                    <a:pt x="2323846" y="4059301"/>
                  </a:cubicBezTo>
                  <a:cubicBezTo>
                    <a:pt x="2091182" y="3826637"/>
                    <a:pt x="1963039" y="3517265"/>
                    <a:pt x="1963039" y="3188208"/>
                  </a:cubicBezTo>
                  <a:cubicBezTo>
                    <a:pt x="1963039" y="2859151"/>
                    <a:pt x="2091182" y="2549779"/>
                    <a:pt x="2323846" y="2317115"/>
                  </a:cubicBezTo>
                  <a:cubicBezTo>
                    <a:pt x="2555621" y="2085340"/>
                    <a:pt x="2863469" y="1957324"/>
                    <a:pt x="3191129" y="1956308"/>
                  </a:cubicBezTo>
                  <a:lnTo>
                    <a:pt x="3175381" y="7747"/>
                  </a:lnTo>
                  <a:close/>
                </a:path>
              </a:pathLst>
            </a:custGeom>
            <a:solidFill>
              <a:srgbClr val="407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0" name="Google Shape;190;p5"/>
          <p:cNvGrpSpPr/>
          <p:nvPr/>
        </p:nvGrpSpPr>
        <p:grpSpPr>
          <a:xfrm>
            <a:off x="15621553" y="229960"/>
            <a:ext cx="2666447" cy="996085"/>
            <a:chOff x="0" y="-192882"/>
            <a:chExt cx="3555263" cy="1328114"/>
          </a:xfrm>
        </p:grpSpPr>
        <p:grpSp>
          <p:nvGrpSpPr>
            <p:cNvPr id="191" name="Google Shape;191;p5"/>
            <p:cNvGrpSpPr/>
            <p:nvPr/>
          </p:nvGrpSpPr>
          <p:grpSpPr>
            <a:xfrm>
              <a:off x="0" y="-192882"/>
              <a:ext cx="3555263" cy="1328114"/>
              <a:chOff x="0" y="-38100"/>
              <a:chExt cx="702274" cy="262343"/>
            </a:xfrm>
          </p:grpSpPr>
          <p:sp>
            <p:nvSpPr>
              <p:cNvPr id="192" name="Google Shape;192;p5"/>
              <p:cNvSpPr/>
              <p:nvPr/>
            </p:nvSpPr>
            <p:spPr>
              <a:xfrm>
                <a:off x="0" y="0"/>
                <a:ext cx="702274" cy="224243"/>
              </a:xfrm>
              <a:custGeom>
                <a:rect b="b" l="l" r="r" t="t"/>
                <a:pathLst>
                  <a:path extrusionOk="0" h="224243" w="702274">
                    <a:moveTo>
                      <a:pt x="0" y="0"/>
                    </a:moveTo>
                    <a:lnTo>
                      <a:pt x="702274" y="0"/>
                    </a:lnTo>
                    <a:lnTo>
                      <a:pt x="702274" y="224243"/>
                    </a:lnTo>
                    <a:lnTo>
                      <a:pt x="0" y="224243"/>
                    </a:lnTo>
                    <a:close/>
                  </a:path>
                </a:pathLst>
              </a:custGeom>
              <a:solidFill>
                <a:srgbClr val="F1F0F0"/>
              </a:solidFill>
              <a:ln>
                <a:noFill/>
              </a:ln>
            </p:spPr>
          </p:sp>
          <p:sp>
            <p:nvSpPr>
              <p:cNvPr id="193" name="Google Shape;193;p5"/>
              <p:cNvSpPr txBox="1"/>
              <p:nvPr/>
            </p:nvSpPr>
            <p:spPr>
              <a:xfrm>
                <a:off x="0" y="-38100"/>
                <a:ext cx="702274" cy="262343"/>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4" name="Google Shape;194;p5"/>
            <p:cNvSpPr/>
            <p:nvPr/>
          </p:nvSpPr>
          <p:spPr>
            <a:xfrm>
              <a:off x="123251" y="143644"/>
              <a:ext cx="1502390" cy="847944"/>
            </a:xfrm>
            <a:custGeom>
              <a:rect b="b" l="l" r="r" t="t"/>
              <a:pathLst>
                <a:path extrusionOk="0" h="847944" w="1502390">
                  <a:moveTo>
                    <a:pt x="0" y="0"/>
                  </a:moveTo>
                  <a:lnTo>
                    <a:pt x="1502390" y="0"/>
                  </a:lnTo>
                  <a:lnTo>
                    <a:pt x="1502390" y="847944"/>
                  </a:lnTo>
                  <a:lnTo>
                    <a:pt x="0" y="847944"/>
                  </a:lnTo>
                  <a:lnTo>
                    <a:pt x="0" y="0"/>
                  </a:lnTo>
                  <a:close/>
                </a:path>
              </a:pathLst>
            </a:custGeom>
            <a:blipFill rotWithShape="1">
              <a:blip r:embed="rId5">
                <a:alphaModFix/>
              </a:blip>
              <a:stretch>
                <a:fillRect b="-36911" l="0" r="0" t="0"/>
              </a:stretch>
            </a:blipFill>
            <a:ln>
              <a:noFill/>
            </a:ln>
          </p:spPr>
        </p:sp>
        <p:sp>
          <p:nvSpPr>
            <p:cNvPr id="195" name="Google Shape;195;p5"/>
            <p:cNvSpPr txBox="1"/>
            <p:nvPr/>
          </p:nvSpPr>
          <p:spPr>
            <a:xfrm>
              <a:off x="1553923" y="153169"/>
              <a:ext cx="1740475" cy="874201"/>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213" u="none" cap="none" strike="noStrike">
                  <a:solidFill>
                    <a:srgbClr val="006838"/>
                  </a:solidFill>
                  <a:latin typeface="Inter"/>
                  <a:ea typeface="Inter"/>
                  <a:cs typeface="Inter"/>
                  <a:sym typeface="Inter"/>
                </a:rPr>
                <a:t>FrogtownFarm</a:t>
              </a:r>
              <a:endParaRPr/>
            </a:p>
          </p:txBody>
        </p:sp>
      </p:grpSp>
      <p:grpSp>
        <p:nvGrpSpPr>
          <p:cNvPr id="196" name="Google Shape;196;p5"/>
          <p:cNvGrpSpPr/>
          <p:nvPr/>
        </p:nvGrpSpPr>
        <p:grpSpPr>
          <a:xfrm>
            <a:off x="17380051" y="9113639"/>
            <a:ext cx="1047407" cy="1236707"/>
            <a:chOff x="0" y="-38100"/>
            <a:chExt cx="275860" cy="325717"/>
          </a:xfrm>
        </p:grpSpPr>
        <p:sp>
          <p:nvSpPr>
            <p:cNvPr id="197" name="Google Shape;197;p5"/>
            <p:cNvSpPr/>
            <p:nvPr/>
          </p:nvSpPr>
          <p:spPr>
            <a:xfrm>
              <a:off x="0" y="0"/>
              <a:ext cx="275860" cy="287617"/>
            </a:xfrm>
            <a:custGeom>
              <a:rect b="b" l="l" r="r" t="t"/>
              <a:pathLst>
                <a:path extrusionOk="0" h="287617" w="275860">
                  <a:moveTo>
                    <a:pt x="0" y="0"/>
                  </a:moveTo>
                  <a:lnTo>
                    <a:pt x="275860" y="0"/>
                  </a:lnTo>
                  <a:lnTo>
                    <a:pt x="275860" y="287617"/>
                  </a:lnTo>
                  <a:lnTo>
                    <a:pt x="0" y="287617"/>
                  </a:lnTo>
                  <a:close/>
                </a:path>
              </a:pathLst>
            </a:custGeom>
            <a:solidFill>
              <a:srgbClr val="568934"/>
            </a:solidFill>
            <a:ln>
              <a:noFill/>
            </a:ln>
          </p:spPr>
        </p:sp>
        <p:sp>
          <p:nvSpPr>
            <p:cNvPr id="198" name="Google Shape;198;p5"/>
            <p:cNvSpPr txBox="1"/>
            <p:nvPr/>
          </p:nvSpPr>
          <p:spPr>
            <a:xfrm>
              <a:off x="0" y="-38100"/>
              <a:ext cx="275860"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9" name="Google Shape;199;p5"/>
          <p:cNvSpPr txBox="1"/>
          <p:nvPr/>
        </p:nvSpPr>
        <p:spPr>
          <a:xfrm>
            <a:off x="4488324" y="4028927"/>
            <a:ext cx="5069181" cy="1021715"/>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rPr b="0" i="0" lang="en-US" sz="2899" u="none" cap="none" strike="noStrike">
                <a:solidFill>
                  <a:srgbClr val="407709"/>
                </a:solidFill>
                <a:latin typeface="Inter"/>
                <a:ea typeface="Inter"/>
                <a:cs typeface="Inter"/>
                <a:sym typeface="Inter"/>
              </a:rPr>
              <a:t>Where do you get the seeds for your farm or garden?</a:t>
            </a:r>
            <a:endParaRPr/>
          </a:p>
        </p:txBody>
      </p:sp>
      <p:sp>
        <p:nvSpPr>
          <p:cNvPr id="200" name="Google Shape;200;p5"/>
          <p:cNvSpPr txBox="1"/>
          <p:nvPr/>
        </p:nvSpPr>
        <p:spPr>
          <a:xfrm>
            <a:off x="4488324" y="3340435"/>
            <a:ext cx="3683404" cy="72199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4200" u="none" cap="none" strike="noStrike">
                <a:solidFill>
                  <a:srgbClr val="FEB415"/>
                </a:solidFill>
                <a:latin typeface="Inter"/>
                <a:ea typeface="Inter"/>
                <a:cs typeface="Inter"/>
                <a:sym typeface="Inter"/>
              </a:rPr>
              <a:t>Discussion</a:t>
            </a:r>
            <a:endParaRPr/>
          </a:p>
        </p:txBody>
      </p:sp>
      <p:sp>
        <p:nvSpPr>
          <p:cNvPr id="201" name="Google Shape;201;p5"/>
          <p:cNvSpPr txBox="1"/>
          <p:nvPr/>
        </p:nvSpPr>
        <p:spPr>
          <a:xfrm>
            <a:off x="9894705" y="4005280"/>
            <a:ext cx="5076000" cy="4736400"/>
          </a:xfrm>
          <a:prstGeom prst="rect">
            <a:avLst/>
          </a:prstGeom>
          <a:noFill/>
          <a:ln>
            <a:noFill/>
          </a:ln>
        </p:spPr>
        <p:txBody>
          <a:bodyPr anchorCtr="0" anchor="t" bIns="0" lIns="0" spcFirstLastPara="1" rIns="0" wrap="square" tIns="0">
            <a:spAutoFit/>
          </a:bodyPr>
          <a:lstStyle/>
          <a:p>
            <a:pPr indent="-316477" lvl="1" marL="658356" marR="0" rtl="0" algn="l">
              <a:lnSpc>
                <a:spcPct val="140013"/>
              </a:lnSpc>
              <a:spcBef>
                <a:spcPts val="0"/>
              </a:spcBef>
              <a:spcAft>
                <a:spcPts val="0"/>
              </a:spcAft>
              <a:buClr>
                <a:srgbClr val="407709"/>
              </a:buClr>
              <a:buSzPts val="2849"/>
              <a:buFont typeface="Arial"/>
              <a:buChar char="•"/>
            </a:pPr>
            <a:r>
              <a:rPr b="0" i="0" lang="en-US" sz="2849" u="none" cap="none" strike="noStrike">
                <a:solidFill>
                  <a:srgbClr val="407709"/>
                </a:solidFill>
                <a:latin typeface="Inter"/>
                <a:ea typeface="Inter"/>
                <a:cs typeface="Inter"/>
                <a:sym typeface="Inter"/>
              </a:rPr>
              <a:t>Plant-Grow-Share Community Seed Library</a:t>
            </a:r>
            <a:endParaRPr sz="1200"/>
          </a:p>
          <a:p>
            <a:pPr indent="-316477" lvl="1" marL="658356" marR="0" rtl="0" algn="l">
              <a:lnSpc>
                <a:spcPct val="140013"/>
              </a:lnSpc>
              <a:spcBef>
                <a:spcPts val="0"/>
              </a:spcBef>
              <a:spcAft>
                <a:spcPts val="0"/>
              </a:spcAft>
              <a:buClr>
                <a:srgbClr val="407709"/>
              </a:buClr>
              <a:buSzPts val="2849"/>
              <a:buFont typeface="Arial"/>
              <a:buChar char="•"/>
            </a:pPr>
            <a:r>
              <a:rPr b="0" i="0" lang="en-US" sz="2849" u="none" cap="none" strike="noStrike">
                <a:solidFill>
                  <a:srgbClr val="407709"/>
                </a:solidFill>
                <a:latin typeface="Inter"/>
                <a:ea typeface="Inter"/>
                <a:cs typeface="Inter"/>
                <a:sym typeface="Inter"/>
              </a:rPr>
              <a:t>Seed Savers Exchange</a:t>
            </a:r>
            <a:endParaRPr sz="1200"/>
          </a:p>
          <a:p>
            <a:pPr indent="-316477" lvl="1" marL="658356" marR="0" rtl="0" algn="l">
              <a:lnSpc>
                <a:spcPct val="140013"/>
              </a:lnSpc>
              <a:spcBef>
                <a:spcPts val="0"/>
              </a:spcBef>
              <a:spcAft>
                <a:spcPts val="0"/>
              </a:spcAft>
              <a:buClr>
                <a:srgbClr val="407709"/>
              </a:buClr>
              <a:buSzPts val="2849"/>
              <a:buFont typeface="Arial"/>
              <a:buChar char="•"/>
            </a:pPr>
            <a:r>
              <a:rPr b="0" i="0" lang="en-US" sz="2849" u="none" cap="none" strike="noStrike">
                <a:solidFill>
                  <a:srgbClr val="407709"/>
                </a:solidFill>
                <a:latin typeface="Inter"/>
                <a:ea typeface="Inter"/>
                <a:cs typeface="Inter"/>
                <a:sym typeface="Inter"/>
              </a:rPr>
              <a:t>Johnny’s Seeds</a:t>
            </a:r>
            <a:endParaRPr sz="1200"/>
          </a:p>
          <a:p>
            <a:pPr indent="-316477" lvl="1" marL="658356" marR="0" rtl="0" algn="l">
              <a:lnSpc>
                <a:spcPct val="140013"/>
              </a:lnSpc>
              <a:spcBef>
                <a:spcPts val="0"/>
              </a:spcBef>
              <a:spcAft>
                <a:spcPts val="0"/>
              </a:spcAft>
              <a:buClr>
                <a:srgbClr val="407709"/>
              </a:buClr>
              <a:buSzPts val="2849"/>
              <a:buFont typeface="Arial"/>
              <a:buChar char="•"/>
            </a:pPr>
            <a:r>
              <a:rPr b="0" i="0" lang="en-US" sz="2849" u="none" cap="none" strike="noStrike">
                <a:solidFill>
                  <a:srgbClr val="407709"/>
                </a:solidFill>
                <a:latin typeface="Inter"/>
                <a:ea typeface="Inter"/>
                <a:cs typeface="Inter"/>
                <a:sym typeface="Inter"/>
              </a:rPr>
              <a:t>Midwest Farmers of Color Cultural Seeds Library</a:t>
            </a:r>
            <a:endParaRPr sz="1200"/>
          </a:p>
          <a:p>
            <a:pPr indent="-316477" lvl="1" marL="658356" marR="0" rtl="0" algn="l">
              <a:lnSpc>
                <a:spcPct val="140013"/>
              </a:lnSpc>
              <a:spcBef>
                <a:spcPts val="0"/>
              </a:spcBef>
              <a:spcAft>
                <a:spcPts val="0"/>
              </a:spcAft>
              <a:buClr>
                <a:srgbClr val="407709"/>
              </a:buClr>
              <a:buSzPts val="2849"/>
              <a:buFont typeface="Arial"/>
              <a:buChar char="•"/>
            </a:pPr>
            <a:r>
              <a:rPr b="0" i="0" lang="en-US" sz="2849" u="none" cap="none" strike="noStrike">
                <a:solidFill>
                  <a:srgbClr val="407709"/>
                </a:solidFill>
                <a:latin typeface="Inter"/>
                <a:ea typeface="Inter"/>
                <a:cs typeface="Inter"/>
                <a:sym typeface="Inter"/>
              </a:rPr>
              <a:t>Saving your own seeds</a:t>
            </a:r>
            <a:endParaRPr sz="1200"/>
          </a:p>
        </p:txBody>
      </p:sp>
      <p:sp>
        <p:nvSpPr>
          <p:cNvPr id="202" name="Google Shape;202;p5"/>
          <p:cNvSpPr txBox="1"/>
          <p:nvPr/>
        </p:nvSpPr>
        <p:spPr>
          <a:xfrm>
            <a:off x="482750" y="679421"/>
            <a:ext cx="11244600" cy="2180100"/>
          </a:xfrm>
          <a:prstGeom prst="rect">
            <a:avLst/>
          </a:prstGeom>
          <a:noFill/>
          <a:ln>
            <a:noFill/>
          </a:ln>
        </p:spPr>
        <p:txBody>
          <a:bodyPr anchorCtr="0" anchor="t" bIns="0" lIns="0" spcFirstLastPara="1" rIns="0" wrap="square" tIns="0">
            <a:spAutoFit/>
          </a:bodyPr>
          <a:lstStyle/>
          <a:p>
            <a:pPr indent="0" lvl="0" marL="0" marR="0" rtl="0" algn="l">
              <a:lnSpc>
                <a:spcPct val="84997"/>
              </a:lnSpc>
              <a:spcBef>
                <a:spcPts val="0"/>
              </a:spcBef>
              <a:spcAft>
                <a:spcPts val="0"/>
              </a:spcAft>
              <a:buNone/>
            </a:pPr>
            <a:r>
              <a:rPr b="1" i="0" lang="en-US" sz="8332" u="none" cap="none" strike="noStrike">
                <a:solidFill>
                  <a:srgbClr val="013927"/>
                </a:solidFill>
                <a:latin typeface="Lato"/>
                <a:ea typeface="Lato"/>
                <a:cs typeface="Lato"/>
                <a:sym typeface="Lato"/>
              </a:rPr>
              <a:t>SEEDS AS A TOOL FOR CLIMATE JUSTICE</a:t>
            </a:r>
            <a:endParaRPr sz="800"/>
          </a:p>
        </p:txBody>
      </p:sp>
      <p:sp>
        <p:nvSpPr>
          <p:cNvPr id="203" name="Google Shape;203;p5"/>
          <p:cNvSpPr txBox="1"/>
          <p:nvPr/>
        </p:nvSpPr>
        <p:spPr>
          <a:xfrm>
            <a:off x="4488324" y="6498941"/>
            <a:ext cx="4655700" cy="2080500"/>
          </a:xfrm>
          <a:prstGeom prst="rect">
            <a:avLst/>
          </a:prstGeom>
          <a:noFill/>
          <a:ln>
            <a:noFill/>
          </a:ln>
        </p:spPr>
        <p:txBody>
          <a:bodyPr anchorCtr="0" anchor="t" bIns="0" lIns="0" spcFirstLastPara="1" rIns="0" wrap="square" tIns="0">
            <a:spAutoFit/>
          </a:bodyPr>
          <a:lstStyle/>
          <a:p>
            <a:pPr indent="0" lvl="0" marL="0" marR="0" rtl="0" algn="l">
              <a:lnSpc>
                <a:spcPct val="140014"/>
              </a:lnSpc>
              <a:spcBef>
                <a:spcPts val="0"/>
              </a:spcBef>
              <a:spcAft>
                <a:spcPts val="0"/>
              </a:spcAft>
              <a:buNone/>
            </a:pPr>
            <a:r>
              <a:rPr b="0" i="0" lang="en-US" sz="2599" u="none" cap="none" strike="noStrike">
                <a:solidFill>
                  <a:srgbClr val="FEFEFE"/>
                </a:solidFill>
                <a:latin typeface="Inter"/>
                <a:ea typeface="Inter"/>
                <a:cs typeface="Inter"/>
                <a:sym typeface="Inter"/>
              </a:rPr>
              <a:t>Act Local! Where your seeds are sourced from will impact your plant growth, climate adaptability and yield.</a:t>
            </a:r>
            <a:endParaRPr sz="1200"/>
          </a:p>
        </p:txBody>
      </p:sp>
      <p:sp>
        <p:nvSpPr>
          <p:cNvPr id="204" name="Google Shape;204;p5"/>
          <p:cNvSpPr txBox="1"/>
          <p:nvPr/>
        </p:nvSpPr>
        <p:spPr>
          <a:xfrm>
            <a:off x="4451331" y="5690432"/>
            <a:ext cx="3683404" cy="72199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4200" u="none" cap="none" strike="noStrike">
                <a:solidFill>
                  <a:srgbClr val="FEFEFE"/>
                </a:solidFill>
                <a:latin typeface="Inter"/>
                <a:ea typeface="Inter"/>
                <a:cs typeface="Inter"/>
                <a:sym typeface="Inter"/>
              </a:rPr>
              <a:t>Think Global! </a:t>
            </a:r>
            <a:endParaRPr/>
          </a:p>
        </p:txBody>
      </p:sp>
      <p:sp>
        <p:nvSpPr>
          <p:cNvPr id="205" name="Google Shape;205;p5"/>
          <p:cNvSpPr txBox="1"/>
          <p:nvPr/>
        </p:nvSpPr>
        <p:spPr>
          <a:xfrm>
            <a:off x="10119089" y="3349960"/>
            <a:ext cx="4851665" cy="137604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3700" u="none" cap="none" strike="noStrike">
                <a:solidFill>
                  <a:srgbClr val="FEB415"/>
                </a:solidFill>
                <a:latin typeface="Inter"/>
                <a:ea typeface="Inter"/>
                <a:cs typeface="Inter"/>
                <a:sym typeface="Inter"/>
              </a:rPr>
              <a:t>Seed Source Options</a:t>
            </a:r>
            <a:endParaRPr/>
          </a:p>
          <a:p>
            <a:pPr indent="0" lvl="0" marL="0" marR="0" rtl="0" algn="l">
              <a:lnSpc>
                <a:spcPct val="158918"/>
              </a:lnSpc>
              <a:spcBef>
                <a:spcPts val="0"/>
              </a:spcBef>
              <a:spcAft>
                <a:spcPts val="0"/>
              </a:spcAft>
              <a:buNone/>
            </a:pPr>
            <a:r>
              <a:t/>
            </a:r>
            <a:endParaRPr b="1" i="0" sz="3700" u="none" cap="none" strike="noStrike">
              <a:solidFill>
                <a:srgbClr val="FEB415"/>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6FFF6"/>
        </a:solidFill>
      </p:bgPr>
    </p:bg>
    <p:spTree>
      <p:nvGrpSpPr>
        <p:cNvPr id="209" name="Shape 209"/>
        <p:cNvGrpSpPr/>
        <p:nvPr/>
      </p:nvGrpSpPr>
      <p:grpSpPr>
        <a:xfrm>
          <a:off x="0" y="0"/>
          <a:ext cx="0" cy="0"/>
          <a:chOff x="0" y="0"/>
          <a:chExt cx="0" cy="0"/>
        </a:xfrm>
      </p:grpSpPr>
      <p:sp>
        <p:nvSpPr>
          <p:cNvPr id="210" name="Google Shape;210;p6"/>
          <p:cNvSpPr/>
          <p:nvPr/>
        </p:nvSpPr>
        <p:spPr>
          <a:xfrm>
            <a:off x="12436008" y="3733525"/>
            <a:ext cx="5534649" cy="1223082"/>
          </a:xfrm>
          <a:custGeom>
            <a:rect b="b" l="l" r="r" t="t"/>
            <a:pathLst>
              <a:path extrusionOk="0" h="1223082" w="5534649">
                <a:moveTo>
                  <a:pt x="0" y="0"/>
                </a:moveTo>
                <a:lnTo>
                  <a:pt x="5534649" y="0"/>
                </a:lnTo>
                <a:lnTo>
                  <a:pt x="5534649" y="1223081"/>
                </a:lnTo>
                <a:lnTo>
                  <a:pt x="0" y="1223081"/>
                </a:lnTo>
                <a:lnTo>
                  <a:pt x="0" y="0"/>
                </a:lnTo>
                <a:close/>
              </a:path>
            </a:pathLst>
          </a:custGeom>
          <a:blipFill rotWithShape="1">
            <a:blip r:embed="rId3">
              <a:alphaModFix/>
            </a:blip>
            <a:stretch>
              <a:fillRect b="0" l="-298" r="-299" t="0"/>
            </a:stretch>
          </a:blipFill>
          <a:ln>
            <a:noFill/>
          </a:ln>
        </p:spPr>
      </p:sp>
      <p:sp>
        <p:nvSpPr>
          <p:cNvPr id="211" name="Google Shape;211;p6"/>
          <p:cNvSpPr/>
          <p:nvPr/>
        </p:nvSpPr>
        <p:spPr>
          <a:xfrm>
            <a:off x="11572869" y="1315086"/>
            <a:ext cx="3836642" cy="2418438"/>
          </a:xfrm>
          <a:custGeom>
            <a:rect b="b" l="l" r="r" t="t"/>
            <a:pathLst>
              <a:path extrusionOk="0" h="2418438" w="3836642">
                <a:moveTo>
                  <a:pt x="0" y="0"/>
                </a:moveTo>
                <a:lnTo>
                  <a:pt x="3836642" y="0"/>
                </a:lnTo>
                <a:lnTo>
                  <a:pt x="3836642" y="2418439"/>
                </a:lnTo>
                <a:lnTo>
                  <a:pt x="0" y="2418439"/>
                </a:lnTo>
                <a:lnTo>
                  <a:pt x="0" y="0"/>
                </a:lnTo>
                <a:close/>
              </a:path>
            </a:pathLst>
          </a:custGeom>
          <a:blipFill rotWithShape="1">
            <a:blip r:embed="rId4">
              <a:alphaModFix/>
            </a:blip>
            <a:stretch>
              <a:fillRect b="-35582" l="-8012" r="-10382" t="-52235"/>
            </a:stretch>
          </a:blipFill>
          <a:ln>
            <a:noFill/>
          </a:ln>
        </p:spPr>
      </p:sp>
      <p:sp>
        <p:nvSpPr>
          <p:cNvPr id="212" name="Google Shape;212;p6"/>
          <p:cNvSpPr/>
          <p:nvPr/>
        </p:nvSpPr>
        <p:spPr>
          <a:xfrm>
            <a:off x="7842586" y="2589288"/>
            <a:ext cx="5494378" cy="3641595"/>
          </a:xfrm>
          <a:custGeom>
            <a:rect b="b" l="l" r="r" t="t"/>
            <a:pathLst>
              <a:path extrusionOk="0" h="3641595" w="5494378">
                <a:moveTo>
                  <a:pt x="0" y="0"/>
                </a:moveTo>
                <a:lnTo>
                  <a:pt x="5494378" y="0"/>
                </a:lnTo>
                <a:lnTo>
                  <a:pt x="5494378" y="3641595"/>
                </a:lnTo>
                <a:lnTo>
                  <a:pt x="0" y="3641595"/>
                </a:lnTo>
                <a:lnTo>
                  <a:pt x="0" y="0"/>
                </a:lnTo>
                <a:close/>
              </a:path>
            </a:pathLst>
          </a:custGeom>
          <a:blipFill rotWithShape="1">
            <a:blip r:embed="rId5">
              <a:alphaModFix/>
            </a:blip>
            <a:stretch>
              <a:fillRect b="0" l="-298" r="-299" t="0"/>
            </a:stretch>
          </a:blipFill>
          <a:ln>
            <a:noFill/>
          </a:ln>
        </p:spPr>
      </p:sp>
      <p:sp>
        <p:nvSpPr>
          <p:cNvPr id="213" name="Google Shape;213;p6"/>
          <p:cNvSpPr/>
          <p:nvPr/>
        </p:nvSpPr>
        <p:spPr>
          <a:xfrm>
            <a:off x="12841672" y="4956606"/>
            <a:ext cx="4138863" cy="4163754"/>
          </a:xfrm>
          <a:custGeom>
            <a:rect b="b" l="l" r="r" t="t"/>
            <a:pathLst>
              <a:path extrusionOk="0" h="4163754" w="4138863">
                <a:moveTo>
                  <a:pt x="0" y="0"/>
                </a:moveTo>
                <a:lnTo>
                  <a:pt x="4138864" y="0"/>
                </a:lnTo>
                <a:lnTo>
                  <a:pt x="4138864" y="4163754"/>
                </a:lnTo>
                <a:lnTo>
                  <a:pt x="0" y="4163754"/>
                </a:lnTo>
                <a:lnTo>
                  <a:pt x="0" y="0"/>
                </a:lnTo>
                <a:close/>
              </a:path>
            </a:pathLst>
          </a:custGeom>
          <a:blipFill rotWithShape="1">
            <a:blip r:embed="rId6">
              <a:alphaModFix/>
            </a:blip>
            <a:stretch>
              <a:fillRect b="0" l="-298" r="-299" t="0"/>
            </a:stretch>
          </a:blipFill>
          <a:ln>
            <a:noFill/>
          </a:ln>
        </p:spPr>
      </p:sp>
      <p:sp>
        <p:nvSpPr>
          <p:cNvPr id="214" name="Google Shape;214;p6"/>
          <p:cNvSpPr/>
          <p:nvPr/>
        </p:nvSpPr>
        <p:spPr>
          <a:xfrm>
            <a:off x="860931" y="3198155"/>
            <a:ext cx="565725" cy="536925"/>
          </a:xfrm>
          <a:custGeom>
            <a:rect b="b" l="l" r="r" t="t"/>
            <a:pathLst>
              <a:path extrusionOk="0" h="536925" w="565725">
                <a:moveTo>
                  <a:pt x="0" y="0"/>
                </a:moveTo>
                <a:lnTo>
                  <a:pt x="565726" y="0"/>
                </a:lnTo>
                <a:lnTo>
                  <a:pt x="565726" y="536924"/>
                </a:lnTo>
                <a:lnTo>
                  <a:pt x="0" y="536924"/>
                </a:lnTo>
                <a:lnTo>
                  <a:pt x="0" y="0"/>
                </a:lnTo>
                <a:close/>
              </a:path>
            </a:pathLst>
          </a:custGeom>
          <a:blipFill rotWithShape="1">
            <a:blip r:embed="rId7">
              <a:alphaModFix/>
            </a:blip>
            <a:stretch>
              <a:fillRect b="0" l="0" r="0" t="0"/>
            </a:stretch>
          </a:blipFill>
          <a:ln>
            <a:noFill/>
          </a:ln>
        </p:spPr>
      </p:sp>
      <p:sp>
        <p:nvSpPr>
          <p:cNvPr id="215" name="Google Shape;215;p6"/>
          <p:cNvSpPr/>
          <p:nvPr/>
        </p:nvSpPr>
        <p:spPr>
          <a:xfrm>
            <a:off x="860931" y="4149817"/>
            <a:ext cx="565725" cy="536925"/>
          </a:xfrm>
          <a:custGeom>
            <a:rect b="b" l="l" r="r" t="t"/>
            <a:pathLst>
              <a:path extrusionOk="0" h="536925" w="565725">
                <a:moveTo>
                  <a:pt x="0" y="0"/>
                </a:moveTo>
                <a:lnTo>
                  <a:pt x="565726" y="0"/>
                </a:lnTo>
                <a:lnTo>
                  <a:pt x="565726" y="536925"/>
                </a:lnTo>
                <a:lnTo>
                  <a:pt x="0" y="536925"/>
                </a:lnTo>
                <a:lnTo>
                  <a:pt x="0" y="0"/>
                </a:lnTo>
                <a:close/>
              </a:path>
            </a:pathLst>
          </a:custGeom>
          <a:blipFill rotWithShape="1">
            <a:blip r:embed="rId7">
              <a:alphaModFix/>
            </a:blip>
            <a:stretch>
              <a:fillRect b="0" l="0" r="0" t="0"/>
            </a:stretch>
          </a:blipFill>
          <a:ln>
            <a:noFill/>
          </a:ln>
        </p:spPr>
      </p:sp>
      <p:sp>
        <p:nvSpPr>
          <p:cNvPr id="216" name="Google Shape;216;p6"/>
          <p:cNvSpPr/>
          <p:nvPr/>
        </p:nvSpPr>
        <p:spPr>
          <a:xfrm>
            <a:off x="860931" y="5105842"/>
            <a:ext cx="565725" cy="536925"/>
          </a:xfrm>
          <a:custGeom>
            <a:rect b="b" l="l" r="r" t="t"/>
            <a:pathLst>
              <a:path extrusionOk="0" h="536925" w="565725">
                <a:moveTo>
                  <a:pt x="0" y="0"/>
                </a:moveTo>
                <a:lnTo>
                  <a:pt x="565726" y="0"/>
                </a:lnTo>
                <a:lnTo>
                  <a:pt x="565726" y="536925"/>
                </a:lnTo>
                <a:lnTo>
                  <a:pt x="0" y="536925"/>
                </a:lnTo>
                <a:lnTo>
                  <a:pt x="0" y="0"/>
                </a:lnTo>
                <a:close/>
              </a:path>
            </a:pathLst>
          </a:custGeom>
          <a:blipFill rotWithShape="1">
            <a:blip r:embed="rId7">
              <a:alphaModFix/>
            </a:blip>
            <a:stretch>
              <a:fillRect b="0" l="0" r="0" t="0"/>
            </a:stretch>
          </a:blipFill>
          <a:ln>
            <a:noFill/>
          </a:ln>
        </p:spPr>
      </p:sp>
      <p:sp>
        <p:nvSpPr>
          <p:cNvPr id="217" name="Google Shape;217;p6"/>
          <p:cNvSpPr/>
          <p:nvPr/>
        </p:nvSpPr>
        <p:spPr>
          <a:xfrm>
            <a:off x="860931" y="6109492"/>
            <a:ext cx="565725" cy="536925"/>
          </a:xfrm>
          <a:custGeom>
            <a:rect b="b" l="l" r="r" t="t"/>
            <a:pathLst>
              <a:path extrusionOk="0" h="536925" w="565725">
                <a:moveTo>
                  <a:pt x="0" y="0"/>
                </a:moveTo>
                <a:lnTo>
                  <a:pt x="565726" y="0"/>
                </a:lnTo>
                <a:lnTo>
                  <a:pt x="565726" y="536925"/>
                </a:lnTo>
                <a:lnTo>
                  <a:pt x="0" y="536925"/>
                </a:lnTo>
                <a:lnTo>
                  <a:pt x="0" y="0"/>
                </a:lnTo>
                <a:close/>
              </a:path>
            </a:pathLst>
          </a:custGeom>
          <a:blipFill rotWithShape="1">
            <a:blip r:embed="rId7">
              <a:alphaModFix/>
            </a:blip>
            <a:stretch>
              <a:fillRect b="0" l="0" r="0" t="0"/>
            </a:stretch>
          </a:blipFill>
          <a:ln>
            <a:noFill/>
          </a:ln>
        </p:spPr>
      </p:sp>
      <p:sp>
        <p:nvSpPr>
          <p:cNvPr id="218" name="Google Shape;218;p6"/>
          <p:cNvSpPr/>
          <p:nvPr/>
        </p:nvSpPr>
        <p:spPr>
          <a:xfrm>
            <a:off x="884125" y="6979792"/>
            <a:ext cx="565725" cy="536925"/>
          </a:xfrm>
          <a:custGeom>
            <a:rect b="b" l="l" r="r" t="t"/>
            <a:pathLst>
              <a:path extrusionOk="0" h="536925" w="565725">
                <a:moveTo>
                  <a:pt x="0" y="0"/>
                </a:moveTo>
                <a:lnTo>
                  <a:pt x="565725" y="0"/>
                </a:lnTo>
                <a:lnTo>
                  <a:pt x="565725" y="536924"/>
                </a:lnTo>
                <a:lnTo>
                  <a:pt x="0" y="536924"/>
                </a:lnTo>
                <a:lnTo>
                  <a:pt x="0" y="0"/>
                </a:lnTo>
                <a:close/>
              </a:path>
            </a:pathLst>
          </a:custGeom>
          <a:blipFill rotWithShape="1">
            <a:blip r:embed="rId7">
              <a:alphaModFix/>
            </a:blip>
            <a:stretch>
              <a:fillRect b="0" l="0" r="0" t="0"/>
            </a:stretch>
          </a:blipFill>
          <a:ln>
            <a:noFill/>
          </a:ln>
        </p:spPr>
      </p:sp>
      <p:sp>
        <p:nvSpPr>
          <p:cNvPr id="219" name="Google Shape;219;p6"/>
          <p:cNvSpPr txBox="1"/>
          <p:nvPr/>
        </p:nvSpPr>
        <p:spPr>
          <a:xfrm>
            <a:off x="884113" y="470955"/>
            <a:ext cx="8196000" cy="2489400"/>
          </a:xfrm>
          <a:prstGeom prst="rect">
            <a:avLst/>
          </a:prstGeom>
          <a:noFill/>
          <a:ln>
            <a:noFill/>
          </a:ln>
        </p:spPr>
        <p:txBody>
          <a:bodyPr anchorCtr="0" anchor="t" bIns="0" lIns="0" spcFirstLastPara="1" rIns="0" wrap="square" tIns="0">
            <a:spAutoFit/>
          </a:bodyPr>
          <a:lstStyle/>
          <a:p>
            <a:pPr indent="0" lvl="0" marL="0" marR="0" rtl="0" algn="l">
              <a:lnSpc>
                <a:spcPct val="92995"/>
              </a:lnSpc>
              <a:spcBef>
                <a:spcPts val="0"/>
              </a:spcBef>
              <a:spcAft>
                <a:spcPts val="0"/>
              </a:spcAft>
              <a:buNone/>
            </a:pPr>
            <a:r>
              <a:rPr b="1" i="0" lang="en-US" sz="8695" u="none" cap="none" strike="noStrike">
                <a:solidFill>
                  <a:srgbClr val="013927"/>
                </a:solidFill>
                <a:latin typeface="Lato"/>
                <a:ea typeface="Lato"/>
                <a:cs typeface="Lato"/>
                <a:sym typeface="Lato"/>
              </a:rPr>
              <a:t>SEED SOURCE OPTIONS</a:t>
            </a:r>
            <a:endParaRPr/>
          </a:p>
        </p:txBody>
      </p:sp>
      <p:sp>
        <p:nvSpPr>
          <p:cNvPr id="220" name="Google Shape;220;p6"/>
          <p:cNvSpPr txBox="1"/>
          <p:nvPr/>
        </p:nvSpPr>
        <p:spPr>
          <a:xfrm>
            <a:off x="1628633" y="3422375"/>
            <a:ext cx="7405166" cy="311150"/>
          </a:xfrm>
          <a:prstGeom prst="rect">
            <a:avLst/>
          </a:prstGeom>
          <a:noFill/>
          <a:ln>
            <a:noFill/>
          </a:ln>
        </p:spPr>
        <p:txBody>
          <a:bodyPr anchorCtr="0" anchor="t" bIns="0" lIns="0" spcFirstLastPara="1" rIns="0" wrap="square" tIns="0">
            <a:spAutoFit/>
          </a:bodyPr>
          <a:lstStyle/>
          <a:p>
            <a:pPr indent="0" lvl="0" marL="0" marR="0" rtl="0" algn="l">
              <a:lnSpc>
                <a:spcPct val="90996"/>
              </a:lnSpc>
              <a:spcBef>
                <a:spcPts val="0"/>
              </a:spcBef>
              <a:spcAft>
                <a:spcPts val="0"/>
              </a:spcAft>
              <a:buNone/>
            </a:pPr>
            <a:r>
              <a:rPr b="1" i="0" lang="en-US" sz="2499" u="none" cap="none" strike="noStrike">
                <a:solidFill>
                  <a:srgbClr val="ACB727"/>
                </a:solidFill>
                <a:latin typeface="Inter"/>
                <a:ea typeface="Inter"/>
                <a:cs typeface="Inter"/>
                <a:sym typeface="Inter"/>
              </a:rPr>
              <a:t>Plant-Grow-Share Community Seed Library</a:t>
            </a:r>
            <a:endParaRPr/>
          </a:p>
        </p:txBody>
      </p:sp>
      <p:sp>
        <p:nvSpPr>
          <p:cNvPr id="221" name="Google Shape;221;p6"/>
          <p:cNvSpPr txBox="1"/>
          <p:nvPr/>
        </p:nvSpPr>
        <p:spPr>
          <a:xfrm>
            <a:off x="1587980" y="4158565"/>
            <a:ext cx="8803044" cy="422275"/>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b="1" i="0" lang="en-US" sz="2499" u="none" cap="none" strike="noStrike">
                <a:solidFill>
                  <a:srgbClr val="006601"/>
                </a:solidFill>
                <a:latin typeface="Inter"/>
                <a:ea typeface="Inter"/>
                <a:cs typeface="Inter"/>
                <a:sym typeface="Inter"/>
              </a:rPr>
              <a:t>Seed Savers Exchange</a:t>
            </a:r>
            <a:endParaRPr/>
          </a:p>
        </p:txBody>
      </p:sp>
      <p:sp>
        <p:nvSpPr>
          <p:cNvPr id="222" name="Google Shape;222;p6"/>
          <p:cNvSpPr txBox="1"/>
          <p:nvPr/>
        </p:nvSpPr>
        <p:spPr>
          <a:xfrm>
            <a:off x="1587980" y="5170962"/>
            <a:ext cx="5289404" cy="422275"/>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b="1" i="0" lang="en-US" sz="2499" u="none" cap="none" strike="noStrike">
                <a:solidFill>
                  <a:srgbClr val="ACB727"/>
                </a:solidFill>
                <a:latin typeface="Inter"/>
                <a:ea typeface="Inter"/>
                <a:cs typeface="Inter"/>
                <a:sym typeface="Inter"/>
              </a:rPr>
              <a:t>Johnny’s Seeds</a:t>
            </a:r>
            <a:endParaRPr/>
          </a:p>
        </p:txBody>
      </p:sp>
      <p:sp>
        <p:nvSpPr>
          <p:cNvPr id="223" name="Google Shape;223;p6"/>
          <p:cNvSpPr txBox="1"/>
          <p:nvPr/>
        </p:nvSpPr>
        <p:spPr>
          <a:xfrm>
            <a:off x="1587980" y="6241337"/>
            <a:ext cx="8339718" cy="323850"/>
          </a:xfrm>
          <a:prstGeom prst="rect">
            <a:avLst/>
          </a:prstGeom>
          <a:noFill/>
          <a:ln>
            <a:noFill/>
          </a:ln>
        </p:spPr>
        <p:txBody>
          <a:bodyPr anchorCtr="0" anchor="t" bIns="0" lIns="0" spcFirstLastPara="1" rIns="0" wrap="square" tIns="0">
            <a:spAutoFit/>
          </a:bodyPr>
          <a:lstStyle/>
          <a:p>
            <a:pPr indent="0" lvl="0" marL="0" marR="0" rtl="0" algn="l">
              <a:lnSpc>
                <a:spcPct val="98999"/>
              </a:lnSpc>
              <a:spcBef>
                <a:spcPts val="0"/>
              </a:spcBef>
              <a:spcAft>
                <a:spcPts val="0"/>
              </a:spcAft>
              <a:buNone/>
            </a:pPr>
            <a:r>
              <a:rPr b="1" i="0" lang="en-US" sz="2499" u="none" cap="none" strike="noStrike">
                <a:solidFill>
                  <a:srgbClr val="006601"/>
                </a:solidFill>
                <a:latin typeface="Inter"/>
                <a:ea typeface="Inter"/>
                <a:cs typeface="Inter"/>
                <a:sym typeface="Inter"/>
              </a:rPr>
              <a:t>Midwest Farmers of Color Cultural Seeds Library</a:t>
            </a:r>
            <a:endParaRPr/>
          </a:p>
        </p:txBody>
      </p:sp>
      <p:sp>
        <p:nvSpPr>
          <p:cNvPr id="224" name="Google Shape;224;p6"/>
          <p:cNvSpPr txBox="1"/>
          <p:nvPr/>
        </p:nvSpPr>
        <p:spPr>
          <a:xfrm>
            <a:off x="1587980" y="7054722"/>
            <a:ext cx="6256537" cy="422275"/>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b="1" i="0" lang="en-US" sz="2499" u="none" cap="none" strike="noStrike">
                <a:solidFill>
                  <a:srgbClr val="006601"/>
                </a:solidFill>
                <a:latin typeface="Inter"/>
                <a:ea typeface="Inter"/>
                <a:cs typeface="Inter"/>
                <a:sym typeface="Inter"/>
              </a:rPr>
              <a:t>Saving your own seeds</a:t>
            </a:r>
            <a:endParaRPr/>
          </a:p>
        </p:txBody>
      </p:sp>
      <p:grpSp>
        <p:nvGrpSpPr>
          <p:cNvPr id="225" name="Google Shape;225;p6"/>
          <p:cNvGrpSpPr/>
          <p:nvPr/>
        </p:nvGrpSpPr>
        <p:grpSpPr>
          <a:xfrm>
            <a:off x="-5048651" y="9113639"/>
            <a:ext cx="23476109" cy="1236707"/>
            <a:chOff x="0" y="-38100"/>
            <a:chExt cx="6183008" cy="325717"/>
          </a:xfrm>
        </p:grpSpPr>
        <p:sp>
          <p:nvSpPr>
            <p:cNvPr id="226" name="Google Shape;226;p6"/>
            <p:cNvSpPr/>
            <p:nvPr/>
          </p:nvSpPr>
          <p:spPr>
            <a:xfrm>
              <a:off x="0" y="0"/>
              <a:ext cx="6183008" cy="287617"/>
            </a:xfrm>
            <a:custGeom>
              <a:rect b="b" l="l" r="r" t="t"/>
              <a:pathLst>
                <a:path extrusionOk="0" h="287617" w="6183008">
                  <a:moveTo>
                    <a:pt x="0" y="0"/>
                  </a:moveTo>
                  <a:lnTo>
                    <a:pt x="6183008" y="0"/>
                  </a:lnTo>
                  <a:lnTo>
                    <a:pt x="6183008" y="287617"/>
                  </a:lnTo>
                  <a:lnTo>
                    <a:pt x="0" y="287617"/>
                  </a:lnTo>
                  <a:close/>
                </a:path>
              </a:pathLst>
            </a:custGeom>
            <a:solidFill>
              <a:srgbClr val="013927"/>
            </a:solidFill>
            <a:ln>
              <a:noFill/>
            </a:ln>
          </p:spPr>
        </p:sp>
        <p:sp>
          <p:nvSpPr>
            <p:cNvPr id="227" name="Google Shape;227;p6"/>
            <p:cNvSpPr txBox="1"/>
            <p:nvPr/>
          </p:nvSpPr>
          <p:spPr>
            <a:xfrm>
              <a:off x="0" y="-38100"/>
              <a:ext cx="6183008"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28" name="Google Shape;228;p6"/>
          <p:cNvGrpSpPr/>
          <p:nvPr/>
        </p:nvGrpSpPr>
        <p:grpSpPr>
          <a:xfrm>
            <a:off x="-5048651" y="9113639"/>
            <a:ext cx="23617764" cy="1173361"/>
            <a:chOff x="0" y="-38100"/>
            <a:chExt cx="6220316" cy="309033"/>
          </a:xfrm>
        </p:grpSpPr>
        <p:sp>
          <p:nvSpPr>
            <p:cNvPr id="229" name="Google Shape;229;p6"/>
            <p:cNvSpPr/>
            <p:nvPr/>
          </p:nvSpPr>
          <p:spPr>
            <a:xfrm>
              <a:off x="0" y="0"/>
              <a:ext cx="6220316" cy="270933"/>
            </a:xfrm>
            <a:custGeom>
              <a:rect b="b" l="l" r="r" t="t"/>
              <a:pathLst>
                <a:path extrusionOk="0" h="270933" w="6220316">
                  <a:moveTo>
                    <a:pt x="0" y="0"/>
                  </a:moveTo>
                  <a:lnTo>
                    <a:pt x="6220316" y="0"/>
                  </a:lnTo>
                  <a:lnTo>
                    <a:pt x="6220316" y="270933"/>
                  </a:lnTo>
                  <a:lnTo>
                    <a:pt x="0" y="270933"/>
                  </a:lnTo>
                  <a:close/>
                </a:path>
              </a:pathLst>
            </a:custGeom>
            <a:gradFill>
              <a:gsLst>
                <a:gs pos="0">
                  <a:srgbClr val="006601"/>
                </a:gs>
                <a:gs pos="100000">
                  <a:srgbClr val="ACB727"/>
                </a:gs>
              </a:gsLst>
              <a:lin ang="0" scaled="0"/>
            </a:gradFill>
            <a:ln>
              <a:noFill/>
            </a:ln>
          </p:spPr>
        </p:sp>
        <p:sp>
          <p:nvSpPr>
            <p:cNvPr id="230" name="Google Shape;230;p6"/>
            <p:cNvSpPr txBox="1"/>
            <p:nvPr/>
          </p:nvSpPr>
          <p:spPr>
            <a:xfrm>
              <a:off x="0" y="-38100"/>
              <a:ext cx="6220316" cy="309033"/>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1" name="Google Shape;231;p6"/>
          <p:cNvSpPr/>
          <p:nvPr/>
        </p:nvSpPr>
        <p:spPr>
          <a:xfrm>
            <a:off x="16980536" y="9449571"/>
            <a:ext cx="1126792" cy="646157"/>
          </a:xfrm>
          <a:custGeom>
            <a:rect b="b" l="l" r="r" t="t"/>
            <a:pathLst>
              <a:path extrusionOk="0" h="646157" w="1126792">
                <a:moveTo>
                  <a:pt x="0" y="0"/>
                </a:moveTo>
                <a:lnTo>
                  <a:pt x="1126792" y="0"/>
                </a:lnTo>
                <a:lnTo>
                  <a:pt x="1126792" y="646158"/>
                </a:lnTo>
                <a:lnTo>
                  <a:pt x="0" y="646158"/>
                </a:lnTo>
                <a:lnTo>
                  <a:pt x="0" y="0"/>
                </a:lnTo>
                <a:close/>
              </a:path>
            </a:pathLst>
          </a:custGeom>
          <a:blipFill rotWithShape="1">
            <a:blip r:embed="rId8">
              <a:alphaModFix/>
            </a:blip>
            <a:stretch>
              <a:fillRect b="-34747" l="0" r="0" t="0"/>
            </a:stretch>
          </a:blipFill>
          <a:ln>
            <a:noFill/>
          </a:ln>
        </p:spPr>
      </p:sp>
      <p:sp>
        <p:nvSpPr>
          <p:cNvPr id="232" name="Google Shape;232;p6"/>
          <p:cNvSpPr txBox="1"/>
          <p:nvPr/>
        </p:nvSpPr>
        <p:spPr>
          <a:xfrm>
            <a:off x="256036" y="9616033"/>
            <a:ext cx="2296800" cy="2946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1912" u="none" cap="none" strike="noStrike">
                <a:solidFill>
                  <a:srgbClr val="FFFFFF"/>
                </a:solidFill>
                <a:latin typeface="Lato"/>
                <a:ea typeface="Lato"/>
                <a:cs typeface="Lato"/>
                <a:sym typeface="Lato"/>
              </a:rPr>
              <a:t>FROGTOWN FARM</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7"/>
          <p:cNvSpPr/>
          <p:nvPr/>
        </p:nvSpPr>
        <p:spPr>
          <a:xfrm>
            <a:off x="7414721" y="0"/>
            <a:ext cx="10873279" cy="7986977"/>
          </a:xfrm>
          <a:custGeom>
            <a:rect b="b" l="l" r="r" t="t"/>
            <a:pathLst>
              <a:path extrusionOk="0" h="1237392" w="1684555">
                <a:moveTo>
                  <a:pt x="0" y="0"/>
                </a:moveTo>
                <a:lnTo>
                  <a:pt x="1684555" y="0"/>
                </a:lnTo>
                <a:lnTo>
                  <a:pt x="1684555" y="1237392"/>
                </a:lnTo>
                <a:lnTo>
                  <a:pt x="0" y="1237392"/>
                </a:lnTo>
                <a:close/>
              </a:path>
            </a:pathLst>
          </a:custGeom>
          <a:blipFill rotWithShape="1">
            <a:blip r:embed="rId3">
              <a:alphaModFix/>
            </a:blip>
            <a:stretch>
              <a:fillRect b="-52099" l="0" r="0" t="-52099"/>
            </a:stretch>
          </a:blipFill>
          <a:ln>
            <a:noFill/>
          </a:ln>
        </p:spPr>
      </p:sp>
      <p:grpSp>
        <p:nvGrpSpPr>
          <p:cNvPr id="238" name="Google Shape;238;p7"/>
          <p:cNvGrpSpPr/>
          <p:nvPr/>
        </p:nvGrpSpPr>
        <p:grpSpPr>
          <a:xfrm>
            <a:off x="8443421" y="4962674"/>
            <a:ext cx="7305129" cy="3716929"/>
            <a:chOff x="0" y="-47625"/>
            <a:chExt cx="1923985" cy="978944"/>
          </a:xfrm>
        </p:grpSpPr>
        <p:sp>
          <p:nvSpPr>
            <p:cNvPr id="239" name="Google Shape;239;p7"/>
            <p:cNvSpPr/>
            <p:nvPr/>
          </p:nvSpPr>
          <p:spPr>
            <a:xfrm>
              <a:off x="0" y="0"/>
              <a:ext cx="1923985" cy="931319"/>
            </a:xfrm>
            <a:custGeom>
              <a:rect b="b" l="l" r="r" t="t"/>
              <a:pathLst>
                <a:path extrusionOk="0" h="931319" w="1923985">
                  <a:moveTo>
                    <a:pt x="0" y="0"/>
                  </a:moveTo>
                  <a:lnTo>
                    <a:pt x="1923985" y="0"/>
                  </a:lnTo>
                  <a:lnTo>
                    <a:pt x="1923985" y="931319"/>
                  </a:lnTo>
                  <a:lnTo>
                    <a:pt x="0" y="931319"/>
                  </a:lnTo>
                  <a:close/>
                </a:path>
              </a:pathLst>
            </a:custGeom>
            <a:solidFill>
              <a:srgbClr val="FFFFFF"/>
            </a:solidFill>
            <a:ln cap="sq" cmpd="sng" w="19050">
              <a:solidFill>
                <a:srgbClr val="7FC241"/>
              </a:solidFill>
              <a:prstDash val="solid"/>
              <a:miter lim="8000"/>
              <a:headEnd len="sm" w="sm" type="none"/>
              <a:tailEnd len="sm" w="sm" type="none"/>
            </a:ln>
          </p:spPr>
        </p:sp>
        <p:sp>
          <p:nvSpPr>
            <p:cNvPr id="240" name="Google Shape;240;p7"/>
            <p:cNvSpPr txBox="1"/>
            <p:nvPr/>
          </p:nvSpPr>
          <p:spPr>
            <a:xfrm>
              <a:off x="0" y="-47625"/>
              <a:ext cx="1923985" cy="978944"/>
            </a:xfrm>
            <a:prstGeom prst="rect">
              <a:avLst/>
            </a:prstGeom>
            <a:noFill/>
            <a:ln>
              <a:noFill/>
            </a:ln>
          </p:spPr>
          <p:txBody>
            <a:bodyPr anchorCtr="0" anchor="ctr" bIns="50800" lIns="50800" spcFirstLastPara="1" rIns="50800" wrap="square" tIns="50800">
              <a:noAutofit/>
            </a:bodyPr>
            <a:lstStyle/>
            <a:p>
              <a:pPr indent="0" lvl="0" marL="0" marR="0" rtl="0" algn="ctr">
                <a:lnSpc>
                  <a:spcPct val="11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41" name="Google Shape;241;p7"/>
          <p:cNvGrpSpPr/>
          <p:nvPr/>
        </p:nvGrpSpPr>
        <p:grpSpPr>
          <a:xfrm>
            <a:off x="-5048651" y="9113639"/>
            <a:ext cx="23476109" cy="1236707"/>
            <a:chOff x="0" y="-38100"/>
            <a:chExt cx="6183008" cy="325717"/>
          </a:xfrm>
        </p:grpSpPr>
        <p:sp>
          <p:nvSpPr>
            <p:cNvPr id="242" name="Google Shape;242;p7"/>
            <p:cNvSpPr/>
            <p:nvPr/>
          </p:nvSpPr>
          <p:spPr>
            <a:xfrm>
              <a:off x="0" y="0"/>
              <a:ext cx="6183008" cy="287617"/>
            </a:xfrm>
            <a:custGeom>
              <a:rect b="b" l="l" r="r" t="t"/>
              <a:pathLst>
                <a:path extrusionOk="0" h="287617" w="6183008">
                  <a:moveTo>
                    <a:pt x="0" y="0"/>
                  </a:moveTo>
                  <a:lnTo>
                    <a:pt x="6183008" y="0"/>
                  </a:lnTo>
                  <a:lnTo>
                    <a:pt x="6183008" y="287617"/>
                  </a:lnTo>
                  <a:lnTo>
                    <a:pt x="0" y="287617"/>
                  </a:lnTo>
                  <a:close/>
                </a:path>
              </a:pathLst>
            </a:custGeom>
            <a:solidFill>
              <a:srgbClr val="013927"/>
            </a:solidFill>
            <a:ln>
              <a:noFill/>
            </a:ln>
          </p:spPr>
        </p:sp>
        <p:sp>
          <p:nvSpPr>
            <p:cNvPr id="243" name="Google Shape;243;p7"/>
            <p:cNvSpPr txBox="1"/>
            <p:nvPr/>
          </p:nvSpPr>
          <p:spPr>
            <a:xfrm>
              <a:off x="0" y="-38100"/>
              <a:ext cx="6183008"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44" name="Google Shape;244;p7"/>
          <p:cNvGrpSpPr/>
          <p:nvPr/>
        </p:nvGrpSpPr>
        <p:grpSpPr>
          <a:xfrm>
            <a:off x="-5048651" y="9113639"/>
            <a:ext cx="23617764" cy="1173361"/>
            <a:chOff x="0" y="-38100"/>
            <a:chExt cx="6220316" cy="309033"/>
          </a:xfrm>
        </p:grpSpPr>
        <p:sp>
          <p:nvSpPr>
            <p:cNvPr id="245" name="Google Shape;245;p7"/>
            <p:cNvSpPr/>
            <p:nvPr/>
          </p:nvSpPr>
          <p:spPr>
            <a:xfrm>
              <a:off x="0" y="0"/>
              <a:ext cx="6220316" cy="270933"/>
            </a:xfrm>
            <a:custGeom>
              <a:rect b="b" l="l" r="r" t="t"/>
              <a:pathLst>
                <a:path extrusionOk="0" h="270933" w="6220316">
                  <a:moveTo>
                    <a:pt x="0" y="0"/>
                  </a:moveTo>
                  <a:lnTo>
                    <a:pt x="6220316" y="0"/>
                  </a:lnTo>
                  <a:lnTo>
                    <a:pt x="6220316" y="270933"/>
                  </a:lnTo>
                  <a:lnTo>
                    <a:pt x="0" y="270933"/>
                  </a:lnTo>
                  <a:close/>
                </a:path>
              </a:pathLst>
            </a:custGeom>
            <a:gradFill>
              <a:gsLst>
                <a:gs pos="0">
                  <a:srgbClr val="ACB727"/>
                </a:gs>
                <a:gs pos="100000">
                  <a:srgbClr val="006601"/>
                </a:gs>
              </a:gsLst>
              <a:lin ang="0" scaled="0"/>
            </a:gradFill>
            <a:ln>
              <a:noFill/>
            </a:ln>
          </p:spPr>
        </p:sp>
        <p:sp>
          <p:nvSpPr>
            <p:cNvPr id="246" name="Google Shape;246;p7"/>
            <p:cNvSpPr txBox="1"/>
            <p:nvPr/>
          </p:nvSpPr>
          <p:spPr>
            <a:xfrm>
              <a:off x="0" y="-38100"/>
              <a:ext cx="6220316" cy="309033"/>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7" name="Google Shape;247;p7"/>
          <p:cNvSpPr/>
          <p:nvPr/>
        </p:nvSpPr>
        <p:spPr>
          <a:xfrm>
            <a:off x="16980536" y="9449571"/>
            <a:ext cx="1126792" cy="646157"/>
          </a:xfrm>
          <a:custGeom>
            <a:rect b="b" l="l" r="r" t="t"/>
            <a:pathLst>
              <a:path extrusionOk="0" h="646157" w="1126792">
                <a:moveTo>
                  <a:pt x="0" y="0"/>
                </a:moveTo>
                <a:lnTo>
                  <a:pt x="1126792" y="0"/>
                </a:lnTo>
                <a:lnTo>
                  <a:pt x="1126792" y="646158"/>
                </a:lnTo>
                <a:lnTo>
                  <a:pt x="0" y="646158"/>
                </a:lnTo>
                <a:lnTo>
                  <a:pt x="0" y="0"/>
                </a:lnTo>
                <a:close/>
              </a:path>
            </a:pathLst>
          </a:custGeom>
          <a:blipFill rotWithShape="1">
            <a:blip r:embed="rId4">
              <a:alphaModFix/>
            </a:blip>
            <a:stretch>
              <a:fillRect b="-34747" l="0" r="0" t="0"/>
            </a:stretch>
          </a:blipFill>
          <a:ln>
            <a:noFill/>
          </a:ln>
        </p:spPr>
      </p:sp>
      <p:sp>
        <p:nvSpPr>
          <p:cNvPr id="248" name="Google Shape;248;p7"/>
          <p:cNvSpPr/>
          <p:nvPr/>
        </p:nvSpPr>
        <p:spPr>
          <a:xfrm>
            <a:off x="646410" y="4102352"/>
            <a:ext cx="514058" cy="487887"/>
          </a:xfrm>
          <a:custGeom>
            <a:rect b="b" l="l" r="r" t="t"/>
            <a:pathLst>
              <a:path extrusionOk="0" h="487887" w="514058">
                <a:moveTo>
                  <a:pt x="0" y="0"/>
                </a:moveTo>
                <a:lnTo>
                  <a:pt x="514058" y="0"/>
                </a:lnTo>
                <a:lnTo>
                  <a:pt x="514058" y="487888"/>
                </a:lnTo>
                <a:lnTo>
                  <a:pt x="0" y="487888"/>
                </a:lnTo>
                <a:lnTo>
                  <a:pt x="0" y="0"/>
                </a:lnTo>
                <a:close/>
              </a:path>
            </a:pathLst>
          </a:custGeom>
          <a:blipFill rotWithShape="1">
            <a:blip r:embed="rId5">
              <a:alphaModFix/>
            </a:blip>
            <a:stretch>
              <a:fillRect b="0" l="0" r="0" t="0"/>
            </a:stretch>
          </a:blipFill>
          <a:ln>
            <a:noFill/>
          </a:ln>
        </p:spPr>
      </p:sp>
      <p:sp>
        <p:nvSpPr>
          <p:cNvPr id="249" name="Google Shape;249;p7"/>
          <p:cNvSpPr/>
          <p:nvPr/>
        </p:nvSpPr>
        <p:spPr>
          <a:xfrm>
            <a:off x="581893" y="5740169"/>
            <a:ext cx="514058" cy="487887"/>
          </a:xfrm>
          <a:custGeom>
            <a:rect b="b" l="l" r="r" t="t"/>
            <a:pathLst>
              <a:path extrusionOk="0" h="487887" w="514058">
                <a:moveTo>
                  <a:pt x="0" y="0"/>
                </a:moveTo>
                <a:lnTo>
                  <a:pt x="514057" y="0"/>
                </a:lnTo>
                <a:lnTo>
                  <a:pt x="514057" y="487887"/>
                </a:lnTo>
                <a:lnTo>
                  <a:pt x="0" y="487887"/>
                </a:lnTo>
                <a:lnTo>
                  <a:pt x="0" y="0"/>
                </a:lnTo>
                <a:close/>
              </a:path>
            </a:pathLst>
          </a:custGeom>
          <a:blipFill rotWithShape="1">
            <a:blip r:embed="rId5">
              <a:alphaModFix/>
            </a:blip>
            <a:stretch>
              <a:fillRect b="0" l="0" r="0" t="0"/>
            </a:stretch>
          </a:blipFill>
          <a:ln>
            <a:noFill/>
          </a:ln>
        </p:spPr>
      </p:sp>
      <p:sp>
        <p:nvSpPr>
          <p:cNvPr id="250" name="Google Shape;250;p7"/>
          <p:cNvSpPr txBox="1"/>
          <p:nvPr/>
        </p:nvSpPr>
        <p:spPr>
          <a:xfrm>
            <a:off x="8688591" y="5408507"/>
            <a:ext cx="6814800" cy="2619000"/>
          </a:xfrm>
          <a:prstGeom prst="rect">
            <a:avLst/>
          </a:prstGeom>
          <a:noFill/>
          <a:ln>
            <a:noFill/>
          </a:ln>
        </p:spPr>
        <p:txBody>
          <a:bodyPr anchorCtr="0" anchor="t" bIns="0" lIns="0" spcFirstLastPara="1" rIns="0" wrap="square" tIns="0">
            <a:spAutoFit/>
          </a:bodyPr>
          <a:lstStyle/>
          <a:p>
            <a:pPr indent="0" lvl="0" marL="0" marR="0" rtl="0" algn="l">
              <a:lnSpc>
                <a:spcPct val="140012"/>
              </a:lnSpc>
              <a:spcBef>
                <a:spcPts val="0"/>
              </a:spcBef>
              <a:spcAft>
                <a:spcPts val="0"/>
              </a:spcAft>
              <a:buNone/>
            </a:pPr>
            <a:r>
              <a:rPr b="1" i="0" lang="en-US" sz="3199" u="none" cap="none" strike="noStrike">
                <a:solidFill>
                  <a:srgbClr val="FEB415"/>
                </a:solidFill>
                <a:latin typeface="Inter"/>
                <a:ea typeface="Inter"/>
                <a:cs typeface="Inter"/>
                <a:sym typeface="Inter"/>
              </a:rPr>
              <a:t>Climate Awareness</a:t>
            </a:r>
            <a:endParaRPr/>
          </a:p>
          <a:p>
            <a:pPr indent="0" lvl="0" marL="0" marR="0" rtl="0" algn="l">
              <a:lnSpc>
                <a:spcPct val="139958"/>
              </a:lnSpc>
              <a:spcBef>
                <a:spcPts val="0"/>
              </a:spcBef>
              <a:spcAft>
                <a:spcPts val="0"/>
              </a:spcAft>
              <a:buNone/>
            </a:pPr>
            <a:r>
              <a:rPr b="0" i="0" lang="en-US" sz="1900" u="none" cap="none" strike="noStrike">
                <a:solidFill>
                  <a:srgbClr val="000000"/>
                </a:solidFill>
                <a:latin typeface="Inter"/>
                <a:ea typeface="Inter"/>
                <a:cs typeface="Inter"/>
                <a:sym typeface="Inter"/>
              </a:rPr>
              <a:t>Many seedlings and plants that you can find in “big box” stores across the united states are treated with neonicotinoids. This is an insecticide associated with colony collapse in native bees. Plant and seedling sourcing can greatly impact the surrounding environment.</a:t>
            </a:r>
            <a:endParaRPr sz="900"/>
          </a:p>
        </p:txBody>
      </p:sp>
      <p:sp>
        <p:nvSpPr>
          <p:cNvPr id="251" name="Google Shape;251;p7"/>
          <p:cNvSpPr txBox="1"/>
          <p:nvPr/>
        </p:nvSpPr>
        <p:spPr>
          <a:xfrm>
            <a:off x="256036" y="9616033"/>
            <a:ext cx="2296800" cy="3099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012" u="none" cap="none" strike="noStrike">
                <a:solidFill>
                  <a:srgbClr val="FFFFFF"/>
                </a:solidFill>
                <a:latin typeface="Lato"/>
                <a:ea typeface="Lato"/>
                <a:cs typeface="Lato"/>
                <a:sym typeface="Lato"/>
              </a:rPr>
              <a:t>FROGTOWN FARM</a:t>
            </a:r>
            <a:endParaRPr sz="1200"/>
          </a:p>
        </p:txBody>
      </p:sp>
      <p:sp>
        <p:nvSpPr>
          <p:cNvPr id="252" name="Google Shape;252;p7"/>
          <p:cNvSpPr txBox="1"/>
          <p:nvPr/>
        </p:nvSpPr>
        <p:spPr>
          <a:xfrm>
            <a:off x="903451" y="773775"/>
            <a:ext cx="5856900" cy="2945100"/>
          </a:xfrm>
          <a:prstGeom prst="rect">
            <a:avLst/>
          </a:prstGeom>
          <a:noFill/>
          <a:ln>
            <a:noFill/>
          </a:ln>
        </p:spPr>
        <p:txBody>
          <a:bodyPr anchorCtr="0" anchor="t" bIns="0" lIns="0" spcFirstLastPara="1" rIns="0" wrap="square" tIns="0">
            <a:spAutoFit/>
          </a:bodyPr>
          <a:lstStyle/>
          <a:p>
            <a:pPr indent="0" lvl="0" marL="0" marR="0" rtl="0" algn="just">
              <a:lnSpc>
                <a:spcPct val="125000"/>
              </a:lnSpc>
              <a:spcBef>
                <a:spcPts val="0"/>
              </a:spcBef>
              <a:spcAft>
                <a:spcPts val="0"/>
              </a:spcAft>
              <a:buNone/>
            </a:pPr>
            <a:r>
              <a:rPr b="1" i="0" lang="en-US" sz="8504" u="none" cap="none" strike="noStrike">
                <a:solidFill>
                  <a:srgbClr val="013927"/>
                </a:solidFill>
                <a:latin typeface="Lato"/>
                <a:ea typeface="Lato"/>
                <a:cs typeface="Lato"/>
                <a:sym typeface="Lato"/>
              </a:rPr>
              <a:t>SOURCING PLANTS</a:t>
            </a:r>
            <a:endParaRPr/>
          </a:p>
        </p:txBody>
      </p:sp>
      <p:sp>
        <p:nvSpPr>
          <p:cNvPr id="253" name="Google Shape;253;p7"/>
          <p:cNvSpPr txBox="1"/>
          <p:nvPr/>
        </p:nvSpPr>
        <p:spPr>
          <a:xfrm>
            <a:off x="1255329" y="4108910"/>
            <a:ext cx="5856792" cy="905510"/>
          </a:xfrm>
          <a:prstGeom prst="rect">
            <a:avLst/>
          </a:prstGeom>
          <a:noFill/>
          <a:ln>
            <a:noFill/>
          </a:ln>
        </p:spPr>
        <p:txBody>
          <a:bodyPr anchorCtr="0" anchor="t" bIns="0" lIns="0" spcFirstLastPara="1" rIns="0" wrap="square" tIns="0">
            <a:spAutoFit/>
          </a:bodyPr>
          <a:lstStyle/>
          <a:p>
            <a:pPr indent="0" lvl="0" marL="0" marR="0" rtl="0" algn="l">
              <a:lnSpc>
                <a:spcPct val="140015"/>
              </a:lnSpc>
              <a:spcBef>
                <a:spcPts val="0"/>
              </a:spcBef>
              <a:spcAft>
                <a:spcPts val="0"/>
              </a:spcAft>
              <a:buNone/>
            </a:pPr>
            <a:r>
              <a:rPr b="0" i="0" lang="en-US" sz="2599" u="none" cap="none" strike="noStrike">
                <a:solidFill>
                  <a:srgbClr val="ACB727"/>
                </a:solidFill>
                <a:latin typeface="Inter"/>
                <a:ea typeface="Inter"/>
                <a:cs typeface="Inter"/>
                <a:sym typeface="Inter"/>
              </a:rPr>
              <a:t>Where do you get the plants or seedlings for your farm or garden?</a:t>
            </a:r>
            <a:endParaRPr/>
          </a:p>
        </p:txBody>
      </p:sp>
      <p:sp>
        <p:nvSpPr>
          <p:cNvPr id="254" name="Google Shape;254;p7"/>
          <p:cNvSpPr txBox="1"/>
          <p:nvPr/>
        </p:nvSpPr>
        <p:spPr>
          <a:xfrm>
            <a:off x="1160468" y="5746726"/>
            <a:ext cx="5856792" cy="905510"/>
          </a:xfrm>
          <a:prstGeom prst="rect">
            <a:avLst/>
          </a:prstGeom>
          <a:noFill/>
          <a:ln>
            <a:noFill/>
          </a:ln>
        </p:spPr>
        <p:txBody>
          <a:bodyPr anchorCtr="0" anchor="t" bIns="0" lIns="0" spcFirstLastPara="1" rIns="0" wrap="square" tIns="0">
            <a:spAutoFit/>
          </a:bodyPr>
          <a:lstStyle/>
          <a:p>
            <a:pPr indent="0" lvl="0" marL="0" marR="0" rtl="0" algn="l">
              <a:lnSpc>
                <a:spcPct val="140015"/>
              </a:lnSpc>
              <a:spcBef>
                <a:spcPts val="0"/>
              </a:spcBef>
              <a:spcAft>
                <a:spcPts val="0"/>
              </a:spcAft>
              <a:buNone/>
            </a:pPr>
            <a:r>
              <a:rPr b="0" i="0" lang="en-US" sz="2599" u="none" cap="none" strike="noStrike">
                <a:solidFill>
                  <a:srgbClr val="ACB727"/>
                </a:solidFill>
                <a:latin typeface="Inter"/>
                <a:ea typeface="Inter"/>
                <a:cs typeface="Inter"/>
                <a:sym typeface="Inter"/>
              </a:rPr>
              <a:t>Where do you get the plants or seedlings for your farm or garden?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6FFF6"/>
        </a:solidFill>
      </p:bgPr>
    </p:bg>
    <p:spTree>
      <p:nvGrpSpPr>
        <p:cNvPr id="258" name="Shape 258"/>
        <p:cNvGrpSpPr/>
        <p:nvPr/>
      </p:nvGrpSpPr>
      <p:grpSpPr>
        <a:xfrm>
          <a:off x="0" y="0"/>
          <a:ext cx="0" cy="0"/>
          <a:chOff x="0" y="0"/>
          <a:chExt cx="0" cy="0"/>
        </a:xfrm>
      </p:grpSpPr>
      <p:grpSp>
        <p:nvGrpSpPr>
          <p:cNvPr id="259" name="Google Shape;259;p8"/>
          <p:cNvGrpSpPr/>
          <p:nvPr/>
        </p:nvGrpSpPr>
        <p:grpSpPr>
          <a:xfrm>
            <a:off x="9232230" y="7015803"/>
            <a:ext cx="8027070" cy="1698662"/>
            <a:chOff x="0" y="-47625"/>
            <a:chExt cx="2114125" cy="447384"/>
          </a:xfrm>
        </p:grpSpPr>
        <p:sp>
          <p:nvSpPr>
            <p:cNvPr id="260" name="Google Shape;260;p8"/>
            <p:cNvSpPr/>
            <p:nvPr/>
          </p:nvSpPr>
          <p:spPr>
            <a:xfrm>
              <a:off x="0" y="0"/>
              <a:ext cx="2114125" cy="399759"/>
            </a:xfrm>
            <a:custGeom>
              <a:rect b="b" l="l" r="r" t="t"/>
              <a:pathLst>
                <a:path extrusionOk="0" h="399759" w="2114125">
                  <a:moveTo>
                    <a:pt x="96448" y="0"/>
                  </a:moveTo>
                  <a:lnTo>
                    <a:pt x="2017678" y="0"/>
                  </a:lnTo>
                  <a:cubicBezTo>
                    <a:pt x="2043257" y="0"/>
                    <a:pt x="2067789" y="10161"/>
                    <a:pt x="2085877" y="28249"/>
                  </a:cubicBezTo>
                  <a:cubicBezTo>
                    <a:pt x="2103964" y="46336"/>
                    <a:pt x="2114125" y="70868"/>
                    <a:pt x="2114125" y="96448"/>
                  </a:cubicBezTo>
                  <a:lnTo>
                    <a:pt x="2114125" y="303312"/>
                  </a:lnTo>
                  <a:cubicBezTo>
                    <a:pt x="2114125" y="328891"/>
                    <a:pt x="2103964" y="353423"/>
                    <a:pt x="2085877" y="371511"/>
                  </a:cubicBezTo>
                  <a:cubicBezTo>
                    <a:pt x="2067789" y="389598"/>
                    <a:pt x="2043257" y="399759"/>
                    <a:pt x="2017678" y="399759"/>
                  </a:cubicBezTo>
                  <a:lnTo>
                    <a:pt x="96448" y="399759"/>
                  </a:lnTo>
                  <a:cubicBezTo>
                    <a:pt x="70868" y="399759"/>
                    <a:pt x="46336" y="389598"/>
                    <a:pt x="28249" y="371511"/>
                  </a:cubicBezTo>
                  <a:cubicBezTo>
                    <a:pt x="10161" y="353423"/>
                    <a:pt x="0" y="328891"/>
                    <a:pt x="0" y="303312"/>
                  </a:cubicBezTo>
                  <a:lnTo>
                    <a:pt x="0" y="96448"/>
                  </a:lnTo>
                  <a:cubicBezTo>
                    <a:pt x="0" y="70868"/>
                    <a:pt x="10161" y="46336"/>
                    <a:pt x="28249" y="28249"/>
                  </a:cubicBezTo>
                  <a:cubicBezTo>
                    <a:pt x="46336" y="10161"/>
                    <a:pt x="70868" y="0"/>
                    <a:pt x="96448" y="0"/>
                  </a:cubicBezTo>
                  <a:close/>
                </a:path>
              </a:pathLst>
            </a:custGeom>
            <a:solidFill>
              <a:srgbClr val="407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8"/>
            <p:cNvSpPr txBox="1"/>
            <p:nvPr/>
          </p:nvSpPr>
          <p:spPr>
            <a:xfrm>
              <a:off x="0" y="-47625"/>
              <a:ext cx="2114125" cy="447384"/>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2" name="Google Shape;262;p8"/>
          <p:cNvSpPr/>
          <p:nvPr/>
        </p:nvSpPr>
        <p:spPr>
          <a:xfrm>
            <a:off x="1028700" y="1652520"/>
            <a:ext cx="7061944" cy="7061944"/>
          </a:xfrm>
          <a:custGeom>
            <a:rect b="b" l="l" r="r" t="t"/>
            <a:pathLst>
              <a:path extrusionOk="0" h="6350000" w="6350000">
                <a:moveTo>
                  <a:pt x="6350000" y="0"/>
                </a:moveTo>
                <a:cubicBezTo>
                  <a:pt x="6350000" y="1226820"/>
                  <a:pt x="6350000" y="2456180"/>
                  <a:pt x="6350000" y="3683000"/>
                </a:cubicBezTo>
                <a:lnTo>
                  <a:pt x="6223000" y="3683000"/>
                </a:lnTo>
                <a:cubicBezTo>
                  <a:pt x="6223000" y="3796030"/>
                  <a:pt x="6223000" y="3950970"/>
                  <a:pt x="6223000" y="4064000"/>
                </a:cubicBezTo>
                <a:lnTo>
                  <a:pt x="6096000" y="4064000"/>
                </a:lnTo>
                <a:cubicBezTo>
                  <a:pt x="6096000" y="4177030"/>
                  <a:pt x="6096000" y="4331970"/>
                  <a:pt x="6096000" y="4445000"/>
                </a:cubicBezTo>
                <a:lnTo>
                  <a:pt x="5969000" y="4445000"/>
                </a:lnTo>
                <a:cubicBezTo>
                  <a:pt x="5969000" y="4508500"/>
                  <a:pt x="5969000" y="4635500"/>
                  <a:pt x="5969000" y="4699000"/>
                </a:cubicBezTo>
                <a:lnTo>
                  <a:pt x="5842000" y="4699000"/>
                </a:lnTo>
                <a:cubicBezTo>
                  <a:pt x="5842000" y="4762500"/>
                  <a:pt x="5842000" y="4889500"/>
                  <a:pt x="5842000" y="4953000"/>
                </a:cubicBezTo>
                <a:lnTo>
                  <a:pt x="5715000" y="4953000"/>
                </a:lnTo>
                <a:lnTo>
                  <a:pt x="5715000" y="5080000"/>
                </a:lnTo>
                <a:lnTo>
                  <a:pt x="5588000" y="5080000"/>
                </a:lnTo>
                <a:lnTo>
                  <a:pt x="5588000" y="5207000"/>
                </a:lnTo>
                <a:lnTo>
                  <a:pt x="5461000" y="5207000"/>
                </a:lnTo>
                <a:lnTo>
                  <a:pt x="5461000" y="5334000"/>
                </a:lnTo>
                <a:lnTo>
                  <a:pt x="5334000" y="5334000"/>
                </a:lnTo>
                <a:lnTo>
                  <a:pt x="5334000" y="5461000"/>
                </a:lnTo>
                <a:lnTo>
                  <a:pt x="5207000" y="5461000"/>
                </a:lnTo>
                <a:lnTo>
                  <a:pt x="5207000" y="5588000"/>
                </a:lnTo>
                <a:lnTo>
                  <a:pt x="5080000" y="5588000"/>
                </a:lnTo>
                <a:lnTo>
                  <a:pt x="5080000" y="5715000"/>
                </a:lnTo>
                <a:lnTo>
                  <a:pt x="4953000" y="5715000"/>
                </a:lnTo>
                <a:lnTo>
                  <a:pt x="4953000" y="5842000"/>
                </a:lnTo>
                <a:cubicBezTo>
                  <a:pt x="4889500" y="5842000"/>
                  <a:pt x="4762500" y="5842000"/>
                  <a:pt x="4699000" y="5842000"/>
                </a:cubicBezTo>
                <a:lnTo>
                  <a:pt x="4699000" y="5969000"/>
                </a:lnTo>
                <a:cubicBezTo>
                  <a:pt x="4585970" y="5969000"/>
                  <a:pt x="4431030" y="5969000"/>
                  <a:pt x="4318000" y="5969000"/>
                </a:cubicBezTo>
                <a:lnTo>
                  <a:pt x="4318000" y="6096000"/>
                </a:lnTo>
                <a:cubicBezTo>
                  <a:pt x="4159250" y="6096000"/>
                  <a:pt x="3968750" y="6096000"/>
                  <a:pt x="3810000" y="6096000"/>
                </a:cubicBezTo>
                <a:lnTo>
                  <a:pt x="3810000" y="6223000"/>
                </a:lnTo>
                <a:cubicBezTo>
                  <a:pt x="3696970" y="6223000"/>
                  <a:pt x="3542030" y="6223000"/>
                  <a:pt x="3429000" y="6223000"/>
                </a:cubicBezTo>
                <a:lnTo>
                  <a:pt x="3429000" y="6350000"/>
                </a:lnTo>
                <a:lnTo>
                  <a:pt x="3302000" y="6350000"/>
                </a:lnTo>
                <a:cubicBezTo>
                  <a:pt x="3302000" y="5039360"/>
                  <a:pt x="3302000" y="3723640"/>
                  <a:pt x="3302000" y="2413000"/>
                </a:cubicBezTo>
                <a:lnTo>
                  <a:pt x="3429000" y="2413000"/>
                </a:lnTo>
                <a:cubicBezTo>
                  <a:pt x="3429000" y="2299970"/>
                  <a:pt x="3429000" y="2145030"/>
                  <a:pt x="3429000" y="2032000"/>
                </a:cubicBezTo>
                <a:lnTo>
                  <a:pt x="3556000" y="2032000"/>
                </a:lnTo>
                <a:cubicBezTo>
                  <a:pt x="3556000" y="1968500"/>
                  <a:pt x="3556000" y="1841500"/>
                  <a:pt x="3556000" y="1778000"/>
                </a:cubicBezTo>
                <a:lnTo>
                  <a:pt x="3683000" y="1778000"/>
                </a:lnTo>
                <a:cubicBezTo>
                  <a:pt x="3683000" y="1714500"/>
                  <a:pt x="3683000" y="1587500"/>
                  <a:pt x="3683000" y="1524000"/>
                </a:cubicBezTo>
                <a:lnTo>
                  <a:pt x="3810000" y="1524000"/>
                </a:lnTo>
                <a:lnTo>
                  <a:pt x="3810000" y="1397000"/>
                </a:lnTo>
                <a:lnTo>
                  <a:pt x="3937000" y="1397000"/>
                </a:lnTo>
                <a:lnTo>
                  <a:pt x="3937000" y="1270000"/>
                </a:lnTo>
                <a:lnTo>
                  <a:pt x="4064000" y="1270000"/>
                </a:lnTo>
                <a:lnTo>
                  <a:pt x="4064000" y="1143000"/>
                </a:lnTo>
                <a:lnTo>
                  <a:pt x="4191000" y="1143000"/>
                </a:lnTo>
                <a:lnTo>
                  <a:pt x="4191000" y="1016000"/>
                </a:lnTo>
                <a:lnTo>
                  <a:pt x="4318000" y="1016000"/>
                </a:lnTo>
                <a:lnTo>
                  <a:pt x="4318000" y="889000"/>
                </a:lnTo>
                <a:lnTo>
                  <a:pt x="4445000" y="889000"/>
                </a:lnTo>
                <a:lnTo>
                  <a:pt x="4445000" y="762000"/>
                </a:lnTo>
                <a:cubicBezTo>
                  <a:pt x="4508500" y="762000"/>
                  <a:pt x="4635500" y="762000"/>
                  <a:pt x="4699000" y="762000"/>
                </a:cubicBezTo>
                <a:lnTo>
                  <a:pt x="4699000" y="635000"/>
                </a:lnTo>
                <a:lnTo>
                  <a:pt x="4826000" y="635000"/>
                </a:lnTo>
                <a:lnTo>
                  <a:pt x="4826000" y="508000"/>
                </a:lnTo>
                <a:cubicBezTo>
                  <a:pt x="4889500" y="508000"/>
                  <a:pt x="5016500" y="508000"/>
                  <a:pt x="5080000" y="508000"/>
                </a:cubicBezTo>
                <a:lnTo>
                  <a:pt x="5080000" y="381000"/>
                </a:lnTo>
                <a:cubicBezTo>
                  <a:pt x="5193030" y="381000"/>
                  <a:pt x="5347970" y="381000"/>
                  <a:pt x="5461000" y="381000"/>
                </a:cubicBezTo>
                <a:lnTo>
                  <a:pt x="5461000" y="254000"/>
                </a:lnTo>
                <a:cubicBezTo>
                  <a:pt x="5619750" y="254000"/>
                  <a:pt x="5810250" y="254000"/>
                  <a:pt x="5969000" y="254000"/>
                </a:cubicBezTo>
                <a:lnTo>
                  <a:pt x="5969000" y="127000"/>
                </a:lnTo>
                <a:cubicBezTo>
                  <a:pt x="6032500" y="127000"/>
                  <a:pt x="6159500" y="127000"/>
                  <a:pt x="6223000" y="127000"/>
                </a:cubicBezTo>
                <a:lnTo>
                  <a:pt x="6223000" y="0"/>
                </a:lnTo>
                <a:lnTo>
                  <a:pt x="6350000" y="0"/>
                </a:lnTo>
                <a:close/>
                <a:moveTo>
                  <a:pt x="2921000" y="2286000"/>
                </a:moveTo>
                <a:cubicBezTo>
                  <a:pt x="2921000" y="2222500"/>
                  <a:pt x="2921000" y="2095500"/>
                  <a:pt x="2921000" y="2032000"/>
                </a:cubicBezTo>
                <a:lnTo>
                  <a:pt x="2794000" y="2032000"/>
                </a:lnTo>
                <a:cubicBezTo>
                  <a:pt x="2794000" y="1968500"/>
                  <a:pt x="2794000" y="1841500"/>
                  <a:pt x="2794000" y="1778000"/>
                </a:cubicBezTo>
                <a:lnTo>
                  <a:pt x="2667000" y="1778000"/>
                </a:lnTo>
                <a:cubicBezTo>
                  <a:pt x="2667000" y="1714500"/>
                  <a:pt x="2667000" y="1587500"/>
                  <a:pt x="2667000" y="1524000"/>
                </a:cubicBezTo>
                <a:lnTo>
                  <a:pt x="2540000" y="1524000"/>
                </a:lnTo>
                <a:lnTo>
                  <a:pt x="2540000" y="1397000"/>
                </a:lnTo>
                <a:lnTo>
                  <a:pt x="2413000" y="1397000"/>
                </a:lnTo>
                <a:lnTo>
                  <a:pt x="2413000" y="1270000"/>
                </a:lnTo>
                <a:lnTo>
                  <a:pt x="2286000" y="1270000"/>
                </a:lnTo>
                <a:lnTo>
                  <a:pt x="2286000" y="1143000"/>
                </a:lnTo>
                <a:lnTo>
                  <a:pt x="2159000" y="1143000"/>
                </a:lnTo>
                <a:lnTo>
                  <a:pt x="2159000" y="1016000"/>
                </a:lnTo>
                <a:lnTo>
                  <a:pt x="2032000" y="1016000"/>
                </a:lnTo>
                <a:lnTo>
                  <a:pt x="2032000" y="889000"/>
                </a:lnTo>
                <a:lnTo>
                  <a:pt x="1905000" y="889000"/>
                </a:lnTo>
                <a:lnTo>
                  <a:pt x="1905000" y="762000"/>
                </a:lnTo>
                <a:cubicBezTo>
                  <a:pt x="1841500" y="762000"/>
                  <a:pt x="1714500" y="762000"/>
                  <a:pt x="1651000" y="762000"/>
                </a:cubicBezTo>
                <a:lnTo>
                  <a:pt x="1651000" y="635000"/>
                </a:lnTo>
                <a:lnTo>
                  <a:pt x="1524000" y="635000"/>
                </a:lnTo>
                <a:lnTo>
                  <a:pt x="1524000" y="508000"/>
                </a:lnTo>
                <a:cubicBezTo>
                  <a:pt x="1460500" y="508000"/>
                  <a:pt x="1333500" y="508000"/>
                  <a:pt x="1270000" y="508000"/>
                </a:cubicBezTo>
                <a:lnTo>
                  <a:pt x="1270000" y="381000"/>
                </a:lnTo>
                <a:cubicBezTo>
                  <a:pt x="1156970" y="381000"/>
                  <a:pt x="1002030" y="381000"/>
                  <a:pt x="889000" y="381000"/>
                </a:cubicBezTo>
                <a:lnTo>
                  <a:pt x="889000" y="254000"/>
                </a:lnTo>
                <a:cubicBezTo>
                  <a:pt x="730250" y="254000"/>
                  <a:pt x="539750" y="254000"/>
                  <a:pt x="381000" y="254000"/>
                </a:cubicBezTo>
                <a:lnTo>
                  <a:pt x="381000" y="127000"/>
                </a:lnTo>
                <a:cubicBezTo>
                  <a:pt x="317500" y="127000"/>
                  <a:pt x="190500" y="127000"/>
                  <a:pt x="127000" y="127000"/>
                </a:cubicBezTo>
                <a:lnTo>
                  <a:pt x="127000" y="0"/>
                </a:lnTo>
                <a:lnTo>
                  <a:pt x="0" y="0"/>
                </a:lnTo>
                <a:cubicBezTo>
                  <a:pt x="0" y="1226820"/>
                  <a:pt x="0" y="2456180"/>
                  <a:pt x="0" y="3683000"/>
                </a:cubicBezTo>
                <a:lnTo>
                  <a:pt x="127000" y="3683000"/>
                </a:lnTo>
                <a:cubicBezTo>
                  <a:pt x="127000" y="3796030"/>
                  <a:pt x="127000" y="3950970"/>
                  <a:pt x="127000" y="4064000"/>
                </a:cubicBezTo>
                <a:lnTo>
                  <a:pt x="254000" y="4064000"/>
                </a:lnTo>
                <a:cubicBezTo>
                  <a:pt x="254000" y="4177030"/>
                  <a:pt x="254000" y="4331970"/>
                  <a:pt x="254000" y="4445000"/>
                </a:cubicBezTo>
                <a:lnTo>
                  <a:pt x="381000" y="4445000"/>
                </a:lnTo>
                <a:cubicBezTo>
                  <a:pt x="381000" y="4508500"/>
                  <a:pt x="381000" y="4635500"/>
                  <a:pt x="381000" y="4699000"/>
                </a:cubicBezTo>
                <a:lnTo>
                  <a:pt x="508000" y="4699000"/>
                </a:lnTo>
                <a:cubicBezTo>
                  <a:pt x="508000" y="4762500"/>
                  <a:pt x="508000" y="4889500"/>
                  <a:pt x="508000" y="4953000"/>
                </a:cubicBezTo>
                <a:lnTo>
                  <a:pt x="635000" y="4953000"/>
                </a:lnTo>
                <a:lnTo>
                  <a:pt x="635000" y="5080000"/>
                </a:lnTo>
                <a:lnTo>
                  <a:pt x="762000" y="5080000"/>
                </a:lnTo>
                <a:lnTo>
                  <a:pt x="762000" y="5207000"/>
                </a:lnTo>
                <a:lnTo>
                  <a:pt x="889000" y="5207000"/>
                </a:lnTo>
                <a:lnTo>
                  <a:pt x="889000" y="5334000"/>
                </a:lnTo>
                <a:lnTo>
                  <a:pt x="1016000" y="5334000"/>
                </a:lnTo>
                <a:lnTo>
                  <a:pt x="1016000" y="5461000"/>
                </a:lnTo>
                <a:lnTo>
                  <a:pt x="1143000" y="5461000"/>
                </a:lnTo>
                <a:lnTo>
                  <a:pt x="1143000" y="5588000"/>
                </a:lnTo>
                <a:lnTo>
                  <a:pt x="1270000" y="5588000"/>
                </a:lnTo>
                <a:lnTo>
                  <a:pt x="1270000" y="5715000"/>
                </a:lnTo>
                <a:lnTo>
                  <a:pt x="1397000" y="5715000"/>
                </a:lnTo>
                <a:lnTo>
                  <a:pt x="1397000" y="5842000"/>
                </a:lnTo>
                <a:cubicBezTo>
                  <a:pt x="1460500" y="5842000"/>
                  <a:pt x="1587500" y="5842000"/>
                  <a:pt x="1651000" y="5842000"/>
                </a:cubicBezTo>
                <a:lnTo>
                  <a:pt x="1651000" y="5969000"/>
                </a:lnTo>
                <a:cubicBezTo>
                  <a:pt x="1764030" y="5969000"/>
                  <a:pt x="1918970" y="5969000"/>
                  <a:pt x="2032000" y="5969000"/>
                </a:cubicBezTo>
                <a:lnTo>
                  <a:pt x="2032000" y="6096000"/>
                </a:lnTo>
                <a:cubicBezTo>
                  <a:pt x="2190750" y="6096000"/>
                  <a:pt x="2381250" y="6096000"/>
                  <a:pt x="2540000" y="6096000"/>
                </a:cubicBezTo>
                <a:lnTo>
                  <a:pt x="2540000" y="6223000"/>
                </a:lnTo>
                <a:cubicBezTo>
                  <a:pt x="2653030" y="6223000"/>
                  <a:pt x="2807970" y="6223000"/>
                  <a:pt x="2921000" y="6223000"/>
                </a:cubicBezTo>
                <a:lnTo>
                  <a:pt x="2921000" y="6350000"/>
                </a:lnTo>
                <a:lnTo>
                  <a:pt x="3048000" y="6350000"/>
                </a:lnTo>
                <a:cubicBezTo>
                  <a:pt x="3048000" y="5039360"/>
                  <a:pt x="3048000" y="3723640"/>
                  <a:pt x="3048000" y="2413000"/>
                </a:cubicBezTo>
                <a:lnTo>
                  <a:pt x="2921000" y="2413000"/>
                </a:lnTo>
                <a:lnTo>
                  <a:pt x="2921000" y="2286000"/>
                </a:lnTo>
                <a:close/>
              </a:path>
            </a:pathLst>
          </a:custGeom>
          <a:blipFill rotWithShape="1">
            <a:blip r:embed="rId3">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63" name="Google Shape;263;p8"/>
          <p:cNvGrpSpPr/>
          <p:nvPr/>
        </p:nvGrpSpPr>
        <p:grpSpPr>
          <a:xfrm>
            <a:off x="8504342" y="7029461"/>
            <a:ext cx="1685004" cy="1685004"/>
            <a:chOff x="0" y="0"/>
            <a:chExt cx="812800" cy="812800"/>
          </a:xfrm>
        </p:grpSpPr>
        <p:sp>
          <p:nvSpPr>
            <p:cNvPr id="264" name="Google Shape;264;p8"/>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FFF6"/>
            </a:solidFill>
            <a:ln cap="sq" cmpd="sng" w="47625">
              <a:solidFill>
                <a:srgbClr val="40770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8"/>
            <p:cNvSpPr txBox="1"/>
            <p:nvPr/>
          </p:nvSpPr>
          <p:spPr>
            <a:xfrm>
              <a:off x="76200" y="28575"/>
              <a:ext cx="660400" cy="708025"/>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6" name="Google Shape;266;p8"/>
          <p:cNvSpPr/>
          <p:nvPr/>
        </p:nvSpPr>
        <p:spPr>
          <a:xfrm>
            <a:off x="8865345" y="7370403"/>
            <a:ext cx="962996" cy="1003121"/>
          </a:xfrm>
          <a:custGeom>
            <a:rect b="b" l="l" r="r" t="t"/>
            <a:pathLst>
              <a:path extrusionOk="0" h="1003121" w="962996">
                <a:moveTo>
                  <a:pt x="0" y="0"/>
                </a:moveTo>
                <a:lnTo>
                  <a:pt x="962996" y="0"/>
                </a:lnTo>
                <a:lnTo>
                  <a:pt x="962996" y="1003121"/>
                </a:lnTo>
                <a:lnTo>
                  <a:pt x="0" y="1003121"/>
                </a:lnTo>
                <a:lnTo>
                  <a:pt x="0" y="0"/>
                </a:lnTo>
                <a:close/>
              </a:path>
            </a:pathLst>
          </a:custGeom>
          <a:blipFill rotWithShape="1">
            <a:blip r:embed="rId4">
              <a:alphaModFix/>
            </a:blip>
            <a:stretch>
              <a:fillRect b="0" l="0" r="0" t="0"/>
            </a:stretch>
          </a:blipFill>
          <a:ln>
            <a:noFill/>
          </a:ln>
        </p:spPr>
      </p:sp>
      <p:sp>
        <p:nvSpPr>
          <p:cNvPr id="267" name="Google Shape;267;p8"/>
          <p:cNvSpPr txBox="1"/>
          <p:nvPr/>
        </p:nvSpPr>
        <p:spPr>
          <a:xfrm>
            <a:off x="9346843" y="2776677"/>
            <a:ext cx="7753800" cy="4317600"/>
          </a:xfrm>
          <a:prstGeom prst="rect">
            <a:avLst/>
          </a:prstGeom>
          <a:noFill/>
          <a:ln>
            <a:noFill/>
          </a:ln>
        </p:spPr>
        <p:txBody>
          <a:bodyPr anchorCtr="0" anchor="t" bIns="0" lIns="0" spcFirstLastPara="1" rIns="0" wrap="square" tIns="0">
            <a:spAutoFit/>
          </a:bodyPr>
          <a:lstStyle/>
          <a:p>
            <a:pPr indent="-257173" lvl="1" marL="539748" marR="0" rtl="0" algn="l">
              <a:lnSpc>
                <a:spcPct val="140016"/>
              </a:lnSpc>
              <a:spcBef>
                <a:spcPts val="0"/>
              </a:spcBef>
              <a:spcAft>
                <a:spcPts val="0"/>
              </a:spcAft>
              <a:buClr>
                <a:srgbClr val="407709"/>
              </a:buClr>
              <a:buSzPts val="2299"/>
              <a:buFont typeface="Arial"/>
              <a:buChar char="•"/>
            </a:pPr>
            <a:r>
              <a:rPr b="0" i="0" lang="en-US" sz="2299" u="none" cap="none" strike="noStrike">
                <a:solidFill>
                  <a:srgbClr val="407709"/>
                </a:solidFill>
                <a:latin typeface="Inter"/>
                <a:ea typeface="Inter"/>
                <a:cs typeface="Inter"/>
                <a:sym typeface="Inter"/>
              </a:rPr>
              <a:t>“Crop rotation, planting a different crop on a particular piece of land each growing season, is required in organic crop production because it is such a useful tool in preventing soil diseases, insect pests, weed problems, and for building healthy soils.”</a:t>
            </a:r>
            <a:endParaRPr sz="1200"/>
          </a:p>
          <a:p>
            <a:pPr indent="-257173" lvl="1" marL="539748" marR="0" rtl="0" algn="l">
              <a:lnSpc>
                <a:spcPct val="140016"/>
              </a:lnSpc>
              <a:spcBef>
                <a:spcPts val="0"/>
              </a:spcBef>
              <a:spcAft>
                <a:spcPts val="0"/>
              </a:spcAft>
              <a:buClr>
                <a:srgbClr val="407709"/>
              </a:buClr>
              <a:buSzPts val="2299"/>
              <a:buFont typeface="Arial"/>
              <a:buChar char="•"/>
            </a:pPr>
            <a:r>
              <a:rPr b="0" i="0" lang="en-US" sz="2299" u="none" cap="none" strike="noStrike">
                <a:solidFill>
                  <a:srgbClr val="407709"/>
                </a:solidFill>
                <a:latin typeface="Inter"/>
                <a:ea typeface="Inter"/>
                <a:cs typeface="Inter"/>
                <a:sym typeface="Inter"/>
              </a:rPr>
              <a:t>Crop rotation throughout a single growing season vs. Crop rotation across multiple growing seasons</a:t>
            </a:r>
            <a:endParaRPr sz="1200"/>
          </a:p>
          <a:p>
            <a:pPr indent="0" lvl="0" marL="0" marR="0" rtl="0" algn="l">
              <a:lnSpc>
                <a:spcPct val="140016"/>
              </a:lnSpc>
              <a:spcBef>
                <a:spcPts val="0"/>
              </a:spcBef>
              <a:spcAft>
                <a:spcPts val="0"/>
              </a:spcAft>
              <a:buNone/>
            </a:pPr>
            <a:r>
              <a:t/>
            </a:r>
            <a:endParaRPr b="0" i="0" sz="2299" u="none" cap="none" strike="noStrike">
              <a:solidFill>
                <a:srgbClr val="407709"/>
              </a:solidFill>
              <a:latin typeface="Inter"/>
              <a:ea typeface="Inter"/>
              <a:cs typeface="Inter"/>
              <a:sym typeface="Inter"/>
            </a:endParaRPr>
          </a:p>
        </p:txBody>
      </p:sp>
      <p:sp>
        <p:nvSpPr>
          <p:cNvPr id="268" name="Google Shape;268;p8"/>
          <p:cNvSpPr txBox="1"/>
          <p:nvPr/>
        </p:nvSpPr>
        <p:spPr>
          <a:xfrm>
            <a:off x="10364524" y="7377379"/>
            <a:ext cx="6599618" cy="110871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US" sz="2100" u="none" cap="none" strike="noStrike">
                <a:solidFill>
                  <a:srgbClr val="E1F0CF"/>
                </a:solidFill>
                <a:latin typeface="Inter"/>
                <a:ea typeface="Inter"/>
                <a:cs typeface="Inter"/>
                <a:sym typeface="Inter"/>
              </a:rPr>
              <a:t>Where have you seen or heard of farmers or growers rotating what plants they grow? Does crop rotation take place at Frogtown Farm?</a:t>
            </a:r>
            <a:endParaRPr/>
          </a:p>
        </p:txBody>
      </p:sp>
      <p:sp>
        <p:nvSpPr>
          <p:cNvPr id="269" name="Google Shape;269;p8"/>
          <p:cNvSpPr txBox="1"/>
          <p:nvPr/>
        </p:nvSpPr>
        <p:spPr>
          <a:xfrm>
            <a:off x="9304181" y="864153"/>
            <a:ext cx="7840200" cy="1170300"/>
          </a:xfrm>
          <a:prstGeom prst="rect">
            <a:avLst/>
          </a:prstGeom>
          <a:noFill/>
          <a:ln>
            <a:noFill/>
          </a:ln>
        </p:spPr>
        <p:txBody>
          <a:bodyPr anchorCtr="0" anchor="t" bIns="0" lIns="0" spcFirstLastPara="1" rIns="0" wrap="square" tIns="0">
            <a:spAutoFit/>
          </a:bodyPr>
          <a:lstStyle/>
          <a:p>
            <a:pPr indent="0" lvl="0" marL="0" marR="0" rtl="0" algn="just">
              <a:lnSpc>
                <a:spcPct val="125000"/>
              </a:lnSpc>
              <a:spcBef>
                <a:spcPts val="0"/>
              </a:spcBef>
              <a:spcAft>
                <a:spcPts val="0"/>
              </a:spcAft>
              <a:buNone/>
            </a:pPr>
            <a:r>
              <a:rPr b="1" i="0" lang="en-US" sz="7604" u="none" cap="none" strike="noStrike">
                <a:solidFill>
                  <a:srgbClr val="013927"/>
                </a:solidFill>
                <a:latin typeface="Lato"/>
                <a:ea typeface="Lato"/>
                <a:cs typeface="Lato"/>
                <a:sym typeface="Lato"/>
              </a:rPr>
              <a:t>CROP ROTATION</a:t>
            </a:r>
            <a:endParaRPr sz="500"/>
          </a:p>
        </p:txBody>
      </p:sp>
      <p:sp>
        <p:nvSpPr>
          <p:cNvPr id="270" name="Google Shape;270;p8"/>
          <p:cNvSpPr txBox="1"/>
          <p:nvPr/>
        </p:nvSpPr>
        <p:spPr>
          <a:xfrm>
            <a:off x="10032076" y="1991182"/>
            <a:ext cx="6383424" cy="490855"/>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i="0" lang="en-US" sz="2799" u="none" cap="none" strike="noStrike">
                <a:solidFill>
                  <a:srgbClr val="FEB415"/>
                </a:solidFill>
                <a:latin typeface="Inter"/>
                <a:ea typeface="Inter"/>
                <a:cs typeface="Inter"/>
                <a:sym typeface="Inter"/>
              </a:rPr>
              <a:t>What is it? Why do we care?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9"/>
          <p:cNvSpPr/>
          <p:nvPr/>
        </p:nvSpPr>
        <p:spPr>
          <a:xfrm>
            <a:off x="9724927" y="0"/>
            <a:ext cx="8563073" cy="10287000"/>
          </a:xfrm>
          <a:custGeom>
            <a:rect b="b" l="l" r="r" t="t"/>
            <a:pathLst>
              <a:path extrusionOk="0" h="944624" w="786321">
                <a:moveTo>
                  <a:pt x="0" y="0"/>
                </a:moveTo>
                <a:lnTo>
                  <a:pt x="786321" y="0"/>
                </a:lnTo>
                <a:lnTo>
                  <a:pt x="786321" y="944624"/>
                </a:lnTo>
                <a:lnTo>
                  <a:pt x="0" y="944624"/>
                </a:lnTo>
                <a:close/>
              </a:path>
            </a:pathLst>
          </a:custGeom>
          <a:blipFill rotWithShape="1">
            <a:blip r:embed="rId3">
              <a:alphaModFix/>
            </a:blip>
            <a:stretch>
              <a:fillRect b="-12429" l="0" r="0" t="-12429"/>
            </a:stretch>
          </a:blipFill>
          <a:ln>
            <a:noFill/>
          </a:ln>
        </p:spPr>
      </p:sp>
      <p:grpSp>
        <p:nvGrpSpPr>
          <p:cNvPr id="276" name="Google Shape;276;p9"/>
          <p:cNvGrpSpPr/>
          <p:nvPr/>
        </p:nvGrpSpPr>
        <p:grpSpPr>
          <a:xfrm>
            <a:off x="17380051" y="9113639"/>
            <a:ext cx="1047407" cy="1236707"/>
            <a:chOff x="0" y="-38100"/>
            <a:chExt cx="275860" cy="325717"/>
          </a:xfrm>
        </p:grpSpPr>
        <p:sp>
          <p:nvSpPr>
            <p:cNvPr id="277" name="Google Shape;277;p9"/>
            <p:cNvSpPr/>
            <p:nvPr/>
          </p:nvSpPr>
          <p:spPr>
            <a:xfrm>
              <a:off x="0" y="0"/>
              <a:ext cx="275860" cy="287617"/>
            </a:xfrm>
            <a:custGeom>
              <a:rect b="b" l="l" r="r" t="t"/>
              <a:pathLst>
                <a:path extrusionOk="0" h="287617" w="275860">
                  <a:moveTo>
                    <a:pt x="0" y="0"/>
                  </a:moveTo>
                  <a:lnTo>
                    <a:pt x="275860" y="0"/>
                  </a:lnTo>
                  <a:lnTo>
                    <a:pt x="275860" y="287617"/>
                  </a:lnTo>
                  <a:lnTo>
                    <a:pt x="0" y="287617"/>
                  </a:lnTo>
                  <a:close/>
                </a:path>
              </a:pathLst>
            </a:custGeom>
            <a:solidFill>
              <a:srgbClr val="568934"/>
            </a:solidFill>
            <a:ln>
              <a:noFill/>
            </a:ln>
          </p:spPr>
        </p:sp>
        <p:sp>
          <p:nvSpPr>
            <p:cNvPr id="278" name="Google Shape;278;p9"/>
            <p:cNvSpPr txBox="1"/>
            <p:nvPr/>
          </p:nvSpPr>
          <p:spPr>
            <a:xfrm>
              <a:off x="0" y="-38100"/>
              <a:ext cx="275860"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9" name="Google Shape;279;p9"/>
          <p:cNvSpPr/>
          <p:nvPr/>
        </p:nvSpPr>
        <p:spPr>
          <a:xfrm>
            <a:off x="1028700" y="4683047"/>
            <a:ext cx="514058" cy="487887"/>
          </a:xfrm>
          <a:custGeom>
            <a:rect b="b" l="l" r="r" t="t"/>
            <a:pathLst>
              <a:path extrusionOk="0" h="487887" w="514058">
                <a:moveTo>
                  <a:pt x="0" y="0"/>
                </a:moveTo>
                <a:lnTo>
                  <a:pt x="514058" y="0"/>
                </a:lnTo>
                <a:lnTo>
                  <a:pt x="514058" y="487888"/>
                </a:lnTo>
                <a:lnTo>
                  <a:pt x="0" y="487888"/>
                </a:lnTo>
                <a:lnTo>
                  <a:pt x="0" y="0"/>
                </a:lnTo>
                <a:close/>
              </a:path>
            </a:pathLst>
          </a:custGeom>
          <a:blipFill rotWithShape="1">
            <a:blip r:embed="rId4">
              <a:alphaModFix/>
            </a:blip>
            <a:stretch>
              <a:fillRect b="0" l="0" r="0" t="0"/>
            </a:stretch>
          </a:blipFill>
          <a:ln>
            <a:noFill/>
          </a:ln>
        </p:spPr>
      </p:sp>
      <p:sp>
        <p:nvSpPr>
          <p:cNvPr id="280" name="Google Shape;280;p9"/>
          <p:cNvSpPr/>
          <p:nvPr/>
        </p:nvSpPr>
        <p:spPr>
          <a:xfrm>
            <a:off x="1028700" y="5895814"/>
            <a:ext cx="514058" cy="487887"/>
          </a:xfrm>
          <a:custGeom>
            <a:rect b="b" l="l" r="r" t="t"/>
            <a:pathLst>
              <a:path extrusionOk="0" h="487887" w="514058">
                <a:moveTo>
                  <a:pt x="0" y="0"/>
                </a:moveTo>
                <a:lnTo>
                  <a:pt x="514058" y="0"/>
                </a:lnTo>
                <a:lnTo>
                  <a:pt x="514058" y="487888"/>
                </a:lnTo>
                <a:lnTo>
                  <a:pt x="0" y="487888"/>
                </a:lnTo>
                <a:lnTo>
                  <a:pt x="0" y="0"/>
                </a:lnTo>
                <a:close/>
              </a:path>
            </a:pathLst>
          </a:custGeom>
          <a:blipFill rotWithShape="1">
            <a:blip r:embed="rId4">
              <a:alphaModFix/>
            </a:blip>
            <a:stretch>
              <a:fillRect b="0" l="0" r="0" t="0"/>
            </a:stretch>
          </a:blipFill>
          <a:ln>
            <a:noFill/>
          </a:ln>
        </p:spPr>
      </p:sp>
      <p:grpSp>
        <p:nvGrpSpPr>
          <p:cNvPr id="281" name="Google Shape;281;p9"/>
          <p:cNvGrpSpPr/>
          <p:nvPr/>
        </p:nvGrpSpPr>
        <p:grpSpPr>
          <a:xfrm>
            <a:off x="-5048651" y="9113639"/>
            <a:ext cx="14315755" cy="1236707"/>
            <a:chOff x="0" y="-38100"/>
            <a:chExt cx="3770405" cy="325717"/>
          </a:xfrm>
        </p:grpSpPr>
        <p:sp>
          <p:nvSpPr>
            <p:cNvPr id="282" name="Google Shape;282;p9"/>
            <p:cNvSpPr/>
            <p:nvPr/>
          </p:nvSpPr>
          <p:spPr>
            <a:xfrm>
              <a:off x="0" y="0"/>
              <a:ext cx="3770405" cy="287617"/>
            </a:xfrm>
            <a:custGeom>
              <a:rect b="b" l="l" r="r" t="t"/>
              <a:pathLst>
                <a:path extrusionOk="0" h="287617" w="3770405">
                  <a:moveTo>
                    <a:pt x="0" y="0"/>
                  </a:moveTo>
                  <a:lnTo>
                    <a:pt x="3770405" y="0"/>
                  </a:lnTo>
                  <a:lnTo>
                    <a:pt x="3770405" y="287617"/>
                  </a:lnTo>
                  <a:lnTo>
                    <a:pt x="0" y="287617"/>
                  </a:lnTo>
                  <a:close/>
                </a:path>
              </a:pathLst>
            </a:custGeom>
            <a:gradFill>
              <a:gsLst>
                <a:gs pos="0">
                  <a:srgbClr val="ACB727"/>
                </a:gs>
                <a:gs pos="100000">
                  <a:srgbClr val="006601"/>
                </a:gs>
              </a:gsLst>
              <a:lin ang="0" scaled="0"/>
            </a:gradFill>
            <a:ln>
              <a:noFill/>
            </a:ln>
          </p:spPr>
        </p:sp>
        <p:sp>
          <p:nvSpPr>
            <p:cNvPr id="283" name="Google Shape;283;p9"/>
            <p:cNvSpPr txBox="1"/>
            <p:nvPr/>
          </p:nvSpPr>
          <p:spPr>
            <a:xfrm>
              <a:off x="0" y="-38100"/>
              <a:ext cx="3770405"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4" name="Google Shape;284;p9"/>
          <p:cNvSpPr/>
          <p:nvPr/>
        </p:nvSpPr>
        <p:spPr>
          <a:xfrm>
            <a:off x="7970846" y="9481244"/>
            <a:ext cx="1126792" cy="646157"/>
          </a:xfrm>
          <a:custGeom>
            <a:rect b="b" l="l" r="r" t="t"/>
            <a:pathLst>
              <a:path extrusionOk="0" h="646157" w="1126792">
                <a:moveTo>
                  <a:pt x="0" y="0"/>
                </a:moveTo>
                <a:lnTo>
                  <a:pt x="1126793" y="0"/>
                </a:lnTo>
                <a:lnTo>
                  <a:pt x="1126793" y="646158"/>
                </a:lnTo>
                <a:lnTo>
                  <a:pt x="0" y="646158"/>
                </a:lnTo>
                <a:lnTo>
                  <a:pt x="0" y="0"/>
                </a:lnTo>
                <a:close/>
              </a:path>
            </a:pathLst>
          </a:custGeom>
          <a:blipFill rotWithShape="1">
            <a:blip r:embed="rId5">
              <a:alphaModFix/>
            </a:blip>
            <a:stretch>
              <a:fillRect b="-34747" l="0" r="0" t="0"/>
            </a:stretch>
          </a:blipFill>
          <a:ln>
            <a:noFill/>
          </a:ln>
        </p:spPr>
      </p:sp>
      <p:sp>
        <p:nvSpPr>
          <p:cNvPr id="285" name="Google Shape;285;p9"/>
          <p:cNvSpPr txBox="1"/>
          <p:nvPr/>
        </p:nvSpPr>
        <p:spPr>
          <a:xfrm>
            <a:off x="1028700" y="2206932"/>
            <a:ext cx="7866300" cy="1482000"/>
          </a:xfrm>
          <a:prstGeom prst="rect">
            <a:avLst/>
          </a:prstGeom>
          <a:noFill/>
          <a:ln>
            <a:noFill/>
          </a:ln>
        </p:spPr>
        <p:txBody>
          <a:bodyPr anchorCtr="0" anchor="t" bIns="0" lIns="0" spcFirstLastPara="1" rIns="0" wrap="square" tIns="0">
            <a:spAutoFit/>
          </a:bodyPr>
          <a:lstStyle/>
          <a:p>
            <a:pPr indent="0" lvl="0" marL="0" marR="0" rtl="0" algn="l">
              <a:lnSpc>
                <a:spcPct val="94997"/>
              </a:lnSpc>
              <a:spcBef>
                <a:spcPts val="0"/>
              </a:spcBef>
              <a:spcAft>
                <a:spcPts val="0"/>
              </a:spcAft>
              <a:buNone/>
            </a:pPr>
            <a:r>
              <a:rPr b="1" i="0" lang="en-US" sz="10135" u="none" cap="none" strike="noStrike">
                <a:solidFill>
                  <a:srgbClr val="013927"/>
                </a:solidFill>
                <a:latin typeface="Lato"/>
                <a:ea typeface="Lato"/>
                <a:cs typeface="Lato"/>
                <a:sym typeface="Lato"/>
              </a:rPr>
              <a:t>DISCUSSION </a:t>
            </a:r>
            <a:endParaRPr sz="600"/>
          </a:p>
        </p:txBody>
      </p:sp>
      <p:sp>
        <p:nvSpPr>
          <p:cNvPr id="286" name="Google Shape;286;p9"/>
          <p:cNvSpPr txBox="1"/>
          <p:nvPr/>
        </p:nvSpPr>
        <p:spPr>
          <a:xfrm>
            <a:off x="1765151" y="5848189"/>
            <a:ext cx="6006237"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If so, which ones?</a:t>
            </a:r>
            <a:endParaRPr/>
          </a:p>
        </p:txBody>
      </p:sp>
      <p:sp>
        <p:nvSpPr>
          <p:cNvPr id="287" name="Google Shape;287;p9"/>
          <p:cNvSpPr txBox="1"/>
          <p:nvPr/>
        </p:nvSpPr>
        <p:spPr>
          <a:xfrm>
            <a:off x="256036" y="9616033"/>
            <a:ext cx="2296800" cy="3099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012" u="none" cap="none" strike="noStrike">
                <a:solidFill>
                  <a:srgbClr val="FFFFFF"/>
                </a:solidFill>
                <a:latin typeface="Lato"/>
                <a:ea typeface="Lato"/>
                <a:cs typeface="Lato"/>
                <a:sym typeface="Lato"/>
              </a:rPr>
              <a:t>FROGTOWN FARM</a:t>
            </a:r>
            <a:endParaRPr sz="1200"/>
          </a:p>
        </p:txBody>
      </p:sp>
      <p:sp>
        <p:nvSpPr>
          <p:cNvPr id="288" name="Google Shape;288;p9"/>
          <p:cNvSpPr txBox="1"/>
          <p:nvPr/>
        </p:nvSpPr>
        <p:spPr>
          <a:xfrm>
            <a:off x="1028688" y="3542656"/>
            <a:ext cx="7655400" cy="415500"/>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i="0" lang="en-US" sz="2699" u="none" cap="none" strike="noStrike">
                <a:solidFill>
                  <a:srgbClr val="FEB415"/>
                </a:solidFill>
                <a:latin typeface="Inter"/>
                <a:ea typeface="Inter"/>
                <a:cs typeface="Inter"/>
                <a:sym typeface="Inter"/>
              </a:rPr>
              <a:t>Take a look at your homework from session 1. </a:t>
            </a:r>
            <a:endParaRPr/>
          </a:p>
        </p:txBody>
      </p:sp>
      <p:sp>
        <p:nvSpPr>
          <p:cNvPr id="289" name="Google Shape;289;p9"/>
          <p:cNvSpPr txBox="1"/>
          <p:nvPr/>
        </p:nvSpPr>
        <p:spPr>
          <a:xfrm>
            <a:off x="1765151" y="4635422"/>
            <a:ext cx="5881505" cy="824865"/>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b="1" i="0" lang="en-US" sz="2400" u="none" cap="none" strike="noStrike">
                <a:solidFill>
                  <a:srgbClr val="ACB727"/>
                </a:solidFill>
                <a:latin typeface="Inter"/>
                <a:ea typeface="Inter"/>
                <a:cs typeface="Inter"/>
                <a:sym typeface="Inter"/>
              </a:rPr>
              <a:t>Based on what you grew last year, do you need to rotate your crops?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