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10287000" cx="18288000"/>
  <p:notesSz cx="6858000" cy="9144000"/>
  <p:embeddedFontLst>
    <p:embeddedFont>
      <p:font typeface="Lato"/>
      <p:bold r:id="rId17"/>
      <p:boldItalic r:id="rId18"/>
    </p:embeddedFont>
    <p:embeddedFont>
      <p:font typeface="Inter"/>
      <p:bold r:id="rId19"/>
      <p:boldItalic r:id="rId20"/>
    </p:embeddedFont>
    <p:embeddedFont>
      <p:font typeface="Poppi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5" roundtripDataSignature="AMtx7mhvnE1QIRmGFHlbAe1PTI4et/Au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Italic.fntdata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ato-bold.fntdata"/><Relationship Id="rId16" Type="http://schemas.openxmlformats.org/officeDocument/2006/relationships/slide" Target="slides/slide11.xml"/><Relationship Id="rId19" Type="http://schemas.openxmlformats.org/officeDocument/2006/relationships/font" Target="fonts/Inter-bold.fntdata"/><Relationship Id="rId18" Type="http://schemas.openxmlformats.org/officeDocument/2006/relationships/font" Target="fonts/Lato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jpg"/><Relationship Id="rId4" Type="http://schemas.openxmlformats.org/officeDocument/2006/relationships/image" Target="../media/image17.png"/><Relationship Id="rId5" Type="http://schemas.openxmlformats.org/officeDocument/2006/relationships/image" Target="../media/image21.png"/><Relationship Id="rId6" Type="http://schemas.openxmlformats.org/officeDocument/2006/relationships/image" Target="../media/image26.png"/><Relationship Id="rId7" Type="http://schemas.openxmlformats.org/officeDocument/2006/relationships/image" Target="../media/image22.png"/><Relationship Id="rId8" Type="http://schemas.openxmlformats.org/officeDocument/2006/relationships/hyperlink" Target="https://docs.google.com/forms/d/e/1FAIpQLSd6TWlYwO0TpxjSDxyul_JkHpWzmoA6wLd6lczMrhrZUJGoDw/viewform?usp=header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.jp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1.png"/><Relationship Id="rId7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Relationship Id="rId4" Type="http://schemas.openxmlformats.org/officeDocument/2006/relationships/image" Target="../media/image8.png"/><Relationship Id="rId5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1.png"/><Relationship Id="rId5" Type="http://schemas.openxmlformats.org/officeDocument/2006/relationships/image" Target="../media/image14.png"/><Relationship Id="rId6" Type="http://schemas.openxmlformats.org/officeDocument/2006/relationships/image" Target="../media/image30.png"/><Relationship Id="rId7" Type="http://schemas.openxmlformats.org/officeDocument/2006/relationships/image" Target="../media/image20.png"/><Relationship Id="rId8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g"/><Relationship Id="rId4" Type="http://schemas.openxmlformats.org/officeDocument/2006/relationships/image" Target="../media/image1.png"/><Relationship Id="rId5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FEFE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312497" y="3160082"/>
            <a:ext cx="18600497" cy="7126918"/>
          </a:xfrm>
          <a:custGeom>
            <a:rect b="b" l="l" r="r" t="t"/>
            <a:pathLst>
              <a:path extrusionOk="0" h="1104146" w="2881704">
                <a:moveTo>
                  <a:pt x="0" y="0"/>
                </a:moveTo>
                <a:lnTo>
                  <a:pt x="2881704" y="0"/>
                </a:lnTo>
                <a:lnTo>
                  <a:pt x="2881704" y="1104146"/>
                </a:lnTo>
                <a:lnTo>
                  <a:pt x="0" y="1104146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81334" l="0" r="0" t="-9855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8378946" y="2792599"/>
            <a:ext cx="9028249" cy="860459"/>
            <a:chOff x="0" y="-38100"/>
            <a:chExt cx="2377810" cy="226623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2377810" cy="188523"/>
            </a:xfrm>
            <a:custGeom>
              <a:rect b="b" l="l" r="r" t="t"/>
              <a:pathLst>
                <a:path extrusionOk="0" h="188523" w="2377810">
                  <a:moveTo>
                    <a:pt x="0" y="0"/>
                  </a:moveTo>
                  <a:lnTo>
                    <a:pt x="2377810" y="0"/>
                  </a:lnTo>
                  <a:lnTo>
                    <a:pt x="2377810" y="188523"/>
                  </a:lnTo>
                  <a:lnTo>
                    <a:pt x="0" y="188523"/>
                  </a:lnTo>
                  <a:close/>
                </a:path>
              </a:pathLst>
            </a:custGeom>
            <a:solidFill>
              <a:srgbClr val="17793C"/>
            </a:solidFill>
            <a:ln>
              <a:noFill/>
            </a:ln>
          </p:spPr>
        </p:sp>
        <p:sp>
          <p:nvSpPr>
            <p:cNvPr id="87" name="Google Shape;87;p1"/>
            <p:cNvSpPr txBox="1"/>
            <p:nvPr/>
          </p:nvSpPr>
          <p:spPr>
            <a:xfrm>
              <a:off x="0" y="-38100"/>
              <a:ext cx="2377810" cy="226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" name="Google Shape;88;p1"/>
          <p:cNvSpPr/>
          <p:nvPr/>
        </p:nvSpPr>
        <p:spPr>
          <a:xfrm>
            <a:off x="16970277" y="332527"/>
            <a:ext cx="873835" cy="567497"/>
          </a:xfrm>
          <a:custGeom>
            <a:rect b="b" l="l" r="r" t="t"/>
            <a:pathLst>
              <a:path extrusionOk="0" h="567497" w="873835">
                <a:moveTo>
                  <a:pt x="0" y="0"/>
                </a:moveTo>
                <a:lnTo>
                  <a:pt x="873835" y="0"/>
                </a:lnTo>
                <a:lnTo>
                  <a:pt x="873835" y="567497"/>
                </a:lnTo>
                <a:lnTo>
                  <a:pt x="0" y="567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9530" l="0" r="0" t="-9450"/>
            </a:stretch>
          </a:blipFill>
          <a:ln>
            <a:noFill/>
          </a:ln>
        </p:spPr>
      </p:sp>
      <p:cxnSp>
        <p:nvCxnSpPr>
          <p:cNvPr id="89" name="Google Shape;89;p1"/>
          <p:cNvCxnSpPr/>
          <p:nvPr/>
        </p:nvCxnSpPr>
        <p:spPr>
          <a:xfrm>
            <a:off x="16906874" y="318910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" name="Google Shape;90;p1"/>
          <p:cNvCxnSpPr/>
          <p:nvPr/>
        </p:nvCxnSpPr>
        <p:spPr>
          <a:xfrm>
            <a:off x="16906874" y="1270189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1" name="Google Shape;91;p1"/>
          <p:cNvSpPr/>
          <p:nvPr/>
        </p:nvSpPr>
        <p:spPr>
          <a:xfrm>
            <a:off x="16906874" y="1348495"/>
            <a:ext cx="1094763" cy="481220"/>
          </a:xfrm>
          <a:custGeom>
            <a:rect b="b" l="l" r="r" t="t"/>
            <a:pathLst>
              <a:path extrusionOk="0" h="481220" w="1094763">
                <a:moveTo>
                  <a:pt x="0" y="0"/>
                </a:moveTo>
                <a:lnTo>
                  <a:pt x="1094763" y="0"/>
                </a:lnTo>
                <a:lnTo>
                  <a:pt x="1094763" y="481220"/>
                </a:lnTo>
                <a:lnTo>
                  <a:pt x="0" y="4812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57200" l="0" r="0" t="-70289"/>
            </a:stretch>
          </a:blipFill>
          <a:ln>
            <a:noFill/>
          </a:ln>
        </p:spPr>
      </p:sp>
      <p:sp>
        <p:nvSpPr>
          <p:cNvPr id="92" name="Google Shape;92;p1"/>
          <p:cNvSpPr txBox="1"/>
          <p:nvPr/>
        </p:nvSpPr>
        <p:spPr>
          <a:xfrm>
            <a:off x="431707" y="322496"/>
            <a:ext cx="13264200" cy="218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007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FARM &amp; GARDEN PLANNING FOR CLIMATE JUSTICE</a:t>
            </a:r>
            <a:endParaRPr sz="100"/>
          </a:p>
        </p:txBody>
      </p:sp>
      <p:sp>
        <p:nvSpPr>
          <p:cNvPr id="93" name="Google Shape;93;p1"/>
          <p:cNvSpPr txBox="1"/>
          <p:nvPr/>
        </p:nvSpPr>
        <p:spPr>
          <a:xfrm>
            <a:off x="8039609" y="3064873"/>
            <a:ext cx="9150443" cy="7632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Session 3: Succession Planting, Cover Crops and Intercropping</a:t>
            </a:r>
            <a:endParaRPr/>
          </a:p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199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431707" y="2341027"/>
            <a:ext cx="9903828" cy="391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6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COMMUNITY-LED CLIMATE ACTION THROUGH URBAN AGRICULTURE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4127544" y="1554561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PLANT GROW SHARE 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14328294" y="294427"/>
            <a:ext cx="243860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PROGRAM BY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14074563" y="606120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FROGTOWN FARM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2864225" y="1232089"/>
            <a:ext cx="390267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PRESENTED BY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0"/>
          <p:cNvSpPr/>
          <p:nvPr/>
        </p:nvSpPr>
        <p:spPr>
          <a:xfrm>
            <a:off x="6410476" y="1040602"/>
            <a:ext cx="10974246" cy="6330642"/>
          </a:xfrm>
          <a:custGeom>
            <a:rect b="b" l="l" r="r" t="t"/>
            <a:pathLst>
              <a:path extrusionOk="0" h="5159833" w="8944635">
                <a:moveTo>
                  <a:pt x="8762165" y="0"/>
                </a:moveTo>
                <a:cubicBezTo>
                  <a:pt x="7000072" y="0"/>
                  <a:pt x="5230823" y="0"/>
                  <a:pt x="3468730" y="0"/>
                </a:cubicBezTo>
                <a:lnTo>
                  <a:pt x="3468730" y="156312"/>
                </a:lnTo>
                <a:cubicBezTo>
                  <a:pt x="3305937" y="156312"/>
                  <a:pt x="3084110" y="156312"/>
                  <a:pt x="2921318" y="156312"/>
                </a:cubicBezTo>
                <a:lnTo>
                  <a:pt x="2921318" y="312624"/>
                </a:lnTo>
                <a:cubicBezTo>
                  <a:pt x="2758526" y="312624"/>
                  <a:pt x="2536698" y="312624"/>
                  <a:pt x="2373906" y="312624"/>
                </a:cubicBezTo>
                <a:lnTo>
                  <a:pt x="2373906" y="468936"/>
                </a:lnTo>
                <a:cubicBezTo>
                  <a:pt x="2282671" y="468936"/>
                  <a:pt x="2100200" y="468936"/>
                  <a:pt x="2008965" y="468936"/>
                </a:cubicBezTo>
                <a:lnTo>
                  <a:pt x="2008965" y="625249"/>
                </a:lnTo>
                <a:cubicBezTo>
                  <a:pt x="1917730" y="625249"/>
                  <a:pt x="1735259" y="625249"/>
                  <a:pt x="1644024" y="625249"/>
                </a:cubicBezTo>
                <a:lnTo>
                  <a:pt x="1644024" y="781561"/>
                </a:lnTo>
                <a:cubicBezTo>
                  <a:pt x="1552789" y="781561"/>
                  <a:pt x="1370318" y="781561"/>
                  <a:pt x="1279083" y="781561"/>
                </a:cubicBezTo>
                <a:lnTo>
                  <a:pt x="1279083" y="937873"/>
                </a:lnTo>
                <a:lnTo>
                  <a:pt x="1094823" y="937873"/>
                </a:lnTo>
                <a:lnTo>
                  <a:pt x="1094823" y="1094185"/>
                </a:lnTo>
                <a:lnTo>
                  <a:pt x="912353" y="1094185"/>
                </a:lnTo>
                <a:lnTo>
                  <a:pt x="912353" y="1250497"/>
                </a:lnTo>
                <a:lnTo>
                  <a:pt x="729882" y="1250497"/>
                </a:lnTo>
                <a:cubicBezTo>
                  <a:pt x="729882" y="1328653"/>
                  <a:pt x="729882" y="1484965"/>
                  <a:pt x="729882" y="1563121"/>
                </a:cubicBezTo>
                <a:lnTo>
                  <a:pt x="547412" y="1563121"/>
                </a:lnTo>
                <a:cubicBezTo>
                  <a:pt x="547412" y="1641277"/>
                  <a:pt x="547412" y="1797590"/>
                  <a:pt x="547412" y="1875746"/>
                </a:cubicBezTo>
                <a:lnTo>
                  <a:pt x="364941" y="1875746"/>
                </a:lnTo>
                <a:cubicBezTo>
                  <a:pt x="364941" y="1953902"/>
                  <a:pt x="364941" y="2110214"/>
                  <a:pt x="364941" y="2188370"/>
                </a:cubicBezTo>
                <a:lnTo>
                  <a:pt x="182471" y="2188370"/>
                </a:lnTo>
                <a:cubicBezTo>
                  <a:pt x="182471" y="2327825"/>
                  <a:pt x="182471" y="2517851"/>
                  <a:pt x="182471" y="2657306"/>
                </a:cubicBezTo>
                <a:lnTo>
                  <a:pt x="0" y="2657306"/>
                </a:lnTo>
                <a:cubicBezTo>
                  <a:pt x="0" y="3487906"/>
                  <a:pt x="0" y="4327701"/>
                  <a:pt x="0" y="5159833"/>
                </a:cubicBezTo>
                <a:cubicBezTo>
                  <a:pt x="1944564" y="5159833"/>
                  <a:pt x="3896283" y="5159833"/>
                  <a:pt x="5840847" y="5159833"/>
                </a:cubicBezTo>
                <a:lnTo>
                  <a:pt x="5840847" y="5003521"/>
                </a:lnTo>
                <a:cubicBezTo>
                  <a:pt x="6003640" y="5003521"/>
                  <a:pt x="6225467" y="5003521"/>
                  <a:pt x="6388259" y="5003521"/>
                </a:cubicBezTo>
                <a:lnTo>
                  <a:pt x="6388259" y="4847208"/>
                </a:lnTo>
                <a:cubicBezTo>
                  <a:pt x="6551051" y="4847208"/>
                  <a:pt x="6772878" y="4847208"/>
                  <a:pt x="6935670" y="4847208"/>
                </a:cubicBezTo>
                <a:lnTo>
                  <a:pt x="6935670" y="4690897"/>
                </a:lnTo>
                <a:cubicBezTo>
                  <a:pt x="7026906" y="4690897"/>
                  <a:pt x="7209376" y="4690897"/>
                  <a:pt x="7300612" y="4690897"/>
                </a:cubicBezTo>
                <a:lnTo>
                  <a:pt x="7300612" y="4534584"/>
                </a:lnTo>
                <a:cubicBezTo>
                  <a:pt x="7391847" y="4534584"/>
                  <a:pt x="7574318" y="4534584"/>
                  <a:pt x="7665553" y="4534584"/>
                </a:cubicBezTo>
                <a:lnTo>
                  <a:pt x="7665553" y="4378273"/>
                </a:lnTo>
                <a:lnTo>
                  <a:pt x="7848024" y="4378273"/>
                </a:lnTo>
                <a:lnTo>
                  <a:pt x="7848024" y="4221960"/>
                </a:lnTo>
                <a:lnTo>
                  <a:pt x="8032283" y="4221960"/>
                </a:lnTo>
                <a:lnTo>
                  <a:pt x="8032283" y="4065648"/>
                </a:lnTo>
                <a:lnTo>
                  <a:pt x="8214754" y="4065648"/>
                </a:lnTo>
                <a:cubicBezTo>
                  <a:pt x="8214754" y="3987492"/>
                  <a:pt x="8214754" y="3831180"/>
                  <a:pt x="8214754" y="3753024"/>
                </a:cubicBezTo>
                <a:lnTo>
                  <a:pt x="8397224" y="3753024"/>
                </a:lnTo>
                <a:cubicBezTo>
                  <a:pt x="8397224" y="3674868"/>
                  <a:pt x="8397224" y="3518556"/>
                  <a:pt x="8397224" y="3440399"/>
                </a:cubicBezTo>
                <a:lnTo>
                  <a:pt x="8579695" y="3440399"/>
                </a:lnTo>
                <a:cubicBezTo>
                  <a:pt x="8579695" y="3300945"/>
                  <a:pt x="8579695" y="3110918"/>
                  <a:pt x="8579695" y="2971463"/>
                </a:cubicBezTo>
                <a:lnTo>
                  <a:pt x="8762165" y="2971463"/>
                </a:lnTo>
                <a:cubicBezTo>
                  <a:pt x="8762165" y="2775307"/>
                  <a:pt x="8762165" y="2542371"/>
                  <a:pt x="8762165" y="2346215"/>
                </a:cubicBezTo>
                <a:lnTo>
                  <a:pt x="8944635" y="2346215"/>
                </a:lnTo>
                <a:cubicBezTo>
                  <a:pt x="8944635" y="1567719"/>
                  <a:pt x="8944635" y="778496"/>
                  <a:pt x="8944635" y="0"/>
                </a:cubicBezTo>
                <a:lnTo>
                  <a:pt x="8762165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80007" l="0" r="0" t="-80009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5" name="Google Shape;285;p10"/>
          <p:cNvGrpSpPr/>
          <p:nvPr/>
        </p:nvGrpSpPr>
        <p:grpSpPr>
          <a:xfrm>
            <a:off x="9288865" y="4800749"/>
            <a:ext cx="3838379" cy="4960163"/>
            <a:chOff x="0" y="-47625"/>
            <a:chExt cx="1010931" cy="1306380"/>
          </a:xfrm>
        </p:grpSpPr>
        <p:sp>
          <p:nvSpPr>
            <p:cNvPr id="286" name="Google Shape;286;p10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10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8" name="Google Shape;288;p10"/>
          <p:cNvGrpSpPr/>
          <p:nvPr/>
        </p:nvGrpSpPr>
        <p:grpSpPr>
          <a:xfrm>
            <a:off x="5113047" y="4800748"/>
            <a:ext cx="3838404" cy="4960194"/>
            <a:chOff x="0" y="-47625"/>
            <a:chExt cx="1010931" cy="1306380"/>
          </a:xfrm>
        </p:grpSpPr>
        <p:sp>
          <p:nvSpPr>
            <p:cNvPr id="289" name="Google Shape;289;p10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10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1" name="Google Shape;291;p10"/>
          <p:cNvGrpSpPr/>
          <p:nvPr/>
        </p:nvGrpSpPr>
        <p:grpSpPr>
          <a:xfrm>
            <a:off x="1028700" y="4800749"/>
            <a:ext cx="3838379" cy="4960163"/>
            <a:chOff x="0" y="-47625"/>
            <a:chExt cx="1010931" cy="1306380"/>
          </a:xfrm>
        </p:grpSpPr>
        <p:sp>
          <p:nvSpPr>
            <p:cNvPr id="292" name="Google Shape;292;p10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10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4" name="Google Shape;294;p10"/>
          <p:cNvGrpSpPr/>
          <p:nvPr/>
        </p:nvGrpSpPr>
        <p:grpSpPr>
          <a:xfrm>
            <a:off x="13422519" y="4788847"/>
            <a:ext cx="3962204" cy="4960163"/>
            <a:chOff x="0" y="-47625"/>
            <a:chExt cx="1043543" cy="1306380"/>
          </a:xfrm>
        </p:grpSpPr>
        <p:sp>
          <p:nvSpPr>
            <p:cNvPr id="295" name="Google Shape;295;p10"/>
            <p:cNvSpPr/>
            <p:nvPr/>
          </p:nvSpPr>
          <p:spPr>
            <a:xfrm>
              <a:off x="0" y="0"/>
              <a:ext cx="1043543" cy="1258755"/>
            </a:xfrm>
            <a:custGeom>
              <a:rect b="b" l="l" r="r" t="t"/>
              <a:pathLst>
                <a:path extrusionOk="0" h="1258755" w="1043543">
                  <a:moveTo>
                    <a:pt x="64480" y="0"/>
                  </a:moveTo>
                  <a:lnTo>
                    <a:pt x="979063" y="0"/>
                  </a:lnTo>
                  <a:cubicBezTo>
                    <a:pt x="996164" y="0"/>
                    <a:pt x="1012565" y="6793"/>
                    <a:pt x="1024658" y="18886"/>
                  </a:cubicBezTo>
                  <a:cubicBezTo>
                    <a:pt x="1036750" y="30978"/>
                    <a:pt x="1043543" y="47379"/>
                    <a:pt x="1043543" y="64480"/>
                  </a:cubicBezTo>
                  <a:lnTo>
                    <a:pt x="1043543" y="1194275"/>
                  </a:lnTo>
                  <a:cubicBezTo>
                    <a:pt x="1043543" y="1229887"/>
                    <a:pt x="1014675" y="1258755"/>
                    <a:pt x="979063" y="1258755"/>
                  </a:cubicBezTo>
                  <a:lnTo>
                    <a:pt x="64480" y="1258755"/>
                  </a:lnTo>
                  <a:cubicBezTo>
                    <a:pt x="28869" y="1258755"/>
                    <a:pt x="0" y="1229887"/>
                    <a:pt x="0" y="1194275"/>
                  </a:cubicBezTo>
                  <a:lnTo>
                    <a:pt x="0" y="64480"/>
                  </a:lnTo>
                  <a:cubicBezTo>
                    <a:pt x="0" y="28869"/>
                    <a:pt x="28869" y="0"/>
                    <a:pt x="6448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10"/>
            <p:cNvSpPr txBox="1"/>
            <p:nvPr/>
          </p:nvSpPr>
          <p:spPr>
            <a:xfrm>
              <a:off x="0" y="-47625"/>
              <a:ext cx="1043543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7" name="Google Shape;297;p10"/>
          <p:cNvSpPr/>
          <p:nvPr/>
        </p:nvSpPr>
        <p:spPr>
          <a:xfrm>
            <a:off x="1651190" y="6289358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59" y="0"/>
                </a:lnTo>
                <a:lnTo>
                  <a:pt x="2532959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98" name="Google Shape;298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69983" y="6457510"/>
            <a:ext cx="2353495" cy="235349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0"/>
          <p:cNvSpPr/>
          <p:nvPr/>
        </p:nvSpPr>
        <p:spPr>
          <a:xfrm>
            <a:off x="14229319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0" name="Google Shape;300;p10"/>
          <p:cNvSpPr/>
          <p:nvPr/>
        </p:nvSpPr>
        <p:spPr>
          <a:xfrm>
            <a:off x="9941575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01" name="Google Shape;301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25332" y="6901894"/>
            <a:ext cx="2382977" cy="2382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295194" y="6892777"/>
            <a:ext cx="2401208" cy="240120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0"/>
          <p:cNvSpPr txBox="1"/>
          <p:nvPr/>
        </p:nvSpPr>
        <p:spPr>
          <a:xfrm>
            <a:off x="5484816" y="5110362"/>
            <a:ext cx="3094843" cy="754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1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9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Homework for next Wednesday:</a:t>
            </a:r>
            <a:endParaRPr/>
          </a:p>
        </p:txBody>
      </p:sp>
      <p:sp>
        <p:nvSpPr>
          <p:cNvPr id="304" name="Google Shape;304;p10"/>
          <p:cNvSpPr txBox="1"/>
          <p:nvPr/>
        </p:nvSpPr>
        <p:spPr>
          <a:xfrm>
            <a:off x="1279092" y="5253722"/>
            <a:ext cx="3277156" cy="9366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82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Before you leave: please complete the class Survey .</a:t>
            </a:r>
            <a:endParaRPr/>
          </a:p>
        </p:txBody>
      </p:sp>
      <p:sp>
        <p:nvSpPr>
          <p:cNvPr id="305" name="Google Shape;305;p10"/>
          <p:cNvSpPr txBox="1"/>
          <p:nvPr/>
        </p:nvSpPr>
        <p:spPr>
          <a:xfrm>
            <a:off x="1028700" y="1778675"/>
            <a:ext cx="6487500" cy="15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435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WRAP-UP</a:t>
            </a:r>
            <a:endParaRPr sz="900"/>
          </a:p>
        </p:txBody>
      </p:sp>
      <p:sp>
        <p:nvSpPr>
          <p:cNvPr id="306" name="Google Shape;306;p10"/>
          <p:cNvSpPr txBox="1"/>
          <p:nvPr/>
        </p:nvSpPr>
        <p:spPr>
          <a:xfrm>
            <a:off x="5050229" y="6040425"/>
            <a:ext cx="3773700" cy="3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86605" lvl="1" marL="37320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1728"/>
              <a:buChar char="•"/>
            </a:pPr>
            <a:r>
              <a:rPr b="1" i="0" lang="en-US" sz="1728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Using your initial crop list developed last session, develop a draft growing timeline or succession planting plan for your farm</a:t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728" u="none" cap="none" strike="noStrike">
              <a:solidFill>
                <a:srgbClr val="FC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86605" lvl="1" marL="37320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1728"/>
              <a:buChar char="•"/>
            </a:pPr>
            <a:r>
              <a:rPr b="1" i="0" lang="en-US" sz="1728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Identify at least one soil health practice to integrate into the season</a:t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728" u="none" cap="none" strike="noStrike">
              <a:solidFill>
                <a:srgbClr val="FCFFE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86605" lvl="1" marL="37320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1728"/>
              <a:buChar char="•"/>
            </a:pPr>
            <a:r>
              <a:rPr b="1" i="0" lang="en-US" sz="1728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Succession Planting Worksheet</a:t>
            </a:r>
            <a:endParaRPr b="1"/>
          </a:p>
          <a:p>
            <a:pPr indent="-186605" lvl="1" marL="37320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1728"/>
              <a:buChar char="•"/>
            </a:pPr>
            <a:r>
              <a:rPr b="1" i="0" lang="en-US" sz="1728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Companion Planting Worksheet</a:t>
            </a:r>
            <a:endParaRPr b="1"/>
          </a:p>
        </p:txBody>
      </p:sp>
      <p:sp>
        <p:nvSpPr>
          <p:cNvPr id="307" name="Google Shape;307;p10"/>
          <p:cNvSpPr txBox="1"/>
          <p:nvPr/>
        </p:nvSpPr>
        <p:spPr>
          <a:xfrm>
            <a:off x="13851144" y="5194724"/>
            <a:ext cx="3355552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Class Resources </a:t>
            </a:r>
            <a:endParaRPr/>
          </a:p>
        </p:txBody>
      </p:sp>
      <p:sp>
        <p:nvSpPr>
          <p:cNvPr id="308" name="Google Shape;308;p10"/>
          <p:cNvSpPr txBox="1"/>
          <p:nvPr/>
        </p:nvSpPr>
        <p:spPr>
          <a:xfrm>
            <a:off x="1308153" y="8888993"/>
            <a:ext cx="3277156" cy="7075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sng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https://forms.gle/oQsRneKTqqkU8Kde7</a:t>
            </a:r>
            <a:endParaRPr/>
          </a:p>
        </p:txBody>
      </p:sp>
      <p:sp>
        <p:nvSpPr>
          <p:cNvPr id="309" name="Google Shape;309;p10"/>
          <p:cNvSpPr txBox="1"/>
          <p:nvPr/>
        </p:nvSpPr>
        <p:spPr>
          <a:xfrm>
            <a:off x="13644460" y="5865123"/>
            <a:ext cx="3614840" cy="6504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37490" lvl="1" marL="474981" marR="0" rtl="0" algn="l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Handouts, Forms and additional Resources </a:t>
            </a:r>
            <a:endParaRPr/>
          </a:p>
        </p:txBody>
      </p:sp>
      <p:sp>
        <p:nvSpPr>
          <p:cNvPr id="310" name="Google Shape;310;p10"/>
          <p:cNvSpPr txBox="1"/>
          <p:nvPr/>
        </p:nvSpPr>
        <p:spPr>
          <a:xfrm>
            <a:off x="9197396" y="5129897"/>
            <a:ext cx="3891818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Resources Shared</a:t>
            </a:r>
            <a:endParaRPr/>
          </a:p>
        </p:txBody>
      </p:sp>
      <p:sp>
        <p:nvSpPr>
          <p:cNvPr id="311" name="Google Shape;311;p10"/>
          <p:cNvSpPr txBox="1"/>
          <p:nvPr/>
        </p:nvSpPr>
        <p:spPr>
          <a:xfrm>
            <a:off x="9384517" y="5614708"/>
            <a:ext cx="3517577" cy="986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59079" lvl="1" marL="518160" marR="0" rtl="0" algn="l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Check out this weeks supplemental information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219" l="0" r="0" t="-9220"/>
            </a:stretch>
          </a:blipFill>
          <a:ln>
            <a:noFill/>
          </a:ln>
        </p:spPr>
      </p:sp>
      <p:grpSp>
        <p:nvGrpSpPr>
          <p:cNvPr id="317" name="Google Shape;317;p11"/>
          <p:cNvGrpSpPr/>
          <p:nvPr/>
        </p:nvGrpSpPr>
        <p:grpSpPr>
          <a:xfrm>
            <a:off x="0" y="-144661"/>
            <a:ext cx="11034214" cy="10714391"/>
            <a:chOff x="0" y="-38100"/>
            <a:chExt cx="2906130" cy="2821897"/>
          </a:xfrm>
        </p:grpSpPr>
        <p:sp>
          <p:nvSpPr>
            <p:cNvPr id="318" name="Google Shape;318;p11"/>
            <p:cNvSpPr/>
            <p:nvPr/>
          </p:nvSpPr>
          <p:spPr>
            <a:xfrm>
              <a:off x="0" y="0"/>
              <a:ext cx="2906130" cy="2783797"/>
            </a:xfrm>
            <a:custGeom>
              <a:rect b="b" l="l" r="r" t="t"/>
              <a:pathLst>
                <a:path extrusionOk="0" h="2783797" w="2906130">
                  <a:moveTo>
                    <a:pt x="0" y="0"/>
                  </a:moveTo>
                  <a:lnTo>
                    <a:pt x="2906130" y="0"/>
                  </a:lnTo>
                  <a:lnTo>
                    <a:pt x="2906130" y="2783797"/>
                  </a:lnTo>
                  <a:lnTo>
                    <a:pt x="0" y="2783797"/>
                  </a:lnTo>
                  <a:close/>
                </a:path>
              </a:pathLst>
            </a:custGeom>
            <a:solidFill>
              <a:srgbClr val="F6FFF6"/>
            </a:solidFill>
            <a:ln>
              <a:noFill/>
            </a:ln>
          </p:spPr>
        </p:sp>
        <p:sp>
          <p:nvSpPr>
            <p:cNvPr id="319" name="Google Shape;319;p11"/>
            <p:cNvSpPr txBox="1"/>
            <p:nvPr/>
          </p:nvSpPr>
          <p:spPr>
            <a:xfrm>
              <a:off x="0" y="-38100"/>
              <a:ext cx="2906129" cy="28218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11"/>
          <p:cNvSpPr/>
          <p:nvPr/>
        </p:nvSpPr>
        <p:spPr>
          <a:xfrm rot="5400000">
            <a:off x="6247296" y="3849053"/>
            <a:ext cx="10437278" cy="2438616"/>
          </a:xfrm>
          <a:custGeom>
            <a:rect b="b" l="l" r="r" t="t"/>
            <a:pathLst>
              <a:path extrusionOk="0" h="2438616" w="10437278">
                <a:moveTo>
                  <a:pt x="0" y="0"/>
                </a:moveTo>
                <a:lnTo>
                  <a:pt x="10437278" y="0"/>
                </a:lnTo>
                <a:lnTo>
                  <a:pt x="10437278" y="2438616"/>
                </a:lnTo>
                <a:lnTo>
                  <a:pt x="0" y="24386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1" name="Google Shape;321;p11"/>
          <p:cNvSpPr/>
          <p:nvPr/>
        </p:nvSpPr>
        <p:spPr>
          <a:xfrm>
            <a:off x="5382732" y="5653206"/>
            <a:ext cx="703692" cy="703692"/>
          </a:xfrm>
          <a:custGeom>
            <a:rect b="b" l="l" r="r" t="t"/>
            <a:pathLst>
              <a:path extrusionOk="0" h="703692" w="703692">
                <a:moveTo>
                  <a:pt x="0" y="0"/>
                </a:moveTo>
                <a:lnTo>
                  <a:pt x="703692" y="0"/>
                </a:lnTo>
                <a:lnTo>
                  <a:pt x="703692" y="703692"/>
                </a:lnTo>
                <a:lnTo>
                  <a:pt x="0" y="7036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2" name="Google Shape;322;p11"/>
          <p:cNvSpPr txBox="1"/>
          <p:nvPr/>
        </p:nvSpPr>
        <p:spPr>
          <a:xfrm>
            <a:off x="1028700" y="4755734"/>
            <a:ext cx="6462504" cy="742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33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Grow with Purpose</a:t>
            </a:r>
            <a:endParaRPr/>
          </a:p>
        </p:txBody>
      </p:sp>
      <p:sp>
        <p:nvSpPr>
          <p:cNvPr id="323" name="Google Shape;323;p11"/>
          <p:cNvSpPr txBox="1"/>
          <p:nvPr/>
        </p:nvSpPr>
        <p:spPr>
          <a:xfrm>
            <a:off x="1286373" y="5745156"/>
            <a:ext cx="3867285" cy="462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17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See You Next Week</a:t>
            </a:r>
            <a:endParaRPr/>
          </a:p>
        </p:txBody>
      </p:sp>
      <p:grpSp>
        <p:nvGrpSpPr>
          <p:cNvPr id="324" name="Google Shape;324;p11"/>
          <p:cNvGrpSpPr/>
          <p:nvPr/>
        </p:nvGrpSpPr>
        <p:grpSpPr>
          <a:xfrm>
            <a:off x="378572" y="8871527"/>
            <a:ext cx="4654261" cy="754641"/>
            <a:chOff x="0" y="-25208"/>
            <a:chExt cx="6205681" cy="1006188"/>
          </a:xfrm>
        </p:grpSpPr>
        <p:sp>
          <p:nvSpPr>
            <p:cNvPr id="325" name="Google Shape;325;p11"/>
            <p:cNvSpPr/>
            <p:nvPr/>
          </p:nvSpPr>
          <p:spPr>
            <a:xfrm>
              <a:off x="4767116" y="22417"/>
              <a:ext cx="1438565" cy="934250"/>
            </a:xfrm>
            <a:custGeom>
              <a:rect b="b" l="l" r="r" t="t"/>
              <a:pathLst>
                <a:path extrusionOk="0" h="934250" w="1438565">
                  <a:moveTo>
                    <a:pt x="0" y="0"/>
                  </a:moveTo>
                  <a:lnTo>
                    <a:pt x="1438565" y="0"/>
                  </a:lnTo>
                  <a:lnTo>
                    <a:pt x="1438565" y="934250"/>
                  </a:lnTo>
                  <a:lnTo>
                    <a:pt x="0" y="93425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-9530" l="0" r="0" t="-9450"/>
              </a:stretch>
            </a:blipFill>
            <a:ln>
              <a:noFill/>
            </a:ln>
          </p:spPr>
        </p:sp>
        <p:cxnSp>
          <p:nvCxnSpPr>
            <p:cNvPr id="326" name="Google Shape;326;p11"/>
            <p:cNvCxnSpPr/>
            <p:nvPr/>
          </p:nvCxnSpPr>
          <p:spPr>
            <a:xfrm>
              <a:off x="4662738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27" name="Google Shape;327;p11"/>
            <p:cNvSpPr txBox="1"/>
            <p:nvPr/>
          </p:nvSpPr>
          <p:spPr>
            <a:xfrm>
              <a:off x="417710" y="-25208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PROGRAM BY</a:t>
              </a:r>
              <a:endParaRPr/>
            </a:p>
          </p:txBody>
        </p:sp>
        <p:sp>
          <p:nvSpPr>
            <p:cNvPr id="328" name="Google Shape;328;p11"/>
            <p:cNvSpPr txBox="1"/>
            <p:nvPr/>
          </p:nvSpPr>
          <p:spPr>
            <a:xfrm>
              <a:off x="0" y="487922"/>
              <a:ext cx="4432295" cy="493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FROGTOWN FARM</a:t>
              </a:r>
              <a:endParaRPr/>
            </a:p>
          </p:txBody>
        </p:sp>
      </p:grpSp>
      <p:grpSp>
        <p:nvGrpSpPr>
          <p:cNvPr id="329" name="Google Shape;329;p11"/>
          <p:cNvGrpSpPr/>
          <p:nvPr/>
        </p:nvGrpSpPr>
        <p:grpSpPr>
          <a:xfrm>
            <a:off x="5336242" y="8854714"/>
            <a:ext cx="4783341" cy="769025"/>
            <a:chOff x="0" y="-47625"/>
            <a:chExt cx="6377788" cy="1025367"/>
          </a:xfrm>
        </p:grpSpPr>
        <p:cxnSp>
          <p:nvCxnSpPr>
            <p:cNvPr id="330" name="Google Shape;330;p11"/>
            <p:cNvCxnSpPr/>
            <p:nvPr/>
          </p:nvCxnSpPr>
          <p:spPr>
            <a:xfrm>
              <a:off x="4575517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31" name="Google Shape;331;p11"/>
            <p:cNvSpPr/>
            <p:nvPr/>
          </p:nvSpPr>
          <p:spPr>
            <a:xfrm>
              <a:off x="4575517" y="128911"/>
              <a:ext cx="1802271" cy="792216"/>
            </a:xfrm>
            <a:custGeom>
              <a:rect b="b" l="l" r="r" t="t"/>
              <a:pathLst>
                <a:path extrusionOk="0" h="792216" w="1802271">
                  <a:moveTo>
                    <a:pt x="0" y="0"/>
                  </a:moveTo>
                  <a:lnTo>
                    <a:pt x="1802271" y="0"/>
                  </a:lnTo>
                  <a:lnTo>
                    <a:pt x="1802271" y="792216"/>
                  </a:lnTo>
                  <a:lnTo>
                    <a:pt x="0" y="7922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-57200" l="0" r="0" t="-70289"/>
              </a:stretch>
            </a:blipFill>
            <a:ln>
              <a:noFill/>
            </a:ln>
          </p:spPr>
        </p:sp>
        <p:sp>
          <p:nvSpPr>
            <p:cNvPr id="332" name="Google Shape;332;p11"/>
            <p:cNvSpPr txBox="1"/>
            <p:nvPr/>
          </p:nvSpPr>
          <p:spPr>
            <a:xfrm>
              <a:off x="0" y="483249"/>
              <a:ext cx="4432295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PLANT GROW SHARE </a:t>
              </a:r>
              <a:endParaRPr/>
            </a:p>
          </p:txBody>
        </p:sp>
        <p:sp>
          <p:nvSpPr>
            <p:cNvPr id="333" name="Google Shape;333;p11"/>
            <p:cNvSpPr txBox="1"/>
            <p:nvPr/>
          </p:nvSpPr>
          <p:spPr>
            <a:xfrm>
              <a:off x="330488" y="-47625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PRESENTED BY</a:t>
              </a:r>
              <a:endParaRPr/>
            </a:p>
          </p:txBody>
        </p:sp>
      </p:grpSp>
      <p:sp>
        <p:nvSpPr>
          <p:cNvPr id="334" name="Google Shape;334;p11"/>
          <p:cNvSpPr txBox="1"/>
          <p:nvPr/>
        </p:nvSpPr>
        <p:spPr>
          <a:xfrm>
            <a:off x="1028700" y="3711334"/>
            <a:ext cx="8115300" cy="14583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281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THANK YOU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/>
          <p:nvPr/>
        </p:nvSpPr>
        <p:spPr>
          <a:xfrm>
            <a:off x="12017175" y="0"/>
            <a:ext cx="7877673" cy="10287000"/>
          </a:xfrm>
          <a:custGeom>
            <a:rect b="b" l="l" r="r" t="t"/>
            <a:pathLst>
              <a:path extrusionOk="0" h="1593725" w="1220458">
                <a:moveTo>
                  <a:pt x="0" y="0"/>
                </a:moveTo>
                <a:lnTo>
                  <a:pt x="1220458" y="0"/>
                </a:lnTo>
                <a:lnTo>
                  <a:pt x="1220458" y="1593725"/>
                </a:lnTo>
                <a:lnTo>
                  <a:pt x="0" y="1593725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7218" l="0" r="-20147" t="-7217"/>
            </a:stretch>
          </a:blipFill>
          <a:ln>
            <a:noFill/>
          </a:ln>
        </p:spPr>
      </p:sp>
      <p:sp>
        <p:nvSpPr>
          <p:cNvPr id="104" name="Google Shape;104;p2"/>
          <p:cNvSpPr/>
          <p:nvPr/>
        </p:nvSpPr>
        <p:spPr>
          <a:xfrm>
            <a:off x="8877847" y="-376130"/>
            <a:ext cx="5465344" cy="9372295"/>
          </a:xfrm>
          <a:custGeom>
            <a:rect b="b" l="l" r="r" t="t"/>
            <a:pathLst>
              <a:path extrusionOk="0" h="1162257" w="677756">
                <a:moveTo>
                  <a:pt x="32581" y="0"/>
                </a:moveTo>
                <a:lnTo>
                  <a:pt x="645176" y="0"/>
                </a:lnTo>
                <a:cubicBezTo>
                  <a:pt x="653817" y="0"/>
                  <a:pt x="662104" y="3433"/>
                  <a:pt x="668214" y="9543"/>
                </a:cubicBezTo>
                <a:cubicBezTo>
                  <a:pt x="674324" y="15653"/>
                  <a:pt x="677756" y="23940"/>
                  <a:pt x="677756" y="32581"/>
                </a:cubicBezTo>
                <a:lnTo>
                  <a:pt x="677756" y="1129676"/>
                </a:lnTo>
                <a:cubicBezTo>
                  <a:pt x="677756" y="1138317"/>
                  <a:pt x="674324" y="1146604"/>
                  <a:pt x="668214" y="1152714"/>
                </a:cubicBezTo>
                <a:cubicBezTo>
                  <a:pt x="662104" y="1158824"/>
                  <a:pt x="653817" y="1162257"/>
                  <a:pt x="645176" y="1162257"/>
                </a:cubicBezTo>
                <a:lnTo>
                  <a:pt x="32581" y="1162257"/>
                </a:lnTo>
                <a:cubicBezTo>
                  <a:pt x="23940" y="1162257"/>
                  <a:pt x="15653" y="1158824"/>
                  <a:pt x="9543" y="1152714"/>
                </a:cubicBezTo>
                <a:cubicBezTo>
                  <a:pt x="3433" y="1146604"/>
                  <a:pt x="0" y="1138317"/>
                  <a:pt x="0" y="1129676"/>
                </a:cubicBezTo>
                <a:lnTo>
                  <a:pt x="0" y="32581"/>
                </a:lnTo>
                <a:cubicBezTo>
                  <a:pt x="0" y="23940"/>
                  <a:pt x="3433" y="15653"/>
                  <a:pt x="9543" y="9543"/>
                </a:cubicBezTo>
                <a:cubicBezTo>
                  <a:pt x="15653" y="3433"/>
                  <a:pt x="23940" y="0"/>
                  <a:pt x="32581" y="0"/>
                </a:cubicBezTo>
                <a:close/>
              </a:path>
            </a:pathLst>
          </a:custGeom>
          <a:solidFill>
            <a:srgbClr val="013927">
              <a:alpha val="95294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9168613" y="7427529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" name="Google Shape;106;p2"/>
          <p:cNvSpPr/>
          <p:nvPr/>
        </p:nvSpPr>
        <p:spPr>
          <a:xfrm>
            <a:off x="9168613" y="609038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8"/>
                </a:lnTo>
                <a:lnTo>
                  <a:pt x="0" y="314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2"/>
          <p:cNvSpPr/>
          <p:nvPr/>
        </p:nvSpPr>
        <p:spPr>
          <a:xfrm>
            <a:off x="9144000" y="439832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" name="Google Shape;108;p2"/>
          <p:cNvSpPr/>
          <p:nvPr/>
        </p:nvSpPr>
        <p:spPr>
          <a:xfrm>
            <a:off x="9144000" y="308121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" name="Google Shape;109;p2"/>
          <p:cNvSpPr/>
          <p:nvPr/>
        </p:nvSpPr>
        <p:spPr>
          <a:xfrm>
            <a:off x="9144000" y="2093502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" name="Google Shape;110;p2"/>
          <p:cNvSpPr/>
          <p:nvPr/>
        </p:nvSpPr>
        <p:spPr>
          <a:xfrm>
            <a:off x="9144000" y="525681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" name="Google Shape;111;p2"/>
          <p:cNvSpPr txBox="1"/>
          <p:nvPr/>
        </p:nvSpPr>
        <p:spPr>
          <a:xfrm>
            <a:off x="9193227" y="877830"/>
            <a:ext cx="4712414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Unmute to speak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Use “Raise Hand” 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Drop thoughts/questions in chat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>
            <a:off x="9193227" y="2446393"/>
            <a:ext cx="5213123" cy="2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Please stay muted when you’re not speaking</a:t>
            </a:r>
            <a:endParaRPr/>
          </a:p>
        </p:txBody>
      </p:sp>
      <p:sp>
        <p:nvSpPr>
          <p:cNvPr id="113" name="Google Shape;113;p2"/>
          <p:cNvSpPr txBox="1"/>
          <p:nvPr/>
        </p:nvSpPr>
        <p:spPr>
          <a:xfrm>
            <a:off x="9193227" y="3445772"/>
            <a:ext cx="4712414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We’ll define terms as we go — pause us anytime if something’s unclear</a:t>
            </a:r>
            <a:endParaRPr/>
          </a:p>
        </p:txBody>
      </p:sp>
      <p:sp>
        <p:nvSpPr>
          <p:cNvPr id="114" name="Google Shape;114;p2"/>
          <p:cNvSpPr txBox="1"/>
          <p:nvPr/>
        </p:nvSpPr>
        <p:spPr>
          <a:xfrm>
            <a:off x="9272731" y="6454941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Sessions will be recorded; resources/recording + homework sent by email after class</a:t>
            </a:r>
            <a:endParaRPr/>
          </a:p>
        </p:txBody>
      </p:sp>
      <p:sp>
        <p:nvSpPr>
          <p:cNvPr id="115" name="Google Shape;115;p2"/>
          <p:cNvSpPr txBox="1"/>
          <p:nvPr/>
        </p:nvSpPr>
        <p:spPr>
          <a:xfrm>
            <a:off x="9217840" y="7827867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Captions, pacing, language needs, etc. — tell us in chat or email admin@frogtownfarm.org</a:t>
            </a:r>
            <a:endParaRPr/>
          </a:p>
        </p:txBody>
      </p:sp>
      <p:sp>
        <p:nvSpPr>
          <p:cNvPr id="116" name="Google Shape;116;p2"/>
          <p:cNvSpPr txBox="1"/>
          <p:nvPr/>
        </p:nvSpPr>
        <p:spPr>
          <a:xfrm>
            <a:off x="9540291" y="364121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Participation</a:t>
            </a:r>
            <a:endParaRPr/>
          </a:p>
        </p:txBody>
      </p:sp>
      <p:sp>
        <p:nvSpPr>
          <p:cNvPr id="117" name="Google Shape;117;p2"/>
          <p:cNvSpPr txBox="1"/>
          <p:nvPr/>
        </p:nvSpPr>
        <p:spPr>
          <a:xfrm>
            <a:off x="9540291" y="1952946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Zoom Etiquette</a:t>
            </a:r>
            <a:endParaRPr/>
          </a:p>
        </p:txBody>
      </p:sp>
      <p:sp>
        <p:nvSpPr>
          <p:cNvPr id="118" name="Google Shape;118;p2"/>
          <p:cNvSpPr txBox="1"/>
          <p:nvPr/>
        </p:nvSpPr>
        <p:spPr>
          <a:xfrm>
            <a:off x="9540291" y="2913989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Language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9603386" y="5949828"/>
            <a:ext cx="482757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Recording + Materials:</a:t>
            </a:r>
            <a:endParaRPr/>
          </a:p>
        </p:txBody>
      </p:sp>
      <p:sp>
        <p:nvSpPr>
          <p:cNvPr id="120" name="Google Shape;120;p2"/>
          <p:cNvSpPr txBox="1"/>
          <p:nvPr/>
        </p:nvSpPr>
        <p:spPr>
          <a:xfrm>
            <a:off x="9564904" y="7278474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Accessibility: </a:t>
            </a: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690866" y="900308"/>
            <a:ext cx="8015400" cy="34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13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WELCOME &amp; HOUSEKEEPING NOTES</a:t>
            </a:r>
            <a:endParaRPr sz="500"/>
          </a:p>
        </p:txBody>
      </p:sp>
      <p:sp>
        <p:nvSpPr>
          <p:cNvPr id="122" name="Google Shape;122;p2"/>
          <p:cNvSpPr txBox="1"/>
          <p:nvPr/>
        </p:nvSpPr>
        <p:spPr>
          <a:xfrm>
            <a:off x="690866" y="4672498"/>
            <a:ext cx="6718021" cy="3222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501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Who’s in the room? </a:t>
            </a:r>
            <a:endParaRPr/>
          </a:p>
          <a:p>
            <a:pPr indent="0" lvl="0" marL="0" marR="0" rtl="0" algn="l">
              <a:lnSpc>
                <a:spcPct val="11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501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Name • Pronouns </a:t>
            </a:r>
            <a:endParaRPr/>
          </a:p>
          <a:p>
            <a:pPr indent="0" lvl="0" marL="0" marR="0" rtl="0" algn="l">
              <a:lnSpc>
                <a:spcPct val="11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550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1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550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9193227" y="4831562"/>
            <a:ext cx="5003641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Complete the weekly surveys, participant agreement  and required material to receive the stipend</a:t>
            </a:r>
            <a:endParaRPr/>
          </a:p>
        </p:txBody>
      </p:sp>
      <p:sp>
        <p:nvSpPr>
          <p:cNvPr id="124" name="Google Shape;124;p2"/>
          <p:cNvSpPr txBox="1"/>
          <p:nvPr/>
        </p:nvSpPr>
        <p:spPr>
          <a:xfrm>
            <a:off x="9540291" y="4293550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Attendance + Stipend</a:t>
            </a:r>
            <a:endParaRPr/>
          </a:p>
        </p:txBody>
      </p:sp>
      <p:grpSp>
        <p:nvGrpSpPr>
          <p:cNvPr id="125" name="Google Shape;125;p2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26" name="Google Shape;126;p2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27" name="Google Shape;127;p2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2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29" name="Google Shape;129;p2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9436569" y="0"/>
            <a:ext cx="8851431" cy="10287000"/>
          </a:xfrm>
          <a:custGeom>
            <a:rect b="b" l="l" r="r" t="t"/>
            <a:pathLst>
              <a:path extrusionOk="0" h="944624" w="812800">
                <a:moveTo>
                  <a:pt x="0" y="0"/>
                </a:moveTo>
                <a:lnTo>
                  <a:pt x="812800" y="0"/>
                </a:lnTo>
                <a:lnTo>
                  <a:pt x="812800" y="944624"/>
                </a:lnTo>
                <a:lnTo>
                  <a:pt x="0" y="944624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648" l="0" r="0" t="-9648"/>
            </a:stretch>
          </a:blipFill>
          <a:ln>
            <a:noFill/>
          </a:ln>
        </p:spPr>
      </p:sp>
      <p:grpSp>
        <p:nvGrpSpPr>
          <p:cNvPr id="135" name="Google Shape;135;p3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36" name="Google Shape;136;p3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37" name="Google Shape;137;p3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" name="Google Shape;138;p3"/>
          <p:cNvSpPr/>
          <p:nvPr/>
        </p:nvSpPr>
        <p:spPr>
          <a:xfrm>
            <a:off x="437929" y="4798074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" name="Google Shape;139;p3"/>
          <p:cNvSpPr/>
          <p:nvPr/>
        </p:nvSpPr>
        <p:spPr>
          <a:xfrm>
            <a:off x="437929" y="5571244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" name="Google Shape;140;p3"/>
          <p:cNvSpPr/>
          <p:nvPr/>
        </p:nvSpPr>
        <p:spPr>
          <a:xfrm>
            <a:off x="437929" y="6344881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3"/>
          <p:cNvSpPr/>
          <p:nvPr/>
        </p:nvSpPr>
        <p:spPr>
          <a:xfrm>
            <a:off x="437929" y="7224963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2" name="Google Shape;142;p3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43" name="Google Shape;143;p3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44" name="Google Shape;144;p3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" name="Google Shape;145;p3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46" name="Google Shape;146;p3"/>
          <p:cNvSpPr txBox="1"/>
          <p:nvPr/>
        </p:nvSpPr>
        <p:spPr>
          <a:xfrm>
            <a:off x="437929" y="502848"/>
            <a:ext cx="8829300" cy="4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092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WHAT WE’RE EXPECTING TO COVER IN TODAY’S SESSIONS:</a:t>
            </a:r>
            <a:endParaRPr sz="100"/>
          </a:p>
        </p:txBody>
      </p:sp>
      <p:sp>
        <p:nvSpPr>
          <p:cNvPr id="147" name="Google Shape;147;p3"/>
          <p:cNvSpPr txBox="1"/>
          <p:nvPr/>
        </p:nvSpPr>
        <p:spPr>
          <a:xfrm>
            <a:off x="1098576" y="4847368"/>
            <a:ext cx="6112475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Review Homework</a:t>
            </a:r>
            <a:endParaRPr/>
          </a:p>
        </p:txBody>
      </p:sp>
      <p:sp>
        <p:nvSpPr>
          <p:cNvPr id="148" name="Google Shape;148;p3"/>
          <p:cNvSpPr txBox="1"/>
          <p:nvPr/>
        </p:nvSpPr>
        <p:spPr>
          <a:xfrm>
            <a:off x="1098576" y="5620538"/>
            <a:ext cx="7999062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Succession Planting</a:t>
            </a:r>
            <a:endParaRPr/>
          </a:p>
        </p:txBody>
      </p:sp>
      <p:sp>
        <p:nvSpPr>
          <p:cNvPr id="149" name="Google Shape;149;p3"/>
          <p:cNvSpPr txBox="1"/>
          <p:nvPr/>
        </p:nvSpPr>
        <p:spPr>
          <a:xfrm>
            <a:off x="1098576" y="6394175"/>
            <a:ext cx="4806323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Interplanting / Intercropping</a:t>
            </a:r>
            <a:endParaRPr/>
          </a:p>
        </p:txBody>
      </p:sp>
      <p:sp>
        <p:nvSpPr>
          <p:cNvPr id="150" name="Google Shape;150;p3"/>
          <p:cNvSpPr txBox="1"/>
          <p:nvPr/>
        </p:nvSpPr>
        <p:spPr>
          <a:xfrm>
            <a:off x="1098576" y="7274257"/>
            <a:ext cx="5029304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Cover Crops</a:t>
            </a:r>
            <a:endParaRPr/>
          </a:p>
        </p:txBody>
      </p:sp>
      <p:sp>
        <p:nvSpPr>
          <p:cNvPr id="151" name="Google Shape;151;p3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"/>
          <p:cNvSpPr/>
          <p:nvPr/>
        </p:nvSpPr>
        <p:spPr>
          <a:xfrm>
            <a:off x="9724927" y="0"/>
            <a:ext cx="8563073" cy="10287000"/>
          </a:xfrm>
          <a:custGeom>
            <a:rect b="b" l="l" r="r" t="t"/>
            <a:pathLst>
              <a:path extrusionOk="0" h="944624" w="786321">
                <a:moveTo>
                  <a:pt x="0" y="0"/>
                </a:moveTo>
                <a:lnTo>
                  <a:pt x="786321" y="0"/>
                </a:lnTo>
                <a:lnTo>
                  <a:pt x="786321" y="944624"/>
                </a:lnTo>
                <a:lnTo>
                  <a:pt x="0" y="944624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2429" l="0" r="0" t="-12429"/>
            </a:stretch>
          </a:blipFill>
          <a:ln>
            <a:noFill/>
          </a:ln>
        </p:spPr>
      </p:sp>
      <p:grpSp>
        <p:nvGrpSpPr>
          <p:cNvPr id="157" name="Google Shape;157;p4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58" name="Google Shape;158;p4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59" name="Google Shape;159;p4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4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61" name="Google Shape;161;p4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62" name="Google Shape;162;p4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" name="Google Shape;163;p4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64" name="Google Shape;164;p4"/>
          <p:cNvSpPr/>
          <p:nvPr/>
        </p:nvSpPr>
        <p:spPr>
          <a:xfrm>
            <a:off x="1028700" y="4399206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5" name="Google Shape;165;p4"/>
          <p:cNvSpPr/>
          <p:nvPr/>
        </p:nvSpPr>
        <p:spPr>
          <a:xfrm>
            <a:off x="1028700" y="5350869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6" name="Google Shape;166;p4"/>
          <p:cNvSpPr txBox="1"/>
          <p:nvPr/>
        </p:nvSpPr>
        <p:spPr>
          <a:xfrm>
            <a:off x="1028700" y="1795707"/>
            <a:ext cx="7866187" cy="21843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SUCCESSION PLANTING: </a:t>
            </a:r>
            <a:endParaRPr/>
          </a:p>
        </p:txBody>
      </p:sp>
      <p:sp>
        <p:nvSpPr>
          <p:cNvPr id="167" name="Google Shape;167;p4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168" name="Google Shape;168;p4"/>
          <p:cNvSpPr txBox="1"/>
          <p:nvPr/>
        </p:nvSpPr>
        <p:spPr>
          <a:xfrm>
            <a:off x="1796402" y="4623426"/>
            <a:ext cx="7405166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What is succession planting? </a:t>
            </a:r>
            <a:endParaRPr/>
          </a:p>
        </p:txBody>
      </p:sp>
      <p:sp>
        <p:nvSpPr>
          <p:cNvPr id="169" name="Google Shape;169;p4"/>
          <p:cNvSpPr txBox="1"/>
          <p:nvPr/>
        </p:nvSpPr>
        <p:spPr>
          <a:xfrm>
            <a:off x="1755749" y="5359616"/>
            <a:ext cx="8803044" cy="422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Why should we care?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"/>
          <p:cNvSpPr/>
          <p:nvPr/>
        </p:nvSpPr>
        <p:spPr>
          <a:xfrm>
            <a:off x="9724927" y="0"/>
            <a:ext cx="8563073" cy="10287000"/>
          </a:xfrm>
          <a:custGeom>
            <a:rect b="b" l="l" r="r" t="t"/>
            <a:pathLst>
              <a:path extrusionOk="0" h="944624" w="786321">
                <a:moveTo>
                  <a:pt x="0" y="0"/>
                </a:moveTo>
                <a:lnTo>
                  <a:pt x="786321" y="0"/>
                </a:lnTo>
                <a:lnTo>
                  <a:pt x="786321" y="944624"/>
                </a:lnTo>
                <a:lnTo>
                  <a:pt x="0" y="944624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2350" l="0" r="0" t="-12351"/>
            </a:stretch>
          </a:blipFill>
          <a:ln>
            <a:noFill/>
          </a:ln>
        </p:spPr>
      </p:sp>
      <p:grpSp>
        <p:nvGrpSpPr>
          <p:cNvPr id="175" name="Google Shape;175;p5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76" name="Google Shape;176;p5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77" name="Google Shape;177;p5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5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79" name="Google Shape;179;p5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80" name="Google Shape;180;p5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1" name="Google Shape;181;p5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82" name="Google Shape;182;p5"/>
          <p:cNvSpPr/>
          <p:nvPr/>
        </p:nvSpPr>
        <p:spPr>
          <a:xfrm>
            <a:off x="849724" y="4095671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3" name="Google Shape;183;p5"/>
          <p:cNvSpPr/>
          <p:nvPr/>
        </p:nvSpPr>
        <p:spPr>
          <a:xfrm>
            <a:off x="849724" y="5047334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4" name="Google Shape;184;p5"/>
          <p:cNvSpPr txBox="1"/>
          <p:nvPr/>
        </p:nvSpPr>
        <p:spPr>
          <a:xfrm>
            <a:off x="849724" y="1763259"/>
            <a:ext cx="8458200" cy="225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6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INTERPLANTING / INTERCROPPING</a:t>
            </a:r>
            <a:endParaRPr sz="300"/>
          </a:p>
        </p:txBody>
      </p:sp>
      <p:sp>
        <p:nvSpPr>
          <p:cNvPr id="185" name="Google Shape;185;p5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186" name="Google Shape;186;p5"/>
          <p:cNvSpPr txBox="1"/>
          <p:nvPr/>
        </p:nvSpPr>
        <p:spPr>
          <a:xfrm>
            <a:off x="1617425" y="4319891"/>
            <a:ext cx="7405166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What is intercropping? Why should we care?</a:t>
            </a:r>
            <a:endParaRPr/>
          </a:p>
        </p:txBody>
      </p:sp>
      <p:sp>
        <p:nvSpPr>
          <p:cNvPr id="187" name="Google Shape;187;p5"/>
          <p:cNvSpPr txBox="1"/>
          <p:nvPr/>
        </p:nvSpPr>
        <p:spPr>
          <a:xfrm>
            <a:off x="1617425" y="5161983"/>
            <a:ext cx="8803044" cy="422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Small Scale Intensive Farming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"/>
          <p:cNvSpPr/>
          <p:nvPr/>
        </p:nvSpPr>
        <p:spPr>
          <a:xfrm>
            <a:off x="9724927" y="0"/>
            <a:ext cx="8563073" cy="10287000"/>
          </a:xfrm>
          <a:custGeom>
            <a:rect b="b" l="l" r="r" t="t"/>
            <a:pathLst>
              <a:path extrusionOk="0" h="944624" w="786321">
                <a:moveTo>
                  <a:pt x="0" y="0"/>
                </a:moveTo>
                <a:lnTo>
                  <a:pt x="786321" y="0"/>
                </a:lnTo>
                <a:lnTo>
                  <a:pt x="786321" y="944624"/>
                </a:lnTo>
                <a:lnTo>
                  <a:pt x="0" y="944624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0987" l="0" r="0" t="0"/>
            </a:stretch>
          </a:blipFill>
          <a:ln>
            <a:noFill/>
          </a:ln>
        </p:spPr>
      </p:sp>
      <p:grpSp>
        <p:nvGrpSpPr>
          <p:cNvPr id="193" name="Google Shape;193;p6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94" name="Google Shape;194;p6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95" name="Google Shape;195;p6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6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97" name="Google Shape;197;p6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98" name="Google Shape;198;p6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9" name="Google Shape;199;p6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00" name="Google Shape;200;p6"/>
          <p:cNvSpPr/>
          <p:nvPr/>
        </p:nvSpPr>
        <p:spPr>
          <a:xfrm>
            <a:off x="849724" y="3230595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1" name="Google Shape;201;p6"/>
          <p:cNvSpPr/>
          <p:nvPr/>
        </p:nvSpPr>
        <p:spPr>
          <a:xfrm>
            <a:off x="849724" y="4182258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2" name="Google Shape;202;p6"/>
          <p:cNvSpPr txBox="1"/>
          <p:nvPr/>
        </p:nvSpPr>
        <p:spPr>
          <a:xfrm>
            <a:off x="849724" y="1763259"/>
            <a:ext cx="8458081" cy="11271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COVER CROPS</a:t>
            </a:r>
            <a:endParaRPr/>
          </a:p>
        </p:txBody>
      </p:sp>
      <p:sp>
        <p:nvSpPr>
          <p:cNvPr id="203" name="Google Shape;203;p6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04" name="Google Shape;204;p6"/>
          <p:cNvSpPr txBox="1"/>
          <p:nvPr/>
        </p:nvSpPr>
        <p:spPr>
          <a:xfrm>
            <a:off x="1617425" y="3454816"/>
            <a:ext cx="7405166" cy="5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What are cover crops? Why should we care?</a:t>
            </a:r>
            <a:endParaRPr/>
          </a:p>
          <a:p>
            <a:pPr indent="0" lvl="0" marL="0" marR="0" rtl="0" algn="l">
              <a:lnSpc>
                <a:spcPct val="90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99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5" name="Google Shape;205;p6"/>
          <p:cNvSpPr txBox="1"/>
          <p:nvPr/>
        </p:nvSpPr>
        <p:spPr>
          <a:xfrm>
            <a:off x="1617425" y="4296908"/>
            <a:ext cx="8803044" cy="422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Cover cropping as a crop rotation strategy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/>
          <p:nvPr/>
        </p:nvSpPr>
        <p:spPr>
          <a:xfrm>
            <a:off x="10410328" y="6607"/>
            <a:ext cx="7980508" cy="10343739"/>
          </a:xfrm>
          <a:custGeom>
            <a:rect b="b" l="l" r="r" t="t"/>
            <a:pathLst>
              <a:path extrusionOk="0" h="10343739" w="7980508">
                <a:moveTo>
                  <a:pt x="0" y="0"/>
                </a:moveTo>
                <a:lnTo>
                  <a:pt x="7980508" y="0"/>
                </a:lnTo>
                <a:lnTo>
                  <a:pt x="7980508" y="10343739"/>
                </a:lnTo>
                <a:lnTo>
                  <a:pt x="0" y="103437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3760" l="0" r="0" t="-1965"/>
            </a:stretch>
          </a:blipFill>
          <a:ln>
            <a:noFill/>
          </a:ln>
        </p:spPr>
      </p:sp>
      <p:grpSp>
        <p:nvGrpSpPr>
          <p:cNvPr id="211" name="Google Shape;211;p7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212" name="Google Shape;212;p7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213" name="Google Shape;213;p7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7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215" name="Google Shape;215;p7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16" name="Google Shape;216;p7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7" name="Google Shape;217;p7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18" name="Google Shape;218;p7"/>
          <p:cNvSpPr/>
          <p:nvPr/>
        </p:nvSpPr>
        <p:spPr>
          <a:xfrm>
            <a:off x="639558" y="5143500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9" name="Google Shape;219;p7"/>
          <p:cNvSpPr/>
          <p:nvPr/>
        </p:nvSpPr>
        <p:spPr>
          <a:xfrm>
            <a:off x="639558" y="6095163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5"/>
                </a:lnTo>
                <a:lnTo>
                  <a:pt x="0" y="5369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0" name="Google Shape;220;p7"/>
          <p:cNvSpPr txBox="1"/>
          <p:nvPr/>
        </p:nvSpPr>
        <p:spPr>
          <a:xfrm>
            <a:off x="639558" y="697328"/>
            <a:ext cx="8292000" cy="40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9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SOIL HEALTH CONNECTION ACROSS STRATEGIES</a:t>
            </a:r>
            <a:endParaRPr sz="100"/>
          </a:p>
        </p:txBody>
      </p:sp>
      <p:sp>
        <p:nvSpPr>
          <p:cNvPr id="221" name="Google Shape;221;p7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22" name="Google Shape;222;p7"/>
          <p:cNvSpPr txBox="1"/>
          <p:nvPr/>
        </p:nvSpPr>
        <p:spPr>
          <a:xfrm>
            <a:off x="1407260" y="5367720"/>
            <a:ext cx="7405166" cy="311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Impact of bare / uncovered soil on soil health</a:t>
            </a:r>
            <a:endParaRPr/>
          </a:p>
        </p:txBody>
      </p:sp>
      <p:sp>
        <p:nvSpPr>
          <p:cNvPr id="223" name="Google Shape;223;p7"/>
          <p:cNvSpPr txBox="1"/>
          <p:nvPr/>
        </p:nvSpPr>
        <p:spPr>
          <a:xfrm>
            <a:off x="1407260" y="6209812"/>
            <a:ext cx="8803044" cy="422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Water use &amp; evaporation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8" name="Google Shape;228;p8"/>
          <p:cNvCxnSpPr/>
          <p:nvPr/>
        </p:nvCxnSpPr>
        <p:spPr>
          <a:xfrm flipH="1" rot="10800000">
            <a:off x="10806302" y="4271451"/>
            <a:ext cx="1267470" cy="980386"/>
          </a:xfrm>
          <a:prstGeom prst="straightConnector1">
            <a:avLst/>
          </a:prstGeom>
          <a:noFill/>
          <a:ln cap="flat" cmpd="sng" w="38100">
            <a:solidFill>
              <a:srgbClr val="4077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29" name="Google Shape;229;p8"/>
          <p:cNvCxnSpPr/>
          <p:nvPr/>
        </p:nvCxnSpPr>
        <p:spPr>
          <a:xfrm>
            <a:off x="10096367" y="7614037"/>
            <a:ext cx="1419870" cy="719304"/>
          </a:xfrm>
          <a:prstGeom prst="straightConnector1">
            <a:avLst/>
          </a:prstGeom>
          <a:noFill/>
          <a:ln cap="flat" cmpd="sng" w="38100">
            <a:solidFill>
              <a:srgbClr val="4077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0" name="Google Shape;230;p8"/>
          <p:cNvCxnSpPr/>
          <p:nvPr/>
        </p:nvCxnSpPr>
        <p:spPr>
          <a:xfrm rot="10800000">
            <a:off x="5544393" y="4393570"/>
            <a:ext cx="1599192" cy="968762"/>
          </a:xfrm>
          <a:prstGeom prst="straightConnector1">
            <a:avLst/>
          </a:prstGeom>
          <a:noFill/>
          <a:ln cap="flat" cmpd="sng" w="38100">
            <a:solidFill>
              <a:srgbClr val="4077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1" name="Google Shape;231;p8"/>
          <p:cNvCxnSpPr/>
          <p:nvPr/>
        </p:nvCxnSpPr>
        <p:spPr>
          <a:xfrm flipH="1">
            <a:off x="5909420" y="7729479"/>
            <a:ext cx="2293455" cy="575450"/>
          </a:xfrm>
          <a:prstGeom prst="straightConnector1">
            <a:avLst/>
          </a:prstGeom>
          <a:noFill/>
          <a:ln cap="flat" cmpd="sng" w="38100">
            <a:solidFill>
              <a:srgbClr val="4077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2" name="Google Shape;232;p8"/>
          <p:cNvCxnSpPr/>
          <p:nvPr/>
        </p:nvCxnSpPr>
        <p:spPr>
          <a:xfrm rot="10800000">
            <a:off x="9112970" y="2701632"/>
            <a:ext cx="799596" cy="1453144"/>
          </a:xfrm>
          <a:prstGeom prst="straightConnector1">
            <a:avLst/>
          </a:prstGeom>
          <a:noFill/>
          <a:ln cap="flat" cmpd="sng" w="38100">
            <a:solidFill>
              <a:srgbClr val="407709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233" name="Google Shape;233;p8"/>
          <p:cNvSpPr/>
          <p:nvPr/>
        </p:nvSpPr>
        <p:spPr>
          <a:xfrm rot="-78313">
            <a:off x="5982817" y="3177678"/>
            <a:ext cx="5743359" cy="6509775"/>
          </a:xfrm>
          <a:custGeom>
            <a:rect b="b" l="l" r="r" t="t"/>
            <a:pathLst>
              <a:path extrusionOk="0" h="6509775" w="5743359">
                <a:moveTo>
                  <a:pt x="0" y="0"/>
                </a:moveTo>
                <a:lnTo>
                  <a:pt x="5743359" y="0"/>
                </a:lnTo>
                <a:lnTo>
                  <a:pt x="5743359" y="6509775"/>
                </a:lnTo>
                <a:lnTo>
                  <a:pt x="0" y="65097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5767" r="-17437" t="-17524"/>
            </a:stretch>
          </a:blipFill>
          <a:ln>
            <a:noFill/>
          </a:ln>
        </p:spPr>
      </p:sp>
      <p:sp>
        <p:nvSpPr>
          <p:cNvPr id="234" name="Google Shape;234;p8"/>
          <p:cNvSpPr txBox="1"/>
          <p:nvPr/>
        </p:nvSpPr>
        <p:spPr>
          <a:xfrm>
            <a:off x="224360" y="3931020"/>
            <a:ext cx="5224783" cy="5730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Seeds sourced by </a:t>
            </a:r>
            <a:endParaRPr/>
          </a:p>
          <a:p>
            <a:pPr indent="0" lvl="0" marL="0" marR="0" rtl="0" algn="r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[Participants choose date]</a:t>
            </a:r>
            <a:endParaRPr/>
          </a:p>
        </p:txBody>
      </p:sp>
      <p:sp>
        <p:nvSpPr>
          <p:cNvPr id="235" name="Google Shape;235;p8"/>
          <p:cNvSpPr txBox="1"/>
          <p:nvPr/>
        </p:nvSpPr>
        <p:spPr>
          <a:xfrm>
            <a:off x="6469249" y="382812"/>
            <a:ext cx="4587900" cy="11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7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ACTIVITY</a:t>
            </a:r>
            <a:endParaRPr sz="400"/>
          </a:p>
        </p:txBody>
      </p:sp>
      <p:sp>
        <p:nvSpPr>
          <p:cNvPr id="236" name="Google Shape;236;p8"/>
          <p:cNvSpPr txBox="1"/>
          <p:nvPr/>
        </p:nvSpPr>
        <p:spPr>
          <a:xfrm>
            <a:off x="4106551" y="1274975"/>
            <a:ext cx="114006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Let’s follow the life-cycle of an imaginary plot in Frogtown Farm. </a:t>
            </a:r>
            <a:endParaRPr/>
          </a:p>
        </p:txBody>
      </p:sp>
      <p:sp>
        <p:nvSpPr>
          <p:cNvPr id="237" name="Google Shape;237;p8"/>
          <p:cNvSpPr txBox="1"/>
          <p:nvPr/>
        </p:nvSpPr>
        <p:spPr>
          <a:xfrm>
            <a:off x="5274904" y="2174637"/>
            <a:ext cx="7638032" cy="581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Seeds started indoors by [Participants choose date]</a:t>
            </a:r>
            <a:endParaRPr/>
          </a:p>
          <a:p>
            <a:pPr indent="0" lvl="0" marL="0" marR="0" rtl="0" algn="ctr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354" u="none" cap="none" strike="noStrike">
              <a:solidFill>
                <a:srgbClr val="4077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8"/>
          <p:cNvSpPr txBox="1"/>
          <p:nvPr/>
        </p:nvSpPr>
        <p:spPr>
          <a:xfrm>
            <a:off x="12226172" y="3834428"/>
            <a:ext cx="5224783" cy="849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Seedlings transplanted outdoors by [Participants choose date]</a:t>
            </a:r>
            <a:endParaRPr/>
          </a:p>
          <a:p>
            <a:pPr indent="0" lvl="0" marL="0" marR="0" rtl="0" algn="l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354" u="none" cap="none" strike="noStrike">
              <a:solidFill>
                <a:srgbClr val="4077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8"/>
          <p:cNvSpPr txBox="1"/>
          <p:nvPr/>
        </p:nvSpPr>
        <p:spPr>
          <a:xfrm>
            <a:off x="11683647" y="7818026"/>
            <a:ext cx="5224783" cy="849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Plant harvested on </a:t>
            </a:r>
            <a:endParaRPr/>
          </a:p>
          <a:p>
            <a:pPr indent="0" lvl="0" marL="0" marR="0" rtl="0" algn="l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[Participants choose date]</a:t>
            </a:r>
            <a:endParaRPr/>
          </a:p>
          <a:p>
            <a:pPr indent="0" lvl="0" marL="0" marR="0" rtl="0" algn="l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354" u="none" cap="none" strike="noStrike">
              <a:solidFill>
                <a:srgbClr val="4077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0" name="Google Shape;240;p8"/>
          <p:cNvGrpSpPr/>
          <p:nvPr/>
        </p:nvGrpSpPr>
        <p:grpSpPr>
          <a:xfrm>
            <a:off x="-5048651" y="9113639"/>
            <a:ext cx="23476109" cy="1236707"/>
            <a:chOff x="0" y="-38100"/>
            <a:chExt cx="6183008" cy="325717"/>
          </a:xfrm>
        </p:grpSpPr>
        <p:sp>
          <p:nvSpPr>
            <p:cNvPr id="241" name="Google Shape;241;p8"/>
            <p:cNvSpPr/>
            <p:nvPr/>
          </p:nvSpPr>
          <p:spPr>
            <a:xfrm>
              <a:off x="0" y="0"/>
              <a:ext cx="6183008" cy="287617"/>
            </a:xfrm>
            <a:custGeom>
              <a:rect b="b" l="l" r="r" t="t"/>
              <a:pathLst>
                <a:path extrusionOk="0" h="287617" w="6183008">
                  <a:moveTo>
                    <a:pt x="0" y="0"/>
                  </a:moveTo>
                  <a:lnTo>
                    <a:pt x="6183008" y="0"/>
                  </a:lnTo>
                  <a:lnTo>
                    <a:pt x="6183008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013927"/>
            </a:solidFill>
            <a:ln>
              <a:noFill/>
            </a:ln>
          </p:spPr>
        </p:sp>
        <p:sp>
          <p:nvSpPr>
            <p:cNvPr id="242" name="Google Shape;242;p8"/>
            <p:cNvSpPr txBox="1"/>
            <p:nvPr/>
          </p:nvSpPr>
          <p:spPr>
            <a:xfrm>
              <a:off x="0" y="-38100"/>
              <a:ext cx="6183008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3" name="Google Shape;243;p8"/>
          <p:cNvGrpSpPr/>
          <p:nvPr/>
        </p:nvGrpSpPr>
        <p:grpSpPr>
          <a:xfrm>
            <a:off x="-5048651" y="9113639"/>
            <a:ext cx="23617764" cy="1173361"/>
            <a:chOff x="0" y="-38100"/>
            <a:chExt cx="6220316" cy="309033"/>
          </a:xfrm>
        </p:grpSpPr>
        <p:sp>
          <p:nvSpPr>
            <p:cNvPr id="244" name="Google Shape;244;p8"/>
            <p:cNvSpPr/>
            <p:nvPr/>
          </p:nvSpPr>
          <p:spPr>
            <a:xfrm>
              <a:off x="0" y="0"/>
              <a:ext cx="6220316" cy="270933"/>
            </a:xfrm>
            <a:custGeom>
              <a:rect b="b" l="l" r="r" t="t"/>
              <a:pathLst>
                <a:path extrusionOk="0" h="270933" w="6220316">
                  <a:moveTo>
                    <a:pt x="0" y="0"/>
                  </a:moveTo>
                  <a:lnTo>
                    <a:pt x="6220316" y="0"/>
                  </a:lnTo>
                  <a:lnTo>
                    <a:pt x="6220316" y="270933"/>
                  </a:lnTo>
                  <a:lnTo>
                    <a:pt x="0" y="270933"/>
                  </a:lnTo>
                  <a:close/>
                </a:path>
              </a:pathLst>
            </a:custGeom>
            <a:gradFill>
              <a:gsLst>
                <a:gs pos="0">
                  <a:srgbClr val="006601"/>
                </a:gs>
                <a:gs pos="100000">
                  <a:srgbClr val="ACB727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45" name="Google Shape;245;p8"/>
            <p:cNvSpPr txBox="1"/>
            <p:nvPr/>
          </p:nvSpPr>
          <p:spPr>
            <a:xfrm>
              <a:off x="0" y="-38100"/>
              <a:ext cx="6220316" cy="3090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6" name="Google Shape;246;p8"/>
          <p:cNvSpPr/>
          <p:nvPr/>
        </p:nvSpPr>
        <p:spPr>
          <a:xfrm>
            <a:off x="16980536" y="9449571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2" y="0"/>
                </a:lnTo>
                <a:lnTo>
                  <a:pt x="1126792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247" name="Google Shape;247;p8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48" name="Google Shape;248;p8"/>
          <p:cNvSpPr/>
          <p:nvPr/>
        </p:nvSpPr>
        <p:spPr>
          <a:xfrm rot="4989291">
            <a:off x="8221291" y="2628000"/>
            <a:ext cx="1845418" cy="2928761"/>
          </a:xfrm>
          <a:custGeom>
            <a:rect b="b" l="l" r="r" t="t"/>
            <a:pathLst>
              <a:path extrusionOk="0" h="2928761" w="1845418">
                <a:moveTo>
                  <a:pt x="0" y="0"/>
                </a:moveTo>
                <a:lnTo>
                  <a:pt x="1845418" y="0"/>
                </a:lnTo>
                <a:lnTo>
                  <a:pt x="1845418" y="2928761"/>
                </a:lnTo>
                <a:lnTo>
                  <a:pt x="0" y="29287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95144" l="-58295" r="-256264" t="-66061"/>
            </a:stretch>
          </a:blipFill>
          <a:ln>
            <a:noFill/>
          </a:ln>
        </p:spPr>
      </p:sp>
      <p:sp>
        <p:nvSpPr>
          <p:cNvPr id="249" name="Google Shape;249;p8"/>
          <p:cNvSpPr/>
          <p:nvPr/>
        </p:nvSpPr>
        <p:spPr>
          <a:xfrm>
            <a:off x="8296539" y="3428204"/>
            <a:ext cx="1412081" cy="1075871"/>
          </a:xfrm>
          <a:custGeom>
            <a:rect b="b" l="l" r="r" t="t"/>
            <a:pathLst>
              <a:path extrusionOk="0" h="1075871" w="1412081">
                <a:moveTo>
                  <a:pt x="0" y="0"/>
                </a:moveTo>
                <a:lnTo>
                  <a:pt x="1412081" y="0"/>
                </a:lnTo>
                <a:lnTo>
                  <a:pt x="1412081" y="1075871"/>
                </a:lnTo>
                <a:lnTo>
                  <a:pt x="0" y="10758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349292" l="-78292" r="-363448" t="-261793"/>
            </a:stretch>
          </a:blipFill>
          <a:ln>
            <a:noFill/>
          </a:ln>
        </p:spPr>
      </p:sp>
      <p:sp>
        <p:nvSpPr>
          <p:cNvPr id="250" name="Google Shape;250;p8"/>
          <p:cNvSpPr/>
          <p:nvPr/>
        </p:nvSpPr>
        <p:spPr>
          <a:xfrm rot="-4408982">
            <a:off x="5428830" y="4496030"/>
            <a:ext cx="3459225" cy="1770705"/>
          </a:xfrm>
          <a:custGeom>
            <a:rect b="b" l="l" r="r" t="t"/>
            <a:pathLst>
              <a:path extrusionOk="0" h="1770705" w="3459225">
                <a:moveTo>
                  <a:pt x="0" y="0"/>
                </a:moveTo>
                <a:lnTo>
                  <a:pt x="3459226" y="0"/>
                </a:lnTo>
                <a:lnTo>
                  <a:pt x="3459226" y="1770705"/>
                </a:lnTo>
                <a:lnTo>
                  <a:pt x="0" y="17707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-268770" l="-61118" r="-60037" t="-63287"/>
            </a:stretch>
          </a:blipFill>
          <a:ln>
            <a:noFill/>
          </a:ln>
        </p:spPr>
      </p:sp>
      <p:sp>
        <p:nvSpPr>
          <p:cNvPr id="251" name="Google Shape;251;p8"/>
          <p:cNvSpPr/>
          <p:nvPr/>
        </p:nvSpPr>
        <p:spPr>
          <a:xfrm>
            <a:off x="6343989" y="4712893"/>
            <a:ext cx="1333769" cy="940307"/>
          </a:xfrm>
          <a:custGeom>
            <a:rect b="b" l="l" r="r" t="t"/>
            <a:pathLst>
              <a:path extrusionOk="0" h="940307" w="1333769">
                <a:moveTo>
                  <a:pt x="0" y="0"/>
                </a:moveTo>
                <a:lnTo>
                  <a:pt x="1333769" y="0"/>
                </a:lnTo>
                <a:lnTo>
                  <a:pt x="1333769" y="940307"/>
                </a:lnTo>
                <a:lnTo>
                  <a:pt x="0" y="9403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-506324" l="-209988" r="-201991" t="-119838"/>
            </a:stretch>
          </a:blipFill>
          <a:ln>
            <a:noFill/>
          </a:ln>
        </p:spPr>
      </p:sp>
      <p:sp>
        <p:nvSpPr>
          <p:cNvPr id="252" name="Google Shape;252;p8"/>
          <p:cNvSpPr txBox="1"/>
          <p:nvPr/>
        </p:nvSpPr>
        <p:spPr>
          <a:xfrm>
            <a:off x="513187" y="7956139"/>
            <a:ext cx="5224783" cy="5730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94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54" u="none" cap="none" strike="noStrike">
                <a:solidFill>
                  <a:srgbClr val="407709"/>
                </a:solidFill>
                <a:latin typeface="Arial"/>
                <a:ea typeface="Arial"/>
                <a:cs typeface="Arial"/>
                <a:sym typeface="Arial"/>
              </a:rPr>
              <a:t>Seedlings re-planted on [Participants choose date]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9"/>
          <p:cNvGrpSpPr/>
          <p:nvPr/>
        </p:nvGrpSpPr>
        <p:grpSpPr>
          <a:xfrm>
            <a:off x="1424420" y="1871615"/>
            <a:ext cx="13950126" cy="1139208"/>
            <a:chOff x="0" y="-47625"/>
            <a:chExt cx="3630418" cy="296470"/>
          </a:xfrm>
        </p:grpSpPr>
        <p:sp>
          <p:nvSpPr>
            <p:cNvPr id="258" name="Google Shape;258;p9"/>
            <p:cNvSpPr/>
            <p:nvPr/>
          </p:nvSpPr>
          <p:spPr>
            <a:xfrm>
              <a:off x="0" y="0"/>
              <a:ext cx="3630418" cy="248845"/>
            </a:xfrm>
            <a:custGeom>
              <a:rect b="b" l="l" r="r" t="t"/>
              <a:pathLst>
                <a:path extrusionOk="0" h="248845" w="3630418">
                  <a:moveTo>
                    <a:pt x="18314" y="0"/>
                  </a:moveTo>
                  <a:lnTo>
                    <a:pt x="3612104" y="0"/>
                  </a:lnTo>
                  <a:cubicBezTo>
                    <a:pt x="3616961" y="0"/>
                    <a:pt x="3621619" y="1930"/>
                    <a:pt x="3625054" y="5364"/>
                  </a:cubicBezTo>
                  <a:cubicBezTo>
                    <a:pt x="3628489" y="8799"/>
                    <a:pt x="3630418" y="13457"/>
                    <a:pt x="3630418" y="18314"/>
                  </a:cubicBezTo>
                  <a:lnTo>
                    <a:pt x="3630418" y="230531"/>
                  </a:lnTo>
                  <a:cubicBezTo>
                    <a:pt x="3630418" y="240646"/>
                    <a:pt x="3622218" y="248845"/>
                    <a:pt x="3612104" y="248845"/>
                  </a:cubicBezTo>
                  <a:lnTo>
                    <a:pt x="18314" y="248845"/>
                  </a:lnTo>
                  <a:cubicBezTo>
                    <a:pt x="8199" y="248845"/>
                    <a:pt x="0" y="240646"/>
                    <a:pt x="0" y="230531"/>
                  </a:cubicBezTo>
                  <a:lnTo>
                    <a:pt x="0" y="18314"/>
                  </a:lnTo>
                  <a:cubicBezTo>
                    <a:pt x="0" y="8199"/>
                    <a:pt x="8199" y="0"/>
                    <a:pt x="18314" y="0"/>
                  </a:cubicBezTo>
                  <a:close/>
                </a:path>
              </a:pathLst>
            </a:custGeom>
            <a:solidFill>
              <a:srgbClr val="F6FFF6"/>
            </a:solidFill>
            <a:ln cap="rnd" cmpd="sng" w="28575">
              <a:solidFill>
                <a:srgbClr val="4077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9"/>
            <p:cNvSpPr txBox="1"/>
            <p:nvPr/>
          </p:nvSpPr>
          <p:spPr>
            <a:xfrm>
              <a:off x="0" y="-47625"/>
              <a:ext cx="3630418" cy="2964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9"/>
          <p:cNvGrpSpPr/>
          <p:nvPr/>
        </p:nvGrpSpPr>
        <p:grpSpPr>
          <a:xfrm rot="9397689">
            <a:off x="-182604" y="5726364"/>
            <a:ext cx="3076626" cy="6115751"/>
            <a:chOff x="0" y="0"/>
            <a:chExt cx="3198749" cy="6358509"/>
          </a:xfrm>
        </p:grpSpPr>
        <p:sp>
          <p:nvSpPr>
            <p:cNvPr id="261" name="Google Shape;261;p9"/>
            <p:cNvSpPr/>
            <p:nvPr/>
          </p:nvSpPr>
          <p:spPr>
            <a:xfrm>
              <a:off x="3937" y="3937"/>
              <a:ext cx="3191129" cy="6350635"/>
            </a:xfrm>
            <a:custGeom>
              <a:rect b="b" l="l" r="r" t="t"/>
              <a:pathLst>
                <a:path extrusionOk="0" h="6350635" w="3191129">
                  <a:moveTo>
                    <a:pt x="3175254" y="0"/>
                  </a:moveTo>
                  <a:cubicBezTo>
                    <a:pt x="1421638" y="0"/>
                    <a:pt x="0" y="1421638"/>
                    <a:pt x="0" y="3175254"/>
                  </a:cubicBezTo>
                  <a:cubicBezTo>
                    <a:pt x="0" y="4928870"/>
                    <a:pt x="1421638" y="6350635"/>
                    <a:pt x="3175381" y="6350635"/>
                  </a:cubicBezTo>
                  <a:lnTo>
                    <a:pt x="3191129" y="4412361"/>
                  </a:lnTo>
                  <a:cubicBezTo>
                    <a:pt x="2512822" y="4412361"/>
                    <a:pt x="1963039" y="3862578"/>
                    <a:pt x="1963039" y="3184271"/>
                  </a:cubicBezTo>
                  <a:cubicBezTo>
                    <a:pt x="1963039" y="2505964"/>
                    <a:pt x="2512822" y="1956181"/>
                    <a:pt x="3191129" y="1956181"/>
                  </a:cubicBezTo>
                  <a:lnTo>
                    <a:pt x="3175254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-15919" r="-15919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9"/>
            <p:cNvSpPr/>
            <p:nvPr/>
          </p:nvSpPr>
          <p:spPr>
            <a:xfrm>
              <a:off x="0" y="0"/>
              <a:ext cx="3198749" cy="6358509"/>
            </a:xfrm>
            <a:custGeom>
              <a:rect b="b" l="l" r="r" t="t"/>
              <a:pathLst>
                <a:path extrusionOk="0" h="6358509" w="3198749">
                  <a:moveTo>
                    <a:pt x="3183128" y="6358509"/>
                  </a:moveTo>
                  <a:lnTo>
                    <a:pt x="3179318" y="6358509"/>
                  </a:lnTo>
                  <a:cubicBezTo>
                    <a:pt x="2750185" y="6358509"/>
                    <a:pt x="2333752" y="6274435"/>
                    <a:pt x="1941830" y="6108700"/>
                  </a:cubicBezTo>
                  <a:cubicBezTo>
                    <a:pt x="1563243" y="5948553"/>
                    <a:pt x="1223264" y="5719318"/>
                    <a:pt x="931291" y="5427345"/>
                  </a:cubicBezTo>
                  <a:cubicBezTo>
                    <a:pt x="639318" y="5135372"/>
                    <a:pt x="410083" y="4795393"/>
                    <a:pt x="249936" y="4416806"/>
                  </a:cubicBezTo>
                  <a:cubicBezTo>
                    <a:pt x="84074" y="4024757"/>
                    <a:pt x="0" y="3608451"/>
                    <a:pt x="0" y="3179191"/>
                  </a:cubicBezTo>
                  <a:cubicBezTo>
                    <a:pt x="0" y="2749931"/>
                    <a:pt x="84074" y="2333625"/>
                    <a:pt x="249809" y="1941703"/>
                  </a:cubicBezTo>
                  <a:cubicBezTo>
                    <a:pt x="409956" y="1563116"/>
                    <a:pt x="639191" y="1223137"/>
                    <a:pt x="931164" y="931164"/>
                  </a:cubicBezTo>
                  <a:cubicBezTo>
                    <a:pt x="1223137" y="639191"/>
                    <a:pt x="1563116" y="409956"/>
                    <a:pt x="1941703" y="249809"/>
                  </a:cubicBezTo>
                  <a:cubicBezTo>
                    <a:pt x="2333625" y="84074"/>
                    <a:pt x="2750058" y="0"/>
                    <a:pt x="3179191" y="0"/>
                  </a:cubicBezTo>
                  <a:lnTo>
                    <a:pt x="3183001" y="0"/>
                  </a:lnTo>
                  <a:lnTo>
                    <a:pt x="3183001" y="3810"/>
                  </a:lnTo>
                  <a:lnTo>
                    <a:pt x="3198749" y="1964055"/>
                  </a:lnTo>
                  <a:lnTo>
                    <a:pt x="3194812" y="1964055"/>
                  </a:lnTo>
                  <a:cubicBezTo>
                    <a:pt x="2867787" y="1964055"/>
                    <a:pt x="2560320" y="2091436"/>
                    <a:pt x="2329180" y="2322576"/>
                  </a:cubicBezTo>
                  <a:cubicBezTo>
                    <a:pt x="2097913" y="2553843"/>
                    <a:pt x="1970659" y="2861183"/>
                    <a:pt x="1970659" y="3188208"/>
                  </a:cubicBezTo>
                  <a:cubicBezTo>
                    <a:pt x="1970659" y="3515233"/>
                    <a:pt x="2098040" y="3822700"/>
                    <a:pt x="2329180" y="4053840"/>
                  </a:cubicBezTo>
                  <a:cubicBezTo>
                    <a:pt x="2560447" y="4285107"/>
                    <a:pt x="2867787" y="4412361"/>
                    <a:pt x="3194812" y="4412361"/>
                  </a:cubicBezTo>
                  <a:lnTo>
                    <a:pt x="3198749" y="4412361"/>
                  </a:lnTo>
                  <a:lnTo>
                    <a:pt x="3198749" y="4416298"/>
                  </a:lnTo>
                  <a:lnTo>
                    <a:pt x="3183128" y="6358509"/>
                  </a:lnTo>
                  <a:close/>
                  <a:moveTo>
                    <a:pt x="3175381" y="7747"/>
                  </a:moveTo>
                  <a:cubicBezTo>
                    <a:pt x="2748534" y="8255"/>
                    <a:pt x="2334514" y="92075"/>
                    <a:pt x="1944751" y="256921"/>
                  </a:cubicBezTo>
                  <a:cubicBezTo>
                    <a:pt x="1567053" y="416687"/>
                    <a:pt x="1227963" y="645287"/>
                    <a:pt x="936625" y="936625"/>
                  </a:cubicBezTo>
                  <a:cubicBezTo>
                    <a:pt x="645414" y="1227836"/>
                    <a:pt x="416687" y="1567053"/>
                    <a:pt x="256921" y="1944751"/>
                  </a:cubicBezTo>
                  <a:cubicBezTo>
                    <a:pt x="91567" y="2335784"/>
                    <a:pt x="7747" y="2751074"/>
                    <a:pt x="7747" y="3179191"/>
                  </a:cubicBezTo>
                  <a:cubicBezTo>
                    <a:pt x="7747" y="3607308"/>
                    <a:pt x="91567" y="4022725"/>
                    <a:pt x="256921" y="4413631"/>
                  </a:cubicBezTo>
                  <a:cubicBezTo>
                    <a:pt x="416687" y="4791329"/>
                    <a:pt x="645287" y="5130419"/>
                    <a:pt x="936625" y="5421757"/>
                  </a:cubicBezTo>
                  <a:cubicBezTo>
                    <a:pt x="1227836" y="5712968"/>
                    <a:pt x="1567053" y="5941695"/>
                    <a:pt x="1944751" y="6101461"/>
                  </a:cubicBezTo>
                  <a:cubicBezTo>
                    <a:pt x="2334514" y="6266307"/>
                    <a:pt x="2748534" y="6350127"/>
                    <a:pt x="3175381" y="6350635"/>
                  </a:cubicBezTo>
                  <a:lnTo>
                    <a:pt x="3191129" y="4420108"/>
                  </a:lnTo>
                  <a:cubicBezTo>
                    <a:pt x="2863469" y="4419092"/>
                    <a:pt x="2555621" y="4291076"/>
                    <a:pt x="2323846" y="4059301"/>
                  </a:cubicBezTo>
                  <a:cubicBezTo>
                    <a:pt x="2091182" y="3826637"/>
                    <a:pt x="1963039" y="3517265"/>
                    <a:pt x="1963039" y="3188208"/>
                  </a:cubicBezTo>
                  <a:cubicBezTo>
                    <a:pt x="1963039" y="2859151"/>
                    <a:pt x="2091182" y="2549779"/>
                    <a:pt x="2323846" y="2317115"/>
                  </a:cubicBezTo>
                  <a:cubicBezTo>
                    <a:pt x="2555621" y="2085340"/>
                    <a:pt x="2863469" y="1957324"/>
                    <a:pt x="3191129" y="1956308"/>
                  </a:cubicBezTo>
                  <a:lnTo>
                    <a:pt x="3175381" y="7747"/>
                  </a:lnTo>
                  <a:close/>
                </a:path>
              </a:pathLst>
            </a:custGeom>
            <a:solidFill>
              <a:srgbClr val="40770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3" name="Google Shape;263;p9"/>
          <p:cNvGrpSpPr/>
          <p:nvPr/>
        </p:nvGrpSpPr>
        <p:grpSpPr>
          <a:xfrm>
            <a:off x="1355653" y="2993416"/>
            <a:ext cx="7714208" cy="5963807"/>
            <a:chOff x="0" y="-47625"/>
            <a:chExt cx="2007566" cy="1552037"/>
          </a:xfrm>
        </p:grpSpPr>
        <p:sp>
          <p:nvSpPr>
            <p:cNvPr id="264" name="Google Shape;264;p9"/>
            <p:cNvSpPr/>
            <p:nvPr/>
          </p:nvSpPr>
          <p:spPr>
            <a:xfrm>
              <a:off x="0" y="0"/>
              <a:ext cx="2007566" cy="1504412"/>
            </a:xfrm>
            <a:custGeom>
              <a:rect b="b" l="l" r="r" t="t"/>
              <a:pathLst>
                <a:path extrusionOk="0" h="1504412" w="2007566">
                  <a:moveTo>
                    <a:pt x="33119" y="0"/>
                  </a:moveTo>
                  <a:lnTo>
                    <a:pt x="1974448" y="0"/>
                  </a:lnTo>
                  <a:cubicBezTo>
                    <a:pt x="1992738" y="0"/>
                    <a:pt x="2007566" y="14828"/>
                    <a:pt x="2007566" y="33119"/>
                  </a:cubicBezTo>
                  <a:lnTo>
                    <a:pt x="2007566" y="1471294"/>
                  </a:lnTo>
                  <a:cubicBezTo>
                    <a:pt x="2007566" y="1489584"/>
                    <a:pt x="1992738" y="1504412"/>
                    <a:pt x="1974448" y="1504412"/>
                  </a:cubicBezTo>
                  <a:lnTo>
                    <a:pt x="33119" y="1504412"/>
                  </a:lnTo>
                  <a:cubicBezTo>
                    <a:pt x="14828" y="1504412"/>
                    <a:pt x="0" y="1489584"/>
                    <a:pt x="0" y="1471294"/>
                  </a:cubicBezTo>
                  <a:lnTo>
                    <a:pt x="0" y="33119"/>
                  </a:lnTo>
                  <a:cubicBezTo>
                    <a:pt x="0" y="14828"/>
                    <a:pt x="14828" y="0"/>
                    <a:pt x="33119" y="0"/>
                  </a:cubicBez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9"/>
            <p:cNvSpPr txBox="1"/>
            <p:nvPr/>
          </p:nvSpPr>
          <p:spPr>
            <a:xfrm>
              <a:off x="0" y="-47625"/>
              <a:ext cx="2007566" cy="15520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9"/>
          <p:cNvGrpSpPr/>
          <p:nvPr/>
        </p:nvGrpSpPr>
        <p:grpSpPr>
          <a:xfrm>
            <a:off x="15374545" y="229960"/>
            <a:ext cx="2913455" cy="996085"/>
            <a:chOff x="0" y="-192882"/>
            <a:chExt cx="3884606" cy="1328114"/>
          </a:xfrm>
        </p:grpSpPr>
        <p:grpSp>
          <p:nvGrpSpPr>
            <p:cNvPr id="267" name="Google Shape;267;p9"/>
            <p:cNvGrpSpPr/>
            <p:nvPr/>
          </p:nvGrpSpPr>
          <p:grpSpPr>
            <a:xfrm>
              <a:off x="0" y="-192882"/>
              <a:ext cx="3884606" cy="1328114"/>
              <a:chOff x="0" y="-38100"/>
              <a:chExt cx="767330" cy="262343"/>
            </a:xfrm>
          </p:grpSpPr>
          <p:sp>
            <p:nvSpPr>
              <p:cNvPr id="268" name="Google Shape;268;p9"/>
              <p:cNvSpPr/>
              <p:nvPr/>
            </p:nvSpPr>
            <p:spPr>
              <a:xfrm>
                <a:off x="0" y="0"/>
                <a:ext cx="767330" cy="224243"/>
              </a:xfrm>
              <a:custGeom>
                <a:rect b="b" l="l" r="r" t="t"/>
                <a:pathLst>
                  <a:path extrusionOk="0" h="224243" w="767330">
                    <a:moveTo>
                      <a:pt x="0" y="0"/>
                    </a:moveTo>
                    <a:lnTo>
                      <a:pt x="767330" y="0"/>
                    </a:lnTo>
                    <a:lnTo>
                      <a:pt x="767330" y="224243"/>
                    </a:lnTo>
                    <a:lnTo>
                      <a:pt x="0" y="224243"/>
                    </a:lnTo>
                    <a:close/>
                  </a:path>
                </a:pathLst>
              </a:custGeom>
              <a:solidFill>
                <a:srgbClr val="F1F0F0"/>
              </a:solidFill>
              <a:ln>
                <a:noFill/>
              </a:ln>
            </p:spPr>
          </p:sp>
          <p:sp>
            <p:nvSpPr>
              <p:cNvPr id="269" name="Google Shape;269;p9"/>
              <p:cNvSpPr txBox="1"/>
              <p:nvPr/>
            </p:nvSpPr>
            <p:spPr>
              <a:xfrm>
                <a:off x="0" y="-38100"/>
                <a:ext cx="767330" cy="2623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7105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0" name="Google Shape;270;p9"/>
            <p:cNvSpPr/>
            <p:nvPr/>
          </p:nvSpPr>
          <p:spPr>
            <a:xfrm>
              <a:off x="134668" y="143644"/>
              <a:ext cx="1641564" cy="847944"/>
            </a:xfrm>
            <a:custGeom>
              <a:rect b="b" l="l" r="r" t="t"/>
              <a:pathLst>
                <a:path extrusionOk="0" h="847944" w="1641564">
                  <a:moveTo>
                    <a:pt x="0" y="0"/>
                  </a:moveTo>
                  <a:lnTo>
                    <a:pt x="1641565" y="0"/>
                  </a:lnTo>
                  <a:lnTo>
                    <a:pt x="1641565" y="847944"/>
                  </a:lnTo>
                  <a:lnTo>
                    <a:pt x="0" y="8479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-44960" l="0" r="0" t="-4628"/>
              </a:stretch>
            </a:blipFill>
            <a:ln>
              <a:noFill/>
            </a:ln>
          </p:spPr>
        </p:sp>
        <p:sp>
          <p:nvSpPr>
            <p:cNvPr id="271" name="Google Shape;271;p9"/>
            <p:cNvSpPr txBox="1"/>
            <p:nvPr/>
          </p:nvSpPr>
          <p:spPr>
            <a:xfrm>
              <a:off x="1697871" y="153169"/>
              <a:ext cx="1901704" cy="8742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703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13" u="none" cap="none" strike="noStrike">
                  <a:solidFill>
                    <a:srgbClr val="006838"/>
                  </a:solidFill>
                  <a:latin typeface="Inter"/>
                  <a:ea typeface="Inter"/>
                  <a:cs typeface="Inter"/>
                  <a:sym typeface="Inter"/>
                </a:rPr>
                <a:t>FrogtownFarm</a:t>
              </a:r>
              <a:endParaRPr/>
            </a:p>
          </p:txBody>
        </p:sp>
      </p:grpSp>
      <p:grpSp>
        <p:nvGrpSpPr>
          <p:cNvPr id="272" name="Google Shape;272;p9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273" name="Google Shape;273;p9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274" name="Google Shape;274;p9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5" name="Google Shape;275;p9"/>
          <p:cNvSpPr txBox="1"/>
          <p:nvPr/>
        </p:nvSpPr>
        <p:spPr>
          <a:xfrm>
            <a:off x="1517102" y="2244763"/>
            <a:ext cx="13627228" cy="5187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37" u="none" cap="none" strike="noStrike">
                <a:solidFill>
                  <a:srgbClr val="407709"/>
                </a:solidFill>
                <a:latin typeface="Inter"/>
                <a:ea typeface="Inter"/>
                <a:cs typeface="Inter"/>
                <a:sym typeface="Inter"/>
              </a:rPr>
              <a:t>Now what? Do we plant the same seeds and start the process over again?</a:t>
            </a:r>
            <a:endParaRPr/>
          </a:p>
        </p:txBody>
      </p:sp>
      <p:sp>
        <p:nvSpPr>
          <p:cNvPr id="276" name="Google Shape;276;p9"/>
          <p:cNvSpPr txBox="1"/>
          <p:nvPr/>
        </p:nvSpPr>
        <p:spPr>
          <a:xfrm>
            <a:off x="1517100" y="814300"/>
            <a:ext cx="7979400" cy="11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90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DISCUSSION </a:t>
            </a:r>
            <a:endParaRPr/>
          </a:p>
        </p:txBody>
      </p:sp>
      <p:sp>
        <p:nvSpPr>
          <p:cNvPr id="277" name="Google Shape;277;p9"/>
          <p:cNvSpPr txBox="1"/>
          <p:nvPr/>
        </p:nvSpPr>
        <p:spPr>
          <a:xfrm>
            <a:off x="1517102" y="3976964"/>
            <a:ext cx="7405800" cy="45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7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533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Kale seeds sourced by February 15th.</a:t>
            </a:r>
            <a:endParaRPr sz="1100"/>
          </a:p>
          <a:p>
            <a:pPr indent="0" lvl="0" marL="0" marR="0" rtl="0" algn="l">
              <a:lnSpc>
                <a:spcPct val="107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533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I plant my first round indoors by March 15th. I transplant my seedlings outdoors by May 1st. My first harvest is June 1st. </a:t>
            </a:r>
            <a:endParaRPr sz="1100"/>
          </a:p>
          <a:p>
            <a:pPr indent="0" lvl="0" marL="0" marR="0" rtl="0" algn="l">
              <a:lnSpc>
                <a:spcPct val="107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533" u="none" cap="none" strike="noStrike">
              <a:solidFill>
                <a:srgbClr val="FEFE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7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533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I start my succession plants indoors on June 1st. I transplant my seedlings outdoors in August. I harvest for the first time in October. </a:t>
            </a:r>
            <a:endParaRPr sz="1100"/>
          </a:p>
          <a:p>
            <a:pPr indent="0" lvl="0" marL="0" marR="0" rtl="0" algn="l">
              <a:lnSpc>
                <a:spcPct val="107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533" u="none" cap="none" strike="noStrike">
              <a:solidFill>
                <a:srgbClr val="FEFEF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7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533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I winter sow kale seedlings on November 1st and harvest kale microgreens beginning in late April.</a:t>
            </a:r>
            <a:endParaRPr sz="1100"/>
          </a:p>
        </p:txBody>
      </p:sp>
      <p:sp>
        <p:nvSpPr>
          <p:cNvPr id="278" name="Google Shape;278;p9"/>
          <p:cNvSpPr txBox="1"/>
          <p:nvPr/>
        </p:nvSpPr>
        <p:spPr>
          <a:xfrm>
            <a:off x="1517102" y="3241001"/>
            <a:ext cx="4057147" cy="553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38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Students stuck?</a:t>
            </a:r>
            <a:endParaRPr/>
          </a:p>
        </p:txBody>
      </p:sp>
      <p:sp>
        <p:nvSpPr>
          <p:cNvPr id="279" name="Google Shape;279;p9"/>
          <p:cNvSpPr/>
          <p:nvPr/>
        </p:nvSpPr>
        <p:spPr>
          <a:xfrm>
            <a:off x="8922895" y="2644077"/>
            <a:ext cx="7979521" cy="7228473"/>
          </a:xfrm>
          <a:custGeom>
            <a:rect b="b" l="l" r="r" t="t"/>
            <a:pathLst>
              <a:path extrusionOk="0" h="7228473" w="7979521">
                <a:moveTo>
                  <a:pt x="0" y="0"/>
                </a:moveTo>
                <a:lnTo>
                  <a:pt x="7979521" y="0"/>
                </a:lnTo>
                <a:lnTo>
                  <a:pt x="7979521" y="7228473"/>
                </a:lnTo>
                <a:lnTo>
                  <a:pt x="0" y="722847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15695" l="-11335" r="-9088" t="-17240"/>
            </a:stretch>
          </a:blip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