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0287000" cx="18288000"/>
  <p:notesSz cx="6858000" cy="9144000"/>
  <p:embeddedFontLst>
    <p:embeddedFont>
      <p:font typeface="Lato"/>
      <p:bold r:id="rId12"/>
      <p:boldItalic r:id="rId13"/>
    </p:embeddedFont>
    <p:embeddedFont>
      <p:font typeface="Inter"/>
      <p:bold r:id="rId14"/>
      <p:boldItalic r:id="rId15"/>
    </p:embeddedFont>
    <p:embeddedFont>
      <p:font typeface="Poppi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0" roundtripDataSignature="AMtx7miz8IWJ2e3J6G0VSEhZTD+cf2kVU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Lato-boldItalic.fntdata"/><Relationship Id="rId12" Type="http://schemas.openxmlformats.org/officeDocument/2006/relationships/font" Target="fonts/La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boldItalic.fntdata"/><Relationship Id="rId14" Type="http://schemas.openxmlformats.org/officeDocument/2006/relationships/font" Target="fonts/Inter-bold.fntdata"/><Relationship Id="rId17" Type="http://schemas.openxmlformats.org/officeDocument/2006/relationships/font" Target="fonts/Poppins-bold.fntdata"/><Relationship Id="rId16" Type="http://schemas.openxmlformats.org/officeDocument/2006/relationships/font" Target="fonts/Poppins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oppins-boldItalic.fntdata"/><Relationship Id="rId6" Type="http://schemas.openxmlformats.org/officeDocument/2006/relationships/slide" Target="slides/slide1.xml"/><Relationship Id="rId18" Type="http://schemas.openxmlformats.org/officeDocument/2006/relationships/font" Target="fonts/Poppi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5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Relationship Id="rId4" Type="http://schemas.openxmlformats.org/officeDocument/2006/relationships/image" Target="../media/image6.png"/><Relationship Id="rId5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5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20.jp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5" Type="http://schemas.openxmlformats.org/officeDocument/2006/relationships/image" Target="../media/image12.png"/><Relationship Id="rId6" Type="http://schemas.openxmlformats.org/officeDocument/2006/relationships/image" Target="../media/image17.png"/><Relationship Id="rId7" Type="http://schemas.openxmlformats.org/officeDocument/2006/relationships/hyperlink" Target="https://docs.google.com/forms/d/e/1FAIpQLSd6TWlYwO0TpxjSDxyul_JkHpWzmoA6wLd6lczMrhrZUJGoDw/viewform?usp=header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g"/><Relationship Id="rId4" Type="http://schemas.openxmlformats.org/officeDocument/2006/relationships/image" Target="../media/image16.png"/><Relationship Id="rId5" Type="http://schemas.openxmlformats.org/officeDocument/2006/relationships/image" Target="../media/image9.png"/><Relationship Id="rId6" Type="http://schemas.openxmlformats.org/officeDocument/2006/relationships/image" Target="../media/image6.png"/><Relationship Id="rId7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FEFE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312497" y="3160082"/>
            <a:ext cx="18600497" cy="7126918"/>
          </a:xfrm>
          <a:custGeom>
            <a:rect b="b" l="l" r="r" t="t"/>
            <a:pathLst>
              <a:path extrusionOk="0" h="1104146" w="2881704">
                <a:moveTo>
                  <a:pt x="0" y="0"/>
                </a:moveTo>
                <a:lnTo>
                  <a:pt x="2881704" y="0"/>
                </a:lnTo>
                <a:lnTo>
                  <a:pt x="2881704" y="1104146"/>
                </a:lnTo>
                <a:lnTo>
                  <a:pt x="0" y="1104146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1334" l="0" r="0" t="-9855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11742818" y="2792599"/>
            <a:ext cx="5664377" cy="860459"/>
            <a:chOff x="0" y="-38100"/>
            <a:chExt cx="1491852" cy="226623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1491852" cy="188523"/>
            </a:xfrm>
            <a:custGeom>
              <a:rect b="b" l="l" r="r" t="t"/>
              <a:pathLst>
                <a:path extrusionOk="0" h="188523" w="1491852">
                  <a:moveTo>
                    <a:pt x="0" y="0"/>
                  </a:moveTo>
                  <a:lnTo>
                    <a:pt x="1491852" y="0"/>
                  </a:lnTo>
                  <a:lnTo>
                    <a:pt x="1491852" y="188523"/>
                  </a:lnTo>
                  <a:lnTo>
                    <a:pt x="0" y="188523"/>
                  </a:lnTo>
                  <a:close/>
                </a:path>
              </a:pathLst>
            </a:custGeom>
            <a:solidFill>
              <a:srgbClr val="17793C"/>
            </a:solidFill>
            <a:ln>
              <a:noFill/>
            </a:ln>
          </p:spPr>
        </p:sp>
        <p:sp>
          <p:nvSpPr>
            <p:cNvPr id="87" name="Google Shape;87;p1"/>
            <p:cNvSpPr txBox="1"/>
            <p:nvPr/>
          </p:nvSpPr>
          <p:spPr>
            <a:xfrm>
              <a:off x="0" y="-38100"/>
              <a:ext cx="1491852" cy="226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1"/>
          <p:cNvSpPr/>
          <p:nvPr/>
        </p:nvSpPr>
        <p:spPr>
          <a:xfrm>
            <a:off x="16970277" y="332527"/>
            <a:ext cx="873835" cy="567497"/>
          </a:xfrm>
          <a:custGeom>
            <a:rect b="b" l="l" r="r" t="t"/>
            <a:pathLst>
              <a:path extrusionOk="0" h="567497" w="873835">
                <a:moveTo>
                  <a:pt x="0" y="0"/>
                </a:moveTo>
                <a:lnTo>
                  <a:pt x="873835" y="0"/>
                </a:lnTo>
                <a:lnTo>
                  <a:pt x="873835" y="567497"/>
                </a:lnTo>
                <a:lnTo>
                  <a:pt x="0" y="567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9530" l="0" r="0" t="-9450"/>
            </a:stretch>
          </a:blipFill>
          <a:ln>
            <a:noFill/>
          </a:ln>
        </p:spPr>
      </p:sp>
      <p:cxnSp>
        <p:nvCxnSpPr>
          <p:cNvPr id="89" name="Google Shape;89;p1"/>
          <p:cNvCxnSpPr/>
          <p:nvPr/>
        </p:nvCxnSpPr>
        <p:spPr>
          <a:xfrm>
            <a:off x="16906874" y="318910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"/>
          <p:cNvCxnSpPr/>
          <p:nvPr/>
        </p:nvCxnSpPr>
        <p:spPr>
          <a:xfrm>
            <a:off x="16906874" y="1270189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1" name="Google Shape;91;p1"/>
          <p:cNvSpPr/>
          <p:nvPr/>
        </p:nvSpPr>
        <p:spPr>
          <a:xfrm>
            <a:off x="16906874" y="1348495"/>
            <a:ext cx="1094763" cy="481220"/>
          </a:xfrm>
          <a:custGeom>
            <a:rect b="b" l="l" r="r" t="t"/>
            <a:pathLst>
              <a:path extrusionOk="0" h="481220" w="1094763">
                <a:moveTo>
                  <a:pt x="0" y="0"/>
                </a:moveTo>
                <a:lnTo>
                  <a:pt x="1094763" y="0"/>
                </a:lnTo>
                <a:lnTo>
                  <a:pt x="1094763" y="481220"/>
                </a:lnTo>
                <a:lnTo>
                  <a:pt x="0" y="481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57200" l="0" r="0" t="-70289"/>
            </a:stretch>
          </a:blipFill>
          <a:ln>
            <a:noFill/>
          </a:ln>
        </p:spPr>
      </p:sp>
      <p:sp>
        <p:nvSpPr>
          <p:cNvPr id="92" name="Google Shape;92;p1"/>
          <p:cNvSpPr txBox="1"/>
          <p:nvPr/>
        </p:nvSpPr>
        <p:spPr>
          <a:xfrm>
            <a:off x="431700" y="322500"/>
            <a:ext cx="13820100" cy="39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407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FARM &amp; GARDEN PLANNING FOR CLIMATE JUSTICE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8039609" y="3064873"/>
            <a:ext cx="9150443" cy="763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Session 6: Peer Sharing &amp; Plan Review</a:t>
            </a:r>
            <a:endParaRPr/>
          </a:p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199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431707" y="2768677"/>
            <a:ext cx="9903900" cy="3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6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COMMUNITY-LED CLIMATE ACTION THROUGH URBAN AGRICULTURE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4127544" y="1554561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PLANT GROW SHARE 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14328294" y="294427"/>
            <a:ext cx="243860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PROGRAM BY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4074563" y="606120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FROGTOWN FARM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3004200" y="1080327"/>
            <a:ext cx="39027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PRESENTED BY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/>
          <p:nvPr/>
        </p:nvSpPr>
        <p:spPr>
          <a:xfrm>
            <a:off x="12017175" y="0"/>
            <a:ext cx="7877673" cy="10287000"/>
          </a:xfrm>
          <a:custGeom>
            <a:rect b="b" l="l" r="r" t="t"/>
            <a:pathLst>
              <a:path extrusionOk="0" h="1593725" w="1220458">
                <a:moveTo>
                  <a:pt x="0" y="0"/>
                </a:moveTo>
                <a:lnTo>
                  <a:pt x="1220458" y="0"/>
                </a:lnTo>
                <a:lnTo>
                  <a:pt x="1220458" y="1593725"/>
                </a:lnTo>
                <a:lnTo>
                  <a:pt x="0" y="1593725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7218" l="0" r="-20147" t="-7217"/>
            </a:stretch>
          </a:blipFill>
          <a:ln>
            <a:noFill/>
          </a:ln>
        </p:spPr>
      </p:sp>
      <p:sp>
        <p:nvSpPr>
          <p:cNvPr id="104" name="Google Shape;104;p2"/>
          <p:cNvSpPr/>
          <p:nvPr/>
        </p:nvSpPr>
        <p:spPr>
          <a:xfrm>
            <a:off x="8877847" y="-376130"/>
            <a:ext cx="5465344" cy="9372295"/>
          </a:xfrm>
          <a:custGeom>
            <a:rect b="b" l="l" r="r" t="t"/>
            <a:pathLst>
              <a:path extrusionOk="0" h="1162257" w="677756">
                <a:moveTo>
                  <a:pt x="32581" y="0"/>
                </a:moveTo>
                <a:lnTo>
                  <a:pt x="645176" y="0"/>
                </a:lnTo>
                <a:cubicBezTo>
                  <a:pt x="653817" y="0"/>
                  <a:pt x="662104" y="3433"/>
                  <a:pt x="668214" y="9543"/>
                </a:cubicBezTo>
                <a:cubicBezTo>
                  <a:pt x="674324" y="15653"/>
                  <a:pt x="677756" y="23940"/>
                  <a:pt x="677756" y="32581"/>
                </a:cubicBezTo>
                <a:lnTo>
                  <a:pt x="677756" y="1129676"/>
                </a:lnTo>
                <a:cubicBezTo>
                  <a:pt x="677756" y="1138317"/>
                  <a:pt x="674324" y="1146604"/>
                  <a:pt x="668214" y="1152714"/>
                </a:cubicBezTo>
                <a:cubicBezTo>
                  <a:pt x="662104" y="1158824"/>
                  <a:pt x="653817" y="1162257"/>
                  <a:pt x="645176" y="1162257"/>
                </a:cubicBezTo>
                <a:lnTo>
                  <a:pt x="32581" y="1162257"/>
                </a:lnTo>
                <a:cubicBezTo>
                  <a:pt x="23940" y="1162257"/>
                  <a:pt x="15653" y="1158824"/>
                  <a:pt x="9543" y="1152714"/>
                </a:cubicBezTo>
                <a:cubicBezTo>
                  <a:pt x="3433" y="1146604"/>
                  <a:pt x="0" y="1138317"/>
                  <a:pt x="0" y="1129676"/>
                </a:cubicBezTo>
                <a:lnTo>
                  <a:pt x="0" y="32581"/>
                </a:lnTo>
                <a:cubicBezTo>
                  <a:pt x="0" y="23940"/>
                  <a:pt x="3433" y="15653"/>
                  <a:pt x="9543" y="9543"/>
                </a:cubicBezTo>
                <a:cubicBezTo>
                  <a:pt x="15653" y="3433"/>
                  <a:pt x="23940" y="0"/>
                  <a:pt x="32581" y="0"/>
                </a:cubicBezTo>
                <a:close/>
              </a:path>
            </a:pathLst>
          </a:custGeom>
          <a:solidFill>
            <a:srgbClr val="013927">
              <a:alpha val="95686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9168613" y="7427529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2"/>
          <p:cNvSpPr/>
          <p:nvPr/>
        </p:nvSpPr>
        <p:spPr>
          <a:xfrm>
            <a:off x="9168613" y="609038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8"/>
                </a:lnTo>
                <a:lnTo>
                  <a:pt x="0" y="314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2"/>
          <p:cNvSpPr/>
          <p:nvPr/>
        </p:nvSpPr>
        <p:spPr>
          <a:xfrm>
            <a:off x="9144000" y="439832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" name="Google Shape;108;p2"/>
          <p:cNvSpPr/>
          <p:nvPr/>
        </p:nvSpPr>
        <p:spPr>
          <a:xfrm>
            <a:off x="9144000" y="308121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" name="Google Shape;109;p2"/>
          <p:cNvSpPr/>
          <p:nvPr/>
        </p:nvSpPr>
        <p:spPr>
          <a:xfrm>
            <a:off x="9144000" y="2093502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2"/>
          <p:cNvSpPr/>
          <p:nvPr/>
        </p:nvSpPr>
        <p:spPr>
          <a:xfrm>
            <a:off x="9144000" y="525681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" name="Google Shape;111;p2"/>
          <p:cNvSpPr txBox="1"/>
          <p:nvPr/>
        </p:nvSpPr>
        <p:spPr>
          <a:xfrm>
            <a:off x="9193227" y="877830"/>
            <a:ext cx="4712414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Unmute to speak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Use “Raise Hand” 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Drop thoughts/questions in chat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9193227" y="2446393"/>
            <a:ext cx="5213123" cy="2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Please stay muted when you’re not speaking</a:t>
            </a:r>
            <a:endParaRPr/>
          </a:p>
        </p:txBody>
      </p:sp>
      <p:sp>
        <p:nvSpPr>
          <p:cNvPr id="113" name="Google Shape;113;p2"/>
          <p:cNvSpPr txBox="1"/>
          <p:nvPr/>
        </p:nvSpPr>
        <p:spPr>
          <a:xfrm>
            <a:off x="9193227" y="3445772"/>
            <a:ext cx="4712414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We’ll define terms as we go — pause us anytime if something’s unclear</a:t>
            </a:r>
            <a:endParaRPr/>
          </a:p>
        </p:txBody>
      </p:sp>
      <p:sp>
        <p:nvSpPr>
          <p:cNvPr id="114" name="Google Shape;114;p2"/>
          <p:cNvSpPr txBox="1"/>
          <p:nvPr/>
        </p:nvSpPr>
        <p:spPr>
          <a:xfrm>
            <a:off x="9272731" y="6454941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Sessions will be recorded; resources/recording + homework sent by email after class</a:t>
            </a:r>
            <a:endParaRPr/>
          </a:p>
        </p:txBody>
      </p:sp>
      <p:sp>
        <p:nvSpPr>
          <p:cNvPr id="115" name="Google Shape;115;p2"/>
          <p:cNvSpPr txBox="1"/>
          <p:nvPr/>
        </p:nvSpPr>
        <p:spPr>
          <a:xfrm>
            <a:off x="9217840" y="7827867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Captions, pacing, language needs, etc. — tell us in chat or email admin@frogtownfarm.org</a:t>
            </a:r>
            <a:endParaRPr/>
          </a:p>
        </p:txBody>
      </p:sp>
      <p:sp>
        <p:nvSpPr>
          <p:cNvPr id="116" name="Google Shape;116;p2"/>
          <p:cNvSpPr txBox="1"/>
          <p:nvPr/>
        </p:nvSpPr>
        <p:spPr>
          <a:xfrm>
            <a:off x="9540291" y="364121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Participation</a:t>
            </a: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9540291" y="1952946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Zoom Etiquette</a:t>
            </a:r>
            <a:endParaRPr/>
          </a:p>
        </p:txBody>
      </p:sp>
      <p:sp>
        <p:nvSpPr>
          <p:cNvPr id="118" name="Google Shape;118;p2"/>
          <p:cNvSpPr txBox="1"/>
          <p:nvPr/>
        </p:nvSpPr>
        <p:spPr>
          <a:xfrm>
            <a:off x="9540291" y="2913989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Language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9603386" y="5949828"/>
            <a:ext cx="482757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Recording + Materials: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9564904" y="7278474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Accessibility: 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690866" y="900308"/>
            <a:ext cx="8015531" cy="32630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3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WELCOME &amp; HOUSEKEEPING NOTES</a:t>
            </a:r>
            <a:endParaRPr/>
          </a:p>
        </p:txBody>
      </p:sp>
      <p:sp>
        <p:nvSpPr>
          <p:cNvPr id="122" name="Google Shape;122;p2"/>
          <p:cNvSpPr txBox="1"/>
          <p:nvPr/>
        </p:nvSpPr>
        <p:spPr>
          <a:xfrm>
            <a:off x="690866" y="4665887"/>
            <a:ext cx="7848129" cy="24639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Who’s in the room?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Name • Pronouns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9193227" y="4831562"/>
            <a:ext cx="5003641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Complete the weekly surveys, participant agreement  and required material to receive the stipend</a:t>
            </a:r>
            <a:endParaRPr/>
          </a:p>
        </p:txBody>
      </p:sp>
      <p:sp>
        <p:nvSpPr>
          <p:cNvPr id="124" name="Google Shape;124;p2"/>
          <p:cNvSpPr txBox="1"/>
          <p:nvPr/>
        </p:nvSpPr>
        <p:spPr>
          <a:xfrm>
            <a:off x="9540291" y="4293550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Attendance + Stipend</a:t>
            </a:r>
            <a:endParaRPr/>
          </a:p>
        </p:txBody>
      </p:sp>
      <p:grpSp>
        <p:nvGrpSpPr>
          <p:cNvPr id="125" name="Google Shape;125;p2"/>
          <p:cNvGrpSpPr/>
          <p:nvPr/>
        </p:nvGrpSpPr>
        <p:grpSpPr>
          <a:xfrm>
            <a:off x="-4896251" y="9266039"/>
            <a:ext cx="14315755" cy="1236707"/>
            <a:chOff x="0" y="-38100"/>
            <a:chExt cx="3770405" cy="325717"/>
          </a:xfrm>
        </p:grpSpPr>
        <p:sp>
          <p:nvSpPr>
            <p:cNvPr id="126" name="Google Shape;126;p2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27" name="Google Shape;127;p2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2"/>
          <p:cNvSpPr/>
          <p:nvPr/>
        </p:nvSpPr>
        <p:spPr>
          <a:xfrm>
            <a:off x="8123246" y="96336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29" name="Google Shape;129;p2"/>
          <p:cNvSpPr txBox="1"/>
          <p:nvPr/>
        </p:nvSpPr>
        <p:spPr>
          <a:xfrm>
            <a:off x="408436" y="97684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oogle Shape;134;p3"/>
          <p:cNvGrpSpPr/>
          <p:nvPr/>
        </p:nvGrpSpPr>
        <p:grpSpPr>
          <a:xfrm>
            <a:off x="17380051" y="-180826"/>
            <a:ext cx="2228090" cy="11111610"/>
            <a:chOff x="0" y="-47625"/>
            <a:chExt cx="586822" cy="2926515"/>
          </a:xfrm>
        </p:grpSpPr>
        <p:sp>
          <p:nvSpPr>
            <p:cNvPr id="135" name="Google Shape;135;p3"/>
            <p:cNvSpPr/>
            <p:nvPr/>
          </p:nvSpPr>
          <p:spPr>
            <a:xfrm>
              <a:off x="0" y="0"/>
              <a:ext cx="586822" cy="2878890"/>
            </a:xfrm>
            <a:custGeom>
              <a:rect b="b" l="l" r="r" t="t"/>
              <a:pathLst>
                <a:path extrusionOk="0" h="2878890" w="586822">
                  <a:moveTo>
                    <a:pt x="0" y="0"/>
                  </a:moveTo>
                  <a:lnTo>
                    <a:pt x="586822" y="0"/>
                  </a:lnTo>
                  <a:lnTo>
                    <a:pt x="586822" y="2878890"/>
                  </a:lnTo>
                  <a:lnTo>
                    <a:pt x="0" y="2878890"/>
                  </a:lnTo>
                  <a:close/>
                </a:path>
              </a:pathLst>
            </a:custGeom>
            <a:solidFill>
              <a:srgbClr val="DDBDA6"/>
            </a:solidFill>
            <a:ln>
              <a:noFill/>
            </a:ln>
          </p:spPr>
        </p:sp>
        <p:sp>
          <p:nvSpPr>
            <p:cNvPr id="136" name="Google Shape;136;p3"/>
            <p:cNvSpPr txBox="1"/>
            <p:nvPr/>
          </p:nvSpPr>
          <p:spPr>
            <a:xfrm>
              <a:off x="0" y="-47625"/>
              <a:ext cx="586822" cy="2926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202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" name="Google Shape;137;p3"/>
          <p:cNvSpPr/>
          <p:nvPr/>
        </p:nvSpPr>
        <p:spPr>
          <a:xfrm>
            <a:off x="9960114" y="0"/>
            <a:ext cx="7943641" cy="10287000"/>
          </a:xfrm>
          <a:custGeom>
            <a:rect b="b" l="l" r="r" t="t"/>
            <a:pathLst>
              <a:path extrusionOk="0" h="1029107" w="794678">
                <a:moveTo>
                  <a:pt x="0" y="0"/>
                </a:moveTo>
                <a:lnTo>
                  <a:pt x="794678" y="0"/>
                </a:lnTo>
                <a:lnTo>
                  <a:pt x="794678" y="1029107"/>
                </a:lnTo>
                <a:lnTo>
                  <a:pt x="0" y="1029107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409" l="0" r="0" t="-1409"/>
            </a:stretch>
          </a:blipFill>
          <a:ln>
            <a:noFill/>
          </a:ln>
        </p:spPr>
      </p:sp>
      <p:grpSp>
        <p:nvGrpSpPr>
          <p:cNvPr id="138" name="Google Shape;138;p3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39" name="Google Shape;139;p3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40" name="Google Shape;140;p3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3"/>
          <p:cNvSpPr/>
          <p:nvPr/>
        </p:nvSpPr>
        <p:spPr>
          <a:xfrm>
            <a:off x="437929" y="479807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3"/>
          <p:cNvSpPr/>
          <p:nvPr/>
        </p:nvSpPr>
        <p:spPr>
          <a:xfrm>
            <a:off x="437929" y="557124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3"/>
          <p:cNvSpPr/>
          <p:nvPr/>
        </p:nvSpPr>
        <p:spPr>
          <a:xfrm>
            <a:off x="437929" y="6344881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" name="Google Shape;144;p3"/>
          <p:cNvSpPr/>
          <p:nvPr/>
        </p:nvSpPr>
        <p:spPr>
          <a:xfrm>
            <a:off x="437929" y="7224963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5" name="Google Shape;145;p3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46" name="Google Shape;146;p3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47" name="Google Shape;147;p3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8" name="Google Shape;148;p3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49" name="Google Shape;149;p3"/>
          <p:cNvSpPr txBox="1"/>
          <p:nvPr/>
        </p:nvSpPr>
        <p:spPr>
          <a:xfrm>
            <a:off x="437929" y="502848"/>
            <a:ext cx="8829175" cy="4105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392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WHAT WE’RE EXPECTING TO COVER IN TODAY’S SESSIONS:</a:t>
            </a:r>
            <a:endParaRPr/>
          </a:p>
        </p:txBody>
      </p:sp>
      <p:sp>
        <p:nvSpPr>
          <p:cNvPr id="150" name="Google Shape;150;p3"/>
          <p:cNvSpPr txBox="1"/>
          <p:nvPr/>
        </p:nvSpPr>
        <p:spPr>
          <a:xfrm>
            <a:off x="1098576" y="4847368"/>
            <a:ext cx="7220378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Participant Plan Show &amp; Tell / Share Back</a:t>
            </a:r>
            <a:endParaRPr/>
          </a:p>
        </p:txBody>
      </p:sp>
      <p:sp>
        <p:nvSpPr>
          <p:cNvPr id="151" name="Google Shape;151;p3"/>
          <p:cNvSpPr txBox="1"/>
          <p:nvPr/>
        </p:nvSpPr>
        <p:spPr>
          <a:xfrm>
            <a:off x="1098576" y="5620538"/>
            <a:ext cx="7999062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Feedback &amp; Constructive Criticism</a:t>
            </a:r>
            <a:endParaRPr/>
          </a:p>
        </p:txBody>
      </p:sp>
      <p:sp>
        <p:nvSpPr>
          <p:cNvPr id="152" name="Google Shape;152;p3"/>
          <p:cNvSpPr txBox="1"/>
          <p:nvPr/>
        </p:nvSpPr>
        <p:spPr>
          <a:xfrm>
            <a:off x="1098576" y="6394175"/>
            <a:ext cx="4806323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Final Evaluation</a:t>
            </a:r>
            <a:endParaRPr/>
          </a:p>
        </p:txBody>
      </p:sp>
      <p:sp>
        <p:nvSpPr>
          <p:cNvPr id="153" name="Google Shape;153;p3"/>
          <p:cNvSpPr txBox="1"/>
          <p:nvPr/>
        </p:nvSpPr>
        <p:spPr>
          <a:xfrm>
            <a:off x="1098576" y="7274257"/>
            <a:ext cx="5029304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Stipends issued</a:t>
            </a:r>
            <a:endParaRPr/>
          </a:p>
        </p:txBody>
      </p:sp>
      <p:sp>
        <p:nvSpPr>
          <p:cNvPr id="154" name="Google Shape;154;p3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"/>
          <p:cNvSpPr/>
          <p:nvPr/>
        </p:nvSpPr>
        <p:spPr>
          <a:xfrm>
            <a:off x="10985971" y="-242295"/>
            <a:ext cx="11488175" cy="11488175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4998" l="0" r="0" t="-24998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0" name="Google Shape;160;p4"/>
          <p:cNvGrpSpPr/>
          <p:nvPr/>
        </p:nvGrpSpPr>
        <p:grpSpPr>
          <a:xfrm>
            <a:off x="636898" y="2849382"/>
            <a:ext cx="16622402" cy="1171022"/>
            <a:chOff x="0" y="-47625"/>
            <a:chExt cx="4377917" cy="308417"/>
          </a:xfrm>
        </p:grpSpPr>
        <p:sp>
          <p:nvSpPr>
            <p:cNvPr id="161" name="Google Shape;161;p4"/>
            <p:cNvSpPr/>
            <p:nvPr/>
          </p:nvSpPr>
          <p:spPr>
            <a:xfrm>
              <a:off x="0" y="0"/>
              <a:ext cx="4377917" cy="260792"/>
            </a:xfrm>
            <a:custGeom>
              <a:rect b="b" l="l" r="r" t="t"/>
              <a:pathLst>
                <a:path extrusionOk="0" h="260792" w="4377917">
                  <a:moveTo>
                    <a:pt x="15370" y="0"/>
                  </a:moveTo>
                  <a:lnTo>
                    <a:pt x="4362547" y="0"/>
                  </a:lnTo>
                  <a:cubicBezTo>
                    <a:pt x="4366623" y="0"/>
                    <a:pt x="4370533" y="1619"/>
                    <a:pt x="4373415" y="4502"/>
                  </a:cubicBezTo>
                  <a:cubicBezTo>
                    <a:pt x="4376298" y="7384"/>
                    <a:pt x="4377917" y="11293"/>
                    <a:pt x="4377917" y="15370"/>
                  </a:cubicBezTo>
                  <a:lnTo>
                    <a:pt x="4377917" y="245423"/>
                  </a:lnTo>
                  <a:cubicBezTo>
                    <a:pt x="4377917" y="249499"/>
                    <a:pt x="4376298" y="253408"/>
                    <a:pt x="4373415" y="256291"/>
                  </a:cubicBezTo>
                  <a:cubicBezTo>
                    <a:pt x="4370533" y="259173"/>
                    <a:pt x="4366623" y="260792"/>
                    <a:pt x="4362547" y="260792"/>
                  </a:cubicBezTo>
                  <a:lnTo>
                    <a:pt x="15370" y="260792"/>
                  </a:lnTo>
                  <a:cubicBezTo>
                    <a:pt x="11293" y="260792"/>
                    <a:pt x="7384" y="259173"/>
                    <a:pt x="4502" y="256291"/>
                  </a:cubicBezTo>
                  <a:cubicBezTo>
                    <a:pt x="1619" y="253408"/>
                    <a:pt x="0" y="249499"/>
                    <a:pt x="0" y="245423"/>
                  </a:cubicBezTo>
                  <a:lnTo>
                    <a:pt x="0" y="15370"/>
                  </a:lnTo>
                  <a:cubicBezTo>
                    <a:pt x="0" y="11293"/>
                    <a:pt x="1619" y="7384"/>
                    <a:pt x="4502" y="4502"/>
                  </a:cubicBezTo>
                  <a:cubicBezTo>
                    <a:pt x="7384" y="1619"/>
                    <a:pt x="11293" y="0"/>
                    <a:pt x="15370" y="0"/>
                  </a:cubicBez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4"/>
            <p:cNvSpPr txBox="1"/>
            <p:nvPr/>
          </p:nvSpPr>
          <p:spPr>
            <a:xfrm>
              <a:off x="0" y="-47625"/>
              <a:ext cx="4377917" cy="3084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4"/>
          <p:cNvGrpSpPr/>
          <p:nvPr/>
        </p:nvGrpSpPr>
        <p:grpSpPr>
          <a:xfrm rot="9397689">
            <a:off x="287875" y="5574658"/>
            <a:ext cx="3076626" cy="6115751"/>
            <a:chOff x="0" y="0"/>
            <a:chExt cx="3198749" cy="6358509"/>
          </a:xfrm>
        </p:grpSpPr>
        <p:sp>
          <p:nvSpPr>
            <p:cNvPr id="164" name="Google Shape;164;p4"/>
            <p:cNvSpPr/>
            <p:nvPr/>
          </p:nvSpPr>
          <p:spPr>
            <a:xfrm>
              <a:off x="3937" y="3937"/>
              <a:ext cx="3191129" cy="6350635"/>
            </a:xfrm>
            <a:custGeom>
              <a:rect b="b" l="l" r="r" t="t"/>
              <a:pathLst>
                <a:path extrusionOk="0" h="6350635" w="3191129">
                  <a:moveTo>
                    <a:pt x="3175254" y="0"/>
                  </a:moveTo>
                  <a:cubicBezTo>
                    <a:pt x="1421638" y="0"/>
                    <a:pt x="0" y="1421638"/>
                    <a:pt x="0" y="3175254"/>
                  </a:cubicBezTo>
                  <a:cubicBezTo>
                    <a:pt x="0" y="4928870"/>
                    <a:pt x="1421638" y="6350635"/>
                    <a:pt x="3175381" y="6350635"/>
                  </a:cubicBezTo>
                  <a:lnTo>
                    <a:pt x="3191129" y="4412361"/>
                  </a:lnTo>
                  <a:cubicBezTo>
                    <a:pt x="2512822" y="4412361"/>
                    <a:pt x="1963039" y="3862578"/>
                    <a:pt x="1963039" y="3184271"/>
                  </a:cubicBezTo>
                  <a:cubicBezTo>
                    <a:pt x="1963039" y="2505964"/>
                    <a:pt x="2512822" y="1956181"/>
                    <a:pt x="3191129" y="1956181"/>
                  </a:cubicBezTo>
                  <a:lnTo>
                    <a:pt x="3175254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-16335" r="-16334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0" y="0"/>
              <a:ext cx="3198749" cy="6358509"/>
            </a:xfrm>
            <a:custGeom>
              <a:rect b="b" l="l" r="r" t="t"/>
              <a:pathLst>
                <a:path extrusionOk="0" h="6358509" w="3198749">
                  <a:moveTo>
                    <a:pt x="3183128" y="6358509"/>
                  </a:moveTo>
                  <a:lnTo>
                    <a:pt x="3179318" y="6358509"/>
                  </a:lnTo>
                  <a:cubicBezTo>
                    <a:pt x="2750185" y="6358509"/>
                    <a:pt x="2333752" y="6274435"/>
                    <a:pt x="1941830" y="6108700"/>
                  </a:cubicBezTo>
                  <a:cubicBezTo>
                    <a:pt x="1563243" y="5948553"/>
                    <a:pt x="1223264" y="5719318"/>
                    <a:pt x="931291" y="5427345"/>
                  </a:cubicBezTo>
                  <a:cubicBezTo>
                    <a:pt x="639318" y="5135372"/>
                    <a:pt x="410083" y="4795393"/>
                    <a:pt x="249936" y="4416806"/>
                  </a:cubicBezTo>
                  <a:cubicBezTo>
                    <a:pt x="84074" y="4024757"/>
                    <a:pt x="0" y="3608451"/>
                    <a:pt x="0" y="3179191"/>
                  </a:cubicBezTo>
                  <a:cubicBezTo>
                    <a:pt x="0" y="2749931"/>
                    <a:pt x="84074" y="2333625"/>
                    <a:pt x="249809" y="1941703"/>
                  </a:cubicBezTo>
                  <a:cubicBezTo>
                    <a:pt x="409956" y="1563116"/>
                    <a:pt x="639191" y="1223137"/>
                    <a:pt x="931164" y="931164"/>
                  </a:cubicBezTo>
                  <a:cubicBezTo>
                    <a:pt x="1223137" y="639191"/>
                    <a:pt x="1563116" y="409956"/>
                    <a:pt x="1941703" y="249809"/>
                  </a:cubicBezTo>
                  <a:cubicBezTo>
                    <a:pt x="2333625" y="84074"/>
                    <a:pt x="2750058" y="0"/>
                    <a:pt x="3179191" y="0"/>
                  </a:cubicBezTo>
                  <a:lnTo>
                    <a:pt x="3183001" y="0"/>
                  </a:lnTo>
                  <a:lnTo>
                    <a:pt x="3183001" y="3810"/>
                  </a:lnTo>
                  <a:lnTo>
                    <a:pt x="3198749" y="1964055"/>
                  </a:lnTo>
                  <a:lnTo>
                    <a:pt x="3194812" y="1964055"/>
                  </a:lnTo>
                  <a:cubicBezTo>
                    <a:pt x="2867787" y="1964055"/>
                    <a:pt x="2560320" y="2091436"/>
                    <a:pt x="2329180" y="2322576"/>
                  </a:cubicBezTo>
                  <a:cubicBezTo>
                    <a:pt x="2097913" y="2553843"/>
                    <a:pt x="1970659" y="2861183"/>
                    <a:pt x="1970659" y="3188208"/>
                  </a:cubicBezTo>
                  <a:cubicBezTo>
                    <a:pt x="1970659" y="3515233"/>
                    <a:pt x="2098040" y="3822700"/>
                    <a:pt x="2329180" y="4053840"/>
                  </a:cubicBezTo>
                  <a:cubicBezTo>
                    <a:pt x="2560447" y="4285107"/>
                    <a:pt x="2867787" y="4412361"/>
                    <a:pt x="3194812" y="4412361"/>
                  </a:cubicBezTo>
                  <a:lnTo>
                    <a:pt x="3198749" y="4412361"/>
                  </a:lnTo>
                  <a:lnTo>
                    <a:pt x="3198749" y="4416298"/>
                  </a:lnTo>
                  <a:lnTo>
                    <a:pt x="3183128" y="6358509"/>
                  </a:lnTo>
                  <a:close/>
                  <a:moveTo>
                    <a:pt x="3175381" y="7747"/>
                  </a:moveTo>
                  <a:cubicBezTo>
                    <a:pt x="2748534" y="8255"/>
                    <a:pt x="2334514" y="92075"/>
                    <a:pt x="1944751" y="256921"/>
                  </a:cubicBezTo>
                  <a:cubicBezTo>
                    <a:pt x="1567053" y="416687"/>
                    <a:pt x="1227963" y="645287"/>
                    <a:pt x="936625" y="936625"/>
                  </a:cubicBezTo>
                  <a:cubicBezTo>
                    <a:pt x="645414" y="1227836"/>
                    <a:pt x="416687" y="1567053"/>
                    <a:pt x="256921" y="1944751"/>
                  </a:cubicBezTo>
                  <a:cubicBezTo>
                    <a:pt x="91567" y="2335784"/>
                    <a:pt x="7747" y="2751074"/>
                    <a:pt x="7747" y="3179191"/>
                  </a:cubicBezTo>
                  <a:cubicBezTo>
                    <a:pt x="7747" y="3607308"/>
                    <a:pt x="91567" y="4022725"/>
                    <a:pt x="256921" y="4413631"/>
                  </a:cubicBezTo>
                  <a:cubicBezTo>
                    <a:pt x="416687" y="4791329"/>
                    <a:pt x="645287" y="5130419"/>
                    <a:pt x="936625" y="5421757"/>
                  </a:cubicBezTo>
                  <a:cubicBezTo>
                    <a:pt x="1227836" y="5712968"/>
                    <a:pt x="1567053" y="5941695"/>
                    <a:pt x="1944751" y="6101461"/>
                  </a:cubicBezTo>
                  <a:cubicBezTo>
                    <a:pt x="2334514" y="6266307"/>
                    <a:pt x="2748534" y="6350127"/>
                    <a:pt x="3175381" y="6350635"/>
                  </a:cubicBezTo>
                  <a:lnTo>
                    <a:pt x="3191129" y="4420108"/>
                  </a:lnTo>
                  <a:cubicBezTo>
                    <a:pt x="2863469" y="4419092"/>
                    <a:pt x="2555621" y="4291076"/>
                    <a:pt x="2323846" y="4059301"/>
                  </a:cubicBezTo>
                  <a:cubicBezTo>
                    <a:pt x="2091182" y="3826637"/>
                    <a:pt x="1963039" y="3517265"/>
                    <a:pt x="1963039" y="3188208"/>
                  </a:cubicBezTo>
                  <a:cubicBezTo>
                    <a:pt x="1963039" y="2859151"/>
                    <a:pt x="2091182" y="2549779"/>
                    <a:pt x="2323846" y="2317115"/>
                  </a:cubicBezTo>
                  <a:cubicBezTo>
                    <a:pt x="2555621" y="2085340"/>
                    <a:pt x="2863469" y="1957324"/>
                    <a:pt x="3191129" y="1956308"/>
                  </a:cubicBezTo>
                  <a:lnTo>
                    <a:pt x="3175381" y="7747"/>
                  </a:lnTo>
                  <a:close/>
                </a:path>
              </a:pathLst>
            </a:custGeom>
            <a:solidFill>
              <a:srgbClr val="40770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6" name="Google Shape;166;p4"/>
          <p:cNvGrpSpPr/>
          <p:nvPr/>
        </p:nvGrpSpPr>
        <p:grpSpPr>
          <a:xfrm>
            <a:off x="15480335" y="278815"/>
            <a:ext cx="2807665" cy="996085"/>
            <a:chOff x="0" y="-192882"/>
            <a:chExt cx="3743553" cy="1328114"/>
          </a:xfrm>
        </p:grpSpPr>
        <p:grpSp>
          <p:nvGrpSpPr>
            <p:cNvPr id="167" name="Google Shape;167;p4"/>
            <p:cNvGrpSpPr/>
            <p:nvPr/>
          </p:nvGrpSpPr>
          <p:grpSpPr>
            <a:xfrm>
              <a:off x="0" y="-192882"/>
              <a:ext cx="3743553" cy="1328114"/>
              <a:chOff x="0" y="-38100"/>
              <a:chExt cx="739467" cy="262343"/>
            </a:xfrm>
          </p:grpSpPr>
          <p:sp>
            <p:nvSpPr>
              <p:cNvPr id="168" name="Google Shape;168;p4"/>
              <p:cNvSpPr/>
              <p:nvPr/>
            </p:nvSpPr>
            <p:spPr>
              <a:xfrm>
                <a:off x="0" y="0"/>
                <a:ext cx="739467" cy="224243"/>
              </a:xfrm>
              <a:custGeom>
                <a:rect b="b" l="l" r="r" t="t"/>
                <a:pathLst>
                  <a:path extrusionOk="0" h="224243" w="739467">
                    <a:moveTo>
                      <a:pt x="0" y="0"/>
                    </a:moveTo>
                    <a:lnTo>
                      <a:pt x="739467" y="0"/>
                    </a:lnTo>
                    <a:lnTo>
                      <a:pt x="739467" y="224243"/>
                    </a:lnTo>
                    <a:lnTo>
                      <a:pt x="0" y="224243"/>
                    </a:lnTo>
                    <a:close/>
                  </a:path>
                </a:pathLst>
              </a:custGeom>
              <a:solidFill>
                <a:srgbClr val="F1F0F0"/>
              </a:solidFill>
              <a:ln>
                <a:noFill/>
              </a:ln>
            </p:spPr>
          </p:sp>
          <p:sp>
            <p:nvSpPr>
              <p:cNvPr id="169" name="Google Shape;169;p4"/>
              <p:cNvSpPr txBox="1"/>
              <p:nvPr/>
            </p:nvSpPr>
            <p:spPr>
              <a:xfrm>
                <a:off x="0" y="-38100"/>
                <a:ext cx="739467" cy="2623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7105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0" name="Google Shape;170;p4"/>
            <p:cNvSpPr/>
            <p:nvPr/>
          </p:nvSpPr>
          <p:spPr>
            <a:xfrm>
              <a:off x="129779" y="143644"/>
              <a:ext cx="1581958" cy="847944"/>
            </a:xfrm>
            <a:custGeom>
              <a:rect b="b" l="l" r="r" t="t"/>
              <a:pathLst>
                <a:path extrusionOk="0" h="847944" w="1581958">
                  <a:moveTo>
                    <a:pt x="0" y="0"/>
                  </a:moveTo>
                  <a:lnTo>
                    <a:pt x="1581957" y="0"/>
                  </a:lnTo>
                  <a:lnTo>
                    <a:pt x="1581957" y="847944"/>
                  </a:lnTo>
                  <a:lnTo>
                    <a:pt x="0" y="8479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41513" l="0" r="0" t="-2646"/>
              </a:stretch>
            </a:blipFill>
            <a:ln>
              <a:noFill/>
            </a:ln>
          </p:spPr>
        </p:sp>
        <p:sp>
          <p:nvSpPr>
            <p:cNvPr id="171" name="Google Shape;171;p4"/>
            <p:cNvSpPr txBox="1"/>
            <p:nvPr/>
          </p:nvSpPr>
          <p:spPr>
            <a:xfrm>
              <a:off x="1636220" y="153169"/>
              <a:ext cx="1832652" cy="8742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703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13" u="none" cap="none" strike="noStrike">
                  <a:solidFill>
                    <a:srgbClr val="006838"/>
                  </a:solidFill>
                  <a:latin typeface="Inter"/>
                  <a:ea typeface="Inter"/>
                  <a:cs typeface="Inter"/>
                  <a:sym typeface="Inter"/>
                </a:rPr>
                <a:t>FrogtownFarm</a:t>
              </a:r>
              <a:endParaRPr/>
            </a:p>
          </p:txBody>
        </p:sp>
      </p:grpSp>
      <p:grpSp>
        <p:nvGrpSpPr>
          <p:cNvPr id="172" name="Google Shape;172;p4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73" name="Google Shape;173;p4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74" name="Google Shape;174;p4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" name="Google Shape;175;p4"/>
          <p:cNvGrpSpPr/>
          <p:nvPr/>
        </p:nvGrpSpPr>
        <p:grpSpPr>
          <a:xfrm>
            <a:off x="636898" y="4106278"/>
            <a:ext cx="16743154" cy="3814766"/>
            <a:chOff x="0" y="-47625"/>
            <a:chExt cx="4409720" cy="1004712"/>
          </a:xfrm>
        </p:grpSpPr>
        <p:sp>
          <p:nvSpPr>
            <p:cNvPr id="176" name="Google Shape;176;p4"/>
            <p:cNvSpPr/>
            <p:nvPr/>
          </p:nvSpPr>
          <p:spPr>
            <a:xfrm>
              <a:off x="0" y="0"/>
              <a:ext cx="4409720" cy="957087"/>
            </a:xfrm>
            <a:custGeom>
              <a:rect b="b" l="l" r="r" t="t"/>
              <a:pathLst>
                <a:path extrusionOk="0" h="957087" w="4409720">
                  <a:moveTo>
                    <a:pt x="15259" y="0"/>
                  </a:moveTo>
                  <a:lnTo>
                    <a:pt x="4394460" y="0"/>
                  </a:lnTo>
                  <a:cubicBezTo>
                    <a:pt x="4398507" y="0"/>
                    <a:pt x="4402389" y="1608"/>
                    <a:pt x="4405250" y="4469"/>
                  </a:cubicBezTo>
                  <a:cubicBezTo>
                    <a:pt x="4408112" y="7331"/>
                    <a:pt x="4409720" y="11212"/>
                    <a:pt x="4409720" y="15259"/>
                  </a:cubicBezTo>
                  <a:lnTo>
                    <a:pt x="4409720" y="941828"/>
                  </a:lnTo>
                  <a:cubicBezTo>
                    <a:pt x="4409720" y="945875"/>
                    <a:pt x="4408112" y="949756"/>
                    <a:pt x="4405250" y="952618"/>
                  </a:cubicBezTo>
                  <a:cubicBezTo>
                    <a:pt x="4402389" y="955479"/>
                    <a:pt x="4398507" y="957087"/>
                    <a:pt x="4394460" y="957087"/>
                  </a:cubicBezTo>
                  <a:lnTo>
                    <a:pt x="15259" y="957087"/>
                  </a:lnTo>
                  <a:cubicBezTo>
                    <a:pt x="11212" y="957087"/>
                    <a:pt x="7331" y="955479"/>
                    <a:pt x="4469" y="952618"/>
                  </a:cubicBezTo>
                  <a:cubicBezTo>
                    <a:pt x="1608" y="949756"/>
                    <a:pt x="0" y="945875"/>
                    <a:pt x="0" y="941828"/>
                  </a:cubicBezTo>
                  <a:lnTo>
                    <a:pt x="0" y="15259"/>
                  </a:lnTo>
                  <a:cubicBezTo>
                    <a:pt x="0" y="11212"/>
                    <a:pt x="1608" y="7331"/>
                    <a:pt x="4469" y="4469"/>
                  </a:cubicBezTo>
                  <a:cubicBezTo>
                    <a:pt x="7331" y="1608"/>
                    <a:pt x="11212" y="0"/>
                    <a:pt x="15259" y="0"/>
                  </a:cubicBezTo>
                  <a:close/>
                </a:path>
              </a:pathLst>
            </a:custGeom>
            <a:solidFill>
              <a:srgbClr val="F6FFF6"/>
            </a:solidFill>
            <a:ln cap="rnd" cmpd="sng" w="28575">
              <a:solidFill>
                <a:srgbClr val="4077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4"/>
            <p:cNvSpPr txBox="1"/>
            <p:nvPr/>
          </p:nvSpPr>
          <p:spPr>
            <a:xfrm>
              <a:off x="0" y="-47625"/>
              <a:ext cx="4409720" cy="1004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" name="Google Shape;178;p4"/>
          <p:cNvSpPr txBox="1"/>
          <p:nvPr/>
        </p:nvSpPr>
        <p:spPr>
          <a:xfrm>
            <a:off x="773332" y="4407593"/>
            <a:ext cx="16485968" cy="32073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Four participants self-identify for sharing their combined plan. </a:t>
            </a:r>
            <a:endParaRPr/>
          </a:p>
          <a:p>
            <a:pPr indent="-377823" lvl="1" marL="755649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Clr>
                <a:srgbClr val="FEB415"/>
              </a:buClr>
              <a:buSzPts val="3499"/>
              <a:buFont typeface="Arial"/>
              <a:buChar char="•"/>
            </a:pPr>
            <a:r>
              <a:rPr b="1" i="0" lang="en-US" sz="3499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What areas of the planning process felt challenging?</a:t>
            </a:r>
            <a:endParaRPr/>
          </a:p>
          <a:p>
            <a:pPr indent="-377823" lvl="1" marL="755649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Clr>
                <a:srgbClr val="FEB415"/>
              </a:buClr>
              <a:buSzPts val="3499"/>
              <a:buFont typeface="Arial"/>
              <a:buChar char="•"/>
            </a:pPr>
            <a:r>
              <a:rPr b="1" i="0" lang="en-US" sz="3499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What part of your plan do you still want support in?</a:t>
            </a:r>
            <a:endParaRPr/>
          </a:p>
          <a:p>
            <a:pPr indent="-377823" lvl="1" marL="755649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Clr>
                <a:srgbClr val="FEB415"/>
              </a:buClr>
              <a:buSzPts val="3499"/>
              <a:buFont typeface="Arial"/>
              <a:buChar char="•"/>
            </a:pPr>
            <a:r>
              <a:rPr b="1" i="0" lang="en-US" sz="3499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How does your plan integrate climate justice or plan for climate change?</a:t>
            </a:r>
            <a:endParaRPr/>
          </a:p>
          <a:p>
            <a:pPr indent="-377823" lvl="1" marL="755649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Clr>
                <a:srgbClr val="FEB415"/>
              </a:buClr>
              <a:buSzPts val="3499"/>
              <a:buFont typeface="Arial"/>
              <a:buChar char="•"/>
            </a:pPr>
            <a:r>
              <a:rPr b="1" i="0" lang="en-US" sz="3499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Would you like feedback?</a:t>
            </a:r>
            <a:endParaRPr/>
          </a:p>
        </p:txBody>
      </p:sp>
      <p:sp>
        <p:nvSpPr>
          <p:cNvPr id="179" name="Google Shape;179;p4"/>
          <p:cNvSpPr txBox="1"/>
          <p:nvPr/>
        </p:nvSpPr>
        <p:spPr>
          <a:xfrm>
            <a:off x="763106" y="692104"/>
            <a:ext cx="11457834" cy="2239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933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PARTICIPANT PLAN SHARE-BACK: </a:t>
            </a:r>
            <a:endParaRPr/>
          </a:p>
        </p:txBody>
      </p:sp>
      <p:sp>
        <p:nvSpPr>
          <p:cNvPr id="180" name="Google Shape;180;p4"/>
          <p:cNvSpPr txBox="1"/>
          <p:nvPr/>
        </p:nvSpPr>
        <p:spPr>
          <a:xfrm>
            <a:off x="4318697" y="6317923"/>
            <a:ext cx="5007557" cy="16031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2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99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Farming for income? Income should be a goal. How much do you need to make in order to make a profit?</a:t>
            </a:r>
            <a:endParaRPr/>
          </a:p>
        </p:txBody>
      </p:sp>
      <p:sp>
        <p:nvSpPr>
          <p:cNvPr id="181" name="Google Shape;181;p4"/>
          <p:cNvSpPr txBox="1"/>
          <p:nvPr/>
        </p:nvSpPr>
        <p:spPr>
          <a:xfrm>
            <a:off x="773332" y="3121446"/>
            <a:ext cx="16351351" cy="721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Four participants self-identify for sharing their combined plan.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"/>
          <p:cNvSpPr/>
          <p:nvPr/>
        </p:nvSpPr>
        <p:spPr>
          <a:xfrm>
            <a:off x="6285053" y="1028700"/>
            <a:ext cx="10974246" cy="6330642"/>
          </a:xfrm>
          <a:custGeom>
            <a:rect b="b" l="l" r="r" t="t"/>
            <a:pathLst>
              <a:path extrusionOk="0" h="5159833" w="8944635">
                <a:moveTo>
                  <a:pt x="8762165" y="0"/>
                </a:moveTo>
                <a:cubicBezTo>
                  <a:pt x="7000072" y="0"/>
                  <a:pt x="5230823" y="0"/>
                  <a:pt x="3468730" y="0"/>
                </a:cubicBezTo>
                <a:lnTo>
                  <a:pt x="3468730" y="156312"/>
                </a:lnTo>
                <a:cubicBezTo>
                  <a:pt x="3305937" y="156312"/>
                  <a:pt x="3084110" y="156312"/>
                  <a:pt x="2921318" y="156312"/>
                </a:cubicBezTo>
                <a:lnTo>
                  <a:pt x="2921318" y="312624"/>
                </a:lnTo>
                <a:cubicBezTo>
                  <a:pt x="2758526" y="312624"/>
                  <a:pt x="2536698" y="312624"/>
                  <a:pt x="2373906" y="312624"/>
                </a:cubicBezTo>
                <a:lnTo>
                  <a:pt x="2373906" y="468936"/>
                </a:lnTo>
                <a:cubicBezTo>
                  <a:pt x="2282671" y="468936"/>
                  <a:pt x="2100200" y="468936"/>
                  <a:pt x="2008965" y="468936"/>
                </a:cubicBezTo>
                <a:lnTo>
                  <a:pt x="2008965" y="625249"/>
                </a:lnTo>
                <a:cubicBezTo>
                  <a:pt x="1917730" y="625249"/>
                  <a:pt x="1735259" y="625249"/>
                  <a:pt x="1644024" y="625249"/>
                </a:cubicBezTo>
                <a:lnTo>
                  <a:pt x="1644024" y="781561"/>
                </a:lnTo>
                <a:cubicBezTo>
                  <a:pt x="1552789" y="781561"/>
                  <a:pt x="1370318" y="781561"/>
                  <a:pt x="1279083" y="781561"/>
                </a:cubicBezTo>
                <a:lnTo>
                  <a:pt x="1279083" y="937873"/>
                </a:lnTo>
                <a:lnTo>
                  <a:pt x="1094823" y="937873"/>
                </a:lnTo>
                <a:lnTo>
                  <a:pt x="1094823" y="1094185"/>
                </a:lnTo>
                <a:lnTo>
                  <a:pt x="912353" y="1094185"/>
                </a:lnTo>
                <a:lnTo>
                  <a:pt x="912353" y="1250497"/>
                </a:lnTo>
                <a:lnTo>
                  <a:pt x="729882" y="1250497"/>
                </a:lnTo>
                <a:cubicBezTo>
                  <a:pt x="729882" y="1328653"/>
                  <a:pt x="729882" y="1484965"/>
                  <a:pt x="729882" y="1563121"/>
                </a:cubicBezTo>
                <a:lnTo>
                  <a:pt x="547412" y="1563121"/>
                </a:lnTo>
                <a:cubicBezTo>
                  <a:pt x="547412" y="1641277"/>
                  <a:pt x="547412" y="1797590"/>
                  <a:pt x="547412" y="1875746"/>
                </a:cubicBezTo>
                <a:lnTo>
                  <a:pt x="364941" y="1875746"/>
                </a:lnTo>
                <a:cubicBezTo>
                  <a:pt x="364941" y="1953902"/>
                  <a:pt x="364941" y="2110214"/>
                  <a:pt x="364941" y="2188370"/>
                </a:cubicBezTo>
                <a:lnTo>
                  <a:pt x="182471" y="2188370"/>
                </a:lnTo>
                <a:cubicBezTo>
                  <a:pt x="182471" y="2327825"/>
                  <a:pt x="182471" y="2517851"/>
                  <a:pt x="182471" y="2657306"/>
                </a:cubicBezTo>
                <a:lnTo>
                  <a:pt x="0" y="2657306"/>
                </a:lnTo>
                <a:cubicBezTo>
                  <a:pt x="0" y="3487906"/>
                  <a:pt x="0" y="4327701"/>
                  <a:pt x="0" y="5159833"/>
                </a:cubicBezTo>
                <a:cubicBezTo>
                  <a:pt x="1944564" y="5159833"/>
                  <a:pt x="3896283" y="5159833"/>
                  <a:pt x="5840847" y="5159833"/>
                </a:cubicBezTo>
                <a:lnTo>
                  <a:pt x="5840847" y="5003521"/>
                </a:lnTo>
                <a:cubicBezTo>
                  <a:pt x="6003640" y="5003521"/>
                  <a:pt x="6225467" y="5003521"/>
                  <a:pt x="6388259" y="5003521"/>
                </a:cubicBezTo>
                <a:lnTo>
                  <a:pt x="6388259" y="4847208"/>
                </a:lnTo>
                <a:cubicBezTo>
                  <a:pt x="6551051" y="4847208"/>
                  <a:pt x="6772878" y="4847208"/>
                  <a:pt x="6935670" y="4847208"/>
                </a:cubicBezTo>
                <a:lnTo>
                  <a:pt x="6935670" y="4690897"/>
                </a:lnTo>
                <a:cubicBezTo>
                  <a:pt x="7026906" y="4690897"/>
                  <a:pt x="7209376" y="4690897"/>
                  <a:pt x="7300612" y="4690897"/>
                </a:cubicBezTo>
                <a:lnTo>
                  <a:pt x="7300612" y="4534584"/>
                </a:lnTo>
                <a:cubicBezTo>
                  <a:pt x="7391847" y="4534584"/>
                  <a:pt x="7574318" y="4534584"/>
                  <a:pt x="7665553" y="4534584"/>
                </a:cubicBezTo>
                <a:lnTo>
                  <a:pt x="7665553" y="4378273"/>
                </a:lnTo>
                <a:lnTo>
                  <a:pt x="7848024" y="4378273"/>
                </a:lnTo>
                <a:lnTo>
                  <a:pt x="7848024" y="4221960"/>
                </a:lnTo>
                <a:lnTo>
                  <a:pt x="8032283" y="4221960"/>
                </a:lnTo>
                <a:lnTo>
                  <a:pt x="8032283" y="4065648"/>
                </a:lnTo>
                <a:lnTo>
                  <a:pt x="8214754" y="4065648"/>
                </a:lnTo>
                <a:cubicBezTo>
                  <a:pt x="8214754" y="3987492"/>
                  <a:pt x="8214754" y="3831180"/>
                  <a:pt x="8214754" y="3753024"/>
                </a:cubicBezTo>
                <a:lnTo>
                  <a:pt x="8397224" y="3753024"/>
                </a:lnTo>
                <a:cubicBezTo>
                  <a:pt x="8397224" y="3674868"/>
                  <a:pt x="8397224" y="3518556"/>
                  <a:pt x="8397224" y="3440399"/>
                </a:cubicBezTo>
                <a:lnTo>
                  <a:pt x="8579695" y="3440399"/>
                </a:lnTo>
                <a:cubicBezTo>
                  <a:pt x="8579695" y="3300945"/>
                  <a:pt x="8579695" y="3110918"/>
                  <a:pt x="8579695" y="2971463"/>
                </a:cubicBezTo>
                <a:lnTo>
                  <a:pt x="8762165" y="2971463"/>
                </a:lnTo>
                <a:cubicBezTo>
                  <a:pt x="8762165" y="2775307"/>
                  <a:pt x="8762165" y="2542371"/>
                  <a:pt x="8762165" y="2346215"/>
                </a:cubicBezTo>
                <a:lnTo>
                  <a:pt x="8944635" y="2346215"/>
                </a:lnTo>
                <a:cubicBezTo>
                  <a:pt x="8944635" y="1567719"/>
                  <a:pt x="8944635" y="778496"/>
                  <a:pt x="8944635" y="0"/>
                </a:cubicBezTo>
                <a:lnTo>
                  <a:pt x="876216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9306" l="0" r="0" t="-19307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7" name="Google Shape;187;p5"/>
          <p:cNvGrpSpPr/>
          <p:nvPr/>
        </p:nvGrpSpPr>
        <p:grpSpPr>
          <a:xfrm>
            <a:off x="9288865" y="4800749"/>
            <a:ext cx="3838379" cy="4960163"/>
            <a:chOff x="0" y="-47625"/>
            <a:chExt cx="1010931" cy="1306380"/>
          </a:xfrm>
        </p:grpSpPr>
        <p:sp>
          <p:nvSpPr>
            <p:cNvPr id="188" name="Google Shape;188;p5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5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5"/>
          <p:cNvGrpSpPr/>
          <p:nvPr/>
        </p:nvGrpSpPr>
        <p:grpSpPr>
          <a:xfrm>
            <a:off x="5156809" y="4817079"/>
            <a:ext cx="3838379" cy="4960163"/>
            <a:chOff x="0" y="-47625"/>
            <a:chExt cx="1010931" cy="1306380"/>
          </a:xfrm>
        </p:grpSpPr>
        <p:sp>
          <p:nvSpPr>
            <p:cNvPr id="191" name="Google Shape;191;p5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5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5"/>
          <p:cNvGrpSpPr/>
          <p:nvPr/>
        </p:nvGrpSpPr>
        <p:grpSpPr>
          <a:xfrm>
            <a:off x="13422519" y="4788847"/>
            <a:ext cx="3962204" cy="4960163"/>
            <a:chOff x="0" y="-47625"/>
            <a:chExt cx="1043543" cy="1306380"/>
          </a:xfrm>
        </p:grpSpPr>
        <p:sp>
          <p:nvSpPr>
            <p:cNvPr id="194" name="Google Shape;194;p5"/>
            <p:cNvSpPr/>
            <p:nvPr/>
          </p:nvSpPr>
          <p:spPr>
            <a:xfrm>
              <a:off x="0" y="0"/>
              <a:ext cx="1043543" cy="1258755"/>
            </a:xfrm>
            <a:custGeom>
              <a:rect b="b" l="l" r="r" t="t"/>
              <a:pathLst>
                <a:path extrusionOk="0" h="1258755" w="1043543">
                  <a:moveTo>
                    <a:pt x="64480" y="0"/>
                  </a:moveTo>
                  <a:lnTo>
                    <a:pt x="979063" y="0"/>
                  </a:lnTo>
                  <a:cubicBezTo>
                    <a:pt x="996164" y="0"/>
                    <a:pt x="1012565" y="6793"/>
                    <a:pt x="1024658" y="18886"/>
                  </a:cubicBezTo>
                  <a:cubicBezTo>
                    <a:pt x="1036750" y="30978"/>
                    <a:pt x="1043543" y="47379"/>
                    <a:pt x="1043543" y="64480"/>
                  </a:cubicBezTo>
                  <a:lnTo>
                    <a:pt x="1043543" y="1194275"/>
                  </a:lnTo>
                  <a:cubicBezTo>
                    <a:pt x="1043543" y="1229887"/>
                    <a:pt x="1014675" y="1258755"/>
                    <a:pt x="979063" y="1258755"/>
                  </a:cubicBezTo>
                  <a:lnTo>
                    <a:pt x="64480" y="1258755"/>
                  </a:lnTo>
                  <a:cubicBezTo>
                    <a:pt x="28869" y="1258755"/>
                    <a:pt x="0" y="1229887"/>
                    <a:pt x="0" y="1194275"/>
                  </a:cubicBezTo>
                  <a:lnTo>
                    <a:pt x="0" y="64480"/>
                  </a:lnTo>
                  <a:cubicBezTo>
                    <a:pt x="0" y="28869"/>
                    <a:pt x="28869" y="0"/>
                    <a:pt x="6448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5"/>
            <p:cNvSpPr txBox="1"/>
            <p:nvPr/>
          </p:nvSpPr>
          <p:spPr>
            <a:xfrm>
              <a:off x="0" y="-47625"/>
              <a:ext cx="1043543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5798349" y="6252616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97" name="Google Shape;197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17143" y="6428365"/>
            <a:ext cx="2353495" cy="2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5"/>
          <p:cNvSpPr/>
          <p:nvPr/>
        </p:nvSpPr>
        <p:spPr>
          <a:xfrm>
            <a:off x="9941575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99" name="Google Shape;199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25332" y="6901894"/>
            <a:ext cx="2382977" cy="23829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0" name="Google Shape;200;p5"/>
          <p:cNvGrpSpPr/>
          <p:nvPr/>
        </p:nvGrpSpPr>
        <p:grpSpPr>
          <a:xfrm>
            <a:off x="985056" y="4817079"/>
            <a:ext cx="3838379" cy="4960163"/>
            <a:chOff x="0" y="-241102"/>
            <a:chExt cx="5117838" cy="6613552"/>
          </a:xfrm>
        </p:grpSpPr>
        <p:grpSp>
          <p:nvGrpSpPr>
            <p:cNvPr id="201" name="Google Shape;201;p5"/>
            <p:cNvGrpSpPr/>
            <p:nvPr/>
          </p:nvGrpSpPr>
          <p:grpSpPr>
            <a:xfrm>
              <a:off x="0" y="-241102"/>
              <a:ext cx="5117838" cy="6613552"/>
              <a:chOff x="0" y="-47625"/>
              <a:chExt cx="1010931" cy="1306380"/>
            </a:xfrm>
          </p:grpSpPr>
          <p:sp>
            <p:nvSpPr>
              <p:cNvPr id="202" name="Google Shape;202;p5"/>
              <p:cNvSpPr/>
              <p:nvPr/>
            </p:nvSpPr>
            <p:spPr>
              <a:xfrm>
                <a:off x="0" y="0"/>
                <a:ext cx="1010931" cy="1258755"/>
              </a:xfrm>
              <a:custGeom>
                <a:rect b="b" l="l" r="r" t="t"/>
                <a:pathLst>
                  <a:path extrusionOk="0" h="1258755" w="1010931">
                    <a:moveTo>
                      <a:pt x="66560" y="0"/>
                    </a:moveTo>
                    <a:lnTo>
                      <a:pt x="944371" y="0"/>
                    </a:lnTo>
                    <a:cubicBezTo>
                      <a:pt x="962024" y="0"/>
                      <a:pt x="978954" y="7013"/>
                      <a:pt x="991436" y="19495"/>
                    </a:cubicBezTo>
                    <a:cubicBezTo>
                      <a:pt x="1003918" y="31978"/>
                      <a:pt x="1010931" y="48907"/>
                      <a:pt x="1010931" y="66560"/>
                    </a:cubicBezTo>
                    <a:lnTo>
                      <a:pt x="1010931" y="1192195"/>
                    </a:lnTo>
                    <a:cubicBezTo>
                      <a:pt x="1010931" y="1228955"/>
                      <a:pt x="981131" y="1258755"/>
                      <a:pt x="944371" y="1258755"/>
                    </a:cubicBezTo>
                    <a:lnTo>
                      <a:pt x="66560" y="1258755"/>
                    </a:lnTo>
                    <a:cubicBezTo>
                      <a:pt x="29800" y="1258755"/>
                      <a:pt x="0" y="1228955"/>
                      <a:pt x="0" y="1192195"/>
                    </a:cubicBezTo>
                    <a:lnTo>
                      <a:pt x="0" y="66560"/>
                    </a:lnTo>
                    <a:cubicBezTo>
                      <a:pt x="0" y="29800"/>
                      <a:pt x="29800" y="0"/>
                      <a:pt x="66560" y="0"/>
                    </a:cubicBezTo>
                    <a:close/>
                  </a:path>
                </a:pathLst>
              </a:custGeom>
              <a:solidFill>
                <a:srgbClr val="407709"/>
              </a:solidFill>
              <a:ln cap="rnd" cmpd="sng" w="38100">
                <a:solidFill>
                  <a:srgbClr val="F6FFF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5"/>
              <p:cNvSpPr txBox="1"/>
              <p:nvPr/>
            </p:nvSpPr>
            <p:spPr>
              <a:xfrm>
                <a:off x="0" y="-47625"/>
                <a:ext cx="1010931" cy="13063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6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5"/>
            <p:cNvSpPr txBox="1"/>
            <p:nvPr/>
          </p:nvSpPr>
          <p:spPr>
            <a:xfrm>
              <a:off x="321073" y="977769"/>
              <a:ext cx="4475693" cy="45129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098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3495" u="none" cap="none" strike="noStrike">
                  <a:solidFill>
                    <a:srgbClr val="FCFFEE"/>
                  </a:solidFill>
                  <a:latin typeface="Inter"/>
                  <a:ea typeface="Inter"/>
                  <a:cs typeface="Inter"/>
                  <a:sym typeface="Inter"/>
                </a:rPr>
                <a:t>Review on learning: What was your biggest takeaway from the course? </a:t>
              </a:r>
              <a:endParaRPr/>
            </a:p>
          </p:txBody>
        </p:sp>
      </p:grpSp>
      <p:sp>
        <p:nvSpPr>
          <p:cNvPr id="205" name="Google Shape;205;p5"/>
          <p:cNvSpPr txBox="1"/>
          <p:nvPr/>
        </p:nvSpPr>
        <p:spPr>
          <a:xfrm>
            <a:off x="5426251" y="5216980"/>
            <a:ext cx="3277156" cy="9366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82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Before you leave: please complete the class Survey .</a:t>
            </a:r>
            <a:endParaRPr/>
          </a:p>
        </p:txBody>
      </p:sp>
      <p:sp>
        <p:nvSpPr>
          <p:cNvPr id="206" name="Google Shape;206;p5"/>
          <p:cNvSpPr txBox="1"/>
          <p:nvPr/>
        </p:nvSpPr>
        <p:spPr>
          <a:xfrm>
            <a:off x="1028700" y="1778666"/>
            <a:ext cx="6047299" cy="13961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935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WRAP-UP</a:t>
            </a:r>
            <a:endParaRPr/>
          </a:p>
        </p:txBody>
      </p:sp>
      <p:sp>
        <p:nvSpPr>
          <p:cNvPr id="207" name="Google Shape;207;p5"/>
          <p:cNvSpPr txBox="1"/>
          <p:nvPr/>
        </p:nvSpPr>
        <p:spPr>
          <a:xfrm>
            <a:off x="13725845" y="6723725"/>
            <a:ext cx="3355552" cy="6638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Stipends</a:t>
            </a:r>
            <a:endParaRPr/>
          </a:p>
        </p:txBody>
      </p:sp>
      <p:sp>
        <p:nvSpPr>
          <p:cNvPr id="208" name="Google Shape;208;p5"/>
          <p:cNvSpPr txBox="1"/>
          <p:nvPr/>
        </p:nvSpPr>
        <p:spPr>
          <a:xfrm>
            <a:off x="5455313" y="8852251"/>
            <a:ext cx="3277156" cy="7075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sng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https://forms.gle/oQsRneKTqqkU8Kde7</a:t>
            </a:r>
            <a:endParaRPr/>
          </a:p>
        </p:txBody>
      </p:sp>
      <p:sp>
        <p:nvSpPr>
          <p:cNvPr id="209" name="Google Shape;209;p5"/>
          <p:cNvSpPr txBox="1"/>
          <p:nvPr/>
        </p:nvSpPr>
        <p:spPr>
          <a:xfrm>
            <a:off x="9197396" y="5129897"/>
            <a:ext cx="3891818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Resources Shared</a:t>
            </a:r>
            <a:endParaRPr/>
          </a:p>
        </p:txBody>
      </p:sp>
      <p:sp>
        <p:nvSpPr>
          <p:cNvPr id="210" name="Google Shape;210;p5"/>
          <p:cNvSpPr txBox="1"/>
          <p:nvPr/>
        </p:nvSpPr>
        <p:spPr>
          <a:xfrm>
            <a:off x="9384517" y="5614708"/>
            <a:ext cx="3517577" cy="986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59079" lvl="1" marL="518160" marR="0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Check out this weeks supplemental information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219" l="0" r="0" t="-9220"/>
            </a:stretch>
          </a:blipFill>
          <a:ln>
            <a:noFill/>
          </a:ln>
        </p:spPr>
      </p:sp>
      <p:grpSp>
        <p:nvGrpSpPr>
          <p:cNvPr id="216" name="Google Shape;216;p6"/>
          <p:cNvGrpSpPr/>
          <p:nvPr/>
        </p:nvGrpSpPr>
        <p:grpSpPr>
          <a:xfrm>
            <a:off x="0" y="-144661"/>
            <a:ext cx="11034214" cy="10714391"/>
            <a:chOff x="0" y="-38100"/>
            <a:chExt cx="2906130" cy="2821897"/>
          </a:xfrm>
        </p:grpSpPr>
        <p:sp>
          <p:nvSpPr>
            <p:cNvPr id="217" name="Google Shape;217;p6"/>
            <p:cNvSpPr/>
            <p:nvPr/>
          </p:nvSpPr>
          <p:spPr>
            <a:xfrm>
              <a:off x="0" y="0"/>
              <a:ext cx="2906130" cy="2783797"/>
            </a:xfrm>
            <a:custGeom>
              <a:rect b="b" l="l" r="r" t="t"/>
              <a:pathLst>
                <a:path extrusionOk="0" h="2783797" w="2906130">
                  <a:moveTo>
                    <a:pt x="0" y="0"/>
                  </a:moveTo>
                  <a:lnTo>
                    <a:pt x="2906130" y="0"/>
                  </a:lnTo>
                  <a:lnTo>
                    <a:pt x="2906130" y="2783797"/>
                  </a:lnTo>
                  <a:lnTo>
                    <a:pt x="0" y="2783797"/>
                  </a:lnTo>
                  <a:close/>
                </a:path>
              </a:pathLst>
            </a:custGeom>
            <a:solidFill>
              <a:srgbClr val="F6FFF6"/>
            </a:solidFill>
            <a:ln>
              <a:noFill/>
            </a:ln>
          </p:spPr>
        </p:sp>
        <p:sp>
          <p:nvSpPr>
            <p:cNvPr id="218" name="Google Shape;218;p6"/>
            <p:cNvSpPr txBox="1"/>
            <p:nvPr/>
          </p:nvSpPr>
          <p:spPr>
            <a:xfrm>
              <a:off x="0" y="-38100"/>
              <a:ext cx="2906129" cy="28218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9" name="Google Shape;219;p6"/>
          <p:cNvSpPr/>
          <p:nvPr/>
        </p:nvSpPr>
        <p:spPr>
          <a:xfrm rot="5400000">
            <a:off x="6247296" y="3849053"/>
            <a:ext cx="10437278" cy="2438616"/>
          </a:xfrm>
          <a:custGeom>
            <a:rect b="b" l="l" r="r" t="t"/>
            <a:pathLst>
              <a:path extrusionOk="0" h="2438616" w="10437278">
                <a:moveTo>
                  <a:pt x="0" y="0"/>
                </a:moveTo>
                <a:lnTo>
                  <a:pt x="10437278" y="0"/>
                </a:lnTo>
                <a:lnTo>
                  <a:pt x="10437278" y="2438616"/>
                </a:lnTo>
                <a:lnTo>
                  <a:pt x="0" y="24386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0" name="Google Shape;220;p6"/>
          <p:cNvSpPr/>
          <p:nvPr/>
        </p:nvSpPr>
        <p:spPr>
          <a:xfrm>
            <a:off x="5382732" y="5653206"/>
            <a:ext cx="703692" cy="703692"/>
          </a:xfrm>
          <a:custGeom>
            <a:rect b="b" l="l" r="r" t="t"/>
            <a:pathLst>
              <a:path extrusionOk="0" h="703692" w="703692">
                <a:moveTo>
                  <a:pt x="0" y="0"/>
                </a:moveTo>
                <a:lnTo>
                  <a:pt x="703692" y="0"/>
                </a:lnTo>
                <a:lnTo>
                  <a:pt x="703692" y="703692"/>
                </a:lnTo>
                <a:lnTo>
                  <a:pt x="0" y="7036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6"/>
          <p:cNvSpPr txBox="1"/>
          <p:nvPr/>
        </p:nvSpPr>
        <p:spPr>
          <a:xfrm>
            <a:off x="1028700" y="4755734"/>
            <a:ext cx="6462504" cy="742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33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Grow with Purpose</a:t>
            </a:r>
            <a:endParaRPr/>
          </a:p>
        </p:txBody>
      </p:sp>
      <p:sp>
        <p:nvSpPr>
          <p:cNvPr id="222" name="Google Shape;222;p6"/>
          <p:cNvSpPr txBox="1"/>
          <p:nvPr/>
        </p:nvSpPr>
        <p:spPr>
          <a:xfrm>
            <a:off x="1286373" y="5745156"/>
            <a:ext cx="3867285" cy="462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17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See You Next Week</a:t>
            </a:r>
            <a:endParaRPr/>
          </a:p>
        </p:txBody>
      </p:sp>
      <p:grpSp>
        <p:nvGrpSpPr>
          <p:cNvPr id="223" name="Google Shape;223;p6"/>
          <p:cNvGrpSpPr/>
          <p:nvPr/>
        </p:nvGrpSpPr>
        <p:grpSpPr>
          <a:xfrm>
            <a:off x="378572" y="8871527"/>
            <a:ext cx="4654261" cy="754641"/>
            <a:chOff x="0" y="-25208"/>
            <a:chExt cx="6205681" cy="1006188"/>
          </a:xfrm>
        </p:grpSpPr>
        <p:sp>
          <p:nvSpPr>
            <p:cNvPr id="224" name="Google Shape;224;p6"/>
            <p:cNvSpPr/>
            <p:nvPr/>
          </p:nvSpPr>
          <p:spPr>
            <a:xfrm>
              <a:off x="4767116" y="22417"/>
              <a:ext cx="1438565" cy="934250"/>
            </a:xfrm>
            <a:custGeom>
              <a:rect b="b" l="l" r="r" t="t"/>
              <a:pathLst>
                <a:path extrusionOk="0" h="934250" w="1438565">
                  <a:moveTo>
                    <a:pt x="0" y="0"/>
                  </a:moveTo>
                  <a:lnTo>
                    <a:pt x="1438565" y="0"/>
                  </a:lnTo>
                  <a:lnTo>
                    <a:pt x="1438565" y="934250"/>
                  </a:lnTo>
                  <a:lnTo>
                    <a:pt x="0" y="9342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-9530" l="0" r="0" t="-9450"/>
              </a:stretch>
            </a:blipFill>
            <a:ln>
              <a:noFill/>
            </a:ln>
          </p:spPr>
        </p:sp>
        <p:cxnSp>
          <p:nvCxnSpPr>
            <p:cNvPr id="225" name="Google Shape;225;p6"/>
            <p:cNvCxnSpPr/>
            <p:nvPr/>
          </p:nvCxnSpPr>
          <p:spPr>
            <a:xfrm>
              <a:off x="4662738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26" name="Google Shape;226;p6"/>
            <p:cNvSpPr txBox="1"/>
            <p:nvPr/>
          </p:nvSpPr>
          <p:spPr>
            <a:xfrm>
              <a:off x="417710" y="-25208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PROGRAM BY</a:t>
              </a:r>
              <a:endParaRPr/>
            </a:p>
          </p:txBody>
        </p:sp>
        <p:sp>
          <p:nvSpPr>
            <p:cNvPr id="227" name="Google Shape;227;p6"/>
            <p:cNvSpPr txBox="1"/>
            <p:nvPr/>
          </p:nvSpPr>
          <p:spPr>
            <a:xfrm>
              <a:off x="0" y="487922"/>
              <a:ext cx="4432295" cy="493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FROGTOWN FARM</a:t>
              </a:r>
              <a:endParaRPr/>
            </a:p>
          </p:txBody>
        </p:sp>
      </p:grpSp>
      <p:grpSp>
        <p:nvGrpSpPr>
          <p:cNvPr id="228" name="Google Shape;228;p6"/>
          <p:cNvGrpSpPr/>
          <p:nvPr/>
        </p:nvGrpSpPr>
        <p:grpSpPr>
          <a:xfrm>
            <a:off x="5336242" y="8854714"/>
            <a:ext cx="4783341" cy="769025"/>
            <a:chOff x="0" y="-47625"/>
            <a:chExt cx="6377788" cy="1025367"/>
          </a:xfrm>
        </p:grpSpPr>
        <p:cxnSp>
          <p:nvCxnSpPr>
            <p:cNvPr id="229" name="Google Shape;229;p6"/>
            <p:cNvCxnSpPr/>
            <p:nvPr/>
          </p:nvCxnSpPr>
          <p:spPr>
            <a:xfrm>
              <a:off x="4575517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30" name="Google Shape;230;p6"/>
            <p:cNvSpPr/>
            <p:nvPr/>
          </p:nvSpPr>
          <p:spPr>
            <a:xfrm>
              <a:off x="4575517" y="128911"/>
              <a:ext cx="1802271" cy="792216"/>
            </a:xfrm>
            <a:custGeom>
              <a:rect b="b" l="l" r="r" t="t"/>
              <a:pathLst>
                <a:path extrusionOk="0" h="792216" w="1802271">
                  <a:moveTo>
                    <a:pt x="0" y="0"/>
                  </a:moveTo>
                  <a:lnTo>
                    <a:pt x="1802271" y="0"/>
                  </a:lnTo>
                  <a:lnTo>
                    <a:pt x="1802271" y="792216"/>
                  </a:lnTo>
                  <a:lnTo>
                    <a:pt x="0" y="7922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-57200" l="0" r="0" t="-70289"/>
              </a:stretch>
            </a:blipFill>
            <a:ln>
              <a:noFill/>
            </a:ln>
          </p:spPr>
        </p:sp>
        <p:sp>
          <p:nvSpPr>
            <p:cNvPr id="231" name="Google Shape;231;p6"/>
            <p:cNvSpPr txBox="1"/>
            <p:nvPr/>
          </p:nvSpPr>
          <p:spPr>
            <a:xfrm>
              <a:off x="0" y="483249"/>
              <a:ext cx="4432295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PLANT GROW SHARE </a:t>
              </a:r>
              <a:endParaRPr/>
            </a:p>
          </p:txBody>
        </p:sp>
        <p:sp>
          <p:nvSpPr>
            <p:cNvPr id="232" name="Google Shape;232;p6"/>
            <p:cNvSpPr txBox="1"/>
            <p:nvPr/>
          </p:nvSpPr>
          <p:spPr>
            <a:xfrm>
              <a:off x="330488" y="-47625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PRESENTED BY</a:t>
              </a:r>
              <a:endParaRPr/>
            </a:p>
          </p:txBody>
        </p:sp>
      </p:grpSp>
      <p:sp>
        <p:nvSpPr>
          <p:cNvPr id="233" name="Google Shape;233;p6"/>
          <p:cNvSpPr txBox="1"/>
          <p:nvPr/>
        </p:nvSpPr>
        <p:spPr>
          <a:xfrm>
            <a:off x="1028700" y="3711334"/>
            <a:ext cx="8115300" cy="14583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281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THANK YOU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