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10287000" cx="18288000"/>
  <p:notesSz cx="6858000" cy="9144000"/>
  <p:embeddedFontLst>
    <p:embeddedFont>
      <p:font typeface="Lato"/>
      <p:bold r:id="rId19"/>
      <p:boldItalic r:id="rId20"/>
    </p:embeddedFont>
    <p:embeddedFont>
      <p:font typeface="Inter"/>
      <p:bold r:id="rId21"/>
      <p:boldItalic r:id="rId22"/>
    </p:embeddedFont>
    <p:embeddedFont>
      <p:font typeface="Poppins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27" roundtripDataSignature="AMtx7miAXyyaPomkqXebPHMMBM4/Ib5/d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Italic.fntdata"/><Relationship Id="rId22" Type="http://schemas.openxmlformats.org/officeDocument/2006/relationships/font" Target="fonts/Inter-boldItalic.fntdata"/><Relationship Id="rId21" Type="http://schemas.openxmlformats.org/officeDocument/2006/relationships/font" Target="fonts/Inter-bold.fntdata"/><Relationship Id="rId24" Type="http://schemas.openxmlformats.org/officeDocument/2006/relationships/font" Target="fonts/Poppins-bold.fntdata"/><Relationship Id="rId23" Type="http://schemas.openxmlformats.org/officeDocument/2006/relationships/font" Target="fonts/Poppins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Poppins-boldItalic.fntdata"/><Relationship Id="rId25" Type="http://schemas.openxmlformats.org/officeDocument/2006/relationships/font" Target="fonts/Poppins-italic.fntdata"/><Relationship Id="rId27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Lato-bold.fntdata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4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6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8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9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9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0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20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20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20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2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2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3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image" Target="../media/image3.pn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jpg"/><Relationship Id="rId4" Type="http://schemas.openxmlformats.org/officeDocument/2006/relationships/hyperlink" Target="mailto:FarmBudsMN@gmail.com" TargetMode="External"/><Relationship Id="rId5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jpg"/><Relationship Id="rId4" Type="http://schemas.openxmlformats.org/officeDocument/2006/relationships/image" Target="../media/image3.png"/><Relationship Id="rId5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jpg"/><Relationship Id="rId4" Type="http://schemas.openxmlformats.org/officeDocument/2006/relationships/image" Target="../media/image20.png"/><Relationship Id="rId5" Type="http://schemas.openxmlformats.org/officeDocument/2006/relationships/image" Target="../media/image17.png"/><Relationship Id="rId6" Type="http://schemas.openxmlformats.org/officeDocument/2006/relationships/image" Target="../media/image21.png"/><Relationship Id="rId7" Type="http://schemas.openxmlformats.org/officeDocument/2006/relationships/image" Target="../media/image16.png"/><Relationship Id="rId8" Type="http://schemas.openxmlformats.org/officeDocument/2006/relationships/hyperlink" Target="https://docs.google.com/forms/d/e/1FAIpQLSd6TWlYwO0TpxjSDxyul_JkHpWzmoA6wLd6lczMrhrZUJGoDw/viewform?usp=header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jp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3.png"/><Relationship Id="rId7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jp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Relationship Id="rId4" Type="http://schemas.openxmlformats.org/officeDocument/2006/relationships/image" Target="../media/image7.png"/><Relationship Id="rId5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Relationship Id="rId4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Relationship Id="rId4" Type="http://schemas.openxmlformats.org/officeDocument/2006/relationships/image" Target="../media/image7.png"/><Relationship Id="rId5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.jp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FEFE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-312497" y="3160082"/>
            <a:ext cx="18600497" cy="7126918"/>
          </a:xfrm>
          <a:custGeom>
            <a:rect b="b" l="l" r="r" t="t"/>
            <a:pathLst>
              <a:path extrusionOk="0" h="1104146" w="2881704">
                <a:moveTo>
                  <a:pt x="0" y="0"/>
                </a:moveTo>
                <a:lnTo>
                  <a:pt x="2881704" y="0"/>
                </a:lnTo>
                <a:lnTo>
                  <a:pt x="2881704" y="1104146"/>
                </a:lnTo>
                <a:lnTo>
                  <a:pt x="0" y="1104146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81334" l="0" r="0" t="-98550"/>
            </a:stretch>
          </a:blipFill>
          <a:ln>
            <a:noFill/>
          </a:ln>
        </p:spPr>
      </p:sp>
      <p:grpSp>
        <p:nvGrpSpPr>
          <p:cNvPr id="85" name="Google Shape;85;p1"/>
          <p:cNvGrpSpPr/>
          <p:nvPr/>
        </p:nvGrpSpPr>
        <p:grpSpPr>
          <a:xfrm>
            <a:off x="8630190" y="2792599"/>
            <a:ext cx="8777005" cy="860459"/>
            <a:chOff x="0" y="-38100"/>
            <a:chExt cx="2311639" cy="226623"/>
          </a:xfrm>
        </p:grpSpPr>
        <p:sp>
          <p:nvSpPr>
            <p:cNvPr id="86" name="Google Shape;86;p1"/>
            <p:cNvSpPr/>
            <p:nvPr/>
          </p:nvSpPr>
          <p:spPr>
            <a:xfrm>
              <a:off x="0" y="0"/>
              <a:ext cx="2311639" cy="188523"/>
            </a:xfrm>
            <a:custGeom>
              <a:rect b="b" l="l" r="r" t="t"/>
              <a:pathLst>
                <a:path extrusionOk="0" h="188523" w="2311639">
                  <a:moveTo>
                    <a:pt x="0" y="0"/>
                  </a:moveTo>
                  <a:lnTo>
                    <a:pt x="2311639" y="0"/>
                  </a:lnTo>
                  <a:lnTo>
                    <a:pt x="2311639" y="188523"/>
                  </a:lnTo>
                  <a:lnTo>
                    <a:pt x="0" y="188523"/>
                  </a:lnTo>
                  <a:close/>
                </a:path>
              </a:pathLst>
            </a:custGeom>
            <a:solidFill>
              <a:srgbClr val="17793C"/>
            </a:solidFill>
            <a:ln>
              <a:noFill/>
            </a:ln>
          </p:spPr>
        </p:sp>
        <p:sp>
          <p:nvSpPr>
            <p:cNvPr id="87" name="Google Shape;87;p1"/>
            <p:cNvSpPr txBox="1"/>
            <p:nvPr/>
          </p:nvSpPr>
          <p:spPr>
            <a:xfrm>
              <a:off x="0" y="-38100"/>
              <a:ext cx="2311639" cy="2266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" name="Google Shape;88;p1"/>
          <p:cNvSpPr/>
          <p:nvPr/>
        </p:nvSpPr>
        <p:spPr>
          <a:xfrm>
            <a:off x="16970277" y="332527"/>
            <a:ext cx="873835" cy="567497"/>
          </a:xfrm>
          <a:custGeom>
            <a:rect b="b" l="l" r="r" t="t"/>
            <a:pathLst>
              <a:path extrusionOk="0" h="567497" w="873835">
                <a:moveTo>
                  <a:pt x="0" y="0"/>
                </a:moveTo>
                <a:lnTo>
                  <a:pt x="873835" y="0"/>
                </a:lnTo>
                <a:lnTo>
                  <a:pt x="873835" y="567497"/>
                </a:lnTo>
                <a:lnTo>
                  <a:pt x="0" y="56749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9530" l="0" r="0" t="-9450"/>
            </a:stretch>
          </a:blipFill>
          <a:ln>
            <a:noFill/>
          </a:ln>
        </p:spPr>
      </p:sp>
      <p:cxnSp>
        <p:nvCxnSpPr>
          <p:cNvPr id="89" name="Google Shape;89;p1"/>
          <p:cNvCxnSpPr/>
          <p:nvPr/>
        </p:nvCxnSpPr>
        <p:spPr>
          <a:xfrm>
            <a:off x="16906874" y="318910"/>
            <a:ext cx="0" cy="593915"/>
          </a:xfrm>
          <a:prstGeom prst="straightConnector1">
            <a:avLst/>
          </a:prstGeom>
          <a:noFill/>
          <a:ln cap="flat" cmpd="sng" w="38100">
            <a:solidFill>
              <a:srgbClr val="ACB72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0" name="Google Shape;90;p1"/>
          <p:cNvCxnSpPr/>
          <p:nvPr/>
        </p:nvCxnSpPr>
        <p:spPr>
          <a:xfrm>
            <a:off x="16906874" y="1270189"/>
            <a:ext cx="0" cy="593915"/>
          </a:xfrm>
          <a:prstGeom prst="straightConnector1">
            <a:avLst/>
          </a:prstGeom>
          <a:noFill/>
          <a:ln cap="flat" cmpd="sng" w="38100">
            <a:solidFill>
              <a:srgbClr val="ACB72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1" name="Google Shape;91;p1"/>
          <p:cNvSpPr/>
          <p:nvPr/>
        </p:nvSpPr>
        <p:spPr>
          <a:xfrm>
            <a:off x="16906874" y="1348495"/>
            <a:ext cx="1094763" cy="481220"/>
          </a:xfrm>
          <a:custGeom>
            <a:rect b="b" l="l" r="r" t="t"/>
            <a:pathLst>
              <a:path extrusionOk="0" h="481220" w="1094763">
                <a:moveTo>
                  <a:pt x="0" y="0"/>
                </a:moveTo>
                <a:lnTo>
                  <a:pt x="1094763" y="0"/>
                </a:lnTo>
                <a:lnTo>
                  <a:pt x="1094763" y="481220"/>
                </a:lnTo>
                <a:lnTo>
                  <a:pt x="0" y="4812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57200" l="0" r="0" t="-70289"/>
            </a:stretch>
          </a:blipFill>
          <a:ln>
            <a:noFill/>
          </a:ln>
        </p:spPr>
      </p:sp>
      <p:sp>
        <p:nvSpPr>
          <p:cNvPr id="92" name="Google Shape;92;p1"/>
          <p:cNvSpPr txBox="1"/>
          <p:nvPr/>
        </p:nvSpPr>
        <p:spPr>
          <a:xfrm>
            <a:off x="431707" y="322496"/>
            <a:ext cx="13264200" cy="215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907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FARM &amp; GARDEN PLANNING FOR CLIMATE JUSTICE</a:t>
            </a:r>
            <a:endParaRPr sz="100"/>
          </a:p>
        </p:txBody>
      </p:sp>
      <p:sp>
        <p:nvSpPr>
          <p:cNvPr id="93" name="Google Shape;93;p1"/>
          <p:cNvSpPr txBox="1"/>
          <p:nvPr/>
        </p:nvSpPr>
        <p:spPr>
          <a:xfrm>
            <a:off x="8472306" y="3064873"/>
            <a:ext cx="8717746" cy="3727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199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Session 5: Shared Systems, Collaboration &amp; Community Care</a:t>
            </a:r>
            <a:endParaRPr/>
          </a:p>
        </p:txBody>
      </p:sp>
      <p:sp>
        <p:nvSpPr>
          <p:cNvPr id="94" name="Google Shape;94;p1"/>
          <p:cNvSpPr txBox="1"/>
          <p:nvPr/>
        </p:nvSpPr>
        <p:spPr>
          <a:xfrm>
            <a:off x="431707" y="2341027"/>
            <a:ext cx="9903828" cy="391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60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COMMUNITY-LED CLIMATE ACTION THROUGH URBAN AGRICULTURE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14127544" y="1554561"/>
            <a:ext cx="2692333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PLANT GROW SHARE </a:t>
            </a:r>
            <a:endParaRPr/>
          </a:p>
        </p:txBody>
      </p:sp>
      <p:sp>
        <p:nvSpPr>
          <p:cNvPr id="96" name="Google Shape;96;p1"/>
          <p:cNvSpPr txBox="1"/>
          <p:nvPr/>
        </p:nvSpPr>
        <p:spPr>
          <a:xfrm>
            <a:off x="14328294" y="294427"/>
            <a:ext cx="2438601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PROGRAM BY</a:t>
            </a:r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14074563" y="606120"/>
            <a:ext cx="2692333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FROGTOWN FARM</a:t>
            </a:r>
            <a:endParaRPr/>
          </a:p>
        </p:txBody>
      </p:sp>
      <p:sp>
        <p:nvSpPr>
          <p:cNvPr id="98" name="Google Shape;98;p1"/>
          <p:cNvSpPr txBox="1"/>
          <p:nvPr/>
        </p:nvSpPr>
        <p:spPr>
          <a:xfrm>
            <a:off x="12864225" y="1232089"/>
            <a:ext cx="3902671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PRESENTED BY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0"/>
          <p:cNvSpPr/>
          <p:nvPr/>
        </p:nvSpPr>
        <p:spPr>
          <a:xfrm>
            <a:off x="609184" y="2598909"/>
            <a:ext cx="6990175" cy="6467337"/>
          </a:xfrm>
          <a:custGeom>
            <a:rect b="b" l="l" r="r" t="t"/>
            <a:pathLst>
              <a:path extrusionOk="0" h="1068939" w="1155355">
                <a:moveTo>
                  <a:pt x="0" y="0"/>
                </a:moveTo>
                <a:lnTo>
                  <a:pt x="1155355" y="0"/>
                </a:lnTo>
                <a:lnTo>
                  <a:pt x="1155355" y="1068939"/>
                </a:lnTo>
                <a:lnTo>
                  <a:pt x="0" y="1068939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36318" l="0" r="0" t="-25803"/>
            </a:stretch>
          </a:blipFill>
          <a:ln>
            <a:noFill/>
          </a:ln>
        </p:spPr>
      </p:sp>
      <p:grpSp>
        <p:nvGrpSpPr>
          <p:cNvPr id="281" name="Google Shape;281;p10"/>
          <p:cNvGrpSpPr/>
          <p:nvPr/>
        </p:nvGrpSpPr>
        <p:grpSpPr>
          <a:xfrm>
            <a:off x="7947973" y="7000026"/>
            <a:ext cx="9730843" cy="2066220"/>
            <a:chOff x="0" y="-47625"/>
            <a:chExt cx="2065724" cy="438630"/>
          </a:xfrm>
        </p:grpSpPr>
        <p:sp>
          <p:nvSpPr>
            <p:cNvPr id="282" name="Google Shape;282;p10"/>
            <p:cNvSpPr/>
            <p:nvPr/>
          </p:nvSpPr>
          <p:spPr>
            <a:xfrm>
              <a:off x="0" y="0"/>
              <a:ext cx="2065724" cy="391005"/>
            </a:xfrm>
            <a:custGeom>
              <a:rect b="b" l="l" r="r" t="t"/>
              <a:pathLst>
                <a:path extrusionOk="0" h="391005" w="2065724">
                  <a:moveTo>
                    <a:pt x="0" y="0"/>
                  </a:moveTo>
                  <a:lnTo>
                    <a:pt x="2065724" y="0"/>
                  </a:lnTo>
                  <a:lnTo>
                    <a:pt x="2065724" y="391005"/>
                  </a:lnTo>
                  <a:lnTo>
                    <a:pt x="0" y="391005"/>
                  </a:lnTo>
                  <a:close/>
                </a:path>
              </a:pathLst>
            </a:custGeom>
            <a:solidFill>
              <a:srgbClr val="FFFFFF"/>
            </a:solidFill>
            <a:ln cap="sq" cmpd="sng" w="19050">
              <a:solidFill>
                <a:srgbClr val="7FC241"/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283" name="Google Shape;283;p10"/>
            <p:cNvSpPr txBox="1"/>
            <p:nvPr/>
          </p:nvSpPr>
          <p:spPr>
            <a:xfrm>
              <a:off x="0" y="-47625"/>
              <a:ext cx="2065724" cy="43863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4" name="Google Shape;284;p10"/>
          <p:cNvSpPr txBox="1"/>
          <p:nvPr/>
        </p:nvSpPr>
        <p:spPr>
          <a:xfrm>
            <a:off x="8079552" y="2522709"/>
            <a:ext cx="6468554" cy="622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Shared Labor</a:t>
            </a:r>
            <a:endParaRPr/>
          </a:p>
        </p:txBody>
      </p:sp>
      <p:sp>
        <p:nvSpPr>
          <p:cNvPr id="285" name="Google Shape;285;p10"/>
          <p:cNvSpPr txBox="1"/>
          <p:nvPr/>
        </p:nvSpPr>
        <p:spPr>
          <a:xfrm>
            <a:off x="8079552" y="3229978"/>
            <a:ext cx="9862500" cy="57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Example: Farm Buds MN (Facebook group)</a:t>
            </a:r>
            <a:endParaRPr sz="1200"/>
          </a:p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Want to be connected with organized opportunities to get away from our daily routine to support local, independent farmers with volunteer people power?? Whether you want more experience in farming/gardening, support local organic farmers, connect with other people in an outdoor setting and/or want to get outside more, this group will help connect you with opportunities to do this.</a:t>
            </a:r>
            <a:endParaRPr sz="1200"/>
          </a:p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99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Message Matt or email him at </a:t>
            </a:r>
            <a:r>
              <a:rPr b="1" i="0" lang="en-US" sz="2099" u="sng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FarmBudsMN@gmail.co</a:t>
            </a:r>
            <a:r>
              <a:rPr b="1" i="0" lang="en-US" sz="2099" u="sng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m</a:t>
            </a:r>
            <a:endParaRPr sz="1200"/>
          </a:p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99" u="sng"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99" u="none" cap="none" strike="noStrike">
                <a:solidFill>
                  <a:srgbClr val="82C11B"/>
                </a:solidFill>
                <a:latin typeface="Inter"/>
                <a:ea typeface="Inter"/>
                <a:cs typeface="Inter"/>
                <a:sym typeface="Inter"/>
              </a:rPr>
              <a:t>Example of climate connection:</a:t>
            </a:r>
            <a:r>
              <a:rPr b="0" i="0" lang="en-US" sz="20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  Helping farmers reduces food waste which contributes to climate change. Increasing access for local communities to directly experience the environment is a tool for climate justice.</a:t>
            </a:r>
            <a:endParaRPr sz="1200"/>
          </a:p>
        </p:txBody>
      </p:sp>
      <p:grpSp>
        <p:nvGrpSpPr>
          <p:cNvPr id="286" name="Google Shape;286;p10"/>
          <p:cNvGrpSpPr/>
          <p:nvPr/>
        </p:nvGrpSpPr>
        <p:grpSpPr>
          <a:xfrm>
            <a:off x="-5048651" y="9113639"/>
            <a:ext cx="23476109" cy="1236707"/>
            <a:chOff x="0" y="-38100"/>
            <a:chExt cx="6183008" cy="325717"/>
          </a:xfrm>
        </p:grpSpPr>
        <p:sp>
          <p:nvSpPr>
            <p:cNvPr id="287" name="Google Shape;287;p10"/>
            <p:cNvSpPr/>
            <p:nvPr/>
          </p:nvSpPr>
          <p:spPr>
            <a:xfrm>
              <a:off x="0" y="0"/>
              <a:ext cx="6183008" cy="287617"/>
            </a:xfrm>
            <a:custGeom>
              <a:rect b="b" l="l" r="r" t="t"/>
              <a:pathLst>
                <a:path extrusionOk="0" h="287617" w="6183008">
                  <a:moveTo>
                    <a:pt x="0" y="0"/>
                  </a:moveTo>
                  <a:lnTo>
                    <a:pt x="6183008" y="0"/>
                  </a:lnTo>
                  <a:lnTo>
                    <a:pt x="6183008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013927"/>
            </a:solidFill>
            <a:ln>
              <a:noFill/>
            </a:ln>
          </p:spPr>
        </p:sp>
        <p:sp>
          <p:nvSpPr>
            <p:cNvPr id="288" name="Google Shape;288;p10"/>
            <p:cNvSpPr txBox="1"/>
            <p:nvPr/>
          </p:nvSpPr>
          <p:spPr>
            <a:xfrm>
              <a:off x="0" y="-38100"/>
              <a:ext cx="6183008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9" name="Google Shape;289;p10"/>
          <p:cNvGrpSpPr/>
          <p:nvPr/>
        </p:nvGrpSpPr>
        <p:grpSpPr>
          <a:xfrm>
            <a:off x="-5048651" y="9113639"/>
            <a:ext cx="23617764" cy="1173361"/>
            <a:chOff x="0" y="-38100"/>
            <a:chExt cx="6220316" cy="309033"/>
          </a:xfrm>
        </p:grpSpPr>
        <p:sp>
          <p:nvSpPr>
            <p:cNvPr id="290" name="Google Shape;290;p10"/>
            <p:cNvSpPr/>
            <p:nvPr/>
          </p:nvSpPr>
          <p:spPr>
            <a:xfrm>
              <a:off x="0" y="0"/>
              <a:ext cx="6220316" cy="270933"/>
            </a:xfrm>
            <a:custGeom>
              <a:rect b="b" l="l" r="r" t="t"/>
              <a:pathLst>
                <a:path extrusionOk="0" h="270933" w="6220316">
                  <a:moveTo>
                    <a:pt x="0" y="0"/>
                  </a:moveTo>
                  <a:lnTo>
                    <a:pt x="6220316" y="0"/>
                  </a:lnTo>
                  <a:lnTo>
                    <a:pt x="6220316" y="270933"/>
                  </a:lnTo>
                  <a:lnTo>
                    <a:pt x="0" y="270933"/>
                  </a:lnTo>
                  <a:close/>
                </a:path>
              </a:pathLst>
            </a:custGeom>
            <a:gradFill>
              <a:gsLst>
                <a:gs pos="0">
                  <a:srgbClr val="006601"/>
                </a:gs>
                <a:gs pos="100000">
                  <a:srgbClr val="ACB727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91" name="Google Shape;291;p10"/>
            <p:cNvSpPr txBox="1"/>
            <p:nvPr/>
          </p:nvSpPr>
          <p:spPr>
            <a:xfrm>
              <a:off x="0" y="-38100"/>
              <a:ext cx="6220316" cy="3090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2" name="Google Shape;292;p10"/>
          <p:cNvSpPr/>
          <p:nvPr/>
        </p:nvSpPr>
        <p:spPr>
          <a:xfrm>
            <a:off x="16980536" y="9449571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2" y="0"/>
                </a:lnTo>
                <a:lnTo>
                  <a:pt x="1126792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293" name="Google Shape;293;p10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294" name="Google Shape;294;p10"/>
          <p:cNvSpPr txBox="1"/>
          <p:nvPr/>
        </p:nvSpPr>
        <p:spPr>
          <a:xfrm>
            <a:off x="609184" y="568753"/>
            <a:ext cx="17069700" cy="12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79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DISCUSSION</a:t>
            </a:r>
            <a:endParaRPr/>
          </a:p>
        </p:txBody>
      </p:sp>
      <p:sp>
        <p:nvSpPr>
          <p:cNvPr id="295" name="Google Shape;295;p10"/>
          <p:cNvSpPr txBox="1"/>
          <p:nvPr/>
        </p:nvSpPr>
        <p:spPr>
          <a:xfrm>
            <a:off x="8109271" y="383663"/>
            <a:ext cx="9243300" cy="14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Do you see any connections between Climate Change or Climate Justice for Urban Farmers and the below topics?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1"/>
          <p:cNvSpPr/>
          <p:nvPr/>
        </p:nvSpPr>
        <p:spPr>
          <a:xfrm>
            <a:off x="609184" y="2598909"/>
            <a:ext cx="7710615" cy="6327308"/>
          </a:xfrm>
          <a:custGeom>
            <a:rect b="b" l="l" r="r" t="t"/>
            <a:pathLst>
              <a:path extrusionOk="0" h="1031714" w="1257272">
                <a:moveTo>
                  <a:pt x="0" y="0"/>
                </a:moveTo>
                <a:lnTo>
                  <a:pt x="1257272" y="0"/>
                </a:lnTo>
                <a:lnTo>
                  <a:pt x="1257272" y="1031714"/>
                </a:lnTo>
                <a:lnTo>
                  <a:pt x="0" y="1031714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0928" l="0" r="0" t="-10929"/>
            </a:stretch>
          </a:blipFill>
          <a:ln>
            <a:noFill/>
          </a:ln>
        </p:spPr>
      </p:sp>
      <p:grpSp>
        <p:nvGrpSpPr>
          <p:cNvPr id="301" name="Google Shape;301;p11"/>
          <p:cNvGrpSpPr/>
          <p:nvPr/>
        </p:nvGrpSpPr>
        <p:grpSpPr>
          <a:xfrm>
            <a:off x="-5048651" y="9113639"/>
            <a:ext cx="23476109" cy="1236707"/>
            <a:chOff x="0" y="-38100"/>
            <a:chExt cx="6183008" cy="325717"/>
          </a:xfrm>
        </p:grpSpPr>
        <p:sp>
          <p:nvSpPr>
            <p:cNvPr id="302" name="Google Shape;302;p11"/>
            <p:cNvSpPr/>
            <p:nvPr/>
          </p:nvSpPr>
          <p:spPr>
            <a:xfrm>
              <a:off x="0" y="0"/>
              <a:ext cx="6183008" cy="287617"/>
            </a:xfrm>
            <a:custGeom>
              <a:rect b="b" l="l" r="r" t="t"/>
              <a:pathLst>
                <a:path extrusionOk="0" h="287617" w="6183008">
                  <a:moveTo>
                    <a:pt x="0" y="0"/>
                  </a:moveTo>
                  <a:lnTo>
                    <a:pt x="6183008" y="0"/>
                  </a:lnTo>
                  <a:lnTo>
                    <a:pt x="6183008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013927"/>
            </a:solidFill>
            <a:ln>
              <a:noFill/>
            </a:ln>
          </p:spPr>
        </p:sp>
        <p:sp>
          <p:nvSpPr>
            <p:cNvPr id="303" name="Google Shape;303;p11"/>
            <p:cNvSpPr txBox="1"/>
            <p:nvPr/>
          </p:nvSpPr>
          <p:spPr>
            <a:xfrm>
              <a:off x="0" y="-38100"/>
              <a:ext cx="6183008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4" name="Google Shape;304;p11"/>
          <p:cNvGrpSpPr/>
          <p:nvPr/>
        </p:nvGrpSpPr>
        <p:grpSpPr>
          <a:xfrm>
            <a:off x="-5048651" y="9113639"/>
            <a:ext cx="23617764" cy="1173361"/>
            <a:chOff x="0" y="-38100"/>
            <a:chExt cx="6220316" cy="309033"/>
          </a:xfrm>
        </p:grpSpPr>
        <p:sp>
          <p:nvSpPr>
            <p:cNvPr id="305" name="Google Shape;305;p11"/>
            <p:cNvSpPr/>
            <p:nvPr/>
          </p:nvSpPr>
          <p:spPr>
            <a:xfrm>
              <a:off x="0" y="0"/>
              <a:ext cx="6220316" cy="270933"/>
            </a:xfrm>
            <a:custGeom>
              <a:rect b="b" l="l" r="r" t="t"/>
              <a:pathLst>
                <a:path extrusionOk="0" h="270933" w="6220316">
                  <a:moveTo>
                    <a:pt x="0" y="0"/>
                  </a:moveTo>
                  <a:lnTo>
                    <a:pt x="6220316" y="0"/>
                  </a:lnTo>
                  <a:lnTo>
                    <a:pt x="6220316" y="270933"/>
                  </a:lnTo>
                  <a:lnTo>
                    <a:pt x="0" y="270933"/>
                  </a:lnTo>
                  <a:close/>
                </a:path>
              </a:pathLst>
            </a:custGeom>
            <a:gradFill>
              <a:gsLst>
                <a:gs pos="0">
                  <a:srgbClr val="006601"/>
                </a:gs>
                <a:gs pos="100000">
                  <a:srgbClr val="ACB727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306" name="Google Shape;306;p11"/>
            <p:cNvSpPr txBox="1"/>
            <p:nvPr/>
          </p:nvSpPr>
          <p:spPr>
            <a:xfrm>
              <a:off x="0" y="-38100"/>
              <a:ext cx="6220316" cy="3090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7" name="Google Shape;307;p11"/>
          <p:cNvSpPr/>
          <p:nvPr/>
        </p:nvSpPr>
        <p:spPr>
          <a:xfrm>
            <a:off x="16980536" y="9449571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2" y="0"/>
                </a:lnTo>
                <a:lnTo>
                  <a:pt x="1126792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grpSp>
        <p:nvGrpSpPr>
          <p:cNvPr id="308" name="Google Shape;308;p11"/>
          <p:cNvGrpSpPr/>
          <p:nvPr/>
        </p:nvGrpSpPr>
        <p:grpSpPr>
          <a:xfrm>
            <a:off x="9612867" y="6650814"/>
            <a:ext cx="7931065" cy="1495330"/>
            <a:chOff x="0" y="-38100"/>
            <a:chExt cx="2088840" cy="393832"/>
          </a:xfrm>
        </p:grpSpPr>
        <p:sp>
          <p:nvSpPr>
            <p:cNvPr id="309" name="Google Shape;309;p11"/>
            <p:cNvSpPr/>
            <p:nvPr/>
          </p:nvSpPr>
          <p:spPr>
            <a:xfrm>
              <a:off x="0" y="0"/>
              <a:ext cx="2088840" cy="355732"/>
            </a:xfrm>
            <a:custGeom>
              <a:rect b="b" l="l" r="r" t="t"/>
              <a:pathLst>
                <a:path extrusionOk="0" h="355732" w="2088840">
                  <a:moveTo>
                    <a:pt x="97615" y="0"/>
                  </a:moveTo>
                  <a:lnTo>
                    <a:pt x="1991225" y="0"/>
                  </a:lnTo>
                  <a:cubicBezTo>
                    <a:pt x="2017114" y="0"/>
                    <a:pt x="2041943" y="10284"/>
                    <a:pt x="2060249" y="28591"/>
                  </a:cubicBezTo>
                  <a:cubicBezTo>
                    <a:pt x="2078556" y="46897"/>
                    <a:pt x="2088840" y="71726"/>
                    <a:pt x="2088840" y="97615"/>
                  </a:cubicBezTo>
                  <a:lnTo>
                    <a:pt x="2088840" y="258117"/>
                  </a:lnTo>
                  <a:cubicBezTo>
                    <a:pt x="2088840" y="284006"/>
                    <a:pt x="2078556" y="308835"/>
                    <a:pt x="2060249" y="327141"/>
                  </a:cubicBezTo>
                  <a:cubicBezTo>
                    <a:pt x="2041943" y="345447"/>
                    <a:pt x="2017114" y="355732"/>
                    <a:pt x="1991225" y="355732"/>
                  </a:cubicBezTo>
                  <a:lnTo>
                    <a:pt x="97615" y="355732"/>
                  </a:lnTo>
                  <a:cubicBezTo>
                    <a:pt x="71726" y="355732"/>
                    <a:pt x="46897" y="345447"/>
                    <a:pt x="28591" y="327141"/>
                  </a:cubicBezTo>
                  <a:cubicBezTo>
                    <a:pt x="10284" y="308835"/>
                    <a:pt x="0" y="284006"/>
                    <a:pt x="0" y="258117"/>
                  </a:cubicBezTo>
                  <a:lnTo>
                    <a:pt x="0" y="97615"/>
                  </a:lnTo>
                  <a:cubicBezTo>
                    <a:pt x="0" y="71726"/>
                    <a:pt x="10284" y="46897"/>
                    <a:pt x="28591" y="28591"/>
                  </a:cubicBezTo>
                  <a:cubicBezTo>
                    <a:pt x="46897" y="10284"/>
                    <a:pt x="71726" y="0"/>
                    <a:pt x="97615" y="0"/>
                  </a:cubicBezTo>
                  <a:close/>
                </a:path>
              </a:pathLst>
            </a:custGeom>
            <a:solidFill>
              <a:srgbClr val="40770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" name="Google Shape;310;p11"/>
            <p:cNvSpPr txBox="1"/>
            <p:nvPr/>
          </p:nvSpPr>
          <p:spPr>
            <a:xfrm>
              <a:off x="0" y="-38100"/>
              <a:ext cx="2088840" cy="393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1" name="Google Shape;311;p11"/>
          <p:cNvGrpSpPr/>
          <p:nvPr/>
        </p:nvGrpSpPr>
        <p:grpSpPr>
          <a:xfrm>
            <a:off x="8884978" y="6628308"/>
            <a:ext cx="1685004" cy="1685004"/>
            <a:chOff x="0" y="0"/>
            <a:chExt cx="812800" cy="812800"/>
          </a:xfrm>
        </p:grpSpPr>
        <p:sp>
          <p:nvSpPr>
            <p:cNvPr id="312" name="Google Shape;312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CFFEE"/>
            </a:solidFill>
            <a:ln cap="sq" cmpd="sng" w="47625">
              <a:solidFill>
                <a:srgbClr val="407709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" name="Google Shape;313;p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4" name="Google Shape;314;p11"/>
          <p:cNvSpPr/>
          <p:nvPr/>
        </p:nvSpPr>
        <p:spPr>
          <a:xfrm>
            <a:off x="8933213" y="6676543"/>
            <a:ext cx="1588533" cy="1588533"/>
          </a:xfrm>
          <a:custGeom>
            <a:rect b="b" l="l" r="r" t="t"/>
            <a:pathLst>
              <a:path extrusionOk="0" h="1588533" w="1588533">
                <a:moveTo>
                  <a:pt x="0" y="0"/>
                </a:moveTo>
                <a:lnTo>
                  <a:pt x="1588534" y="0"/>
                </a:lnTo>
                <a:lnTo>
                  <a:pt x="1588534" y="1588533"/>
                </a:lnTo>
                <a:lnTo>
                  <a:pt x="0" y="158853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5" name="Google Shape;315;p11"/>
          <p:cNvSpPr txBox="1"/>
          <p:nvPr/>
        </p:nvSpPr>
        <p:spPr>
          <a:xfrm>
            <a:off x="9144000" y="2522709"/>
            <a:ext cx="6468554" cy="622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Shared Power</a:t>
            </a:r>
            <a:endParaRPr/>
          </a:p>
        </p:txBody>
      </p:sp>
      <p:sp>
        <p:nvSpPr>
          <p:cNvPr id="316" name="Google Shape;316;p11"/>
          <p:cNvSpPr txBox="1"/>
          <p:nvPr/>
        </p:nvSpPr>
        <p:spPr>
          <a:xfrm>
            <a:off x="9144000" y="3222167"/>
            <a:ext cx="8429015" cy="25012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Example: </a:t>
            </a:r>
            <a:r>
              <a:rPr b="0" i="0" lang="en-US" sz="23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Fighting against Air Pollution from the St. Paul Brass Foundry</a:t>
            </a:r>
            <a:endParaRPr/>
          </a:p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399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3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[Information pending: Frogtown Neighborhood Association, Climate Justice Committee]</a:t>
            </a:r>
            <a:endParaRPr/>
          </a:p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399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7" name="Google Shape;317;p11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318" name="Google Shape;318;p11"/>
          <p:cNvSpPr txBox="1"/>
          <p:nvPr/>
        </p:nvSpPr>
        <p:spPr>
          <a:xfrm>
            <a:off x="10768459" y="7086768"/>
            <a:ext cx="6490841" cy="7288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103" u="none" cap="none" strike="noStrike">
                <a:solidFill>
                  <a:srgbClr val="E1F0CF"/>
                </a:solidFill>
                <a:latin typeface="Arial"/>
                <a:ea typeface="Arial"/>
                <a:cs typeface="Arial"/>
                <a:sym typeface="Arial"/>
              </a:rPr>
              <a:t>Case Study: </a:t>
            </a:r>
            <a:r>
              <a:rPr b="0" i="0" lang="en-US" sz="2103" u="none" cap="none" strike="noStrike">
                <a:solidFill>
                  <a:srgbClr val="E1F0CF"/>
                </a:solidFill>
                <a:latin typeface="Arial"/>
                <a:ea typeface="Arial"/>
                <a:cs typeface="Arial"/>
                <a:sym typeface="Arial"/>
              </a:rPr>
              <a:t>Frogtown Farm staff, what does grower guide say about shared tools, land, labor and power?</a:t>
            </a:r>
            <a:endParaRPr/>
          </a:p>
        </p:txBody>
      </p:sp>
      <p:sp>
        <p:nvSpPr>
          <p:cNvPr id="319" name="Google Shape;319;p11"/>
          <p:cNvSpPr txBox="1"/>
          <p:nvPr/>
        </p:nvSpPr>
        <p:spPr>
          <a:xfrm>
            <a:off x="609184" y="568753"/>
            <a:ext cx="17069700" cy="12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79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DISCUSSION</a:t>
            </a:r>
            <a:endParaRPr/>
          </a:p>
        </p:txBody>
      </p:sp>
      <p:sp>
        <p:nvSpPr>
          <p:cNvPr id="320" name="Google Shape;320;p11"/>
          <p:cNvSpPr txBox="1"/>
          <p:nvPr/>
        </p:nvSpPr>
        <p:spPr>
          <a:xfrm>
            <a:off x="8109271" y="383663"/>
            <a:ext cx="9243300" cy="14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Do you see any connections between Climate Change or Climate Justice for Urban Farmers and the below topics?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FF6"/>
        </a:solid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2"/>
          <p:cNvSpPr/>
          <p:nvPr/>
        </p:nvSpPr>
        <p:spPr>
          <a:xfrm>
            <a:off x="6410476" y="1040602"/>
            <a:ext cx="10974246" cy="6330642"/>
          </a:xfrm>
          <a:custGeom>
            <a:rect b="b" l="l" r="r" t="t"/>
            <a:pathLst>
              <a:path extrusionOk="0" h="5159833" w="8944635">
                <a:moveTo>
                  <a:pt x="8762165" y="0"/>
                </a:moveTo>
                <a:cubicBezTo>
                  <a:pt x="7000072" y="0"/>
                  <a:pt x="5230823" y="0"/>
                  <a:pt x="3468730" y="0"/>
                </a:cubicBezTo>
                <a:lnTo>
                  <a:pt x="3468730" y="156312"/>
                </a:lnTo>
                <a:cubicBezTo>
                  <a:pt x="3305937" y="156312"/>
                  <a:pt x="3084110" y="156312"/>
                  <a:pt x="2921318" y="156312"/>
                </a:cubicBezTo>
                <a:lnTo>
                  <a:pt x="2921318" y="312624"/>
                </a:lnTo>
                <a:cubicBezTo>
                  <a:pt x="2758526" y="312624"/>
                  <a:pt x="2536698" y="312624"/>
                  <a:pt x="2373906" y="312624"/>
                </a:cubicBezTo>
                <a:lnTo>
                  <a:pt x="2373906" y="468936"/>
                </a:lnTo>
                <a:cubicBezTo>
                  <a:pt x="2282671" y="468936"/>
                  <a:pt x="2100200" y="468936"/>
                  <a:pt x="2008965" y="468936"/>
                </a:cubicBezTo>
                <a:lnTo>
                  <a:pt x="2008965" y="625249"/>
                </a:lnTo>
                <a:cubicBezTo>
                  <a:pt x="1917730" y="625249"/>
                  <a:pt x="1735259" y="625249"/>
                  <a:pt x="1644024" y="625249"/>
                </a:cubicBezTo>
                <a:lnTo>
                  <a:pt x="1644024" y="781561"/>
                </a:lnTo>
                <a:cubicBezTo>
                  <a:pt x="1552789" y="781561"/>
                  <a:pt x="1370318" y="781561"/>
                  <a:pt x="1279083" y="781561"/>
                </a:cubicBezTo>
                <a:lnTo>
                  <a:pt x="1279083" y="937873"/>
                </a:lnTo>
                <a:lnTo>
                  <a:pt x="1094823" y="937873"/>
                </a:lnTo>
                <a:lnTo>
                  <a:pt x="1094823" y="1094185"/>
                </a:lnTo>
                <a:lnTo>
                  <a:pt x="912353" y="1094185"/>
                </a:lnTo>
                <a:lnTo>
                  <a:pt x="912353" y="1250497"/>
                </a:lnTo>
                <a:lnTo>
                  <a:pt x="729882" y="1250497"/>
                </a:lnTo>
                <a:cubicBezTo>
                  <a:pt x="729882" y="1328653"/>
                  <a:pt x="729882" y="1484965"/>
                  <a:pt x="729882" y="1563121"/>
                </a:cubicBezTo>
                <a:lnTo>
                  <a:pt x="547412" y="1563121"/>
                </a:lnTo>
                <a:cubicBezTo>
                  <a:pt x="547412" y="1641277"/>
                  <a:pt x="547412" y="1797590"/>
                  <a:pt x="547412" y="1875746"/>
                </a:cubicBezTo>
                <a:lnTo>
                  <a:pt x="364941" y="1875746"/>
                </a:lnTo>
                <a:cubicBezTo>
                  <a:pt x="364941" y="1953902"/>
                  <a:pt x="364941" y="2110214"/>
                  <a:pt x="364941" y="2188370"/>
                </a:cubicBezTo>
                <a:lnTo>
                  <a:pt x="182471" y="2188370"/>
                </a:lnTo>
                <a:cubicBezTo>
                  <a:pt x="182471" y="2327825"/>
                  <a:pt x="182471" y="2517851"/>
                  <a:pt x="182471" y="2657306"/>
                </a:cubicBezTo>
                <a:lnTo>
                  <a:pt x="0" y="2657306"/>
                </a:lnTo>
                <a:cubicBezTo>
                  <a:pt x="0" y="3487906"/>
                  <a:pt x="0" y="4327701"/>
                  <a:pt x="0" y="5159833"/>
                </a:cubicBezTo>
                <a:cubicBezTo>
                  <a:pt x="1944564" y="5159833"/>
                  <a:pt x="3896283" y="5159833"/>
                  <a:pt x="5840847" y="5159833"/>
                </a:cubicBezTo>
                <a:lnTo>
                  <a:pt x="5840847" y="5003521"/>
                </a:lnTo>
                <a:cubicBezTo>
                  <a:pt x="6003640" y="5003521"/>
                  <a:pt x="6225467" y="5003521"/>
                  <a:pt x="6388259" y="5003521"/>
                </a:cubicBezTo>
                <a:lnTo>
                  <a:pt x="6388259" y="4847208"/>
                </a:lnTo>
                <a:cubicBezTo>
                  <a:pt x="6551051" y="4847208"/>
                  <a:pt x="6772878" y="4847208"/>
                  <a:pt x="6935670" y="4847208"/>
                </a:cubicBezTo>
                <a:lnTo>
                  <a:pt x="6935670" y="4690897"/>
                </a:lnTo>
                <a:cubicBezTo>
                  <a:pt x="7026906" y="4690897"/>
                  <a:pt x="7209376" y="4690897"/>
                  <a:pt x="7300612" y="4690897"/>
                </a:cubicBezTo>
                <a:lnTo>
                  <a:pt x="7300612" y="4534584"/>
                </a:lnTo>
                <a:cubicBezTo>
                  <a:pt x="7391847" y="4534584"/>
                  <a:pt x="7574318" y="4534584"/>
                  <a:pt x="7665553" y="4534584"/>
                </a:cubicBezTo>
                <a:lnTo>
                  <a:pt x="7665553" y="4378273"/>
                </a:lnTo>
                <a:lnTo>
                  <a:pt x="7848024" y="4378273"/>
                </a:lnTo>
                <a:lnTo>
                  <a:pt x="7848024" y="4221960"/>
                </a:lnTo>
                <a:lnTo>
                  <a:pt x="8032283" y="4221960"/>
                </a:lnTo>
                <a:lnTo>
                  <a:pt x="8032283" y="4065648"/>
                </a:lnTo>
                <a:lnTo>
                  <a:pt x="8214754" y="4065648"/>
                </a:lnTo>
                <a:cubicBezTo>
                  <a:pt x="8214754" y="3987492"/>
                  <a:pt x="8214754" y="3831180"/>
                  <a:pt x="8214754" y="3753024"/>
                </a:cubicBezTo>
                <a:lnTo>
                  <a:pt x="8397224" y="3753024"/>
                </a:lnTo>
                <a:cubicBezTo>
                  <a:pt x="8397224" y="3674868"/>
                  <a:pt x="8397224" y="3518556"/>
                  <a:pt x="8397224" y="3440399"/>
                </a:cubicBezTo>
                <a:lnTo>
                  <a:pt x="8579695" y="3440399"/>
                </a:lnTo>
                <a:cubicBezTo>
                  <a:pt x="8579695" y="3300945"/>
                  <a:pt x="8579695" y="3110918"/>
                  <a:pt x="8579695" y="2971463"/>
                </a:cubicBezTo>
                <a:lnTo>
                  <a:pt x="8762165" y="2971463"/>
                </a:lnTo>
                <a:cubicBezTo>
                  <a:pt x="8762165" y="2775307"/>
                  <a:pt x="8762165" y="2542371"/>
                  <a:pt x="8762165" y="2346215"/>
                </a:cubicBezTo>
                <a:lnTo>
                  <a:pt x="8944635" y="2346215"/>
                </a:lnTo>
                <a:cubicBezTo>
                  <a:pt x="8944635" y="1567719"/>
                  <a:pt x="8944635" y="778496"/>
                  <a:pt x="8944635" y="0"/>
                </a:cubicBezTo>
                <a:lnTo>
                  <a:pt x="8762165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5004" l="0" r="0" t="-15005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26" name="Google Shape;326;p12"/>
          <p:cNvGrpSpPr/>
          <p:nvPr/>
        </p:nvGrpSpPr>
        <p:grpSpPr>
          <a:xfrm>
            <a:off x="9288865" y="4800749"/>
            <a:ext cx="3838379" cy="4960163"/>
            <a:chOff x="0" y="-47625"/>
            <a:chExt cx="1010931" cy="1306380"/>
          </a:xfrm>
        </p:grpSpPr>
        <p:sp>
          <p:nvSpPr>
            <p:cNvPr id="327" name="Google Shape;327;p12"/>
            <p:cNvSpPr/>
            <p:nvPr/>
          </p:nvSpPr>
          <p:spPr>
            <a:xfrm>
              <a:off x="0" y="0"/>
              <a:ext cx="1010931" cy="1258755"/>
            </a:xfrm>
            <a:custGeom>
              <a:rect b="b" l="l" r="r" t="t"/>
              <a:pathLst>
                <a:path extrusionOk="0" h="1258755" w="1010931">
                  <a:moveTo>
                    <a:pt x="66560" y="0"/>
                  </a:moveTo>
                  <a:lnTo>
                    <a:pt x="944371" y="0"/>
                  </a:lnTo>
                  <a:cubicBezTo>
                    <a:pt x="962024" y="0"/>
                    <a:pt x="978954" y="7013"/>
                    <a:pt x="991436" y="19495"/>
                  </a:cubicBezTo>
                  <a:cubicBezTo>
                    <a:pt x="1003918" y="31978"/>
                    <a:pt x="1010931" y="48907"/>
                    <a:pt x="1010931" y="66560"/>
                  </a:cubicBezTo>
                  <a:lnTo>
                    <a:pt x="1010931" y="1192195"/>
                  </a:lnTo>
                  <a:cubicBezTo>
                    <a:pt x="1010931" y="1228955"/>
                    <a:pt x="981131" y="1258755"/>
                    <a:pt x="944371" y="1258755"/>
                  </a:cubicBezTo>
                  <a:lnTo>
                    <a:pt x="66560" y="1258755"/>
                  </a:lnTo>
                  <a:cubicBezTo>
                    <a:pt x="29800" y="1258755"/>
                    <a:pt x="0" y="1228955"/>
                    <a:pt x="0" y="1192195"/>
                  </a:cubicBezTo>
                  <a:lnTo>
                    <a:pt x="0" y="66560"/>
                  </a:lnTo>
                  <a:cubicBezTo>
                    <a:pt x="0" y="29800"/>
                    <a:pt x="29800" y="0"/>
                    <a:pt x="6656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12"/>
            <p:cNvSpPr txBox="1"/>
            <p:nvPr/>
          </p:nvSpPr>
          <p:spPr>
            <a:xfrm>
              <a:off x="0" y="-47625"/>
              <a:ext cx="1010931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9" name="Google Shape;329;p12"/>
          <p:cNvGrpSpPr/>
          <p:nvPr/>
        </p:nvGrpSpPr>
        <p:grpSpPr>
          <a:xfrm>
            <a:off x="5036216" y="4800749"/>
            <a:ext cx="3958972" cy="4960163"/>
            <a:chOff x="0" y="-47625"/>
            <a:chExt cx="1042692" cy="1306380"/>
          </a:xfrm>
        </p:grpSpPr>
        <p:sp>
          <p:nvSpPr>
            <p:cNvPr id="330" name="Google Shape;330;p12"/>
            <p:cNvSpPr/>
            <p:nvPr/>
          </p:nvSpPr>
          <p:spPr>
            <a:xfrm>
              <a:off x="0" y="0"/>
              <a:ext cx="1042692" cy="1258755"/>
            </a:xfrm>
            <a:custGeom>
              <a:rect b="b" l="l" r="r" t="t"/>
              <a:pathLst>
                <a:path extrusionOk="0" h="1258755" w="1042692">
                  <a:moveTo>
                    <a:pt x="64533" y="0"/>
                  </a:moveTo>
                  <a:lnTo>
                    <a:pt x="978159" y="0"/>
                  </a:lnTo>
                  <a:cubicBezTo>
                    <a:pt x="1013800" y="0"/>
                    <a:pt x="1042692" y="28892"/>
                    <a:pt x="1042692" y="64533"/>
                  </a:cubicBezTo>
                  <a:lnTo>
                    <a:pt x="1042692" y="1194223"/>
                  </a:lnTo>
                  <a:cubicBezTo>
                    <a:pt x="1042692" y="1211338"/>
                    <a:pt x="1035893" y="1227752"/>
                    <a:pt x="1023791" y="1239854"/>
                  </a:cubicBezTo>
                  <a:cubicBezTo>
                    <a:pt x="1011689" y="1251956"/>
                    <a:pt x="995275" y="1258755"/>
                    <a:pt x="978159" y="1258755"/>
                  </a:cubicBezTo>
                  <a:lnTo>
                    <a:pt x="64533" y="1258755"/>
                  </a:lnTo>
                  <a:cubicBezTo>
                    <a:pt x="47418" y="1258755"/>
                    <a:pt x="31003" y="1251956"/>
                    <a:pt x="18901" y="1239854"/>
                  </a:cubicBezTo>
                  <a:cubicBezTo>
                    <a:pt x="6799" y="1227752"/>
                    <a:pt x="0" y="1211338"/>
                    <a:pt x="0" y="1194223"/>
                  </a:cubicBezTo>
                  <a:lnTo>
                    <a:pt x="0" y="64533"/>
                  </a:lnTo>
                  <a:cubicBezTo>
                    <a:pt x="0" y="47418"/>
                    <a:pt x="6799" y="31003"/>
                    <a:pt x="18901" y="18901"/>
                  </a:cubicBezTo>
                  <a:cubicBezTo>
                    <a:pt x="31003" y="6799"/>
                    <a:pt x="47418" y="0"/>
                    <a:pt x="64533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" name="Google Shape;331;p12"/>
            <p:cNvSpPr txBox="1"/>
            <p:nvPr/>
          </p:nvSpPr>
          <p:spPr>
            <a:xfrm>
              <a:off x="0" y="-47625"/>
              <a:ext cx="1042692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2" name="Google Shape;332;p12"/>
          <p:cNvGrpSpPr/>
          <p:nvPr/>
        </p:nvGrpSpPr>
        <p:grpSpPr>
          <a:xfrm>
            <a:off x="1028700" y="4800749"/>
            <a:ext cx="3838379" cy="4960163"/>
            <a:chOff x="0" y="-47625"/>
            <a:chExt cx="1010931" cy="1306380"/>
          </a:xfrm>
        </p:grpSpPr>
        <p:sp>
          <p:nvSpPr>
            <p:cNvPr id="333" name="Google Shape;333;p12"/>
            <p:cNvSpPr/>
            <p:nvPr/>
          </p:nvSpPr>
          <p:spPr>
            <a:xfrm>
              <a:off x="0" y="0"/>
              <a:ext cx="1010931" cy="1258755"/>
            </a:xfrm>
            <a:custGeom>
              <a:rect b="b" l="l" r="r" t="t"/>
              <a:pathLst>
                <a:path extrusionOk="0" h="1258755" w="1010931">
                  <a:moveTo>
                    <a:pt x="66560" y="0"/>
                  </a:moveTo>
                  <a:lnTo>
                    <a:pt x="944371" y="0"/>
                  </a:lnTo>
                  <a:cubicBezTo>
                    <a:pt x="962024" y="0"/>
                    <a:pt x="978954" y="7013"/>
                    <a:pt x="991436" y="19495"/>
                  </a:cubicBezTo>
                  <a:cubicBezTo>
                    <a:pt x="1003918" y="31978"/>
                    <a:pt x="1010931" y="48907"/>
                    <a:pt x="1010931" y="66560"/>
                  </a:cubicBezTo>
                  <a:lnTo>
                    <a:pt x="1010931" y="1192195"/>
                  </a:lnTo>
                  <a:cubicBezTo>
                    <a:pt x="1010931" y="1228955"/>
                    <a:pt x="981131" y="1258755"/>
                    <a:pt x="944371" y="1258755"/>
                  </a:cubicBezTo>
                  <a:lnTo>
                    <a:pt x="66560" y="1258755"/>
                  </a:lnTo>
                  <a:cubicBezTo>
                    <a:pt x="29800" y="1258755"/>
                    <a:pt x="0" y="1228955"/>
                    <a:pt x="0" y="1192195"/>
                  </a:cubicBezTo>
                  <a:lnTo>
                    <a:pt x="0" y="66560"/>
                  </a:lnTo>
                  <a:cubicBezTo>
                    <a:pt x="0" y="29800"/>
                    <a:pt x="29800" y="0"/>
                    <a:pt x="6656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12"/>
            <p:cNvSpPr txBox="1"/>
            <p:nvPr/>
          </p:nvSpPr>
          <p:spPr>
            <a:xfrm>
              <a:off x="0" y="-47625"/>
              <a:ext cx="1010931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5" name="Google Shape;335;p12"/>
          <p:cNvGrpSpPr/>
          <p:nvPr/>
        </p:nvGrpSpPr>
        <p:grpSpPr>
          <a:xfrm>
            <a:off x="13422519" y="4788847"/>
            <a:ext cx="3962204" cy="4960163"/>
            <a:chOff x="0" y="-47625"/>
            <a:chExt cx="1043543" cy="1306380"/>
          </a:xfrm>
        </p:grpSpPr>
        <p:sp>
          <p:nvSpPr>
            <p:cNvPr id="336" name="Google Shape;336;p12"/>
            <p:cNvSpPr/>
            <p:nvPr/>
          </p:nvSpPr>
          <p:spPr>
            <a:xfrm>
              <a:off x="0" y="0"/>
              <a:ext cx="1043543" cy="1258755"/>
            </a:xfrm>
            <a:custGeom>
              <a:rect b="b" l="l" r="r" t="t"/>
              <a:pathLst>
                <a:path extrusionOk="0" h="1258755" w="1043543">
                  <a:moveTo>
                    <a:pt x="64480" y="0"/>
                  </a:moveTo>
                  <a:lnTo>
                    <a:pt x="979063" y="0"/>
                  </a:lnTo>
                  <a:cubicBezTo>
                    <a:pt x="996164" y="0"/>
                    <a:pt x="1012565" y="6793"/>
                    <a:pt x="1024658" y="18886"/>
                  </a:cubicBezTo>
                  <a:cubicBezTo>
                    <a:pt x="1036750" y="30978"/>
                    <a:pt x="1043543" y="47379"/>
                    <a:pt x="1043543" y="64480"/>
                  </a:cubicBezTo>
                  <a:lnTo>
                    <a:pt x="1043543" y="1194275"/>
                  </a:lnTo>
                  <a:cubicBezTo>
                    <a:pt x="1043543" y="1229887"/>
                    <a:pt x="1014675" y="1258755"/>
                    <a:pt x="979063" y="1258755"/>
                  </a:cubicBezTo>
                  <a:lnTo>
                    <a:pt x="64480" y="1258755"/>
                  </a:lnTo>
                  <a:cubicBezTo>
                    <a:pt x="28869" y="1258755"/>
                    <a:pt x="0" y="1229887"/>
                    <a:pt x="0" y="1194275"/>
                  </a:cubicBezTo>
                  <a:lnTo>
                    <a:pt x="0" y="64480"/>
                  </a:lnTo>
                  <a:cubicBezTo>
                    <a:pt x="0" y="28869"/>
                    <a:pt x="28869" y="0"/>
                    <a:pt x="6448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" name="Google Shape;337;p12"/>
            <p:cNvSpPr txBox="1"/>
            <p:nvPr/>
          </p:nvSpPr>
          <p:spPr>
            <a:xfrm>
              <a:off x="0" y="-47625"/>
              <a:ext cx="1043543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8" name="Google Shape;338;p12"/>
          <p:cNvSpPr/>
          <p:nvPr/>
        </p:nvSpPr>
        <p:spPr>
          <a:xfrm>
            <a:off x="1651190" y="6289358"/>
            <a:ext cx="2532960" cy="2532960"/>
          </a:xfrm>
          <a:custGeom>
            <a:rect b="b" l="l" r="r" t="t"/>
            <a:pathLst>
              <a:path extrusionOk="0" h="2532960" w="2532960">
                <a:moveTo>
                  <a:pt x="0" y="0"/>
                </a:moveTo>
                <a:lnTo>
                  <a:pt x="2532959" y="0"/>
                </a:lnTo>
                <a:lnTo>
                  <a:pt x="2532959" y="2532960"/>
                </a:lnTo>
                <a:lnTo>
                  <a:pt x="0" y="25329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39" name="Google Shape;339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69983" y="6457510"/>
            <a:ext cx="2353495" cy="2353495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12"/>
          <p:cNvSpPr/>
          <p:nvPr/>
        </p:nvSpPr>
        <p:spPr>
          <a:xfrm>
            <a:off x="14229319" y="6725340"/>
            <a:ext cx="2532960" cy="2532960"/>
          </a:xfrm>
          <a:custGeom>
            <a:rect b="b" l="l" r="r" t="t"/>
            <a:pathLst>
              <a:path extrusionOk="0" h="2532960" w="2532960">
                <a:moveTo>
                  <a:pt x="0" y="0"/>
                </a:moveTo>
                <a:lnTo>
                  <a:pt x="2532960" y="0"/>
                </a:lnTo>
                <a:lnTo>
                  <a:pt x="2532960" y="2532960"/>
                </a:lnTo>
                <a:lnTo>
                  <a:pt x="0" y="25329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1" name="Google Shape;341;p12"/>
          <p:cNvSpPr/>
          <p:nvPr/>
        </p:nvSpPr>
        <p:spPr>
          <a:xfrm>
            <a:off x="9941575" y="6725340"/>
            <a:ext cx="2532960" cy="2532960"/>
          </a:xfrm>
          <a:custGeom>
            <a:rect b="b" l="l" r="r" t="t"/>
            <a:pathLst>
              <a:path extrusionOk="0" h="2532960" w="2532960">
                <a:moveTo>
                  <a:pt x="0" y="0"/>
                </a:moveTo>
                <a:lnTo>
                  <a:pt x="2532960" y="0"/>
                </a:lnTo>
                <a:lnTo>
                  <a:pt x="2532960" y="2532960"/>
                </a:lnTo>
                <a:lnTo>
                  <a:pt x="0" y="25329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42" name="Google Shape;342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025332" y="6901894"/>
            <a:ext cx="2382977" cy="2382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4295194" y="6892777"/>
            <a:ext cx="2401208" cy="2401208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12"/>
          <p:cNvSpPr txBox="1"/>
          <p:nvPr/>
        </p:nvSpPr>
        <p:spPr>
          <a:xfrm>
            <a:off x="5468281" y="5110362"/>
            <a:ext cx="3094843" cy="7547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1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99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Homework for next Wednesday:</a:t>
            </a:r>
            <a:endParaRPr/>
          </a:p>
        </p:txBody>
      </p:sp>
      <p:sp>
        <p:nvSpPr>
          <p:cNvPr id="345" name="Google Shape;345;p12"/>
          <p:cNvSpPr txBox="1"/>
          <p:nvPr/>
        </p:nvSpPr>
        <p:spPr>
          <a:xfrm>
            <a:off x="1279092" y="5253722"/>
            <a:ext cx="3277156" cy="9366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82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Before you leave: please complete the class Survey .</a:t>
            </a:r>
            <a:endParaRPr/>
          </a:p>
        </p:txBody>
      </p:sp>
      <p:sp>
        <p:nvSpPr>
          <p:cNvPr id="346" name="Google Shape;346;p12"/>
          <p:cNvSpPr txBox="1"/>
          <p:nvPr/>
        </p:nvSpPr>
        <p:spPr>
          <a:xfrm>
            <a:off x="1028700" y="1778666"/>
            <a:ext cx="6047400" cy="14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835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WRAP-UP</a:t>
            </a:r>
            <a:endParaRPr sz="300"/>
          </a:p>
        </p:txBody>
      </p:sp>
      <p:sp>
        <p:nvSpPr>
          <p:cNvPr id="347" name="Google Shape;347;p12"/>
          <p:cNvSpPr txBox="1"/>
          <p:nvPr/>
        </p:nvSpPr>
        <p:spPr>
          <a:xfrm>
            <a:off x="5187376" y="5987927"/>
            <a:ext cx="3648300" cy="3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39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Spend some time writing about your current or desired process. In your growing space, how will you maintain the following ?</a:t>
            </a:r>
            <a:endParaRPr sz="1000"/>
          </a:p>
          <a:p>
            <a:pPr indent="0" lvl="0" marL="0" marR="0" rtl="0" algn="l">
              <a:lnSpc>
                <a:spcPct val="94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39" u="none" cap="none" strike="noStrike">
              <a:solidFill>
                <a:srgbClr val="FCFFE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37982" lvl="1" marL="526764" marR="0" rtl="0" algn="l">
              <a:lnSpc>
                <a:spcPct val="94997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039"/>
              <a:buFont typeface="Inter"/>
              <a:buAutoNum type="arabicPeriod"/>
            </a:pPr>
            <a:r>
              <a:rPr b="0" i="0" lang="en-US" sz="2039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Shared Tools and Equipment</a:t>
            </a:r>
            <a:endParaRPr sz="1000"/>
          </a:p>
          <a:p>
            <a:pPr indent="-237982" lvl="1" marL="526764" marR="0" rtl="0" algn="l">
              <a:lnSpc>
                <a:spcPct val="94997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039"/>
              <a:buFont typeface="Inter"/>
              <a:buAutoNum type="arabicPeriod"/>
            </a:pPr>
            <a:r>
              <a:rPr b="0" i="0" lang="en-US" sz="2039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Shared Land</a:t>
            </a:r>
            <a:endParaRPr sz="1000"/>
          </a:p>
          <a:p>
            <a:pPr indent="-237982" lvl="1" marL="526764" marR="0" rtl="0" algn="l">
              <a:lnSpc>
                <a:spcPct val="94997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039"/>
              <a:buFont typeface="Inter"/>
              <a:buAutoNum type="arabicPeriod"/>
            </a:pPr>
            <a:r>
              <a:rPr b="0" i="0" lang="en-US" sz="2039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Shared Labor</a:t>
            </a:r>
            <a:endParaRPr sz="1000"/>
          </a:p>
          <a:p>
            <a:pPr indent="-237982" lvl="1" marL="526764" marR="0" rtl="0" algn="l">
              <a:lnSpc>
                <a:spcPct val="94998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039"/>
              <a:buFont typeface="Inter"/>
              <a:buAutoNum type="arabicPeriod"/>
            </a:pPr>
            <a:r>
              <a:rPr b="0" i="0" lang="en-US" sz="2039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Shared Power</a:t>
            </a:r>
            <a:endParaRPr b="0" i="0" sz="2039" u="none" cap="none" strike="noStrike">
              <a:solidFill>
                <a:srgbClr val="FCFFE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58076" lvl="0" marL="457200" marR="0" rtl="0" algn="l">
              <a:lnSpc>
                <a:spcPct val="94997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039"/>
              <a:buFont typeface="Inter"/>
              <a:buChar char="●"/>
            </a:pPr>
            <a:r>
              <a:rPr lang="en-US" sz="2039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Reflection Worksheet</a:t>
            </a:r>
            <a:endParaRPr sz="2039">
              <a:solidFill>
                <a:srgbClr val="FCFFEE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48" name="Google Shape;348;p12"/>
          <p:cNvSpPr txBox="1"/>
          <p:nvPr/>
        </p:nvSpPr>
        <p:spPr>
          <a:xfrm>
            <a:off x="13851144" y="5194724"/>
            <a:ext cx="3355552" cy="4987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64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Class Resources </a:t>
            </a:r>
            <a:endParaRPr/>
          </a:p>
        </p:txBody>
      </p:sp>
      <p:sp>
        <p:nvSpPr>
          <p:cNvPr id="349" name="Google Shape;349;p12"/>
          <p:cNvSpPr txBox="1"/>
          <p:nvPr/>
        </p:nvSpPr>
        <p:spPr>
          <a:xfrm>
            <a:off x="1308153" y="8888993"/>
            <a:ext cx="3277156" cy="7075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5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sng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https://forms.gle/oQsRneKTqqkU8Kde7</a:t>
            </a:r>
            <a:endParaRPr/>
          </a:p>
        </p:txBody>
      </p:sp>
      <p:sp>
        <p:nvSpPr>
          <p:cNvPr id="350" name="Google Shape;350;p12"/>
          <p:cNvSpPr txBox="1"/>
          <p:nvPr/>
        </p:nvSpPr>
        <p:spPr>
          <a:xfrm>
            <a:off x="13644460" y="5865123"/>
            <a:ext cx="3614840" cy="6504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37490" lvl="1" marL="474981" marR="0" rtl="0" algn="l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200"/>
              <a:buFont typeface="Arial"/>
              <a:buChar char="•"/>
            </a:pPr>
            <a:r>
              <a:rPr b="0" i="0" lang="en-US" sz="2200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Handouts, Forms and additional Resources </a:t>
            </a:r>
            <a:endParaRPr/>
          </a:p>
        </p:txBody>
      </p:sp>
      <p:sp>
        <p:nvSpPr>
          <p:cNvPr id="351" name="Google Shape;351;p12"/>
          <p:cNvSpPr txBox="1"/>
          <p:nvPr/>
        </p:nvSpPr>
        <p:spPr>
          <a:xfrm>
            <a:off x="9197396" y="5129897"/>
            <a:ext cx="3891818" cy="4987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64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Resources Shared</a:t>
            </a:r>
            <a:endParaRPr/>
          </a:p>
        </p:txBody>
      </p:sp>
      <p:sp>
        <p:nvSpPr>
          <p:cNvPr id="352" name="Google Shape;352;p12"/>
          <p:cNvSpPr txBox="1"/>
          <p:nvPr/>
        </p:nvSpPr>
        <p:spPr>
          <a:xfrm>
            <a:off x="9384517" y="5614708"/>
            <a:ext cx="3517577" cy="9860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59079" lvl="1" marL="518160" marR="0" rtl="0" algn="l">
              <a:lnSpc>
                <a:spcPct val="109000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Check out this weeks supplemental information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9219" l="0" r="0" t="-9220"/>
            </a:stretch>
          </a:blipFill>
          <a:ln>
            <a:noFill/>
          </a:ln>
        </p:spPr>
      </p:sp>
      <p:grpSp>
        <p:nvGrpSpPr>
          <p:cNvPr id="358" name="Google Shape;358;p13"/>
          <p:cNvGrpSpPr/>
          <p:nvPr/>
        </p:nvGrpSpPr>
        <p:grpSpPr>
          <a:xfrm>
            <a:off x="0" y="-144661"/>
            <a:ext cx="11034214" cy="10714391"/>
            <a:chOff x="0" y="-38100"/>
            <a:chExt cx="2906130" cy="2821897"/>
          </a:xfrm>
        </p:grpSpPr>
        <p:sp>
          <p:nvSpPr>
            <p:cNvPr id="359" name="Google Shape;359;p13"/>
            <p:cNvSpPr/>
            <p:nvPr/>
          </p:nvSpPr>
          <p:spPr>
            <a:xfrm>
              <a:off x="0" y="0"/>
              <a:ext cx="2906130" cy="2783797"/>
            </a:xfrm>
            <a:custGeom>
              <a:rect b="b" l="l" r="r" t="t"/>
              <a:pathLst>
                <a:path extrusionOk="0" h="2783797" w="2906130">
                  <a:moveTo>
                    <a:pt x="0" y="0"/>
                  </a:moveTo>
                  <a:lnTo>
                    <a:pt x="2906130" y="0"/>
                  </a:lnTo>
                  <a:lnTo>
                    <a:pt x="2906130" y="2783797"/>
                  </a:lnTo>
                  <a:lnTo>
                    <a:pt x="0" y="2783797"/>
                  </a:lnTo>
                  <a:close/>
                </a:path>
              </a:pathLst>
            </a:custGeom>
            <a:solidFill>
              <a:srgbClr val="F6FFF6"/>
            </a:solidFill>
            <a:ln>
              <a:noFill/>
            </a:ln>
          </p:spPr>
        </p:sp>
        <p:sp>
          <p:nvSpPr>
            <p:cNvPr id="360" name="Google Shape;360;p13"/>
            <p:cNvSpPr txBox="1"/>
            <p:nvPr/>
          </p:nvSpPr>
          <p:spPr>
            <a:xfrm>
              <a:off x="0" y="-38100"/>
              <a:ext cx="2906129" cy="28218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1" name="Google Shape;361;p13"/>
          <p:cNvSpPr/>
          <p:nvPr/>
        </p:nvSpPr>
        <p:spPr>
          <a:xfrm rot="5400000">
            <a:off x="6247296" y="3849053"/>
            <a:ext cx="10437278" cy="2438616"/>
          </a:xfrm>
          <a:custGeom>
            <a:rect b="b" l="l" r="r" t="t"/>
            <a:pathLst>
              <a:path extrusionOk="0" h="2438616" w="10437278">
                <a:moveTo>
                  <a:pt x="0" y="0"/>
                </a:moveTo>
                <a:lnTo>
                  <a:pt x="10437278" y="0"/>
                </a:lnTo>
                <a:lnTo>
                  <a:pt x="10437278" y="2438616"/>
                </a:lnTo>
                <a:lnTo>
                  <a:pt x="0" y="243861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2" name="Google Shape;362;p13"/>
          <p:cNvSpPr/>
          <p:nvPr/>
        </p:nvSpPr>
        <p:spPr>
          <a:xfrm>
            <a:off x="5382732" y="5653206"/>
            <a:ext cx="703692" cy="703692"/>
          </a:xfrm>
          <a:custGeom>
            <a:rect b="b" l="l" r="r" t="t"/>
            <a:pathLst>
              <a:path extrusionOk="0" h="703692" w="703692">
                <a:moveTo>
                  <a:pt x="0" y="0"/>
                </a:moveTo>
                <a:lnTo>
                  <a:pt x="703692" y="0"/>
                </a:lnTo>
                <a:lnTo>
                  <a:pt x="703692" y="703692"/>
                </a:lnTo>
                <a:lnTo>
                  <a:pt x="0" y="7036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3" name="Google Shape;363;p13"/>
          <p:cNvSpPr txBox="1"/>
          <p:nvPr/>
        </p:nvSpPr>
        <p:spPr>
          <a:xfrm>
            <a:off x="1028700" y="4755734"/>
            <a:ext cx="6462504" cy="7421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33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Grow with Purpose</a:t>
            </a:r>
            <a:endParaRPr/>
          </a:p>
        </p:txBody>
      </p:sp>
      <p:sp>
        <p:nvSpPr>
          <p:cNvPr id="364" name="Google Shape;364;p13"/>
          <p:cNvSpPr txBox="1"/>
          <p:nvPr/>
        </p:nvSpPr>
        <p:spPr>
          <a:xfrm>
            <a:off x="1286373" y="5745156"/>
            <a:ext cx="3867300" cy="4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17" u="none" cap="none" strike="noStrike">
                <a:solidFill>
                  <a:srgbClr val="17793C"/>
                </a:solidFill>
                <a:latin typeface="Inter"/>
                <a:ea typeface="Inter"/>
                <a:cs typeface="Inter"/>
                <a:sym typeface="Inter"/>
              </a:rPr>
              <a:t>See You Next Week</a:t>
            </a:r>
            <a:endParaRPr b="1">
              <a:solidFill>
                <a:srgbClr val="17793C"/>
              </a:solidFill>
            </a:endParaRPr>
          </a:p>
        </p:txBody>
      </p:sp>
      <p:grpSp>
        <p:nvGrpSpPr>
          <p:cNvPr id="365" name="Google Shape;365;p13"/>
          <p:cNvGrpSpPr/>
          <p:nvPr/>
        </p:nvGrpSpPr>
        <p:grpSpPr>
          <a:xfrm>
            <a:off x="378572" y="8871527"/>
            <a:ext cx="4654261" cy="754641"/>
            <a:chOff x="0" y="-25208"/>
            <a:chExt cx="6205681" cy="1006188"/>
          </a:xfrm>
        </p:grpSpPr>
        <p:sp>
          <p:nvSpPr>
            <p:cNvPr id="366" name="Google Shape;366;p13"/>
            <p:cNvSpPr/>
            <p:nvPr/>
          </p:nvSpPr>
          <p:spPr>
            <a:xfrm>
              <a:off x="4767116" y="22417"/>
              <a:ext cx="1438565" cy="934250"/>
            </a:xfrm>
            <a:custGeom>
              <a:rect b="b" l="l" r="r" t="t"/>
              <a:pathLst>
                <a:path extrusionOk="0" h="934250" w="1438565">
                  <a:moveTo>
                    <a:pt x="0" y="0"/>
                  </a:moveTo>
                  <a:lnTo>
                    <a:pt x="1438565" y="0"/>
                  </a:lnTo>
                  <a:lnTo>
                    <a:pt x="1438565" y="934250"/>
                  </a:lnTo>
                  <a:lnTo>
                    <a:pt x="0" y="93425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-9530" l="0" r="0" t="-9450"/>
              </a:stretch>
            </a:blipFill>
            <a:ln>
              <a:noFill/>
            </a:ln>
          </p:spPr>
        </p:sp>
        <p:cxnSp>
          <p:nvCxnSpPr>
            <p:cNvPr id="367" name="Google Shape;367;p13"/>
            <p:cNvCxnSpPr/>
            <p:nvPr/>
          </p:nvCxnSpPr>
          <p:spPr>
            <a:xfrm>
              <a:off x="4662738" y="0"/>
              <a:ext cx="0" cy="977742"/>
            </a:xfrm>
            <a:prstGeom prst="straightConnector1">
              <a:avLst/>
            </a:prstGeom>
            <a:noFill/>
            <a:ln cap="flat" cmpd="sng" w="63500">
              <a:solidFill>
                <a:srgbClr val="ACB727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68" name="Google Shape;368;p13"/>
            <p:cNvSpPr txBox="1"/>
            <p:nvPr/>
          </p:nvSpPr>
          <p:spPr>
            <a:xfrm>
              <a:off x="417710" y="-25208"/>
              <a:ext cx="4014586" cy="489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222" u="none" cap="none" strike="noStrike">
                  <a:solidFill>
                    <a:srgbClr val="006601"/>
                  </a:solidFill>
                  <a:latin typeface="Inter"/>
                  <a:ea typeface="Inter"/>
                  <a:cs typeface="Inter"/>
                  <a:sym typeface="Inter"/>
                </a:rPr>
                <a:t>PROGRAM BY</a:t>
              </a:r>
              <a:endParaRPr/>
            </a:p>
          </p:txBody>
        </p:sp>
        <p:sp>
          <p:nvSpPr>
            <p:cNvPr id="369" name="Google Shape;369;p13"/>
            <p:cNvSpPr txBox="1"/>
            <p:nvPr/>
          </p:nvSpPr>
          <p:spPr>
            <a:xfrm>
              <a:off x="0" y="487922"/>
              <a:ext cx="4432295" cy="4930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222" u="none" cap="none" strike="noStrike">
                  <a:solidFill>
                    <a:srgbClr val="013927"/>
                  </a:solidFill>
                  <a:latin typeface="Inter"/>
                  <a:ea typeface="Inter"/>
                  <a:cs typeface="Inter"/>
                  <a:sym typeface="Inter"/>
                </a:rPr>
                <a:t>FROGTOWN FARM</a:t>
              </a:r>
              <a:endParaRPr/>
            </a:p>
          </p:txBody>
        </p:sp>
      </p:grpSp>
      <p:grpSp>
        <p:nvGrpSpPr>
          <p:cNvPr id="370" name="Google Shape;370;p13"/>
          <p:cNvGrpSpPr/>
          <p:nvPr/>
        </p:nvGrpSpPr>
        <p:grpSpPr>
          <a:xfrm>
            <a:off x="5336242" y="8854714"/>
            <a:ext cx="4783341" cy="769025"/>
            <a:chOff x="0" y="-47625"/>
            <a:chExt cx="6377788" cy="1025367"/>
          </a:xfrm>
        </p:grpSpPr>
        <p:cxnSp>
          <p:nvCxnSpPr>
            <p:cNvPr id="371" name="Google Shape;371;p13"/>
            <p:cNvCxnSpPr/>
            <p:nvPr/>
          </p:nvCxnSpPr>
          <p:spPr>
            <a:xfrm>
              <a:off x="4575517" y="0"/>
              <a:ext cx="0" cy="977742"/>
            </a:xfrm>
            <a:prstGeom prst="straightConnector1">
              <a:avLst/>
            </a:prstGeom>
            <a:noFill/>
            <a:ln cap="flat" cmpd="sng" w="63500">
              <a:solidFill>
                <a:srgbClr val="ACB727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72" name="Google Shape;372;p13"/>
            <p:cNvSpPr/>
            <p:nvPr/>
          </p:nvSpPr>
          <p:spPr>
            <a:xfrm>
              <a:off x="4575517" y="128911"/>
              <a:ext cx="1802271" cy="792216"/>
            </a:xfrm>
            <a:custGeom>
              <a:rect b="b" l="l" r="r" t="t"/>
              <a:pathLst>
                <a:path extrusionOk="0" h="792216" w="1802271">
                  <a:moveTo>
                    <a:pt x="0" y="0"/>
                  </a:moveTo>
                  <a:lnTo>
                    <a:pt x="1802271" y="0"/>
                  </a:lnTo>
                  <a:lnTo>
                    <a:pt x="1802271" y="792216"/>
                  </a:lnTo>
                  <a:lnTo>
                    <a:pt x="0" y="7922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 b="-57200" l="0" r="0" t="-70289"/>
              </a:stretch>
            </a:blipFill>
            <a:ln>
              <a:noFill/>
            </a:ln>
          </p:spPr>
        </p:sp>
        <p:sp>
          <p:nvSpPr>
            <p:cNvPr id="373" name="Google Shape;373;p13"/>
            <p:cNvSpPr txBox="1"/>
            <p:nvPr/>
          </p:nvSpPr>
          <p:spPr>
            <a:xfrm>
              <a:off x="0" y="483249"/>
              <a:ext cx="4432295" cy="489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222" u="none" cap="none" strike="noStrike">
                  <a:solidFill>
                    <a:srgbClr val="013927"/>
                  </a:solidFill>
                  <a:latin typeface="Inter"/>
                  <a:ea typeface="Inter"/>
                  <a:cs typeface="Inter"/>
                  <a:sym typeface="Inter"/>
                </a:rPr>
                <a:t>PLANT GROW SHARE </a:t>
              </a:r>
              <a:endParaRPr/>
            </a:p>
          </p:txBody>
        </p:sp>
        <p:sp>
          <p:nvSpPr>
            <p:cNvPr id="374" name="Google Shape;374;p13"/>
            <p:cNvSpPr txBox="1"/>
            <p:nvPr/>
          </p:nvSpPr>
          <p:spPr>
            <a:xfrm>
              <a:off x="330488" y="-47625"/>
              <a:ext cx="4014586" cy="489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222" u="none" cap="none" strike="noStrike">
                  <a:solidFill>
                    <a:srgbClr val="006601"/>
                  </a:solidFill>
                  <a:latin typeface="Inter"/>
                  <a:ea typeface="Inter"/>
                  <a:cs typeface="Inter"/>
                  <a:sym typeface="Inter"/>
                </a:rPr>
                <a:t>PRESENTED BY</a:t>
              </a:r>
              <a:endParaRPr/>
            </a:p>
          </p:txBody>
        </p:sp>
      </p:grpSp>
      <p:sp>
        <p:nvSpPr>
          <p:cNvPr id="375" name="Google Shape;375;p13"/>
          <p:cNvSpPr txBox="1"/>
          <p:nvPr/>
        </p:nvSpPr>
        <p:spPr>
          <a:xfrm>
            <a:off x="751475" y="3429009"/>
            <a:ext cx="8115300" cy="151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381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THANK YOU </a:t>
            </a:r>
            <a:endParaRPr sz="5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"/>
          <p:cNvSpPr/>
          <p:nvPr/>
        </p:nvSpPr>
        <p:spPr>
          <a:xfrm>
            <a:off x="12017175" y="0"/>
            <a:ext cx="7877673" cy="10287000"/>
          </a:xfrm>
          <a:custGeom>
            <a:rect b="b" l="l" r="r" t="t"/>
            <a:pathLst>
              <a:path extrusionOk="0" h="1593725" w="1220458">
                <a:moveTo>
                  <a:pt x="0" y="0"/>
                </a:moveTo>
                <a:lnTo>
                  <a:pt x="1220458" y="0"/>
                </a:lnTo>
                <a:lnTo>
                  <a:pt x="1220458" y="1593725"/>
                </a:lnTo>
                <a:lnTo>
                  <a:pt x="0" y="1593725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7218" l="0" r="-20147" t="-7217"/>
            </a:stretch>
          </a:blipFill>
          <a:ln>
            <a:noFill/>
          </a:ln>
        </p:spPr>
      </p:sp>
      <p:sp>
        <p:nvSpPr>
          <p:cNvPr id="104" name="Google Shape;104;p2"/>
          <p:cNvSpPr/>
          <p:nvPr/>
        </p:nvSpPr>
        <p:spPr>
          <a:xfrm>
            <a:off x="8877847" y="-376130"/>
            <a:ext cx="5465344" cy="9372295"/>
          </a:xfrm>
          <a:custGeom>
            <a:rect b="b" l="l" r="r" t="t"/>
            <a:pathLst>
              <a:path extrusionOk="0" h="1162257" w="677756">
                <a:moveTo>
                  <a:pt x="32581" y="0"/>
                </a:moveTo>
                <a:lnTo>
                  <a:pt x="645176" y="0"/>
                </a:lnTo>
                <a:cubicBezTo>
                  <a:pt x="653817" y="0"/>
                  <a:pt x="662104" y="3433"/>
                  <a:pt x="668214" y="9543"/>
                </a:cubicBezTo>
                <a:cubicBezTo>
                  <a:pt x="674324" y="15653"/>
                  <a:pt x="677756" y="23940"/>
                  <a:pt x="677756" y="32581"/>
                </a:cubicBezTo>
                <a:lnTo>
                  <a:pt x="677756" y="1129676"/>
                </a:lnTo>
                <a:cubicBezTo>
                  <a:pt x="677756" y="1138317"/>
                  <a:pt x="674324" y="1146604"/>
                  <a:pt x="668214" y="1152714"/>
                </a:cubicBezTo>
                <a:cubicBezTo>
                  <a:pt x="662104" y="1158824"/>
                  <a:pt x="653817" y="1162257"/>
                  <a:pt x="645176" y="1162257"/>
                </a:cubicBezTo>
                <a:lnTo>
                  <a:pt x="32581" y="1162257"/>
                </a:lnTo>
                <a:cubicBezTo>
                  <a:pt x="23940" y="1162257"/>
                  <a:pt x="15653" y="1158824"/>
                  <a:pt x="9543" y="1152714"/>
                </a:cubicBezTo>
                <a:cubicBezTo>
                  <a:pt x="3433" y="1146604"/>
                  <a:pt x="0" y="1138317"/>
                  <a:pt x="0" y="1129676"/>
                </a:cubicBezTo>
                <a:lnTo>
                  <a:pt x="0" y="32581"/>
                </a:lnTo>
                <a:cubicBezTo>
                  <a:pt x="0" y="23940"/>
                  <a:pt x="3433" y="15653"/>
                  <a:pt x="9543" y="9543"/>
                </a:cubicBezTo>
                <a:cubicBezTo>
                  <a:pt x="15653" y="3433"/>
                  <a:pt x="23940" y="0"/>
                  <a:pt x="32581" y="0"/>
                </a:cubicBezTo>
                <a:close/>
              </a:path>
            </a:pathLst>
          </a:custGeom>
          <a:solidFill>
            <a:srgbClr val="013927">
              <a:alpha val="95294"/>
            </a:srgbClr>
          </a:solidFill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2"/>
          <p:cNvSpPr/>
          <p:nvPr/>
        </p:nvSpPr>
        <p:spPr>
          <a:xfrm>
            <a:off x="9168613" y="7427529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5" y="0"/>
                </a:lnTo>
                <a:lnTo>
                  <a:pt x="330895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6" name="Google Shape;106;p2"/>
          <p:cNvSpPr/>
          <p:nvPr/>
        </p:nvSpPr>
        <p:spPr>
          <a:xfrm>
            <a:off x="9168613" y="6090385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5" y="0"/>
                </a:lnTo>
                <a:lnTo>
                  <a:pt x="330895" y="314048"/>
                </a:lnTo>
                <a:lnTo>
                  <a:pt x="0" y="31404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7" name="Google Shape;107;p2"/>
          <p:cNvSpPr/>
          <p:nvPr/>
        </p:nvSpPr>
        <p:spPr>
          <a:xfrm>
            <a:off x="9144000" y="4398325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" name="Google Shape;108;p2"/>
          <p:cNvSpPr/>
          <p:nvPr/>
        </p:nvSpPr>
        <p:spPr>
          <a:xfrm>
            <a:off x="9144000" y="3081215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9" name="Google Shape;109;p2"/>
          <p:cNvSpPr/>
          <p:nvPr/>
        </p:nvSpPr>
        <p:spPr>
          <a:xfrm>
            <a:off x="9144000" y="2093502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0" name="Google Shape;110;p2"/>
          <p:cNvSpPr/>
          <p:nvPr/>
        </p:nvSpPr>
        <p:spPr>
          <a:xfrm>
            <a:off x="9144000" y="525681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1" name="Google Shape;111;p2"/>
          <p:cNvSpPr txBox="1"/>
          <p:nvPr/>
        </p:nvSpPr>
        <p:spPr>
          <a:xfrm>
            <a:off x="9193227" y="877830"/>
            <a:ext cx="4712414" cy="880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Unmute to speak</a:t>
            </a:r>
            <a:endParaRPr/>
          </a:p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Use “Raise Hand” </a:t>
            </a:r>
            <a:endParaRPr/>
          </a:p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Drop thoughts/questions in chat</a:t>
            </a:r>
            <a:endParaRPr/>
          </a:p>
        </p:txBody>
      </p:sp>
      <p:sp>
        <p:nvSpPr>
          <p:cNvPr id="112" name="Google Shape;112;p2"/>
          <p:cNvSpPr txBox="1"/>
          <p:nvPr/>
        </p:nvSpPr>
        <p:spPr>
          <a:xfrm>
            <a:off x="9193227" y="2446393"/>
            <a:ext cx="5213123" cy="2906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Please stay muted when you’re not speaking</a:t>
            </a:r>
            <a:endParaRPr/>
          </a:p>
        </p:txBody>
      </p:sp>
      <p:sp>
        <p:nvSpPr>
          <p:cNvPr id="113" name="Google Shape;113;p2"/>
          <p:cNvSpPr txBox="1"/>
          <p:nvPr/>
        </p:nvSpPr>
        <p:spPr>
          <a:xfrm>
            <a:off x="9193227" y="3445772"/>
            <a:ext cx="4712414" cy="585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We’ll define terms as we go — pause us anytime if something’s unclear</a:t>
            </a:r>
            <a:endParaRPr/>
          </a:p>
        </p:txBody>
      </p:sp>
      <p:sp>
        <p:nvSpPr>
          <p:cNvPr id="114" name="Google Shape;114;p2"/>
          <p:cNvSpPr txBox="1"/>
          <p:nvPr/>
        </p:nvSpPr>
        <p:spPr>
          <a:xfrm>
            <a:off x="9272731" y="6454941"/>
            <a:ext cx="4937358" cy="585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Sessions will be recorded; resources/recording + homework sent by email after class</a:t>
            </a:r>
            <a:endParaRPr/>
          </a:p>
        </p:txBody>
      </p:sp>
      <p:sp>
        <p:nvSpPr>
          <p:cNvPr id="115" name="Google Shape;115;p2"/>
          <p:cNvSpPr txBox="1"/>
          <p:nvPr/>
        </p:nvSpPr>
        <p:spPr>
          <a:xfrm>
            <a:off x="9217840" y="7827867"/>
            <a:ext cx="4937358" cy="585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Captions, pacing, language needs, etc. — tell us in chat or email admin@frogtownfarm.org</a:t>
            </a:r>
            <a:endParaRPr/>
          </a:p>
        </p:txBody>
      </p:sp>
      <p:sp>
        <p:nvSpPr>
          <p:cNvPr id="116" name="Google Shape;116;p2"/>
          <p:cNvSpPr txBox="1"/>
          <p:nvPr/>
        </p:nvSpPr>
        <p:spPr>
          <a:xfrm>
            <a:off x="9540291" y="364121"/>
            <a:ext cx="4146563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Participation</a:t>
            </a:r>
            <a:endParaRPr/>
          </a:p>
        </p:txBody>
      </p:sp>
      <p:sp>
        <p:nvSpPr>
          <p:cNvPr id="117" name="Google Shape;117;p2"/>
          <p:cNvSpPr txBox="1"/>
          <p:nvPr/>
        </p:nvSpPr>
        <p:spPr>
          <a:xfrm>
            <a:off x="9540291" y="1952946"/>
            <a:ext cx="4146563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Zoom Etiquette</a:t>
            </a:r>
            <a:endParaRPr/>
          </a:p>
        </p:txBody>
      </p:sp>
      <p:sp>
        <p:nvSpPr>
          <p:cNvPr id="118" name="Google Shape;118;p2"/>
          <p:cNvSpPr txBox="1"/>
          <p:nvPr/>
        </p:nvSpPr>
        <p:spPr>
          <a:xfrm>
            <a:off x="9540291" y="2913989"/>
            <a:ext cx="4371508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Language</a:t>
            </a:r>
            <a:endParaRPr/>
          </a:p>
        </p:txBody>
      </p:sp>
      <p:sp>
        <p:nvSpPr>
          <p:cNvPr id="119" name="Google Shape;119;p2"/>
          <p:cNvSpPr txBox="1"/>
          <p:nvPr/>
        </p:nvSpPr>
        <p:spPr>
          <a:xfrm>
            <a:off x="9603386" y="5949828"/>
            <a:ext cx="4827578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Recording + Materials:</a:t>
            </a:r>
            <a:endParaRPr/>
          </a:p>
        </p:txBody>
      </p:sp>
      <p:sp>
        <p:nvSpPr>
          <p:cNvPr id="120" name="Google Shape;120;p2"/>
          <p:cNvSpPr txBox="1"/>
          <p:nvPr/>
        </p:nvSpPr>
        <p:spPr>
          <a:xfrm>
            <a:off x="9564904" y="7278474"/>
            <a:ext cx="4146563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Accessibility: </a:t>
            </a:r>
            <a:endParaRPr/>
          </a:p>
        </p:txBody>
      </p:sp>
      <p:sp>
        <p:nvSpPr>
          <p:cNvPr id="121" name="Google Shape;121;p2"/>
          <p:cNvSpPr txBox="1"/>
          <p:nvPr/>
        </p:nvSpPr>
        <p:spPr>
          <a:xfrm>
            <a:off x="690866" y="900308"/>
            <a:ext cx="8015400" cy="349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2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13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WELCOME &amp; HOUSEKEEPING NOTES</a:t>
            </a:r>
            <a:endParaRPr sz="500"/>
          </a:p>
        </p:txBody>
      </p:sp>
      <p:sp>
        <p:nvSpPr>
          <p:cNvPr id="122" name="Google Shape;122;p2"/>
          <p:cNvSpPr txBox="1"/>
          <p:nvPr/>
        </p:nvSpPr>
        <p:spPr>
          <a:xfrm>
            <a:off x="690866" y="4665887"/>
            <a:ext cx="7848129" cy="24639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4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11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Who’s in the room? </a:t>
            </a:r>
            <a:endParaRPr/>
          </a:p>
          <a:p>
            <a:pPr indent="0" lvl="0" marL="0" marR="0" rtl="0" algn="l">
              <a:lnSpc>
                <a:spcPct val="114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11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Name • Pronouns </a:t>
            </a:r>
            <a:endParaRPr/>
          </a:p>
          <a:p>
            <a:pPr indent="0" lvl="0" marL="0" marR="0" rtl="0" algn="l">
              <a:lnSpc>
                <a:spcPct val="114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211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14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211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" name="Google Shape;123;p2"/>
          <p:cNvSpPr txBox="1"/>
          <p:nvPr/>
        </p:nvSpPr>
        <p:spPr>
          <a:xfrm>
            <a:off x="9193227" y="4831562"/>
            <a:ext cx="5003641" cy="880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Complete the weekly surveys, participant agreement  and required material to receive the stipend</a:t>
            </a:r>
            <a:endParaRPr/>
          </a:p>
        </p:txBody>
      </p:sp>
      <p:sp>
        <p:nvSpPr>
          <p:cNvPr id="124" name="Google Shape;124;p2"/>
          <p:cNvSpPr txBox="1"/>
          <p:nvPr/>
        </p:nvSpPr>
        <p:spPr>
          <a:xfrm>
            <a:off x="9540291" y="4293550"/>
            <a:ext cx="4371508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Attendance + Stipend</a:t>
            </a:r>
            <a:endParaRPr/>
          </a:p>
        </p:txBody>
      </p:sp>
      <p:grpSp>
        <p:nvGrpSpPr>
          <p:cNvPr id="125" name="Google Shape;125;p2"/>
          <p:cNvGrpSpPr/>
          <p:nvPr/>
        </p:nvGrpSpPr>
        <p:grpSpPr>
          <a:xfrm>
            <a:off x="-4896251" y="9266039"/>
            <a:ext cx="14315755" cy="1236707"/>
            <a:chOff x="0" y="-38100"/>
            <a:chExt cx="3770405" cy="325717"/>
          </a:xfrm>
        </p:grpSpPr>
        <p:sp>
          <p:nvSpPr>
            <p:cNvPr id="126" name="Google Shape;126;p2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27" name="Google Shape;127;p2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8" name="Google Shape;128;p2"/>
          <p:cNvSpPr/>
          <p:nvPr/>
        </p:nvSpPr>
        <p:spPr>
          <a:xfrm>
            <a:off x="8123246" y="96336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129" name="Google Shape;129;p2"/>
          <p:cNvSpPr txBox="1"/>
          <p:nvPr/>
        </p:nvSpPr>
        <p:spPr>
          <a:xfrm>
            <a:off x="408436" y="97684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"/>
          <p:cNvSpPr/>
          <p:nvPr/>
        </p:nvSpPr>
        <p:spPr>
          <a:xfrm>
            <a:off x="10484987" y="0"/>
            <a:ext cx="7803013" cy="10400483"/>
          </a:xfrm>
          <a:custGeom>
            <a:rect b="b" l="l" r="r" t="t"/>
            <a:pathLst>
              <a:path extrusionOk="0" h="10400483" w="7803013">
                <a:moveTo>
                  <a:pt x="0" y="0"/>
                </a:moveTo>
                <a:lnTo>
                  <a:pt x="7803013" y="0"/>
                </a:lnTo>
                <a:lnTo>
                  <a:pt x="7803013" y="10400483"/>
                </a:lnTo>
                <a:lnTo>
                  <a:pt x="0" y="104004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5" name="Google Shape;135;p3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136" name="Google Shape;136;p3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137" name="Google Shape;137;p3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8" name="Google Shape;138;p3"/>
          <p:cNvSpPr/>
          <p:nvPr/>
        </p:nvSpPr>
        <p:spPr>
          <a:xfrm>
            <a:off x="437929" y="5274941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9" name="Google Shape;139;p3"/>
          <p:cNvSpPr/>
          <p:nvPr/>
        </p:nvSpPr>
        <p:spPr>
          <a:xfrm>
            <a:off x="437929" y="6062759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0" name="Google Shape;140;p3"/>
          <p:cNvSpPr/>
          <p:nvPr/>
        </p:nvSpPr>
        <p:spPr>
          <a:xfrm>
            <a:off x="437929" y="6976988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8"/>
                </a:lnTo>
                <a:lnTo>
                  <a:pt x="0" y="4878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1" name="Google Shape;141;p3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142" name="Google Shape;142;p3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43" name="Google Shape;143;p3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4" name="Google Shape;144;p3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145" name="Google Shape;145;p3"/>
          <p:cNvSpPr txBox="1"/>
          <p:nvPr/>
        </p:nvSpPr>
        <p:spPr>
          <a:xfrm>
            <a:off x="437929" y="874641"/>
            <a:ext cx="8706000" cy="39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792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WHAT WE’RE EXPECTING TO COVER IN TODAY’S SESSIONS:</a:t>
            </a:r>
            <a:endParaRPr sz="100"/>
          </a:p>
        </p:txBody>
      </p:sp>
      <p:sp>
        <p:nvSpPr>
          <p:cNvPr id="146" name="Google Shape;146;p3"/>
          <p:cNvSpPr txBox="1"/>
          <p:nvPr/>
        </p:nvSpPr>
        <p:spPr>
          <a:xfrm>
            <a:off x="1098576" y="5294987"/>
            <a:ext cx="6112475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Principles of Plant-Grow-Share </a:t>
            </a:r>
            <a:endParaRPr/>
          </a:p>
        </p:txBody>
      </p:sp>
      <p:sp>
        <p:nvSpPr>
          <p:cNvPr id="147" name="Google Shape;147;p3"/>
          <p:cNvSpPr txBox="1"/>
          <p:nvPr/>
        </p:nvSpPr>
        <p:spPr>
          <a:xfrm>
            <a:off x="1098576" y="6112053"/>
            <a:ext cx="7999062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Cooperative Farming &amp; Economics</a:t>
            </a:r>
            <a:endParaRPr/>
          </a:p>
        </p:txBody>
      </p:sp>
      <p:sp>
        <p:nvSpPr>
          <p:cNvPr id="148" name="Google Shape;148;p3"/>
          <p:cNvSpPr txBox="1"/>
          <p:nvPr/>
        </p:nvSpPr>
        <p:spPr>
          <a:xfrm>
            <a:off x="1098576" y="7026282"/>
            <a:ext cx="8742337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Climate Justice connection to Urban Farming</a:t>
            </a:r>
            <a:endParaRPr/>
          </a:p>
        </p:txBody>
      </p:sp>
      <p:sp>
        <p:nvSpPr>
          <p:cNvPr id="149" name="Google Shape;149;p3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"/>
          <p:cNvSpPr/>
          <p:nvPr/>
        </p:nvSpPr>
        <p:spPr>
          <a:xfrm>
            <a:off x="-173039" y="-143794"/>
            <a:ext cx="9849124" cy="10608170"/>
          </a:xfrm>
          <a:custGeom>
            <a:rect b="b" l="l" r="r" t="t"/>
            <a:pathLst>
              <a:path extrusionOk="0" h="1643483" w="1525887">
                <a:moveTo>
                  <a:pt x="0" y="0"/>
                </a:moveTo>
                <a:lnTo>
                  <a:pt x="1525887" y="0"/>
                </a:lnTo>
                <a:lnTo>
                  <a:pt x="1525887" y="1643483"/>
                </a:lnTo>
                <a:lnTo>
                  <a:pt x="0" y="1643483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36615" l="0" r="0" t="0"/>
            </a:stretch>
          </a:blipFill>
          <a:ln>
            <a:noFill/>
          </a:ln>
        </p:spPr>
      </p:sp>
      <p:grpSp>
        <p:nvGrpSpPr>
          <p:cNvPr id="155" name="Google Shape;155;p4"/>
          <p:cNvGrpSpPr/>
          <p:nvPr/>
        </p:nvGrpSpPr>
        <p:grpSpPr>
          <a:xfrm>
            <a:off x="7365744" y="-2449535"/>
            <a:ext cx="15690534" cy="15690534"/>
            <a:chOff x="0" y="0"/>
            <a:chExt cx="812800" cy="812800"/>
          </a:xfrm>
        </p:grpSpPr>
        <p:sp>
          <p:nvSpPr>
            <p:cNvPr id="156" name="Google Shape;156;p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" name="Google Shape;158;p4"/>
          <p:cNvGrpSpPr/>
          <p:nvPr/>
        </p:nvGrpSpPr>
        <p:grpSpPr>
          <a:xfrm>
            <a:off x="6349282" y="4242679"/>
            <a:ext cx="2306106" cy="2306106"/>
            <a:chOff x="0" y="0"/>
            <a:chExt cx="812800" cy="812800"/>
          </a:xfrm>
        </p:grpSpPr>
        <p:sp>
          <p:nvSpPr>
            <p:cNvPr id="159" name="Google Shape;159;p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1" name="Google Shape;161;p4"/>
          <p:cNvSpPr/>
          <p:nvPr/>
        </p:nvSpPr>
        <p:spPr>
          <a:xfrm>
            <a:off x="6590772" y="4371504"/>
            <a:ext cx="1823125" cy="2048455"/>
          </a:xfrm>
          <a:custGeom>
            <a:rect b="b" l="l" r="r" t="t"/>
            <a:pathLst>
              <a:path extrusionOk="0" h="2048455" w="1823125">
                <a:moveTo>
                  <a:pt x="0" y="0"/>
                </a:moveTo>
                <a:lnTo>
                  <a:pt x="1823125" y="0"/>
                </a:lnTo>
                <a:lnTo>
                  <a:pt x="1823125" y="2048455"/>
                </a:lnTo>
                <a:lnTo>
                  <a:pt x="0" y="20484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2" name="Google Shape;162;p4"/>
          <p:cNvSpPr txBox="1"/>
          <p:nvPr/>
        </p:nvSpPr>
        <p:spPr>
          <a:xfrm>
            <a:off x="8870798" y="2909682"/>
            <a:ext cx="8787600" cy="16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42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SHARE-BACK: </a:t>
            </a:r>
            <a:endParaRPr sz="400"/>
          </a:p>
        </p:txBody>
      </p:sp>
      <p:sp>
        <p:nvSpPr>
          <p:cNvPr id="163" name="Google Shape;163;p4"/>
          <p:cNvSpPr txBox="1"/>
          <p:nvPr/>
        </p:nvSpPr>
        <p:spPr>
          <a:xfrm>
            <a:off x="9048244" y="4656125"/>
            <a:ext cx="8415392" cy="1892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9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Who completed a Planting Calendar? </a:t>
            </a:r>
            <a:endParaRPr/>
          </a:p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9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Are you willing to share?</a:t>
            </a:r>
            <a:endParaRPr/>
          </a:p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609" u="none" cap="none" strike="noStrike">
              <a:solidFill>
                <a:srgbClr val="013927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5"/>
          <p:cNvGrpSpPr/>
          <p:nvPr/>
        </p:nvGrpSpPr>
        <p:grpSpPr>
          <a:xfrm>
            <a:off x="-277880" y="6928771"/>
            <a:ext cx="18743703" cy="3717503"/>
            <a:chOff x="0" y="-38100"/>
            <a:chExt cx="4936613" cy="979095"/>
          </a:xfrm>
        </p:grpSpPr>
        <p:sp>
          <p:nvSpPr>
            <p:cNvPr id="169" name="Google Shape;169;p5"/>
            <p:cNvSpPr/>
            <p:nvPr/>
          </p:nvSpPr>
          <p:spPr>
            <a:xfrm>
              <a:off x="0" y="0"/>
              <a:ext cx="4936613" cy="940995"/>
            </a:xfrm>
            <a:custGeom>
              <a:rect b="b" l="l" r="r" t="t"/>
              <a:pathLst>
                <a:path extrusionOk="0" h="940995" w="4936613">
                  <a:moveTo>
                    <a:pt x="0" y="0"/>
                  </a:moveTo>
                  <a:lnTo>
                    <a:pt x="4936613" y="0"/>
                  </a:lnTo>
                  <a:lnTo>
                    <a:pt x="4936613" y="940995"/>
                  </a:lnTo>
                  <a:lnTo>
                    <a:pt x="0" y="940995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170" name="Google Shape;170;p5"/>
            <p:cNvSpPr txBox="1"/>
            <p:nvPr/>
          </p:nvSpPr>
          <p:spPr>
            <a:xfrm>
              <a:off x="0" y="-38100"/>
              <a:ext cx="4936613" cy="9790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1" name="Google Shape;171;p5"/>
          <p:cNvSpPr/>
          <p:nvPr/>
        </p:nvSpPr>
        <p:spPr>
          <a:xfrm>
            <a:off x="7848199" y="2580246"/>
            <a:ext cx="10439801" cy="4493186"/>
          </a:xfrm>
          <a:custGeom>
            <a:rect b="b" l="l" r="r" t="t"/>
            <a:pathLst>
              <a:path extrusionOk="0" h="1283621" w="2982460">
                <a:moveTo>
                  <a:pt x="0" y="0"/>
                </a:moveTo>
                <a:lnTo>
                  <a:pt x="2982460" y="0"/>
                </a:lnTo>
                <a:lnTo>
                  <a:pt x="2982460" y="1283621"/>
                </a:lnTo>
                <a:lnTo>
                  <a:pt x="0" y="12836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2061" r="-1601" t="0"/>
            </a:stretch>
          </a:blipFill>
          <a:ln>
            <a:noFill/>
          </a:ln>
        </p:spPr>
      </p:sp>
      <p:grpSp>
        <p:nvGrpSpPr>
          <p:cNvPr id="172" name="Google Shape;172;p5"/>
          <p:cNvGrpSpPr/>
          <p:nvPr/>
        </p:nvGrpSpPr>
        <p:grpSpPr>
          <a:xfrm>
            <a:off x="585723" y="-136437"/>
            <a:ext cx="15310978" cy="1490090"/>
            <a:chOff x="0" y="-38100"/>
            <a:chExt cx="4032521" cy="392452"/>
          </a:xfrm>
        </p:grpSpPr>
        <p:sp>
          <p:nvSpPr>
            <p:cNvPr id="173" name="Google Shape;173;p5"/>
            <p:cNvSpPr/>
            <p:nvPr/>
          </p:nvSpPr>
          <p:spPr>
            <a:xfrm>
              <a:off x="0" y="0"/>
              <a:ext cx="4032521" cy="354352"/>
            </a:xfrm>
            <a:custGeom>
              <a:rect b="b" l="l" r="r" t="t"/>
              <a:pathLst>
                <a:path extrusionOk="0" h="354352" w="4032521">
                  <a:moveTo>
                    <a:pt x="0" y="0"/>
                  </a:moveTo>
                  <a:lnTo>
                    <a:pt x="4032521" y="0"/>
                  </a:lnTo>
                  <a:lnTo>
                    <a:pt x="4032521" y="354352"/>
                  </a:lnTo>
                  <a:lnTo>
                    <a:pt x="0" y="3543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74" name="Google Shape;174;p5"/>
            <p:cNvSpPr txBox="1"/>
            <p:nvPr/>
          </p:nvSpPr>
          <p:spPr>
            <a:xfrm>
              <a:off x="0" y="-38100"/>
              <a:ext cx="4032521" cy="3924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5"/>
          <p:cNvSpPr txBox="1"/>
          <p:nvPr/>
        </p:nvSpPr>
        <p:spPr>
          <a:xfrm>
            <a:off x="1782105" y="114828"/>
            <a:ext cx="16683718" cy="15339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4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690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MEET  PLANT-GROW-SHARE</a:t>
            </a:r>
            <a:endParaRPr/>
          </a:p>
        </p:txBody>
      </p:sp>
      <p:grpSp>
        <p:nvGrpSpPr>
          <p:cNvPr id="176" name="Google Shape;176;p5"/>
          <p:cNvGrpSpPr/>
          <p:nvPr/>
        </p:nvGrpSpPr>
        <p:grpSpPr>
          <a:xfrm>
            <a:off x="585725" y="1353650"/>
            <a:ext cx="7463528" cy="8772844"/>
            <a:chOff x="0" y="-47625"/>
            <a:chExt cx="1500991" cy="1716900"/>
          </a:xfrm>
        </p:grpSpPr>
        <p:sp>
          <p:nvSpPr>
            <p:cNvPr id="177" name="Google Shape;177;p5"/>
            <p:cNvSpPr/>
            <p:nvPr/>
          </p:nvSpPr>
          <p:spPr>
            <a:xfrm>
              <a:off x="0" y="0"/>
              <a:ext cx="1500991" cy="1669225"/>
            </a:xfrm>
            <a:custGeom>
              <a:rect b="b" l="l" r="r" t="t"/>
              <a:pathLst>
                <a:path extrusionOk="0" h="1669225" w="1500991">
                  <a:moveTo>
                    <a:pt x="0" y="0"/>
                  </a:moveTo>
                  <a:lnTo>
                    <a:pt x="1500991" y="0"/>
                  </a:lnTo>
                  <a:lnTo>
                    <a:pt x="1500991" y="1669225"/>
                  </a:lnTo>
                  <a:lnTo>
                    <a:pt x="0" y="1669225"/>
                  </a:lnTo>
                  <a:close/>
                </a:path>
              </a:pathLst>
            </a:custGeom>
            <a:solidFill>
              <a:srgbClr val="FFFFFF"/>
            </a:solidFill>
            <a:ln cap="sq" cmpd="sng" w="20100">
              <a:solidFill>
                <a:srgbClr val="7FC241"/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178" name="Google Shape;178;p5"/>
            <p:cNvSpPr txBox="1"/>
            <p:nvPr/>
          </p:nvSpPr>
          <p:spPr>
            <a:xfrm>
              <a:off x="0" y="-47625"/>
              <a:ext cx="1500900" cy="171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3625" lIns="53625" spcFirstLastPara="1" rIns="53625" wrap="square" tIns="53625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9" name="Google Shape;179;p5"/>
          <p:cNvSpPr txBox="1"/>
          <p:nvPr/>
        </p:nvSpPr>
        <p:spPr>
          <a:xfrm>
            <a:off x="1028700" y="1589375"/>
            <a:ext cx="7005600" cy="81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177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PLANT-GROW-SHARE (PGS) </a:t>
            </a:r>
            <a:endParaRPr/>
          </a:p>
          <a:p>
            <a:pPr indent="0" lvl="0" marL="0" marR="0" rtl="0" algn="l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977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is a grassroots food justice program in the Central neighborhood of Minneapolis that shows what's possible when neighbors share time, talent and land in accessible and inclusive ways. </a:t>
            </a:r>
            <a:r>
              <a:rPr lang="en-US" sz="2977">
                <a:latin typeface="Inter"/>
                <a:ea typeface="Inter"/>
                <a:cs typeface="Inter"/>
                <a:sym typeface="Inter"/>
              </a:rPr>
              <a:t>We invest </a:t>
            </a:r>
            <a:r>
              <a:rPr b="0" i="0" lang="en-US" sz="2977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in neighbors through gardening education and sharing food while community building. Plant-Grow-Share is a program of CANDO - the Central Area Neighborhood Development Organization (CANDO</a:t>
            </a:r>
            <a:r>
              <a:rPr lang="en-US" sz="2977">
                <a:latin typeface="Inter"/>
                <a:ea typeface="Inter"/>
                <a:cs typeface="Inter"/>
                <a:sym typeface="Inter"/>
              </a:rPr>
              <a:t>).</a:t>
            </a:r>
            <a:endParaRPr/>
          </a:p>
        </p:txBody>
      </p:sp>
      <p:grpSp>
        <p:nvGrpSpPr>
          <p:cNvPr id="180" name="Google Shape;180;p5"/>
          <p:cNvGrpSpPr/>
          <p:nvPr/>
        </p:nvGrpSpPr>
        <p:grpSpPr>
          <a:xfrm>
            <a:off x="8611425" y="7020152"/>
            <a:ext cx="9294910" cy="2368556"/>
            <a:chOff x="0" y="-47625"/>
            <a:chExt cx="2051766" cy="502814"/>
          </a:xfrm>
        </p:grpSpPr>
        <p:sp>
          <p:nvSpPr>
            <p:cNvPr id="181" name="Google Shape;181;p5"/>
            <p:cNvSpPr/>
            <p:nvPr/>
          </p:nvSpPr>
          <p:spPr>
            <a:xfrm>
              <a:off x="0" y="0"/>
              <a:ext cx="2051765" cy="455189"/>
            </a:xfrm>
            <a:custGeom>
              <a:rect b="b" l="l" r="r" t="t"/>
              <a:pathLst>
                <a:path extrusionOk="0" h="455189" w="2051765">
                  <a:moveTo>
                    <a:pt x="0" y="0"/>
                  </a:moveTo>
                  <a:lnTo>
                    <a:pt x="2051765" y="0"/>
                  </a:lnTo>
                  <a:lnTo>
                    <a:pt x="2051765" y="455189"/>
                  </a:lnTo>
                  <a:lnTo>
                    <a:pt x="0" y="455189"/>
                  </a:lnTo>
                  <a:close/>
                </a:path>
              </a:pathLst>
            </a:custGeom>
            <a:solidFill>
              <a:srgbClr val="FFFFFF"/>
            </a:solidFill>
            <a:ln cap="sq" cmpd="sng" w="19050">
              <a:solidFill>
                <a:srgbClr val="7FC241"/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182" name="Google Shape;182;p5"/>
            <p:cNvSpPr txBox="1"/>
            <p:nvPr/>
          </p:nvSpPr>
          <p:spPr>
            <a:xfrm>
              <a:off x="0" y="-47625"/>
              <a:ext cx="2051766" cy="50281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3" name="Google Shape;183;p5"/>
          <p:cNvSpPr txBox="1"/>
          <p:nvPr/>
        </p:nvSpPr>
        <p:spPr>
          <a:xfrm>
            <a:off x="9776096" y="7357966"/>
            <a:ext cx="6584008" cy="5479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177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PRINCIPLES </a:t>
            </a:r>
            <a:endParaRPr/>
          </a:p>
        </p:txBody>
      </p:sp>
      <p:sp>
        <p:nvSpPr>
          <p:cNvPr id="184" name="Google Shape;184;p5"/>
          <p:cNvSpPr/>
          <p:nvPr/>
        </p:nvSpPr>
        <p:spPr>
          <a:xfrm>
            <a:off x="8861137" y="7982105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6" y="0"/>
                </a:lnTo>
                <a:lnTo>
                  <a:pt x="565726" y="536925"/>
                </a:lnTo>
                <a:lnTo>
                  <a:pt x="0" y="5369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5" name="Google Shape;185;p5"/>
          <p:cNvSpPr/>
          <p:nvPr/>
        </p:nvSpPr>
        <p:spPr>
          <a:xfrm>
            <a:off x="8811109" y="8591390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5" y="0"/>
                </a:lnTo>
                <a:lnTo>
                  <a:pt x="565725" y="536925"/>
                </a:lnTo>
                <a:lnTo>
                  <a:pt x="0" y="5369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6" name="Google Shape;186;p5"/>
          <p:cNvSpPr/>
          <p:nvPr/>
        </p:nvSpPr>
        <p:spPr>
          <a:xfrm>
            <a:off x="13380878" y="7982105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6" y="0"/>
                </a:lnTo>
                <a:lnTo>
                  <a:pt x="565726" y="536925"/>
                </a:lnTo>
                <a:lnTo>
                  <a:pt x="0" y="5369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7" name="Google Shape;187;p5"/>
          <p:cNvSpPr/>
          <p:nvPr/>
        </p:nvSpPr>
        <p:spPr>
          <a:xfrm>
            <a:off x="13380878" y="8591390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6" y="0"/>
                </a:lnTo>
                <a:lnTo>
                  <a:pt x="565726" y="536925"/>
                </a:lnTo>
                <a:lnTo>
                  <a:pt x="0" y="5369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8" name="Google Shape;188;p5"/>
          <p:cNvSpPr txBox="1"/>
          <p:nvPr/>
        </p:nvSpPr>
        <p:spPr>
          <a:xfrm>
            <a:off x="9267030" y="8046656"/>
            <a:ext cx="4018108" cy="4723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77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Decentralized Power</a:t>
            </a:r>
            <a:endParaRPr/>
          </a:p>
        </p:txBody>
      </p:sp>
      <p:sp>
        <p:nvSpPr>
          <p:cNvPr id="189" name="Google Shape;189;p5"/>
          <p:cNvSpPr txBox="1"/>
          <p:nvPr/>
        </p:nvSpPr>
        <p:spPr>
          <a:xfrm>
            <a:off x="9527594" y="8652380"/>
            <a:ext cx="4018108" cy="4723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77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Anti-Racism</a:t>
            </a:r>
            <a:endParaRPr/>
          </a:p>
        </p:txBody>
      </p:sp>
      <p:sp>
        <p:nvSpPr>
          <p:cNvPr id="190" name="Google Shape;190;p5"/>
          <p:cNvSpPr txBox="1"/>
          <p:nvPr/>
        </p:nvSpPr>
        <p:spPr>
          <a:xfrm>
            <a:off x="13946604" y="8046656"/>
            <a:ext cx="3403443" cy="4723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77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Deep Relationships</a:t>
            </a:r>
            <a:endParaRPr/>
          </a:p>
        </p:txBody>
      </p:sp>
      <p:sp>
        <p:nvSpPr>
          <p:cNvPr id="191" name="Google Shape;191;p5"/>
          <p:cNvSpPr txBox="1"/>
          <p:nvPr/>
        </p:nvSpPr>
        <p:spPr>
          <a:xfrm>
            <a:off x="14099004" y="8655941"/>
            <a:ext cx="3403443" cy="4723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77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Personal Growth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6"/>
          <p:cNvSpPr/>
          <p:nvPr/>
        </p:nvSpPr>
        <p:spPr>
          <a:xfrm>
            <a:off x="10321712" y="0"/>
            <a:ext cx="7966288" cy="10287000"/>
          </a:xfrm>
          <a:custGeom>
            <a:rect b="b" l="l" r="r" t="t"/>
            <a:pathLst>
              <a:path extrusionOk="0" h="1049582" w="812800">
                <a:moveTo>
                  <a:pt x="0" y="0"/>
                </a:moveTo>
                <a:lnTo>
                  <a:pt x="812800" y="0"/>
                </a:lnTo>
                <a:lnTo>
                  <a:pt x="812800" y="1049582"/>
                </a:lnTo>
                <a:lnTo>
                  <a:pt x="0" y="1049582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608" l="0" r="0" t="-1607"/>
            </a:stretch>
          </a:blipFill>
          <a:ln>
            <a:noFill/>
          </a:ln>
        </p:spPr>
      </p:sp>
      <p:grpSp>
        <p:nvGrpSpPr>
          <p:cNvPr id="197" name="Google Shape;197;p6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198" name="Google Shape;198;p6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199" name="Google Shape;199;p6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0" name="Google Shape;200;p6"/>
          <p:cNvSpPr/>
          <p:nvPr/>
        </p:nvSpPr>
        <p:spPr>
          <a:xfrm>
            <a:off x="437929" y="3807538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1" name="Google Shape;201;p6"/>
          <p:cNvSpPr/>
          <p:nvPr/>
        </p:nvSpPr>
        <p:spPr>
          <a:xfrm>
            <a:off x="437929" y="4562125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8"/>
                </a:lnTo>
                <a:lnTo>
                  <a:pt x="0" y="4878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2" name="Google Shape;202;p6"/>
          <p:cNvSpPr/>
          <p:nvPr/>
        </p:nvSpPr>
        <p:spPr>
          <a:xfrm>
            <a:off x="437929" y="5316713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3" name="Google Shape;203;p6"/>
          <p:cNvSpPr/>
          <p:nvPr/>
        </p:nvSpPr>
        <p:spPr>
          <a:xfrm>
            <a:off x="437929" y="6825888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4" name="Google Shape;204;p6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205" name="Google Shape;205;p6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06" name="Google Shape;206;p6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7" name="Google Shape;207;p6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208" name="Google Shape;208;p6"/>
          <p:cNvSpPr/>
          <p:nvPr/>
        </p:nvSpPr>
        <p:spPr>
          <a:xfrm>
            <a:off x="437929" y="7475700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8"/>
                </a:lnTo>
                <a:lnTo>
                  <a:pt x="0" y="4878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" name="Google Shape;209;p6"/>
          <p:cNvSpPr/>
          <p:nvPr/>
        </p:nvSpPr>
        <p:spPr>
          <a:xfrm>
            <a:off x="437929" y="6071300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8"/>
                </a:lnTo>
                <a:lnTo>
                  <a:pt x="0" y="4878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" name="Google Shape;210;p6"/>
          <p:cNvSpPr/>
          <p:nvPr/>
        </p:nvSpPr>
        <p:spPr>
          <a:xfrm>
            <a:off x="437929" y="8230288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1" name="Google Shape;211;p6"/>
          <p:cNvSpPr txBox="1"/>
          <p:nvPr/>
        </p:nvSpPr>
        <p:spPr>
          <a:xfrm>
            <a:off x="437929" y="379412"/>
            <a:ext cx="6989400" cy="33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560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COOPERATIVE FARMING &amp; ECONOMICS</a:t>
            </a:r>
            <a:endParaRPr sz="300"/>
          </a:p>
        </p:txBody>
      </p:sp>
      <p:sp>
        <p:nvSpPr>
          <p:cNvPr id="212" name="Google Shape;212;p6"/>
          <p:cNvSpPr txBox="1"/>
          <p:nvPr/>
        </p:nvSpPr>
        <p:spPr>
          <a:xfrm>
            <a:off x="1098576" y="3856832"/>
            <a:ext cx="6112475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Voluntary and Open Membership</a:t>
            </a:r>
            <a:endParaRPr/>
          </a:p>
        </p:txBody>
      </p:sp>
      <p:sp>
        <p:nvSpPr>
          <p:cNvPr id="213" name="Google Shape;213;p6"/>
          <p:cNvSpPr txBox="1"/>
          <p:nvPr/>
        </p:nvSpPr>
        <p:spPr>
          <a:xfrm>
            <a:off x="1098576" y="4611419"/>
            <a:ext cx="7999062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Democratic Member Control</a:t>
            </a:r>
            <a:endParaRPr/>
          </a:p>
        </p:txBody>
      </p:sp>
      <p:sp>
        <p:nvSpPr>
          <p:cNvPr id="214" name="Google Shape;214;p6"/>
          <p:cNvSpPr txBox="1"/>
          <p:nvPr/>
        </p:nvSpPr>
        <p:spPr>
          <a:xfrm>
            <a:off x="1098576" y="5366007"/>
            <a:ext cx="5974934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Members’ Economic Participation</a:t>
            </a:r>
            <a:endParaRPr/>
          </a:p>
        </p:txBody>
      </p:sp>
      <p:sp>
        <p:nvSpPr>
          <p:cNvPr id="215" name="Google Shape;215;p6"/>
          <p:cNvSpPr txBox="1"/>
          <p:nvPr/>
        </p:nvSpPr>
        <p:spPr>
          <a:xfrm>
            <a:off x="1098576" y="6875182"/>
            <a:ext cx="8168527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Shared Education, Training, and Information</a:t>
            </a:r>
            <a:endParaRPr/>
          </a:p>
        </p:txBody>
      </p:sp>
      <p:sp>
        <p:nvSpPr>
          <p:cNvPr id="216" name="Google Shape;216;p6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217" name="Google Shape;217;p6"/>
          <p:cNvSpPr txBox="1"/>
          <p:nvPr/>
        </p:nvSpPr>
        <p:spPr>
          <a:xfrm>
            <a:off x="1098576" y="7524994"/>
            <a:ext cx="8168527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Cooperation Among Cooperatives</a:t>
            </a:r>
            <a:endParaRPr/>
          </a:p>
        </p:txBody>
      </p:sp>
      <p:sp>
        <p:nvSpPr>
          <p:cNvPr id="218" name="Google Shape;218;p6"/>
          <p:cNvSpPr txBox="1"/>
          <p:nvPr/>
        </p:nvSpPr>
        <p:spPr>
          <a:xfrm>
            <a:off x="1098576" y="6120594"/>
            <a:ext cx="8168527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Autonomy and Independence</a:t>
            </a:r>
            <a:endParaRPr/>
          </a:p>
        </p:txBody>
      </p:sp>
      <p:sp>
        <p:nvSpPr>
          <p:cNvPr id="219" name="Google Shape;219;p6"/>
          <p:cNvSpPr txBox="1"/>
          <p:nvPr/>
        </p:nvSpPr>
        <p:spPr>
          <a:xfrm>
            <a:off x="1098576" y="8279582"/>
            <a:ext cx="8168527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Concern for Community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7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225" name="Google Shape;225;p7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226" name="Google Shape;226;p7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7" name="Google Shape;227;p7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228" name="Google Shape;228;p7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29" name="Google Shape;229;p7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0" name="Google Shape;230;p7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231" name="Google Shape;231;p7"/>
          <p:cNvSpPr/>
          <p:nvPr/>
        </p:nvSpPr>
        <p:spPr>
          <a:xfrm>
            <a:off x="9526005" y="1291318"/>
            <a:ext cx="8261670" cy="6939793"/>
          </a:xfrm>
          <a:custGeom>
            <a:rect b="b" l="l" r="r" t="t"/>
            <a:pathLst>
              <a:path extrusionOk="0" h="6939793" w="8261670">
                <a:moveTo>
                  <a:pt x="0" y="0"/>
                </a:moveTo>
                <a:lnTo>
                  <a:pt x="8261670" y="0"/>
                </a:lnTo>
                <a:lnTo>
                  <a:pt x="8261670" y="6939792"/>
                </a:lnTo>
                <a:lnTo>
                  <a:pt x="0" y="69397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66663" r="0" t="0"/>
            </a:stretch>
          </a:blipFill>
          <a:ln>
            <a:noFill/>
          </a:ln>
        </p:spPr>
      </p:sp>
      <p:sp>
        <p:nvSpPr>
          <p:cNvPr id="232" name="Google Shape;232;p7"/>
          <p:cNvSpPr txBox="1"/>
          <p:nvPr/>
        </p:nvSpPr>
        <p:spPr>
          <a:xfrm>
            <a:off x="481477" y="903211"/>
            <a:ext cx="9187500" cy="21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39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EXAMPLE: KILIMO MINNESOTA</a:t>
            </a:r>
            <a:endParaRPr sz="100"/>
          </a:p>
        </p:txBody>
      </p:sp>
      <p:sp>
        <p:nvSpPr>
          <p:cNvPr id="233" name="Google Shape;233;p7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234" name="Google Shape;234;p7"/>
          <p:cNvSpPr txBox="1"/>
          <p:nvPr/>
        </p:nvSpPr>
        <p:spPr>
          <a:xfrm>
            <a:off x="481477" y="3078085"/>
            <a:ext cx="8305099" cy="51530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45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Empowering Farmers: Kilimo Minnesota, founded in 2020 , supports African immigrant farmers in Minnesota through mentorship, farmland access, and cooperative development. What began as an incubator has grown into a movement—organizing 50+ farmers into cooperatives that share resources, knowledge, and markets to build a sustainable local food system.</a:t>
            </a:r>
            <a:endParaRPr/>
          </a:p>
          <a:p>
            <a:pPr indent="0" lvl="0" marL="0" marR="0" rtl="0" algn="l">
              <a:lnSpc>
                <a:spcPct val="120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45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20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45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kilimominnesota.org</a:t>
            </a:r>
            <a:endParaRPr/>
          </a:p>
          <a:p>
            <a:pPr indent="0" lvl="0" marL="0" marR="0" rtl="0" algn="l">
              <a:lnSpc>
                <a:spcPct val="120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45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8"/>
          <p:cNvSpPr/>
          <p:nvPr/>
        </p:nvSpPr>
        <p:spPr>
          <a:xfrm>
            <a:off x="609184" y="2598909"/>
            <a:ext cx="7826271" cy="6507673"/>
          </a:xfrm>
          <a:custGeom>
            <a:rect b="b" l="l" r="r" t="t"/>
            <a:pathLst>
              <a:path extrusionOk="0" h="1100973" w="1324054">
                <a:moveTo>
                  <a:pt x="0" y="0"/>
                </a:moveTo>
                <a:lnTo>
                  <a:pt x="1324054" y="0"/>
                </a:lnTo>
                <a:lnTo>
                  <a:pt x="1324054" y="1100973"/>
                </a:lnTo>
                <a:lnTo>
                  <a:pt x="0" y="1100973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5433" r="-5432" t="0"/>
            </a:stretch>
          </a:blipFill>
          <a:ln>
            <a:noFill/>
          </a:ln>
        </p:spPr>
      </p:sp>
      <p:grpSp>
        <p:nvGrpSpPr>
          <p:cNvPr id="240" name="Google Shape;240;p8"/>
          <p:cNvGrpSpPr/>
          <p:nvPr/>
        </p:nvGrpSpPr>
        <p:grpSpPr>
          <a:xfrm>
            <a:off x="8914313" y="7069568"/>
            <a:ext cx="8764503" cy="2037013"/>
            <a:chOff x="0" y="-47625"/>
            <a:chExt cx="2007443" cy="466562"/>
          </a:xfrm>
        </p:grpSpPr>
        <p:sp>
          <p:nvSpPr>
            <p:cNvPr id="241" name="Google Shape;241;p8"/>
            <p:cNvSpPr/>
            <p:nvPr/>
          </p:nvSpPr>
          <p:spPr>
            <a:xfrm>
              <a:off x="0" y="0"/>
              <a:ext cx="2007443" cy="418937"/>
            </a:xfrm>
            <a:custGeom>
              <a:rect b="b" l="l" r="r" t="t"/>
              <a:pathLst>
                <a:path extrusionOk="0" h="418937" w="2007443">
                  <a:moveTo>
                    <a:pt x="0" y="0"/>
                  </a:moveTo>
                  <a:lnTo>
                    <a:pt x="2007443" y="0"/>
                  </a:lnTo>
                  <a:lnTo>
                    <a:pt x="2007443" y="418937"/>
                  </a:lnTo>
                  <a:lnTo>
                    <a:pt x="0" y="418937"/>
                  </a:lnTo>
                  <a:close/>
                </a:path>
              </a:pathLst>
            </a:custGeom>
            <a:solidFill>
              <a:srgbClr val="FFFFFF"/>
            </a:solidFill>
            <a:ln cap="sq" cmpd="sng" w="19050">
              <a:solidFill>
                <a:srgbClr val="7FC241"/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242" name="Google Shape;242;p8"/>
            <p:cNvSpPr txBox="1"/>
            <p:nvPr/>
          </p:nvSpPr>
          <p:spPr>
            <a:xfrm>
              <a:off x="0" y="-47625"/>
              <a:ext cx="2007443" cy="4665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3" name="Google Shape;243;p8"/>
          <p:cNvSpPr txBox="1"/>
          <p:nvPr/>
        </p:nvSpPr>
        <p:spPr>
          <a:xfrm>
            <a:off x="8914313" y="2532234"/>
            <a:ext cx="6642634" cy="5734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36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Shared Tools and Equipment</a:t>
            </a:r>
            <a:endParaRPr/>
          </a:p>
        </p:txBody>
      </p:sp>
      <p:sp>
        <p:nvSpPr>
          <p:cNvPr id="244" name="Google Shape;244;p8"/>
          <p:cNvSpPr txBox="1"/>
          <p:nvPr/>
        </p:nvSpPr>
        <p:spPr>
          <a:xfrm>
            <a:off x="609184" y="568753"/>
            <a:ext cx="17069633" cy="11271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79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DISCUSSION</a:t>
            </a:r>
            <a:endParaRPr/>
          </a:p>
        </p:txBody>
      </p:sp>
      <p:sp>
        <p:nvSpPr>
          <p:cNvPr id="245" name="Google Shape;245;p8"/>
          <p:cNvSpPr txBox="1"/>
          <p:nvPr/>
        </p:nvSpPr>
        <p:spPr>
          <a:xfrm>
            <a:off x="8109271" y="383663"/>
            <a:ext cx="9243300" cy="14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Do you see any connections between Climate Change or Climate Justice for Urban Farmers and the below topics?</a:t>
            </a:r>
            <a:endParaRPr/>
          </a:p>
        </p:txBody>
      </p:sp>
      <p:sp>
        <p:nvSpPr>
          <p:cNvPr id="246" name="Google Shape;246;p8"/>
          <p:cNvSpPr txBox="1"/>
          <p:nvPr/>
        </p:nvSpPr>
        <p:spPr>
          <a:xfrm>
            <a:off x="9022975" y="3243425"/>
            <a:ext cx="8655900" cy="59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24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Example: </a:t>
            </a:r>
            <a:r>
              <a:rPr b="0" i="0" lang="en-US" sz="2024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The Minnesota Tool Library is a cooperative, volunteer-driven nonprofit that offers our community Access Over Ownership. We believe you don’t need to privately own costly tools that clutter cupboards, basements and garages... it's a waste of space and resources that could be better utilized by building in community. Instead we share tools and trade skills with one another to empower eachother and help create a more resilient and equitable community.</a:t>
            </a:r>
            <a:endParaRPr sz="1200"/>
          </a:p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24" u="none" cap="none" strike="noStrike">
                <a:solidFill>
                  <a:srgbClr val="17793C"/>
                </a:solidFill>
                <a:latin typeface="Inter"/>
                <a:ea typeface="Inter"/>
                <a:cs typeface="Inter"/>
                <a:sym typeface="Inter"/>
              </a:rPr>
              <a:t>mntoollibrary.org</a:t>
            </a:r>
            <a:endParaRPr sz="1200"/>
          </a:p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024" u="none" cap="none" strike="noStrike">
              <a:solidFill>
                <a:srgbClr val="17793C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024" u="none" cap="none" strike="noStrike">
              <a:solidFill>
                <a:srgbClr val="17793C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924" u="none" cap="none" strike="noStrike">
                <a:solidFill>
                  <a:srgbClr val="82C11B"/>
                </a:solidFill>
                <a:latin typeface="Inter"/>
                <a:ea typeface="Inter"/>
                <a:cs typeface="Inter"/>
                <a:sym typeface="Inter"/>
              </a:rPr>
              <a:t>Example of climate connection:</a:t>
            </a:r>
            <a:r>
              <a:rPr b="1" i="0" lang="en-US" sz="1924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b="0" i="0" lang="en-US" sz="1924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Reducing waste of materials and allowing a reduction of fossil fuels, increasing access to tools and equipment for historically excluded communities. </a:t>
            </a:r>
            <a:endParaRPr sz="1100"/>
          </a:p>
          <a:p>
            <a:pPr indent="0" lvl="0" marL="0" marR="0" rtl="0" algn="l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24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47" name="Google Shape;247;p8"/>
          <p:cNvGrpSpPr/>
          <p:nvPr/>
        </p:nvGrpSpPr>
        <p:grpSpPr>
          <a:xfrm>
            <a:off x="-5048651" y="9113639"/>
            <a:ext cx="23476109" cy="1236707"/>
            <a:chOff x="0" y="-38100"/>
            <a:chExt cx="6183008" cy="325717"/>
          </a:xfrm>
        </p:grpSpPr>
        <p:sp>
          <p:nvSpPr>
            <p:cNvPr id="248" name="Google Shape;248;p8"/>
            <p:cNvSpPr/>
            <p:nvPr/>
          </p:nvSpPr>
          <p:spPr>
            <a:xfrm>
              <a:off x="0" y="0"/>
              <a:ext cx="6183008" cy="287617"/>
            </a:xfrm>
            <a:custGeom>
              <a:rect b="b" l="l" r="r" t="t"/>
              <a:pathLst>
                <a:path extrusionOk="0" h="287617" w="6183008">
                  <a:moveTo>
                    <a:pt x="0" y="0"/>
                  </a:moveTo>
                  <a:lnTo>
                    <a:pt x="6183008" y="0"/>
                  </a:lnTo>
                  <a:lnTo>
                    <a:pt x="6183008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013927"/>
            </a:solidFill>
            <a:ln>
              <a:noFill/>
            </a:ln>
          </p:spPr>
        </p:sp>
        <p:sp>
          <p:nvSpPr>
            <p:cNvPr id="249" name="Google Shape;249;p8"/>
            <p:cNvSpPr txBox="1"/>
            <p:nvPr/>
          </p:nvSpPr>
          <p:spPr>
            <a:xfrm>
              <a:off x="0" y="-38100"/>
              <a:ext cx="6183008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0" name="Google Shape;250;p8"/>
          <p:cNvGrpSpPr/>
          <p:nvPr/>
        </p:nvGrpSpPr>
        <p:grpSpPr>
          <a:xfrm>
            <a:off x="-5048651" y="9113639"/>
            <a:ext cx="23617764" cy="1173361"/>
            <a:chOff x="0" y="-38100"/>
            <a:chExt cx="6220316" cy="309033"/>
          </a:xfrm>
        </p:grpSpPr>
        <p:sp>
          <p:nvSpPr>
            <p:cNvPr id="251" name="Google Shape;251;p8"/>
            <p:cNvSpPr/>
            <p:nvPr/>
          </p:nvSpPr>
          <p:spPr>
            <a:xfrm>
              <a:off x="0" y="0"/>
              <a:ext cx="6220316" cy="270933"/>
            </a:xfrm>
            <a:custGeom>
              <a:rect b="b" l="l" r="r" t="t"/>
              <a:pathLst>
                <a:path extrusionOk="0" h="270933" w="6220316">
                  <a:moveTo>
                    <a:pt x="0" y="0"/>
                  </a:moveTo>
                  <a:lnTo>
                    <a:pt x="6220316" y="0"/>
                  </a:lnTo>
                  <a:lnTo>
                    <a:pt x="6220316" y="270933"/>
                  </a:lnTo>
                  <a:lnTo>
                    <a:pt x="0" y="270933"/>
                  </a:lnTo>
                  <a:close/>
                </a:path>
              </a:pathLst>
            </a:custGeom>
            <a:gradFill>
              <a:gsLst>
                <a:gs pos="0">
                  <a:srgbClr val="006601"/>
                </a:gs>
                <a:gs pos="100000">
                  <a:srgbClr val="ACB727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52" name="Google Shape;252;p8"/>
            <p:cNvSpPr txBox="1"/>
            <p:nvPr/>
          </p:nvSpPr>
          <p:spPr>
            <a:xfrm>
              <a:off x="0" y="-38100"/>
              <a:ext cx="6220316" cy="3090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3" name="Google Shape;253;p8"/>
          <p:cNvSpPr/>
          <p:nvPr/>
        </p:nvSpPr>
        <p:spPr>
          <a:xfrm>
            <a:off x="16980536" y="9449571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2" y="0"/>
                </a:lnTo>
                <a:lnTo>
                  <a:pt x="1126792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254" name="Google Shape;254;p8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9"/>
          <p:cNvSpPr/>
          <p:nvPr/>
        </p:nvSpPr>
        <p:spPr>
          <a:xfrm>
            <a:off x="609184" y="2598909"/>
            <a:ext cx="8115300" cy="6321045"/>
          </a:xfrm>
          <a:custGeom>
            <a:rect b="b" l="l" r="r" t="t"/>
            <a:pathLst>
              <a:path extrusionOk="0" h="979295" w="1257272">
                <a:moveTo>
                  <a:pt x="0" y="0"/>
                </a:moveTo>
                <a:lnTo>
                  <a:pt x="1257272" y="0"/>
                </a:lnTo>
                <a:lnTo>
                  <a:pt x="1257272" y="979295"/>
                </a:lnTo>
                <a:lnTo>
                  <a:pt x="0" y="979295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925" r="-1925" t="0"/>
            </a:stretch>
          </a:blipFill>
          <a:ln>
            <a:noFill/>
          </a:ln>
        </p:spPr>
      </p:sp>
      <p:grpSp>
        <p:nvGrpSpPr>
          <p:cNvPr id="260" name="Google Shape;260;p9"/>
          <p:cNvGrpSpPr/>
          <p:nvPr/>
        </p:nvGrpSpPr>
        <p:grpSpPr>
          <a:xfrm>
            <a:off x="9144000" y="7169198"/>
            <a:ext cx="8534816" cy="1750756"/>
            <a:chOff x="0" y="-47625"/>
            <a:chExt cx="1811824" cy="371661"/>
          </a:xfrm>
        </p:grpSpPr>
        <p:sp>
          <p:nvSpPr>
            <p:cNvPr id="261" name="Google Shape;261;p9"/>
            <p:cNvSpPr/>
            <p:nvPr/>
          </p:nvSpPr>
          <p:spPr>
            <a:xfrm>
              <a:off x="0" y="0"/>
              <a:ext cx="1811824" cy="324036"/>
            </a:xfrm>
            <a:custGeom>
              <a:rect b="b" l="l" r="r" t="t"/>
              <a:pathLst>
                <a:path extrusionOk="0" h="324036" w="1811824">
                  <a:moveTo>
                    <a:pt x="0" y="0"/>
                  </a:moveTo>
                  <a:lnTo>
                    <a:pt x="1811824" y="0"/>
                  </a:lnTo>
                  <a:lnTo>
                    <a:pt x="1811824" y="324036"/>
                  </a:lnTo>
                  <a:lnTo>
                    <a:pt x="0" y="324036"/>
                  </a:lnTo>
                  <a:close/>
                </a:path>
              </a:pathLst>
            </a:custGeom>
            <a:solidFill>
              <a:srgbClr val="FFFFFF"/>
            </a:solidFill>
            <a:ln cap="sq" cmpd="sng" w="19050">
              <a:solidFill>
                <a:srgbClr val="7FC241"/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262" name="Google Shape;262;p9"/>
            <p:cNvSpPr txBox="1"/>
            <p:nvPr/>
          </p:nvSpPr>
          <p:spPr>
            <a:xfrm>
              <a:off x="0" y="-47625"/>
              <a:ext cx="1811824" cy="3716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3" name="Google Shape;263;p9"/>
          <p:cNvSpPr txBox="1"/>
          <p:nvPr/>
        </p:nvSpPr>
        <p:spPr>
          <a:xfrm>
            <a:off x="9362584" y="2522709"/>
            <a:ext cx="6468554" cy="622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Shared Land</a:t>
            </a:r>
            <a:endParaRPr/>
          </a:p>
        </p:txBody>
      </p:sp>
      <p:sp>
        <p:nvSpPr>
          <p:cNvPr id="264" name="Google Shape;264;p9"/>
          <p:cNvSpPr txBox="1"/>
          <p:nvPr/>
        </p:nvSpPr>
        <p:spPr>
          <a:xfrm>
            <a:off x="9362584" y="3298044"/>
            <a:ext cx="8429100" cy="71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1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Example: St Paul Garden Lease Program</a:t>
            </a:r>
            <a:endParaRPr sz="1200"/>
          </a:p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1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The purpose of the Garden Lease Program is to lease appropriate Housing and Redevelopment Authority (the "HRA") vacant land throughout the City to non-profit corporations for urban vegetable and/or flower gardens. It is hoped that the provision of public land for gardening will promote a sense of community and empowerment and create mutual benefit through the shared use of land in the tradition of self-help.</a:t>
            </a:r>
            <a:endParaRPr sz="1200"/>
          </a:p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199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199" u="none" cap="none" strike="noStrike">
                <a:solidFill>
                  <a:srgbClr val="82C11B"/>
                </a:solidFill>
                <a:latin typeface="Inter"/>
                <a:ea typeface="Inter"/>
                <a:cs typeface="Inter"/>
                <a:sym typeface="Inter"/>
              </a:rPr>
              <a:t>Example of climate connection:</a:t>
            </a:r>
            <a:r>
              <a:rPr b="0" i="0" lang="en-US" sz="21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  </a:t>
            </a:r>
            <a:endParaRPr sz="1200"/>
          </a:p>
          <a:p>
            <a:pPr indent="-246379" lvl="1" marL="518158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99"/>
              <a:buFont typeface="Arial"/>
              <a:buChar char="•"/>
            </a:pPr>
            <a:r>
              <a:rPr b="0" i="0" lang="en-US" sz="21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St Paul Garden</a:t>
            </a:r>
            <a:endParaRPr sz="1200"/>
          </a:p>
          <a:p>
            <a:pPr indent="-259079" lvl="1" marL="518158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99"/>
              <a:buFont typeface="Arial"/>
              <a:buChar char="•"/>
            </a:pPr>
            <a:r>
              <a:rPr b="0" i="0" lang="en-US" sz="21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St Paul GardenSt</a:t>
            </a:r>
            <a:r>
              <a:rPr b="0" i="0" lang="en-US" sz="239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 Paul Garden St.SDt</a:t>
            </a:r>
            <a:endParaRPr/>
          </a:p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399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399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399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5" name="Google Shape;265;p9"/>
          <p:cNvSpPr txBox="1"/>
          <p:nvPr/>
        </p:nvSpPr>
        <p:spPr>
          <a:xfrm>
            <a:off x="9504154" y="9548727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grpSp>
        <p:nvGrpSpPr>
          <p:cNvPr id="266" name="Google Shape;266;p9"/>
          <p:cNvGrpSpPr/>
          <p:nvPr/>
        </p:nvGrpSpPr>
        <p:grpSpPr>
          <a:xfrm>
            <a:off x="-5048651" y="9113639"/>
            <a:ext cx="23476109" cy="1236707"/>
            <a:chOff x="0" y="-38100"/>
            <a:chExt cx="6183008" cy="325717"/>
          </a:xfrm>
        </p:grpSpPr>
        <p:sp>
          <p:nvSpPr>
            <p:cNvPr id="267" name="Google Shape;267;p9"/>
            <p:cNvSpPr/>
            <p:nvPr/>
          </p:nvSpPr>
          <p:spPr>
            <a:xfrm>
              <a:off x="0" y="0"/>
              <a:ext cx="6183008" cy="287617"/>
            </a:xfrm>
            <a:custGeom>
              <a:rect b="b" l="l" r="r" t="t"/>
              <a:pathLst>
                <a:path extrusionOk="0" h="287617" w="6183008">
                  <a:moveTo>
                    <a:pt x="0" y="0"/>
                  </a:moveTo>
                  <a:lnTo>
                    <a:pt x="6183008" y="0"/>
                  </a:lnTo>
                  <a:lnTo>
                    <a:pt x="6183008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013927"/>
            </a:solidFill>
            <a:ln>
              <a:noFill/>
            </a:ln>
          </p:spPr>
        </p:sp>
        <p:sp>
          <p:nvSpPr>
            <p:cNvPr id="268" name="Google Shape;268;p9"/>
            <p:cNvSpPr txBox="1"/>
            <p:nvPr/>
          </p:nvSpPr>
          <p:spPr>
            <a:xfrm>
              <a:off x="0" y="-38100"/>
              <a:ext cx="6183008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9" name="Google Shape;269;p9"/>
          <p:cNvGrpSpPr/>
          <p:nvPr/>
        </p:nvGrpSpPr>
        <p:grpSpPr>
          <a:xfrm>
            <a:off x="-5048651" y="9113639"/>
            <a:ext cx="23617764" cy="1173361"/>
            <a:chOff x="0" y="-38100"/>
            <a:chExt cx="6220316" cy="309033"/>
          </a:xfrm>
        </p:grpSpPr>
        <p:sp>
          <p:nvSpPr>
            <p:cNvPr id="270" name="Google Shape;270;p9"/>
            <p:cNvSpPr/>
            <p:nvPr/>
          </p:nvSpPr>
          <p:spPr>
            <a:xfrm>
              <a:off x="0" y="0"/>
              <a:ext cx="6220316" cy="270933"/>
            </a:xfrm>
            <a:custGeom>
              <a:rect b="b" l="l" r="r" t="t"/>
              <a:pathLst>
                <a:path extrusionOk="0" h="270933" w="6220316">
                  <a:moveTo>
                    <a:pt x="0" y="0"/>
                  </a:moveTo>
                  <a:lnTo>
                    <a:pt x="6220316" y="0"/>
                  </a:lnTo>
                  <a:lnTo>
                    <a:pt x="6220316" y="270933"/>
                  </a:lnTo>
                  <a:lnTo>
                    <a:pt x="0" y="270933"/>
                  </a:lnTo>
                  <a:close/>
                </a:path>
              </a:pathLst>
            </a:custGeom>
            <a:gradFill>
              <a:gsLst>
                <a:gs pos="0">
                  <a:srgbClr val="006601"/>
                </a:gs>
                <a:gs pos="100000">
                  <a:srgbClr val="ACB727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71" name="Google Shape;271;p9"/>
            <p:cNvSpPr txBox="1"/>
            <p:nvPr/>
          </p:nvSpPr>
          <p:spPr>
            <a:xfrm>
              <a:off x="0" y="-38100"/>
              <a:ext cx="6220316" cy="3090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2" name="Google Shape;272;p9"/>
          <p:cNvSpPr/>
          <p:nvPr/>
        </p:nvSpPr>
        <p:spPr>
          <a:xfrm>
            <a:off x="16980536" y="9449571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2" y="0"/>
                </a:lnTo>
                <a:lnTo>
                  <a:pt x="1126792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273" name="Google Shape;273;p9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274" name="Google Shape;274;p9"/>
          <p:cNvSpPr txBox="1"/>
          <p:nvPr/>
        </p:nvSpPr>
        <p:spPr>
          <a:xfrm>
            <a:off x="609184" y="568753"/>
            <a:ext cx="17069700" cy="12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79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DISCUSSION</a:t>
            </a:r>
            <a:endParaRPr/>
          </a:p>
        </p:txBody>
      </p:sp>
      <p:sp>
        <p:nvSpPr>
          <p:cNvPr id="275" name="Google Shape;275;p9"/>
          <p:cNvSpPr txBox="1"/>
          <p:nvPr/>
        </p:nvSpPr>
        <p:spPr>
          <a:xfrm>
            <a:off x="8109271" y="383663"/>
            <a:ext cx="9243300" cy="14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Do you see any connections between Climate Change or Climate Justice for Urban Farmers and the below topics?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