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10287000" cx="18288000"/>
  <p:notesSz cx="6858000" cy="9144000"/>
  <p:embeddedFontLst>
    <p:embeddedFont>
      <p:font typeface="Lato"/>
      <p:bold r:id="rId16"/>
      <p:boldItalic r:id="rId17"/>
    </p:embeddedFont>
    <p:embeddedFont>
      <p:font typeface="Inter"/>
      <p:bold r:id="rId18"/>
      <p:boldItalic r:id="rId19"/>
    </p:embeddedFont>
    <p:embeddedFont>
      <p:font typeface="Poppins"/>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4" roundtripDataSignature="AMtx7mhO/6YMevZntBW8DP170C/hp0Iw7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oppins-regular.fntdata"/><Relationship Id="rId11" Type="http://schemas.openxmlformats.org/officeDocument/2006/relationships/slide" Target="slides/slide6.xml"/><Relationship Id="rId22" Type="http://schemas.openxmlformats.org/officeDocument/2006/relationships/font" Target="fonts/Poppins-italic.fntdata"/><Relationship Id="rId10" Type="http://schemas.openxmlformats.org/officeDocument/2006/relationships/slide" Target="slides/slide5.xml"/><Relationship Id="rId21" Type="http://schemas.openxmlformats.org/officeDocument/2006/relationships/font" Target="fonts/Poppins-bold.fntdata"/><Relationship Id="rId13" Type="http://schemas.openxmlformats.org/officeDocument/2006/relationships/slide" Target="slides/slide8.xml"/><Relationship Id="rId24" Type="http://customschemas.google.com/relationships/presentationmetadata" Target="metadata"/><Relationship Id="rId12" Type="http://schemas.openxmlformats.org/officeDocument/2006/relationships/slide" Target="slides/slide7.xml"/><Relationship Id="rId23" Type="http://schemas.openxmlformats.org/officeDocument/2006/relationships/font" Target="fonts/Poppins-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Lato-boldItalic.fntdata"/><Relationship Id="rId16" Type="http://schemas.openxmlformats.org/officeDocument/2006/relationships/font" Target="fonts/Lato-bold.fntdata"/><Relationship Id="rId5" Type="http://schemas.openxmlformats.org/officeDocument/2006/relationships/notesMaster" Target="notesMasters/notesMaster1.xml"/><Relationship Id="rId19" Type="http://schemas.openxmlformats.org/officeDocument/2006/relationships/font" Target="fonts/Inter-boldItalic.fntdata"/><Relationship Id="rId6" Type="http://schemas.openxmlformats.org/officeDocument/2006/relationships/slide" Target="slides/slide1.xml"/><Relationship Id="rId18" Type="http://schemas.openxmlformats.org/officeDocument/2006/relationships/font" Target="fonts/Inter-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1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1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1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1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1792288" y="612775"/>
            <a:ext cx="5486400" cy="4114800"/>
          </a:xfrm>
          <a:prstGeom prst="rect">
            <a:avLst/>
          </a:prstGeom>
          <a:noFill/>
          <a:ln>
            <a:noFill/>
          </a:ln>
        </p:spPr>
      </p:sp>
      <p:sp>
        <p:nvSpPr>
          <p:cNvPr id="64" name="Google Shape;64;p2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jpg"/><Relationship Id="rId4" Type="http://schemas.openxmlformats.org/officeDocument/2006/relationships/image" Target="../media/image7.png"/><Relationship Id="rId5"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0.jpg"/><Relationship Id="rId4" Type="http://schemas.openxmlformats.org/officeDocument/2006/relationships/image" Target="../media/image20.png"/><Relationship Id="rId5" Type="http://schemas.openxmlformats.org/officeDocument/2006/relationships/image" Target="../media/image23.png"/><Relationship Id="rId6" Type="http://schemas.openxmlformats.org/officeDocument/2006/relationships/image" Target="../media/image7.png"/><Relationship Id="rId7"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2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3.jpg"/><Relationship Id="rId4" Type="http://schemas.openxmlformats.org/officeDocument/2006/relationships/image" Target="../media/image3.png"/><Relationship Id="rId5"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6.png"/><Relationship Id="rId5"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7.png"/><Relationship Id="rId4" Type="http://schemas.openxmlformats.org/officeDocument/2006/relationships/image" Target="../media/image12.jpg"/><Relationship Id="rId5" Type="http://schemas.openxmlformats.org/officeDocument/2006/relationships/image" Target="../media/image15.jpg"/><Relationship Id="rId6" Type="http://schemas.openxmlformats.org/officeDocument/2006/relationships/image" Target="../media/image24.jpg"/><Relationship Id="rId7"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2.jp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8.jpg"/><Relationship Id="rId4" Type="http://schemas.openxmlformats.org/officeDocument/2006/relationships/image" Target="../media/image7.png"/><Relationship Id="rId5"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9.jpg"/><Relationship Id="rId4" Type="http://schemas.openxmlformats.org/officeDocument/2006/relationships/image" Target="../media/image6.png"/><Relationship Id="rId5"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1.jpg"/><Relationship Id="rId4" Type="http://schemas.openxmlformats.org/officeDocument/2006/relationships/image" Target="../media/image27.png"/><Relationship Id="rId5" Type="http://schemas.openxmlformats.org/officeDocument/2006/relationships/image" Target="../media/image19.png"/><Relationship Id="rId6" Type="http://schemas.openxmlformats.org/officeDocument/2006/relationships/image" Target="../media/image10.png"/><Relationship Id="rId7" Type="http://schemas.openxmlformats.org/officeDocument/2006/relationships/image" Target="../media/image14.png"/><Relationship Id="rId8" Type="http://schemas.openxmlformats.org/officeDocument/2006/relationships/hyperlink" Target="https://docs.google.com/forms/d/e/1FAIpQLSd6TWlYwO0TpxjSDxyul_JkHpWzmoA6wLd6lczMrhrZUJGoDw/viewform?usp=header"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EFEFE"/>
        </a:solidFill>
      </p:bgPr>
    </p:bg>
    <p:spTree>
      <p:nvGrpSpPr>
        <p:cNvPr id="83" name="Shape 83"/>
        <p:cNvGrpSpPr/>
        <p:nvPr/>
      </p:nvGrpSpPr>
      <p:grpSpPr>
        <a:xfrm>
          <a:off x="0" y="0"/>
          <a:ext cx="0" cy="0"/>
          <a:chOff x="0" y="0"/>
          <a:chExt cx="0" cy="0"/>
        </a:xfrm>
      </p:grpSpPr>
      <p:sp>
        <p:nvSpPr>
          <p:cNvPr id="84" name="Google Shape;84;p1"/>
          <p:cNvSpPr/>
          <p:nvPr/>
        </p:nvSpPr>
        <p:spPr>
          <a:xfrm>
            <a:off x="-312497" y="3160082"/>
            <a:ext cx="18600497" cy="7126918"/>
          </a:xfrm>
          <a:custGeom>
            <a:rect b="b" l="l" r="r" t="t"/>
            <a:pathLst>
              <a:path extrusionOk="0" h="1104146" w="2881704">
                <a:moveTo>
                  <a:pt x="0" y="0"/>
                </a:moveTo>
                <a:lnTo>
                  <a:pt x="2881704" y="0"/>
                </a:lnTo>
                <a:lnTo>
                  <a:pt x="2881704" y="1104146"/>
                </a:lnTo>
                <a:lnTo>
                  <a:pt x="0" y="1104146"/>
                </a:lnTo>
                <a:close/>
              </a:path>
            </a:pathLst>
          </a:custGeom>
          <a:blipFill rotWithShape="1">
            <a:blip r:embed="rId3">
              <a:alphaModFix/>
            </a:blip>
            <a:stretch>
              <a:fillRect b="-81334" l="0" r="0" t="-98550"/>
            </a:stretch>
          </a:blipFill>
          <a:ln>
            <a:noFill/>
          </a:ln>
        </p:spPr>
      </p:sp>
      <p:grpSp>
        <p:nvGrpSpPr>
          <p:cNvPr id="85" name="Google Shape;85;p1"/>
          <p:cNvGrpSpPr/>
          <p:nvPr/>
        </p:nvGrpSpPr>
        <p:grpSpPr>
          <a:xfrm>
            <a:off x="14074563" y="2792599"/>
            <a:ext cx="3332632" cy="860459"/>
            <a:chOff x="0" y="-38100"/>
            <a:chExt cx="877730" cy="226623"/>
          </a:xfrm>
        </p:grpSpPr>
        <p:sp>
          <p:nvSpPr>
            <p:cNvPr id="86" name="Google Shape;86;p1"/>
            <p:cNvSpPr/>
            <p:nvPr/>
          </p:nvSpPr>
          <p:spPr>
            <a:xfrm>
              <a:off x="0" y="0"/>
              <a:ext cx="877730" cy="188523"/>
            </a:xfrm>
            <a:custGeom>
              <a:rect b="b" l="l" r="r" t="t"/>
              <a:pathLst>
                <a:path extrusionOk="0" h="188523" w="877730">
                  <a:moveTo>
                    <a:pt x="0" y="0"/>
                  </a:moveTo>
                  <a:lnTo>
                    <a:pt x="877730" y="0"/>
                  </a:lnTo>
                  <a:lnTo>
                    <a:pt x="877730" y="188523"/>
                  </a:lnTo>
                  <a:lnTo>
                    <a:pt x="0" y="188523"/>
                  </a:lnTo>
                  <a:close/>
                </a:path>
              </a:pathLst>
            </a:custGeom>
            <a:solidFill>
              <a:srgbClr val="17793C"/>
            </a:solidFill>
            <a:ln>
              <a:noFill/>
            </a:ln>
          </p:spPr>
        </p:sp>
        <p:sp>
          <p:nvSpPr>
            <p:cNvPr id="87" name="Google Shape;87;p1"/>
            <p:cNvSpPr txBox="1"/>
            <p:nvPr/>
          </p:nvSpPr>
          <p:spPr>
            <a:xfrm>
              <a:off x="0" y="-38100"/>
              <a:ext cx="877730" cy="22662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88" name="Google Shape;88;p1"/>
          <p:cNvSpPr/>
          <p:nvPr/>
        </p:nvSpPr>
        <p:spPr>
          <a:xfrm>
            <a:off x="16970277" y="332527"/>
            <a:ext cx="873835" cy="567497"/>
          </a:xfrm>
          <a:custGeom>
            <a:rect b="b" l="l" r="r" t="t"/>
            <a:pathLst>
              <a:path extrusionOk="0" h="567497" w="873835">
                <a:moveTo>
                  <a:pt x="0" y="0"/>
                </a:moveTo>
                <a:lnTo>
                  <a:pt x="873835" y="0"/>
                </a:lnTo>
                <a:lnTo>
                  <a:pt x="873835" y="567497"/>
                </a:lnTo>
                <a:lnTo>
                  <a:pt x="0" y="567497"/>
                </a:lnTo>
                <a:lnTo>
                  <a:pt x="0" y="0"/>
                </a:lnTo>
                <a:close/>
              </a:path>
            </a:pathLst>
          </a:custGeom>
          <a:blipFill rotWithShape="1">
            <a:blip r:embed="rId4">
              <a:alphaModFix/>
            </a:blip>
            <a:stretch>
              <a:fillRect b="-9530" l="0" r="0" t="-9450"/>
            </a:stretch>
          </a:blipFill>
          <a:ln>
            <a:noFill/>
          </a:ln>
        </p:spPr>
      </p:sp>
      <p:cxnSp>
        <p:nvCxnSpPr>
          <p:cNvPr id="89" name="Google Shape;89;p1"/>
          <p:cNvCxnSpPr/>
          <p:nvPr/>
        </p:nvCxnSpPr>
        <p:spPr>
          <a:xfrm>
            <a:off x="16906874" y="318910"/>
            <a:ext cx="0" cy="593915"/>
          </a:xfrm>
          <a:prstGeom prst="straightConnector1">
            <a:avLst/>
          </a:prstGeom>
          <a:noFill/>
          <a:ln cap="flat" cmpd="sng" w="38100">
            <a:solidFill>
              <a:srgbClr val="ACB727"/>
            </a:solidFill>
            <a:prstDash val="solid"/>
            <a:round/>
            <a:headEnd len="sm" w="sm" type="none"/>
            <a:tailEnd len="sm" w="sm" type="none"/>
          </a:ln>
        </p:spPr>
      </p:cxnSp>
      <p:cxnSp>
        <p:nvCxnSpPr>
          <p:cNvPr id="90" name="Google Shape;90;p1"/>
          <p:cNvCxnSpPr/>
          <p:nvPr/>
        </p:nvCxnSpPr>
        <p:spPr>
          <a:xfrm>
            <a:off x="16906874" y="1270189"/>
            <a:ext cx="0" cy="593915"/>
          </a:xfrm>
          <a:prstGeom prst="straightConnector1">
            <a:avLst/>
          </a:prstGeom>
          <a:noFill/>
          <a:ln cap="flat" cmpd="sng" w="38100">
            <a:solidFill>
              <a:srgbClr val="ACB727"/>
            </a:solidFill>
            <a:prstDash val="solid"/>
            <a:round/>
            <a:headEnd len="sm" w="sm" type="none"/>
            <a:tailEnd len="sm" w="sm" type="none"/>
          </a:ln>
        </p:spPr>
      </p:cxnSp>
      <p:sp>
        <p:nvSpPr>
          <p:cNvPr id="91" name="Google Shape;91;p1"/>
          <p:cNvSpPr/>
          <p:nvPr/>
        </p:nvSpPr>
        <p:spPr>
          <a:xfrm>
            <a:off x="16906874" y="1348495"/>
            <a:ext cx="1094763" cy="481220"/>
          </a:xfrm>
          <a:custGeom>
            <a:rect b="b" l="l" r="r" t="t"/>
            <a:pathLst>
              <a:path extrusionOk="0" h="481220" w="1094763">
                <a:moveTo>
                  <a:pt x="0" y="0"/>
                </a:moveTo>
                <a:lnTo>
                  <a:pt x="1094763" y="0"/>
                </a:lnTo>
                <a:lnTo>
                  <a:pt x="1094763" y="481220"/>
                </a:lnTo>
                <a:lnTo>
                  <a:pt x="0" y="481220"/>
                </a:lnTo>
                <a:lnTo>
                  <a:pt x="0" y="0"/>
                </a:lnTo>
                <a:close/>
              </a:path>
            </a:pathLst>
          </a:custGeom>
          <a:blipFill rotWithShape="1">
            <a:blip r:embed="rId5">
              <a:alphaModFix/>
            </a:blip>
            <a:stretch>
              <a:fillRect b="-57200" l="0" r="0" t="-70289"/>
            </a:stretch>
          </a:blipFill>
          <a:ln>
            <a:noFill/>
          </a:ln>
        </p:spPr>
      </p:sp>
      <p:sp>
        <p:nvSpPr>
          <p:cNvPr id="92" name="Google Shape;92;p1"/>
          <p:cNvSpPr txBox="1"/>
          <p:nvPr/>
        </p:nvSpPr>
        <p:spPr>
          <a:xfrm>
            <a:off x="431707" y="322496"/>
            <a:ext cx="13264200" cy="2124600"/>
          </a:xfrm>
          <a:prstGeom prst="rect">
            <a:avLst/>
          </a:prstGeom>
          <a:noFill/>
          <a:ln>
            <a:noFill/>
          </a:ln>
        </p:spPr>
        <p:txBody>
          <a:bodyPr anchorCtr="0" anchor="t" bIns="0" lIns="0" spcFirstLastPara="1" rIns="0" wrap="square" tIns="0">
            <a:spAutoFit/>
          </a:bodyPr>
          <a:lstStyle/>
          <a:p>
            <a:pPr indent="0" lvl="0" marL="0" marR="0" rtl="0" algn="l">
              <a:lnSpc>
                <a:spcPct val="102997"/>
              </a:lnSpc>
              <a:spcBef>
                <a:spcPts val="0"/>
              </a:spcBef>
              <a:spcAft>
                <a:spcPts val="0"/>
              </a:spcAft>
              <a:buNone/>
            </a:pPr>
            <a:r>
              <a:rPr b="1" i="0" lang="en-US" sz="6800" u="none" cap="none" strike="noStrike">
                <a:solidFill>
                  <a:srgbClr val="000000"/>
                </a:solidFill>
                <a:latin typeface="Lato"/>
                <a:ea typeface="Lato"/>
                <a:cs typeface="Lato"/>
                <a:sym typeface="Lato"/>
              </a:rPr>
              <a:t>FARM &amp; GARDEN PLANNING FOR CLIMATE JUSTICE</a:t>
            </a:r>
            <a:endParaRPr b="1" sz="6800"/>
          </a:p>
        </p:txBody>
      </p:sp>
      <p:sp>
        <p:nvSpPr>
          <p:cNvPr id="93" name="Google Shape;93;p1"/>
          <p:cNvSpPr txBox="1"/>
          <p:nvPr/>
        </p:nvSpPr>
        <p:spPr>
          <a:xfrm>
            <a:off x="8039609" y="3064873"/>
            <a:ext cx="9150443" cy="372745"/>
          </a:xfrm>
          <a:prstGeom prst="rect">
            <a:avLst/>
          </a:prstGeom>
          <a:noFill/>
          <a:ln>
            <a:noFill/>
          </a:ln>
        </p:spPr>
        <p:txBody>
          <a:bodyPr anchorCtr="0" anchor="t" bIns="0" lIns="0" spcFirstLastPara="1" rIns="0" wrap="square" tIns="0">
            <a:spAutoFit/>
          </a:bodyPr>
          <a:lstStyle/>
          <a:p>
            <a:pPr indent="0" lvl="0" marL="0" marR="0" rtl="0" algn="r">
              <a:lnSpc>
                <a:spcPct val="140018"/>
              </a:lnSpc>
              <a:spcBef>
                <a:spcPts val="0"/>
              </a:spcBef>
              <a:spcAft>
                <a:spcPts val="0"/>
              </a:spcAft>
              <a:buNone/>
            </a:pPr>
            <a:r>
              <a:rPr b="1" i="0" lang="en-US" sz="2199" u="none" cap="none" strike="noStrike">
                <a:solidFill>
                  <a:srgbClr val="FFFFFF"/>
                </a:solidFill>
                <a:latin typeface="Inter"/>
                <a:ea typeface="Inter"/>
                <a:cs typeface="Inter"/>
                <a:sym typeface="Inter"/>
              </a:rPr>
              <a:t>Session 1: Orientation</a:t>
            </a:r>
            <a:endParaRPr/>
          </a:p>
        </p:txBody>
      </p:sp>
      <p:sp>
        <p:nvSpPr>
          <p:cNvPr id="94" name="Google Shape;94;p1"/>
          <p:cNvSpPr txBox="1"/>
          <p:nvPr/>
        </p:nvSpPr>
        <p:spPr>
          <a:xfrm>
            <a:off x="431707" y="2341027"/>
            <a:ext cx="9903828" cy="391407"/>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2260" u="none" cap="none" strike="noStrike">
                <a:solidFill>
                  <a:srgbClr val="006601"/>
                </a:solidFill>
                <a:latin typeface="Inter"/>
                <a:ea typeface="Inter"/>
                <a:cs typeface="Inter"/>
                <a:sym typeface="Inter"/>
              </a:rPr>
              <a:t>COMMUNITY-LED CLIMATE ACTION THROUGH URBAN AGRICULTURE</a:t>
            </a:r>
            <a:endParaRPr/>
          </a:p>
        </p:txBody>
      </p:sp>
      <p:sp>
        <p:nvSpPr>
          <p:cNvPr id="95" name="Google Shape;95;p1"/>
          <p:cNvSpPr txBox="1"/>
          <p:nvPr/>
        </p:nvSpPr>
        <p:spPr>
          <a:xfrm>
            <a:off x="14127544" y="1554561"/>
            <a:ext cx="2692333" cy="306705"/>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1" i="0" lang="en-US" sz="1800" u="none" cap="none" strike="noStrike">
                <a:solidFill>
                  <a:srgbClr val="013927"/>
                </a:solidFill>
                <a:latin typeface="Inter"/>
                <a:ea typeface="Inter"/>
                <a:cs typeface="Inter"/>
                <a:sym typeface="Inter"/>
              </a:rPr>
              <a:t>PLANT GROW SHARE </a:t>
            </a:r>
            <a:endParaRPr/>
          </a:p>
        </p:txBody>
      </p:sp>
      <p:sp>
        <p:nvSpPr>
          <p:cNvPr id="96" name="Google Shape;96;p1"/>
          <p:cNvSpPr txBox="1"/>
          <p:nvPr/>
        </p:nvSpPr>
        <p:spPr>
          <a:xfrm>
            <a:off x="14328294" y="294427"/>
            <a:ext cx="2438601" cy="306705"/>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0" i="0" lang="en-US" sz="1800" u="none" cap="none" strike="noStrike">
                <a:solidFill>
                  <a:srgbClr val="006601"/>
                </a:solidFill>
                <a:latin typeface="Inter"/>
                <a:ea typeface="Inter"/>
                <a:cs typeface="Inter"/>
                <a:sym typeface="Inter"/>
              </a:rPr>
              <a:t>PROGRAM BY</a:t>
            </a:r>
            <a:endParaRPr/>
          </a:p>
        </p:txBody>
      </p:sp>
      <p:sp>
        <p:nvSpPr>
          <p:cNvPr id="97" name="Google Shape;97;p1"/>
          <p:cNvSpPr txBox="1"/>
          <p:nvPr/>
        </p:nvSpPr>
        <p:spPr>
          <a:xfrm>
            <a:off x="14074563" y="606120"/>
            <a:ext cx="2692333" cy="306705"/>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1" i="0" lang="en-US" sz="1800" u="none" cap="none" strike="noStrike">
                <a:solidFill>
                  <a:srgbClr val="013927"/>
                </a:solidFill>
                <a:latin typeface="Inter"/>
                <a:ea typeface="Inter"/>
                <a:cs typeface="Inter"/>
                <a:sym typeface="Inter"/>
              </a:rPr>
              <a:t>FROGTOWN FARM</a:t>
            </a:r>
            <a:endParaRPr/>
          </a:p>
        </p:txBody>
      </p:sp>
      <p:sp>
        <p:nvSpPr>
          <p:cNvPr id="98" name="Google Shape;98;p1"/>
          <p:cNvSpPr txBox="1"/>
          <p:nvPr/>
        </p:nvSpPr>
        <p:spPr>
          <a:xfrm>
            <a:off x="12864225" y="1232089"/>
            <a:ext cx="3902671" cy="306705"/>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b="0" i="0" lang="en-US" sz="1800" u="none" cap="none" strike="noStrike">
                <a:solidFill>
                  <a:srgbClr val="006601"/>
                </a:solidFill>
                <a:latin typeface="Inter"/>
                <a:ea typeface="Inter"/>
                <a:cs typeface="Inter"/>
                <a:sym typeface="Inter"/>
              </a:rPr>
              <a:t>PRESENTED BY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1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9" l="0" r="0" t="-9220"/>
            </a:stretch>
          </a:blipFill>
          <a:ln>
            <a:noFill/>
          </a:ln>
        </p:spPr>
      </p:sp>
      <p:grpSp>
        <p:nvGrpSpPr>
          <p:cNvPr id="284" name="Google Shape;284;p10"/>
          <p:cNvGrpSpPr/>
          <p:nvPr/>
        </p:nvGrpSpPr>
        <p:grpSpPr>
          <a:xfrm>
            <a:off x="0" y="-144661"/>
            <a:ext cx="11034214" cy="10714391"/>
            <a:chOff x="0" y="-38100"/>
            <a:chExt cx="2906130" cy="2821897"/>
          </a:xfrm>
        </p:grpSpPr>
        <p:sp>
          <p:nvSpPr>
            <p:cNvPr id="285" name="Google Shape;285;p10"/>
            <p:cNvSpPr/>
            <p:nvPr/>
          </p:nvSpPr>
          <p:spPr>
            <a:xfrm>
              <a:off x="0" y="0"/>
              <a:ext cx="2906130" cy="2783797"/>
            </a:xfrm>
            <a:custGeom>
              <a:rect b="b" l="l" r="r" t="t"/>
              <a:pathLst>
                <a:path extrusionOk="0" h="2783797" w="2906130">
                  <a:moveTo>
                    <a:pt x="0" y="0"/>
                  </a:moveTo>
                  <a:lnTo>
                    <a:pt x="2906130" y="0"/>
                  </a:lnTo>
                  <a:lnTo>
                    <a:pt x="2906130" y="2783797"/>
                  </a:lnTo>
                  <a:lnTo>
                    <a:pt x="0" y="2783797"/>
                  </a:lnTo>
                  <a:close/>
                </a:path>
              </a:pathLst>
            </a:custGeom>
            <a:solidFill>
              <a:srgbClr val="F6FFF6"/>
            </a:solidFill>
            <a:ln>
              <a:noFill/>
            </a:ln>
          </p:spPr>
        </p:sp>
        <p:sp>
          <p:nvSpPr>
            <p:cNvPr id="286" name="Google Shape;286;p10"/>
            <p:cNvSpPr txBox="1"/>
            <p:nvPr/>
          </p:nvSpPr>
          <p:spPr>
            <a:xfrm>
              <a:off x="0" y="-38100"/>
              <a:ext cx="2906129" cy="2821897"/>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7" name="Google Shape;287;p10"/>
          <p:cNvSpPr/>
          <p:nvPr/>
        </p:nvSpPr>
        <p:spPr>
          <a:xfrm rot="5400000">
            <a:off x="6247296" y="3849053"/>
            <a:ext cx="10437278" cy="2438616"/>
          </a:xfrm>
          <a:custGeom>
            <a:rect b="b" l="l" r="r" t="t"/>
            <a:pathLst>
              <a:path extrusionOk="0" h="2438616" w="10437278">
                <a:moveTo>
                  <a:pt x="0" y="0"/>
                </a:moveTo>
                <a:lnTo>
                  <a:pt x="10437278" y="0"/>
                </a:lnTo>
                <a:lnTo>
                  <a:pt x="10437278" y="2438616"/>
                </a:lnTo>
                <a:lnTo>
                  <a:pt x="0" y="2438616"/>
                </a:lnTo>
                <a:lnTo>
                  <a:pt x="0" y="0"/>
                </a:lnTo>
                <a:close/>
              </a:path>
            </a:pathLst>
          </a:custGeom>
          <a:blipFill rotWithShape="1">
            <a:blip r:embed="rId4">
              <a:alphaModFix/>
            </a:blip>
            <a:stretch>
              <a:fillRect b="0" l="0" r="0" t="0"/>
            </a:stretch>
          </a:blipFill>
          <a:ln>
            <a:noFill/>
          </a:ln>
        </p:spPr>
      </p:sp>
      <p:sp>
        <p:nvSpPr>
          <p:cNvPr id="288" name="Google Shape;288;p10"/>
          <p:cNvSpPr/>
          <p:nvPr/>
        </p:nvSpPr>
        <p:spPr>
          <a:xfrm>
            <a:off x="5719483" y="5074142"/>
            <a:ext cx="703692" cy="703692"/>
          </a:xfrm>
          <a:custGeom>
            <a:rect b="b" l="l" r="r" t="t"/>
            <a:pathLst>
              <a:path extrusionOk="0" h="703692" w="703692">
                <a:moveTo>
                  <a:pt x="0" y="0"/>
                </a:moveTo>
                <a:lnTo>
                  <a:pt x="703692" y="0"/>
                </a:lnTo>
                <a:lnTo>
                  <a:pt x="703692" y="703692"/>
                </a:lnTo>
                <a:lnTo>
                  <a:pt x="0" y="703692"/>
                </a:lnTo>
                <a:lnTo>
                  <a:pt x="0" y="0"/>
                </a:lnTo>
                <a:close/>
              </a:path>
            </a:pathLst>
          </a:custGeom>
          <a:blipFill rotWithShape="1">
            <a:blip r:embed="rId5">
              <a:alphaModFix/>
            </a:blip>
            <a:stretch>
              <a:fillRect b="0" l="0" r="0" t="0"/>
            </a:stretch>
          </a:blipFill>
          <a:ln>
            <a:noFill/>
          </a:ln>
        </p:spPr>
      </p:sp>
      <p:grpSp>
        <p:nvGrpSpPr>
          <p:cNvPr id="289" name="Google Shape;289;p10"/>
          <p:cNvGrpSpPr/>
          <p:nvPr/>
        </p:nvGrpSpPr>
        <p:grpSpPr>
          <a:xfrm>
            <a:off x="378572" y="8871527"/>
            <a:ext cx="4654261" cy="754641"/>
            <a:chOff x="0" y="-25208"/>
            <a:chExt cx="6205681" cy="1006188"/>
          </a:xfrm>
        </p:grpSpPr>
        <p:sp>
          <p:nvSpPr>
            <p:cNvPr id="290" name="Google Shape;290;p10"/>
            <p:cNvSpPr/>
            <p:nvPr/>
          </p:nvSpPr>
          <p:spPr>
            <a:xfrm>
              <a:off x="4767116" y="22417"/>
              <a:ext cx="1438565" cy="934250"/>
            </a:xfrm>
            <a:custGeom>
              <a:rect b="b" l="l" r="r" t="t"/>
              <a:pathLst>
                <a:path extrusionOk="0" h="934250" w="1438565">
                  <a:moveTo>
                    <a:pt x="0" y="0"/>
                  </a:moveTo>
                  <a:lnTo>
                    <a:pt x="1438565" y="0"/>
                  </a:lnTo>
                  <a:lnTo>
                    <a:pt x="1438565" y="934250"/>
                  </a:lnTo>
                  <a:lnTo>
                    <a:pt x="0" y="934250"/>
                  </a:lnTo>
                  <a:lnTo>
                    <a:pt x="0" y="0"/>
                  </a:lnTo>
                  <a:close/>
                </a:path>
              </a:pathLst>
            </a:custGeom>
            <a:blipFill rotWithShape="1">
              <a:blip r:embed="rId6">
                <a:alphaModFix/>
              </a:blip>
              <a:stretch>
                <a:fillRect b="-9530" l="0" r="0" t="-9450"/>
              </a:stretch>
            </a:blipFill>
            <a:ln>
              <a:noFill/>
            </a:ln>
          </p:spPr>
        </p:sp>
        <p:cxnSp>
          <p:nvCxnSpPr>
            <p:cNvPr id="291" name="Google Shape;291;p10"/>
            <p:cNvCxnSpPr/>
            <p:nvPr/>
          </p:nvCxnSpPr>
          <p:spPr>
            <a:xfrm>
              <a:off x="4662738" y="0"/>
              <a:ext cx="0" cy="977742"/>
            </a:xfrm>
            <a:prstGeom prst="straightConnector1">
              <a:avLst/>
            </a:prstGeom>
            <a:noFill/>
            <a:ln cap="flat" cmpd="sng" w="63500">
              <a:solidFill>
                <a:srgbClr val="ACB727"/>
              </a:solidFill>
              <a:prstDash val="solid"/>
              <a:round/>
              <a:headEnd len="sm" w="sm" type="none"/>
              <a:tailEnd len="sm" w="sm" type="none"/>
            </a:ln>
          </p:spPr>
        </p:cxnSp>
        <p:sp>
          <p:nvSpPr>
            <p:cNvPr id="292" name="Google Shape;292;p10"/>
            <p:cNvSpPr txBox="1"/>
            <p:nvPr/>
          </p:nvSpPr>
          <p:spPr>
            <a:xfrm>
              <a:off x="417710" y="-25208"/>
              <a:ext cx="4014586" cy="489820"/>
            </a:xfrm>
            <a:prstGeom prst="rect">
              <a:avLst/>
            </a:prstGeom>
            <a:noFill/>
            <a:ln>
              <a:noFill/>
            </a:ln>
          </p:spPr>
          <p:txBody>
            <a:bodyPr anchorCtr="0" anchor="t" bIns="0" lIns="0" spcFirstLastPara="1" rIns="0" wrap="square" tIns="0">
              <a:spAutoFit/>
            </a:bodyPr>
            <a:lstStyle/>
            <a:p>
              <a:pPr indent="0" lvl="0" marL="0" marR="0" rtl="0" algn="r">
                <a:lnSpc>
                  <a:spcPct val="140009"/>
                </a:lnSpc>
                <a:spcBef>
                  <a:spcPts val="0"/>
                </a:spcBef>
                <a:spcAft>
                  <a:spcPts val="0"/>
                </a:spcAft>
                <a:buNone/>
              </a:pPr>
              <a:r>
                <a:rPr b="0" i="0" lang="en-US" sz="2222" u="none" cap="none" strike="noStrike">
                  <a:solidFill>
                    <a:srgbClr val="006601"/>
                  </a:solidFill>
                  <a:latin typeface="Inter"/>
                  <a:ea typeface="Inter"/>
                  <a:cs typeface="Inter"/>
                  <a:sym typeface="Inter"/>
                </a:rPr>
                <a:t>PROGRAM BY</a:t>
              </a:r>
              <a:endParaRPr/>
            </a:p>
          </p:txBody>
        </p:sp>
        <p:sp>
          <p:nvSpPr>
            <p:cNvPr id="293" name="Google Shape;293;p10"/>
            <p:cNvSpPr txBox="1"/>
            <p:nvPr/>
          </p:nvSpPr>
          <p:spPr>
            <a:xfrm>
              <a:off x="0" y="487922"/>
              <a:ext cx="4432295" cy="493058"/>
            </a:xfrm>
            <a:prstGeom prst="rect">
              <a:avLst/>
            </a:prstGeom>
            <a:noFill/>
            <a:ln>
              <a:noFill/>
            </a:ln>
          </p:spPr>
          <p:txBody>
            <a:bodyPr anchorCtr="0" anchor="t" bIns="0" lIns="0" spcFirstLastPara="1" rIns="0" wrap="square" tIns="0">
              <a:spAutoFit/>
            </a:bodyPr>
            <a:lstStyle/>
            <a:p>
              <a:pPr indent="0" lvl="0" marL="0" marR="0" rtl="0" algn="r">
                <a:lnSpc>
                  <a:spcPct val="140009"/>
                </a:lnSpc>
                <a:spcBef>
                  <a:spcPts val="0"/>
                </a:spcBef>
                <a:spcAft>
                  <a:spcPts val="0"/>
                </a:spcAft>
                <a:buNone/>
              </a:pPr>
              <a:r>
                <a:rPr b="1" i="0" lang="en-US" sz="2222" u="none" cap="none" strike="noStrike">
                  <a:solidFill>
                    <a:srgbClr val="013927"/>
                  </a:solidFill>
                  <a:latin typeface="Inter"/>
                  <a:ea typeface="Inter"/>
                  <a:cs typeface="Inter"/>
                  <a:sym typeface="Inter"/>
                </a:rPr>
                <a:t>FROGTOWN FARM</a:t>
              </a:r>
              <a:endParaRPr/>
            </a:p>
          </p:txBody>
        </p:sp>
      </p:grpSp>
      <p:grpSp>
        <p:nvGrpSpPr>
          <p:cNvPr id="294" name="Google Shape;294;p10"/>
          <p:cNvGrpSpPr/>
          <p:nvPr/>
        </p:nvGrpSpPr>
        <p:grpSpPr>
          <a:xfrm>
            <a:off x="5336242" y="8854714"/>
            <a:ext cx="4783341" cy="769025"/>
            <a:chOff x="0" y="-47625"/>
            <a:chExt cx="6377788" cy="1025367"/>
          </a:xfrm>
        </p:grpSpPr>
        <p:cxnSp>
          <p:nvCxnSpPr>
            <p:cNvPr id="295" name="Google Shape;295;p10"/>
            <p:cNvCxnSpPr/>
            <p:nvPr/>
          </p:nvCxnSpPr>
          <p:spPr>
            <a:xfrm>
              <a:off x="4575517" y="0"/>
              <a:ext cx="0" cy="977742"/>
            </a:xfrm>
            <a:prstGeom prst="straightConnector1">
              <a:avLst/>
            </a:prstGeom>
            <a:noFill/>
            <a:ln cap="flat" cmpd="sng" w="63500">
              <a:solidFill>
                <a:srgbClr val="ACB727"/>
              </a:solidFill>
              <a:prstDash val="solid"/>
              <a:round/>
              <a:headEnd len="sm" w="sm" type="none"/>
              <a:tailEnd len="sm" w="sm" type="none"/>
            </a:ln>
          </p:spPr>
        </p:cxnSp>
        <p:sp>
          <p:nvSpPr>
            <p:cNvPr id="296" name="Google Shape;296;p10"/>
            <p:cNvSpPr/>
            <p:nvPr/>
          </p:nvSpPr>
          <p:spPr>
            <a:xfrm>
              <a:off x="4575517" y="128911"/>
              <a:ext cx="1802271" cy="792216"/>
            </a:xfrm>
            <a:custGeom>
              <a:rect b="b" l="l" r="r" t="t"/>
              <a:pathLst>
                <a:path extrusionOk="0" h="792216" w="1802271">
                  <a:moveTo>
                    <a:pt x="0" y="0"/>
                  </a:moveTo>
                  <a:lnTo>
                    <a:pt x="1802271" y="0"/>
                  </a:lnTo>
                  <a:lnTo>
                    <a:pt x="1802271" y="792216"/>
                  </a:lnTo>
                  <a:lnTo>
                    <a:pt x="0" y="792216"/>
                  </a:lnTo>
                  <a:lnTo>
                    <a:pt x="0" y="0"/>
                  </a:lnTo>
                  <a:close/>
                </a:path>
              </a:pathLst>
            </a:custGeom>
            <a:blipFill rotWithShape="1">
              <a:blip r:embed="rId7">
                <a:alphaModFix/>
              </a:blip>
              <a:stretch>
                <a:fillRect b="-57200" l="0" r="0" t="-70289"/>
              </a:stretch>
            </a:blipFill>
            <a:ln>
              <a:noFill/>
            </a:ln>
          </p:spPr>
        </p:sp>
        <p:sp>
          <p:nvSpPr>
            <p:cNvPr id="297" name="Google Shape;297;p10"/>
            <p:cNvSpPr txBox="1"/>
            <p:nvPr/>
          </p:nvSpPr>
          <p:spPr>
            <a:xfrm>
              <a:off x="0" y="483249"/>
              <a:ext cx="4432295" cy="489820"/>
            </a:xfrm>
            <a:prstGeom prst="rect">
              <a:avLst/>
            </a:prstGeom>
            <a:noFill/>
            <a:ln>
              <a:noFill/>
            </a:ln>
          </p:spPr>
          <p:txBody>
            <a:bodyPr anchorCtr="0" anchor="t" bIns="0" lIns="0" spcFirstLastPara="1" rIns="0" wrap="square" tIns="0">
              <a:spAutoFit/>
            </a:bodyPr>
            <a:lstStyle/>
            <a:p>
              <a:pPr indent="0" lvl="0" marL="0" marR="0" rtl="0" algn="r">
                <a:lnSpc>
                  <a:spcPct val="140009"/>
                </a:lnSpc>
                <a:spcBef>
                  <a:spcPts val="0"/>
                </a:spcBef>
                <a:spcAft>
                  <a:spcPts val="0"/>
                </a:spcAft>
                <a:buNone/>
              </a:pPr>
              <a:r>
                <a:rPr b="1" i="0" lang="en-US" sz="2222" u="none" cap="none" strike="noStrike">
                  <a:solidFill>
                    <a:srgbClr val="013927"/>
                  </a:solidFill>
                  <a:latin typeface="Inter"/>
                  <a:ea typeface="Inter"/>
                  <a:cs typeface="Inter"/>
                  <a:sym typeface="Inter"/>
                </a:rPr>
                <a:t>PLANT GROW SHARE </a:t>
              </a:r>
              <a:endParaRPr/>
            </a:p>
          </p:txBody>
        </p:sp>
        <p:sp>
          <p:nvSpPr>
            <p:cNvPr id="298" name="Google Shape;298;p10"/>
            <p:cNvSpPr txBox="1"/>
            <p:nvPr/>
          </p:nvSpPr>
          <p:spPr>
            <a:xfrm>
              <a:off x="330488" y="-47625"/>
              <a:ext cx="4014586" cy="489820"/>
            </a:xfrm>
            <a:prstGeom prst="rect">
              <a:avLst/>
            </a:prstGeom>
            <a:noFill/>
            <a:ln>
              <a:noFill/>
            </a:ln>
          </p:spPr>
          <p:txBody>
            <a:bodyPr anchorCtr="0" anchor="t" bIns="0" lIns="0" spcFirstLastPara="1" rIns="0" wrap="square" tIns="0">
              <a:spAutoFit/>
            </a:bodyPr>
            <a:lstStyle/>
            <a:p>
              <a:pPr indent="0" lvl="0" marL="0" marR="0" rtl="0" algn="r">
                <a:lnSpc>
                  <a:spcPct val="140009"/>
                </a:lnSpc>
                <a:spcBef>
                  <a:spcPts val="0"/>
                </a:spcBef>
                <a:spcAft>
                  <a:spcPts val="0"/>
                </a:spcAft>
                <a:buNone/>
              </a:pPr>
              <a:r>
                <a:rPr b="0" i="0" lang="en-US" sz="2222" u="none" cap="none" strike="noStrike">
                  <a:solidFill>
                    <a:srgbClr val="006601"/>
                  </a:solidFill>
                  <a:latin typeface="Inter"/>
                  <a:ea typeface="Inter"/>
                  <a:cs typeface="Inter"/>
                  <a:sym typeface="Inter"/>
                </a:rPr>
                <a:t>PRESENTED BY</a:t>
              </a:r>
              <a:endParaRPr/>
            </a:p>
          </p:txBody>
        </p:sp>
      </p:grpSp>
      <p:sp>
        <p:nvSpPr>
          <p:cNvPr id="299" name="Google Shape;299;p10"/>
          <p:cNvSpPr txBox="1"/>
          <p:nvPr/>
        </p:nvSpPr>
        <p:spPr>
          <a:xfrm>
            <a:off x="1365451" y="4176671"/>
            <a:ext cx="6462504" cy="742145"/>
          </a:xfrm>
          <a:prstGeom prst="rect">
            <a:avLst/>
          </a:prstGeom>
          <a:noFill/>
          <a:ln>
            <a:noFill/>
          </a:ln>
        </p:spPr>
        <p:txBody>
          <a:bodyPr anchorCtr="0" anchor="t" bIns="0" lIns="0" spcFirstLastPara="1" rIns="0" wrap="square" tIns="0">
            <a:spAutoFit/>
          </a:bodyPr>
          <a:lstStyle/>
          <a:p>
            <a:pPr indent="0" lvl="0" marL="0" marR="0" rtl="0" algn="l">
              <a:lnSpc>
                <a:spcPct val="139995"/>
              </a:lnSpc>
              <a:spcBef>
                <a:spcPts val="0"/>
              </a:spcBef>
              <a:spcAft>
                <a:spcPts val="0"/>
              </a:spcAft>
              <a:buNone/>
            </a:pPr>
            <a:r>
              <a:rPr b="1" i="0" lang="en-US" sz="4333" u="none" cap="none" strike="noStrike">
                <a:solidFill>
                  <a:srgbClr val="FEB415"/>
                </a:solidFill>
                <a:latin typeface="Inter"/>
                <a:ea typeface="Inter"/>
                <a:cs typeface="Inter"/>
                <a:sym typeface="Inter"/>
              </a:rPr>
              <a:t>Grow with Purpose</a:t>
            </a:r>
            <a:endParaRPr/>
          </a:p>
        </p:txBody>
      </p:sp>
      <p:sp>
        <p:nvSpPr>
          <p:cNvPr id="300" name="Google Shape;300;p10"/>
          <p:cNvSpPr txBox="1"/>
          <p:nvPr/>
        </p:nvSpPr>
        <p:spPr>
          <a:xfrm>
            <a:off x="1623125" y="5166092"/>
            <a:ext cx="3867300" cy="418200"/>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717" u="none" cap="none" strike="noStrike">
                <a:solidFill>
                  <a:srgbClr val="006601"/>
                </a:solidFill>
                <a:latin typeface="Inter"/>
                <a:ea typeface="Inter"/>
                <a:cs typeface="Inter"/>
                <a:sym typeface="Inter"/>
              </a:rPr>
              <a:t>See You Next Week</a:t>
            </a:r>
            <a:endParaRPr b="1">
              <a:solidFill>
                <a:srgbClr val="006601"/>
              </a:solidFill>
            </a:endParaRPr>
          </a:p>
        </p:txBody>
      </p:sp>
      <p:sp>
        <p:nvSpPr>
          <p:cNvPr id="301" name="Google Shape;301;p10"/>
          <p:cNvSpPr txBox="1"/>
          <p:nvPr/>
        </p:nvSpPr>
        <p:spPr>
          <a:xfrm>
            <a:off x="1177181" y="2857769"/>
            <a:ext cx="8942400" cy="1671600"/>
          </a:xfrm>
          <a:prstGeom prst="rect">
            <a:avLst/>
          </a:prstGeom>
          <a:noFill/>
          <a:ln>
            <a:noFill/>
          </a:ln>
        </p:spPr>
        <p:txBody>
          <a:bodyPr anchorCtr="0" anchor="t" bIns="0" lIns="0" spcFirstLastPara="1" rIns="0" wrap="square" tIns="0">
            <a:spAutoFit/>
          </a:bodyPr>
          <a:lstStyle/>
          <a:p>
            <a:pPr indent="0" lvl="0" marL="0" marR="0" rtl="0" algn="l">
              <a:lnSpc>
                <a:spcPct val="95004"/>
              </a:lnSpc>
              <a:spcBef>
                <a:spcPts val="0"/>
              </a:spcBef>
              <a:spcAft>
                <a:spcPts val="0"/>
              </a:spcAft>
              <a:buNone/>
            </a:pPr>
            <a:r>
              <a:rPr b="1" i="0" lang="en-US" sz="11431" u="none" cap="none" strike="noStrike">
                <a:solidFill>
                  <a:srgbClr val="013927"/>
                </a:solidFill>
                <a:latin typeface="Lato"/>
                <a:ea typeface="Lato"/>
                <a:cs typeface="Lato"/>
                <a:sym typeface="Lato"/>
              </a:rPr>
              <a:t>THANK YOU </a:t>
            </a:r>
            <a:endParaRPr sz="4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
          <p:cNvSpPr/>
          <p:nvPr/>
        </p:nvSpPr>
        <p:spPr>
          <a:xfrm>
            <a:off x="5323770" y="1588884"/>
            <a:ext cx="7315200" cy="2577741"/>
          </a:xfrm>
          <a:custGeom>
            <a:rect b="b" l="l" r="r" t="t"/>
            <a:pathLst>
              <a:path extrusionOk="0" h="2577741" w="7315200">
                <a:moveTo>
                  <a:pt x="0" y="0"/>
                </a:moveTo>
                <a:lnTo>
                  <a:pt x="7315200" y="0"/>
                </a:lnTo>
                <a:lnTo>
                  <a:pt x="7315200" y="2577742"/>
                </a:lnTo>
                <a:lnTo>
                  <a:pt x="0" y="2577742"/>
                </a:lnTo>
                <a:lnTo>
                  <a:pt x="0" y="0"/>
                </a:lnTo>
                <a:close/>
              </a:path>
            </a:pathLst>
          </a:custGeom>
          <a:blipFill rotWithShape="1">
            <a:blip r:embed="rId3">
              <a:alphaModFix/>
            </a:blip>
            <a:stretch>
              <a:fillRect b="-67" l="0" r="0" t="-67"/>
            </a:stretch>
          </a:blipFill>
          <a:ln>
            <a:noFill/>
          </a:ln>
        </p:spPr>
      </p:sp>
      <p:grpSp>
        <p:nvGrpSpPr>
          <p:cNvPr id="104" name="Google Shape;104;p2"/>
          <p:cNvGrpSpPr/>
          <p:nvPr/>
        </p:nvGrpSpPr>
        <p:grpSpPr>
          <a:xfrm>
            <a:off x="-5190306" y="9128844"/>
            <a:ext cx="23476109" cy="1236707"/>
            <a:chOff x="0" y="-38100"/>
            <a:chExt cx="6183008" cy="325717"/>
          </a:xfrm>
        </p:grpSpPr>
        <p:sp>
          <p:nvSpPr>
            <p:cNvPr id="105" name="Google Shape;105;p2"/>
            <p:cNvSpPr/>
            <p:nvPr/>
          </p:nvSpPr>
          <p:spPr>
            <a:xfrm>
              <a:off x="0" y="0"/>
              <a:ext cx="6183008" cy="287617"/>
            </a:xfrm>
            <a:custGeom>
              <a:rect b="b" l="l" r="r" t="t"/>
              <a:pathLst>
                <a:path extrusionOk="0" h="287617" w="6183008">
                  <a:moveTo>
                    <a:pt x="0" y="0"/>
                  </a:moveTo>
                  <a:lnTo>
                    <a:pt x="6183008" y="0"/>
                  </a:lnTo>
                  <a:lnTo>
                    <a:pt x="6183008" y="287617"/>
                  </a:lnTo>
                  <a:lnTo>
                    <a:pt x="0" y="287617"/>
                  </a:lnTo>
                  <a:close/>
                </a:path>
              </a:pathLst>
            </a:custGeom>
            <a:solidFill>
              <a:srgbClr val="013927"/>
            </a:solidFill>
            <a:ln>
              <a:noFill/>
            </a:ln>
          </p:spPr>
        </p:sp>
        <p:sp>
          <p:nvSpPr>
            <p:cNvPr id="106" name="Google Shape;106;p2"/>
            <p:cNvSpPr txBox="1"/>
            <p:nvPr/>
          </p:nvSpPr>
          <p:spPr>
            <a:xfrm>
              <a:off x="0" y="-38100"/>
              <a:ext cx="6183008"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07" name="Google Shape;107;p2"/>
          <p:cNvGrpSpPr/>
          <p:nvPr/>
        </p:nvGrpSpPr>
        <p:grpSpPr>
          <a:xfrm>
            <a:off x="-5190306" y="9128844"/>
            <a:ext cx="23617764" cy="1173361"/>
            <a:chOff x="0" y="-38100"/>
            <a:chExt cx="6220316" cy="309033"/>
          </a:xfrm>
        </p:grpSpPr>
        <p:sp>
          <p:nvSpPr>
            <p:cNvPr id="108" name="Google Shape;108;p2"/>
            <p:cNvSpPr/>
            <p:nvPr/>
          </p:nvSpPr>
          <p:spPr>
            <a:xfrm>
              <a:off x="0" y="0"/>
              <a:ext cx="6220316" cy="270933"/>
            </a:xfrm>
            <a:custGeom>
              <a:rect b="b" l="l" r="r" t="t"/>
              <a:pathLst>
                <a:path extrusionOk="0" h="270933" w="6220316">
                  <a:moveTo>
                    <a:pt x="0" y="0"/>
                  </a:moveTo>
                  <a:lnTo>
                    <a:pt x="6220316" y="0"/>
                  </a:lnTo>
                  <a:lnTo>
                    <a:pt x="6220316" y="270933"/>
                  </a:lnTo>
                  <a:lnTo>
                    <a:pt x="0" y="270933"/>
                  </a:lnTo>
                  <a:close/>
                </a:path>
              </a:pathLst>
            </a:custGeom>
            <a:gradFill>
              <a:gsLst>
                <a:gs pos="0">
                  <a:srgbClr val="006601"/>
                </a:gs>
                <a:gs pos="100000">
                  <a:srgbClr val="ACB727"/>
                </a:gs>
              </a:gsLst>
              <a:lin ang="0" scaled="0"/>
            </a:gradFill>
            <a:ln>
              <a:noFill/>
            </a:ln>
          </p:spPr>
        </p:sp>
        <p:sp>
          <p:nvSpPr>
            <p:cNvPr id="109" name="Google Shape;109;p2"/>
            <p:cNvSpPr txBox="1"/>
            <p:nvPr/>
          </p:nvSpPr>
          <p:spPr>
            <a:xfrm>
              <a:off x="0" y="-38100"/>
              <a:ext cx="6220316" cy="30903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0" name="Google Shape;110;p2"/>
          <p:cNvSpPr/>
          <p:nvPr/>
        </p:nvSpPr>
        <p:spPr>
          <a:xfrm>
            <a:off x="16838881" y="9464776"/>
            <a:ext cx="1126792" cy="646157"/>
          </a:xfrm>
          <a:custGeom>
            <a:rect b="b" l="l" r="r" t="t"/>
            <a:pathLst>
              <a:path extrusionOk="0" h="646157" w="1126792">
                <a:moveTo>
                  <a:pt x="0" y="0"/>
                </a:moveTo>
                <a:lnTo>
                  <a:pt x="1126792" y="0"/>
                </a:lnTo>
                <a:lnTo>
                  <a:pt x="1126792" y="646157"/>
                </a:lnTo>
                <a:lnTo>
                  <a:pt x="0" y="646157"/>
                </a:lnTo>
                <a:lnTo>
                  <a:pt x="0" y="0"/>
                </a:lnTo>
                <a:close/>
              </a:path>
            </a:pathLst>
          </a:custGeom>
          <a:blipFill rotWithShape="1">
            <a:blip r:embed="rId4">
              <a:alphaModFix/>
            </a:blip>
            <a:stretch>
              <a:fillRect b="-34747" l="0" r="0" t="0"/>
            </a:stretch>
          </a:blipFill>
          <a:ln>
            <a:noFill/>
          </a:ln>
        </p:spPr>
      </p:sp>
      <p:sp>
        <p:nvSpPr>
          <p:cNvPr id="111" name="Google Shape;111;p2"/>
          <p:cNvSpPr/>
          <p:nvPr/>
        </p:nvSpPr>
        <p:spPr>
          <a:xfrm>
            <a:off x="0" y="0"/>
            <a:ext cx="18285803" cy="9258300"/>
          </a:xfrm>
          <a:custGeom>
            <a:rect b="b" l="l" r="r" t="t"/>
            <a:pathLst>
              <a:path extrusionOk="0" h="9258300" w="18285803">
                <a:moveTo>
                  <a:pt x="0" y="0"/>
                </a:moveTo>
                <a:lnTo>
                  <a:pt x="18285803" y="0"/>
                </a:lnTo>
                <a:lnTo>
                  <a:pt x="18285803" y="9258300"/>
                </a:lnTo>
                <a:lnTo>
                  <a:pt x="0" y="9258300"/>
                </a:lnTo>
                <a:lnTo>
                  <a:pt x="0" y="0"/>
                </a:lnTo>
                <a:close/>
              </a:path>
            </a:pathLst>
          </a:custGeom>
          <a:blipFill rotWithShape="1">
            <a:blip r:embed="rId5">
              <a:alphaModFix amt="21999"/>
            </a:blip>
            <a:stretch>
              <a:fillRect b="0" l="-655" r="-117" t="-32606"/>
            </a:stretch>
          </a:blipFill>
          <a:ln>
            <a:noFill/>
          </a:ln>
        </p:spPr>
      </p:sp>
      <p:sp>
        <p:nvSpPr>
          <p:cNvPr id="112" name="Google Shape;112;p2"/>
          <p:cNvSpPr txBox="1"/>
          <p:nvPr/>
        </p:nvSpPr>
        <p:spPr>
          <a:xfrm>
            <a:off x="3411645" y="4536376"/>
            <a:ext cx="11139449" cy="3813505"/>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1" i="0" lang="en-US" sz="3608" u="none" cap="none" strike="noStrike">
                <a:solidFill>
                  <a:srgbClr val="000000"/>
                </a:solidFill>
                <a:latin typeface="Arial"/>
                <a:ea typeface="Arial"/>
                <a:cs typeface="Arial"/>
                <a:sym typeface="Arial"/>
              </a:rPr>
              <a:t>This work is made possible by the Carbon Neutral Cities Alliance’s (CNCA) who’s mission is to mobilize transformative climate action in cities to achieve prosperity, social equity, resilience and better quality of life for all on a thriving planet. </a:t>
            </a:r>
            <a:endParaRPr/>
          </a:p>
          <a:p>
            <a:pPr indent="0" lvl="0" marL="0" marR="0" rtl="0" algn="ctr">
              <a:lnSpc>
                <a:spcPct val="140022"/>
              </a:lnSpc>
              <a:spcBef>
                <a:spcPts val="0"/>
              </a:spcBef>
              <a:spcAft>
                <a:spcPts val="0"/>
              </a:spcAft>
              <a:buNone/>
            </a:pPr>
            <a:r>
              <a:t/>
            </a:r>
            <a:endParaRPr b="1" i="0" sz="3608" u="none" cap="none" strike="noStrike">
              <a:solidFill>
                <a:srgbClr val="000000"/>
              </a:solidFill>
              <a:latin typeface="Arial"/>
              <a:ea typeface="Arial"/>
              <a:cs typeface="Arial"/>
              <a:sym typeface="Arial"/>
            </a:endParaRPr>
          </a:p>
        </p:txBody>
      </p:sp>
      <p:sp>
        <p:nvSpPr>
          <p:cNvPr id="113" name="Google Shape;113;p2"/>
          <p:cNvSpPr txBox="1"/>
          <p:nvPr/>
        </p:nvSpPr>
        <p:spPr>
          <a:xfrm>
            <a:off x="114381" y="9631238"/>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3"/>
          <p:cNvSpPr/>
          <p:nvPr/>
        </p:nvSpPr>
        <p:spPr>
          <a:xfrm>
            <a:off x="12017175" y="0"/>
            <a:ext cx="7877673" cy="10287000"/>
          </a:xfrm>
          <a:custGeom>
            <a:rect b="b" l="l" r="r" t="t"/>
            <a:pathLst>
              <a:path extrusionOk="0" h="1593725" w="1220458">
                <a:moveTo>
                  <a:pt x="0" y="0"/>
                </a:moveTo>
                <a:lnTo>
                  <a:pt x="1220458" y="0"/>
                </a:lnTo>
                <a:lnTo>
                  <a:pt x="1220458" y="1593725"/>
                </a:lnTo>
                <a:lnTo>
                  <a:pt x="0" y="1593725"/>
                </a:lnTo>
                <a:close/>
              </a:path>
            </a:pathLst>
          </a:custGeom>
          <a:blipFill rotWithShape="1">
            <a:blip r:embed="rId3">
              <a:alphaModFix/>
            </a:blip>
            <a:stretch>
              <a:fillRect b="-7218" l="0" r="-20147" t="-7217"/>
            </a:stretch>
          </a:blipFill>
          <a:ln>
            <a:noFill/>
          </a:ln>
        </p:spPr>
      </p:sp>
      <p:sp>
        <p:nvSpPr>
          <p:cNvPr id="119" name="Google Shape;119;p3"/>
          <p:cNvSpPr/>
          <p:nvPr/>
        </p:nvSpPr>
        <p:spPr>
          <a:xfrm>
            <a:off x="8877847" y="-376130"/>
            <a:ext cx="5465344" cy="9372295"/>
          </a:xfrm>
          <a:custGeom>
            <a:rect b="b" l="l" r="r" t="t"/>
            <a:pathLst>
              <a:path extrusionOk="0" h="1162257" w="677756">
                <a:moveTo>
                  <a:pt x="32581" y="0"/>
                </a:moveTo>
                <a:lnTo>
                  <a:pt x="645176" y="0"/>
                </a:lnTo>
                <a:cubicBezTo>
                  <a:pt x="653817" y="0"/>
                  <a:pt x="662104" y="3433"/>
                  <a:pt x="668214" y="9543"/>
                </a:cubicBezTo>
                <a:cubicBezTo>
                  <a:pt x="674324" y="15653"/>
                  <a:pt x="677756" y="23940"/>
                  <a:pt x="677756" y="32581"/>
                </a:cubicBezTo>
                <a:lnTo>
                  <a:pt x="677756" y="1129676"/>
                </a:lnTo>
                <a:cubicBezTo>
                  <a:pt x="677756" y="1138317"/>
                  <a:pt x="674324" y="1146604"/>
                  <a:pt x="668214" y="1152714"/>
                </a:cubicBezTo>
                <a:cubicBezTo>
                  <a:pt x="662104" y="1158824"/>
                  <a:pt x="653817" y="1162257"/>
                  <a:pt x="645176" y="1162257"/>
                </a:cubicBezTo>
                <a:lnTo>
                  <a:pt x="32581" y="1162257"/>
                </a:lnTo>
                <a:cubicBezTo>
                  <a:pt x="23940" y="1162257"/>
                  <a:pt x="15653" y="1158824"/>
                  <a:pt x="9543" y="1152714"/>
                </a:cubicBezTo>
                <a:cubicBezTo>
                  <a:pt x="3433" y="1146604"/>
                  <a:pt x="0" y="1138317"/>
                  <a:pt x="0" y="1129676"/>
                </a:cubicBezTo>
                <a:lnTo>
                  <a:pt x="0" y="32581"/>
                </a:lnTo>
                <a:cubicBezTo>
                  <a:pt x="0" y="23940"/>
                  <a:pt x="3433" y="15653"/>
                  <a:pt x="9543" y="9543"/>
                </a:cubicBezTo>
                <a:cubicBezTo>
                  <a:pt x="15653" y="3433"/>
                  <a:pt x="23940" y="0"/>
                  <a:pt x="32581" y="0"/>
                </a:cubicBezTo>
                <a:close/>
              </a:path>
            </a:pathLst>
          </a:custGeom>
          <a:solidFill>
            <a:srgbClr val="013927">
              <a:alpha val="95294"/>
            </a:srgbClr>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3"/>
          <p:cNvSpPr/>
          <p:nvPr/>
        </p:nvSpPr>
        <p:spPr>
          <a:xfrm>
            <a:off x="9168613" y="7427529"/>
            <a:ext cx="330894" cy="314049"/>
          </a:xfrm>
          <a:custGeom>
            <a:rect b="b" l="l" r="r" t="t"/>
            <a:pathLst>
              <a:path extrusionOk="0" h="314049" w="330894">
                <a:moveTo>
                  <a:pt x="0" y="0"/>
                </a:moveTo>
                <a:lnTo>
                  <a:pt x="330895" y="0"/>
                </a:lnTo>
                <a:lnTo>
                  <a:pt x="330895" y="314049"/>
                </a:lnTo>
                <a:lnTo>
                  <a:pt x="0" y="314049"/>
                </a:lnTo>
                <a:lnTo>
                  <a:pt x="0" y="0"/>
                </a:lnTo>
                <a:close/>
              </a:path>
            </a:pathLst>
          </a:custGeom>
          <a:blipFill rotWithShape="1">
            <a:blip r:embed="rId4">
              <a:alphaModFix/>
            </a:blip>
            <a:stretch>
              <a:fillRect b="0" l="0" r="0" t="0"/>
            </a:stretch>
          </a:blipFill>
          <a:ln>
            <a:noFill/>
          </a:ln>
        </p:spPr>
      </p:sp>
      <p:sp>
        <p:nvSpPr>
          <p:cNvPr id="121" name="Google Shape;121;p3"/>
          <p:cNvSpPr/>
          <p:nvPr/>
        </p:nvSpPr>
        <p:spPr>
          <a:xfrm>
            <a:off x="9168613" y="6090385"/>
            <a:ext cx="330894" cy="314049"/>
          </a:xfrm>
          <a:custGeom>
            <a:rect b="b" l="l" r="r" t="t"/>
            <a:pathLst>
              <a:path extrusionOk="0" h="314049" w="330894">
                <a:moveTo>
                  <a:pt x="0" y="0"/>
                </a:moveTo>
                <a:lnTo>
                  <a:pt x="330895" y="0"/>
                </a:lnTo>
                <a:lnTo>
                  <a:pt x="330895" y="314048"/>
                </a:lnTo>
                <a:lnTo>
                  <a:pt x="0" y="314048"/>
                </a:lnTo>
                <a:lnTo>
                  <a:pt x="0" y="0"/>
                </a:lnTo>
                <a:close/>
              </a:path>
            </a:pathLst>
          </a:custGeom>
          <a:blipFill rotWithShape="1">
            <a:blip r:embed="rId4">
              <a:alphaModFix/>
            </a:blip>
            <a:stretch>
              <a:fillRect b="0" l="0" r="0" t="0"/>
            </a:stretch>
          </a:blipFill>
          <a:ln>
            <a:noFill/>
          </a:ln>
        </p:spPr>
      </p:sp>
      <p:sp>
        <p:nvSpPr>
          <p:cNvPr id="122" name="Google Shape;122;p3"/>
          <p:cNvSpPr/>
          <p:nvPr/>
        </p:nvSpPr>
        <p:spPr>
          <a:xfrm>
            <a:off x="9144000" y="4398325"/>
            <a:ext cx="330894" cy="314049"/>
          </a:xfrm>
          <a:custGeom>
            <a:rect b="b" l="l" r="r" t="t"/>
            <a:pathLst>
              <a:path extrusionOk="0" h="314049" w="330894">
                <a:moveTo>
                  <a:pt x="0" y="0"/>
                </a:moveTo>
                <a:lnTo>
                  <a:pt x="330894" y="0"/>
                </a:lnTo>
                <a:lnTo>
                  <a:pt x="330894" y="314049"/>
                </a:lnTo>
                <a:lnTo>
                  <a:pt x="0" y="314049"/>
                </a:lnTo>
                <a:lnTo>
                  <a:pt x="0" y="0"/>
                </a:lnTo>
                <a:close/>
              </a:path>
            </a:pathLst>
          </a:custGeom>
          <a:blipFill rotWithShape="1">
            <a:blip r:embed="rId4">
              <a:alphaModFix/>
            </a:blip>
            <a:stretch>
              <a:fillRect b="0" l="0" r="0" t="0"/>
            </a:stretch>
          </a:blipFill>
          <a:ln>
            <a:noFill/>
          </a:ln>
        </p:spPr>
      </p:sp>
      <p:sp>
        <p:nvSpPr>
          <p:cNvPr id="123" name="Google Shape;123;p3"/>
          <p:cNvSpPr/>
          <p:nvPr/>
        </p:nvSpPr>
        <p:spPr>
          <a:xfrm>
            <a:off x="9144000" y="3081215"/>
            <a:ext cx="330894" cy="314049"/>
          </a:xfrm>
          <a:custGeom>
            <a:rect b="b" l="l" r="r" t="t"/>
            <a:pathLst>
              <a:path extrusionOk="0" h="314049" w="330894">
                <a:moveTo>
                  <a:pt x="0" y="0"/>
                </a:moveTo>
                <a:lnTo>
                  <a:pt x="330894" y="0"/>
                </a:lnTo>
                <a:lnTo>
                  <a:pt x="330894" y="314049"/>
                </a:lnTo>
                <a:lnTo>
                  <a:pt x="0" y="314049"/>
                </a:lnTo>
                <a:lnTo>
                  <a:pt x="0" y="0"/>
                </a:lnTo>
                <a:close/>
              </a:path>
            </a:pathLst>
          </a:custGeom>
          <a:blipFill rotWithShape="1">
            <a:blip r:embed="rId4">
              <a:alphaModFix/>
            </a:blip>
            <a:stretch>
              <a:fillRect b="0" l="0" r="0" t="0"/>
            </a:stretch>
          </a:blipFill>
          <a:ln>
            <a:noFill/>
          </a:ln>
        </p:spPr>
      </p:sp>
      <p:sp>
        <p:nvSpPr>
          <p:cNvPr id="124" name="Google Shape;124;p3"/>
          <p:cNvSpPr/>
          <p:nvPr/>
        </p:nvSpPr>
        <p:spPr>
          <a:xfrm>
            <a:off x="9144000" y="2093502"/>
            <a:ext cx="330894" cy="314049"/>
          </a:xfrm>
          <a:custGeom>
            <a:rect b="b" l="l" r="r" t="t"/>
            <a:pathLst>
              <a:path extrusionOk="0" h="314049" w="330894">
                <a:moveTo>
                  <a:pt x="0" y="0"/>
                </a:moveTo>
                <a:lnTo>
                  <a:pt x="330894" y="0"/>
                </a:lnTo>
                <a:lnTo>
                  <a:pt x="330894" y="314049"/>
                </a:lnTo>
                <a:lnTo>
                  <a:pt x="0" y="314049"/>
                </a:lnTo>
                <a:lnTo>
                  <a:pt x="0" y="0"/>
                </a:lnTo>
                <a:close/>
              </a:path>
            </a:pathLst>
          </a:custGeom>
          <a:blipFill rotWithShape="1">
            <a:blip r:embed="rId4">
              <a:alphaModFix/>
            </a:blip>
            <a:stretch>
              <a:fillRect b="0" l="0" r="0" t="0"/>
            </a:stretch>
          </a:blipFill>
          <a:ln>
            <a:noFill/>
          </a:ln>
        </p:spPr>
      </p:sp>
      <p:sp>
        <p:nvSpPr>
          <p:cNvPr id="125" name="Google Shape;125;p3"/>
          <p:cNvSpPr/>
          <p:nvPr/>
        </p:nvSpPr>
        <p:spPr>
          <a:xfrm>
            <a:off x="9144000" y="525681"/>
            <a:ext cx="330894" cy="314049"/>
          </a:xfrm>
          <a:custGeom>
            <a:rect b="b" l="l" r="r" t="t"/>
            <a:pathLst>
              <a:path extrusionOk="0" h="314049" w="330894">
                <a:moveTo>
                  <a:pt x="0" y="0"/>
                </a:moveTo>
                <a:lnTo>
                  <a:pt x="330894" y="0"/>
                </a:lnTo>
                <a:lnTo>
                  <a:pt x="330894" y="314049"/>
                </a:lnTo>
                <a:lnTo>
                  <a:pt x="0" y="314049"/>
                </a:lnTo>
                <a:lnTo>
                  <a:pt x="0" y="0"/>
                </a:lnTo>
                <a:close/>
              </a:path>
            </a:pathLst>
          </a:custGeom>
          <a:blipFill rotWithShape="1">
            <a:blip r:embed="rId4">
              <a:alphaModFix/>
            </a:blip>
            <a:stretch>
              <a:fillRect b="0" l="0" r="0" t="0"/>
            </a:stretch>
          </a:blipFill>
          <a:ln>
            <a:noFill/>
          </a:ln>
        </p:spPr>
      </p:sp>
      <p:sp>
        <p:nvSpPr>
          <p:cNvPr id="126" name="Google Shape;126;p3"/>
          <p:cNvSpPr txBox="1"/>
          <p:nvPr/>
        </p:nvSpPr>
        <p:spPr>
          <a:xfrm>
            <a:off x="9193227" y="877830"/>
            <a:ext cx="4712414" cy="880142"/>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Unmute to speak</a:t>
            </a:r>
            <a:endParaRPr/>
          </a:p>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Use “Raise Hand” </a:t>
            </a:r>
            <a:endParaRPr/>
          </a:p>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Drop thoughts/questions in chat</a:t>
            </a:r>
            <a:endParaRPr/>
          </a:p>
        </p:txBody>
      </p:sp>
      <p:sp>
        <p:nvSpPr>
          <p:cNvPr id="127" name="Google Shape;127;p3"/>
          <p:cNvSpPr txBox="1"/>
          <p:nvPr/>
        </p:nvSpPr>
        <p:spPr>
          <a:xfrm>
            <a:off x="9193227" y="2446393"/>
            <a:ext cx="5213123" cy="290673"/>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Please stay muted when you’re not speaking</a:t>
            </a:r>
            <a:endParaRPr/>
          </a:p>
        </p:txBody>
      </p:sp>
      <p:sp>
        <p:nvSpPr>
          <p:cNvPr id="128" name="Google Shape;128;p3"/>
          <p:cNvSpPr txBox="1"/>
          <p:nvPr/>
        </p:nvSpPr>
        <p:spPr>
          <a:xfrm>
            <a:off x="9193227" y="3445772"/>
            <a:ext cx="4712414" cy="585407"/>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We’ll define terms as we go — pause us anytime if something’s unclear</a:t>
            </a:r>
            <a:endParaRPr/>
          </a:p>
        </p:txBody>
      </p:sp>
      <p:sp>
        <p:nvSpPr>
          <p:cNvPr id="129" name="Google Shape;129;p3"/>
          <p:cNvSpPr txBox="1"/>
          <p:nvPr/>
        </p:nvSpPr>
        <p:spPr>
          <a:xfrm>
            <a:off x="9272731" y="6454941"/>
            <a:ext cx="4937358" cy="585407"/>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Sessions will be recorded; resources/recording + homework sent by email after class</a:t>
            </a:r>
            <a:endParaRPr/>
          </a:p>
        </p:txBody>
      </p:sp>
      <p:sp>
        <p:nvSpPr>
          <p:cNvPr id="130" name="Google Shape;130;p3"/>
          <p:cNvSpPr txBox="1"/>
          <p:nvPr/>
        </p:nvSpPr>
        <p:spPr>
          <a:xfrm>
            <a:off x="9217840" y="7827867"/>
            <a:ext cx="4937358" cy="585407"/>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Captions, pacing, language needs, etc. — tell us in chat or email admin@frogtownfarm.org</a:t>
            </a:r>
            <a:endParaRPr/>
          </a:p>
        </p:txBody>
      </p:sp>
      <p:sp>
        <p:nvSpPr>
          <p:cNvPr id="131" name="Google Shape;131;p3"/>
          <p:cNvSpPr txBox="1"/>
          <p:nvPr/>
        </p:nvSpPr>
        <p:spPr>
          <a:xfrm>
            <a:off x="9540291" y="364121"/>
            <a:ext cx="4146563"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Participation</a:t>
            </a:r>
            <a:endParaRPr/>
          </a:p>
        </p:txBody>
      </p:sp>
      <p:sp>
        <p:nvSpPr>
          <p:cNvPr id="132" name="Google Shape;132;p3"/>
          <p:cNvSpPr txBox="1"/>
          <p:nvPr/>
        </p:nvSpPr>
        <p:spPr>
          <a:xfrm>
            <a:off x="9540291" y="1952946"/>
            <a:ext cx="4146563"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Zoom Etiquette</a:t>
            </a:r>
            <a:endParaRPr/>
          </a:p>
        </p:txBody>
      </p:sp>
      <p:sp>
        <p:nvSpPr>
          <p:cNvPr id="133" name="Google Shape;133;p3"/>
          <p:cNvSpPr txBox="1"/>
          <p:nvPr/>
        </p:nvSpPr>
        <p:spPr>
          <a:xfrm>
            <a:off x="9540291" y="2913989"/>
            <a:ext cx="4371508"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Language</a:t>
            </a:r>
            <a:endParaRPr/>
          </a:p>
        </p:txBody>
      </p:sp>
      <p:sp>
        <p:nvSpPr>
          <p:cNvPr id="134" name="Google Shape;134;p3"/>
          <p:cNvSpPr txBox="1"/>
          <p:nvPr/>
        </p:nvSpPr>
        <p:spPr>
          <a:xfrm>
            <a:off x="9603386" y="5949828"/>
            <a:ext cx="4827578"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Recording + Materials:</a:t>
            </a:r>
            <a:endParaRPr/>
          </a:p>
        </p:txBody>
      </p:sp>
      <p:sp>
        <p:nvSpPr>
          <p:cNvPr id="135" name="Google Shape;135;p3"/>
          <p:cNvSpPr txBox="1"/>
          <p:nvPr/>
        </p:nvSpPr>
        <p:spPr>
          <a:xfrm>
            <a:off x="9564904" y="7278474"/>
            <a:ext cx="4146563"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Accessibility: </a:t>
            </a:r>
            <a:endParaRPr/>
          </a:p>
        </p:txBody>
      </p:sp>
      <p:sp>
        <p:nvSpPr>
          <p:cNvPr id="136" name="Google Shape;136;p3"/>
          <p:cNvSpPr txBox="1"/>
          <p:nvPr/>
        </p:nvSpPr>
        <p:spPr>
          <a:xfrm>
            <a:off x="690866" y="900308"/>
            <a:ext cx="8015531" cy="3263099"/>
          </a:xfrm>
          <a:prstGeom prst="rect">
            <a:avLst/>
          </a:prstGeom>
          <a:noFill/>
          <a:ln>
            <a:noFill/>
          </a:ln>
        </p:spPr>
        <p:txBody>
          <a:bodyPr anchorCtr="0" anchor="t" bIns="0" lIns="0" spcFirstLastPara="1" rIns="0" wrap="square" tIns="0">
            <a:spAutoFit/>
          </a:bodyPr>
          <a:lstStyle/>
          <a:p>
            <a:pPr indent="0" lvl="0" marL="0" marR="0" rtl="0" algn="l">
              <a:lnSpc>
                <a:spcPct val="92997"/>
              </a:lnSpc>
              <a:spcBef>
                <a:spcPts val="0"/>
              </a:spcBef>
              <a:spcAft>
                <a:spcPts val="0"/>
              </a:spcAft>
              <a:buNone/>
            </a:pPr>
            <a:r>
              <a:rPr b="1" i="0" lang="en-US" sz="9039" u="none" cap="none" strike="noStrike">
                <a:solidFill>
                  <a:srgbClr val="013927"/>
                </a:solidFill>
                <a:latin typeface="Lato"/>
                <a:ea typeface="Lato"/>
                <a:cs typeface="Lato"/>
                <a:sym typeface="Lato"/>
              </a:rPr>
              <a:t>WELCOME &amp; HOUSEKEEPING NOTES</a:t>
            </a:r>
            <a:endParaRPr/>
          </a:p>
        </p:txBody>
      </p:sp>
      <p:sp>
        <p:nvSpPr>
          <p:cNvPr id="137" name="Google Shape;137;p3"/>
          <p:cNvSpPr txBox="1"/>
          <p:nvPr/>
        </p:nvSpPr>
        <p:spPr>
          <a:xfrm>
            <a:off x="690866" y="4665887"/>
            <a:ext cx="7848129" cy="3075691"/>
          </a:xfrm>
          <a:prstGeom prst="rect">
            <a:avLst/>
          </a:prstGeom>
          <a:noFill/>
          <a:ln>
            <a:noFill/>
          </a:ln>
        </p:spPr>
        <p:txBody>
          <a:bodyPr anchorCtr="0" anchor="t" bIns="0" lIns="0" spcFirstLastPara="1" rIns="0" wrap="square" tIns="0">
            <a:spAutoFit/>
          </a:bodyPr>
          <a:lstStyle/>
          <a:p>
            <a:pPr indent="0" lvl="0" marL="0" marR="0" rtl="0" algn="l">
              <a:lnSpc>
                <a:spcPct val="114984"/>
              </a:lnSpc>
              <a:spcBef>
                <a:spcPts val="0"/>
              </a:spcBef>
              <a:spcAft>
                <a:spcPts val="0"/>
              </a:spcAft>
              <a:buNone/>
            </a:pPr>
            <a:r>
              <a:rPr b="1" i="0" lang="en-US" sz="4211" u="none" cap="none" strike="noStrike">
                <a:solidFill>
                  <a:srgbClr val="FEB415"/>
                </a:solidFill>
                <a:latin typeface="Inter"/>
                <a:ea typeface="Inter"/>
                <a:cs typeface="Inter"/>
                <a:sym typeface="Inter"/>
              </a:rPr>
              <a:t>Who are you?</a:t>
            </a:r>
            <a:endParaRPr/>
          </a:p>
          <a:p>
            <a:pPr indent="0" lvl="0" marL="0" marR="0" rtl="0" algn="l">
              <a:lnSpc>
                <a:spcPct val="114984"/>
              </a:lnSpc>
              <a:spcBef>
                <a:spcPts val="0"/>
              </a:spcBef>
              <a:spcAft>
                <a:spcPts val="0"/>
              </a:spcAft>
              <a:buNone/>
            </a:pPr>
            <a:r>
              <a:rPr b="1" i="0" lang="en-US" sz="4211" u="none" cap="none" strike="noStrike">
                <a:solidFill>
                  <a:srgbClr val="ACB727"/>
                </a:solidFill>
                <a:latin typeface="Inter"/>
                <a:ea typeface="Inter"/>
                <a:cs typeface="Inter"/>
                <a:sym typeface="Inter"/>
              </a:rPr>
              <a:t>Name • Pronouns </a:t>
            </a:r>
            <a:endParaRPr/>
          </a:p>
          <a:p>
            <a:pPr indent="0" lvl="0" marL="0" marR="0" rtl="0" algn="l">
              <a:lnSpc>
                <a:spcPct val="114984"/>
              </a:lnSpc>
              <a:spcBef>
                <a:spcPts val="0"/>
              </a:spcBef>
              <a:spcAft>
                <a:spcPts val="0"/>
              </a:spcAft>
              <a:buNone/>
            </a:pPr>
            <a:r>
              <a:t/>
            </a:r>
            <a:endParaRPr b="1" i="0" sz="4211" u="none" cap="none" strike="noStrike">
              <a:solidFill>
                <a:srgbClr val="ACB727"/>
              </a:solidFill>
              <a:latin typeface="Inter"/>
              <a:ea typeface="Inter"/>
              <a:cs typeface="Inter"/>
              <a:sym typeface="Inter"/>
            </a:endParaRPr>
          </a:p>
          <a:p>
            <a:pPr indent="0" lvl="0" marL="0" marR="0" rtl="0" algn="l">
              <a:lnSpc>
                <a:spcPct val="114984"/>
              </a:lnSpc>
              <a:spcBef>
                <a:spcPts val="0"/>
              </a:spcBef>
              <a:spcAft>
                <a:spcPts val="0"/>
              </a:spcAft>
              <a:buNone/>
            </a:pPr>
            <a:r>
              <a:rPr b="1" i="0" lang="en-US" sz="4211" u="none" cap="none" strike="noStrike">
                <a:solidFill>
                  <a:srgbClr val="FEB415"/>
                </a:solidFill>
                <a:latin typeface="Inter"/>
                <a:ea typeface="Inter"/>
                <a:cs typeface="Inter"/>
                <a:sym typeface="Inter"/>
              </a:rPr>
              <a:t>What’s your relationship to growing food?</a:t>
            </a:r>
            <a:endParaRPr/>
          </a:p>
        </p:txBody>
      </p:sp>
      <p:sp>
        <p:nvSpPr>
          <p:cNvPr id="138" name="Google Shape;138;p3"/>
          <p:cNvSpPr txBox="1"/>
          <p:nvPr/>
        </p:nvSpPr>
        <p:spPr>
          <a:xfrm>
            <a:off x="9193227" y="4831562"/>
            <a:ext cx="5003641" cy="880142"/>
          </a:xfrm>
          <a:prstGeom prst="rect">
            <a:avLst/>
          </a:prstGeom>
          <a:noFill/>
          <a:ln>
            <a:noFill/>
          </a:ln>
        </p:spPr>
        <p:txBody>
          <a:bodyPr anchorCtr="0" anchor="t" bIns="0" lIns="0" spcFirstLastPara="1" rIns="0" wrap="square" tIns="0">
            <a:spAutoFit/>
          </a:bodyPr>
          <a:lstStyle/>
          <a:p>
            <a:pPr indent="-167016" lvl="1" marL="334032" marR="0" rtl="0" algn="l">
              <a:lnSpc>
                <a:spcPct val="155979"/>
              </a:lnSpc>
              <a:spcBef>
                <a:spcPts val="0"/>
              </a:spcBef>
              <a:spcAft>
                <a:spcPts val="0"/>
              </a:spcAft>
              <a:buClr>
                <a:srgbClr val="FFFFFF"/>
              </a:buClr>
              <a:buSzPts val="1547"/>
              <a:buFont typeface="Arial"/>
              <a:buChar char="•"/>
            </a:pPr>
            <a:r>
              <a:rPr b="0" i="0" lang="en-US" sz="1547" u="none" cap="none" strike="noStrike">
                <a:solidFill>
                  <a:srgbClr val="FFFFFF"/>
                </a:solidFill>
                <a:latin typeface="Poppins"/>
                <a:ea typeface="Poppins"/>
                <a:cs typeface="Poppins"/>
                <a:sym typeface="Poppins"/>
              </a:rPr>
              <a:t>Complete the weekly surveys, participant agreement  and required material to receive the stipend</a:t>
            </a:r>
            <a:endParaRPr/>
          </a:p>
        </p:txBody>
      </p:sp>
      <p:sp>
        <p:nvSpPr>
          <p:cNvPr id="139" name="Google Shape;139;p3"/>
          <p:cNvSpPr txBox="1"/>
          <p:nvPr/>
        </p:nvSpPr>
        <p:spPr>
          <a:xfrm>
            <a:off x="9540291" y="4293550"/>
            <a:ext cx="4371508" cy="490386"/>
          </a:xfrm>
          <a:prstGeom prst="rect">
            <a:avLst/>
          </a:prstGeom>
          <a:noFill/>
          <a:ln>
            <a:noFill/>
          </a:ln>
        </p:spPr>
        <p:txBody>
          <a:bodyPr anchorCtr="0" anchor="t" bIns="0" lIns="0" spcFirstLastPara="1" rIns="0" wrap="square" tIns="0">
            <a:spAutoFit/>
          </a:bodyPr>
          <a:lstStyle/>
          <a:p>
            <a:pPr indent="0" lvl="0" marL="0" marR="0" rtl="0" algn="just">
              <a:lnSpc>
                <a:spcPct val="156012"/>
              </a:lnSpc>
              <a:spcBef>
                <a:spcPts val="0"/>
              </a:spcBef>
              <a:spcAft>
                <a:spcPts val="0"/>
              </a:spcAft>
              <a:buNone/>
            </a:pPr>
            <a:r>
              <a:rPr b="1" i="0" lang="en-US" sz="2578" u="none" cap="none" strike="noStrike">
                <a:solidFill>
                  <a:srgbClr val="FFCC04"/>
                </a:solidFill>
                <a:latin typeface="Poppins"/>
                <a:ea typeface="Poppins"/>
                <a:cs typeface="Poppins"/>
                <a:sym typeface="Poppins"/>
              </a:rPr>
              <a:t>Attendance + Stipend</a:t>
            </a:r>
            <a:endParaRPr/>
          </a:p>
        </p:txBody>
      </p:sp>
      <p:grpSp>
        <p:nvGrpSpPr>
          <p:cNvPr id="140" name="Google Shape;140;p3"/>
          <p:cNvGrpSpPr/>
          <p:nvPr/>
        </p:nvGrpSpPr>
        <p:grpSpPr>
          <a:xfrm>
            <a:off x="-4896251" y="9266039"/>
            <a:ext cx="14315755" cy="1236707"/>
            <a:chOff x="0" y="-38100"/>
            <a:chExt cx="3770405" cy="325717"/>
          </a:xfrm>
        </p:grpSpPr>
        <p:sp>
          <p:nvSpPr>
            <p:cNvPr id="141" name="Google Shape;141;p3"/>
            <p:cNvSpPr/>
            <p:nvPr/>
          </p:nvSpPr>
          <p:spPr>
            <a:xfrm>
              <a:off x="0" y="0"/>
              <a:ext cx="3770405" cy="287617"/>
            </a:xfrm>
            <a:custGeom>
              <a:rect b="b" l="l" r="r" t="t"/>
              <a:pathLst>
                <a:path extrusionOk="0" h="287617" w="3770405">
                  <a:moveTo>
                    <a:pt x="0" y="0"/>
                  </a:moveTo>
                  <a:lnTo>
                    <a:pt x="3770405" y="0"/>
                  </a:lnTo>
                  <a:lnTo>
                    <a:pt x="3770405" y="287617"/>
                  </a:lnTo>
                  <a:lnTo>
                    <a:pt x="0" y="287617"/>
                  </a:lnTo>
                  <a:close/>
                </a:path>
              </a:pathLst>
            </a:custGeom>
            <a:gradFill>
              <a:gsLst>
                <a:gs pos="0">
                  <a:srgbClr val="ACB727"/>
                </a:gs>
                <a:gs pos="100000">
                  <a:srgbClr val="006601"/>
                </a:gs>
              </a:gsLst>
              <a:lin ang="0" scaled="0"/>
            </a:gradFill>
            <a:ln>
              <a:noFill/>
            </a:ln>
          </p:spPr>
        </p:sp>
        <p:sp>
          <p:nvSpPr>
            <p:cNvPr id="142" name="Google Shape;142;p3"/>
            <p:cNvSpPr txBox="1"/>
            <p:nvPr/>
          </p:nvSpPr>
          <p:spPr>
            <a:xfrm>
              <a:off x="0" y="-38100"/>
              <a:ext cx="3770405"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3" name="Google Shape;143;p3"/>
          <p:cNvSpPr/>
          <p:nvPr/>
        </p:nvSpPr>
        <p:spPr>
          <a:xfrm>
            <a:off x="8123246" y="9633644"/>
            <a:ext cx="1126792" cy="646157"/>
          </a:xfrm>
          <a:custGeom>
            <a:rect b="b" l="l" r="r" t="t"/>
            <a:pathLst>
              <a:path extrusionOk="0" h="646157" w="1126792">
                <a:moveTo>
                  <a:pt x="0" y="0"/>
                </a:moveTo>
                <a:lnTo>
                  <a:pt x="1126793" y="0"/>
                </a:lnTo>
                <a:lnTo>
                  <a:pt x="1126793" y="646158"/>
                </a:lnTo>
                <a:lnTo>
                  <a:pt x="0" y="646158"/>
                </a:lnTo>
                <a:lnTo>
                  <a:pt x="0" y="0"/>
                </a:lnTo>
                <a:close/>
              </a:path>
            </a:pathLst>
          </a:custGeom>
          <a:blipFill rotWithShape="1">
            <a:blip r:embed="rId5">
              <a:alphaModFix/>
            </a:blip>
            <a:stretch>
              <a:fillRect b="-34747" l="0" r="0" t="0"/>
            </a:stretch>
          </a:blipFill>
          <a:ln>
            <a:noFill/>
          </a:ln>
        </p:spPr>
      </p:sp>
      <p:sp>
        <p:nvSpPr>
          <p:cNvPr id="144" name="Google Shape;144;p3"/>
          <p:cNvSpPr txBox="1"/>
          <p:nvPr/>
        </p:nvSpPr>
        <p:spPr>
          <a:xfrm>
            <a:off x="408436" y="9768433"/>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4"/>
          <p:cNvSpPr/>
          <p:nvPr/>
        </p:nvSpPr>
        <p:spPr>
          <a:xfrm>
            <a:off x="10690211" y="0"/>
            <a:ext cx="7597789" cy="10287000"/>
          </a:xfrm>
          <a:custGeom>
            <a:rect b="b" l="l" r="r" t="t"/>
            <a:pathLst>
              <a:path extrusionOk="0" h="1090425" w="805368">
                <a:moveTo>
                  <a:pt x="0" y="0"/>
                </a:moveTo>
                <a:lnTo>
                  <a:pt x="805368" y="0"/>
                </a:lnTo>
                <a:lnTo>
                  <a:pt x="805368" y="1090425"/>
                </a:lnTo>
                <a:lnTo>
                  <a:pt x="0" y="1090425"/>
                </a:lnTo>
                <a:close/>
              </a:path>
            </a:pathLst>
          </a:custGeom>
          <a:blipFill rotWithShape="1">
            <a:blip r:embed="rId3">
              <a:alphaModFix/>
            </a:blip>
            <a:stretch>
              <a:fillRect b="0" l="-4748" r="-4748" t="0"/>
            </a:stretch>
          </a:blipFill>
          <a:ln>
            <a:noFill/>
          </a:ln>
        </p:spPr>
      </p:sp>
      <p:grpSp>
        <p:nvGrpSpPr>
          <p:cNvPr id="150" name="Google Shape;150;p4"/>
          <p:cNvGrpSpPr/>
          <p:nvPr/>
        </p:nvGrpSpPr>
        <p:grpSpPr>
          <a:xfrm>
            <a:off x="17380051" y="9113639"/>
            <a:ext cx="1047407" cy="1236707"/>
            <a:chOff x="0" y="-38100"/>
            <a:chExt cx="275860" cy="325717"/>
          </a:xfrm>
        </p:grpSpPr>
        <p:sp>
          <p:nvSpPr>
            <p:cNvPr id="151" name="Google Shape;151;p4"/>
            <p:cNvSpPr/>
            <p:nvPr/>
          </p:nvSpPr>
          <p:spPr>
            <a:xfrm>
              <a:off x="0" y="0"/>
              <a:ext cx="275860" cy="287617"/>
            </a:xfrm>
            <a:custGeom>
              <a:rect b="b" l="l" r="r" t="t"/>
              <a:pathLst>
                <a:path extrusionOk="0" h="287617" w="275860">
                  <a:moveTo>
                    <a:pt x="0" y="0"/>
                  </a:moveTo>
                  <a:lnTo>
                    <a:pt x="275860" y="0"/>
                  </a:lnTo>
                  <a:lnTo>
                    <a:pt x="275860" y="287617"/>
                  </a:lnTo>
                  <a:lnTo>
                    <a:pt x="0" y="287617"/>
                  </a:lnTo>
                  <a:close/>
                </a:path>
              </a:pathLst>
            </a:custGeom>
            <a:solidFill>
              <a:srgbClr val="568934"/>
            </a:solidFill>
            <a:ln>
              <a:noFill/>
            </a:ln>
          </p:spPr>
        </p:sp>
        <p:sp>
          <p:nvSpPr>
            <p:cNvPr id="152" name="Google Shape;152;p4"/>
            <p:cNvSpPr txBox="1"/>
            <p:nvPr/>
          </p:nvSpPr>
          <p:spPr>
            <a:xfrm>
              <a:off x="0" y="-38100"/>
              <a:ext cx="275860"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3" name="Google Shape;153;p4"/>
          <p:cNvSpPr/>
          <p:nvPr/>
        </p:nvSpPr>
        <p:spPr>
          <a:xfrm>
            <a:off x="437929" y="3750358"/>
            <a:ext cx="514058" cy="487887"/>
          </a:xfrm>
          <a:custGeom>
            <a:rect b="b" l="l" r="r" t="t"/>
            <a:pathLst>
              <a:path extrusionOk="0" h="487887" w="514058">
                <a:moveTo>
                  <a:pt x="0" y="0"/>
                </a:moveTo>
                <a:lnTo>
                  <a:pt x="514057" y="0"/>
                </a:lnTo>
                <a:lnTo>
                  <a:pt x="514057" y="487888"/>
                </a:lnTo>
                <a:lnTo>
                  <a:pt x="0" y="487888"/>
                </a:lnTo>
                <a:lnTo>
                  <a:pt x="0" y="0"/>
                </a:lnTo>
                <a:close/>
              </a:path>
            </a:pathLst>
          </a:custGeom>
          <a:blipFill rotWithShape="1">
            <a:blip r:embed="rId4">
              <a:alphaModFix/>
            </a:blip>
            <a:stretch>
              <a:fillRect b="0" l="0" r="0" t="0"/>
            </a:stretch>
          </a:blipFill>
          <a:ln>
            <a:noFill/>
          </a:ln>
        </p:spPr>
      </p:sp>
      <p:sp>
        <p:nvSpPr>
          <p:cNvPr id="154" name="Google Shape;154;p4"/>
          <p:cNvSpPr/>
          <p:nvPr/>
        </p:nvSpPr>
        <p:spPr>
          <a:xfrm>
            <a:off x="437929" y="4523528"/>
            <a:ext cx="514058" cy="487887"/>
          </a:xfrm>
          <a:custGeom>
            <a:rect b="b" l="l" r="r" t="t"/>
            <a:pathLst>
              <a:path extrusionOk="0" h="487887" w="514058">
                <a:moveTo>
                  <a:pt x="0" y="0"/>
                </a:moveTo>
                <a:lnTo>
                  <a:pt x="514057" y="0"/>
                </a:lnTo>
                <a:lnTo>
                  <a:pt x="514057" y="487887"/>
                </a:lnTo>
                <a:lnTo>
                  <a:pt x="0" y="487887"/>
                </a:lnTo>
                <a:lnTo>
                  <a:pt x="0" y="0"/>
                </a:lnTo>
                <a:close/>
              </a:path>
            </a:pathLst>
          </a:custGeom>
          <a:blipFill rotWithShape="1">
            <a:blip r:embed="rId4">
              <a:alphaModFix/>
            </a:blip>
            <a:stretch>
              <a:fillRect b="0" l="0" r="0" t="0"/>
            </a:stretch>
          </a:blipFill>
          <a:ln>
            <a:noFill/>
          </a:ln>
        </p:spPr>
      </p:sp>
      <p:sp>
        <p:nvSpPr>
          <p:cNvPr id="155" name="Google Shape;155;p4"/>
          <p:cNvSpPr/>
          <p:nvPr/>
        </p:nvSpPr>
        <p:spPr>
          <a:xfrm>
            <a:off x="437929" y="5297165"/>
            <a:ext cx="514058" cy="487887"/>
          </a:xfrm>
          <a:custGeom>
            <a:rect b="b" l="l" r="r" t="t"/>
            <a:pathLst>
              <a:path extrusionOk="0" h="487887" w="514058">
                <a:moveTo>
                  <a:pt x="0" y="0"/>
                </a:moveTo>
                <a:lnTo>
                  <a:pt x="514057" y="0"/>
                </a:lnTo>
                <a:lnTo>
                  <a:pt x="514057" y="487888"/>
                </a:lnTo>
                <a:lnTo>
                  <a:pt x="0" y="487888"/>
                </a:lnTo>
                <a:lnTo>
                  <a:pt x="0" y="0"/>
                </a:lnTo>
                <a:close/>
              </a:path>
            </a:pathLst>
          </a:custGeom>
          <a:blipFill rotWithShape="1">
            <a:blip r:embed="rId4">
              <a:alphaModFix/>
            </a:blip>
            <a:stretch>
              <a:fillRect b="0" l="0" r="0" t="0"/>
            </a:stretch>
          </a:blipFill>
          <a:ln>
            <a:noFill/>
          </a:ln>
        </p:spPr>
      </p:sp>
      <p:sp>
        <p:nvSpPr>
          <p:cNvPr id="156" name="Google Shape;156;p4"/>
          <p:cNvSpPr/>
          <p:nvPr/>
        </p:nvSpPr>
        <p:spPr>
          <a:xfrm>
            <a:off x="437929" y="6032703"/>
            <a:ext cx="514058" cy="487887"/>
          </a:xfrm>
          <a:custGeom>
            <a:rect b="b" l="l" r="r" t="t"/>
            <a:pathLst>
              <a:path extrusionOk="0" h="487887" w="514058">
                <a:moveTo>
                  <a:pt x="0" y="0"/>
                </a:moveTo>
                <a:lnTo>
                  <a:pt x="514057" y="0"/>
                </a:lnTo>
                <a:lnTo>
                  <a:pt x="514057" y="487887"/>
                </a:lnTo>
                <a:lnTo>
                  <a:pt x="0" y="487887"/>
                </a:lnTo>
                <a:lnTo>
                  <a:pt x="0" y="0"/>
                </a:lnTo>
                <a:close/>
              </a:path>
            </a:pathLst>
          </a:custGeom>
          <a:blipFill rotWithShape="1">
            <a:blip r:embed="rId4">
              <a:alphaModFix/>
            </a:blip>
            <a:stretch>
              <a:fillRect b="0" l="0" r="0" t="0"/>
            </a:stretch>
          </a:blipFill>
          <a:ln>
            <a:noFill/>
          </a:ln>
        </p:spPr>
      </p:sp>
      <p:grpSp>
        <p:nvGrpSpPr>
          <p:cNvPr id="157" name="Google Shape;157;p4"/>
          <p:cNvGrpSpPr/>
          <p:nvPr/>
        </p:nvGrpSpPr>
        <p:grpSpPr>
          <a:xfrm>
            <a:off x="-5048651" y="9113639"/>
            <a:ext cx="14315755" cy="1236707"/>
            <a:chOff x="0" y="-38100"/>
            <a:chExt cx="3770405" cy="325717"/>
          </a:xfrm>
        </p:grpSpPr>
        <p:sp>
          <p:nvSpPr>
            <p:cNvPr id="158" name="Google Shape;158;p4"/>
            <p:cNvSpPr/>
            <p:nvPr/>
          </p:nvSpPr>
          <p:spPr>
            <a:xfrm>
              <a:off x="0" y="0"/>
              <a:ext cx="3770405" cy="287617"/>
            </a:xfrm>
            <a:custGeom>
              <a:rect b="b" l="l" r="r" t="t"/>
              <a:pathLst>
                <a:path extrusionOk="0" h="287617" w="3770405">
                  <a:moveTo>
                    <a:pt x="0" y="0"/>
                  </a:moveTo>
                  <a:lnTo>
                    <a:pt x="3770405" y="0"/>
                  </a:lnTo>
                  <a:lnTo>
                    <a:pt x="3770405" y="287617"/>
                  </a:lnTo>
                  <a:lnTo>
                    <a:pt x="0" y="287617"/>
                  </a:lnTo>
                  <a:close/>
                </a:path>
              </a:pathLst>
            </a:custGeom>
            <a:gradFill>
              <a:gsLst>
                <a:gs pos="0">
                  <a:srgbClr val="ACB727"/>
                </a:gs>
                <a:gs pos="100000">
                  <a:srgbClr val="006601"/>
                </a:gs>
              </a:gsLst>
              <a:lin ang="0" scaled="0"/>
            </a:gradFill>
            <a:ln>
              <a:noFill/>
            </a:ln>
          </p:spPr>
        </p:sp>
        <p:sp>
          <p:nvSpPr>
            <p:cNvPr id="159" name="Google Shape;159;p4"/>
            <p:cNvSpPr txBox="1"/>
            <p:nvPr/>
          </p:nvSpPr>
          <p:spPr>
            <a:xfrm>
              <a:off x="0" y="-38100"/>
              <a:ext cx="3770405"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0" name="Google Shape;160;p4"/>
          <p:cNvSpPr/>
          <p:nvPr/>
        </p:nvSpPr>
        <p:spPr>
          <a:xfrm>
            <a:off x="7970846" y="9481244"/>
            <a:ext cx="1126792" cy="646157"/>
          </a:xfrm>
          <a:custGeom>
            <a:rect b="b" l="l" r="r" t="t"/>
            <a:pathLst>
              <a:path extrusionOk="0" h="646157" w="1126792">
                <a:moveTo>
                  <a:pt x="0" y="0"/>
                </a:moveTo>
                <a:lnTo>
                  <a:pt x="1126793" y="0"/>
                </a:lnTo>
                <a:lnTo>
                  <a:pt x="1126793" y="646158"/>
                </a:lnTo>
                <a:lnTo>
                  <a:pt x="0" y="646158"/>
                </a:lnTo>
                <a:lnTo>
                  <a:pt x="0" y="0"/>
                </a:lnTo>
                <a:close/>
              </a:path>
            </a:pathLst>
          </a:custGeom>
          <a:blipFill rotWithShape="1">
            <a:blip r:embed="rId5">
              <a:alphaModFix/>
            </a:blip>
            <a:stretch>
              <a:fillRect b="-34747" l="0" r="0" t="0"/>
            </a:stretch>
          </a:blipFill>
          <a:ln>
            <a:noFill/>
          </a:ln>
        </p:spPr>
      </p:sp>
      <p:sp>
        <p:nvSpPr>
          <p:cNvPr id="161" name="Google Shape;161;p4"/>
          <p:cNvSpPr/>
          <p:nvPr/>
        </p:nvSpPr>
        <p:spPr>
          <a:xfrm>
            <a:off x="437929" y="6806340"/>
            <a:ext cx="514058" cy="487887"/>
          </a:xfrm>
          <a:custGeom>
            <a:rect b="b" l="l" r="r" t="t"/>
            <a:pathLst>
              <a:path extrusionOk="0" h="487887" w="514058">
                <a:moveTo>
                  <a:pt x="0" y="0"/>
                </a:moveTo>
                <a:lnTo>
                  <a:pt x="514057" y="0"/>
                </a:lnTo>
                <a:lnTo>
                  <a:pt x="514057" y="487888"/>
                </a:lnTo>
                <a:lnTo>
                  <a:pt x="0" y="487888"/>
                </a:lnTo>
                <a:lnTo>
                  <a:pt x="0" y="0"/>
                </a:lnTo>
                <a:close/>
              </a:path>
            </a:pathLst>
          </a:custGeom>
          <a:blipFill rotWithShape="1">
            <a:blip r:embed="rId4">
              <a:alphaModFix/>
            </a:blip>
            <a:stretch>
              <a:fillRect b="0" l="0" r="0" t="0"/>
            </a:stretch>
          </a:blipFill>
          <a:ln>
            <a:noFill/>
          </a:ln>
        </p:spPr>
      </p:sp>
      <p:sp>
        <p:nvSpPr>
          <p:cNvPr id="162" name="Google Shape;162;p4"/>
          <p:cNvSpPr/>
          <p:nvPr/>
        </p:nvSpPr>
        <p:spPr>
          <a:xfrm>
            <a:off x="437929" y="7637128"/>
            <a:ext cx="514058" cy="487887"/>
          </a:xfrm>
          <a:custGeom>
            <a:rect b="b" l="l" r="r" t="t"/>
            <a:pathLst>
              <a:path extrusionOk="0" h="487887" w="514058">
                <a:moveTo>
                  <a:pt x="0" y="0"/>
                </a:moveTo>
                <a:lnTo>
                  <a:pt x="514057" y="0"/>
                </a:lnTo>
                <a:lnTo>
                  <a:pt x="514057" y="487887"/>
                </a:lnTo>
                <a:lnTo>
                  <a:pt x="0" y="487887"/>
                </a:lnTo>
                <a:lnTo>
                  <a:pt x="0" y="0"/>
                </a:lnTo>
                <a:close/>
              </a:path>
            </a:pathLst>
          </a:custGeom>
          <a:blipFill rotWithShape="1">
            <a:blip r:embed="rId4">
              <a:alphaModFix/>
            </a:blip>
            <a:stretch>
              <a:fillRect b="0" l="0" r="0" t="0"/>
            </a:stretch>
          </a:blipFill>
          <a:ln>
            <a:noFill/>
          </a:ln>
        </p:spPr>
      </p:sp>
      <p:sp>
        <p:nvSpPr>
          <p:cNvPr id="163" name="Google Shape;163;p4"/>
          <p:cNvSpPr/>
          <p:nvPr/>
        </p:nvSpPr>
        <p:spPr>
          <a:xfrm>
            <a:off x="437929" y="8467915"/>
            <a:ext cx="514058" cy="487887"/>
          </a:xfrm>
          <a:custGeom>
            <a:rect b="b" l="l" r="r" t="t"/>
            <a:pathLst>
              <a:path extrusionOk="0" h="487887" w="514058">
                <a:moveTo>
                  <a:pt x="0" y="0"/>
                </a:moveTo>
                <a:lnTo>
                  <a:pt x="514057" y="0"/>
                </a:lnTo>
                <a:lnTo>
                  <a:pt x="514057" y="487887"/>
                </a:lnTo>
                <a:lnTo>
                  <a:pt x="0" y="487887"/>
                </a:lnTo>
                <a:lnTo>
                  <a:pt x="0" y="0"/>
                </a:lnTo>
                <a:close/>
              </a:path>
            </a:pathLst>
          </a:custGeom>
          <a:blipFill rotWithShape="1">
            <a:blip r:embed="rId4">
              <a:alphaModFix/>
            </a:blip>
            <a:stretch>
              <a:fillRect b="0" l="0" r="0" t="0"/>
            </a:stretch>
          </a:blipFill>
          <a:ln>
            <a:noFill/>
          </a:ln>
        </p:spPr>
      </p:sp>
      <p:sp>
        <p:nvSpPr>
          <p:cNvPr id="164" name="Google Shape;164;p4"/>
          <p:cNvSpPr txBox="1"/>
          <p:nvPr/>
        </p:nvSpPr>
        <p:spPr>
          <a:xfrm>
            <a:off x="437929" y="502848"/>
            <a:ext cx="10353000" cy="3154800"/>
          </a:xfrm>
          <a:prstGeom prst="rect">
            <a:avLst/>
          </a:prstGeom>
          <a:noFill/>
          <a:ln>
            <a:noFill/>
          </a:ln>
        </p:spPr>
        <p:txBody>
          <a:bodyPr anchorCtr="0" anchor="t" bIns="0" lIns="0" spcFirstLastPara="1" rIns="0" wrap="square" tIns="0">
            <a:spAutoFit/>
          </a:bodyPr>
          <a:lstStyle/>
          <a:p>
            <a:pPr indent="0" lvl="0" marL="0" marR="0" rtl="0" algn="l">
              <a:lnSpc>
                <a:spcPct val="94995"/>
              </a:lnSpc>
              <a:spcBef>
                <a:spcPts val="0"/>
              </a:spcBef>
              <a:spcAft>
                <a:spcPts val="0"/>
              </a:spcAft>
              <a:buNone/>
            </a:pPr>
            <a:r>
              <a:rPr b="1" i="0" lang="en-US" sz="7192" u="none" cap="none" strike="noStrike">
                <a:solidFill>
                  <a:srgbClr val="013927"/>
                </a:solidFill>
                <a:latin typeface="Lato"/>
                <a:ea typeface="Lato"/>
                <a:cs typeface="Lato"/>
                <a:sym typeface="Lato"/>
              </a:rPr>
              <a:t>WHAT WE’RE EXPECTING TO COVER OVER 6 SESSIONS:</a:t>
            </a:r>
            <a:endParaRPr sz="200"/>
          </a:p>
        </p:txBody>
      </p:sp>
      <p:sp>
        <p:nvSpPr>
          <p:cNvPr id="165" name="Google Shape;165;p4"/>
          <p:cNvSpPr txBox="1"/>
          <p:nvPr/>
        </p:nvSpPr>
        <p:spPr>
          <a:xfrm>
            <a:off x="1098576" y="3799652"/>
            <a:ext cx="7220378"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Orientation</a:t>
            </a:r>
            <a:endParaRPr/>
          </a:p>
        </p:txBody>
      </p:sp>
      <p:sp>
        <p:nvSpPr>
          <p:cNvPr id="166" name="Google Shape;166;p4"/>
          <p:cNvSpPr txBox="1"/>
          <p:nvPr/>
        </p:nvSpPr>
        <p:spPr>
          <a:xfrm>
            <a:off x="1098576" y="4572822"/>
            <a:ext cx="7999062"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Seed &amp; Crop Selection</a:t>
            </a:r>
            <a:endParaRPr/>
          </a:p>
        </p:txBody>
      </p:sp>
      <p:sp>
        <p:nvSpPr>
          <p:cNvPr id="167" name="Google Shape;167;p4"/>
          <p:cNvSpPr txBox="1"/>
          <p:nvPr/>
        </p:nvSpPr>
        <p:spPr>
          <a:xfrm>
            <a:off x="1098576" y="5346459"/>
            <a:ext cx="9245783"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Succession Planting, Cover Crops and Intercropping</a:t>
            </a:r>
            <a:endParaRPr/>
          </a:p>
        </p:txBody>
      </p:sp>
      <p:sp>
        <p:nvSpPr>
          <p:cNvPr id="168" name="Google Shape;168;p4"/>
          <p:cNvSpPr txBox="1"/>
          <p:nvPr/>
        </p:nvSpPr>
        <p:spPr>
          <a:xfrm>
            <a:off x="1098576" y="6081997"/>
            <a:ext cx="9448760"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Labor Schedule &amp; Production Estimates</a:t>
            </a:r>
            <a:endParaRPr/>
          </a:p>
        </p:txBody>
      </p:sp>
      <p:sp>
        <p:nvSpPr>
          <p:cNvPr id="169" name="Google Shape;169;p4"/>
          <p:cNvSpPr txBox="1"/>
          <p:nvPr/>
        </p:nvSpPr>
        <p:spPr>
          <a:xfrm>
            <a:off x="256036" y="9616033"/>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
        <p:nvSpPr>
          <p:cNvPr id="170" name="Google Shape;170;p4"/>
          <p:cNvSpPr txBox="1"/>
          <p:nvPr/>
        </p:nvSpPr>
        <p:spPr>
          <a:xfrm>
            <a:off x="1098576" y="6855634"/>
            <a:ext cx="9448760"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Seasonal Planning, Succession &amp; Interplanting</a:t>
            </a:r>
            <a:endParaRPr/>
          </a:p>
        </p:txBody>
      </p:sp>
      <p:sp>
        <p:nvSpPr>
          <p:cNvPr id="171" name="Google Shape;171;p4"/>
          <p:cNvSpPr txBox="1"/>
          <p:nvPr/>
        </p:nvSpPr>
        <p:spPr>
          <a:xfrm>
            <a:off x="1098576" y="7686422"/>
            <a:ext cx="9448760"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Shared Systems, Collaboration &amp; Community Care</a:t>
            </a:r>
            <a:endParaRPr/>
          </a:p>
        </p:txBody>
      </p:sp>
      <p:sp>
        <p:nvSpPr>
          <p:cNvPr id="172" name="Google Shape;172;p4"/>
          <p:cNvSpPr txBox="1"/>
          <p:nvPr/>
        </p:nvSpPr>
        <p:spPr>
          <a:xfrm>
            <a:off x="1098576" y="8517209"/>
            <a:ext cx="9448760" cy="4385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Peer Sharing &amp; Plan Review</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FF6"/>
        </a:solidFill>
      </p:bgPr>
    </p:bg>
    <p:spTree>
      <p:nvGrpSpPr>
        <p:cNvPr id="176" name="Shape 176"/>
        <p:cNvGrpSpPr/>
        <p:nvPr/>
      </p:nvGrpSpPr>
      <p:grpSpPr>
        <a:xfrm>
          <a:off x="0" y="0"/>
          <a:ext cx="0" cy="0"/>
          <a:chOff x="0" y="0"/>
          <a:chExt cx="0" cy="0"/>
        </a:xfrm>
      </p:grpSpPr>
      <p:sp>
        <p:nvSpPr>
          <p:cNvPr id="177" name="Google Shape;177;p5"/>
          <p:cNvSpPr/>
          <p:nvPr/>
        </p:nvSpPr>
        <p:spPr>
          <a:xfrm>
            <a:off x="5326815" y="2206267"/>
            <a:ext cx="7778603" cy="8226433"/>
          </a:xfrm>
          <a:custGeom>
            <a:rect b="b" l="l" r="r" t="t"/>
            <a:pathLst>
              <a:path extrusionOk="0" h="8226433" w="7778603">
                <a:moveTo>
                  <a:pt x="0" y="0"/>
                </a:moveTo>
                <a:lnTo>
                  <a:pt x="7778603" y="0"/>
                </a:lnTo>
                <a:lnTo>
                  <a:pt x="7778603" y="8226433"/>
                </a:lnTo>
                <a:lnTo>
                  <a:pt x="0" y="8226433"/>
                </a:lnTo>
                <a:lnTo>
                  <a:pt x="0" y="0"/>
                </a:lnTo>
                <a:close/>
              </a:path>
            </a:pathLst>
          </a:custGeom>
          <a:blipFill rotWithShape="1">
            <a:blip r:embed="rId3">
              <a:alphaModFix amt="32999"/>
            </a:blip>
            <a:stretch>
              <a:fillRect b="0" l="0" r="0" t="0"/>
            </a:stretch>
          </a:blipFill>
          <a:ln>
            <a:noFill/>
          </a:ln>
        </p:spPr>
      </p:sp>
      <p:cxnSp>
        <p:nvCxnSpPr>
          <p:cNvPr id="178" name="Google Shape;178;p5"/>
          <p:cNvCxnSpPr/>
          <p:nvPr/>
        </p:nvCxnSpPr>
        <p:spPr>
          <a:xfrm rot="10800000">
            <a:off x="6132199" y="3860054"/>
            <a:ext cx="0" cy="4591710"/>
          </a:xfrm>
          <a:prstGeom prst="straightConnector1">
            <a:avLst/>
          </a:prstGeom>
          <a:noFill/>
          <a:ln cap="flat" cmpd="sng" w="19050">
            <a:solidFill>
              <a:srgbClr val="000000"/>
            </a:solidFill>
            <a:prstDash val="solid"/>
            <a:round/>
            <a:headEnd len="sm" w="sm" type="none"/>
            <a:tailEnd len="sm" w="sm" type="none"/>
          </a:ln>
        </p:spPr>
      </p:cxnSp>
      <p:cxnSp>
        <p:nvCxnSpPr>
          <p:cNvPr id="179" name="Google Shape;179;p5"/>
          <p:cNvCxnSpPr/>
          <p:nvPr/>
        </p:nvCxnSpPr>
        <p:spPr>
          <a:xfrm rot="10800000">
            <a:off x="11498037" y="3860054"/>
            <a:ext cx="0" cy="4591710"/>
          </a:xfrm>
          <a:prstGeom prst="straightConnector1">
            <a:avLst/>
          </a:prstGeom>
          <a:noFill/>
          <a:ln cap="flat" cmpd="sng" w="19050">
            <a:solidFill>
              <a:srgbClr val="000000"/>
            </a:solidFill>
            <a:prstDash val="solid"/>
            <a:round/>
            <a:headEnd len="sm" w="sm" type="none"/>
            <a:tailEnd len="sm" w="sm" type="none"/>
          </a:ln>
        </p:spPr>
      </p:cxnSp>
      <p:sp>
        <p:nvSpPr>
          <p:cNvPr id="180" name="Google Shape;180;p5"/>
          <p:cNvSpPr/>
          <p:nvPr/>
        </p:nvSpPr>
        <p:spPr>
          <a:xfrm>
            <a:off x="1550585" y="4187203"/>
            <a:ext cx="3202432" cy="4237599"/>
          </a:xfrm>
          <a:custGeom>
            <a:rect b="b" l="l" r="r" t="t"/>
            <a:pathLst>
              <a:path extrusionOk="0" h="1075533" w="812800">
                <a:moveTo>
                  <a:pt x="0" y="0"/>
                </a:moveTo>
                <a:lnTo>
                  <a:pt x="812800" y="0"/>
                </a:lnTo>
                <a:lnTo>
                  <a:pt x="812800" y="1075533"/>
                </a:lnTo>
                <a:lnTo>
                  <a:pt x="0" y="1075533"/>
                </a:lnTo>
                <a:close/>
              </a:path>
            </a:pathLst>
          </a:custGeom>
          <a:blipFill rotWithShape="1">
            <a:blip r:embed="rId4">
              <a:alphaModFix/>
            </a:blip>
            <a:stretch>
              <a:fillRect b="-7036" l="0" r="0" t="-7037"/>
            </a:stretch>
          </a:blipFill>
          <a:ln>
            <a:noFill/>
          </a:ln>
        </p:spPr>
      </p:sp>
      <p:sp>
        <p:nvSpPr>
          <p:cNvPr id="181" name="Google Shape;181;p5"/>
          <p:cNvSpPr/>
          <p:nvPr/>
        </p:nvSpPr>
        <p:spPr>
          <a:xfrm>
            <a:off x="7213902" y="4187203"/>
            <a:ext cx="3202432" cy="4237599"/>
          </a:xfrm>
          <a:custGeom>
            <a:rect b="b" l="l" r="r" t="t"/>
            <a:pathLst>
              <a:path extrusionOk="0" h="1075533" w="812800">
                <a:moveTo>
                  <a:pt x="0" y="0"/>
                </a:moveTo>
                <a:lnTo>
                  <a:pt x="812800" y="0"/>
                </a:lnTo>
                <a:lnTo>
                  <a:pt x="812800" y="1075533"/>
                </a:lnTo>
                <a:lnTo>
                  <a:pt x="0" y="1075533"/>
                </a:lnTo>
                <a:close/>
              </a:path>
            </a:pathLst>
          </a:custGeom>
          <a:blipFill rotWithShape="1">
            <a:blip r:embed="rId5">
              <a:alphaModFix/>
            </a:blip>
            <a:stretch>
              <a:fillRect b="0" l="-16160" r="-16160" t="0"/>
            </a:stretch>
          </a:blipFill>
          <a:ln>
            <a:noFill/>
          </a:ln>
        </p:spPr>
      </p:sp>
      <p:sp>
        <p:nvSpPr>
          <p:cNvPr id="182" name="Google Shape;182;p5"/>
          <p:cNvSpPr/>
          <p:nvPr/>
        </p:nvSpPr>
        <p:spPr>
          <a:xfrm>
            <a:off x="13221045" y="4187203"/>
            <a:ext cx="3202432" cy="4264561"/>
          </a:xfrm>
          <a:custGeom>
            <a:rect b="b" l="l" r="r" t="t"/>
            <a:pathLst>
              <a:path extrusionOk="0" h="1082376" w="812800">
                <a:moveTo>
                  <a:pt x="0" y="0"/>
                </a:moveTo>
                <a:lnTo>
                  <a:pt x="812800" y="0"/>
                </a:lnTo>
                <a:lnTo>
                  <a:pt x="812800" y="1082376"/>
                </a:lnTo>
                <a:lnTo>
                  <a:pt x="0" y="1082376"/>
                </a:lnTo>
                <a:close/>
              </a:path>
            </a:pathLst>
          </a:custGeom>
          <a:blipFill rotWithShape="1">
            <a:blip r:embed="rId6">
              <a:alphaModFix/>
            </a:blip>
            <a:stretch>
              <a:fillRect b="0" l="-9121" r="-9119" t="0"/>
            </a:stretch>
          </a:blipFill>
          <a:ln>
            <a:noFill/>
          </a:ln>
        </p:spPr>
      </p:sp>
      <p:grpSp>
        <p:nvGrpSpPr>
          <p:cNvPr id="183" name="Google Shape;183;p5"/>
          <p:cNvGrpSpPr/>
          <p:nvPr/>
        </p:nvGrpSpPr>
        <p:grpSpPr>
          <a:xfrm>
            <a:off x="-5048651" y="9113639"/>
            <a:ext cx="23617764" cy="1173361"/>
            <a:chOff x="0" y="-38100"/>
            <a:chExt cx="6220316" cy="309033"/>
          </a:xfrm>
        </p:grpSpPr>
        <p:sp>
          <p:nvSpPr>
            <p:cNvPr id="184" name="Google Shape;184;p5"/>
            <p:cNvSpPr/>
            <p:nvPr/>
          </p:nvSpPr>
          <p:spPr>
            <a:xfrm>
              <a:off x="0" y="0"/>
              <a:ext cx="6220316" cy="270933"/>
            </a:xfrm>
            <a:custGeom>
              <a:rect b="b" l="l" r="r" t="t"/>
              <a:pathLst>
                <a:path extrusionOk="0" h="270933" w="6220316">
                  <a:moveTo>
                    <a:pt x="0" y="0"/>
                  </a:moveTo>
                  <a:lnTo>
                    <a:pt x="6220316" y="0"/>
                  </a:lnTo>
                  <a:lnTo>
                    <a:pt x="6220316" y="270933"/>
                  </a:lnTo>
                  <a:lnTo>
                    <a:pt x="0" y="270933"/>
                  </a:lnTo>
                  <a:close/>
                </a:path>
              </a:pathLst>
            </a:custGeom>
            <a:gradFill>
              <a:gsLst>
                <a:gs pos="0">
                  <a:srgbClr val="006601"/>
                </a:gs>
                <a:gs pos="100000">
                  <a:srgbClr val="ACB727"/>
                </a:gs>
              </a:gsLst>
              <a:lin ang="0" scaled="0"/>
            </a:gradFill>
            <a:ln>
              <a:noFill/>
            </a:ln>
          </p:spPr>
        </p:sp>
        <p:sp>
          <p:nvSpPr>
            <p:cNvPr id="185" name="Google Shape;185;p5"/>
            <p:cNvSpPr txBox="1"/>
            <p:nvPr/>
          </p:nvSpPr>
          <p:spPr>
            <a:xfrm>
              <a:off x="0" y="-38100"/>
              <a:ext cx="6220316" cy="30903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6" name="Google Shape;186;p5"/>
          <p:cNvSpPr/>
          <p:nvPr/>
        </p:nvSpPr>
        <p:spPr>
          <a:xfrm>
            <a:off x="16980536" y="9449571"/>
            <a:ext cx="1126792" cy="646157"/>
          </a:xfrm>
          <a:custGeom>
            <a:rect b="b" l="l" r="r" t="t"/>
            <a:pathLst>
              <a:path extrusionOk="0" h="646157" w="1126792">
                <a:moveTo>
                  <a:pt x="0" y="0"/>
                </a:moveTo>
                <a:lnTo>
                  <a:pt x="1126792" y="0"/>
                </a:lnTo>
                <a:lnTo>
                  <a:pt x="1126792" y="646158"/>
                </a:lnTo>
                <a:lnTo>
                  <a:pt x="0" y="646158"/>
                </a:lnTo>
                <a:lnTo>
                  <a:pt x="0" y="0"/>
                </a:lnTo>
                <a:close/>
              </a:path>
            </a:pathLst>
          </a:custGeom>
          <a:blipFill rotWithShape="1">
            <a:blip r:embed="rId7">
              <a:alphaModFix/>
            </a:blip>
            <a:stretch>
              <a:fillRect b="-34747" l="0" r="0" t="0"/>
            </a:stretch>
          </a:blipFill>
          <a:ln>
            <a:noFill/>
          </a:ln>
        </p:spPr>
      </p:sp>
      <p:sp>
        <p:nvSpPr>
          <p:cNvPr id="187" name="Google Shape;187;p5"/>
          <p:cNvSpPr txBox="1"/>
          <p:nvPr/>
        </p:nvSpPr>
        <p:spPr>
          <a:xfrm>
            <a:off x="3946333" y="245037"/>
            <a:ext cx="10395300" cy="1215900"/>
          </a:xfrm>
          <a:prstGeom prst="rect">
            <a:avLst/>
          </a:prstGeom>
          <a:noFill/>
          <a:ln>
            <a:noFill/>
          </a:ln>
        </p:spPr>
        <p:txBody>
          <a:bodyPr anchorCtr="0" anchor="t" bIns="0" lIns="0" spcFirstLastPara="1" rIns="0" wrap="square" tIns="0">
            <a:spAutoFit/>
          </a:bodyPr>
          <a:lstStyle/>
          <a:p>
            <a:pPr indent="0" lvl="0" marL="0" marR="0" rtl="0" algn="l">
              <a:lnSpc>
                <a:spcPct val="140004"/>
              </a:lnSpc>
              <a:spcBef>
                <a:spcPts val="0"/>
              </a:spcBef>
              <a:spcAft>
                <a:spcPts val="0"/>
              </a:spcAft>
              <a:buNone/>
            </a:pPr>
            <a:r>
              <a:rPr b="1" i="0" lang="en-US" sz="7899" u="none" cap="none" strike="noStrike">
                <a:solidFill>
                  <a:srgbClr val="013927"/>
                </a:solidFill>
                <a:latin typeface="Lato"/>
                <a:ea typeface="Lato"/>
                <a:cs typeface="Lato"/>
                <a:sym typeface="Lato"/>
              </a:rPr>
              <a:t>LANGUAGE-SHARING</a:t>
            </a:r>
            <a:endParaRPr sz="400"/>
          </a:p>
        </p:txBody>
      </p:sp>
      <p:sp>
        <p:nvSpPr>
          <p:cNvPr id="188" name="Google Shape;188;p5"/>
          <p:cNvSpPr txBox="1"/>
          <p:nvPr/>
        </p:nvSpPr>
        <p:spPr>
          <a:xfrm>
            <a:off x="1028700" y="3079674"/>
            <a:ext cx="3916237" cy="898212"/>
          </a:xfrm>
          <a:prstGeom prst="rect">
            <a:avLst/>
          </a:prstGeom>
          <a:noFill/>
          <a:ln>
            <a:noFill/>
          </a:ln>
        </p:spPr>
        <p:txBody>
          <a:bodyPr anchorCtr="0" anchor="t" bIns="0" lIns="0" spcFirstLastPara="1" rIns="0" wrap="square" tIns="0">
            <a:spAutoFit/>
          </a:bodyPr>
          <a:lstStyle/>
          <a:p>
            <a:pPr indent="0" lvl="0" marL="0" marR="0" rtl="0" algn="ctr">
              <a:lnSpc>
                <a:spcPct val="140019"/>
              </a:lnSpc>
              <a:spcBef>
                <a:spcPts val="0"/>
              </a:spcBef>
              <a:spcAft>
                <a:spcPts val="0"/>
              </a:spcAft>
              <a:buNone/>
            </a:pPr>
            <a:r>
              <a:rPr b="1" i="0" lang="en-US" sz="3041" u="none" cap="none" strike="noStrike">
                <a:solidFill>
                  <a:srgbClr val="ACB727"/>
                </a:solidFill>
                <a:latin typeface="Inter"/>
                <a:ea typeface="Inter"/>
                <a:cs typeface="Inter"/>
                <a:sym typeface="Inter"/>
              </a:rPr>
              <a:t>Climate &amp; </a:t>
            </a:r>
            <a:endParaRPr/>
          </a:p>
          <a:p>
            <a:pPr indent="0" lvl="0" marL="0" marR="0" rtl="0" algn="ctr">
              <a:lnSpc>
                <a:spcPct val="63992"/>
              </a:lnSpc>
              <a:spcBef>
                <a:spcPts val="0"/>
              </a:spcBef>
              <a:spcAft>
                <a:spcPts val="0"/>
              </a:spcAft>
              <a:buNone/>
            </a:pPr>
            <a:r>
              <a:rPr b="1" i="0" lang="en-US" sz="3041" u="none" cap="none" strike="noStrike">
                <a:solidFill>
                  <a:srgbClr val="ACB727"/>
                </a:solidFill>
                <a:latin typeface="Inter"/>
                <a:ea typeface="Inter"/>
                <a:cs typeface="Inter"/>
                <a:sym typeface="Inter"/>
              </a:rPr>
              <a:t>Climate Change</a:t>
            </a:r>
            <a:endParaRPr/>
          </a:p>
        </p:txBody>
      </p:sp>
      <p:sp>
        <p:nvSpPr>
          <p:cNvPr id="189" name="Google Shape;189;p5"/>
          <p:cNvSpPr txBox="1"/>
          <p:nvPr/>
        </p:nvSpPr>
        <p:spPr>
          <a:xfrm>
            <a:off x="6875027" y="3179691"/>
            <a:ext cx="3880181" cy="798195"/>
          </a:xfrm>
          <a:prstGeom prst="rect">
            <a:avLst/>
          </a:prstGeom>
          <a:noFill/>
          <a:ln>
            <a:noFill/>
          </a:ln>
        </p:spPr>
        <p:txBody>
          <a:bodyPr anchorCtr="0" anchor="t" bIns="0" lIns="0" spcFirstLastPara="1" rIns="0" wrap="square" tIns="0">
            <a:spAutoFit/>
          </a:bodyPr>
          <a:lstStyle/>
          <a:p>
            <a:pPr indent="0" lvl="0" marL="0" marR="0" rtl="0" algn="ctr">
              <a:lnSpc>
                <a:spcPct val="103001"/>
              </a:lnSpc>
              <a:spcBef>
                <a:spcPts val="0"/>
              </a:spcBef>
              <a:spcAft>
                <a:spcPts val="0"/>
              </a:spcAft>
              <a:buNone/>
            </a:pPr>
            <a:r>
              <a:rPr b="1" i="0" lang="en-US" sz="2999" u="none" cap="none" strike="noStrike">
                <a:solidFill>
                  <a:srgbClr val="ACB727"/>
                </a:solidFill>
                <a:latin typeface="Inter"/>
                <a:ea typeface="Inter"/>
                <a:cs typeface="Inter"/>
                <a:sym typeface="Inter"/>
              </a:rPr>
              <a:t>Climate Justice &amp; Climate Resiliency</a:t>
            </a:r>
            <a:endParaRPr/>
          </a:p>
        </p:txBody>
      </p:sp>
      <p:sp>
        <p:nvSpPr>
          <p:cNvPr id="190" name="Google Shape;190;p5"/>
          <p:cNvSpPr txBox="1"/>
          <p:nvPr/>
        </p:nvSpPr>
        <p:spPr>
          <a:xfrm>
            <a:off x="12992260" y="3149211"/>
            <a:ext cx="3660003" cy="828675"/>
          </a:xfrm>
          <a:prstGeom prst="rect">
            <a:avLst/>
          </a:prstGeom>
          <a:noFill/>
          <a:ln>
            <a:noFill/>
          </a:ln>
        </p:spPr>
        <p:txBody>
          <a:bodyPr anchorCtr="0" anchor="t" bIns="0" lIns="0" spcFirstLastPara="1" rIns="0" wrap="square" tIns="0">
            <a:spAutoFit/>
          </a:bodyPr>
          <a:lstStyle/>
          <a:p>
            <a:pPr indent="0" lvl="0" marL="0" marR="0" rtl="0" algn="ctr">
              <a:lnSpc>
                <a:spcPct val="110003"/>
              </a:lnSpc>
              <a:spcBef>
                <a:spcPts val="0"/>
              </a:spcBef>
              <a:spcAft>
                <a:spcPts val="0"/>
              </a:spcAft>
              <a:buNone/>
            </a:pPr>
            <a:r>
              <a:rPr b="1" i="0" lang="en-US" sz="2999" u="none" cap="none" strike="noStrike">
                <a:solidFill>
                  <a:srgbClr val="ACB727"/>
                </a:solidFill>
                <a:latin typeface="Inter"/>
                <a:ea typeface="Inter"/>
                <a:cs typeface="Inter"/>
                <a:sym typeface="Inter"/>
              </a:rPr>
              <a:t>Agriculture &amp; Urban Agriculture</a:t>
            </a:r>
            <a:endParaRPr/>
          </a:p>
        </p:txBody>
      </p:sp>
      <p:sp>
        <p:nvSpPr>
          <p:cNvPr id="191" name="Google Shape;191;p5"/>
          <p:cNvSpPr txBox="1"/>
          <p:nvPr/>
        </p:nvSpPr>
        <p:spPr>
          <a:xfrm>
            <a:off x="256036" y="9616033"/>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
        <p:nvSpPr>
          <p:cNvPr id="192" name="Google Shape;192;p5"/>
          <p:cNvSpPr txBox="1"/>
          <p:nvPr/>
        </p:nvSpPr>
        <p:spPr>
          <a:xfrm>
            <a:off x="2189166" y="1809682"/>
            <a:ext cx="13800470" cy="831271"/>
          </a:xfrm>
          <a:prstGeom prst="rect">
            <a:avLst/>
          </a:prstGeom>
          <a:noFill/>
          <a:ln>
            <a:noFill/>
          </a:ln>
        </p:spPr>
        <p:txBody>
          <a:bodyPr anchorCtr="0" anchor="t" bIns="0" lIns="0" spcFirstLastPara="1" rIns="0" wrap="square" tIns="0">
            <a:spAutoFit/>
          </a:bodyPr>
          <a:lstStyle/>
          <a:p>
            <a:pPr indent="0" lvl="0" marL="0" marR="0" rtl="0" algn="ctr">
              <a:lnSpc>
                <a:spcPct val="107004"/>
              </a:lnSpc>
              <a:spcBef>
                <a:spcPts val="0"/>
              </a:spcBef>
              <a:spcAft>
                <a:spcPts val="0"/>
              </a:spcAft>
              <a:buNone/>
            </a:pPr>
            <a:r>
              <a:rPr b="1" i="0" lang="en-US" sz="3041" u="none" cap="none" strike="noStrike">
                <a:solidFill>
                  <a:srgbClr val="FEB415"/>
                </a:solidFill>
                <a:latin typeface="Inter"/>
                <a:ea typeface="Inter"/>
                <a:cs typeface="Inter"/>
                <a:sym typeface="Inter"/>
              </a:rPr>
              <a:t>Establishing shared definitions and terminology to ensure a common understanding throughout the program.</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FF6"/>
        </a:solidFill>
      </p:bgPr>
    </p:bg>
    <p:spTree>
      <p:nvGrpSpPr>
        <p:cNvPr id="196" name="Shape 196"/>
        <p:cNvGrpSpPr/>
        <p:nvPr/>
      </p:nvGrpSpPr>
      <p:grpSpPr>
        <a:xfrm>
          <a:off x="0" y="0"/>
          <a:ext cx="0" cy="0"/>
          <a:chOff x="0" y="0"/>
          <a:chExt cx="0" cy="0"/>
        </a:xfrm>
      </p:grpSpPr>
      <p:grpSp>
        <p:nvGrpSpPr>
          <p:cNvPr id="197" name="Google Shape;197;p6"/>
          <p:cNvGrpSpPr/>
          <p:nvPr/>
        </p:nvGrpSpPr>
        <p:grpSpPr>
          <a:xfrm>
            <a:off x="8581041" y="8285899"/>
            <a:ext cx="8237745" cy="1243779"/>
            <a:chOff x="0" y="-47625"/>
            <a:chExt cx="2114125" cy="319202"/>
          </a:xfrm>
        </p:grpSpPr>
        <p:sp>
          <p:nvSpPr>
            <p:cNvPr id="198" name="Google Shape;198;p6"/>
            <p:cNvSpPr/>
            <p:nvPr/>
          </p:nvSpPr>
          <p:spPr>
            <a:xfrm>
              <a:off x="0" y="0"/>
              <a:ext cx="2114125" cy="271577"/>
            </a:xfrm>
            <a:custGeom>
              <a:rect b="b" l="l" r="r" t="t"/>
              <a:pathLst>
                <a:path extrusionOk="0" h="271577" w="2114125">
                  <a:moveTo>
                    <a:pt x="93981" y="0"/>
                  </a:moveTo>
                  <a:lnTo>
                    <a:pt x="2020144" y="0"/>
                  </a:lnTo>
                  <a:cubicBezTo>
                    <a:pt x="2072049" y="0"/>
                    <a:pt x="2114125" y="42077"/>
                    <a:pt x="2114125" y="93981"/>
                  </a:cubicBezTo>
                  <a:lnTo>
                    <a:pt x="2114125" y="177596"/>
                  </a:lnTo>
                  <a:cubicBezTo>
                    <a:pt x="2114125" y="202521"/>
                    <a:pt x="2104224" y="226426"/>
                    <a:pt x="2086599" y="244051"/>
                  </a:cubicBezTo>
                  <a:cubicBezTo>
                    <a:pt x="2068974" y="261676"/>
                    <a:pt x="2045070" y="271577"/>
                    <a:pt x="2020144" y="271577"/>
                  </a:cubicBezTo>
                  <a:lnTo>
                    <a:pt x="93981" y="271577"/>
                  </a:lnTo>
                  <a:cubicBezTo>
                    <a:pt x="69056" y="271577"/>
                    <a:pt x="45151" y="261676"/>
                    <a:pt x="27526" y="244051"/>
                  </a:cubicBezTo>
                  <a:cubicBezTo>
                    <a:pt x="9902" y="226426"/>
                    <a:pt x="0" y="202521"/>
                    <a:pt x="0" y="177596"/>
                  </a:cubicBezTo>
                  <a:lnTo>
                    <a:pt x="0" y="93981"/>
                  </a:lnTo>
                  <a:cubicBezTo>
                    <a:pt x="0" y="69056"/>
                    <a:pt x="9902" y="45151"/>
                    <a:pt x="27526" y="27526"/>
                  </a:cubicBezTo>
                  <a:cubicBezTo>
                    <a:pt x="45151" y="9902"/>
                    <a:pt x="69056" y="0"/>
                    <a:pt x="93981" y="0"/>
                  </a:cubicBezTo>
                  <a:close/>
                </a:path>
              </a:pathLst>
            </a:custGeom>
            <a:solidFill>
              <a:srgbClr val="4077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6"/>
            <p:cNvSpPr txBox="1"/>
            <p:nvPr/>
          </p:nvSpPr>
          <p:spPr>
            <a:xfrm>
              <a:off x="0" y="-47625"/>
              <a:ext cx="2114125" cy="319202"/>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00" name="Google Shape;200;p6"/>
          <p:cNvGrpSpPr/>
          <p:nvPr/>
        </p:nvGrpSpPr>
        <p:grpSpPr>
          <a:xfrm>
            <a:off x="15408305" y="8182668"/>
            <a:ext cx="1597979" cy="1597979"/>
            <a:chOff x="0" y="0"/>
            <a:chExt cx="812800" cy="812800"/>
          </a:xfrm>
        </p:grpSpPr>
        <p:sp>
          <p:nvSpPr>
            <p:cNvPr id="201" name="Google Shape;201;p6"/>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FFF6"/>
            </a:solidFill>
            <a:ln cap="sq" cmpd="sng" w="47625">
              <a:solidFill>
                <a:srgbClr val="40770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6"/>
            <p:cNvSpPr txBox="1"/>
            <p:nvPr/>
          </p:nvSpPr>
          <p:spPr>
            <a:xfrm>
              <a:off x="76200" y="28575"/>
              <a:ext cx="660400" cy="708025"/>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3" name="Google Shape;203;p6"/>
          <p:cNvSpPr/>
          <p:nvPr/>
        </p:nvSpPr>
        <p:spPr>
          <a:xfrm>
            <a:off x="0" y="0"/>
            <a:ext cx="7537315" cy="10287000"/>
          </a:xfrm>
          <a:custGeom>
            <a:rect b="b" l="l" r="r" t="t"/>
            <a:pathLst>
              <a:path extrusionOk="0" h="10287000" w="7537315">
                <a:moveTo>
                  <a:pt x="0" y="0"/>
                </a:moveTo>
                <a:lnTo>
                  <a:pt x="7537315" y="0"/>
                </a:lnTo>
                <a:lnTo>
                  <a:pt x="7537315" y="10287000"/>
                </a:lnTo>
                <a:lnTo>
                  <a:pt x="0" y="10287000"/>
                </a:lnTo>
                <a:lnTo>
                  <a:pt x="0" y="0"/>
                </a:lnTo>
                <a:close/>
              </a:path>
            </a:pathLst>
          </a:custGeom>
          <a:blipFill rotWithShape="1">
            <a:blip r:embed="rId3">
              <a:alphaModFix/>
            </a:blip>
            <a:stretch>
              <a:fillRect b="0" l="-39034" r="-1357" t="-2867"/>
            </a:stretch>
          </a:blipFill>
          <a:ln>
            <a:noFill/>
          </a:ln>
        </p:spPr>
      </p:sp>
      <p:sp>
        <p:nvSpPr>
          <p:cNvPr id="204" name="Google Shape;204;p6"/>
          <p:cNvSpPr txBox="1"/>
          <p:nvPr/>
        </p:nvSpPr>
        <p:spPr>
          <a:xfrm>
            <a:off x="7951145" y="388470"/>
            <a:ext cx="10588200" cy="2753100"/>
          </a:xfrm>
          <a:prstGeom prst="rect">
            <a:avLst/>
          </a:prstGeom>
          <a:noFill/>
          <a:ln>
            <a:noFill/>
          </a:ln>
        </p:spPr>
        <p:txBody>
          <a:bodyPr anchorCtr="0" anchor="t" bIns="0" lIns="0" spcFirstLastPara="1" rIns="0" wrap="square" tIns="0">
            <a:spAutoFit/>
          </a:bodyPr>
          <a:lstStyle/>
          <a:p>
            <a:pPr indent="0" lvl="0" marL="0" marR="0" rtl="0" algn="l">
              <a:lnSpc>
                <a:spcPct val="97004"/>
              </a:lnSpc>
              <a:spcBef>
                <a:spcPts val="0"/>
              </a:spcBef>
              <a:spcAft>
                <a:spcPts val="0"/>
              </a:spcAft>
              <a:buNone/>
            </a:pPr>
            <a:r>
              <a:rPr b="1" i="0" lang="en-US" sz="6146" u="none" cap="none" strike="noStrike">
                <a:solidFill>
                  <a:srgbClr val="013927"/>
                </a:solidFill>
                <a:latin typeface="Lato"/>
                <a:ea typeface="Lato"/>
                <a:cs typeface="Lato"/>
                <a:sym typeface="Lato"/>
              </a:rPr>
              <a:t>ST PAUL, FROGTOWN NEIGHBORHOOD &amp; CLIMATE JUSTICE: </a:t>
            </a:r>
            <a:endParaRPr sz="100"/>
          </a:p>
        </p:txBody>
      </p:sp>
      <p:pic>
        <p:nvPicPr>
          <p:cNvPr id="205" name="Google Shape;205;p6"/>
          <p:cNvPicPr preferRelativeResize="0"/>
          <p:nvPr/>
        </p:nvPicPr>
        <p:blipFill rotWithShape="1">
          <a:blip r:embed="rId4">
            <a:alphaModFix/>
          </a:blip>
          <a:srcRect b="0" l="0" r="0" t="0"/>
          <a:stretch/>
        </p:blipFill>
        <p:spPr>
          <a:xfrm>
            <a:off x="15578541" y="8362354"/>
            <a:ext cx="1273446" cy="1273446"/>
          </a:xfrm>
          <a:prstGeom prst="rect">
            <a:avLst/>
          </a:prstGeom>
          <a:noFill/>
          <a:ln>
            <a:noFill/>
          </a:ln>
        </p:spPr>
      </p:pic>
      <p:sp>
        <p:nvSpPr>
          <p:cNvPr id="206" name="Google Shape;206;p6"/>
          <p:cNvSpPr txBox="1"/>
          <p:nvPr/>
        </p:nvSpPr>
        <p:spPr>
          <a:xfrm>
            <a:off x="8895540" y="8637426"/>
            <a:ext cx="6640409" cy="695046"/>
          </a:xfrm>
          <a:prstGeom prst="rect">
            <a:avLst/>
          </a:prstGeom>
          <a:noFill/>
          <a:ln>
            <a:noFill/>
          </a:ln>
        </p:spPr>
        <p:txBody>
          <a:bodyPr anchorCtr="0" anchor="t" bIns="0" lIns="0" spcFirstLastPara="1" rIns="0" wrap="square" tIns="0">
            <a:spAutoFit/>
          </a:bodyPr>
          <a:lstStyle/>
          <a:p>
            <a:pPr indent="0" lvl="0" marL="0" marR="0" rtl="0" algn="l">
              <a:lnSpc>
                <a:spcPct val="97979"/>
              </a:lnSpc>
              <a:spcBef>
                <a:spcPts val="0"/>
              </a:spcBef>
              <a:spcAft>
                <a:spcPts val="0"/>
              </a:spcAft>
              <a:buNone/>
            </a:pPr>
            <a:r>
              <a:rPr b="1" i="0" lang="en-US" sz="2722" u="none" cap="none" strike="noStrike">
                <a:solidFill>
                  <a:srgbClr val="EDEDED"/>
                </a:solidFill>
                <a:latin typeface="Inter"/>
                <a:ea typeface="Inter"/>
                <a:cs typeface="Inter"/>
                <a:sym typeface="Inter"/>
              </a:rPr>
              <a:t>Check out the St Paul, Frogtown Neighborhood &amp; Climate Justice here:</a:t>
            </a:r>
            <a:endParaRPr/>
          </a:p>
        </p:txBody>
      </p:sp>
      <p:sp>
        <p:nvSpPr>
          <p:cNvPr id="207" name="Google Shape;207;p6"/>
          <p:cNvSpPr txBox="1"/>
          <p:nvPr/>
        </p:nvSpPr>
        <p:spPr>
          <a:xfrm>
            <a:off x="7951156" y="3301639"/>
            <a:ext cx="10509000" cy="4428300"/>
          </a:xfrm>
          <a:prstGeom prst="rect">
            <a:avLst/>
          </a:prstGeom>
          <a:noFill/>
          <a:ln>
            <a:noFill/>
          </a:ln>
        </p:spPr>
        <p:txBody>
          <a:bodyPr anchorCtr="0" anchor="t" bIns="0" lIns="0" spcFirstLastPara="1" rIns="0" wrap="square" tIns="0">
            <a:spAutoFit/>
          </a:bodyPr>
          <a:lstStyle/>
          <a:p>
            <a:pPr indent="0" lvl="0" marL="0" marR="0" rtl="0" algn="l">
              <a:lnSpc>
                <a:spcPct val="162046"/>
              </a:lnSpc>
              <a:spcBef>
                <a:spcPts val="0"/>
              </a:spcBef>
              <a:spcAft>
                <a:spcPts val="0"/>
              </a:spcAft>
              <a:buNone/>
            </a:pPr>
            <a:r>
              <a:rPr b="1" i="0" lang="en-US" sz="2683" u="none" cap="none" strike="noStrike">
                <a:solidFill>
                  <a:srgbClr val="006601"/>
                </a:solidFill>
                <a:latin typeface="Inter"/>
                <a:ea typeface="Inter"/>
                <a:cs typeface="Inter"/>
                <a:sym typeface="Inter"/>
              </a:rPr>
              <a:t>1.Reduce consumption of water and chemicals </a:t>
            </a:r>
            <a:endParaRPr sz="800"/>
          </a:p>
          <a:p>
            <a:pPr indent="0" lvl="0" marL="0" marR="0" rtl="0" algn="l">
              <a:lnSpc>
                <a:spcPct val="162046"/>
              </a:lnSpc>
              <a:spcBef>
                <a:spcPts val="0"/>
              </a:spcBef>
              <a:spcAft>
                <a:spcPts val="0"/>
              </a:spcAft>
              <a:buNone/>
            </a:pPr>
            <a:r>
              <a:rPr b="1" i="0" lang="en-US" sz="2683" u="none" cap="none" strike="noStrike">
                <a:solidFill>
                  <a:srgbClr val="006601"/>
                </a:solidFill>
                <a:latin typeface="Inter"/>
                <a:ea typeface="Inter"/>
                <a:cs typeface="Inter"/>
                <a:sym typeface="Inter"/>
              </a:rPr>
              <a:t>2. Create and plant gardens</a:t>
            </a:r>
            <a:endParaRPr sz="800"/>
          </a:p>
          <a:p>
            <a:pPr indent="0" lvl="0" marL="0" marR="0" rtl="0" algn="l">
              <a:lnSpc>
                <a:spcPct val="162046"/>
              </a:lnSpc>
              <a:spcBef>
                <a:spcPts val="0"/>
              </a:spcBef>
              <a:spcAft>
                <a:spcPts val="0"/>
              </a:spcAft>
              <a:buNone/>
            </a:pPr>
            <a:r>
              <a:rPr b="1" i="0" lang="en-US" sz="2683" u="none" cap="none" strike="noStrike">
                <a:solidFill>
                  <a:srgbClr val="006601"/>
                </a:solidFill>
                <a:latin typeface="Inter"/>
                <a:ea typeface="Inter"/>
                <a:cs typeface="Inter"/>
                <a:sym typeface="Inter"/>
              </a:rPr>
              <a:t>3. Native plant/ pollinator gardens</a:t>
            </a:r>
            <a:endParaRPr sz="800"/>
          </a:p>
          <a:p>
            <a:pPr indent="0" lvl="0" marL="0" marR="0" rtl="0" algn="l">
              <a:lnSpc>
                <a:spcPct val="162046"/>
              </a:lnSpc>
              <a:spcBef>
                <a:spcPts val="0"/>
              </a:spcBef>
              <a:spcAft>
                <a:spcPts val="0"/>
              </a:spcAft>
              <a:buNone/>
            </a:pPr>
            <a:r>
              <a:rPr b="1" i="0" lang="en-US" sz="2683" u="none" cap="none" strike="noStrike">
                <a:solidFill>
                  <a:srgbClr val="006601"/>
                </a:solidFill>
                <a:latin typeface="Inter"/>
                <a:ea typeface="Inter"/>
                <a:cs typeface="Inter"/>
                <a:sym typeface="Inter"/>
              </a:rPr>
              <a:t>Vegetable gardens</a:t>
            </a:r>
            <a:endParaRPr sz="800"/>
          </a:p>
          <a:p>
            <a:pPr indent="0" lvl="0" marL="0" marR="0" rtl="0" algn="l">
              <a:lnSpc>
                <a:spcPct val="162046"/>
              </a:lnSpc>
              <a:spcBef>
                <a:spcPts val="0"/>
              </a:spcBef>
              <a:spcAft>
                <a:spcPts val="0"/>
              </a:spcAft>
              <a:buNone/>
            </a:pPr>
            <a:r>
              <a:rPr b="1" i="0" lang="en-US" sz="2683" u="none" cap="none" strike="noStrike">
                <a:solidFill>
                  <a:srgbClr val="006601"/>
                </a:solidFill>
                <a:latin typeface="Inter"/>
                <a:ea typeface="Inter"/>
                <a:cs typeface="Inter"/>
                <a:sym typeface="Inter"/>
              </a:rPr>
              <a:t>4. Rain gardens</a:t>
            </a:r>
            <a:endParaRPr sz="800"/>
          </a:p>
          <a:p>
            <a:pPr indent="0" lvl="0" marL="0" marR="0" rtl="0" algn="l">
              <a:lnSpc>
                <a:spcPct val="162046"/>
              </a:lnSpc>
              <a:spcBef>
                <a:spcPts val="0"/>
              </a:spcBef>
              <a:spcAft>
                <a:spcPts val="0"/>
              </a:spcAft>
              <a:buNone/>
            </a:pPr>
            <a:r>
              <a:rPr b="1" i="0" lang="en-US" sz="2683" u="none" cap="none" strike="noStrike">
                <a:solidFill>
                  <a:srgbClr val="006601"/>
                </a:solidFill>
                <a:latin typeface="Inter"/>
                <a:ea typeface="Inter"/>
                <a:cs typeface="Inter"/>
                <a:sym typeface="Inter"/>
              </a:rPr>
              <a:t>5. Volunteer to plant trees</a:t>
            </a:r>
            <a:endParaRPr sz="800"/>
          </a:p>
          <a:p>
            <a:pPr indent="0" lvl="0" marL="0" marR="0" rtl="0" algn="l">
              <a:lnSpc>
                <a:spcPct val="162046"/>
              </a:lnSpc>
              <a:spcBef>
                <a:spcPts val="0"/>
              </a:spcBef>
              <a:spcAft>
                <a:spcPts val="0"/>
              </a:spcAft>
              <a:buNone/>
            </a:pPr>
            <a:r>
              <a:rPr b="1" i="0" lang="en-US" sz="2683" u="none" cap="none" strike="noStrike">
                <a:solidFill>
                  <a:srgbClr val="006601"/>
                </a:solidFill>
                <a:latin typeface="Inter"/>
                <a:ea typeface="Inter"/>
                <a:cs typeface="Inter"/>
                <a:sym typeface="Inter"/>
              </a:rPr>
              <a:t>6. Advocate for green infrastructure</a:t>
            </a:r>
            <a:endParaRPr sz="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7"/>
          <p:cNvSpPr/>
          <p:nvPr/>
        </p:nvSpPr>
        <p:spPr>
          <a:xfrm>
            <a:off x="7854061" y="0"/>
            <a:ext cx="10433939" cy="7841889"/>
          </a:xfrm>
          <a:custGeom>
            <a:rect b="b" l="l" r="r" t="t"/>
            <a:pathLst>
              <a:path extrusionOk="0" h="1237392" w="1646398">
                <a:moveTo>
                  <a:pt x="0" y="0"/>
                </a:moveTo>
                <a:lnTo>
                  <a:pt x="1646398" y="0"/>
                </a:lnTo>
                <a:lnTo>
                  <a:pt x="1646398" y="1237392"/>
                </a:lnTo>
                <a:lnTo>
                  <a:pt x="0" y="1237392"/>
                </a:lnTo>
                <a:close/>
              </a:path>
            </a:pathLst>
          </a:custGeom>
          <a:blipFill rotWithShape="1">
            <a:blip r:embed="rId3">
              <a:alphaModFix/>
            </a:blip>
            <a:stretch>
              <a:fillRect b="-307" l="0" r="0" t="-308"/>
            </a:stretch>
          </a:blipFill>
          <a:ln>
            <a:noFill/>
          </a:ln>
        </p:spPr>
      </p:sp>
      <p:grpSp>
        <p:nvGrpSpPr>
          <p:cNvPr id="213" name="Google Shape;213;p7"/>
          <p:cNvGrpSpPr/>
          <p:nvPr/>
        </p:nvGrpSpPr>
        <p:grpSpPr>
          <a:xfrm>
            <a:off x="8602664" y="5947082"/>
            <a:ext cx="7869716" cy="2894014"/>
            <a:chOff x="0" y="-47625"/>
            <a:chExt cx="2072682" cy="762209"/>
          </a:xfrm>
        </p:grpSpPr>
        <p:sp>
          <p:nvSpPr>
            <p:cNvPr id="214" name="Google Shape;214;p7"/>
            <p:cNvSpPr/>
            <p:nvPr/>
          </p:nvSpPr>
          <p:spPr>
            <a:xfrm>
              <a:off x="0" y="0"/>
              <a:ext cx="2072682" cy="714584"/>
            </a:xfrm>
            <a:custGeom>
              <a:rect b="b" l="l" r="r" t="t"/>
              <a:pathLst>
                <a:path extrusionOk="0" h="714584" w="2072682">
                  <a:moveTo>
                    <a:pt x="0" y="0"/>
                  </a:moveTo>
                  <a:lnTo>
                    <a:pt x="2072682" y="0"/>
                  </a:lnTo>
                  <a:lnTo>
                    <a:pt x="2072682" y="714584"/>
                  </a:lnTo>
                  <a:lnTo>
                    <a:pt x="0" y="714584"/>
                  </a:lnTo>
                  <a:close/>
                </a:path>
              </a:pathLst>
            </a:custGeom>
            <a:solidFill>
              <a:srgbClr val="FFFFFF"/>
            </a:solidFill>
            <a:ln cap="sq" cmpd="sng" w="19050">
              <a:solidFill>
                <a:srgbClr val="7FC241"/>
              </a:solidFill>
              <a:prstDash val="solid"/>
              <a:miter lim="8000"/>
              <a:headEnd len="sm" w="sm" type="none"/>
              <a:tailEnd len="sm" w="sm" type="none"/>
            </a:ln>
          </p:spPr>
        </p:sp>
        <p:sp>
          <p:nvSpPr>
            <p:cNvPr id="215" name="Google Shape;215;p7"/>
            <p:cNvSpPr txBox="1"/>
            <p:nvPr/>
          </p:nvSpPr>
          <p:spPr>
            <a:xfrm>
              <a:off x="0" y="-47625"/>
              <a:ext cx="2072682" cy="762209"/>
            </a:xfrm>
            <a:prstGeom prst="rect">
              <a:avLst/>
            </a:prstGeom>
            <a:noFill/>
            <a:ln>
              <a:noFill/>
            </a:ln>
          </p:spPr>
          <p:txBody>
            <a:bodyPr anchorCtr="0" anchor="ctr" bIns="50800" lIns="50800" spcFirstLastPara="1" rIns="50800" wrap="square" tIns="50800">
              <a:noAutofit/>
            </a:bodyPr>
            <a:lstStyle/>
            <a:p>
              <a:pPr indent="0" lvl="0" marL="0" marR="0" rtl="0" algn="ctr">
                <a:lnSpc>
                  <a:spcPct val="11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6" name="Google Shape;216;p7"/>
          <p:cNvGrpSpPr/>
          <p:nvPr/>
        </p:nvGrpSpPr>
        <p:grpSpPr>
          <a:xfrm>
            <a:off x="-5048651" y="9113639"/>
            <a:ext cx="23476109" cy="1236707"/>
            <a:chOff x="0" y="-38100"/>
            <a:chExt cx="6183008" cy="325717"/>
          </a:xfrm>
        </p:grpSpPr>
        <p:sp>
          <p:nvSpPr>
            <p:cNvPr id="217" name="Google Shape;217;p7"/>
            <p:cNvSpPr/>
            <p:nvPr/>
          </p:nvSpPr>
          <p:spPr>
            <a:xfrm>
              <a:off x="0" y="0"/>
              <a:ext cx="6183008" cy="287617"/>
            </a:xfrm>
            <a:custGeom>
              <a:rect b="b" l="l" r="r" t="t"/>
              <a:pathLst>
                <a:path extrusionOk="0" h="287617" w="6183008">
                  <a:moveTo>
                    <a:pt x="0" y="0"/>
                  </a:moveTo>
                  <a:lnTo>
                    <a:pt x="6183008" y="0"/>
                  </a:lnTo>
                  <a:lnTo>
                    <a:pt x="6183008" y="287617"/>
                  </a:lnTo>
                  <a:lnTo>
                    <a:pt x="0" y="287617"/>
                  </a:lnTo>
                  <a:close/>
                </a:path>
              </a:pathLst>
            </a:custGeom>
            <a:solidFill>
              <a:srgbClr val="013927"/>
            </a:solidFill>
            <a:ln>
              <a:noFill/>
            </a:ln>
          </p:spPr>
        </p:sp>
        <p:sp>
          <p:nvSpPr>
            <p:cNvPr id="218" name="Google Shape;218;p7"/>
            <p:cNvSpPr txBox="1"/>
            <p:nvPr/>
          </p:nvSpPr>
          <p:spPr>
            <a:xfrm>
              <a:off x="0" y="-38100"/>
              <a:ext cx="6183008"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9" name="Google Shape;219;p7"/>
          <p:cNvGrpSpPr/>
          <p:nvPr/>
        </p:nvGrpSpPr>
        <p:grpSpPr>
          <a:xfrm>
            <a:off x="-5048651" y="9113639"/>
            <a:ext cx="23617764" cy="1173361"/>
            <a:chOff x="0" y="-38100"/>
            <a:chExt cx="6220316" cy="309033"/>
          </a:xfrm>
        </p:grpSpPr>
        <p:sp>
          <p:nvSpPr>
            <p:cNvPr id="220" name="Google Shape;220;p7"/>
            <p:cNvSpPr/>
            <p:nvPr/>
          </p:nvSpPr>
          <p:spPr>
            <a:xfrm>
              <a:off x="0" y="0"/>
              <a:ext cx="6220316" cy="270933"/>
            </a:xfrm>
            <a:custGeom>
              <a:rect b="b" l="l" r="r" t="t"/>
              <a:pathLst>
                <a:path extrusionOk="0" h="270933" w="6220316">
                  <a:moveTo>
                    <a:pt x="0" y="0"/>
                  </a:moveTo>
                  <a:lnTo>
                    <a:pt x="6220316" y="0"/>
                  </a:lnTo>
                  <a:lnTo>
                    <a:pt x="6220316" y="270933"/>
                  </a:lnTo>
                  <a:lnTo>
                    <a:pt x="0" y="270933"/>
                  </a:lnTo>
                  <a:close/>
                </a:path>
              </a:pathLst>
            </a:custGeom>
            <a:gradFill>
              <a:gsLst>
                <a:gs pos="0">
                  <a:srgbClr val="ACB727"/>
                </a:gs>
                <a:gs pos="100000">
                  <a:srgbClr val="006601"/>
                </a:gs>
              </a:gsLst>
              <a:lin ang="0" scaled="0"/>
            </a:gradFill>
            <a:ln>
              <a:noFill/>
            </a:ln>
          </p:spPr>
        </p:sp>
        <p:sp>
          <p:nvSpPr>
            <p:cNvPr id="221" name="Google Shape;221;p7"/>
            <p:cNvSpPr txBox="1"/>
            <p:nvPr/>
          </p:nvSpPr>
          <p:spPr>
            <a:xfrm>
              <a:off x="0" y="-38100"/>
              <a:ext cx="6220316" cy="309033"/>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2" name="Google Shape;222;p7"/>
          <p:cNvSpPr/>
          <p:nvPr/>
        </p:nvSpPr>
        <p:spPr>
          <a:xfrm>
            <a:off x="16980536" y="9449571"/>
            <a:ext cx="1126792" cy="646157"/>
          </a:xfrm>
          <a:custGeom>
            <a:rect b="b" l="l" r="r" t="t"/>
            <a:pathLst>
              <a:path extrusionOk="0" h="646157" w="1126792">
                <a:moveTo>
                  <a:pt x="0" y="0"/>
                </a:moveTo>
                <a:lnTo>
                  <a:pt x="1126792" y="0"/>
                </a:lnTo>
                <a:lnTo>
                  <a:pt x="1126792" y="646158"/>
                </a:lnTo>
                <a:lnTo>
                  <a:pt x="0" y="646158"/>
                </a:lnTo>
                <a:lnTo>
                  <a:pt x="0" y="0"/>
                </a:lnTo>
                <a:close/>
              </a:path>
            </a:pathLst>
          </a:custGeom>
          <a:blipFill rotWithShape="1">
            <a:blip r:embed="rId4">
              <a:alphaModFix/>
            </a:blip>
            <a:stretch>
              <a:fillRect b="-34747" l="0" r="0" t="0"/>
            </a:stretch>
          </a:blipFill>
          <a:ln>
            <a:noFill/>
          </a:ln>
        </p:spPr>
      </p:sp>
      <p:sp>
        <p:nvSpPr>
          <p:cNvPr id="223" name="Google Shape;223;p7"/>
          <p:cNvSpPr/>
          <p:nvPr/>
        </p:nvSpPr>
        <p:spPr>
          <a:xfrm>
            <a:off x="560875" y="5676520"/>
            <a:ext cx="514058" cy="487887"/>
          </a:xfrm>
          <a:custGeom>
            <a:rect b="b" l="l" r="r" t="t"/>
            <a:pathLst>
              <a:path extrusionOk="0" h="487887" w="514058">
                <a:moveTo>
                  <a:pt x="0" y="0"/>
                </a:moveTo>
                <a:lnTo>
                  <a:pt x="514057" y="0"/>
                </a:lnTo>
                <a:lnTo>
                  <a:pt x="514057" y="487888"/>
                </a:lnTo>
                <a:lnTo>
                  <a:pt x="0" y="487888"/>
                </a:lnTo>
                <a:lnTo>
                  <a:pt x="0" y="0"/>
                </a:lnTo>
                <a:close/>
              </a:path>
            </a:pathLst>
          </a:custGeom>
          <a:blipFill rotWithShape="1">
            <a:blip r:embed="rId5">
              <a:alphaModFix/>
            </a:blip>
            <a:stretch>
              <a:fillRect b="0" l="0" r="0" t="0"/>
            </a:stretch>
          </a:blipFill>
          <a:ln>
            <a:noFill/>
          </a:ln>
        </p:spPr>
      </p:sp>
      <p:sp>
        <p:nvSpPr>
          <p:cNvPr id="224" name="Google Shape;224;p7"/>
          <p:cNvSpPr txBox="1"/>
          <p:nvPr/>
        </p:nvSpPr>
        <p:spPr>
          <a:xfrm>
            <a:off x="8847834" y="6262625"/>
            <a:ext cx="7321500" cy="2370000"/>
          </a:xfrm>
          <a:prstGeom prst="rect">
            <a:avLst/>
          </a:prstGeom>
          <a:noFill/>
          <a:ln>
            <a:noFill/>
          </a:ln>
        </p:spPr>
        <p:txBody>
          <a:bodyPr anchorCtr="0" anchor="t" bIns="0" lIns="0" spcFirstLastPara="1" rIns="0" wrap="square" tIns="0">
            <a:spAutoFit/>
          </a:bodyPr>
          <a:lstStyle/>
          <a:p>
            <a:pPr indent="0" lvl="0" marL="0" marR="0" rtl="0" algn="l">
              <a:lnSpc>
                <a:spcPct val="140012"/>
              </a:lnSpc>
              <a:spcBef>
                <a:spcPts val="0"/>
              </a:spcBef>
              <a:spcAft>
                <a:spcPts val="0"/>
              </a:spcAft>
              <a:buNone/>
            </a:pPr>
            <a:r>
              <a:rPr b="1" i="0" lang="en-US" sz="3199" u="none" cap="none" strike="noStrike">
                <a:solidFill>
                  <a:srgbClr val="FEB415"/>
                </a:solidFill>
                <a:latin typeface="Inter"/>
                <a:ea typeface="Inter"/>
                <a:cs typeface="Inter"/>
                <a:sym typeface="Inter"/>
              </a:rPr>
              <a:t>A Climate-Friendly Frogtown Farm</a:t>
            </a:r>
            <a:endParaRPr/>
          </a:p>
          <a:p>
            <a:pPr indent="0" lvl="0" marL="0" marR="0" rtl="0" algn="l">
              <a:lnSpc>
                <a:spcPct val="139958"/>
              </a:lnSpc>
              <a:spcBef>
                <a:spcPts val="0"/>
              </a:spcBef>
              <a:spcAft>
                <a:spcPts val="0"/>
              </a:spcAft>
              <a:buNone/>
            </a:pPr>
            <a:r>
              <a:rPr b="0" i="0" lang="en-US" sz="2100" u="none" cap="none" strike="noStrike">
                <a:solidFill>
                  <a:srgbClr val="000000"/>
                </a:solidFill>
                <a:latin typeface="Inter"/>
                <a:ea typeface="Inter"/>
                <a:cs typeface="Inter"/>
                <a:sym typeface="Inter"/>
              </a:rPr>
              <a:t>Frogtown has extensive perennial pollinator gardens. These gardens serve as natural buffers for extreme weather change, can help protect from flash flooding and increase pollinator activity.</a:t>
            </a:r>
            <a:endParaRPr sz="1100"/>
          </a:p>
        </p:txBody>
      </p:sp>
      <p:sp>
        <p:nvSpPr>
          <p:cNvPr id="225" name="Google Shape;225;p7"/>
          <p:cNvSpPr txBox="1"/>
          <p:nvPr/>
        </p:nvSpPr>
        <p:spPr>
          <a:xfrm>
            <a:off x="256036" y="9616033"/>
            <a:ext cx="2296800" cy="309900"/>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012" u="none" cap="none" strike="noStrike">
                <a:solidFill>
                  <a:srgbClr val="FFFFFF"/>
                </a:solidFill>
                <a:latin typeface="Lato"/>
                <a:ea typeface="Lato"/>
                <a:cs typeface="Lato"/>
                <a:sym typeface="Lato"/>
              </a:rPr>
              <a:t>FROGTOWN FARM</a:t>
            </a:r>
            <a:endParaRPr sz="1200"/>
          </a:p>
        </p:txBody>
      </p:sp>
      <p:sp>
        <p:nvSpPr>
          <p:cNvPr id="226" name="Google Shape;226;p7"/>
          <p:cNvSpPr txBox="1"/>
          <p:nvPr/>
        </p:nvSpPr>
        <p:spPr>
          <a:xfrm>
            <a:off x="560875" y="417149"/>
            <a:ext cx="7197900" cy="4613100"/>
          </a:xfrm>
          <a:prstGeom prst="rect">
            <a:avLst/>
          </a:prstGeom>
          <a:noFill/>
          <a:ln>
            <a:noFill/>
          </a:ln>
        </p:spPr>
        <p:txBody>
          <a:bodyPr anchorCtr="0" anchor="t" bIns="0" lIns="0" spcFirstLastPara="1" rIns="0" wrap="square" tIns="0">
            <a:spAutoFit/>
          </a:bodyPr>
          <a:lstStyle/>
          <a:p>
            <a:pPr indent="0" lvl="0" marL="0" marR="0" rtl="0" algn="l">
              <a:lnSpc>
                <a:spcPct val="125012"/>
              </a:lnSpc>
              <a:spcBef>
                <a:spcPts val="0"/>
              </a:spcBef>
              <a:spcAft>
                <a:spcPts val="0"/>
              </a:spcAft>
              <a:buNone/>
            </a:pPr>
            <a:r>
              <a:rPr b="1" i="0" lang="en-US" sz="6309" u="none" cap="none" strike="noStrike">
                <a:solidFill>
                  <a:srgbClr val="013927"/>
                </a:solidFill>
                <a:latin typeface="Lato"/>
                <a:ea typeface="Lato"/>
                <a:cs typeface="Lato"/>
                <a:sym typeface="Lato"/>
              </a:rPr>
              <a:t>CLIMATE JUSTICE IN THE FROGTOWN NEIGHBORHOOD</a:t>
            </a:r>
            <a:endParaRPr sz="100"/>
          </a:p>
        </p:txBody>
      </p:sp>
      <p:sp>
        <p:nvSpPr>
          <p:cNvPr id="227" name="Google Shape;227;p7"/>
          <p:cNvSpPr txBox="1"/>
          <p:nvPr/>
        </p:nvSpPr>
        <p:spPr>
          <a:xfrm>
            <a:off x="1170552" y="5619370"/>
            <a:ext cx="6588259" cy="1417320"/>
          </a:xfrm>
          <a:prstGeom prst="rect">
            <a:avLst/>
          </a:prstGeom>
          <a:noFill/>
          <a:ln>
            <a:noFill/>
          </a:ln>
        </p:spPr>
        <p:txBody>
          <a:bodyPr anchorCtr="0" anchor="t" bIns="0" lIns="0" spcFirstLastPara="1" rIns="0" wrap="square" tIns="0">
            <a:spAutoFit/>
          </a:bodyPr>
          <a:lstStyle/>
          <a:p>
            <a:pPr indent="0" lvl="0" marL="0" marR="0" rtl="0" algn="l">
              <a:lnSpc>
                <a:spcPct val="140014"/>
              </a:lnSpc>
              <a:spcBef>
                <a:spcPts val="0"/>
              </a:spcBef>
              <a:spcAft>
                <a:spcPts val="0"/>
              </a:spcAft>
              <a:buNone/>
            </a:pPr>
            <a:r>
              <a:rPr b="0" i="0" lang="en-US" sz="2699" u="none" cap="none" strike="noStrike">
                <a:solidFill>
                  <a:srgbClr val="ACB727"/>
                </a:solidFill>
                <a:latin typeface="Inter"/>
                <a:ea typeface="Inter"/>
                <a:cs typeface="Inter"/>
                <a:sym typeface="Inter"/>
              </a:rPr>
              <a:t>Have you seen any of these techniques for climate action at Frogtown Farms?</a:t>
            </a:r>
            <a:endParaRPr/>
          </a:p>
          <a:p>
            <a:pPr indent="0" lvl="0" marL="0" marR="0" rtl="0" algn="l">
              <a:lnSpc>
                <a:spcPct val="140014"/>
              </a:lnSpc>
              <a:spcBef>
                <a:spcPts val="0"/>
              </a:spcBef>
              <a:spcAft>
                <a:spcPts val="0"/>
              </a:spcAft>
              <a:buNone/>
            </a:pPr>
            <a:r>
              <a:t/>
            </a:r>
            <a:endParaRPr b="0" i="0" sz="2699" u="none" cap="none" strike="noStrike">
              <a:solidFill>
                <a:srgbClr val="ACB727"/>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8"/>
          <p:cNvSpPr/>
          <p:nvPr/>
        </p:nvSpPr>
        <p:spPr>
          <a:xfrm>
            <a:off x="9486179" y="0"/>
            <a:ext cx="8801821" cy="10350346"/>
          </a:xfrm>
          <a:custGeom>
            <a:rect b="b" l="l" r="r" t="t"/>
            <a:pathLst>
              <a:path extrusionOk="0" h="1031213" w="876932">
                <a:moveTo>
                  <a:pt x="0" y="0"/>
                </a:moveTo>
                <a:lnTo>
                  <a:pt x="876932" y="0"/>
                </a:lnTo>
                <a:lnTo>
                  <a:pt x="876932" y="1031213"/>
                </a:lnTo>
                <a:lnTo>
                  <a:pt x="0" y="1031213"/>
                </a:lnTo>
                <a:close/>
              </a:path>
            </a:pathLst>
          </a:custGeom>
          <a:blipFill rotWithShape="1">
            <a:blip r:embed="rId3">
              <a:alphaModFix/>
            </a:blip>
            <a:stretch>
              <a:fillRect b="0" l="-46926" r="-29568" t="0"/>
            </a:stretch>
          </a:blipFill>
          <a:ln>
            <a:noFill/>
          </a:ln>
        </p:spPr>
      </p:sp>
      <p:grpSp>
        <p:nvGrpSpPr>
          <p:cNvPr id="233" name="Google Shape;233;p8"/>
          <p:cNvGrpSpPr/>
          <p:nvPr/>
        </p:nvGrpSpPr>
        <p:grpSpPr>
          <a:xfrm>
            <a:off x="17380051" y="9113639"/>
            <a:ext cx="1047407" cy="1236707"/>
            <a:chOff x="0" y="-38100"/>
            <a:chExt cx="275860" cy="325717"/>
          </a:xfrm>
        </p:grpSpPr>
        <p:sp>
          <p:nvSpPr>
            <p:cNvPr id="234" name="Google Shape;234;p8"/>
            <p:cNvSpPr/>
            <p:nvPr/>
          </p:nvSpPr>
          <p:spPr>
            <a:xfrm>
              <a:off x="0" y="0"/>
              <a:ext cx="275860" cy="287617"/>
            </a:xfrm>
            <a:custGeom>
              <a:rect b="b" l="l" r="r" t="t"/>
              <a:pathLst>
                <a:path extrusionOk="0" h="287617" w="275860">
                  <a:moveTo>
                    <a:pt x="0" y="0"/>
                  </a:moveTo>
                  <a:lnTo>
                    <a:pt x="275860" y="0"/>
                  </a:lnTo>
                  <a:lnTo>
                    <a:pt x="275860" y="287617"/>
                  </a:lnTo>
                  <a:lnTo>
                    <a:pt x="0" y="287617"/>
                  </a:lnTo>
                  <a:close/>
                </a:path>
              </a:pathLst>
            </a:custGeom>
            <a:solidFill>
              <a:srgbClr val="568934"/>
            </a:solidFill>
            <a:ln>
              <a:noFill/>
            </a:ln>
          </p:spPr>
        </p:sp>
        <p:sp>
          <p:nvSpPr>
            <p:cNvPr id="235" name="Google Shape;235;p8"/>
            <p:cNvSpPr txBox="1"/>
            <p:nvPr/>
          </p:nvSpPr>
          <p:spPr>
            <a:xfrm>
              <a:off x="0" y="-38100"/>
              <a:ext cx="275860"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6" name="Google Shape;236;p8"/>
          <p:cNvSpPr/>
          <p:nvPr/>
        </p:nvSpPr>
        <p:spPr>
          <a:xfrm>
            <a:off x="1028700" y="4683047"/>
            <a:ext cx="514058" cy="487887"/>
          </a:xfrm>
          <a:custGeom>
            <a:rect b="b" l="l" r="r" t="t"/>
            <a:pathLst>
              <a:path extrusionOk="0" h="487887" w="514058">
                <a:moveTo>
                  <a:pt x="0" y="0"/>
                </a:moveTo>
                <a:lnTo>
                  <a:pt x="514058" y="0"/>
                </a:lnTo>
                <a:lnTo>
                  <a:pt x="514058" y="487888"/>
                </a:lnTo>
                <a:lnTo>
                  <a:pt x="0" y="487888"/>
                </a:lnTo>
                <a:lnTo>
                  <a:pt x="0" y="0"/>
                </a:lnTo>
                <a:close/>
              </a:path>
            </a:pathLst>
          </a:custGeom>
          <a:blipFill rotWithShape="1">
            <a:blip r:embed="rId4">
              <a:alphaModFix/>
            </a:blip>
            <a:stretch>
              <a:fillRect b="0" l="0" r="0" t="0"/>
            </a:stretch>
          </a:blipFill>
          <a:ln>
            <a:noFill/>
          </a:ln>
        </p:spPr>
      </p:sp>
      <p:sp>
        <p:nvSpPr>
          <p:cNvPr id="237" name="Google Shape;237;p8"/>
          <p:cNvSpPr/>
          <p:nvPr/>
        </p:nvSpPr>
        <p:spPr>
          <a:xfrm>
            <a:off x="1028700" y="5895814"/>
            <a:ext cx="514058" cy="487887"/>
          </a:xfrm>
          <a:custGeom>
            <a:rect b="b" l="l" r="r" t="t"/>
            <a:pathLst>
              <a:path extrusionOk="0" h="487887" w="514058">
                <a:moveTo>
                  <a:pt x="0" y="0"/>
                </a:moveTo>
                <a:lnTo>
                  <a:pt x="514058" y="0"/>
                </a:lnTo>
                <a:lnTo>
                  <a:pt x="514058" y="487888"/>
                </a:lnTo>
                <a:lnTo>
                  <a:pt x="0" y="487888"/>
                </a:lnTo>
                <a:lnTo>
                  <a:pt x="0" y="0"/>
                </a:lnTo>
                <a:close/>
              </a:path>
            </a:pathLst>
          </a:custGeom>
          <a:blipFill rotWithShape="1">
            <a:blip r:embed="rId4">
              <a:alphaModFix/>
            </a:blip>
            <a:stretch>
              <a:fillRect b="0" l="0" r="0" t="0"/>
            </a:stretch>
          </a:blipFill>
          <a:ln>
            <a:noFill/>
          </a:ln>
        </p:spPr>
      </p:sp>
      <p:grpSp>
        <p:nvGrpSpPr>
          <p:cNvPr id="238" name="Google Shape;238;p8"/>
          <p:cNvGrpSpPr/>
          <p:nvPr/>
        </p:nvGrpSpPr>
        <p:grpSpPr>
          <a:xfrm>
            <a:off x="-5048651" y="9113639"/>
            <a:ext cx="14315755" cy="1236707"/>
            <a:chOff x="0" y="-38100"/>
            <a:chExt cx="3770405" cy="325717"/>
          </a:xfrm>
        </p:grpSpPr>
        <p:sp>
          <p:nvSpPr>
            <p:cNvPr id="239" name="Google Shape;239;p8"/>
            <p:cNvSpPr/>
            <p:nvPr/>
          </p:nvSpPr>
          <p:spPr>
            <a:xfrm>
              <a:off x="0" y="0"/>
              <a:ext cx="3770405" cy="287617"/>
            </a:xfrm>
            <a:custGeom>
              <a:rect b="b" l="l" r="r" t="t"/>
              <a:pathLst>
                <a:path extrusionOk="0" h="287617" w="3770405">
                  <a:moveTo>
                    <a:pt x="0" y="0"/>
                  </a:moveTo>
                  <a:lnTo>
                    <a:pt x="3770405" y="0"/>
                  </a:lnTo>
                  <a:lnTo>
                    <a:pt x="3770405" y="287617"/>
                  </a:lnTo>
                  <a:lnTo>
                    <a:pt x="0" y="287617"/>
                  </a:lnTo>
                  <a:close/>
                </a:path>
              </a:pathLst>
            </a:custGeom>
            <a:gradFill>
              <a:gsLst>
                <a:gs pos="0">
                  <a:srgbClr val="ACB727"/>
                </a:gs>
                <a:gs pos="100000">
                  <a:srgbClr val="006601"/>
                </a:gs>
              </a:gsLst>
              <a:lin ang="0" scaled="0"/>
            </a:gradFill>
            <a:ln>
              <a:noFill/>
            </a:ln>
          </p:spPr>
        </p:sp>
        <p:sp>
          <p:nvSpPr>
            <p:cNvPr id="240" name="Google Shape;240;p8"/>
            <p:cNvSpPr txBox="1"/>
            <p:nvPr/>
          </p:nvSpPr>
          <p:spPr>
            <a:xfrm>
              <a:off x="0" y="-38100"/>
              <a:ext cx="3770405" cy="325717"/>
            </a:xfrm>
            <a:prstGeom prst="rect">
              <a:avLst/>
            </a:prstGeom>
            <a:noFill/>
            <a:ln>
              <a:noFill/>
            </a:ln>
          </p:spPr>
          <p:txBody>
            <a:bodyPr anchorCtr="0" anchor="ctr" bIns="50800" lIns="50800" spcFirstLastPara="1" rIns="50800" wrap="square" tIns="50800">
              <a:noAutofit/>
            </a:bodyPr>
            <a:lstStyle/>
            <a:p>
              <a:pPr indent="0" lvl="0" marL="0" marR="0" rtl="0" algn="ctr">
                <a:lnSpc>
                  <a:spcPct val="171055"/>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1" name="Google Shape;241;p8"/>
          <p:cNvSpPr/>
          <p:nvPr/>
        </p:nvSpPr>
        <p:spPr>
          <a:xfrm>
            <a:off x="7970846" y="9481244"/>
            <a:ext cx="1126792" cy="646157"/>
          </a:xfrm>
          <a:custGeom>
            <a:rect b="b" l="l" r="r" t="t"/>
            <a:pathLst>
              <a:path extrusionOk="0" h="646157" w="1126792">
                <a:moveTo>
                  <a:pt x="0" y="0"/>
                </a:moveTo>
                <a:lnTo>
                  <a:pt x="1126793" y="0"/>
                </a:lnTo>
                <a:lnTo>
                  <a:pt x="1126793" y="646158"/>
                </a:lnTo>
                <a:lnTo>
                  <a:pt x="0" y="646158"/>
                </a:lnTo>
                <a:lnTo>
                  <a:pt x="0" y="0"/>
                </a:lnTo>
                <a:close/>
              </a:path>
            </a:pathLst>
          </a:custGeom>
          <a:blipFill rotWithShape="1">
            <a:blip r:embed="rId5">
              <a:alphaModFix/>
            </a:blip>
            <a:stretch>
              <a:fillRect b="-34747" l="0" r="0" t="0"/>
            </a:stretch>
          </a:blipFill>
          <a:ln>
            <a:noFill/>
          </a:ln>
        </p:spPr>
      </p:sp>
      <p:sp>
        <p:nvSpPr>
          <p:cNvPr id="242" name="Google Shape;242;p8"/>
          <p:cNvSpPr txBox="1"/>
          <p:nvPr/>
        </p:nvSpPr>
        <p:spPr>
          <a:xfrm>
            <a:off x="1069838" y="2431282"/>
            <a:ext cx="7866300" cy="1365000"/>
          </a:xfrm>
          <a:prstGeom prst="rect">
            <a:avLst/>
          </a:prstGeom>
          <a:noFill/>
          <a:ln>
            <a:noFill/>
          </a:ln>
        </p:spPr>
        <p:txBody>
          <a:bodyPr anchorCtr="0" anchor="t" bIns="0" lIns="0" spcFirstLastPara="1" rIns="0" wrap="square" tIns="0">
            <a:spAutoFit/>
          </a:bodyPr>
          <a:lstStyle/>
          <a:p>
            <a:pPr indent="0" lvl="0" marL="0" marR="0" rtl="0" algn="l">
              <a:lnSpc>
                <a:spcPct val="94997"/>
              </a:lnSpc>
              <a:spcBef>
                <a:spcPts val="0"/>
              </a:spcBef>
              <a:spcAft>
                <a:spcPts val="0"/>
              </a:spcAft>
              <a:buNone/>
            </a:pPr>
            <a:r>
              <a:rPr b="1" i="0" lang="en-US" sz="9335" u="none" cap="none" strike="noStrike">
                <a:solidFill>
                  <a:srgbClr val="013927"/>
                </a:solidFill>
                <a:latin typeface="Lato"/>
                <a:ea typeface="Lato"/>
                <a:cs typeface="Lato"/>
                <a:sym typeface="Lato"/>
              </a:rPr>
              <a:t>DISCUSSION: </a:t>
            </a:r>
            <a:endParaRPr sz="100"/>
          </a:p>
        </p:txBody>
      </p:sp>
      <p:sp>
        <p:nvSpPr>
          <p:cNvPr id="243" name="Google Shape;243;p8"/>
          <p:cNvSpPr txBox="1"/>
          <p:nvPr/>
        </p:nvSpPr>
        <p:spPr>
          <a:xfrm>
            <a:off x="1765151" y="5848189"/>
            <a:ext cx="6475666" cy="895793"/>
          </a:xfrm>
          <a:prstGeom prst="rect">
            <a:avLst/>
          </a:prstGeom>
          <a:noFill/>
          <a:ln>
            <a:noFill/>
          </a:ln>
        </p:spPr>
        <p:txBody>
          <a:bodyPr anchorCtr="0" anchor="t" bIns="0" lIns="0" spcFirstLastPara="1" rIns="0" wrap="square" tIns="0">
            <a:spAutoFit/>
          </a:bodyPr>
          <a:lstStyle/>
          <a:p>
            <a:pPr indent="0" lvl="0" marL="0" marR="0" rtl="0" algn="l">
              <a:lnSpc>
                <a:spcPct val="140007"/>
              </a:lnSpc>
              <a:spcBef>
                <a:spcPts val="0"/>
              </a:spcBef>
              <a:spcAft>
                <a:spcPts val="0"/>
              </a:spcAft>
              <a:buNone/>
            </a:pPr>
            <a:r>
              <a:rPr b="1" i="0" lang="en-US" sz="2607" u="none" cap="none" strike="noStrike">
                <a:solidFill>
                  <a:srgbClr val="ACB727"/>
                </a:solidFill>
                <a:latin typeface="Inter"/>
                <a:ea typeface="Inter"/>
                <a:cs typeface="Inter"/>
                <a:sym typeface="Inter"/>
              </a:rPr>
              <a:t>Were you impacted by climate change? If so, how?</a:t>
            </a:r>
            <a:endParaRPr/>
          </a:p>
        </p:txBody>
      </p:sp>
      <p:sp>
        <p:nvSpPr>
          <p:cNvPr id="244" name="Google Shape;244;p8"/>
          <p:cNvSpPr txBox="1"/>
          <p:nvPr/>
        </p:nvSpPr>
        <p:spPr>
          <a:xfrm>
            <a:off x="256036" y="9616033"/>
            <a:ext cx="2296941" cy="322759"/>
          </a:xfrm>
          <a:prstGeom prst="rect">
            <a:avLst/>
          </a:prstGeom>
          <a:noFill/>
          <a:ln>
            <a:noFill/>
          </a:ln>
        </p:spPr>
        <p:txBody>
          <a:bodyPr anchorCtr="0" anchor="t" bIns="0" lIns="0" spcFirstLastPara="1" rIns="0" wrap="square" tIns="0">
            <a:spAutoFit/>
          </a:bodyPr>
          <a:lstStyle/>
          <a:p>
            <a:pPr indent="0" lvl="0" marL="0" marR="0" rtl="0" algn="l">
              <a:lnSpc>
                <a:spcPct val="117035"/>
              </a:lnSpc>
              <a:spcBef>
                <a:spcPts val="0"/>
              </a:spcBef>
              <a:spcAft>
                <a:spcPts val="0"/>
              </a:spcAft>
              <a:buNone/>
            </a:pPr>
            <a:r>
              <a:rPr b="1" i="0" lang="en-US" sz="2213" u="none" cap="none" strike="noStrike">
                <a:solidFill>
                  <a:srgbClr val="FFFFFF"/>
                </a:solidFill>
                <a:latin typeface="Lato"/>
                <a:ea typeface="Lato"/>
                <a:cs typeface="Lato"/>
                <a:sym typeface="Lato"/>
              </a:rPr>
              <a:t>FROGTOWN FARM</a:t>
            </a:r>
            <a:endParaRPr/>
          </a:p>
        </p:txBody>
      </p:sp>
      <p:sp>
        <p:nvSpPr>
          <p:cNvPr id="245" name="Google Shape;245;p8"/>
          <p:cNvSpPr txBox="1"/>
          <p:nvPr/>
        </p:nvSpPr>
        <p:spPr>
          <a:xfrm>
            <a:off x="3175656" y="3719756"/>
            <a:ext cx="3081600" cy="415500"/>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i="0" lang="en-US" sz="2699" u="none" cap="none" strike="noStrike">
                <a:solidFill>
                  <a:srgbClr val="FEB415"/>
                </a:solidFill>
                <a:latin typeface="Inter"/>
                <a:ea typeface="Inter"/>
                <a:cs typeface="Inter"/>
                <a:sym typeface="Inter"/>
              </a:rPr>
              <a:t>Planning for 2026 </a:t>
            </a:r>
            <a:endParaRPr/>
          </a:p>
        </p:txBody>
      </p:sp>
      <p:sp>
        <p:nvSpPr>
          <p:cNvPr id="246" name="Google Shape;246;p8"/>
          <p:cNvSpPr txBox="1"/>
          <p:nvPr/>
        </p:nvSpPr>
        <p:spPr>
          <a:xfrm>
            <a:off x="1765151" y="4625897"/>
            <a:ext cx="6769092" cy="905510"/>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b="1" i="0" lang="en-US" sz="2599" u="none" cap="none" strike="noStrike">
                <a:solidFill>
                  <a:srgbClr val="ACB727"/>
                </a:solidFill>
                <a:latin typeface="Inter"/>
                <a:ea typeface="Inter"/>
                <a:cs typeface="Inter"/>
                <a:sym typeface="Inter"/>
              </a:rPr>
              <a:t>What were one to two big take-aways from your growing experience last year?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FF6"/>
        </a:solidFill>
      </p:bgPr>
    </p:bg>
    <p:spTree>
      <p:nvGrpSpPr>
        <p:cNvPr id="250" name="Shape 250"/>
        <p:cNvGrpSpPr/>
        <p:nvPr/>
      </p:nvGrpSpPr>
      <p:grpSpPr>
        <a:xfrm>
          <a:off x="0" y="0"/>
          <a:ext cx="0" cy="0"/>
          <a:chOff x="0" y="0"/>
          <a:chExt cx="0" cy="0"/>
        </a:xfrm>
      </p:grpSpPr>
      <p:sp>
        <p:nvSpPr>
          <p:cNvPr id="251" name="Google Shape;251;p9"/>
          <p:cNvSpPr/>
          <p:nvPr/>
        </p:nvSpPr>
        <p:spPr>
          <a:xfrm>
            <a:off x="6410476" y="1040602"/>
            <a:ext cx="10974246" cy="6330642"/>
          </a:xfrm>
          <a:custGeom>
            <a:rect b="b" l="l" r="r" t="t"/>
            <a:pathLst>
              <a:path extrusionOk="0" h="5159833" w="8944635">
                <a:moveTo>
                  <a:pt x="8762165" y="0"/>
                </a:moveTo>
                <a:cubicBezTo>
                  <a:pt x="7000072" y="0"/>
                  <a:pt x="5230823" y="0"/>
                  <a:pt x="3468730" y="0"/>
                </a:cubicBezTo>
                <a:lnTo>
                  <a:pt x="3468730" y="156312"/>
                </a:lnTo>
                <a:cubicBezTo>
                  <a:pt x="3305937" y="156312"/>
                  <a:pt x="3084110" y="156312"/>
                  <a:pt x="2921318" y="156312"/>
                </a:cubicBezTo>
                <a:lnTo>
                  <a:pt x="2921318" y="312624"/>
                </a:lnTo>
                <a:cubicBezTo>
                  <a:pt x="2758526" y="312624"/>
                  <a:pt x="2536698" y="312624"/>
                  <a:pt x="2373906" y="312624"/>
                </a:cubicBezTo>
                <a:lnTo>
                  <a:pt x="2373906" y="468936"/>
                </a:lnTo>
                <a:cubicBezTo>
                  <a:pt x="2282671" y="468936"/>
                  <a:pt x="2100200" y="468936"/>
                  <a:pt x="2008965" y="468936"/>
                </a:cubicBezTo>
                <a:lnTo>
                  <a:pt x="2008965" y="625249"/>
                </a:lnTo>
                <a:cubicBezTo>
                  <a:pt x="1917730" y="625249"/>
                  <a:pt x="1735259" y="625249"/>
                  <a:pt x="1644024" y="625249"/>
                </a:cubicBezTo>
                <a:lnTo>
                  <a:pt x="1644024" y="781561"/>
                </a:lnTo>
                <a:cubicBezTo>
                  <a:pt x="1552789" y="781561"/>
                  <a:pt x="1370318" y="781561"/>
                  <a:pt x="1279083" y="781561"/>
                </a:cubicBezTo>
                <a:lnTo>
                  <a:pt x="1279083" y="937873"/>
                </a:lnTo>
                <a:lnTo>
                  <a:pt x="1094823" y="937873"/>
                </a:lnTo>
                <a:lnTo>
                  <a:pt x="1094823" y="1094185"/>
                </a:lnTo>
                <a:lnTo>
                  <a:pt x="912353" y="1094185"/>
                </a:lnTo>
                <a:lnTo>
                  <a:pt x="912353" y="1250497"/>
                </a:lnTo>
                <a:lnTo>
                  <a:pt x="729882" y="1250497"/>
                </a:lnTo>
                <a:cubicBezTo>
                  <a:pt x="729882" y="1328653"/>
                  <a:pt x="729882" y="1484965"/>
                  <a:pt x="729882" y="1563121"/>
                </a:cubicBezTo>
                <a:lnTo>
                  <a:pt x="547412" y="1563121"/>
                </a:lnTo>
                <a:cubicBezTo>
                  <a:pt x="547412" y="1641277"/>
                  <a:pt x="547412" y="1797590"/>
                  <a:pt x="547412" y="1875746"/>
                </a:cubicBezTo>
                <a:lnTo>
                  <a:pt x="364941" y="1875746"/>
                </a:lnTo>
                <a:cubicBezTo>
                  <a:pt x="364941" y="1953902"/>
                  <a:pt x="364941" y="2110214"/>
                  <a:pt x="364941" y="2188370"/>
                </a:cubicBezTo>
                <a:lnTo>
                  <a:pt x="182471" y="2188370"/>
                </a:lnTo>
                <a:cubicBezTo>
                  <a:pt x="182471" y="2327825"/>
                  <a:pt x="182471" y="2517851"/>
                  <a:pt x="182471" y="2657306"/>
                </a:cubicBezTo>
                <a:lnTo>
                  <a:pt x="0" y="2657306"/>
                </a:lnTo>
                <a:cubicBezTo>
                  <a:pt x="0" y="3487906"/>
                  <a:pt x="0" y="4327701"/>
                  <a:pt x="0" y="5159833"/>
                </a:cubicBezTo>
                <a:cubicBezTo>
                  <a:pt x="1944564" y="5159833"/>
                  <a:pt x="3896283" y="5159833"/>
                  <a:pt x="5840847" y="5159833"/>
                </a:cubicBezTo>
                <a:lnTo>
                  <a:pt x="5840847" y="5003521"/>
                </a:lnTo>
                <a:cubicBezTo>
                  <a:pt x="6003640" y="5003521"/>
                  <a:pt x="6225467" y="5003521"/>
                  <a:pt x="6388259" y="5003521"/>
                </a:cubicBezTo>
                <a:lnTo>
                  <a:pt x="6388259" y="4847208"/>
                </a:lnTo>
                <a:cubicBezTo>
                  <a:pt x="6551051" y="4847208"/>
                  <a:pt x="6772878" y="4847208"/>
                  <a:pt x="6935670" y="4847208"/>
                </a:cubicBezTo>
                <a:lnTo>
                  <a:pt x="6935670" y="4690897"/>
                </a:lnTo>
                <a:cubicBezTo>
                  <a:pt x="7026906" y="4690897"/>
                  <a:pt x="7209376" y="4690897"/>
                  <a:pt x="7300612" y="4690897"/>
                </a:cubicBezTo>
                <a:lnTo>
                  <a:pt x="7300612" y="4534584"/>
                </a:lnTo>
                <a:cubicBezTo>
                  <a:pt x="7391847" y="4534584"/>
                  <a:pt x="7574318" y="4534584"/>
                  <a:pt x="7665553" y="4534584"/>
                </a:cubicBezTo>
                <a:lnTo>
                  <a:pt x="7665553" y="4378273"/>
                </a:lnTo>
                <a:lnTo>
                  <a:pt x="7848024" y="4378273"/>
                </a:lnTo>
                <a:lnTo>
                  <a:pt x="7848024" y="4221960"/>
                </a:lnTo>
                <a:lnTo>
                  <a:pt x="8032283" y="4221960"/>
                </a:lnTo>
                <a:lnTo>
                  <a:pt x="8032283" y="4065648"/>
                </a:lnTo>
                <a:lnTo>
                  <a:pt x="8214754" y="4065648"/>
                </a:lnTo>
                <a:cubicBezTo>
                  <a:pt x="8214754" y="3987492"/>
                  <a:pt x="8214754" y="3831180"/>
                  <a:pt x="8214754" y="3753024"/>
                </a:cubicBezTo>
                <a:lnTo>
                  <a:pt x="8397224" y="3753024"/>
                </a:lnTo>
                <a:cubicBezTo>
                  <a:pt x="8397224" y="3674868"/>
                  <a:pt x="8397224" y="3518556"/>
                  <a:pt x="8397224" y="3440399"/>
                </a:cubicBezTo>
                <a:lnTo>
                  <a:pt x="8579695" y="3440399"/>
                </a:lnTo>
                <a:cubicBezTo>
                  <a:pt x="8579695" y="3300945"/>
                  <a:pt x="8579695" y="3110918"/>
                  <a:pt x="8579695" y="2971463"/>
                </a:cubicBezTo>
                <a:lnTo>
                  <a:pt x="8762165" y="2971463"/>
                </a:lnTo>
                <a:cubicBezTo>
                  <a:pt x="8762165" y="2775307"/>
                  <a:pt x="8762165" y="2542371"/>
                  <a:pt x="8762165" y="2346215"/>
                </a:cubicBezTo>
                <a:lnTo>
                  <a:pt x="8944635" y="2346215"/>
                </a:lnTo>
                <a:cubicBezTo>
                  <a:pt x="8944635" y="1567719"/>
                  <a:pt x="8944635" y="778496"/>
                  <a:pt x="8944635" y="0"/>
                </a:cubicBezTo>
                <a:lnTo>
                  <a:pt x="8762165" y="0"/>
                </a:lnTo>
                <a:close/>
              </a:path>
            </a:pathLst>
          </a:custGeom>
          <a:blipFill rotWithShape="1">
            <a:blip r:embed="rId3">
              <a:alphaModFix/>
            </a:blip>
            <a:stretch>
              <a:fillRect b="-7646" l="0" r="0" t="-7647"/>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2" name="Google Shape;252;p9"/>
          <p:cNvGrpSpPr/>
          <p:nvPr/>
        </p:nvGrpSpPr>
        <p:grpSpPr>
          <a:xfrm>
            <a:off x="9288865" y="4800749"/>
            <a:ext cx="3838379" cy="4960163"/>
            <a:chOff x="0" y="-47625"/>
            <a:chExt cx="1010931" cy="1306380"/>
          </a:xfrm>
        </p:grpSpPr>
        <p:sp>
          <p:nvSpPr>
            <p:cNvPr id="253" name="Google Shape;253;p9"/>
            <p:cNvSpPr/>
            <p:nvPr/>
          </p:nvSpPr>
          <p:spPr>
            <a:xfrm>
              <a:off x="0" y="0"/>
              <a:ext cx="1010931" cy="1258755"/>
            </a:xfrm>
            <a:custGeom>
              <a:rect b="b" l="l" r="r" t="t"/>
              <a:pathLst>
                <a:path extrusionOk="0" h="1258755" w="1010931">
                  <a:moveTo>
                    <a:pt x="66560" y="0"/>
                  </a:moveTo>
                  <a:lnTo>
                    <a:pt x="944371" y="0"/>
                  </a:lnTo>
                  <a:cubicBezTo>
                    <a:pt x="962024" y="0"/>
                    <a:pt x="978954" y="7013"/>
                    <a:pt x="991436" y="19495"/>
                  </a:cubicBezTo>
                  <a:cubicBezTo>
                    <a:pt x="1003918" y="31978"/>
                    <a:pt x="1010931" y="48907"/>
                    <a:pt x="1010931" y="66560"/>
                  </a:cubicBezTo>
                  <a:lnTo>
                    <a:pt x="1010931" y="1192195"/>
                  </a:lnTo>
                  <a:cubicBezTo>
                    <a:pt x="1010931" y="1228955"/>
                    <a:pt x="981131" y="1258755"/>
                    <a:pt x="944371" y="1258755"/>
                  </a:cubicBezTo>
                  <a:lnTo>
                    <a:pt x="66560" y="1258755"/>
                  </a:lnTo>
                  <a:cubicBezTo>
                    <a:pt x="29800" y="1258755"/>
                    <a:pt x="0" y="1228955"/>
                    <a:pt x="0" y="1192195"/>
                  </a:cubicBezTo>
                  <a:lnTo>
                    <a:pt x="0" y="66560"/>
                  </a:lnTo>
                  <a:cubicBezTo>
                    <a:pt x="0" y="29800"/>
                    <a:pt x="29800" y="0"/>
                    <a:pt x="66560" y="0"/>
                  </a:cubicBezTo>
                  <a:close/>
                </a:path>
              </a:pathLst>
            </a:custGeom>
            <a:solidFill>
              <a:srgbClr val="407709"/>
            </a:solidFill>
            <a:ln cap="rnd" cmpd="sng" w="38100">
              <a:solidFill>
                <a:srgbClr val="F6FF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9"/>
            <p:cNvSpPr txBox="1"/>
            <p:nvPr/>
          </p:nvSpPr>
          <p:spPr>
            <a:xfrm>
              <a:off x="0" y="-47625"/>
              <a:ext cx="1010931" cy="1306380"/>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55" name="Google Shape;255;p9"/>
          <p:cNvGrpSpPr/>
          <p:nvPr/>
        </p:nvGrpSpPr>
        <p:grpSpPr>
          <a:xfrm>
            <a:off x="5156809" y="4800749"/>
            <a:ext cx="3838379" cy="4960163"/>
            <a:chOff x="0" y="-47625"/>
            <a:chExt cx="1010931" cy="1306380"/>
          </a:xfrm>
        </p:grpSpPr>
        <p:sp>
          <p:nvSpPr>
            <p:cNvPr id="256" name="Google Shape;256;p9"/>
            <p:cNvSpPr/>
            <p:nvPr/>
          </p:nvSpPr>
          <p:spPr>
            <a:xfrm>
              <a:off x="0" y="0"/>
              <a:ext cx="1010931" cy="1258755"/>
            </a:xfrm>
            <a:custGeom>
              <a:rect b="b" l="l" r="r" t="t"/>
              <a:pathLst>
                <a:path extrusionOk="0" h="1258755" w="1010931">
                  <a:moveTo>
                    <a:pt x="66560" y="0"/>
                  </a:moveTo>
                  <a:lnTo>
                    <a:pt x="944371" y="0"/>
                  </a:lnTo>
                  <a:cubicBezTo>
                    <a:pt x="962024" y="0"/>
                    <a:pt x="978954" y="7013"/>
                    <a:pt x="991436" y="19495"/>
                  </a:cubicBezTo>
                  <a:cubicBezTo>
                    <a:pt x="1003918" y="31978"/>
                    <a:pt x="1010931" y="48907"/>
                    <a:pt x="1010931" y="66560"/>
                  </a:cubicBezTo>
                  <a:lnTo>
                    <a:pt x="1010931" y="1192195"/>
                  </a:lnTo>
                  <a:cubicBezTo>
                    <a:pt x="1010931" y="1228955"/>
                    <a:pt x="981131" y="1258755"/>
                    <a:pt x="944371" y="1258755"/>
                  </a:cubicBezTo>
                  <a:lnTo>
                    <a:pt x="66560" y="1258755"/>
                  </a:lnTo>
                  <a:cubicBezTo>
                    <a:pt x="29800" y="1258755"/>
                    <a:pt x="0" y="1228955"/>
                    <a:pt x="0" y="1192195"/>
                  </a:cubicBezTo>
                  <a:lnTo>
                    <a:pt x="0" y="66560"/>
                  </a:lnTo>
                  <a:cubicBezTo>
                    <a:pt x="0" y="29800"/>
                    <a:pt x="29800" y="0"/>
                    <a:pt x="66560" y="0"/>
                  </a:cubicBezTo>
                  <a:close/>
                </a:path>
              </a:pathLst>
            </a:custGeom>
            <a:solidFill>
              <a:srgbClr val="407709"/>
            </a:solidFill>
            <a:ln cap="rnd" cmpd="sng" w="38100">
              <a:solidFill>
                <a:srgbClr val="F6FF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9"/>
            <p:cNvSpPr txBox="1"/>
            <p:nvPr/>
          </p:nvSpPr>
          <p:spPr>
            <a:xfrm>
              <a:off x="0" y="-47625"/>
              <a:ext cx="1010931" cy="1306380"/>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58" name="Google Shape;258;p9"/>
          <p:cNvGrpSpPr/>
          <p:nvPr/>
        </p:nvGrpSpPr>
        <p:grpSpPr>
          <a:xfrm>
            <a:off x="1028700" y="4800749"/>
            <a:ext cx="3838379" cy="4960163"/>
            <a:chOff x="0" y="-47625"/>
            <a:chExt cx="1010931" cy="1306380"/>
          </a:xfrm>
        </p:grpSpPr>
        <p:sp>
          <p:nvSpPr>
            <p:cNvPr id="259" name="Google Shape;259;p9"/>
            <p:cNvSpPr/>
            <p:nvPr/>
          </p:nvSpPr>
          <p:spPr>
            <a:xfrm>
              <a:off x="0" y="0"/>
              <a:ext cx="1010931" cy="1258755"/>
            </a:xfrm>
            <a:custGeom>
              <a:rect b="b" l="l" r="r" t="t"/>
              <a:pathLst>
                <a:path extrusionOk="0" h="1258755" w="1010931">
                  <a:moveTo>
                    <a:pt x="66560" y="0"/>
                  </a:moveTo>
                  <a:lnTo>
                    <a:pt x="944371" y="0"/>
                  </a:lnTo>
                  <a:cubicBezTo>
                    <a:pt x="962024" y="0"/>
                    <a:pt x="978954" y="7013"/>
                    <a:pt x="991436" y="19495"/>
                  </a:cubicBezTo>
                  <a:cubicBezTo>
                    <a:pt x="1003918" y="31978"/>
                    <a:pt x="1010931" y="48907"/>
                    <a:pt x="1010931" y="66560"/>
                  </a:cubicBezTo>
                  <a:lnTo>
                    <a:pt x="1010931" y="1192195"/>
                  </a:lnTo>
                  <a:cubicBezTo>
                    <a:pt x="1010931" y="1228955"/>
                    <a:pt x="981131" y="1258755"/>
                    <a:pt x="944371" y="1258755"/>
                  </a:cubicBezTo>
                  <a:lnTo>
                    <a:pt x="66560" y="1258755"/>
                  </a:lnTo>
                  <a:cubicBezTo>
                    <a:pt x="29800" y="1258755"/>
                    <a:pt x="0" y="1228955"/>
                    <a:pt x="0" y="1192195"/>
                  </a:cubicBezTo>
                  <a:lnTo>
                    <a:pt x="0" y="66560"/>
                  </a:lnTo>
                  <a:cubicBezTo>
                    <a:pt x="0" y="29800"/>
                    <a:pt x="29800" y="0"/>
                    <a:pt x="66560" y="0"/>
                  </a:cubicBezTo>
                  <a:close/>
                </a:path>
              </a:pathLst>
            </a:custGeom>
            <a:solidFill>
              <a:srgbClr val="407709"/>
            </a:solidFill>
            <a:ln cap="rnd" cmpd="sng" w="38100">
              <a:solidFill>
                <a:srgbClr val="F6FF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9"/>
            <p:cNvSpPr txBox="1"/>
            <p:nvPr/>
          </p:nvSpPr>
          <p:spPr>
            <a:xfrm>
              <a:off x="0" y="-47625"/>
              <a:ext cx="1010931" cy="1306380"/>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61" name="Google Shape;261;p9"/>
          <p:cNvGrpSpPr/>
          <p:nvPr/>
        </p:nvGrpSpPr>
        <p:grpSpPr>
          <a:xfrm>
            <a:off x="13422519" y="4788847"/>
            <a:ext cx="3962204" cy="4960163"/>
            <a:chOff x="0" y="-47625"/>
            <a:chExt cx="1043543" cy="1306380"/>
          </a:xfrm>
        </p:grpSpPr>
        <p:sp>
          <p:nvSpPr>
            <p:cNvPr id="262" name="Google Shape;262;p9"/>
            <p:cNvSpPr/>
            <p:nvPr/>
          </p:nvSpPr>
          <p:spPr>
            <a:xfrm>
              <a:off x="0" y="0"/>
              <a:ext cx="1043543" cy="1258755"/>
            </a:xfrm>
            <a:custGeom>
              <a:rect b="b" l="l" r="r" t="t"/>
              <a:pathLst>
                <a:path extrusionOk="0" h="1258755" w="1043543">
                  <a:moveTo>
                    <a:pt x="64480" y="0"/>
                  </a:moveTo>
                  <a:lnTo>
                    <a:pt x="979063" y="0"/>
                  </a:lnTo>
                  <a:cubicBezTo>
                    <a:pt x="996164" y="0"/>
                    <a:pt x="1012565" y="6793"/>
                    <a:pt x="1024658" y="18886"/>
                  </a:cubicBezTo>
                  <a:cubicBezTo>
                    <a:pt x="1036750" y="30978"/>
                    <a:pt x="1043543" y="47379"/>
                    <a:pt x="1043543" y="64480"/>
                  </a:cubicBezTo>
                  <a:lnTo>
                    <a:pt x="1043543" y="1194275"/>
                  </a:lnTo>
                  <a:cubicBezTo>
                    <a:pt x="1043543" y="1229887"/>
                    <a:pt x="1014675" y="1258755"/>
                    <a:pt x="979063" y="1258755"/>
                  </a:cubicBezTo>
                  <a:lnTo>
                    <a:pt x="64480" y="1258755"/>
                  </a:lnTo>
                  <a:cubicBezTo>
                    <a:pt x="28869" y="1258755"/>
                    <a:pt x="0" y="1229887"/>
                    <a:pt x="0" y="1194275"/>
                  </a:cubicBezTo>
                  <a:lnTo>
                    <a:pt x="0" y="64480"/>
                  </a:lnTo>
                  <a:cubicBezTo>
                    <a:pt x="0" y="28869"/>
                    <a:pt x="28869" y="0"/>
                    <a:pt x="64480" y="0"/>
                  </a:cubicBezTo>
                  <a:close/>
                </a:path>
              </a:pathLst>
            </a:custGeom>
            <a:solidFill>
              <a:srgbClr val="407709"/>
            </a:solidFill>
            <a:ln cap="rnd" cmpd="sng" w="38100">
              <a:solidFill>
                <a:srgbClr val="F6FF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9"/>
            <p:cNvSpPr txBox="1"/>
            <p:nvPr/>
          </p:nvSpPr>
          <p:spPr>
            <a:xfrm>
              <a:off x="0" y="-47625"/>
              <a:ext cx="1043543" cy="1306380"/>
            </a:xfrm>
            <a:prstGeom prst="rect">
              <a:avLst/>
            </a:prstGeom>
            <a:noFill/>
            <a:ln>
              <a:noFill/>
            </a:ln>
          </p:spPr>
          <p:txBody>
            <a:bodyPr anchorCtr="0" anchor="ctr" bIns="50800" lIns="50800" spcFirstLastPara="1" rIns="50800" wrap="square" tIns="50800">
              <a:noAutofit/>
            </a:bodyPr>
            <a:lstStyle/>
            <a:p>
              <a:pPr indent="0" lvl="0" marL="0" marR="0" rtl="0" algn="ctr">
                <a:lnSpc>
                  <a:spcPct val="16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4" name="Google Shape;264;p9"/>
          <p:cNvSpPr/>
          <p:nvPr/>
        </p:nvSpPr>
        <p:spPr>
          <a:xfrm>
            <a:off x="1651190" y="6289358"/>
            <a:ext cx="2532960" cy="2532960"/>
          </a:xfrm>
          <a:custGeom>
            <a:rect b="b" l="l" r="r" t="t"/>
            <a:pathLst>
              <a:path extrusionOk="0" h="2532960" w="2532960">
                <a:moveTo>
                  <a:pt x="0" y="0"/>
                </a:moveTo>
                <a:lnTo>
                  <a:pt x="2532959" y="0"/>
                </a:lnTo>
                <a:lnTo>
                  <a:pt x="2532959" y="2532960"/>
                </a:lnTo>
                <a:lnTo>
                  <a:pt x="0" y="2532960"/>
                </a:lnTo>
                <a:lnTo>
                  <a:pt x="0" y="0"/>
                </a:lnTo>
                <a:close/>
              </a:path>
            </a:pathLst>
          </a:custGeom>
          <a:blipFill rotWithShape="1">
            <a:blip r:embed="rId4">
              <a:alphaModFix/>
            </a:blip>
            <a:stretch>
              <a:fillRect b="0" l="0" r="0" t="0"/>
            </a:stretch>
          </a:blipFill>
          <a:ln>
            <a:noFill/>
          </a:ln>
        </p:spPr>
      </p:sp>
      <p:pic>
        <p:nvPicPr>
          <p:cNvPr id="265" name="Google Shape;265;p9"/>
          <p:cNvPicPr preferRelativeResize="0"/>
          <p:nvPr/>
        </p:nvPicPr>
        <p:blipFill rotWithShape="1">
          <a:blip r:embed="rId5">
            <a:alphaModFix/>
          </a:blip>
          <a:srcRect b="0" l="0" r="0" t="0"/>
          <a:stretch/>
        </p:blipFill>
        <p:spPr>
          <a:xfrm>
            <a:off x="1769983" y="6457510"/>
            <a:ext cx="2353495" cy="2353495"/>
          </a:xfrm>
          <a:prstGeom prst="rect">
            <a:avLst/>
          </a:prstGeom>
          <a:noFill/>
          <a:ln>
            <a:noFill/>
          </a:ln>
        </p:spPr>
      </p:pic>
      <p:sp>
        <p:nvSpPr>
          <p:cNvPr id="266" name="Google Shape;266;p9"/>
          <p:cNvSpPr/>
          <p:nvPr/>
        </p:nvSpPr>
        <p:spPr>
          <a:xfrm>
            <a:off x="14229319" y="6725340"/>
            <a:ext cx="2532960" cy="2532960"/>
          </a:xfrm>
          <a:custGeom>
            <a:rect b="b" l="l" r="r" t="t"/>
            <a:pathLst>
              <a:path extrusionOk="0" h="2532960" w="2532960">
                <a:moveTo>
                  <a:pt x="0" y="0"/>
                </a:moveTo>
                <a:lnTo>
                  <a:pt x="2532960" y="0"/>
                </a:lnTo>
                <a:lnTo>
                  <a:pt x="2532960" y="2532960"/>
                </a:lnTo>
                <a:lnTo>
                  <a:pt x="0" y="2532960"/>
                </a:lnTo>
                <a:lnTo>
                  <a:pt x="0" y="0"/>
                </a:lnTo>
                <a:close/>
              </a:path>
            </a:pathLst>
          </a:custGeom>
          <a:blipFill rotWithShape="1">
            <a:blip r:embed="rId4">
              <a:alphaModFix/>
            </a:blip>
            <a:stretch>
              <a:fillRect b="0" l="0" r="0" t="0"/>
            </a:stretch>
          </a:blipFill>
          <a:ln>
            <a:noFill/>
          </a:ln>
        </p:spPr>
      </p:sp>
      <p:sp>
        <p:nvSpPr>
          <p:cNvPr id="267" name="Google Shape;267;p9"/>
          <p:cNvSpPr/>
          <p:nvPr/>
        </p:nvSpPr>
        <p:spPr>
          <a:xfrm>
            <a:off x="9941575" y="6725340"/>
            <a:ext cx="2532960" cy="2532960"/>
          </a:xfrm>
          <a:custGeom>
            <a:rect b="b" l="l" r="r" t="t"/>
            <a:pathLst>
              <a:path extrusionOk="0" h="2532960" w="2532960">
                <a:moveTo>
                  <a:pt x="0" y="0"/>
                </a:moveTo>
                <a:lnTo>
                  <a:pt x="2532960" y="0"/>
                </a:lnTo>
                <a:lnTo>
                  <a:pt x="2532960" y="2532960"/>
                </a:lnTo>
                <a:lnTo>
                  <a:pt x="0" y="2532960"/>
                </a:lnTo>
                <a:lnTo>
                  <a:pt x="0" y="0"/>
                </a:lnTo>
                <a:close/>
              </a:path>
            </a:pathLst>
          </a:custGeom>
          <a:blipFill rotWithShape="1">
            <a:blip r:embed="rId4">
              <a:alphaModFix/>
            </a:blip>
            <a:stretch>
              <a:fillRect b="0" l="0" r="0" t="0"/>
            </a:stretch>
          </a:blipFill>
          <a:ln>
            <a:noFill/>
          </a:ln>
        </p:spPr>
      </p:sp>
      <p:pic>
        <p:nvPicPr>
          <p:cNvPr id="268" name="Google Shape;268;p9"/>
          <p:cNvPicPr preferRelativeResize="0"/>
          <p:nvPr/>
        </p:nvPicPr>
        <p:blipFill rotWithShape="1">
          <a:blip r:embed="rId6">
            <a:alphaModFix/>
          </a:blip>
          <a:srcRect b="0" l="0" r="0" t="0"/>
          <a:stretch/>
        </p:blipFill>
        <p:spPr>
          <a:xfrm>
            <a:off x="10025332" y="6901894"/>
            <a:ext cx="2382977" cy="2382977"/>
          </a:xfrm>
          <a:prstGeom prst="rect">
            <a:avLst/>
          </a:prstGeom>
          <a:noFill/>
          <a:ln>
            <a:noFill/>
          </a:ln>
        </p:spPr>
      </p:pic>
      <p:pic>
        <p:nvPicPr>
          <p:cNvPr id="269" name="Google Shape;269;p9"/>
          <p:cNvPicPr preferRelativeResize="0"/>
          <p:nvPr/>
        </p:nvPicPr>
        <p:blipFill rotWithShape="1">
          <a:blip r:embed="rId7">
            <a:alphaModFix/>
          </a:blip>
          <a:srcRect b="0" l="0" r="0" t="0"/>
          <a:stretch/>
        </p:blipFill>
        <p:spPr>
          <a:xfrm>
            <a:off x="14295194" y="6892777"/>
            <a:ext cx="2401208" cy="2401208"/>
          </a:xfrm>
          <a:prstGeom prst="rect">
            <a:avLst/>
          </a:prstGeom>
          <a:noFill/>
          <a:ln>
            <a:noFill/>
          </a:ln>
        </p:spPr>
      </p:pic>
      <p:sp>
        <p:nvSpPr>
          <p:cNvPr id="270" name="Google Shape;270;p9"/>
          <p:cNvSpPr txBox="1"/>
          <p:nvPr/>
        </p:nvSpPr>
        <p:spPr>
          <a:xfrm>
            <a:off x="5388178" y="5200650"/>
            <a:ext cx="3285343" cy="716011"/>
          </a:xfrm>
          <a:prstGeom prst="rect">
            <a:avLst/>
          </a:prstGeom>
          <a:noFill/>
          <a:ln>
            <a:noFill/>
          </a:ln>
        </p:spPr>
        <p:txBody>
          <a:bodyPr anchorCtr="0" anchor="t" bIns="0" lIns="0" spcFirstLastPara="1" rIns="0" wrap="square" tIns="0">
            <a:spAutoFit/>
          </a:bodyPr>
          <a:lstStyle/>
          <a:p>
            <a:pPr indent="0" lvl="0" marL="0" marR="0" rtl="0" algn="ctr">
              <a:lnSpc>
                <a:spcPct val="95987"/>
              </a:lnSpc>
              <a:spcBef>
                <a:spcPts val="0"/>
              </a:spcBef>
              <a:spcAft>
                <a:spcPts val="0"/>
              </a:spcAft>
              <a:buNone/>
            </a:pPr>
            <a:r>
              <a:rPr b="1" i="0" lang="en-US" sz="2866" u="none" cap="none" strike="noStrike">
                <a:solidFill>
                  <a:srgbClr val="FCFFEE"/>
                </a:solidFill>
                <a:latin typeface="Inter"/>
                <a:ea typeface="Inter"/>
                <a:cs typeface="Inter"/>
                <a:sym typeface="Inter"/>
              </a:rPr>
              <a:t>Homework for next Wednesday:</a:t>
            </a:r>
            <a:endParaRPr/>
          </a:p>
        </p:txBody>
      </p:sp>
      <p:sp>
        <p:nvSpPr>
          <p:cNvPr id="271" name="Google Shape;271;p9"/>
          <p:cNvSpPr txBox="1"/>
          <p:nvPr/>
        </p:nvSpPr>
        <p:spPr>
          <a:xfrm>
            <a:off x="1279092" y="5253722"/>
            <a:ext cx="3277156" cy="936648"/>
          </a:xfrm>
          <a:prstGeom prst="rect">
            <a:avLst/>
          </a:prstGeom>
          <a:noFill/>
          <a:ln>
            <a:noFill/>
          </a:ln>
        </p:spPr>
        <p:txBody>
          <a:bodyPr anchorCtr="0" anchor="t" bIns="0" lIns="0" spcFirstLastPara="1" rIns="0" wrap="square" tIns="0">
            <a:spAutoFit/>
          </a:bodyPr>
          <a:lstStyle/>
          <a:p>
            <a:pPr indent="0" lvl="0" marL="0" marR="0" rtl="0" algn="ctr">
              <a:lnSpc>
                <a:spcPct val="96010"/>
              </a:lnSpc>
              <a:spcBef>
                <a:spcPts val="0"/>
              </a:spcBef>
              <a:spcAft>
                <a:spcPts val="0"/>
              </a:spcAft>
              <a:buNone/>
            </a:pPr>
            <a:r>
              <a:rPr b="1" i="0" lang="en-US" sz="2582" u="none" cap="none" strike="noStrike">
                <a:solidFill>
                  <a:srgbClr val="FCFFEE"/>
                </a:solidFill>
                <a:latin typeface="Inter"/>
                <a:ea typeface="Inter"/>
                <a:cs typeface="Inter"/>
                <a:sym typeface="Inter"/>
              </a:rPr>
              <a:t>Before you leave: please complete the class Survey .</a:t>
            </a:r>
            <a:endParaRPr/>
          </a:p>
        </p:txBody>
      </p:sp>
      <p:sp>
        <p:nvSpPr>
          <p:cNvPr id="272" name="Google Shape;272;p9"/>
          <p:cNvSpPr txBox="1"/>
          <p:nvPr/>
        </p:nvSpPr>
        <p:spPr>
          <a:xfrm>
            <a:off x="1028700" y="1778666"/>
            <a:ext cx="6047400" cy="1408800"/>
          </a:xfrm>
          <a:prstGeom prst="rect">
            <a:avLst/>
          </a:prstGeom>
          <a:noFill/>
          <a:ln>
            <a:noFill/>
          </a:ln>
        </p:spPr>
        <p:txBody>
          <a:bodyPr anchorCtr="0" anchor="t" bIns="0" lIns="0" spcFirstLastPara="1" rIns="0" wrap="square" tIns="0">
            <a:spAutoFit/>
          </a:bodyPr>
          <a:lstStyle/>
          <a:p>
            <a:pPr indent="0" lvl="0" marL="0" marR="0" rtl="0" algn="l">
              <a:lnSpc>
                <a:spcPct val="94997"/>
              </a:lnSpc>
              <a:spcBef>
                <a:spcPts val="0"/>
              </a:spcBef>
              <a:spcAft>
                <a:spcPts val="0"/>
              </a:spcAft>
              <a:buNone/>
            </a:pPr>
            <a:r>
              <a:rPr b="1" i="0" lang="en-US" sz="9635" u="none" cap="none" strike="noStrike">
                <a:solidFill>
                  <a:srgbClr val="013927"/>
                </a:solidFill>
                <a:latin typeface="Lato"/>
                <a:ea typeface="Lato"/>
                <a:cs typeface="Lato"/>
                <a:sym typeface="Lato"/>
              </a:rPr>
              <a:t>WRAP-UP</a:t>
            </a:r>
            <a:endParaRPr sz="100"/>
          </a:p>
        </p:txBody>
      </p:sp>
      <p:sp>
        <p:nvSpPr>
          <p:cNvPr id="273" name="Google Shape;273;p9"/>
          <p:cNvSpPr txBox="1"/>
          <p:nvPr/>
        </p:nvSpPr>
        <p:spPr>
          <a:xfrm>
            <a:off x="5020625" y="5964286"/>
            <a:ext cx="3832924" cy="3557054"/>
          </a:xfrm>
          <a:prstGeom prst="rect">
            <a:avLst/>
          </a:prstGeom>
          <a:noFill/>
          <a:ln>
            <a:noFill/>
          </a:ln>
        </p:spPr>
        <p:txBody>
          <a:bodyPr anchorCtr="0" anchor="t" bIns="0" lIns="0" spcFirstLastPara="1" rIns="0" wrap="square" tIns="0">
            <a:spAutoFit/>
          </a:bodyPr>
          <a:lstStyle/>
          <a:p>
            <a:pPr indent="-246350" lvl="1" marL="492700" marR="0" rtl="0" algn="l">
              <a:lnSpc>
                <a:spcPct val="94960"/>
              </a:lnSpc>
              <a:spcBef>
                <a:spcPts val="0"/>
              </a:spcBef>
              <a:spcAft>
                <a:spcPts val="0"/>
              </a:spcAft>
              <a:buClr>
                <a:srgbClr val="FCFFEE"/>
              </a:buClr>
              <a:buSzPts val="2282"/>
              <a:buFont typeface="Arial"/>
              <a:buChar char="•"/>
            </a:pPr>
            <a:r>
              <a:rPr b="0" i="0" lang="en-US" sz="2282" u="none" cap="none" strike="noStrike">
                <a:solidFill>
                  <a:srgbClr val="FCFFEE"/>
                </a:solidFill>
                <a:latin typeface="Inter"/>
                <a:ea typeface="Inter"/>
                <a:cs typeface="Inter"/>
                <a:sym typeface="Inter"/>
              </a:rPr>
              <a:t>Participation Agreement (Required to receive stipend)</a:t>
            </a:r>
            <a:endParaRPr/>
          </a:p>
          <a:p>
            <a:pPr indent="0" lvl="0" marL="0" marR="0" rtl="0" algn="l">
              <a:lnSpc>
                <a:spcPct val="94960"/>
              </a:lnSpc>
              <a:spcBef>
                <a:spcPts val="0"/>
              </a:spcBef>
              <a:spcAft>
                <a:spcPts val="0"/>
              </a:spcAft>
              <a:buNone/>
            </a:pPr>
            <a:r>
              <a:t/>
            </a:r>
            <a:endParaRPr b="0" i="0" sz="2282" u="none" cap="none" strike="noStrike">
              <a:solidFill>
                <a:srgbClr val="FCFFEE"/>
              </a:solidFill>
              <a:latin typeface="Inter"/>
              <a:ea typeface="Inter"/>
              <a:cs typeface="Inter"/>
              <a:sym typeface="Inter"/>
            </a:endParaRPr>
          </a:p>
          <a:p>
            <a:pPr indent="-246350" lvl="1" marL="492700" marR="0" rtl="0" algn="l">
              <a:lnSpc>
                <a:spcPct val="94960"/>
              </a:lnSpc>
              <a:spcBef>
                <a:spcPts val="0"/>
              </a:spcBef>
              <a:spcAft>
                <a:spcPts val="0"/>
              </a:spcAft>
              <a:buClr>
                <a:srgbClr val="FCFFEE"/>
              </a:buClr>
              <a:buSzPts val="2282"/>
              <a:buFont typeface="Arial"/>
              <a:buChar char="•"/>
            </a:pPr>
            <a:r>
              <a:rPr b="0" i="0" lang="en-US" sz="2282" u="none" cap="none" strike="noStrike">
                <a:solidFill>
                  <a:srgbClr val="FCFFEE"/>
                </a:solidFill>
                <a:latin typeface="Inter"/>
                <a:ea typeface="Inter"/>
                <a:cs typeface="Inter"/>
                <a:sym typeface="Inter"/>
              </a:rPr>
              <a:t>Three to five goals for your farm (hint: make them SMART! Specific, Measurable, Actionable, Reasonable, Timely)</a:t>
            </a:r>
            <a:endParaRPr/>
          </a:p>
          <a:p>
            <a:pPr indent="0" lvl="0" marL="0" marR="0" rtl="0" algn="l">
              <a:lnSpc>
                <a:spcPct val="94960"/>
              </a:lnSpc>
              <a:spcBef>
                <a:spcPts val="0"/>
              </a:spcBef>
              <a:spcAft>
                <a:spcPts val="0"/>
              </a:spcAft>
              <a:buNone/>
            </a:pPr>
            <a:r>
              <a:t/>
            </a:r>
            <a:endParaRPr b="0" i="0" sz="2282" u="none" cap="none" strike="noStrike">
              <a:solidFill>
                <a:srgbClr val="FCFFEE"/>
              </a:solidFill>
              <a:latin typeface="Inter"/>
              <a:ea typeface="Inter"/>
              <a:cs typeface="Inter"/>
              <a:sym typeface="Inter"/>
            </a:endParaRPr>
          </a:p>
          <a:p>
            <a:pPr indent="-246350" lvl="1" marL="492700" marR="0" rtl="0" algn="l">
              <a:lnSpc>
                <a:spcPct val="94960"/>
              </a:lnSpc>
              <a:spcBef>
                <a:spcPts val="0"/>
              </a:spcBef>
              <a:spcAft>
                <a:spcPts val="0"/>
              </a:spcAft>
              <a:buClr>
                <a:srgbClr val="FCFFEE"/>
              </a:buClr>
              <a:buSzPts val="2282"/>
              <a:buFont typeface="Arial"/>
              <a:buChar char="•"/>
            </a:pPr>
            <a:r>
              <a:rPr b="0" i="0" lang="en-US" sz="2282" u="none" cap="none" strike="noStrike">
                <a:solidFill>
                  <a:srgbClr val="FCFFEE"/>
                </a:solidFill>
                <a:latin typeface="Inter"/>
                <a:ea typeface="Inter"/>
                <a:cs typeface="Inter"/>
                <a:sym typeface="Inter"/>
              </a:rPr>
              <a:t>Rough sketch or list of what plants you grew last year</a:t>
            </a:r>
            <a:endParaRPr/>
          </a:p>
        </p:txBody>
      </p:sp>
      <p:sp>
        <p:nvSpPr>
          <p:cNvPr id="274" name="Google Shape;274;p9"/>
          <p:cNvSpPr txBox="1"/>
          <p:nvPr/>
        </p:nvSpPr>
        <p:spPr>
          <a:xfrm>
            <a:off x="13851144" y="5194724"/>
            <a:ext cx="3355552" cy="498747"/>
          </a:xfrm>
          <a:prstGeom prst="rect">
            <a:avLst/>
          </a:prstGeom>
          <a:noFill/>
          <a:ln>
            <a:noFill/>
          </a:ln>
        </p:spPr>
        <p:txBody>
          <a:bodyPr anchorCtr="0" anchor="t" bIns="0" lIns="0" spcFirstLastPara="1" rIns="0" wrap="square" tIns="0">
            <a:spAutoFit/>
          </a:bodyPr>
          <a:lstStyle/>
          <a:p>
            <a:pPr indent="0" lvl="0" marL="0" marR="0" rtl="0" algn="ctr">
              <a:lnSpc>
                <a:spcPct val="140013"/>
              </a:lnSpc>
              <a:spcBef>
                <a:spcPts val="0"/>
              </a:spcBef>
              <a:spcAft>
                <a:spcPts val="0"/>
              </a:spcAft>
              <a:buNone/>
            </a:pPr>
            <a:r>
              <a:rPr b="1" i="0" lang="en-US" sz="2864" u="none" cap="none" strike="noStrike">
                <a:solidFill>
                  <a:srgbClr val="FCFFEE"/>
                </a:solidFill>
                <a:latin typeface="Inter"/>
                <a:ea typeface="Inter"/>
                <a:cs typeface="Inter"/>
                <a:sym typeface="Inter"/>
              </a:rPr>
              <a:t>Class Resources </a:t>
            </a:r>
            <a:endParaRPr/>
          </a:p>
        </p:txBody>
      </p:sp>
      <p:sp>
        <p:nvSpPr>
          <p:cNvPr id="275" name="Google Shape;275;p9"/>
          <p:cNvSpPr txBox="1"/>
          <p:nvPr/>
        </p:nvSpPr>
        <p:spPr>
          <a:xfrm>
            <a:off x="1308153" y="8888993"/>
            <a:ext cx="3277156" cy="707517"/>
          </a:xfrm>
          <a:prstGeom prst="rect">
            <a:avLst/>
          </a:prstGeom>
          <a:noFill/>
          <a:ln>
            <a:noFill/>
          </a:ln>
        </p:spPr>
        <p:txBody>
          <a:bodyPr anchorCtr="0" anchor="t" bIns="0" lIns="0" spcFirstLastPara="1" rIns="0" wrap="square" tIns="0">
            <a:spAutoFit/>
          </a:bodyPr>
          <a:lstStyle/>
          <a:p>
            <a:pPr indent="0" lvl="0" marL="0" marR="0" rtl="0" algn="ctr">
              <a:lnSpc>
                <a:spcPct val="115958"/>
              </a:lnSpc>
              <a:spcBef>
                <a:spcPts val="0"/>
              </a:spcBef>
              <a:spcAft>
                <a:spcPts val="0"/>
              </a:spcAft>
              <a:buNone/>
            </a:pPr>
            <a:r>
              <a:rPr b="1" i="0" lang="en-US" sz="2400" u="sng" cap="none" strike="noStrike">
                <a:solidFill>
                  <a:srgbClr val="FCFFEE"/>
                </a:solidFill>
                <a:latin typeface="Inter"/>
                <a:ea typeface="Inter"/>
                <a:cs typeface="Inter"/>
                <a:sym typeface="Inter"/>
                <a:hlinkClick r:id="rId8">
                  <a:extLst>
                    <a:ext uri="{A12FA001-AC4F-418D-AE19-62706E023703}">
                      <ahyp:hlinkClr val="tx"/>
                    </a:ext>
                  </a:extLst>
                </a:hlinkClick>
              </a:rPr>
              <a:t>https://forms.gle/oQsRneKTqqkU8Kde7</a:t>
            </a:r>
            <a:endParaRPr/>
          </a:p>
        </p:txBody>
      </p:sp>
      <p:sp>
        <p:nvSpPr>
          <p:cNvPr id="276" name="Google Shape;276;p9"/>
          <p:cNvSpPr txBox="1"/>
          <p:nvPr/>
        </p:nvSpPr>
        <p:spPr>
          <a:xfrm>
            <a:off x="13644460" y="5865123"/>
            <a:ext cx="3614840" cy="650494"/>
          </a:xfrm>
          <a:prstGeom prst="rect">
            <a:avLst/>
          </a:prstGeom>
          <a:noFill/>
          <a:ln>
            <a:noFill/>
          </a:ln>
        </p:spPr>
        <p:txBody>
          <a:bodyPr anchorCtr="0" anchor="t" bIns="0" lIns="0" spcFirstLastPara="1" rIns="0" wrap="square" tIns="0">
            <a:spAutoFit/>
          </a:bodyPr>
          <a:lstStyle/>
          <a:p>
            <a:pPr indent="-237490" lvl="1" marL="474981" marR="0" rtl="0" algn="l">
              <a:lnSpc>
                <a:spcPct val="119000"/>
              </a:lnSpc>
              <a:spcBef>
                <a:spcPts val="0"/>
              </a:spcBef>
              <a:spcAft>
                <a:spcPts val="0"/>
              </a:spcAft>
              <a:buClr>
                <a:srgbClr val="FCFFEE"/>
              </a:buClr>
              <a:buSzPts val="2200"/>
              <a:buFont typeface="Arial"/>
              <a:buChar char="•"/>
            </a:pPr>
            <a:r>
              <a:rPr b="0" i="0" lang="en-US" sz="2200" u="none" cap="none" strike="noStrike">
                <a:solidFill>
                  <a:srgbClr val="FCFFEE"/>
                </a:solidFill>
                <a:latin typeface="Inter"/>
                <a:ea typeface="Inter"/>
                <a:cs typeface="Inter"/>
                <a:sym typeface="Inter"/>
              </a:rPr>
              <a:t>Handouts, Forms and additional Resources </a:t>
            </a:r>
            <a:endParaRPr/>
          </a:p>
        </p:txBody>
      </p:sp>
      <p:sp>
        <p:nvSpPr>
          <p:cNvPr id="277" name="Google Shape;277;p9"/>
          <p:cNvSpPr txBox="1"/>
          <p:nvPr/>
        </p:nvSpPr>
        <p:spPr>
          <a:xfrm>
            <a:off x="9197396" y="5129897"/>
            <a:ext cx="3891818" cy="498747"/>
          </a:xfrm>
          <a:prstGeom prst="rect">
            <a:avLst/>
          </a:prstGeom>
          <a:noFill/>
          <a:ln>
            <a:noFill/>
          </a:ln>
        </p:spPr>
        <p:txBody>
          <a:bodyPr anchorCtr="0" anchor="t" bIns="0" lIns="0" spcFirstLastPara="1" rIns="0" wrap="square" tIns="0">
            <a:spAutoFit/>
          </a:bodyPr>
          <a:lstStyle/>
          <a:p>
            <a:pPr indent="0" lvl="0" marL="0" marR="0" rtl="0" algn="ctr">
              <a:lnSpc>
                <a:spcPct val="140013"/>
              </a:lnSpc>
              <a:spcBef>
                <a:spcPts val="0"/>
              </a:spcBef>
              <a:spcAft>
                <a:spcPts val="0"/>
              </a:spcAft>
              <a:buNone/>
            </a:pPr>
            <a:r>
              <a:rPr b="1" i="0" lang="en-US" sz="2864" u="none" cap="none" strike="noStrike">
                <a:solidFill>
                  <a:srgbClr val="FCFFEE"/>
                </a:solidFill>
                <a:latin typeface="Inter"/>
                <a:ea typeface="Inter"/>
                <a:cs typeface="Inter"/>
                <a:sym typeface="Inter"/>
              </a:rPr>
              <a:t>Resources Shared</a:t>
            </a:r>
            <a:endParaRPr/>
          </a:p>
        </p:txBody>
      </p:sp>
      <p:sp>
        <p:nvSpPr>
          <p:cNvPr id="278" name="Google Shape;278;p9"/>
          <p:cNvSpPr txBox="1"/>
          <p:nvPr/>
        </p:nvSpPr>
        <p:spPr>
          <a:xfrm>
            <a:off x="9384517" y="5614708"/>
            <a:ext cx="3517577" cy="986028"/>
          </a:xfrm>
          <a:prstGeom prst="rect">
            <a:avLst/>
          </a:prstGeom>
          <a:noFill/>
          <a:ln>
            <a:noFill/>
          </a:ln>
        </p:spPr>
        <p:txBody>
          <a:bodyPr anchorCtr="0" anchor="t" bIns="0" lIns="0" spcFirstLastPara="1" rIns="0" wrap="square" tIns="0">
            <a:spAutoFit/>
          </a:bodyPr>
          <a:lstStyle/>
          <a:p>
            <a:pPr indent="-259079" lvl="1" marL="518160" marR="0" rtl="0" algn="l">
              <a:lnSpc>
                <a:spcPct val="109000"/>
              </a:lnSpc>
              <a:spcBef>
                <a:spcPts val="0"/>
              </a:spcBef>
              <a:spcAft>
                <a:spcPts val="0"/>
              </a:spcAft>
              <a:buClr>
                <a:srgbClr val="FCFFEE"/>
              </a:buClr>
              <a:buSzPts val="2400"/>
              <a:buFont typeface="Arial"/>
              <a:buChar char="•"/>
            </a:pPr>
            <a:r>
              <a:rPr b="0" i="0" lang="en-US" sz="2400" u="none" cap="none" strike="noStrike">
                <a:solidFill>
                  <a:srgbClr val="FCFFEE"/>
                </a:solidFill>
                <a:latin typeface="Inter"/>
                <a:ea typeface="Inter"/>
                <a:cs typeface="Inter"/>
                <a:sym typeface="Inter"/>
              </a:rPr>
              <a:t>Check out this weeks supplemental information</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