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80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1F5F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664845" cy="5143500"/>
          </a:xfrm>
          <a:custGeom>
            <a:avLst/>
            <a:gdLst/>
            <a:ahLst/>
            <a:cxnLst/>
            <a:rect l="l" t="t" r="r" b="b"/>
            <a:pathLst>
              <a:path w="664845" h="5143500">
                <a:moveTo>
                  <a:pt x="532282" y="0"/>
                </a:moveTo>
                <a:lnTo>
                  <a:pt x="0" y="0"/>
                </a:lnTo>
                <a:lnTo>
                  <a:pt x="0" y="5143499"/>
                </a:lnTo>
                <a:lnTo>
                  <a:pt x="532282" y="5143499"/>
                </a:lnTo>
                <a:lnTo>
                  <a:pt x="533476" y="5092302"/>
                </a:lnTo>
                <a:lnTo>
                  <a:pt x="539432" y="5047058"/>
                </a:lnTo>
                <a:lnTo>
                  <a:pt x="547763" y="5007775"/>
                </a:lnTo>
                <a:lnTo>
                  <a:pt x="558482" y="4973243"/>
                </a:lnTo>
                <a:lnTo>
                  <a:pt x="570395" y="4942281"/>
                </a:lnTo>
                <a:lnTo>
                  <a:pt x="584682" y="4914900"/>
                </a:lnTo>
                <a:lnTo>
                  <a:pt x="613257" y="4857750"/>
                </a:lnTo>
                <a:lnTo>
                  <a:pt x="637070" y="4799406"/>
                </a:lnTo>
                <a:lnTo>
                  <a:pt x="657313" y="4725593"/>
                </a:lnTo>
                <a:lnTo>
                  <a:pt x="662076" y="4680343"/>
                </a:lnTo>
                <a:lnTo>
                  <a:pt x="664464" y="4629150"/>
                </a:lnTo>
                <a:lnTo>
                  <a:pt x="662076" y="4577956"/>
                </a:lnTo>
                <a:lnTo>
                  <a:pt x="657313" y="4532706"/>
                </a:lnTo>
                <a:lnTo>
                  <a:pt x="648982" y="4493425"/>
                </a:lnTo>
                <a:lnTo>
                  <a:pt x="625170" y="4427931"/>
                </a:lnTo>
                <a:lnTo>
                  <a:pt x="584682" y="4343400"/>
                </a:lnTo>
                <a:lnTo>
                  <a:pt x="570395" y="4316018"/>
                </a:lnTo>
                <a:lnTo>
                  <a:pt x="558482" y="4285056"/>
                </a:lnTo>
                <a:lnTo>
                  <a:pt x="547763" y="4250524"/>
                </a:lnTo>
                <a:lnTo>
                  <a:pt x="539432" y="4211243"/>
                </a:lnTo>
                <a:lnTo>
                  <a:pt x="533476" y="4165993"/>
                </a:lnTo>
                <a:lnTo>
                  <a:pt x="532282" y="4114800"/>
                </a:lnTo>
                <a:lnTo>
                  <a:pt x="533476" y="4063606"/>
                </a:lnTo>
                <a:lnTo>
                  <a:pt x="539432" y="4018356"/>
                </a:lnTo>
                <a:lnTo>
                  <a:pt x="547763" y="3979062"/>
                </a:lnTo>
                <a:lnTo>
                  <a:pt x="570395" y="3913581"/>
                </a:lnTo>
                <a:lnTo>
                  <a:pt x="584682" y="3886200"/>
                </a:lnTo>
                <a:lnTo>
                  <a:pt x="613257" y="3829050"/>
                </a:lnTo>
                <a:lnTo>
                  <a:pt x="637070" y="3770756"/>
                </a:lnTo>
                <a:lnTo>
                  <a:pt x="657313" y="3696843"/>
                </a:lnTo>
                <a:lnTo>
                  <a:pt x="662076" y="3651630"/>
                </a:lnTo>
                <a:lnTo>
                  <a:pt x="664464" y="3600450"/>
                </a:lnTo>
                <a:lnTo>
                  <a:pt x="662076" y="3549269"/>
                </a:lnTo>
                <a:lnTo>
                  <a:pt x="657313" y="3504056"/>
                </a:lnTo>
                <a:lnTo>
                  <a:pt x="648982" y="3464687"/>
                </a:lnTo>
                <a:lnTo>
                  <a:pt x="625170" y="3399281"/>
                </a:lnTo>
                <a:lnTo>
                  <a:pt x="584682" y="3314700"/>
                </a:lnTo>
                <a:lnTo>
                  <a:pt x="570395" y="3287268"/>
                </a:lnTo>
                <a:lnTo>
                  <a:pt x="558482" y="3256406"/>
                </a:lnTo>
                <a:lnTo>
                  <a:pt x="547763" y="3221863"/>
                </a:lnTo>
                <a:lnTo>
                  <a:pt x="539432" y="3182493"/>
                </a:lnTo>
                <a:lnTo>
                  <a:pt x="533476" y="3137281"/>
                </a:lnTo>
                <a:lnTo>
                  <a:pt x="532282" y="3086100"/>
                </a:lnTo>
                <a:lnTo>
                  <a:pt x="533476" y="3034919"/>
                </a:lnTo>
                <a:lnTo>
                  <a:pt x="539432" y="2989707"/>
                </a:lnTo>
                <a:lnTo>
                  <a:pt x="547763" y="2950337"/>
                </a:lnTo>
                <a:lnTo>
                  <a:pt x="570395" y="2884932"/>
                </a:lnTo>
                <a:lnTo>
                  <a:pt x="584682" y="2857500"/>
                </a:lnTo>
                <a:lnTo>
                  <a:pt x="613257" y="2800350"/>
                </a:lnTo>
                <a:lnTo>
                  <a:pt x="637070" y="2742057"/>
                </a:lnTo>
                <a:lnTo>
                  <a:pt x="657313" y="2668143"/>
                </a:lnTo>
                <a:lnTo>
                  <a:pt x="662076" y="2622931"/>
                </a:lnTo>
                <a:lnTo>
                  <a:pt x="664464" y="2570607"/>
                </a:lnTo>
                <a:lnTo>
                  <a:pt x="662076" y="2520569"/>
                </a:lnTo>
                <a:lnTo>
                  <a:pt x="657313" y="2475357"/>
                </a:lnTo>
                <a:lnTo>
                  <a:pt x="648982" y="2435987"/>
                </a:lnTo>
                <a:lnTo>
                  <a:pt x="625170" y="2370582"/>
                </a:lnTo>
                <a:lnTo>
                  <a:pt x="584682" y="2286000"/>
                </a:lnTo>
                <a:lnTo>
                  <a:pt x="570395" y="2258568"/>
                </a:lnTo>
                <a:lnTo>
                  <a:pt x="558482" y="2227707"/>
                </a:lnTo>
                <a:lnTo>
                  <a:pt x="547763" y="2193163"/>
                </a:lnTo>
                <a:lnTo>
                  <a:pt x="539432" y="2153793"/>
                </a:lnTo>
                <a:lnTo>
                  <a:pt x="533476" y="2108581"/>
                </a:lnTo>
                <a:lnTo>
                  <a:pt x="532282" y="2057400"/>
                </a:lnTo>
                <a:lnTo>
                  <a:pt x="533476" y="2006219"/>
                </a:lnTo>
                <a:lnTo>
                  <a:pt x="539432" y="1961007"/>
                </a:lnTo>
                <a:lnTo>
                  <a:pt x="547763" y="1921637"/>
                </a:lnTo>
                <a:lnTo>
                  <a:pt x="570395" y="1856232"/>
                </a:lnTo>
                <a:lnTo>
                  <a:pt x="584682" y="1828800"/>
                </a:lnTo>
                <a:lnTo>
                  <a:pt x="613257" y="1771650"/>
                </a:lnTo>
                <a:lnTo>
                  <a:pt x="637070" y="1713357"/>
                </a:lnTo>
                <a:lnTo>
                  <a:pt x="657313" y="1639442"/>
                </a:lnTo>
                <a:lnTo>
                  <a:pt x="662076" y="1594230"/>
                </a:lnTo>
                <a:lnTo>
                  <a:pt x="664464" y="1543050"/>
                </a:lnTo>
                <a:lnTo>
                  <a:pt x="662076" y="1491869"/>
                </a:lnTo>
                <a:lnTo>
                  <a:pt x="657313" y="1446657"/>
                </a:lnTo>
                <a:lnTo>
                  <a:pt x="648982" y="1407287"/>
                </a:lnTo>
                <a:lnTo>
                  <a:pt x="625170" y="1341882"/>
                </a:lnTo>
                <a:lnTo>
                  <a:pt x="584682" y="1257300"/>
                </a:lnTo>
                <a:lnTo>
                  <a:pt x="570395" y="1229867"/>
                </a:lnTo>
                <a:lnTo>
                  <a:pt x="558482" y="1199007"/>
                </a:lnTo>
                <a:lnTo>
                  <a:pt x="547763" y="1164463"/>
                </a:lnTo>
                <a:lnTo>
                  <a:pt x="539432" y="1125092"/>
                </a:lnTo>
                <a:lnTo>
                  <a:pt x="533476" y="1079880"/>
                </a:lnTo>
                <a:lnTo>
                  <a:pt x="532282" y="1028700"/>
                </a:lnTo>
                <a:lnTo>
                  <a:pt x="533476" y="977519"/>
                </a:lnTo>
                <a:lnTo>
                  <a:pt x="539432" y="932307"/>
                </a:lnTo>
                <a:lnTo>
                  <a:pt x="547763" y="892937"/>
                </a:lnTo>
                <a:lnTo>
                  <a:pt x="570395" y="827532"/>
                </a:lnTo>
                <a:lnTo>
                  <a:pt x="584682" y="800100"/>
                </a:lnTo>
                <a:lnTo>
                  <a:pt x="613257" y="742950"/>
                </a:lnTo>
                <a:lnTo>
                  <a:pt x="637070" y="684657"/>
                </a:lnTo>
                <a:lnTo>
                  <a:pt x="657313" y="610742"/>
                </a:lnTo>
                <a:lnTo>
                  <a:pt x="662076" y="565530"/>
                </a:lnTo>
                <a:lnTo>
                  <a:pt x="664464" y="514350"/>
                </a:lnTo>
                <a:lnTo>
                  <a:pt x="662076" y="463169"/>
                </a:lnTo>
                <a:lnTo>
                  <a:pt x="657313" y="417957"/>
                </a:lnTo>
                <a:lnTo>
                  <a:pt x="648982" y="378587"/>
                </a:lnTo>
                <a:lnTo>
                  <a:pt x="625170" y="313182"/>
                </a:lnTo>
                <a:lnTo>
                  <a:pt x="584682" y="228600"/>
                </a:lnTo>
                <a:lnTo>
                  <a:pt x="570395" y="201167"/>
                </a:lnTo>
                <a:lnTo>
                  <a:pt x="558482" y="170307"/>
                </a:lnTo>
                <a:lnTo>
                  <a:pt x="547763" y="135762"/>
                </a:lnTo>
                <a:lnTo>
                  <a:pt x="539432" y="96392"/>
                </a:lnTo>
                <a:lnTo>
                  <a:pt x="533476" y="51180"/>
                </a:lnTo>
                <a:lnTo>
                  <a:pt x="53228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932163" y="0"/>
            <a:ext cx="212090" cy="5143500"/>
          </a:xfrm>
          <a:custGeom>
            <a:avLst/>
            <a:gdLst/>
            <a:ahLst/>
            <a:cxnLst/>
            <a:rect l="l" t="t" r="r" b="b"/>
            <a:pathLst>
              <a:path w="212090" h="5143500">
                <a:moveTo>
                  <a:pt x="211835" y="0"/>
                </a:moveTo>
                <a:lnTo>
                  <a:pt x="0" y="0"/>
                </a:lnTo>
                <a:lnTo>
                  <a:pt x="0" y="5143500"/>
                </a:lnTo>
                <a:lnTo>
                  <a:pt x="211835" y="5143500"/>
                </a:lnTo>
                <a:lnTo>
                  <a:pt x="211835" y="0"/>
                </a:lnTo>
                <a:close/>
              </a:path>
            </a:pathLst>
          </a:custGeom>
          <a:solidFill>
            <a:srgbClr val="F9D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4483607"/>
            <a:ext cx="795527" cy="6598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1F5F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62405" y="1617725"/>
            <a:ext cx="3127375" cy="270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37938" y="1617725"/>
            <a:ext cx="3127375" cy="270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1F5F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110740" cy="5143500"/>
          </a:xfrm>
          <a:custGeom>
            <a:avLst/>
            <a:gdLst/>
            <a:ahLst/>
            <a:cxnLst/>
            <a:rect l="l" t="t" r="r" b="b"/>
            <a:pathLst>
              <a:path w="2110740" h="5143500">
                <a:moveTo>
                  <a:pt x="1060729" y="0"/>
                </a:moveTo>
                <a:lnTo>
                  <a:pt x="0" y="0"/>
                </a:lnTo>
                <a:lnTo>
                  <a:pt x="0" y="5143499"/>
                </a:lnTo>
                <a:lnTo>
                  <a:pt x="1060729" y="5143499"/>
                </a:lnTo>
                <a:lnTo>
                  <a:pt x="1078585" y="5076825"/>
                </a:lnTo>
                <a:lnTo>
                  <a:pt x="1096441" y="5011343"/>
                </a:lnTo>
                <a:lnTo>
                  <a:pt x="1116685" y="4947043"/>
                </a:lnTo>
                <a:lnTo>
                  <a:pt x="1139304" y="4885131"/>
                </a:lnTo>
                <a:lnTo>
                  <a:pt x="1166685" y="4826800"/>
                </a:lnTo>
                <a:lnTo>
                  <a:pt x="1198829" y="4772025"/>
                </a:lnTo>
                <a:lnTo>
                  <a:pt x="1233347" y="4725593"/>
                </a:lnTo>
                <a:lnTo>
                  <a:pt x="1272667" y="4682731"/>
                </a:lnTo>
                <a:lnTo>
                  <a:pt x="1315466" y="4641049"/>
                </a:lnTo>
                <a:lnTo>
                  <a:pt x="1363091" y="4600575"/>
                </a:lnTo>
                <a:lnTo>
                  <a:pt x="1410716" y="4563668"/>
                </a:lnTo>
                <a:lnTo>
                  <a:pt x="1460754" y="4524375"/>
                </a:lnTo>
                <a:lnTo>
                  <a:pt x="1511935" y="4487468"/>
                </a:lnTo>
                <a:lnTo>
                  <a:pt x="1609598" y="4408881"/>
                </a:lnTo>
                <a:lnTo>
                  <a:pt x="1654810" y="4368406"/>
                </a:lnTo>
                <a:lnTo>
                  <a:pt x="1696466" y="4325543"/>
                </a:lnTo>
                <a:lnTo>
                  <a:pt x="1733295" y="4280293"/>
                </a:lnTo>
                <a:lnTo>
                  <a:pt x="1766697" y="4232668"/>
                </a:lnTo>
                <a:lnTo>
                  <a:pt x="1791716" y="4181475"/>
                </a:lnTo>
                <a:lnTo>
                  <a:pt x="1810766" y="4124325"/>
                </a:lnTo>
                <a:lnTo>
                  <a:pt x="1821433" y="4063606"/>
                </a:lnTo>
                <a:lnTo>
                  <a:pt x="1826260" y="4000500"/>
                </a:lnTo>
                <a:lnTo>
                  <a:pt x="1826260" y="3937393"/>
                </a:lnTo>
                <a:lnTo>
                  <a:pt x="1821433" y="3871849"/>
                </a:lnTo>
                <a:lnTo>
                  <a:pt x="1813179" y="3804030"/>
                </a:lnTo>
                <a:lnTo>
                  <a:pt x="1803654" y="3737355"/>
                </a:lnTo>
                <a:lnTo>
                  <a:pt x="1786889" y="3604005"/>
                </a:lnTo>
                <a:lnTo>
                  <a:pt x="1780920" y="3536188"/>
                </a:lnTo>
                <a:lnTo>
                  <a:pt x="1778635" y="3470655"/>
                </a:lnTo>
                <a:lnTo>
                  <a:pt x="1782191" y="3407537"/>
                </a:lnTo>
                <a:lnTo>
                  <a:pt x="1790445" y="3344418"/>
                </a:lnTo>
                <a:lnTo>
                  <a:pt x="1805939" y="3286125"/>
                </a:lnTo>
                <a:lnTo>
                  <a:pt x="1827402" y="3226562"/>
                </a:lnTo>
                <a:lnTo>
                  <a:pt x="1853564" y="3168269"/>
                </a:lnTo>
                <a:lnTo>
                  <a:pt x="1884552" y="3109849"/>
                </a:lnTo>
                <a:lnTo>
                  <a:pt x="1917827" y="3051556"/>
                </a:lnTo>
                <a:lnTo>
                  <a:pt x="1952370" y="2991993"/>
                </a:lnTo>
                <a:lnTo>
                  <a:pt x="1986914" y="2934843"/>
                </a:lnTo>
                <a:lnTo>
                  <a:pt x="2019045" y="2875407"/>
                </a:lnTo>
                <a:lnTo>
                  <a:pt x="2048891" y="2816987"/>
                </a:lnTo>
                <a:lnTo>
                  <a:pt x="2073783" y="2755138"/>
                </a:lnTo>
                <a:lnTo>
                  <a:pt x="2094102" y="2694432"/>
                </a:lnTo>
                <a:lnTo>
                  <a:pt x="2106041" y="2633599"/>
                </a:lnTo>
                <a:lnTo>
                  <a:pt x="2110740" y="2571750"/>
                </a:lnTo>
                <a:lnTo>
                  <a:pt x="2106041" y="2509774"/>
                </a:lnTo>
                <a:lnTo>
                  <a:pt x="2094102" y="2449068"/>
                </a:lnTo>
                <a:lnTo>
                  <a:pt x="2073783" y="2388362"/>
                </a:lnTo>
                <a:lnTo>
                  <a:pt x="2048891" y="2326513"/>
                </a:lnTo>
                <a:lnTo>
                  <a:pt x="2019045" y="2268093"/>
                </a:lnTo>
                <a:lnTo>
                  <a:pt x="1986914" y="2208657"/>
                </a:lnTo>
                <a:lnTo>
                  <a:pt x="1952370" y="2151507"/>
                </a:lnTo>
                <a:lnTo>
                  <a:pt x="1917827" y="2091944"/>
                </a:lnTo>
                <a:lnTo>
                  <a:pt x="1884552" y="2033524"/>
                </a:lnTo>
                <a:lnTo>
                  <a:pt x="1853564" y="1975231"/>
                </a:lnTo>
                <a:lnTo>
                  <a:pt x="1827402" y="1916938"/>
                </a:lnTo>
                <a:lnTo>
                  <a:pt x="1805939" y="1857375"/>
                </a:lnTo>
                <a:lnTo>
                  <a:pt x="1790445" y="1799082"/>
                </a:lnTo>
                <a:lnTo>
                  <a:pt x="1782191" y="1735963"/>
                </a:lnTo>
                <a:lnTo>
                  <a:pt x="1778635" y="1672844"/>
                </a:lnTo>
                <a:lnTo>
                  <a:pt x="1780920" y="1607312"/>
                </a:lnTo>
                <a:lnTo>
                  <a:pt x="1786889" y="1539494"/>
                </a:lnTo>
                <a:lnTo>
                  <a:pt x="1803654" y="1406144"/>
                </a:lnTo>
                <a:lnTo>
                  <a:pt x="1813179" y="1339469"/>
                </a:lnTo>
                <a:lnTo>
                  <a:pt x="1821433" y="1271524"/>
                </a:lnTo>
                <a:lnTo>
                  <a:pt x="1826260" y="1206119"/>
                </a:lnTo>
                <a:lnTo>
                  <a:pt x="1826260" y="1143000"/>
                </a:lnTo>
                <a:lnTo>
                  <a:pt x="1821433" y="1079880"/>
                </a:lnTo>
                <a:lnTo>
                  <a:pt x="1810766" y="1019175"/>
                </a:lnTo>
                <a:lnTo>
                  <a:pt x="1791716" y="962025"/>
                </a:lnTo>
                <a:lnTo>
                  <a:pt x="1766697" y="910844"/>
                </a:lnTo>
                <a:lnTo>
                  <a:pt x="1733295" y="863219"/>
                </a:lnTo>
                <a:lnTo>
                  <a:pt x="1696466" y="818007"/>
                </a:lnTo>
                <a:lnTo>
                  <a:pt x="1654810" y="775080"/>
                </a:lnTo>
                <a:lnTo>
                  <a:pt x="1609598" y="734567"/>
                </a:lnTo>
                <a:lnTo>
                  <a:pt x="1511935" y="656082"/>
                </a:lnTo>
                <a:lnTo>
                  <a:pt x="1460754" y="619125"/>
                </a:lnTo>
                <a:lnTo>
                  <a:pt x="1410716" y="579882"/>
                </a:lnTo>
                <a:lnTo>
                  <a:pt x="1363091" y="542925"/>
                </a:lnTo>
                <a:lnTo>
                  <a:pt x="1315466" y="502412"/>
                </a:lnTo>
                <a:lnTo>
                  <a:pt x="1272667" y="460755"/>
                </a:lnTo>
                <a:lnTo>
                  <a:pt x="1233347" y="417957"/>
                </a:lnTo>
                <a:lnTo>
                  <a:pt x="1198829" y="371475"/>
                </a:lnTo>
                <a:lnTo>
                  <a:pt x="1166685" y="316738"/>
                </a:lnTo>
                <a:lnTo>
                  <a:pt x="1139304" y="258317"/>
                </a:lnTo>
                <a:lnTo>
                  <a:pt x="1116685" y="196469"/>
                </a:lnTo>
                <a:lnTo>
                  <a:pt x="1096441" y="132207"/>
                </a:lnTo>
                <a:lnTo>
                  <a:pt x="1078585" y="66675"/>
                </a:lnTo>
                <a:lnTo>
                  <a:pt x="1060729" y="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55319" y="0"/>
            <a:ext cx="1234440" cy="5143500"/>
          </a:xfrm>
          <a:custGeom>
            <a:avLst/>
            <a:gdLst/>
            <a:ahLst/>
            <a:cxnLst/>
            <a:rect l="l" t="t" r="r" b="b"/>
            <a:pathLst>
              <a:path w="1234439" h="5143500">
                <a:moveTo>
                  <a:pt x="203555" y="0"/>
                </a:moveTo>
                <a:lnTo>
                  <a:pt x="0" y="0"/>
                </a:lnTo>
                <a:lnTo>
                  <a:pt x="20231" y="50037"/>
                </a:lnTo>
                <a:lnTo>
                  <a:pt x="39281" y="104775"/>
                </a:lnTo>
                <a:lnTo>
                  <a:pt x="54762" y="163067"/>
                </a:lnTo>
                <a:lnTo>
                  <a:pt x="71424" y="225044"/>
                </a:lnTo>
                <a:lnTo>
                  <a:pt x="107137" y="358394"/>
                </a:lnTo>
                <a:lnTo>
                  <a:pt x="129755" y="423799"/>
                </a:lnTo>
                <a:lnTo>
                  <a:pt x="153555" y="489330"/>
                </a:lnTo>
                <a:lnTo>
                  <a:pt x="185699" y="553592"/>
                </a:lnTo>
                <a:lnTo>
                  <a:pt x="221411" y="614299"/>
                </a:lnTo>
                <a:lnTo>
                  <a:pt x="264261" y="671449"/>
                </a:lnTo>
                <a:lnTo>
                  <a:pt x="310692" y="722757"/>
                </a:lnTo>
                <a:lnTo>
                  <a:pt x="360692" y="771525"/>
                </a:lnTo>
                <a:lnTo>
                  <a:pt x="414261" y="816737"/>
                </a:lnTo>
                <a:lnTo>
                  <a:pt x="466636" y="858392"/>
                </a:lnTo>
                <a:lnTo>
                  <a:pt x="521398" y="898905"/>
                </a:lnTo>
                <a:lnTo>
                  <a:pt x="573773" y="939419"/>
                </a:lnTo>
                <a:lnTo>
                  <a:pt x="622554" y="978662"/>
                </a:lnTo>
                <a:lnTo>
                  <a:pt x="667766" y="1016762"/>
                </a:lnTo>
                <a:lnTo>
                  <a:pt x="707136" y="1054862"/>
                </a:lnTo>
                <a:lnTo>
                  <a:pt x="737996" y="1095375"/>
                </a:lnTo>
                <a:lnTo>
                  <a:pt x="759460" y="1134617"/>
                </a:lnTo>
                <a:lnTo>
                  <a:pt x="770127" y="1171575"/>
                </a:lnTo>
                <a:lnTo>
                  <a:pt x="776096" y="1212088"/>
                </a:lnTo>
                <a:lnTo>
                  <a:pt x="778510" y="1256157"/>
                </a:lnTo>
                <a:lnTo>
                  <a:pt x="774954" y="1304925"/>
                </a:lnTo>
                <a:lnTo>
                  <a:pt x="770127" y="1356105"/>
                </a:lnTo>
                <a:lnTo>
                  <a:pt x="764286" y="1408557"/>
                </a:lnTo>
                <a:lnTo>
                  <a:pt x="758317" y="1463294"/>
                </a:lnTo>
                <a:lnTo>
                  <a:pt x="745236" y="1546605"/>
                </a:lnTo>
                <a:lnTo>
                  <a:pt x="737996" y="1628775"/>
                </a:lnTo>
                <a:lnTo>
                  <a:pt x="733298" y="1713357"/>
                </a:lnTo>
                <a:lnTo>
                  <a:pt x="735711" y="1799082"/>
                </a:lnTo>
                <a:lnTo>
                  <a:pt x="747521" y="1884807"/>
                </a:lnTo>
                <a:lnTo>
                  <a:pt x="764286" y="1951482"/>
                </a:lnTo>
                <a:lnTo>
                  <a:pt x="786892" y="2016887"/>
                </a:lnTo>
                <a:lnTo>
                  <a:pt x="815467" y="2078863"/>
                </a:lnTo>
                <a:lnTo>
                  <a:pt x="846327" y="2141982"/>
                </a:lnTo>
                <a:lnTo>
                  <a:pt x="941577" y="2308606"/>
                </a:lnTo>
                <a:lnTo>
                  <a:pt x="967739" y="2355088"/>
                </a:lnTo>
                <a:lnTo>
                  <a:pt x="992759" y="2401443"/>
                </a:lnTo>
                <a:lnTo>
                  <a:pt x="1013079" y="2446782"/>
                </a:lnTo>
                <a:lnTo>
                  <a:pt x="1028446" y="2490724"/>
                </a:lnTo>
                <a:lnTo>
                  <a:pt x="1039241" y="2531237"/>
                </a:lnTo>
                <a:lnTo>
                  <a:pt x="1042797" y="2571750"/>
                </a:lnTo>
                <a:lnTo>
                  <a:pt x="1039241" y="2612263"/>
                </a:lnTo>
                <a:lnTo>
                  <a:pt x="1028446" y="2652649"/>
                </a:lnTo>
                <a:lnTo>
                  <a:pt x="1013079" y="2696718"/>
                </a:lnTo>
                <a:lnTo>
                  <a:pt x="992759" y="2742057"/>
                </a:lnTo>
                <a:lnTo>
                  <a:pt x="967739" y="2788412"/>
                </a:lnTo>
                <a:lnTo>
                  <a:pt x="941577" y="2834894"/>
                </a:lnTo>
                <a:lnTo>
                  <a:pt x="846327" y="3001518"/>
                </a:lnTo>
                <a:lnTo>
                  <a:pt x="815467" y="3064637"/>
                </a:lnTo>
                <a:lnTo>
                  <a:pt x="786892" y="3126613"/>
                </a:lnTo>
                <a:lnTo>
                  <a:pt x="764286" y="3192018"/>
                </a:lnTo>
                <a:lnTo>
                  <a:pt x="747521" y="3258693"/>
                </a:lnTo>
                <a:lnTo>
                  <a:pt x="735711" y="3344418"/>
                </a:lnTo>
                <a:lnTo>
                  <a:pt x="733298" y="3430143"/>
                </a:lnTo>
                <a:lnTo>
                  <a:pt x="737996" y="3514725"/>
                </a:lnTo>
                <a:lnTo>
                  <a:pt x="745236" y="3596894"/>
                </a:lnTo>
                <a:lnTo>
                  <a:pt x="758317" y="3680205"/>
                </a:lnTo>
                <a:lnTo>
                  <a:pt x="764286" y="3734943"/>
                </a:lnTo>
                <a:lnTo>
                  <a:pt x="770127" y="3787394"/>
                </a:lnTo>
                <a:lnTo>
                  <a:pt x="774954" y="3838575"/>
                </a:lnTo>
                <a:lnTo>
                  <a:pt x="778510" y="3887393"/>
                </a:lnTo>
                <a:lnTo>
                  <a:pt x="776096" y="3931437"/>
                </a:lnTo>
                <a:lnTo>
                  <a:pt x="770127" y="3971925"/>
                </a:lnTo>
                <a:lnTo>
                  <a:pt x="759460" y="4008831"/>
                </a:lnTo>
                <a:lnTo>
                  <a:pt x="737996" y="4048125"/>
                </a:lnTo>
                <a:lnTo>
                  <a:pt x="707136" y="4088599"/>
                </a:lnTo>
                <a:lnTo>
                  <a:pt x="667766" y="4126699"/>
                </a:lnTo>
                <a:lnTo>
                  <a:pt x="622554" y="4165993"/>
                </a:lnTo>
                <a:lnTo>
                  <a:pt x="521398" y="4244581"/>
                </a:lnTo>
                <a:lnTo>
                  <a:pt x="466636" y="4285056"/>
                </a:lnTo>
                <a:lnTo>
                  <a:pt x="414261" y="4326724"/>
                </a:lnTo>
                <a:lnTo>
                  <a:pt x="360692" y="4371975"/>
                </a:lnTo>
                <a:lnTo>
                  <a:pt x="310692" y="4420793"/>
                </a:lnTo>
                <a:lnTo>
                  <a:pt x="264261" y="4471987"/>
                </a:lnTo>
                <a:lnTo>
                  <a:pt x="221411" y="4529137"/>
                </a:lnTo>
                <a:lnTo>
                  <a:pt x="185699" y="4589856"/>
                </a:lnTo>
                <a:lnTo>
                  <a:pt x="153555" y="4654156"/>
                </a:lnTo>
                <a:lnTo>
                  <a:pt x="129755" y="4719637"/>
                </a:lnTo>
                <a:lnTo>
                  <a:pt x="107137" y="4785118"/>
                </a:lnTo>
                <a:lnTo>
                  <a:pt x="71424" y="4918468"/>
                </a:lnTo>
                <a:lnTo>
                  <a:pt x="54762" y="4980381"/>
                </a:lnTo>
                <a:lnTo>
                  <a:pt x="39281" y="5038725"/>
                </a:lnTo>
                <a:lnTo>
                  <a:pt x="20231" y="5093493"/>
                </a:lnTo>
                <a:lnTo>
                  <a:pt x="0" y="5143499"/>
                </a:lnTo>
                <a:lnTo>
                  <a:pt x="203555" y="5143499"/>
                </a:lnTo>
                <a:lnTo>
                  <a:pt x="223799" y="5078014"/>
                </a:lnTo>
                <a:lnTo>
                  <a:pt x="242836" y="5012524"/>
                </a:lnTo>
                <a:lnTo>
                  <a:pt x="261886" y="4945849"/>
                </a:lnTo>
                <a:lnTo>
                  <a:pt x="278549" y="4877993"/>
                </a:lnTo>
                <a:lnTo>
                  <a:pt x="298792" y="4812499"/>
                </a:lnTo>
                <a:lnTo>
                  <a:pt x="320217" y="4749406"/>
                </a:lnTo>
                <a:lnTo>
                  <a:pt x="347598" y="4689868"/>
                </a:lnTo>
                <a:lnTo>
                  <a:pt x="379730" y="4635106"/>
                </a:lnTo>
                <a:lnTo>
                  <a:pt x="415442" y="4588675"/>
                </a:lnTo>
                <a:lnTo>
                  <a:pt x="454736" y="4544618"/>
                </a:lnTo>
                <a:lnTo>
                  <a:pt x="499960" y="4504131"/>
                </a:lnTo>
                <a:lnTo>
                  <a:pt x="547585" y="4463656"/>
                </a:lnTo>
                <a:lnTo>
                  <a:pt x="698754" y="4348162"/>
                </a:lnTo>
                <a:lnTo>
                  <a:pt x="747521" y="4310062"/>
                </a:lnTo>
                <a:lnTo>
                  <a:pt x="794004" y="4269574"/>
                </a:lnTo>
                <a:lnTo>
                  <a:pt x="836802" y="4225531"/>
                </a:lnTo>
                <a:lnTo>
                  <a:pt x="876173" y="4181475"/>
                </a:lnTo>
                <a:lnTo>
                  <a:pt x="908304" y="4133850"/>
                </a:lnTo>
                <a:lnTo>
                  <a:pt x="935608" y="4080268"/>
                </a:lnTo>
                <a:lnTo>
                  <a:pt x="952373" y="4027881"/>
                </a:lnTo>
                <a:lnTo>
                  <a:pt x="963041" y="3969537"/>
                </a:lnTo>
                <a:lnTo>
                  <a:pt x="967739" y="3912387"/>
                </a:lnTo>
                <a:lnTo>
                  <a:pt x="966596" y="3851655"/>
                </a:lnTo>
                <a:lnTo>
                  <a:pt x="961898" y="3790950"/>
                </a:lnTo>
                <a:lnTo>
                  <a:pt x="955929" y="3727830"/>
                </a:lnTo>
                <a:lnTo>
                  <a:pt x="947546" y="3664712"/>
                </a:lnTo>
                <a:lnTo>
                  <a:pt x="938021" y="3601593"/>
                </a:lnTo>
                <a:lnTo>
                  <a:pt x="930910" y="3538474"/>
                </a:lnTo>
                <a:lnTo>
                  <a:pt x="926083" y="3475481"/>
                </a:lnTo>
                <a:lnTo>
                  <a:pt x="922527" y="3414649"/>
                </a:lnTo>
                <a:lnTo>
                  <a:pt x="926083" y="3355213"/>
                </a:lnTo>
                <a:lnTo>
                  <a:pt x="933323" y="3296793"/>
                </a:lnTo>
                <a:lnTo>
                  <a:pt x="948689" y="3236087"/>
                </a:lnTo>
                <a:lnTo>
                  <a:pt x="972566" y="3176524"/>
                </a:lnTo>
                <a:lnTo>
                  <a:pt x="1001141" y="3117088"/>
                </a:lnTo>
                <a:lnTo>
                  <a:pt x="1033272" y="3057525"/>
                </a:lnTo>
                <a:lnTo>
                  <a:pt x="1066546" y="2999232"/>
                </a:lnTo>
                <a:lnTo>
                  <a:pt x="1102360" y="2939669"/>
                </a:lnTo>
                <a:lnTo>
                  <a:pt x="1134491" y="2880106"/>
                </a:lnTo>
                <a:lnTo>
                  <a:pt x="1166622" y="2819400"/>
                </a:lnTo>
                <a:lnTo>
                  <a:pt x="1193927" y="2758694"/>
                </a:lnTo>
                <a:lnTo>
                  <a:pt x="1215390" y="2697988"/>
                </a:lnTo>
                <a:lnTo>
                  <a:pt x="1227328" y="2636012"/>
                </a:lnTo>
                <a:lnTo>
                  <a:pt x="1234440" y="2571750"/>
                </a:lnTo>
                <a:lnTo>
                  <a:pt x="1227328" y="2507488"/>
                </a:lnTo>
                <a:lnTo>
                  <a:pt x="1215390" y="2445512"/>
                </a:lnTo>
                <a:lnTo>
                  <a:pt x="1193927" y="2384806"/>
                </a:lnTo>
                <a:lnTo>
                  <a:pt x="1166622" y="2324100"/>
                </a:lnTo>
                <a:lnTo>
                  <a:pt x="1134491" y="2263394"/>
                </a:lnTo>
                <a:lnTo>
                  <a:pt x="1102360" y="2203831"/>
                </a:lnTo>
                <a:lnTo>
                  <a:pt x="1066546" y="2144268"/>
                </a:lnTo>
                <a:lnTo>
                  <a:pt x="1033272" y="2085975"/>
                </a:lnTo>
                <a:lnTo>
                  <a:pt x="1001141" y="2026412"/>
                </a:lnTo>
                <a:lnTo>
                  <a:pt x="972566" y="1966849"/>
                </a:lnTo>
                <a:lnTo>
                  <a:pt x="948689" y="1907413"/>
                </a:lnTo>
                <a:lnTo>
                  <a:pt x="933323" y="1846707"/>
                </a:lnTo>
                <a:lnTo>
                  <a:pt x="926083" y="1788287"/>
                </a:lnTo>
                <a:lnTo>
                  <a:pt x="922527" y="1728724"/>
                </a:lnTo>
                <a:lnTo>
                  <a:pt x="926083" y="1668017"/>
                </a:lnTo>
                <a:lnTo>
                  <a:pt x="930910" y="1604899"/>
                </a:lnTo>
                <a:lnTo>
                  <a:pt x="938021" y="1541907"/>
                </a:lnTo>
                <a:lnTo>
                  <a:pt x="947546" y="1478788"/>
                </a:lnTo>
                <a:lnTo>
                  <a:pt x="955929" y="1415669"/>
                </a:lnTo>
                <a:lnTo>
                  <a:pt x="961898" y="1352550"/>
                </a:lnTo>
                <a:lnTo>
                  <a:pt x="966596" y="1291844"/>
                </a:lnTo>
                <a:lnTo>
                  <a:pt x="967739" y="1231138"/>
                </a:lnTo>
                <a:lnTo>
                  <a:pt x="963041" y="1173988"/>
                </a:lnTo>
                <a:lnTo>
                  <a:pt x="952373" y="1115567"/>
                </a:lnTo>
                <a:lnTo>
                  <a:pt x="935608" y="1063244"/>
                </a:lnTo>
                <a:lnTo>
                  <a:pt x="908304" y="1009650"/>
                </a:lnTo>
                <a:lnTo>
                  <a:pt x="876173" y="962025"/>
                </a:lnTo>
                <a:lnTo>
                  <a:pt x="836802" y="917955"/>
                </a:lnTo>
                <a:lnTo>
                  <a:pt x="794004" y="873887"/>
                </a:lnTo>
                <a:lnTo>
                  <a:pt x="747521" y="833374"/>
                </a:lnTo>
                <a:lnTo>
                  <a:pt x="698754" y="795274"/>
                </a:lnTo>
                <a:lnTo>
                  <a:pt x="547585" y="679830"/>
                </a:lnTo>
                <a:lnTo>
                  <a:pt x="499960" y="639317"/>
                </a:lnTo>
                <a:lnTo>
                  <a:pt x="454736" y="598932"/>
                </a:lnTo>
                <a:lnTo>
                  <a:pt x="415442" y="554863"/>
                </a:lnTo>
                <a:lnTo>
                  <a:pt x="379730" y="508380"/>
                </a:lnTo>
                <a:lnTo>
                  <a:pt x="347598" y="453644"/>
                </a:lnTo>
                <a:lnTo>
                  <a:pt x="320217" y="394080"/>
                </a:lnTo>
                <a:lnTo>
                  <a:pt x="298792" y="330962"/>
                </a:lnTo>
                <a:lnTo>
                  <a:pt x="278549" y="265557"/>
                </a:lnTo>
                <a:lnTo>
                  <a:pt x="261886" y="197612"/>
                </a:lnTo>
                <a:lnTo>
                  <a:pt x="242836" y="130937"/>
                </a:lnTo>
                <a:lnTo>
                  <a:pt x="223799" y="65532"/>
                </a:lnTo>
                <a:lnTo>
                  <a:pt x="203555" y="0"/>
                </a:lnTo>
                <a:close/>
              </a:path>
            </a:pathLst>
          </a:custGeom>
          <a:solidFill>
            <a:srgbClr val="F9D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888" y="2097023"/>
            <a:ext cx="1136904" cy="94945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5085" y="266827"/>
            <a:ext cx="7513828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1F5F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76195" y="1179957"/>
            <a:ext cx="4991734" cy="297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1.jpg"/><Relationship Id="rId7" Type="http://schemas.openxmlformats.org/officeDocument/2006/relationships/image" Target="../media/image5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53.png"/><Relationship Id="rId4" Type="http://schemas.openxmlformats.org/officeDocument/2006/relationships/image" Target="../media/image52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g"/><Relationship Id="rId18" Type="http://schemas.openxmlformats.org/officeDocument/2006/relationships/image" Target="../media/image26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png"/><Relationship Id="rId17" Type="http://schemas.openxmlformats.org/officeDocument/2006/relationships/image" Target="../media/image25.jp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5" Type="http://schemas.openxmlformats.org/officeDocument/2006/relationships/image" Target="../media/image23.jp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59" y="0"/>
            <a:ext cx="8930640" cy="5143500"/>
          </a:xfrm>
          <a:custGeom>
            <a:avLst/>
            <a:gdLst/>
            <a:ahLst/>
            <a:cxnLst/>
            <a:rect l="l" t="t" r="r" b="b"/>
            <a:pathLst>
              <a:path w="8930640" h="5143500">
                <a:moveTo>
                  <a:pt x="0" y="5143500"/>
                </a:moveTo>
                <a:lnTo>
                  <a:pt x="8930640" y="5143500"/>
                </a:lnTo>
                <a:lnTo>
                  <a:pt x="893064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9D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24200" y="1571244"/>
            <a:ext cx="2895600" cy="2687320"/>
          </a:xfrm>
          <a:custGeom>
            <a:avLst/>
            <a:gdLst/>
            <a:ahLst/>
            <a:cxnLst/>
            <a:rect l="l" t="t" r="r" b="b"/>
            <a:pathLst>
              <a:path w="2895600" h="2687320">
                <a:moveTo>
                  <a:pt x="1447800" y="0"/>
                </a:moveTo>
                <a:lnTo>
                  <a:pt x="1392427" y="9016"/>
                </a:lnTo>
                <a:lnTo>
                  <a:pt x="1338961" y="30987"/>
                </a:lnTo>
                <a:lnTo>
                  <a:pt x="1287145" y="59562"/>
                </a:lnTo>
                <a:lnTo>
                  <a:pt x="1234439" y="85597"/>
                </a:lnTo>
                <a:lnTo>
                  <a:pt x="1208151" y="95376"/>
                </a:lnTo>
                <a:lnTo>
                  <a:pt x="1180846" y="101980"/>
                </a:lnTo>
                <a:lnTo>
                  <a:pt x="1153667" y="105282"/>
                </a:lnTo>
                <a:lnTo>
                  <a:pt x="1124712" y="105282"/>
                </a:lnTo>
                <a:lnTo>
                  <a:pt x="1094866" y="103631"/>
                </a:lnTo>
                <a:lnTo>
                  <a:pt x="1065022" y="100329"/>
                </a:lnTo>
                <a:lnTo>
                  <a:pt x="1035176" y="96265"/>
                </a:lnTo>
                <a:lnTo>
                  <a:pt x="1005332" y="92963"/>
                </a:lnTo>
                <a:lnTo>
                  <a:pt x="975487" y="90550"/>
                </a:lnTo>
                <a:lnTo>
                  <a:pt x="947292" y="91312"/>
                </a:lnTo>
                <a:lnTo>
                  <a:pt x="920114" y="94614"/>
                </a:lnTo>
                <a:lnTo>
                  <a:pt x="871854" y="112521"/>
                </a:lnTo>
                <a:lnTo>
                  <a:pt x="832358" y="142747"/>
                </a:lnTo>
                <a:lnTo>
                  <a:pt x="797178" y="181101"/>
                </a:lnTo>
                <a:lnTo>
                  <a:pt x="763904" y="221868"/>
                </a:lnTo>
                <a:lnTo>
                  <a:pt x="747140" y="241426"/>
                </a:lnTo>
                <a:lnTo>
                  <a:pt x="709422" y="276478"/>
                </a:lnTo>
                <a:lnTo>
                  <a:pt x="668147" y="302640"/>
                </a:lnTo>
                <a:lnTo>
                  <a:pt x="618998" y="320547"/>
                </a:lnTo>
                <a:lnTo>
                  <a:pt x="539114" y="340994"/>
                </a:lnTo>
                <a:lnTo>
                  <a:pt x="513588" y="348233"/>
                </a:lnTo>
                <a:lnTo>
                  <a:pt x="464438" y="366267"/>
                </a:lnTo>
                <a:lnTo>
                  <a:pt x="424052" y="393191"/>
                </a:lnTo>
                <a:lnTo>
                  <a:pt x="395097" y="430656"/>
                </a:lnTo>
                <a:lnTo>
                  <a:pt x="375792" y="476376"/>
                </a:lnTo>
                <a:lnTo>
                  <a:pt x="353822" y="549782"/>
                </a:lnTo>
                <a:lnTo>
                  <a:pt x="345948" y="574166"/>
                </a:lnTo>
                <a:lnTo>
                  <a:pt x="326644" y="619886"/>
                </a:lnTo>
                <a:lnTo>
                  <a:pt x="298576" y="658240"/>
                </a:lnTo>
                <a:lnTo>
                  <a:pt x="260730" y="693292"/>
                </a:lnTo>
                <a:lnTo>
                  <a:pt x="194945" y="739774"/>
                </a:lnTo>
                <a:lnTo>
                  <a:pt x="173862" y="755268"/>
                </a:lnTo>
                <a:lnTo>
                  <a:pt x="136144" y="789558"/>
                </a:lnTo>
                <a:lnTo>
                  <a:pt x="109727" y="829563"/>
                </a:lnTo>
                <a:lnTo>
                  <a:pt x="98298" y="879347"/>
                </a:lnTo>
                <a:lnTo>
                  <a:pt x="97408" y="905382"/>
                </a:lnTo>
                <a:lnTo>
                  <a:pt x="100075" y="933068"/>
                </a:lnTo>
                <a:lnTo>
                  <a:pt x="103631" y="960881"/>
                </a:lnTo>
                <a:lnTo>
                  <a:pt x="107950" y="988567"/>
                </a:lnTo>
                <a:lnTo>
                  <a:pt x="111506" y="1016380"/>
                </a:lnTo>
                <a:lnTo>
                  <a:pt x="113283" y="1044066"/>
                </a:lnTo>
                <a:lnTo>
                  <a:pt x="113283" y="1070990"/>
                </a:lnTo>
                <a:lnTo>
                  <a:pt x="102743" y="1121536"/>
                </a:lnTo>
                <a:lnTo>
                  <a:pt x="78993" y="1169669"/>
                </a:lnTo>
                <a:lnTo>
                  <a:pt x="48260" y="1218564"/>
                </a:lnTo>
                <a:lnTo>
                  <a:pt x="33400" y="1242313"/>
                </a:lnTo>
                <a:lnTo>
                  <a:pt x="20193" y="1267586"/>
                </a:lnTo>
                <a:lnTo>
                  <a:pt x="9651" y="1291970"/>
                </a:lnTo>
                <a:lnTo>
                  <a:pt x="2667" y="1317243"/>
                </a:lnTo>
                <a:lnTo>
                  <a:pt x="0" y="1343405"/>
                </a:lnTo>
                <a:lnTo>
                  <a:pt x="2667" y="1369567"/>
                </a:lnTo>
                <a:lnTo>
                  <a:pt x="20193" y="1419224"/>
                </a:lnTo>
                <a:lnTo>
                  <a:pt x="48260" y="1468246"/>
                </a:lnTo>
                <a:lnTo>
                  <a:pt x="64135" y="1492630"/>
                </a:lnTo>
                <a:lnTo>
                  <a:pt x="78993" y="1517141"/>
                </a:lnTo>
                <a:lnTo>
                  <a:pt x="92201" y="1541652"/>
                </a:lnTo>
                <a:lnTo>
                  <a:pt x="102743" y="1565274"/>
                </a:lnTo>
                <a:lnTo>
                  <a:pt x="109727" y="1590547"/>
                </a:lnTo>
                <a:lnTo>
                  <a:pt x="113283" y="1615820"/>
                </a:lnTo>
                <a:lnTo>
                  <a:pt x="113283" y="1642744"/>
                </a:lnTo>
                <a:lnTo>
                  <a:pt x="111506" y="1670430"/>
                </a:lnTo>
                <a:lnTo>
                  <a:pt x="107950" y="1698243"/>
                </a:lnTo>
                <a:lnTo>
                  <a:pt x="103631" y="1725929"/>
                </a:lnTo>
                <a:lnTo>
                  <a:pt x="100075" y="1753742"/>
                </a:lnTo>
                <a:lnTo>
                  <a:pt x="97408" y="1781428"/>
                </a:lnTo>
                <a:lnTo>
                  <a:pt x="98298" y="1807463"/>
                </a:lnTo>
                <a:lnTo>
                  <a:pt x="101854" y="1832863"/>
                </a:lnTo>
                <a:lnTo>
                  <a:pt x="121157" y="1877694"/>
                </a:lnTo>
                <a:lnTo>
                  <a:pt x="153670" y="1914397"/>
                </a:lnTo>
                <a:lnTo>
                  <a:pt x="194945" y="1947036"/>
                </a:lnTo>
                <a:lnTo>
                  <a:pt x="260730" y="1993518"/>
                </a:lnTo>
                <a:lnTo>
                  <a:pt x="280924" y="2009774"/>
                </a:lnTo>
                <a:lnTo>
                  <a:pt x="314325" y="2046477"/>
                </a:lnTo>
                <a:lnTo>
                  <a:pt x="337185" y="2088895"/>
                </a:lnTo>
                <a:lnTo>
                  <a:pt x="353822" y="2137029"/>
                </a:lnTo>
                <a:lnTo>
                  <a:pt x="367919" y="2186812"/>
                </a:lnTo>
                <a:lnTo>
                  <a:pt x="375792" y="2210434"/>
                </a:lnTo>
                <a:lnTo>
                  <a:pt x="395097" y="2256154"/>
                </a:lnTo>
                <a:lnTo>
                  <a:pt x="424052" y="2293619"/>
                </a:lnTo>
                <a:lnTo>
                  <a:pt x="464438" y="2320582"/>
                </a:lnTo>
                <a:lnTo>
                  <a:pt x="513588" y="2338527"/>
                </a:lnTo>
                <a:lnTo>
                  <a:pt x="592582" y="2358910"/>
                </a:lnTo>
                <a:lnTo>
                  <a:pt x="618998" y="2366251"/>
                </a:lnTo>
                <a:lnTo>
                  <a:pt x="668147" y="2384196"/>
                </a:lnTo>
                <a:lnTo>
                  <a:pt x="709422" y="2410294"/>
                </a:lnTo>
                <a:lnTo>
                  <a:pt x="747140" y="2445372"/>
                </a:lnTo>
                <a:lnTo>
                  <a:pt x="797178" y="2505735"/>
                </a:lnTo>
                <a:lnTo>
                  <a:pt x="813942" y="2525306"/>
                </a:lnTo>
                <a:lnTo>
                  <a:pt x="850773" y="2560383"/>
                </a:lnTo>
                <a:lnTo>
                  <a:pt x="893826" y="2584856"/>
                </a:lnTo>
                <a:lnTo>
                  <a:pt x="947292" y="2595460"/>
                </a:lnTo>
                <a:lnTo>
                  <a:pt x="975487" y="2596273"/>
                </a:lnTo>
                <a:lnTo>
                  <a:pt x="1005332" y="2593822"/>
                </a:lnTo>
                <a:lnTo>
                  <a:pt x="1035176" y="2590558"/>
                </a:lnTo>
                <a:lnTo>
                  <a:pt x="1065022" y="2586481"/>
                </a:lnTo>
                <a:lnTo>
                  <a:pt x="1094866" y="2583218"/>
                </a:lnTo>
                <a:lnTo>
                  <a:pt x="1124712" y="2581592"/>
                </a:lnTo>
                <a:lnTo>
                  <a:pt x="1153667" y="2581592"/>
                </a:lnTo>
                <a:lnTo>
                  <a:pt x="1208151" y="2591384"/>
                </a:lnTo>
                <a:lnTo>
                  <a:pt x="1287145" y="2627261"/>
                </a:lnTo>
                <a:lnTo>
                  <a:pt x="1313434" y="2641955"/>
                </a:lnTo>
                <a:lnTo>
                  <a:pt x="1338961" y="2655811"/>
                </a:lnTo>
                <a:lnTo>
                  <a:pt x="1366139" y="2668054"/>
                </a:lnTo>
                <a:lnTo>
                  <a:pt x="1392427" y="2677833"/>
                </a:lnTo>
                <a:lnTo>
                  <a:pt x="1419733" y="2684360"/>
                </a:lnTo>
                <a:lnTo>
                  <a:pt x="1447800" y="2686811"/>
                </a:lnTo>
                <a:lnTo>
                  <a:pt x="1475866" y="2684360"/>
                </a:lnTo>
                <a:lnTo>
                  <a:pt x="1529461" y="2668054"/>
                </a:lnTo>
                <a:lnTo>
                  <a:pt x="1582165" y="2641955"/>
                </a:lnTo>
                <a:lnTo>
                  <a:pt x="1608454" y="2627261"/>
                </a:lnTo>
                <a:lnTo>
                  <a:pt x="1661160" y="2601163"/>
                </a:lnTo>
                <a:lnTo>
                  <a:pt x="1686560" y="2591384"/>
                </a:lnTo>
                <a:lnTo>
                  <a:pt x="1714753" y="2584856"/>
                </a:lnTo>
                <a:lnTo>
                  <a:pt x="1741932" y="2581592"/>
                </a:lnTo>
                <a:lnTo>
                  <a:pt x="1770888" y="2581592"/>
                </a:lnTo>
                <a:lnTo>
                  <a:pt x="1800733" y="2583218"/>
                </a:lnTo>
                <a:lnTo>
                  <a:pt x="1830577" y="2586481"/>
                </a:lnTo>
                <a:lnTo>
                  <a:pt x="1860423" y="2590558"/>
                </a:lnTo>
                <a:lnTo>
                  <a:pt x="1890267" y="2593822"/>
                </a:lnTo>
                <a:lnTo>
                  <a:pt x="1920113" y="2596273"/>
                </a:lnTo>
                <a:lnTo>
                  <a:pt x="1948307" y="2595460"/>
                </a:lnTo>
                <a:lnTo>
                  <a:pt x="1975485" y="2592196"/>
                </a:lnTo>
                <a:lnTo>
                  <a:pt x="2023745" y="2574251"/>
                </a:lnTo>
                <a:lnTo>
                  <a:pt x="2063241" y="2544064"/>
                </a:lnTo>
                <a:lnTo>
                  <a:pt x="2098421" y="2505735"/>
                </a:lnTo>
                <a:lnTo>
                  <a:pt x="2131695" y="2464955"/>
                </a:lnTo>
                <a:lnTo>
                  <a:pt x="2148459" y="2445372"/>
                </a:lnTo>
                <a:lnTo>
                  <a:pt x="2186178" y="2410294"/>
                </a:lnTo>
                <a:lnTo>
                  <a:pt x="2227453" y="2384196"/>
                </a:lnTo>
                <a:lnTo>
                  <a:pt x="2276602" y="2366251"/>
                </a:lnTo>
                <a:lnTo>
                  <a:pt x="2356485" y="2345867"/>
                </a:lnTo>
                <a:lnTo>
                  <a:pt x="2382012" y="2338527"/>
                </a:lnTo>
                <a:lnTo>
                  <a:pt x="2431161" y="2320582"/>
                </a:lnTo>
                <a:lnTo>
                  <a:pt x="2471547" y="2293619"/>
                </a:lnTo>
                <a:lnTo>
                  <a:pt x="2500503" y="2256154"/>
                </a:lnTo>
                <a:lnTo>
                  <a:pt x="2519807" y="2210434"/>
                </a:lnTo>
                <a:lnTo>
                  <a:pt x="2541778" y="2137029"/>
                </a:lnTo>
                <a:lnTo>
                  <a:pt x="2549652" y="2112517"/>
                </a:lnTo>
                <a:lnTo>
                  <a:pt x="2568955" y="2066924"/>
                </a:lnTo>
                <a:lnTo>
                  <a:pt x="2597023" y="2028570"/>
                </a:lnTo>
                <a:lnTo>
                  <a:pt x="2634869" y="1993518"/>
                </a:lnTo>
                <a:lnTo>
                  <a:pt x="2678684" y="1962530"/>
                </a:lnTo>
                <a:lnTo>
                  <a:pt x="2700654" y="1947036"/>
                </a:lnTo>
                <a:lnTo>
                  <a:pt x="2741929" y="1914397"/>
                </a:lnTo>
                <a:lnTo>
                  <a:pt x="2774441" y="1877694"/>
                </a:lnTo>
                <a:lnTo>
                  <a:pt x="2793746" y="1832863"/>
                </a:lnTo>
                <a:lnTo>
                  <a:pt x="2798191" y="1781428"/>
                </a:lnTo>
                <a:lnTo>
                  <a:pt x="2795524" y="1753742"/>
                </a:lnTo>
                <a:lnTo>
                  <a:pt x="2791967" y="1725929"/>
                </a:lnTo>
                <a:lnTo>
                  <a:pt x="2787650" y="1698243"/>
                </a:lnTo>
                <a:lnTo>
                  <a:pt x="2784094" y="1670430"/>
                </a:lnTo>
                <a:lnTo>
                  <a:pt x="2782316" y="1642744"/>
                </a:lnTo>
                <a:lnTo>
                  <a:pt x="2782316" y="1615820"/>
                </a:lnTo>
                <a:lnTo>
                  <a:pt x="2792857" y="1565274"/>
                </a:lnTo>
                <a:lnTo>
                  <a:pt x="2831465" y="1492630"/>
                </a:lnTo>
                <a:lnTo>
                  <a:pt x="2847340" y="1468246"/>
                </a:lnTo>
                <a:lnTo>
                  <a:pt x="2862199" y="1444497"/>
                </a:lnTo>
                <a:lnTo>
                  <a:pt x="2875407" y="1419224"/>
                </a:lnTo>
                <a:lnTo>
                  <a:pt x="2885948" y="1394840"/>
                </a:lnTo>
                <a:lnTo>
                  <a:pt x="2892933" y="1369567"/>
                </a:lnTo>
                <a:lnTo>
                  <a:pt x="2895600" y="1343405"/>
                </a:lnTo>
                <a:lnTo>
                  <a:pt x="2892933" y="1317243"/>
                </a:lnTo>
                <a:lnTo>
                  <a:pt x="2875407" y="1267586"/>
                </a:lnTo>
                <a:lnTo>
                  <a:pt x="2847340" y="1218564"/>
                </a:lnTo>
                <a:lnTo>
                  <a:pt x="2831465" y="1194180"/>
                </a:lnTo>
                <a:lnTo>
                  <a:pt x="2803398" y="1145158"/>
                </a:lnTo>
                <a:lnTo>
                  <a:pt x="2792857" y="1121536"/>
                </a:lnTo>
                <a:lnTo>
                  <a:pt x="2785872" y="1096263"/>
                </a:lnTo>
                <a:lnTo>
                  <a:pt x="2782316" y="1070990"/>
                </a:lnTo>
                <a:lnTo>
                  <a:pt x="2782316" y="1044066"/>
                </a:lnTo>
                <a:lnTo>
                  <a:pt x="2784094" y="1016380"/>
                </a:lnTo>
                <a:lnTo>
                  <a:pt x="2787650" y="988567"/>
                </a:lnTo>
                <a:lnTo>
                  <a:pt x="2791967" y="960881"/>
                </a:lnTo>
                <a:lnTo>
                  <a:pt x="2795524" y="933068"/>
                </a:lnTo>
                <a:lnTo>
                  <a:pt x="2798191" y="905382"/>
                </a:lnTo>
                <a:lnTo>
                  <a:pt x="2797302" y="879347"/>
                </a:lnTo>
                <a:lnTo>
                  <a:pt x="2793746" y="853947"/>
                </a:lnTo>
                <a:lnTo>
                  <a:pt x="2774441" y="809116"/>
                </a:lnTo>
                <a:lnTo>
                  <a:pt x="2741929" y="772413"/>
                </a:lnTo>
                <a:lnTo>
                  <a:pt x="2700654" y="739774"/>
                </a:lnTo>
                <a:lnTo>
                  <a:pt x="2655951" y="708786"/>
                </a:lnTo>
                <a:lnTo>
                  <a:pt x="2634869" y="693292"/>
                </a:lnTo>
                <a:lnTo>
                  <a:pt x="2597023" y="658240"/>
                </a:lnTo>
                <a:lnTo>
                  <a:pt x="2568955" y="619886"/>
                </a:lnTo>
                <a:lnTo>
                  <a:pt x="2549652" y="574166"/>
                </a:lnTo>
                <a:lnTo>
                  <a:pt x="2527680" y="499998"/>
                </a:lnTo>
                <a:lnTo>
                  <a:pt x="2519807" y="476376"/>
                </a:lnTo>
                <a:lnTo>
                  <a:pt x="2500503" y="430656"/>
                </a:lnTo>
                <a:lnTo>
                  <a:pt x="2471547" y="393191"/>
                </a:lnTo>
                <a:lnTo>
                  <a:pt x="2431161" y="366267"/>
                </a:lnTo>
                <a:lnTo>
                  <a:pt x="2382012" y="348233"/>
                </a:lnTo>
                <a:lnTo>
                  <a:pt x="2303017" y="327913"/>
                </a:lnTo>
                <a:lnTo>
                  <a:pt x="2276602" y="320547"/>
                </a:lnTo>
                <a:lnTo>
                  <a:pt x="2227453" y="302640"/>
                </a:lnTo>
                <a:lnTo>
                  <a:pt x="2186178" y="276478"/>
                </a:lnTo>
                <a:lnTo>
                  <a:pt x="2148459" y="241426"/>
                </a:lnTo>
                <a:lnTo>
                  <a:pt x="2098421" y="181101"/>
                </a:lnTo>
                <a:lnTo>
                  <a:pt x="2081657" y="161543"/>
                </a:lnTo>
                <a:lnTo>
                  <a:pt x="2044827" y="126364"/>
                </a:lnTo>
                <a:lnTo>
                  <a:pt x="2001774" y="101980"/>
                </a:lnTo>
                <a:lnTo>
                  <a:pt x="1948307" y="91312"/>
                </a:lnTo>
                <a:lnTo>
                  <a:pt x="1920113" y="90550"/>
                </a:lnTo>
                <a:lnTo>
                  <a:pt x="1890267" y="92963"/>
                </a:lnTo>
                <a:lnTo>
                  <a:pt x="1860423" y="96265"/>
                </a:lnTo>
                <a:lnTo>
                  <a:pt x="1830577" y="100329"/>
                </a:lnTo>
                <a:lnTo>
                  <a:pt x="1800733" y="103631"/>
                </a:lnTo>
                <a:lnTo>
                  <a:pt x="1770888" y="105282"/>
                </a:lnTo>
                <a:lnTo>
                  <a:pt x="1741932" y="105282"/>
                </a:lnTo>
                <a:lnTo>
                  <a:pt x="1686560" y="95376"/>
                </a:lnTo>
                <a:lnTo>
                  <a:pt x="1608454" y="59562"/>
                </a:lnTo>
                <a:lnTo>
                  <a:pt x="1582165" y="44830"/>
                </a:lnTo>
                <a:lnTo>
                  <a:pt x="1556639" y="30987"/>
                </a:lnTo>
                <a:lnTo>
                  <a:pt x="1529461" y="18795"/>
                </a:lnTo>
                <a:lnTo>
                  <a:pt x="1503172" y="9016"/>
                </a:lnTo>
                <a:lnTo>
                  <a:pt x="1475866" y="2412"/>
                </a:lnTo>
                <a:lnTo>
                  <a:pt x="1447800" y="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13360" cy="5143500"/>
          </a:xfrm>
          <a:custGeom>
            <a:avLst/>
            <a:gdLst/>
            <a:ahLst/>
            <a:cxnLst/>
            <a:rect l="l" t="t" r="r" b="b"/>
            <a:pathLst>
              <a:path w="213360" h="5143500">
                <a:moveTo>
                  <a:pt x="213360" y="0"/>
                </a:moveTo>
                <a:lnTo>
                  <a:pt x="0" y="0"/>
                </a:lnTo>
                <a:lnTo>
                  <a:pt x="0" y="5143500"/>
                </a:lnTo>
                <a:lnTo>
                  <a:pt x="213360" y="5143500"/>
                </a:lnTo>
                <a:lnTo>
                  <a:pt x="21336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287267" y="1886711"/>
            <a:ext cx="2567305" cy="3256915"/>
            <a:chOff x="3287267" y="1886711"/>
            <a:chExt cx="2567305" cy="32569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7267" y="3828284"/>
              <a:ext cx="2567178" cy="13152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3363" y="1886711"/>
              <a:ext cx="2552700" cy="21518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6703" y="1889759"/>
              <a:ext cx="2450592" cy="204977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68577" y="67436"/>
            <a:ext cx="5922645" cy="141541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 indent="129539">
              <a:lnSpc>
                <a:spcPts val="5180"/>
              </a:lnSpc>
              <a:spcBef>
                <a:spcPts val="755"/>
              </a:spcBef>
              <a:tabLst>
                <a:tab pos="3890010" algn="l"/>
              </a:tabLst>
            </a:pPr>
            <a:r>
              <a:rPr sz="4800" dirty="0"/>
              <a:t>O</a:t>
            </a:r>
            <a:r>
              <a:rPr sz="4800" spc="-600" dirty="0"/>
              <a:t> </a:t>
            </a:r>
            <a:r>
              <a:rPr sz="4800" dirty="0"/>
              <a:t>R</a:t>
            </a:r>
            <a:r>
              <a:rPr sz="4800" spc="-600" dirty="0"/>
              <a:t> </a:t>
            </a:r>
            <a:r>
              <a:rPr sz="4800" spc="595" dirty="0"/>
              <a:t>C</a:t>
            </a:r>
            <a:r>
              <a:rPr sz="4800" spc="590" dirty="0"/>
              <a:t>H</a:t>
            </a:r>
            <a:r>
              <a:rPr sz="4800" spc="585" dirty="0"/>
              <a:t>A</a:t>
            </a:r>
            <a:r>
              <a:rPr sz="4800" dirty="0"/>
              <a:t>R</a:t>
            </a:r>
            <a:r>
              <a:rPr sz="4800" spc="-600" dirty="0"/>
              <a:t> </a:t>
            </a:r>
            <a:r>
              <a:rPr sz="4800" spc="-50" dirty="0"/>
              <a:t>D</a:t>
            </a:r>
            <a:r>
              <a:rPr sz="4800" dirty="0"/>
              <a:t>	</a:t>
            </a:r>
            <a:r>
              <a:rPr sz="4800" spc="595" dirty="0"/>
              <a:t>K</a:t>
            </a:r>
            <a:r>
              <a:rPr sz="4800" dirty="0"/>
              <a:t>N</a:t>
            </a:r>
            <a:r>
              <a:rPr sz="4800" spc="-615" dirty="0"/>
              <a:t> </a:t>
            </a:r>
            <a:r>
              <a:rPr sz="4800" dirty="0"/>
              <a:t>O</a:t>
            </a:r>
            <a:r>
              <a:rPr sz="4800" spc="-600" dirty="0"/>
              <a:t> </a:t>
            </a:r>
            <a:r>
              <a:rPr sz="4800" spc="-50" dirty="0"/>
              <a:t>B </a:t>
            </a:r>
            <a:r>
              <a:rPr sz="4800" spc="595" dirty="0"/>
              <a:t>CO</a:t>
            </a:r>
            <a:r>
              <a:rPr sz="4800" spc="590" dirty="0"/>
              <a:t>LL</a:t>
            </a:r>
            <a:r>
              <a:rPr sz="4800" spc="585" dirty="0"/>
              <a:t>A</a:t>
            </a:r>
            <a:r>
              <a:rPr sz="4800" spc="590" dirty="0"/>
              <a:t>B</a:t>
            </a:r>
            <a:r>
              <a:rPr sz="4800" spc="595" dirty="0"/>
              <a:t>O</a:t>
            </a:r>
            <a:r>
              <a:rPr sz="4800" dirty="0"/>
              <a:t>R</a:t>
            </a:r>
            <a:r>
              <a:rPr sz="4800" spc="-600" dirty="0"/>
              <a:t> </a:t>
            </a:r>
            <a:r>
              <a:rPr sz="4800" spc="480" dirty="0"/>
              <a:t>A</a:t>
            </a:r>
            <a:r>
              <a:rPr sz="4800" spc="575" dirty="0"/>
              <a:t>T</a:t>
            </a:r>
            <a:r>
              <a:rPr sz="4800" spc="580" dirty="0"/>
              <a:t>IV</a:t>
            </a:r>
            <a:r>
              <a:rPr sz="4800" spc="-10" dirty="0"/>
              <a:t>E</a:t>
            </a:r>
            <a:endParaRPr sz="4800"/>
          </a:p>
        </p:txBody>
      </p:sp>
      <p:sp>
        <p:nvSpPr>
          <p:cNvPr id="10" name="object 10"/>
          <p:cNvSpPr txBox="1"/>
          <p:nvPr/>
        </p:nvSpPr>
        <p:spPr>
          <a:xfrm>
            <a:off x="2250439" y="4639462"/>
            <a:ext cx="46005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spc="90" dirty="0">
                <a:solidFill>
                  <a:srgbClr val="001F5F"/>
                </a:solidFill>
                <a:latin typeface="Calibri"/>
                <a:cs typeface="Calibri"/>
              </a:rPr>
              <a:t>“</a:t>
            </a:r>
            <a:r>
              <a:rPr sz="1500" b="1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24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500" b="1" i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24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500" b="1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114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500" b="1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260" dirty="0">
                <a:solidFill>
                  <a:srgbClr val="001F5F"/>
                </a:solidFill>
                <a:latin typeface="Calibri"/>
                <a:cs typeface="Calibri"/>
              </a:rPr>
              <a:t>PA</a:t>
            </a:r>
            <a:r>
              <a:rPr sz="1500" b="1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17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500" b="1" i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17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500" b="1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7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500" b="1" i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24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500" b="1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19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500" b="1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225" dirty="0">
                <a:solidFill>
                  <a:srgbClr val="001F5F"/>
                </a:solidFill>
                <a:latin typeface="Calibri"/>
                <a:cs typeface="Calibri"/>
              </a:rPr>
              <a:t>AT</a:t>
            </a:r>
            <a:r>
              <a:rPr sz="1500" b="1" i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14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500" b="1" i="1" spc="12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500" b="1" i="1" spc="24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500" b="1" i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24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500" b="1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15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500" b="1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15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500" b="1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15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500" b="1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150" dirty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1500" b="1" i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24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500" b="1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13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500" b="1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225" dirty="0">
                <a:solidFill>
                  <a:srgbClr val="001F5F"/>
                </a:solidFill>
                <a:latin typeface="Calibri"/>
                <a:cs typeface="Calibri"/>
              </a:rPr>
              <a:t>AT</a:t>
            </a:r>
            <a:r>
              <a:rPr sz="1500" b="1" i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7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500" b="1" i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24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500" b="1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19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500" b="1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40" dirty="0">
                <a:solidFill>
                  <a:srgbClr val="001F5F"/>
                </a:solidFill>
                <a:latin typeface="Calibri"/>
                <a:cs typeface="Calibri"/>
              </a:rPr>
              <a:t>”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2788" y="0"/>
            <a:ext cx="3601720" cy="5143500"/>
          </a:xfrm>
          <a:custGeom>
            <a:avLst/>
            <a:gdLst/>
            <a:ahLst/>
            <a:cxnLst/>
            <a:rect l="l" t="t" r="r" b="b"/>
            <a:pathLst>
              <a:path w="3601720" h="5143500">
                <a:moveTo>
                  <a:pt x="3601212" y="0"/>
                </a:moveTo>
                <a:lnTo>
                  <a:pt x="0" y="0"/>
                </a:lnTo>
                <a:lnTo>
                  <a:pt x="3556" y="50037"/>
                </a:lnTo>
                <a:lnTo>
                  <a:pt x="9525" y="91694"/>
                </a:lnTo>
                <a:lnTo>
                  <a:pt x="16637" y="130937"/>
                </a:lnTo>
                <a:lnTo>
                  <a:pt x="40512" y="195199"/>
                </a:lnTo>
                <a:lnTo>
                  <a:pt x="54737" y="222630"/>
                </a:lnTo>
                <a:lnTo>
                  <a:pt x="82169" y="277367"/>
                </a:lnTo>
                <a:lnTo>
                  <a:pt x="107187" y="338074"/>
                </a:lnTo>
                <a:lnTo>
                  <a:pt x="126237" y="409575"/>
                </a:lnTo>
                <a:lnTo>
                  <a:pt x="132079" y="454787"/>
                </a:lnTo>
                <a:lnTo>
                  <a:pt x="134492" y="504825"/>
                </a:lnTo>
                <a:lnTo>
                  <a:pt x="132079" y="558419"/>
                </a:lnTo>
                <a:lnTo>
                  <a:pt x="126237" y="601217"/>
                </a:lnTo>
                <a:lnTo>
                  <a:pt x="117856" y="640588"/>
                </a:lnTo>
                <a:lnTo>
                  <a:pt x="95250" y="707263"/>
                </a:lnTo>
                <a:lnTo>
                  <a:pt x="66675" y="763142"/>
                </a:lnTo>
                <a:lnTo>
                  <a:pt x="52324" y="791717"/>
                </a:lnTo>
                <a:lnTo>
                  <a:pt x="26162" y="852424"/>
                </a:lnTo>
                <a:lnTo>
                  <a:pt x="8382" y="926338"/>
                </a:lnTo>
                <a:lnTo>
                  <a:pt x="1142" y="971550"/>
                </a:lnTo>
                <a:lnTo>
                  <a:pt x="0" y="1022730"/>
                </a:lnTo>
                <a:lnTo>
                  <a:pt x="1142" y="1073912"/>
                </a:lnTo>
                <a:lnTo>
                  <a:pt x="8382" y="1119124"/>
                </a:lnTo>
                <a:lnTo>
                  <a:pt x="15494" y="1158494"/>
                </a:lnTo>
                <a:lnTo>
                  <a:pt x="39242" y="1223899"/>
                </a:lnTo>
                <a:lnTo>
                  <a:pt x="66675" y="1281049"/>
                </a:lnTo>
                <a:lnTo>
                  <a:pt x="80899" y="1307338"/>
                </a:lnTo>
                <a:lnTo>
                  <a:pt x="95250" y="1337055"/>
                </a:lnTo>
                <a:lnTo>
                  <a:pt x="117856" y="1402588"/>
                </a:lnTo>
                <a:lnTo>
                  <a:pt x="126237" y="1441830"/>
                </a:lnTo>
                <a:lnTo>
                  <a:pt x="132079" y="1487042"/>
                </a:lnTo>
                <a:lnTo>
                  <a:pt x="134492" y="1538224"/>
                </a:lnTo>
                <a:lnTo>
                  <a:pt x="132079" y="1589532"/>
                </a:lnTo>
                <a:lnTo>
                  <a:pt x="126237" y="1634744"/>
                </a:lnTo>
                <a:lnTo>
                  <a:pt x="117856" y="1673987"/>
                </a:lnTo>
                <a:lnTo>
                  <a:pt x="95250" y="1739519"/>
                </a:lnTo>
                <a:lnTo>
                  <a:pt x="66675" y="1796669"/>
                </a:lnTo>
                <a:lnTo>
                  <a:pt x="52324" y="1825244"/>
                </a:lnTo>
                <a:lnTo>
                  <a:pt x="26162" y="1884807"/>
                </a:lnTo>
                <a:lnTo>
                  <a:pt x="8382" y="1959737"/>
                </a:lnTo>
                <a:lnTo>
                  <a:pt x="1142" y="2003806"/>
                </a:lnTo>
                <a:lnTo>
                  <a:pt x="0" y="2056257"/>
                </a:lnTo>
                <a:lnTo>
                  <a:pt x="1142" y="2107438"/>
                </a:lnTo>
                <a:lnTo>
                  <a:pt x="8382" y="2151507"/>
                </a:lnTo>
                <a:lnTo>
                  <a:pt x="15494" y="2191893"/>
                </a:lnTo>
                <a:lnTo>
                  <a:pt x="39242" y="2257425"/>
                </a:lnTo>
                <a:lnTo>
                  <a:pt x="66675" y="2313432"/>
                </a:lnTo>
                <a:lnTo>
                  <a:pt x="80899" y="2340737"/>
                </a:lnTo>
                <a:lnTo>
                  <a:pt x="95250" y="2370582"/>
                </a:lnTo>
                <a:lnTo>
                  <a:pt x="117856" y="2435987"/>
                </a:lnTo>
                <a:lnTo>
                  <a:pt x="126237" y="2475357"/>
                </a:lnTo>
                <a:lnTo>
                  <a:pt x="132079" y="2520569"/>
                </a:lnTo>
                <a:lnTo>
                  <a:pt x="134492" y="2570607"/>
                </a:lnTo>
                <a:lnTo>
                  <a:pt x="132079" y="2622931"/>
                </a:lnTo>
                <a:lnTo>
                  <a:pt x="126237" y="2668143"/>
                </a:lnTo>
                <a:lnTo>
                  <a:pt x="117856" y="2707513"/>
                </a:lnTo>
                <a:lnTo>
                  <a:pt x="95250" y="2772918"/>
                </a:lnTo>
                <a:lnTo>
                  <a:pt x="52324" y="2858643"/>
                </a:lnTo>
                <a:lnTo>
                  <a:pt x="39242" y="2886075"/>
                </a:lnTo>
                <a:lnTo>
                  <a:pt x="15494" y="2951607"/>
                </a:lnTo>
                <a:lnTo>
                  <a:pt x="8382" y="2990850"/>
                </a:lnTo>
                <a:lnTo>
                  <a:pt x="1142" y="3036062"/>
                </a:lnTo>
                <a:lnTo>
                  <a:pt x="0" y="3087243"/>
                </a:lnTo>
                <a:lnTo>
                  <a:pt x="1142" y="3139694"/>
                </a:lnTo>
                <a:lnTo>
                  <a:pt x="8382" y="3183763"/>
                </a:lnTo>
                <a:lnTo>
                  <a:pt x="15494" y="3223006"/>
                </a:lnTo>
                <a:lnTo>
                  <a:pt x="39242" y="3289680"/>
                </a:lnTo>
                <a:lnTo>
                  <a:pt x="80899" y="3374263"/>
                </a:lnTo>
                <a:lnTo>
                  <a:pt x="95250" y="3402838"/>
                </a:lnTo>
                <a:lnTo>
                  <a:pt x="117856" y="3469513"/>
                </a:lnTo>
                <a:lnTo>
                  <a:pt x="126237" y="3508755"/>
                </a:lnTo>
                <a:lnTo>
                  <a:pt x="132079" y="3553968"/>
                </a:lnTo>
                <a:lnTo>
                  <a:pt x="134492" y="3605149"/>
                </a:lnTo>
                <a:lnTo>
                  <a:pt x="132079" y="3656456"/>
                </a:lnTo>
                <a:lnTo>
                  <a:pt x="126237" y="3701669"/>
                </a:lnTo>
                <a:lnTo>
                  <a:pt x="117856" y="3740912"/>
                </a:lnTo>
                <a:lnTo>
                  <a:pt x="95250" y="3806444"/>
                </a:lnTo>
                <a:lnTo>
                  <a:pt x="66675" y="3862324"/>
                </a:lnTo>
                <a:lnTo>
                  <a:pt x="52324" y="3889768"/>
                </a:lnTo>
                <a:lnTo>
                  <a:pt x="26162" y="3951681"/>
                </a:lnTo>
                <a:lnTo>
                  <a:pt x="8382" y="4024312"/>
                </a:lnTo>
                <a:lnTo>
                  <a:pt x="1142" y="4069549"/>
                </a:lnTo>
                <a:lnTo>
                  <a:pt x="0" y="4120756"/>
                </a:lnTo>
                <a:lnTo>
                  <a:pt x="1142" y="4171950"/>
                </a:lnTo>
                <a:lnTo>
                  <a:pt x="8382" y="4217187"/>
                </a:lnTo>
                <a:lnTo>
                  <a:pt x="15494" y="4256481"/>
                </a:lnTo>
                <a:lnTo>
                  <a:pt x="39242" y="4321962"/>
                </a:lnTo>
                <a:lnTo>
                  <a:pt x="66675" y="4380306"/>
                </a:lnTo>
                <a:lnTo>
                  <a:pt x="80899" y="4407700"/>
                </a:lnTo>
                <a:lnTo>
                  <a:pt x="95250" y="4436275"/>
                </a:lnTo>
                <a:lnTo>
                  <a:pt x="117856" y="4502950"/>
                </a:lnTo>
                <a:lnTo>
                  <a:pt x="126237" y="4542231"/>
                </a:lnTo>
                <a:lnTo>
                  <a:pt x="132079" y="4585093"/>
                </a:lnTo>
                <a:lnTo>
                  <a:pt x="134492" y="4637481"/>
                </a:lnTo>
                <a:lnTo>
                  <a:pt x="132079" y="4688674"/>
                </a:lnTo>
                <a:lnTo>
                  <a:pt x="126237" y="4733925"/>
                </a:lnTo>
                <a:lnTo>
                  <a:pt x="107187" y="4805362"/>
                </a:lnTo>
                <a:lnTo>
                  <a:pt x="82169" y="4866081"/>
                </a:lnTo>
                <a:lnTo>
                  <a:pt x="54737" y="4920856"/>
                </a:lnTo>
                <a:lnTo>
                  <a:pt x="40512" y="4948237"/>
                </a:lnTo>
                <a:lnTo>
                  <a:pt x="16637" y="5012524"/>
                </a:lnTo>
                <a:lnTo>
                  <a:pt x="9525" y="5051821"/>
                </a:lnTo>
                <a:lnTo>
                  <a:pt x="3556" y="5093493"/>
                </a:lnTo>
                <a:lnTo>
                  <a:pt x="0" y="5143499"/>
                </a:lnTo>
                <a:lnTo>
                  <a:pt x="3601212" y="5143499"/>
                </a:lnTo>
                <a:lnTo>
                  <a:pt x="360121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400040" cy="5143500"/>
            <a:chOff x="0" y="0"/>
            <a:chExt cx="5400040" cy="5143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13360" cy="5143500"/>
            </a:xfrm>
            <a:custGeom>
              <a:avLst/>
              <a:gdLst/>
              <a:ahLst/>
              <a:cxnLst/>
              <a:rect l="l" t="t" r="r" b="b"/>
              <a:pathLst>
                <a:path w="213360" h="5143500">
                  <a:moveTo>
                    <a:pt x="21336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213360" y="5143500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F9D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40" y="4533899"/>
              <a:ext cx="708660" cy="5928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1083563"/>
              <a:ext cx="5018532" cy="297637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33235" y="560019"/>
            <a:ext cx="20021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240" dirty="0">
                <a:solidFill>
                  <a:srgbClr val="F9D121"/>
                </a:solidFill>
                <a:latin typeface="Calibri"/>
                <a:cs typeface="Calibri"/>
              </a:rPr>
              <a:t>A</a:t>
            </a:r>
            <a:r>
              <a:rPr sz="2000" b="1" spc="45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2000" b="1" spc="370" dirty="0">
                <a:solidFill>
                  <a:srgbClr val="F9D121"/>
                </a:solidFill>
                <a:latin typeface="Calibri"/>
                <a:cs typeface="Calibri"/>
              </a:rPr>
              <a:t>STATEWIDE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365" dirty="0">
                <a:solidFill>
                  <a:srgbClr val="F9D121"/>
                </a:solidFill>
                <a:latin typeface="Calibri"/>
                <a:cs typeface="Calibri"/>
              </a:rPr>
              <a:t>ISSUE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33235" y="1314577"/>
            <a:ext cx="2153920" cy="1896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5095">
              <a:lnSpc>
                <a:spcPct val="120200"/>
              </a:lnSpc>
              <a:spcBef>
                <a:spcPts val="100"/>
              </a:spcBef>
            </a:pP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Nearly</a:t>
            </a:r>
            <a:r>
              <a:rPr sz="1200" spc="4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F3F3F1"/>
                </a:solidFill>
                <a:latin typeface="Calibri"/>
                <a:cs typeface="Calibri"/>
              </a:rPr>
              <a:t>230,000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senior</a:t>
            </a: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F3F3F1"/>
                </a:solidFill>
                <a:latin typeface="Calibri"/>
                <a:cs typeface="Calibri"/>
              </a:rPr>
              <a:t>owner </a:t>
            </a: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households</a:t>
            </a:r>
            <a:r>
              <a:rPr sz="1200" spc="22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are</a:t>
            </a:r>
            <a:r>
              <a:rPr sz="1200" spc="19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low-</a:t>
            </a: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income.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  <a:spcBef>
                <a:spcPts val="900"/>
              </a:spcBef>
            </a:pP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The</a:t>
            </a:r>
            <a:r>
              <a:rPr sz="1200" spc="13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number</a:t>
            </a:r>
            <a:r>
              <a:rPr sz="1200" spc="15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of</a:t>
            </a:r>
            <a:r>
              <a:rPr sz="1200" spc="16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cost-</a:t>
            </a: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burdened 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seniors</a:t>
            </a:r>
            <a:r>
              <a:rPr sz="1200" spc="10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is</a:t>
            </a: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projected</a:t>
            </a:r>
            <a:r>
              <a:rPr sz="1200" spc="8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3F3F1"/>
                </a:solidFill>
                <a:latin typeface="Calibri"/>
                <a:cs typeface="Calibri"/>
              </a:rPr>
              <a:t>to</a:t>
            </a:r>
            <a:r>
              <a:rPr sz="1200" spc="50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increase</a:t>
            </a:r>
            <a:r>
              <a:rPr sz="1200" spc="85" dirty="0">
                <a:solidFill>
                  <a:srgbClr val="F3F3F1"/>
                </a:solidFill>
                <a:latin typeface="Calibri"/>
                <a:cs typeface="Calibri"/>
              </a:rPr>
              <a:t> by</a:t>
            </a:r>
            <a:r>
              <a:rPr sz="1200" spc="3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2030</a:t>
            </a:r>
            <a:r>
              <a:rPr sz="1200" spc="7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to</a:t>
            </a:r>
            <a:r>
              <a:rPr sz="1200" spc="4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3F3F1"/>
                </a:solidFill>
                <a:latin typeface="Calibri"/>
                <a:cs typeface="Calibri"/>
              </a:rPr>
              <a:t>almost </a:t>
            </a:r>
            <a:r>
              <a:rPr sz="1200" spc="65" dirty="0">
                <a:solidFill>
                  <a:srgbClr val="F3F3F1"/>
                </a:solidFill>
                <a:latin typeface="Calibri"/>
                <a:cs typeface="Calibri"/>
              </a:rPr>
              <a:t>350,000</a:t>
            </a:r>
            <a:r>
              <a:rPr sz="1200" spc="7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households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35" dirty="0">
                <a:solidFill>
                  <a:srgbClr val="F3F3F1"/>
                </a:solidFill>
                <a:latin typeface="Calibri"/>
                <a:cs typeface="Calibri"/>
              </a:rPr>
              <a:t>statewide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and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to</a:t>
            </a:r>
            <a:r>
              <a:rPr sz="1200" spc="8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more</a:t>
            </a:r>
            <a:r>
              <a:rPr sz="1200" spc="11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than</a:t>
            </a:r>
            <a:r>
              <a:rPr sz="1200" spc="8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385,000 </a:t>
            </a: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households</a:t>
            </a:r>
            <a:r>
              <a:rPr sz="1200" spc="6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85" dirty="0">
                <a:solidFill>
                  <a:srgbClr val="F3F3F1"/>
                </a:solidFill>
                <a:latin typeface="Calibri"/>
                <a:cs typeface="Calibri"/>
              </a:rPr>
              <a:t>by</a:t>
            </a:r>
            <a:r>
              <a:rPr sz="1200" spc="4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2040.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1173" y="4923231"/>
            <a:ext cx="2624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50" dirty="0">
                <a:solidFill>
                  <a:srgbClr val="585858"/>
                </a:solidFill>
                <a:latin typeface="Calibri"/>
                <a:cs typeface="Calibri"/>
              </a:rPr>
              <a:t>Source:</a:t>
            </a:r>
            <a:r>
              <a:rPr sz="900" i="1" spc="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i="1" spc="55" dirty="0">
                <a:solidFill>
                  <a:srgbClr val="585858"/>
                </a:solidFill>
                <a:latin typeface="Calibri"/>
                <a:cs typeface="Calibri"/>
              </a:rPr>
              <a:t>Tennessee</a:t>
            </a:r>
            <a:r>
              <a:rPr sz="900" i="1" spc="1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i="1" spc="55" dirty="0">
                <a:solidFill>
                  <a:srgbClr val="585858"/>
                </a:solidFill>
                <a:latin typeface="Calibri"/>
                <a:cs typeface="Calibri"/>
              </a:rPr>
              <a:t>Housing </a:t>
            </a:r>
            <a:r>
              <a:rPr sz="900" i="1" spc="60" dirty="0">
                <a:solidFill>
                  <a:srgbClr val="585858"/>
                </a:solidFill>
                <a:latin typeface="Calibri"/>
                <a:cs typeface="Calibri"/>
              </a:rPr>
              <a:t>Development</a:t>
            </a:r>
            <a:r>
              <a:rPr sz="900" i="1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i="1" spc="60" dirty="0">
                <a:solidFill>
                  <a:srgbClr val="585858"/>
                </a:solidFill>
                <a:latin typeface="Calibri"/>
                <a:cs typeface="Calibri"/>
              </a:rPr>
              <a:t>Agency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2788" y="0"/>
            <a:ext cx="3601720" cy="5143500"/>
          </a:xfrm>
          <a:custGeom>
            <a:avLst/>
            <a:gdLst/>
            <a:ahLst/>
            <a:cxnLst/>
            <a:rect l="l" t="t" r="r" b="b"/>
            <a:pathLst>
              <a:path w="3601720" h="5143500">
                <a:moveTo>
                  <a:pt x="3601212" y="0"/>
                </a:moveTo>
                <a:lnTo>
                  <a:pt x="0" y="0"/>
                </a:lnTo>
                <a:lnTo>
                  <a:pt x="3556" y="50037"/>
                </a:lnTo>
                <a:lnTo>
                  <a:pt x="9525" y="91694"/>
                </a:lnTo>
                <a:lnTo>
                  <a:pt x="16637" y="130937"/>
                </a:lnTo>
                <a:lnTo>
                  <a:pt x="40512" y="195199"/>
                </a:lnTo>
                <a:lnTo>
                  <a:pt x="54737" y="222630"/>
                </a:lnTo>
                <a:lnTo>
                  <a:pt x="82169" y="277367"/>
                </a:lnTo>
                <a:lnTo>
                  <a:pt x="107187" y="338074"/>
                </a:lnTo>
                <a:lnTo>
                  <a:pt x="126237" y="409575"/>
                </a:lnTo>
                <a:lnTo>
                  <a:pt x="132079" y="454787"/>
                </a:lnTo>
                <a:lnTo>
                  <a:pt x="134492" y="504825"/>
                </a:lnTo>
                <a:lnTo>
                  <a:pt x="132079" y="558419"/>
                </a:lnTo>
                <a:lnTo>
                  <a:pt x="126237" y="601217"/>
                </a:lnTo>
                <a:lnTo>
                  <a:pt x="117856" y="640588"/>
                </a:lnTo>
                <a:lnTo>
                  <a:pt x="95250" y="707263"/>
                </a:lnTo>
                <a:lnTo>
                  <a:pt x="66675" y="763142"/>
                </a:lnTo>
                <a:lnTo>
                  <a:pt x="52324" y="791717"/>
                </a:lnTo>
                <a:lnTo>
                  <a:pt x="26162" y="852424"/>
                </a:lnTo>
                <a:lnTo>
                  <a:pt x="8382" y="926338"/>
                </a:lnTo>
                <a:lnTo>
                  <a:pt x="1142" y="971550"/>
                </a:lnTo>
                <a:lnTo>
                  <a:pt x="0" y="1022730"/>
                </a:lnTo>
                <a:lnTo>
                  <a:pt x="1142" y="1073912"/>
                </a:lnTo>
                <a:lnTo>
                  <a:pt x="8382" y="1119124"/>
                </a:lnTo>
                <a:lnTo>
                  <a:pt x="15494" y="1158494"/>
                </a:lnTo>
                <a:lnTo>
                  <a:pt x="39242" y="1223899"/>
                </a:lnTo>
                <a:lnTo>
                  <a:pt x="66675" y="1281049"/>
                </a:lnTo>
                <a:lnTo>
                  <a:pt x="80899" y="1307338"/>
                </a:lnTo>
                <a:lnTo>
                  <a:pt x="95250" y="1337055"/>
                </a:lnTo>
                <a:lnTo>
                  <a:pt x="117856" y="1402588"/>
                </a:lnTo>
                <a:lnTo>
                  <a:pt x="126237" y="1441830"/>
                </a:lnTo>
                <a:lnTo>
                  <a:pt x="132079" y="1487042"/>
                </a:lnTo>
                <a:lnTo>
                  <a:pt x="134492" y="1538224"/>
                </a:lnTo>
                <a:lnTo>
                  <a:pt x="132079" y="1589532"/>
                </a:lnTo>
                <a:lnTo>
                  <a:pt x="126237" y="1634744"/>
                </a:lnTo>
                <a:lnTo>
                  <a:pt x="117856" y="1673987"/>
                </a:lnTo>
                <a:lnTo>
                  <a:pt x="95250" y="1739519"/>
                </a:lnTo>
                <a:lnTo>
                  <a:pt x="66675" y="1796669"/>
                </a:lnTo>
                <a:lnTo>
                  <a:pt x="52324" y="1825244"/>
                </a:lnTo>
                <a:lnTo>
                  <a:pt x="26162" y="1884807"/>
                </a:lnTo>
                <a:lnTo>
                  <a:pt x="8382" y="1959737"/>
                </a:lnTo>
                <a:lnTo>
                  <a:pt x="1142" y="2003806"/>
                </a:lnTo>
                <a:lnTo>
                  <a:pt x="0" y="2056257"/>
                </a:lnTo>
                <a:lnTo>
                  <a:pt x="1142" y="2107438"/>
                </a:lnTo>
                <a:lnTo>
                  <a:pt x="8382" y="2151507"/>
                </a:lnTo>
                <a:lnTo>
                  <a:pt x="15494" y="2191893"/>
                </a:lnTo>
                <a:lnTo>
                  <a:pt x="39242" y="2257425"/>
                </a:lnTo>
                <a:lnTo>
                  <a:pt x="66675" y="2313432"/>
                </a:lnTo>
                <a:lnTo>
                  <a:pt x="80899" y="2340737"/>
                </a:lnTo>
                <a:lnTo>
                  <a:pt x="95250" y="2370582"/>
                </a:lnTo>
                <a:lnTo>
                  <a:pt x="117856" y="2435987"/>
                </a:lnTo>
                <a:lnTo>
                  <a:pt x="126237" y="2475357"/>
                </a:lnTo>
                <a:lnTo>
                  <a:pt x="132079" y="2520569"/>
                </a:lnTo>
                <a:lnTo>
                  <a:pt x="134492" y="2570607"/>
                </a:lnTo>
                <a:lnTo>
                  <a:pt x="132079" y="2622931"/>
                </a:lnTo>
                <a:lnTo>
                  <a:pt x="126237" y="2668143"/>
                </a:lnTo>
                <a:lnTo>
                  <a:pt x="117856" y="2707513"/>
                </a:lnTo>
                <a:lnTo>
                  <a:pt x="95250" y="2772918"/>
                </a:lnTo>
                <a:lnTo>
                  <a:pt x="52324" y="2858643"/>
                </a:lnTo>
                <a:lnTo>
                  <a:pt x="39242" y="2886075"/>
                </a:lnTo>
                <a:lnTo>
                  <a:pt x="15494" y="2951607"/>
                </a:lnTo>
                <a:lnTo>
                  <a:pt x="8382" y="2990850"/>
                </a:lnTo>
                <a:lnTo>
                  <a:pt x="1142" y="3036062"/>
                </a:lnTo>
                <a:lnTo>
                  <a:pt x="0" y="3087243"/>
                </a:lnTo>
                <a:lnTo>
                  <a:pt x="1142" y="3139694"/>
                </a:lnTo>
                <a:lnTo>
                  <a:pt x="8382" y="3183763"/>
                </a:lnTo>
                <a:lnTo>
                  <a:pt x="15494" y="3223006"/>
                </a:lnTo>
                <a:lnTo>
                  <a:pt x="39242" y="3289680"/>
                </a:lnTo>
                <a:lnTo>
                  <a:pt x="80899" y="3374263"/>
                </a:lnTo>
                <a:lnTo>
                  <a:pt x="95250" y="3402838"/>
                </a:lnTo>
                <a:lnTo>
                  <a:pt x="117856" y="3469513"/>
                </a:lnTo>
                <a:lnTo>
                  <a:pt x="126237" y="3508755"/>
                </a:lnTo>
                <a:lnTo>
                  <a:pt x="132079" y="3553968"/>
                </a:lnTo>
                <a:lnTo>
                  <a:pt x="134492" y="3605149"/>
                </a:lnTo>
                <a:lnTo>
                  <a:pt x="132079" y="3656456"/>
                </a:lnTo>
                <a:lnTo>
                  <a:pt x="126237" y="3701669"/>
                </a:lnTo>
                <a:lnTo>
                  <a:pt x="117856" y="3740912"/>
                </a:lnTo>
                <a:lnTo>
                  <a:pt x="95250" y="3806444"/>
                </a:lnTo>
                <a:lnTo>
                  <a:pt x="66675" y="3862324"/>
                </a:lnTo>
                <a:lnTo>
                  <a:pt x="52324" y="3889768"/>
                </a:lnTo>
                <a:lnTo>
                  <a:pt x="26162" y="3951681"/>
                </a:lnTo>
                <a:lnTo>
                  <a:pt x="8382" y="4024312"/>
                </a:lnTo>
                <a:lnTo>
                  <a:pt x="1142" y="4069549"/>
                </a:lnTo>
                <a:lnTo>
                  <a:pt x="0" y="4120756"/>
                </a:lnTo>
                <a:lnTo>
                  <a:pt x="1142" y="4171950"/>
                </a:lnTo>
                <a:lnTo>
                  <a:pt x="8382" y="4217187"/>
                </a:lnTo>
                <a:lnTo>
                  <a:pt x="15494" y="4256481"/>
                </a:lnTo>
                <a:lnTo>
                  <a:pt x="39242" y="4321962"/>
                </a:lnTo>
                <a:lnTo>
                  <a:pt x="66675" y="4380306"/>
                </a:lnTo>
                <a:lnTo>
                  <a:pt x="80899" y="4407700"/>
                </a:lnTo>
                <a:lnTo>
                  <a:pt x="95250" y="4436275"/>
                </a:lnTo>
                <a:lnTo>
                  <a:pt x="117856" y="4502950"/>
                </a:lnTo>
                <a:lnTo>
                  <a:pt x="126237" y="4542231"/>
                </a:lnTo>
                <a:lnTo>
                  <a:pt x="132079" y="4585093"/>
                </a:lnTo>
                <a:lnTo>
                  <a:pt x="134492" y="4637481"/>
                </a:lnTo>
                <a:lnTo>
                  <a:pt x="132079" y="4688674"/>
                </a:lnTo>
                <a:lnTo>
                  <a:pt x="126237" y="4733925"/>
                </a:lnTo>
                <a:lnTo>
                  <a:pt x="107187" y="4805362"/>
                </a:lnTo>
                <a:lnTo>
                  <a:pt x="82169" y="4866081"/>
                </a:lnTo>
                <a:lnTo>
                  <a:pt x="54737" y="4920856"/>
                </a:lnTo>
                <a:lnTo>
                  <a:pt x="40512" y="4948237"/>
                </a:lnTo>
                <a:lnTo>
                  <a:pt x="16637" y="5012524"/>
                </a:lnTo>
                <a:lnTo>
                  <a:pt x="9525" y="5051821"/>
                </a:lnTo>
                <a:lnTo>
                  <a:pt x="3556" y="5093493"/>
                </a:lnTo>
                <a:lnTo>
                  <a:pt x="0" y="5143499"/>
                </a:lnTo>
                <a:lnTo>
                  <a:pt x="3601212" y="5143499"/>
                </a:lnTo>
                <a:lnTo>
                  <a:pt x="360121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387340" cy="5143500"/>
            <a:chOff x="0" y="0"/>
            <a:chExt cx="5387340" cy="5143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13360" cy="5143500"/>
            </a:xfrm>
            <a:custGeom>
              <a:avLst/>
              <a:gdLst/>
              <a:ahLst/>
              <a:cxnLst/>
              <a:rect l="l" t="t" r="r" b="b"/>
              <a:pathLst>
                <a:path w="213360" h="5143500">
                  <a:moveTo>
                    <a:pt x="21336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213360" y="5143500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F9D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40" y="4533899"/>
              <a:ext cx="708660" cy="5928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715" y="998219"/>
              <a:ext cx="4992624" cy="314706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33235" y="560019"/>
            <a:ext cx="20021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240" dirty="0">
                <a:solidFill>
                  <a:srgbClr val="F9D121"/>
                </a:solidFill>
                <a:latin typeface="Calibri"/>
                <a:cs typeface="Calibri"/>
              </a:rPr>
              <a:t>A</a:t>
            </a:r>
            <a:r>
              <a:rPr sz="2000" b="1" spc="45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2000" b="1" spc="370" dirty="0">
                <a:solidFill>
                  <a:srgbClr val="F9D121"/>
                </a:solidFill>
                <a:latin typeface="Calibri"/>
                <a:cs typeface="Calibri"/>
              </a:rPr>
              <a:t>STATEWIDE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365" dirty="0">
                <a:solidFill>
                  <a:srgbClr val="F9D121"/>
                </a:solidFill>
                <a:latin typeface="Calibri"/>
                <a:cs typeface="Calibri"/>
              </a:rPr>
              <a:t>ISSUE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33235" y="1317467"/>
            <a:ext cx="2157095" cy="2957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</a:pPr>
            <a:r>
              <a:rPr sz="1100" spc="75" dirty="0">
                <a:solidFill>
                  <a:srgbClr val="F3F3F1"/>
                </a:solidFill>
                <a:latin typeface="Calibri"/>
                <a:cs typeface="Calibri"/>
              </a:rPr>
              <a:t>The</a:t>
            </a:r>
            <a:r>
              <a:rPr sz="1100" spc="2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F3F3F1"/>
                </a:solidFill>
                <a:latin typeface="Calibri"/>
                <a:cs typeface="Calibri"/>
              </a:rPr>
              <a:t>largest</a:t>
            </a:r>
            <a:r>
              <a:rPr sz="1100" spc="4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3F3F1"/>
                </a:solidFill>
                <a:latin typeface="Calibri"/>
                <a:cs typeface="Calibri"/>
              </a:rPr>
              <a:t>expense</a:t>
            </a:r>
            <a:r>
              <a:rPr sz="1100" spc="1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F3F3F1"/>
                </a:solidFill>
                <a:latin typeface="Calibri"/>
                <a:cs typeface="Calibri"/>
              </a:rPr>
              <a:t>category</a:t>
            </a:r>
            <a:r>
              <a:rPr sz="1100" spc="3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3F3F1"/>
                </a:solidFill>
                <a:latin typeface="Calibri"/>
                <a:cs typeface="Calibri"/>
              </a:rPr>
              <a:t>for </a:t>
            </a:r>
            <a:r>
              <a:rPr sz="1100" spc="50" dirty="0">
                <a:solidFill>
                  <a:srgbClr val="F3F3F1"/>
                </a:solidFill>
                <a:latin typeface="Calibri"/>
                <a:cs typeface="Calibri"/>
              </a:rPr>
              <a:t>senior</a:t>
            </a:r>
            <a:r>
              <a:rPr sz="1100" spc="3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3F3F1"/>
                </a:solidFill>
                <a:latin typeface="Calibri"/>
                <a:cs typeface="Calibri"/>
              </a:rPr>
              <a:t>households</a:t>
            </a:r>
            <a:r>
              <a:rPr sz="1100" spc="1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3F3F1"/>
                </a:solidFill>
                <a:latin typeface="Calibri"/>
                <a:cs typeface="Calibri"/>
              </a:rPr>
              <a:t>is</a:t>
            </a:r>
            <a:r>
              <a:rPr sz="1100" spc="4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3F3F1"/>
                </a:solidFill>
                <a:latin typeface="Calibri"/>
                <a:cs typeface="Calibri"/>
              </a:rPr>
              <a:t>housing</a:t>
            </a:r>
            <a:r>
              <a:rPr sz="1100" spc="5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F3F3F1"/>
                </a:solidFill>
                <a:latin typeface="Calibri"/>
                <a:cs typeface="Calibri"/>
              </a:rPr>
              <a:t>and </a:t>
            </a:r>
            <a:r>
              <a:rPr sz="1100" spc="50" dirty="0">
                <a:solidFill>
                  <a:srgbClr val="F3F3F1"/>
                </a:solidFill>
                <a:latin typeface="Calibri"/>
                <a:cs typeface="Calibri"/>
              </a:rPr>
              <a:t>related</a:t>
            </a:r>
            <a:r>
              <a:rPr sz="1100" spc="1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F3F3F1"/>
                </a:solidFill>
                <a:latin typeface="Calibri"/>
                <a:cs typeface="Calibri"/>
              </a:rPr>
              <a:t>expenses,</a:t>
            </a:r>
            <a:r>
              <a:rPr sz="1100" spc="-1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F3F3F1"/>
                </a:solidFill>
                <a:latin typeface="Calibri"/>
                <a:cs typeface="Calibri"/>
              </a:rPr>
              <a:t>which</a:t>
            </a:r>
            <a:r>
              <a:rPr sz="1100" spc="1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F3F3F1"/>
                </a:solidFill>
                <a:latin typeface="Calibri"/>
                <a:cs typeface="Calibri"/>
              </a:rPr>
              <a:t>does</a:t>
            </a:r>
            <a:r>
              <a:rPr sz="1100" spc="1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3F3F1"/>
                </a:solidFill>
                <a:latin typeface="Calibri"/>
                <a:cs typeface="Calibri"/>
              </a:rPr>
              <a:t>not </a:t>
            </a:r>
            <a:r>
              <a:rPr sz="1100" spc="60" dirty="0">
                <a:solidFill>
                  <a:srgbClr val="F3F3F1"/>
                </a:solidFill>
                <a:latin typeface="Calibri"/>
                <a:cs typeface="Calibri"/>
              </a:rPr>
              <a:t>include</a:t>
            </a:r>
            <a:r>
              <a:rPr sz="1100" spc="5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3F3F1"/>
                </a:solidFill>
                <a:latin typeface="Calibri"/>
                <a:cs typeface="Calibri"/>
              </a:rPr>
              <a:t>any</a:t>
            </a:r>
            <a:r>
              <a:rPr sz="1100" spc="8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F3F3F1"/>
                </a:solidFill>
                <a:latin typeface="Calibri"/>
                <a:cs typeface="Calibri"/>
              </a:rPr>
              <a:t>home</a:t>
            </a:r>
            <a:r>
              <a:rPr sz="1100" spc="7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3F3F1"/>
                </a:solidFill>
                <a:latin typeface="Calibri"/>
                <a:cs typeface="Calibri"/>
              </a:rPr>
              <a:t>modification </a:t>
            </a:r>
            <a:r>
              <a:rPr sz="1100" spc="55" dirty="0">
                <a:solidFill>
                  <a:srgbClr val="F3F3F1"/>
                </a:solidFill>
                <a:latin typeface="Calibri"/>
                <a:cs typeface="Calibri"/>
              </a:rPr>
              <a:t>associated</a:t>
            </a:r>
            <a:r>
              <a:rPr sz="1100" spc="4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3F3F1"/>
                </a:solidFill>
                <a:latin typeface="Calibri"/>
                <a:cs typeface="Calibri"/>
              </a:rPr>
              <a:t>costs.</a:t>
            </a:r>
            <a:endParaRPr sz="1100">
              <a:latin typeface="Calibri"/>
              <a:cs typeface="Calibri"/>
            </a:endParaRPr>
          </a:p>
          <a:p>
            <a:pPr marL="12700" marR="29845">
              <a:lnSpc>
                <a:spcPct val="120000"/>
              </a:lnSpc>
              <a:spcBef>
                <a:spcPts val="900"/>
              </a:spcBef>
            </a:pPr>
            <a:r>
              <a:rPr sz="1100" dirty="0">
                <a:solidFill>
                  <a:srgbClr val="F3F3F1"/>
                </a:solidFill>
                <a:latin typeface="Calibri"/>
                <a:cs typeface="Calibri"/>
              </a:rPr>
              <a:t>Transportation,</a:t>
            </a:r>
            <a:r>
              <a:rPr sz="1100" spc="37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F3F3F1"/>
                </a:solidFill>
                <a:latin typeface="Calibri"/>
                <a:cs typeface="Calibri"/>
              </a:rPr>
              <a:t>food,</a:t>
            </a:r>
            <a:r>
              <a:rPr sz="1100" spc="35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F3F3F1"/>
                </a:solidFill>
                <a:latin typeface="Calibri"/>
                <a:cs typeface="Calibri"/>
              </a:rPr>
              <a:t>and healthcare</a:t>
            </a:r>
            <a:r>
              <a:rPr sz="1100" spc="4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F3F3F1"/>
                </a:solidFill>
                <a:latin typeface="Calibri"/>
                <a:cs typeface="Calibri"/>
              </a:rPr>
              <a:t>are</a:t>
            </a:r>
            <a:r>
              <a:rPr sz="1100" spc="10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3F3F1"/>
                </a:solidFill>
                <a:latin typeface="Calibri"/>
                <a:cs typeface="Calibri"/>
              </a:rPr>
              <a:t>the</a:t>
            </a:r>
            <a:r>
              <a:rPr sz="1100" spc="7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3F3F1"/>
                </a:solidFill>
                <a:latin typeface="Calibri"/>
                <a:cs typeface="Calibri"/>
              </a:rPr>
              <a:t>next</a:t>
            </a:r>
            <a:r>
              <a:rPr sz="1100" spc="8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F3F3F1"/>
                </a:solidFill>
                <a:latin typeface="Calibri"/>
                <a:cs typeface="Calibri"/>
              </a:rPr>
              <a:t>most </a:t>
            </a:r>
            <a:r>
              <a:rPr sz="1100" dirty="0">
                <a:solidFill>
                  <a:srgbClr val="F3F3F1"/>
                </a:solidFill>
                <a:latin typeface="Calibri"/>
                <a:cs typeface="Calibri"/>
              </a:rPr>
              <a:t>significant</a:t>
            </a:r>
            <a:r>
              <a:rPr sz="1100" spc="28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F3F3F1"/>
                </a:solidFill>
                <a:latin typeface="Calibri"/>
                <a:cs typeface="Calibri"/>
              </a:rPr>
              <a:t>category</a:t>
            </a:r>
            <a:r>
              <a:rPr sz="1100" spc="28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F3F3F1"/>
                </a:solidFill>
                <a:latin typeface="Calibri"/>
                <a:cs typeface="Calibri"/>
              </a:rPr>
              <a:t>expenses. </a:t>
            </a:r>
            <a:r>
              <a:rPr sz="1100" spc="70" dirty="0">
                <a:solidFill>
                  <a:srgbClr val="F3F3F1"/>
                </a:solidFill>
                <a:latin typeface="Calibri"/>
                <a:cs typeface="Calibri"/>
              </a:rPr>
              <a:t>Because</a:t>
            </a:r>
            <a:r>
              <a:rPr sz="1100" spc="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F3F3F1"/>
                </a:solidFill>
                <a:latin typeface="Calibri"/>
                <a:cs typeface="Calibri"/>
              </a:rPr>
              <a:t>seniors</a:t>
            </a:r>
            <a:r>
              <a:rPr sz="1100" spc="3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F3F3F1"/>
                </a:solidFill>
                <a:latin typeface="Calibri"/>
                <a:cs typeface="Calibri"/>
              </a:rPr>
              <a:t>receive</a:t>
            </a:r>
            <a:r>
              <a:rPr sz="1100" spc="1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F3F3F1"/>
                </a:solidFill>
                <a:latin typeface="Calibri"/>
                <a:cs typeface="Calibri"/>
              </a:rPr>
              <a:t>a</a:t>
            </a:r>
            <a:r>
              <a:rPr sz="1100" spc="40" dirty="0">
                <a:solidFill>
                  <a:srgbClr val="F3F3F1"/>
                </a:solidFill>
                <a:latin typeface="Calibri"/>
                <a:cs typeface="Calibri"/>
              </a:rPr>
              <a:t> fixed </a:t>
            </a:r>
            <a:r>
              <a:rPr sz="1100" spc="60" dirty="0">
                <a:solidFill>
                  <a:srgbClr val="F3F3F1"/>
                </a:solidFill>
                <a:latin typeface="Calibri"/>
                <a:cs typeface="Calibri"/>
              </a:rPr>
              <a:t>income,</a:t>
            </a:r>
            <a:r>
              <a:rPr sz="1100" spc="17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3F3F1"/>
                </a:solidFill>
                <a:latin typeface="Calibri"/>
                <a:cs typeface="Calibri"/>
              </a:rPr>
              <a:t>exorbitant</a:t>
            </a:r>
            <a:r>
              <a:rPr sz="1100" spc="16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3F3F1"/>
                </a:solidFill>
                <a:latin typeface="Calibri"/>
                <a:cs typeface="Calibri"/>
              </a:rPr>
              <a:t>housing</a:t>
            </a:r>
            <a:r>
              <a:rPr sz="1100" spc="18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3F3F1"/>
                </a:solidFill>
                <a:latin typeface="Calibri"/>
                <a:cs typeface="Calibri"/>
              </a:rPr>
              <a:t>costs </a:t>
            </a:r>
            <a:r>
              <a:rPr sz="1100" dirty="0">
                <a:solidFill>
                  <a:srgbClr val="F3F3F1"/>
                </a:solidFill>
                <a:latin typeface="Calibri"/>
                <a:cs typeface="Calibri"/>
              </a:rPr>
              <a:t>create</a:t>
            </a:r>
            <a:r>
              <a:rPr sz="1100" spc="17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F3F3F1"/>
                </a:solidFill>
                <a:latin typeface="Calibri"/>
                <a:cs typeface="Calibri"/>
              </a:rPr>
              <a:t>a</a:t>
            </a:r>
            <a:r>
              <a:rPr sz="1100" spc="204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3F3F1"/>
                </a:solidFill>
                <a:latin typeface="Calibri"/>
                <a:cs typeface="Calibri"/>
              </a:rPr>
              <a:t>barrier</a:t>
            </a:r>
            <a:r>
              <a:rPr sz="1100" spc="20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3F3F1"/>
                </a:solidFill>
                <a:latin typeface="Calibri"/>
                <a:cs typeface="Calibri"/>
              </a:rPr>
              <a:t>to</a:t>
            </a:r>
            <a:r>
              <a:rPr sz="1100" spc="22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3F3F1"/>
                </a:solidFill>
                <a:latin typeface="Calibri"/>
                <a:cs typeface="Calibri"/>
              </a:rPr>
              <a:t>afford</a:t>
            </a:r>
            <a:r>
              <a:rPr sz="1100" spc="21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3F3F1"/>
                </a:solidFill>
                <a:latin typeface="Calibri"/>
                <a:cs typeface="Calibri"/>
              </a:rPr>
              <a:t>other </a:t>
            </a:r>
            <a:r>
              <a:rPr sz="1100" spc="55" dirty="0">
                <a:solidFill>
                  <a:srgbClr val="F3F3F1"/>
                </a:solidFill>
                <a:latin typeface="Calibri"/>
                <a:cs typeface="Calibri"/>
              </a:rPr>
              <a:t>livelihood</a:t>
            </a:r>
            <a:r>
              <a:rPr sz="1100" spc="1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3F3F1"/>
                </a:solidFill>
                <a:latin typeface="Calibri"/>
                <a:cs typeface="Calibri"/>
              </a:rPr>
              <a:t>expenses</a:t>
            </a:r>
            <a:r>
              <a:rPr sz="1100" spc="1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F3F3F1"/>
                </a:solidFill>
                <a:latin typeface="Calibri"/>
                <a:cs typeface="Calibri"/>
              </a:rPr>
              <a:t>such</a:t>
            </a:r>
            <a:r>
              <a:rPr sz="1100" spc="3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25" dirty="0">
                <a:solidFill>
                  <a:srgbClr val="F3F3F1"/>
                </a:solidFill>
                <a:latin typeface="Calibri"/>
                <a:cs typeface="Calibri"/>
              </a:rPr>
              <a:t>as </a:t>
            </a:r>
            <a:r>
              <a:rPr sz="1100" dirty="0">
                <a:solidFill>
                  <a:srgbClr val="F3F3F1"/>
                </a:solidFill>
                <a:latin typeface="Calibri"/>
                <a:cs typeface="Calibri"/>
              </a:rPr>
              <a:t>healthy</a:t>
            </a:r>
            <a:r>
              <a:rPr sz="1100" spc="8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3F3F1"/>
                </a:solidFill>
                <a:latin typeface="Calibri"/>
                <a:cs typeface="Calibri"/>
              </a:rPr>
              <a:t>food</a:t>
            </a:r>
            <a:r>
              <a:rPr sz="1100" spc="14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F3F3F1"/>
                </a:solidFill>
                <a:latin typeface="Calibri"/>
                <a:cs typeface="Calibri"/>
              </a:rPr>
              <a:t>options</a:t>
            </a:r>
            <a:r>
              <a:rPr sz="1100" spc="13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F3F3F1"/>
                </a:solidFill>
                <a:latin typeface="Calibri"/>
                <a:cs typeface="Calibri"/>
              </a:rPr>
              <a:t>and </a:t>
            </a:r>
            <a:r>
              <a:rPr sz="1100" spc="60" dirty="0">
                <a:solidFill>
                  <a:srgbClr val="F3F3F1"/>
                </a:solidFill>
                <a:latin typeface="Calibri"/>
                <a:cs typeface="Calibri"/>
              </a:rPr>
              <a:t>pharmacy</a:t>
            </a:r>
            <a:r>
              <a:rPr sz="1100" spc="1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3F3F1"/>
                </a:solidFill>
                <a:latin typeface="Calibri"/>
                <a:cs typeface="Calibri"/>
              </a:rPr>
              <a:t>costs.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04973" y="4923231"/>
            <a:ext cx="2624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50" dirty="0">
                <a:solidFill>
                  <a:srgbClr val="585858"/>
                </a:solidFill>
                <a:latin typeface="Calibri"/>
                <a:cs typeface="Calibri"/>
              </a:rPr>
              <a:t>Source:</a:t>
            </a:r>
            <a:r>
              <a:rPr sz="900" i="1" spc="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i="1" spc="55" dirty="0">
                <a:solidFill>
                  <a:srgbClr val="585858"/>
                </a:solidFill>
                <a:latin typeface="Calibri"/>
                <a:cs typeface="Calibri"/>
              </a:rPr>
              <a:t>Tennessee</a:t>
            </a:r>
            <a:r>
              <a:rPr sz="900" i="1" spc="1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i="1" spc="55" dirty="0">
                <a:solidFill>
                  <a:srgbClr val="585858"/>
                </a:solidFill>
                <a:latin typeface="Calibri"/>
                <a:cs typeface="Calibri"/>
              </a:rPr>
              <a:t>Housing </a:t>
            </a:r>
            <a:r>
              <a:rPr sz="900" i="1" spc="60" dirty="0">
                <a:solidFill>
                  <a:srgbClr val="585858"/>
                </a:solidFill>
                <a:latin typeface="Calibri"/>
                <a:cs typeface="Calibri"/>
              </a:rPr>
              <a:t>Development</a:t>
            </a:r>
            <a:r>
              <a:rPr sz="900" i="1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i="1" spc="60" dirty="0">
                <a:solidFill>
                  <a:srgbClr val="585858"/>
                </a:solidFill>
                <a:latin typeface="Calibri"/>
                <a:cs typeface="Calibri"/>
              </a:rPr>
              <a:t>Agency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2788" y="0"/>
            <a:ext cx="3601720" cy="5143500"/>
          </a:xfrm>
          <a:custGeom>
            <a:avLst/>
            <a:gdLst/>
            <a:ahLst/>
            <a:cxnLst/>
            <a:rect l="l" t="t" r="r" b="b"/>
            <a:pathLst>
              <a:path w="3601720" h="5143500">
                <a:moveTo>
                  <a:pt x="3601212" y="0"/>
                </a:moveTo>
                <a:lnTo>
                  <a:pt x="0" y="0"/>
                </a:lnTo>
                <a:lnTo>
                  <a:pt x="3556" y="50037"/>
                </a:lnTo>
                <a:lnTo>
                  <a:pt x="9525" y="91694"/>
                </a:lnTo>
                <a:lnTo>
                  <a:pt x="16637" y="130937"/>
                </a:lnTo>
                <a:lnTo>
                  <a:pt x="40512" y="195199"/>
                </a:lnTo>
                <a:lnTo>
                  <a:pt x="54737" y="222630"/>
                </a:lnTo>
                <a:lnTo>
                  <a:pt x="82169" y="277367"/>
                </a:lnTo>
                <a:lnTo>
                  <a:pt x="107187" y="338074"/>
                </a:lnTo>
                <a:lnTo>
                  <a:pt x="126237" y="409575"/>
                </a:lnTo>
                <a:lnTo>
                  <a:pt x="132079" y="454787"/>
                </a:lnTo>
                <a:lnTo>
                  <a:pt x="134492" y="504825"/>
                </a:lnTo>
                <a:lnTo>
                  <a:pt x="132079" y="558419"/>
                </a:lnTo>
                <a:lnTo>
                  <a:pt x="126237" y="601217"/>
                </a:lnTo>
                <a:lnTo>
                  <a:pt x="117856" y="640588"/>
                </a:lnTo>
                <a:lnTo>
                  <a:pt x="95250" y="707263"/>
                </a:lnTo>
                <a:lnTo>
                  <a:pt x="66675" y="763142"/>
                </a:lnTo>
                <a:lnTo>
                  <a:pt x="52324" y="791717"/>
                </a:lnTo>
                <a:lnTo>
                  <a:pt x="26162" y="852424"/>
                </a:lnTo>
                <a:lnTo>
                  <a:pt x="8382" y="926338"/>
                </a:lnTo>
                <a:lnTo>
                  <a:pt x="1142" y="971550"/>
                </a:lnTo>
                <a:lnTo>
                  <a:pt x="0" y="1022730"/>
                </a:lnTo>
                <a:lnTo>
                  <a:pt x="1142" y="1073912"/>
                </a:lnTo>
                <a:lnTo>
                  <a:pt x="8382" y="1119124"/>
                </a:lnTo>
                <a:lnTo>
                  <a:pt x="15494" y="1158494"/>
                </a:lnTo>
                <a:lnTo>
                  <a:pt x="39242" y="1223899"/>
                </a:lnTo>
                <a:lnTo>
                  <a:pt x="66675" y="1281049"/>
                </a:lnTo>
                <a:lnTo>
                  <a:pt x="80899" y="1307338"/>
                </a:lnTo>
                <a:lnTo>
                  <a:pt x="95250" y="1337055"/>
                </a:lnTo>
                <a:lnTo>
                  <a:pt x="117856" y="1402588"/>
                </a:lnTo>
                <a:lnTo>
                  <a:pt x="126237" y="1441830"/>
                </a:lnTo>
                <a:lnTo>
                  <a:pt x="132079" y="1487042"/>
                </a:lnTo>
                <a:lnTo>
                  <a:pt x="134492" y="1538224"/>
                </a:lnTo>
                <a:lnTo>
                  <a:pt x="132079" y="1589532"/>
                </a:lnTo>
                <a:lnTo>
                  <a:pt x="126237" y="1634744"/>
                </a:lnTo>
                <a:lnTo>
                  <a:pt x="117856" y="1673987"/>
                </a:lnTo>
                <a:lnTo>
                  <a:pt x="95250" y="1739519"/>
                </a:lnTo>
                <a:lnTo>
                  <a:pt x="66675" y="1796669"/>
                </a:lnTo>
                <a:lnTo>
                  <a:pt x="52324" y="1825244"/>
                </a:lnTo>
                <a:lnTo>
                  <a:pt x="26162" y="1884807"/>
                </a:lnTo>
                <a:lnTo>
                  <a:pt x="8382" y="1959737"/>
                </a:lnTo>
                <a:lnTo>
                  <a:pt x="1142" y="2003806"/>
                </a:lnTo>
                <a:lnTo>
                  <a:pt x="0" y="2056257"/>
                </a:lnTo>
                <a:lnTo>
                  <a:pt x="1142" y="2107438"/>
                </a:lnTo>
                <a:lnTo>
                  <a:pt x="8382" y="2151507"/>
                </a:lnTo>
                <a:lnTo>
                  <a:pt x="15494" y="2191893"/>
                </a:lnTo>
                <a:lnTo>
                  <a:pt x="39242" y="2257425"/>
                </a:lnTo>
                <a:lnTo>
                  <a:pt x="66675" y="2313432"/>
                </a:lnTo>
                <a:lnTo>
                  <a:pt x="80899" y="2340737"/>
                </a:lnTo>
                <a:lnTo>
                  <a:pt x="95250" y="2370582"/>
                </a:lnTo>
                <a:lnTo>
                  <a:pt x="117856" y="2435987"/>
                </a:lnTo>
                <a:lnTo>
                  <a:pt x="126237" y="2475357"/>
                </a:lnTo>
                <a:lnTo>
                  <a:pt x="132079" y="2520569"/>
                </a:lnTo>
                <a:lnTo>
                  <a:pt x="134492" y="2570607"/>
                </a:lnTo>
                <a:lnTo>
                  <a:pt x="132079" y="2622931"/>
                </a:lnTo>
                <a:lnTo>
                  <a:pt x="126237" y="2668143"/>
                </a:lnTo>
                <a:lnTo>
                  <a:pt x="117856" y="2707513"/>
                </a:lnTo>
                <a:lnTo>
                  <a:pt x="95250" y="2772918"/>
                </a:lnTo>
                <a:lnTo>
                  <a:pt x="52324" y="2858643"/>
                </a:lnTo>
                <a:lnTo>
                  <a:pt x="39242" y="2886075"/>
                </a:lnTo>
                <a:lnTo>
                  <a:pt x="15494" y="2951607"/>
                </a:lnTo>
                <a:lnTo>
                  <a:pt x="8382" y="2990850"/>
                </a:lnTo>
                <a:lnTo>
                  <a:pt x="1142" y="3036062"/>
                </a:lnTo>
                <a:lnTo>
                  <a:pt x="0" y="3087243"/>
                </a:lnTo>
                <a:lnTo>
                  <a:pt x="1142" y="3139694"/>
                </a:lnTo>
                <a:lnTo>
                  <a:pt x="8382" y="3183763"/>
                </a:lnTo>
                <a:lnTo>
                  <a:pt x="15494" y="3223006"/>
                </a:lnTo>
                <a:lnTo>
                  <a:pt x="39242" y="3289680"/>
                </a:lnTo>
                <a:lnTo>
                  <a:pt x="80899" y="3374263"/>
                </a:lnTo>
                <a:lnTo>
                  <a:pt x="95250" y="3402838"/>
                </a:lnTo>
                <a:lnTo>
                  <a:pt x="117856" y="3469513"/>
                </a:lnTo>
                <a:lnTo>
                  <a:pt x="126237" y="3508755"/>
                </a:lnTo>
                <a:lnTo>
                  <a:pt x="132079" y="3553968"/>
                </a:lnTo>
                <a:lnTo>
                  <a:pt x="134492" y="3605149"/>
                </a:lnTo>
                <a:lnTo>
                  <a:pt x="132079" y="3656456"/>
                </a:lnTo>
                <a:lnTo>
                  <a:pt x="126237" y="3701669"/>
                </a:lnTo>
                <a:lnTo>
                  <a:pt x="117856" y="3740912"/>
                </a:lnTo>
                <a:lnTo>
                  <a:pt x="95250" y="3806444"/>
                </a:lnTo>
                <a:lnTo>
                  <a:pt x="66675" y="3862324"/>
                </a:lnTo>
                <a:lnTo>
                  <a:pt x="52324" y="3889768"/>
                </a:lnTo>
                <a:lnTo>
                  <a:pt x="26162" y="3951681"/>
                </a:lnTo>
                <a:lnTo>
                  <a:pt x="8382" y="4024312"/>
                </a:lnTo>
                <a:lnTo>
                  <a:pt x="1142" y="4069549"/>
                </a:lnTo>
                <a:lnTo>
                  <a:pt x="0" y="4120756"/>
                </a:lnTo>
                <a:lnTo>
                  <a:pt x="1142" y="4171950"/>
                </a:lnTo>
                <a:lnTo>
                  <a:pt x="8382" y="4217187"/>
                </a:lnTo>
                <a:lnTo>
                  <a:pt x="15494" y="4256481"/>
                </a:lnTo>
                <a:lnTo>
                  <a:pt x="39242" y="4321962"/>
                </a:lnTo>
                <a:lnTo>
                  <a:pt x="66675" y="4380306"/>
                </a:lnTo>
                <a:lnTo>
                  <a:pt x="80899" y="4407700"/>
                </a:lnTo>
                <a:lnTo>
                  <a:pt x="95250" y="4436275"/>
                </a:lnTo>
                <a:lnTo>
                  <a:pt x="117856" y="4502950"/>
                </a:lnTo>
                <a:lnTo>
                  <a:pt x="126237" y="4542231"/>
                </a:lnTo>
                <a:lnTo>
                  <a:pt x="132079" y="4585093"/>
                </a:lnTo>
                <a:lnTo>
                  <a:pt x="134492" y="4637481"/>
                </a:lnTo>
                <a:lnTo>
                  <a:pt x="132079" y="4688674"/>
                </a:lnTo>
                <a:lnTo>
                  <a:pt x="126237" y="4733925"/>
                </a:lnTo>
                <a:lnTo>
                  <a:pt x="107187" y="4805362"/>
                </a:lnTo>
                <a:lnTo>
                  <a:pt x="82169" y="4866081"/>
                </a:lnTo>
                <a:lnTo>
                  <a:pt x="54737" y="4920856"/>
                </a:lnTo>
                <a:lnTo>
                  <a:pt x="40512" y="4948237"/>
                </a:lnTo>
                <a:lnTo>
                  <a:pt x="16637" y="5012524"/>
                </a:lnTo>
                <a:lnTo>
                  <a:pt x="9525" y="5051821"/>
                </a:lnTo>
                <a:lnTo>
                  <a:pt x="3556" y="5093493"/>
                </a:lnTo>
                <a:lnTo>
                  <a:pt x="0" y="5143499"/>
                </a:lnTo>
                <a:lnTo>
                  <a:pt x="3601212" y="5143499"/>
                </a:lnTo>
                <a:lnTo>
                  <a:pt x="360121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405755" cy="5143500"/>
            <a:chOff x="0" y="0"/>
            <a:chExt cx="5405755" cy="5143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13360" cy="5143500"/>
            </a:xfrm>
            <a:custGeom>
              <a:avLst/>
              <a:gdLst/>
              <a:ahLst/>
              <a:cxnLst/>
              <a:rect l="l" t="t" r="r" b="b"/>
              <a:pathLst>
                <a:path w="213360" h="5143500">
                  <a:moveTo>
                    <a:pt x="21336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213360" y="5143500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F9D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40" y="4533899"/>
              <a:ext cx="708660" cy="5928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331" y="1295399"/>
              <a:ext cx="5035296" cy="255879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33235" y="560019"/>
            <a:ext cx="20021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240" dirty="0">
                <a:solidFill>
                  <a:srgbClr val="F9D121"/>
                </a:solidFill>
                <a:latin typeface="Calibri"/>
                <a:cs typeface="Calibri"/>
              </a:rPr>
              <a:t>A</a:t>
            </a:r>
            <a:r>
              <a:rPr sz="2000" b="1" spc="45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2000" b="1" spc="370" dirty="0">
                <a:solidFill>
                  <a:srgbClr val="F9D121"/>
                </a:solidFill>
                <a:latin typeface="Calibri"/>
                <a:cs typeface="Calibri"/>
              </a:rPr>
              <a:t>STATEWIDE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365" dirty="0">
                <a:solidFill>
                  <a:srgbClr val="F9D121"/>
                </a:solidFill>
                <a:latin typeface="Calibri"/>
                <a:cs typeface="Calibri"/>
              </a:rPr>
              <a:t>ISSUE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33235" y="1314577"/>
            <a:ext cx="2133600" cy="156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225">
              <a:lnSpc>
                <a:spcPct val="120200"/>
              </a:lnSpc>
              <a:spcBef>
                <a:spcPts val="100"/>
              </a:spcBef>
            </a:pPr>
            <a:r>
              <a:rPr sz="1200" spc="100" dirty="0">
                <a:solidFill>
                  <a:srgbClr val="F3F3F1"/>
                </a:solidFill>
                <a:latin typeface="Calibri"/>
                <a:cs typeface="Calibri"/>
              </a:rPr>
              <a:t>88%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of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older</a:t>
            </a:r>
            <a:r>
              <a:rPr sz="1200" spc="2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Tennesseans</a:t>
            </a:r>
            <a:r>
              <a:rPr sz="1200" spc="11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3F3F1"/>
                </a:solidFill>
                <a:latin typeface="Calibri"/>
                <a:cs typeface="Calibri"/>
              </a:rPr>
              <a:t>live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in</a:t>
            </a:r>
            <a:r>
              <a:rPr sz="1200" spc="10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75" dirty="0">
                <a:solidFill>
                  <a:srgbClr val="F3F3F1"/>
                </a:solidFill>
                <a:latin typeface="Calibri"/>
                <a:cs typeface="Calibri"/>
              </a:rPr>
              <a:t>homes</a:t>
            </a:r>
            <a:r>
              <a:rPr sz="1200" spc="15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built</a:t>
            </a:r>
            <a:r>
              <a:rPr sz="1200" spc="9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before</a:t>
            </a:r>
            <a:r>
              <a:rPr sz="1200" spc="12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F3F3F1"/>
                </a:solidFill>
                <a:latin typeface="Calibri"/>
                <a:cs typeface="Calibri"/>
              </a:rPr>
              <a:t>1980.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200" spc="85" dirty="0">
                <a:solidFill>
                  <a:srgbClr val="F3F3F1"/>
                </a:solidFill>
                <a:latin typeface="Calibri"/>
                <a:cs typeface="Calibri"/>
              </a:rPr>
              <a:t>Homes</a:t>
            </a:r>
            <a:r>
              <a:rPr sz="1200" spc="10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built</a:t>
            </a:r>
            <a:r>
              <a:rPr sz="1200" spc="7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prior</a:t>
            </a:r>
            <a:r>
              <a:rPr sz="1200" spc="114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to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 2000</a:t>
            </a:r>
            <a:r>
              <a:rPr sz="1200" spc="10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3F3F1"/>
                </a:solidFill>
                <a:latin typeface="Calibri"/>
                <a:cs typeface="Calibri"/>
              </a:rPr>
              <a:t>are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five</a:t>
            </a:r>
            <a:r>
              <a:rPr sz="1200" spc="15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times</a:t>
            </a:r>
            <a:r>
              <a:rPr sz="1200" spc="16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more</a:t>
            </a:r>
            <a:r>
              <a:rPr sz="1200" spc="19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likely</a:t>
            </a:r>
            <a:r>
              <a:rPr sz="1200" spc="18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to</a:t>
            </a:r>
            <a:r>
              <a:rPr sz="1200" spc="14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F3F3F1"/>
                </a:solidFill>
                <a:latin typeface="Calibri"/>
                <a:cs typeface="Calibri"/>
              </a:rPr>
              <a:t>need </a:t>
            </a: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accessibility</a:t>
            </a:r>
            <a:r>
              <a:rPr sz="1200" spc="6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35" dirty="0">
                <a:solidFill>
                  <a:srgbClr val="F3F3F1"/>
                </a:solidFill>
                <a:latin typeface="Calibri"/>
                <a:cs typeface="Calibri"/>
              </a:rPr>
              <a:t>modifications,</a:t>
            </a:r>
            <a:r>
              <a:rPr sz="1200" spc="50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and</a:t>
            </a:r>
            <a:r>
              <a:rPr sz="1200" spc="4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100" dirty="0">
                <a:solidFill>
                  <a:srgbClr val="F3F3F1"/>
                </a:solidFill>
                <a:latin typeface="Calibri"/>
                <a:cs typeface="Calibri"/>
              </a:rPr>
              <a:t>aging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75" dirty="0">
                <a:solidFill>
                  <a:srgbClr val="F3F3F1"/>
                </a:solidFill>
                <a:latin typeface="Calibri"/>
                <a:cs typeface="Calibri"/>
              </a:rPr>
              <a:t>housing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 stock</a:t>
            </a: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3F3F1"/>
                </a:solidFill>
                <a:latin typeface="Calibri"/>
                <a:cs typeface="Calibri"/>
              </a:rPr>
              <a:t>often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needs</a:t>
            </a:r>
            <a:r>
              <a:rPr sz="1200" spc="18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critical</a:t>
            </a:r>
            <a:r>
              <a:rPr sz="1200" spc="17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3F3F1"/>
                </a:solidFill>
                <a:latin typeface="Calibri"/>
                <a:cs typeface="Calibri"/>
              </a:rPr>
              <a:t>repairs.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99461" y="4923231"/>
            <a:ext cx="2624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50" dirty="0">
                <a:solidFill>
                  <a:srgbClr val="585858"/>
                </a:solidFill>
                <a:latin typeface="Calibri"/>
                <a:cs typeface="Calibri"/>
              </a:rPr>
              <a:t>Source:</a:t>
            </a:r>
            <a:r>
              <a:rPr sz="900" i="1" spc="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i="1" spc="55" dirty="0">
                <a:solidFill>
                  <a:srgbClr val="585858"/>
                </a:solidFill>
                <a:latin typeface="Calibri"/>
                <a:cs typeface="Calibri"/>
              </a:rPr>
              <a:t>Tennessee</a:t>
            </a:r>
            <a:r>
              <a:rPr sz="900" i="1" spc="1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i="1" spc="55" dirty="0">
                <a:solidFill>
                  <a:srgbClr val="585858"/>
                </a:solidFill>
                <a:latin typeface="Calibri"/>
                <a:cs typeface="Calibri"/>
              </a:rPr>
              <a:t>Housing </a:t>
            </a:r>
            <a:r>
              <a:rPr sz="900" i="1" spc="60" dirty="0">
                <a:solidFill>
                  <a:srgbClr val="585858"/>
                </a:solidFill>
                <a:latin typeface="Calibri"/>
                <a:cs typeface="Calibri"/>
              </a:rPr>
              <a:t>Development</a:t>
            </a:r>
            <a:r>
              <a:rPr sz="900" i="1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i="1" spc="60" dirty="0">
                <a:solidFill>
                  <a:srgbClr val="585858"/>
                </a:solidFill>
                <a:latin typeface="Calibri"/>
                <a:cs typeface="Calibri"/>
              </a:rPr>
              <a:t>Agency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2788" y="0"/>
            <a:ext cx="3601720" cy="5143500"/>
          </a:xfrm>
          <a:custGeom>
            <a:avLst/>
            <a:gdLst/>
            <a:ahLst/>
            <a:cxnLst/>
            <a:rect l="l" t="t" r="r" b="b"/>
            <a:pathLst>
              <a:path w="3601720" h="5143500">
                <a:moveTo>
                  <a:pt x="3601212" y="0"/>
                </a:moveTo>
                <a:lnTo>
                  <a:pt x="0" y="0"/>
                </a:lnTo>
                <a:lnTo>
                  <a:pt x="3556" y="50037"/>
                </a:lnTo>
                <a:lnTo>
                  <a:pt x="9525" y="91694"/>
                </a:lnTo>
                <a:lnTo>
                  <a:pt x="16637" y="130937"/>
                </a:lnTo>
                <a:lnTo>
                  <a:pt x="40512" y="195199"/>
                </a:lnTo>
                <a:lnTo>
                  <a:pt x="54737" y="222630"/>
                </a:lnTo>
                <a:lnTo>
                  <a:pt x="82169" y="277367"/>
                </a:lnTo>
                <a:lnTo>
                  <a:pt x="107187" y="338074"/>
                </a:lnTo>
                <a:lnTo>
                  <a:pt x="126237" y="409575"/>
                </a:lnTo>
                <a:lnTo>
                  <a:pt x="132079" y="454787"/>
                </a:lnTo>
                <a:lnTo>
                  <a:pt x="134492" y="504825"/>
                </a:lnTo>
                <a:lnTo>
                  <a:pt x="132079" y="558419"/>
                </a:lnTo>
                <a:lnTo>
                  <a:pt x="126237" y="601217"/>
                </a:lnTo>
                <a:lnTo>
                  <a:pt x="117856" y="640588"/>
                </a:lnTo>
                <a:lnTo>
                  <a:pt x="95250" y="707263"/>
                </a:lnTo>
                <a:lnTo>
                  <a:pt x="66675" y="763142"/>
                </a:lnTo>
                <a:lnTo>
                  <a:pt x="52324" y="791717"/>
                </a:lnTo>
                <a:lnTo>
                  <a:pt x="26162" y="852424"/>
                </a:lnTo>
                <a:lnTo>
                  <a:pt x="8382" y="926338"/>
                </a:lnTo>
                <a:lnTo>
                  <a:pt x="1142" y="971550"/>
                </a:lnTo>
                <a:lnTo>
                  <a:pt x="0" y="1022730"/>
                </a:lnTo>
                <a:lnTo>
                  <a:pt x="1142" y="1073912"/>
                </a:lnTo>
                <a:lnTo>
                  <a:pt x="8382" y="1119124"/>
                </a:lnTo>
                <a:lnTo>
                  <a:pt x="15494" y="1158494"/>
                </a:lnTo>
                <a:lnTo>
                  <a:pt x="39242" y="1223899"/>
                </a:lnTo>
                <a:lnTo>
                  <a:pt x="66675" y="1281049"/>
                </a:lnTo>
                <a:lnTo>
                  <a:pt x="80899" y="1307338"/>
                </a:lnTo>
                <a:lnTo>
                  <a:pt x="95250" y="1337055"/>
                </a:lnTo>
                <a:lnTo>
                  <a:pt x="117856" y="1402588"/>
                </a:lnTo>
                <a:lnTo>
                  <a:pt x="126237" y="1441830"/>
                </a:lnTo>
                <a:lnTo>
                  <a:pt x="132079" y="1487042"/>
                </a:lnTo>
                <a:lnTo>
                  <a:pt x="134492" y="1538224"/>
                </a:lnTo>
                <a:lnTo>
                  <a:pt x="132079" y="1589532"/>
                </a:lnTo>
                <a:lnTo>
                  <a:pt x="126237" y="1634744"/>
                </a:lnTo>
                <a:lnTo>
                  <a:pt x="117856" y="1673987"/>
                </a:lnTo>
                <a:lnTo>
                  <a:pt x="95250" y="1739519"/>
                </a:lnTo>
                <a:lnTo>
                  <a:pt x="66675" y="1796669"/>
                </a:lnTo>
                <a:lnTo>
                  <a:pt x="52324" y="1825244"/>
                </a:lnTo>
                <a:lnTo>
                  <a:pt x="26162" y="1884807"/>
                </a:lnTo>
                <a:lnTo>
                  <a:pt x="8382" y="1959737"/>
                </a:lnTo>
                <a:lnTo>
                  <a:pt x="1142" y="2003806"/>
                </a:lnTo>
                <a:lnTo>
                  <a:pt x="0" y="2056257"/>
                </a:lnTo>
                <a:lnTo>
                  <a:pt x="1142" y="2107438"/>
                </a:lnTo>
                <a:lnTo>
                  <a:pt x="8382" y="2151507"/>
                </a:lnTo>
                <a:lnTo>
                  <a:pt x="15494" y="2191893"/>
                </a:lnTo>
                <a:lnTo>
                  <a:pt x="39242" y="2257425"/>
                </a:lnTo>
                <a:lnTo>
                  <a:pt x="66675" y="2313432"/>
                </a:lnTo>
                <a:lnTo>
                  <a:pt x="80899" y="2340737"/>
                </a:lnTo>
                <a:lnTo>
                  <a:pt x="95250" y="2370582"/>
                </a:lnTo>
                <a:lnTo>
                  <a:pt x="117856" y="2435987"/>
                </a:lnTo>
                <a:lnTo>
                  <a:pt x="126237" y="2475357"/>
                </a:lnTo>
                <a:lnTo>
                  <a:pt x="132079" y="2520569"/>
                </a:lnTo>
                <a:lnTo>
                  <a:pt x="134492" y="2570607"/>
                </a:lnTo>
                <a:lnTo>
                  <a:pt x="132079" y="2622931"/>
                </a:lnTo>
                <a:lnTo>
                  <a:pt x="126237" y="2668143"/>
                </a:lnTo>
                <a:lnTo>
                  <a:pt x="117856" y="2707513"/>
                </a:lnTo>
                <a:lnTo>
                  <a:pt x="95250" y="2772918"/>
                </a:lnTo>
                <a:lnTo>
                  <a:pt x="52324" y="2858643"/>
                </a:lnTo>
                <a:lnTo>
                  <a:pt x="39242" y="2886075"/>
                </a:lnTo>
                <a:lnTo>
                  <a:pt x="15494" y="2951607"/>
                </a:lnTo>
                <a:lnTo>
                  <a:pt x="8382" y="2990850"/>
                </a:lnTo>
                <a:lnTo>
                  <a:pt x="1142" y="3036062"/>
                </a:lnTo>
                <a:lnTo>
                  <a:pt x="0" y="3087243"/>
                </a:lnTo>
                <a:lnTo>
                  <a:pt x="1142" y="3139694"/>
                </a:lnTo>
                <a:lnTo>
                  <a:pt x="8382" y="3183763"/>
                </a:lnTo>
                <a:lnTo>
                  <a:pt x="15494" y="3223006"/>
                </a:lnTo>
                <a:lnTo>
                  <a:pt x="39242" y="3289680"/>
                </a:lnTo>
                <a:lnTo>
                  <a:pt x="80899" y="3374263"/>
                </a:lnTo>
                <a:lnTo>
                  <a:pt x="95250" y="3402838"/>
                </a:lnTo>
                <a:lnTo>
                  <a:pt x="117856" y="3469513"/>
                </a:lnTo>
                <a:lnTo>
                  <a:pt x="126237" y="3508755"/>
                </a:lnTo>
                <a:lnTo>
                  <a:pt x="132079" y="3553968"/>
                </a:lnTo>
                <a:lnTo>
                  <a:pt x="134492" y="3605149"/>
                </a:lnTo>
                <a:lnTo>
                  <a:pt x="132079" y="3656456"/>
                </a:lnTo>
                <a:lnTo>
                  <a:pt x="126237" y="3701669"/>
                </a:lnTo>
                <a:lnTo>
                  <a:pt x="117856" y="3740912"/>
                </a:lnTo>
                <a:lnTo>
                  <a:pt x="95250" y="3806444"/>
                </a:lnTo>
                <a:lnTo>
                  <a:pt x="66675" y="3862324"/>
                </a:lnTo>
                <a:lnTo>
                  <a:pt x="52324" y="3889768"/>
                </a:lnTo>
                <a:lnTo>
                  <a:pt x="26162" y="3951681"/>
                </a:lnTo>
                <a:lnTo>
                  <a:pt x="8382" y="4024312"/>
                </a:lnTo>
                <a:lnTo>
                  <a:pt x="1142" y="4069549"/>
                </a:lnTo>
                <a:lnTo>
                  <a:pt x="0" y="4120756"/>
                </a:lnTo>
                <a:lnTo>
                  <a:pt x="1142" y="4171950"/>
                </a:lnTo>
                <a:lnTo>
                  <a:pt x="8382" y="4217187"/>
                </a:lnTo>
                <a:lnTo>
                  <a:pt x="15494" y="4256481"/>
                </a:lnTo>
                <a:lnTo>
                  <a:pt x="39242" y="4321962"/>
                </a:lnTo>
                <a:lnTo>
                  <a:pt x="66675" y="4380306"/>
                </a:lnTo>
                <a:lnTo>
                  <a:pt x="80899" y="4407700"/>
                </a:lnTo>
                <a:lnTo>
                  <a:pt x="95250" y="4436275"/>
                </a:lnTo>
                <a:lnTo>
                  <a:pt x="117856" y="4502950"/>
                </a:lnTo>
                <a:lnTo>
                  <a:pt x="126237" y="4542231"/>
                </a:lnTo>
                <a:lnTo>
                  <a:pt x="132079" y="4585093"/>
                </a:lnTo>
                <a:lnTo>
                  <a:pt x="134492" y="4637481"/>
                </a:lnTo>
                <a:lnTo>
                  <a:pt x="132079" y="4688674"/>
                </a:lnTo>
                <a:lnTo>
                  <a:pt x="126237" y="4733925"/>
                </a:lnTo>
                <a:lnTo>
                  <a:pt x="107187" y="4805362"/>
                </a:lnTo>
                <a:lnTo>
                  <a:pt x="82169" y="4866081"/>
                </a:lnTo>
                <a:lnTo>
                  <a:pt x="54737" y="4920856"/>
                </a:lnTo>
                <a:lnTo>
                  <a:pt x="40512" y="4948237"/>
                </a:lnTo>
                <a:lnTo>
                  <a:pt x="16637" y="5012524"/>
                </a:lnTo>
                <a:lnTo>
                  <a:pt x="9525" y="5051821"/>
                </a:lnTo>
                <a:lnTo>
                  <a:pt x="3556" y="5093493"/>
                </a:lnTo>
                <a:lnTo>
                  <a:pt x="0" y="5143499"/>
                </a:lnTo>
                <a:lnTo>
                  <a:pt x="3601212" y="5143499"/>
                </a:lnTo>
                <a:lnTo>
                  <a:pt x="360121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370830" cy="5143500"/>
            <a:chOff x="0" y="0"/>
            <a:chExt cx="5370830" cy="5143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13360" cy="5143500"/>
            </a:xfrm>
            <a:custGeom>
              <a:avLst/>
              <a:gdLst/>
              <a:ahLst/>
              <a:cxnLst/>
              <a:rect l="l" t="t" r="r" b="b"/>
              <a:pathLst>
                <a:path w="213360" h="5143500">
                  <a:moveTo>
                    <a:pt x="21336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213360" y="5143500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F9D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40" y="4533899"/>
              <a:ext cx="708660" cy="5928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955" y="1066799"/>
              <a:ext cx="4960620" cy="30099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33235" y="560019"/>
            <a:ext cx="20021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240" dirty="0">
                <a:solidFill>
                  <a:srgbClr val="F9D121"/>
                </a:solidFill>
                <a:latin typeface="Calibri"/>
                <a:cs typeface="Calibri"/>
              </a:rPr>
              <a:t>A</a:t>
            </a:r>
            <a:r>
              <a:rPr sz="2000" b="1" spc="45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2000" b="1" spc="370" dirty="0">
                <a:solidFill>
                  <a:srgbClr val="F9D121"/>
                </a:solidFill>
                <a:latin typeface="Calibri"/>
                <a:cs typeface="Calibri"/>
              </a:rPr>
              <a:t>STATEWIDE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365" dirty="0">
                <a:solidFill>
                  <a:srgbClr val="F9D121"/>
                </a:solidFill>
                <a:latin typeface="Calibri"/>
                <a:cs typeface="Calibri"/>
              </a:rPr>
              <a:t>ISSUE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33235" y="1314577"/>
            <a:ext cx="2134235" cy="156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1200" spc="100" dirty="0">
                <a:solidFill>
                  <a:srgbClr val="F3F3F1"/>
                </a:solidFill>
                <a:latin typeface="Calibri"/>
                <a:cs typeface="Calibri"/>
              </a:rPr>
              <a:t>An</a:t>
            </a:r>
            <a:r>
              <a:rPr sz="1200" spc="13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estimate</a:t>
            </a:r>
            <a:r>
              <a:rPr sz="1200" spc="15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of</a:t>
            </a:r>
            <a:r>
              <a:rPr sz="1200" spc="17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less</a:t>
            </a:r>
            <a:r>
              <a:rPr sz="1200" spc="16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than</a:t>
            </a:r>
            <a:r>
              <a:rPr sz="1200" spc="13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1,000 seniors</a:t>
            </a:r>
            <a:r>
              <a:rPr sz="1200" spc="8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in</a:t>
            </a:r>
            <a:r>
              <a:rPr sz="1200" spc="2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114" dirty="0">
                <a:solidFill>
                  <a:srgbClr val="F3F3F1"/>
                </a:solidFill>
                <a:latin typeface="Calibri"/>
                <a:cs typeface="Calibri"/>
              </a:rPr>
              <a:t>TN</a:t>
            </a: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benefited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3F3F1"/>
                </a:solidFill>
                <a:latin typeface="Calibri"/>
                <a:cs typeface="Calibri"/>
              </a:rPr>
              <a:t>from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home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modification</a:t>
            </a:r>
            <a:r>
              <a:rPr sz="1200" spc="4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or</a:t>
            </a:r>
            <a:r>
              <a:rPr sz="1200" spc="4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3F3F1"/>
                </a:solidFill>
                <a:latin typeface="Calibri"/>
                <a:cs typeface="Calibri"/>
              </a:rPr>
              <a:t>repair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grants/</a:t>
            </a:r>
            <a:r>
              <a:rPr sz="1200" spc="19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loans</a:t>
            </a:r>
            <a:r>
              <a:rPr sz="1200" spc="17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last</a:t>
            </a:r>
            <a:r>
              <a:rPr sz="1200" spc="18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year,</a:t>
            </a:r>
            <a:r>
              <a:rPr sz="1200" spc="13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3F3F1"/>
                </a:solidFill>
                <a:latin typeface="Calibri"/>
                <a:cs typeface="Calibri"/>
              </a:rPr>
              <a:t>not </a:t>
            </a: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including</a:t>
            </a: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local</a:t>
            </a: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35" dirty="0">
                <a:solidFill>
                  <a:srgbClr val="F3F3F1"/>
                </a:solidFill>
                <a:latin typeface="Calibri"/>
                <a:cs typeface="Calibri"/>
              </a:rPr>
              <a:t>grant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 programs,</a:t>
            </a:r>
            <a:r>
              <a:rPr sz="1200" spc="23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privately</a:t>
            </a:r>
            <a:r>
              <a:rPr sz="1200" spc="25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funded </a:t>
            </a:r>
            <a:r>
              <a:rPr sz="1200" spc="45" dirty="0">
                <a:solidFill>
                  <a:srgbClr val="F3F3F1"/>
                </a:solidFill>
                <a:latin typeface="Calibri"/>
                <a:cs typeface="Calibri"/>
              </a:rPr>
              <a:t>grants,</a:t>
            </a:r>
            <a:r>
              <a:rPr sz="1200" spc="2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or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F3F3F1"/>
                </a:solidFill>
                <a:latin typeface="Calibri"/>
                <a:cs typeface="Calibri"/>
              </a:rPr>
              <a:t>volunteer</a:t>
            </a:r>
            <a:r>
              <a:rPr sz="1200" spc="7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programs.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33041" y="4923231"/>
            <a:ext cx="2624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50" dirty="0">
                <a:solidFill>
                  <a:srgbClr val="585858"/>
                </a:solidFill>
                <a:latin typeface="Calibri"/>
                <a:cs typeface="Calibri"/>
              </a:rPr>
              <a:t>Source:</a:t>
            </a:r>
            <a:r>
              <a:rPr sz="900" i="1" spc="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i="1" spc="55" dirty="0">
                <a:solidFill>
                  <a:srgbClr val="585858"/>
                </a:solidFill>
                <a:latin typeface="Calibri"/>
                <a:cs typeface="Calibri"/>
              </a:rPr>
              <a:t>Tennessee</a:t>
            </a:r>
            <a:r>
              <a:rPr sz="900" i="1" spc="1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i="1" spc="55" dirty="0">
                <a:solidFill>
                  <a:srgbClr val="585858"/>
                </a:solidFill>
                <a:latin typeface="Calibri"/>
                <a:cs typeface="Calibri"/>
              </a:rPr>
              <a:t>Housing </a:t>
            </a:r>
            <a:r>
              <a:rPr sz="900" i="1" spc="60" dirty="0">
                <a:solidFill>
                  <a:srgbClr val="585858"/>
                </a:solidFill>
                <a:latin typeface="Calibri"/>
                <a:cs typeface="Calibri"/>
              </a:rPr>
              <a:t>Development</a:t>
            </a:r>
            <a:r>
              <a:rPr sz="900" i="1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i="1" spc="60" dirty="0">
                <a:solidFill>
                  <a:srgbClr val="585858"/>
                </a:solidFill>
                <a:latin typeface="Calibri"/>
                <a:cs typeface="Calibri"/>
              </a:rPr>
              <a:t>Agency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4845" cy="5143500"/>
          </a:xfrm>
          <a:custGeom>
            <a:avLst/>
            <a:gdLst/>
            <a:ahLst/>
            <a:cxnLst/>
            <a:rect l="l" t="t" r="r" b="b"/>
            <a:pathLst>
              <a:path w="664845" h="5143500">
                <a:moveTo>
                  <a:pt x="532282" y="0"/>
                </a:moveTo>
                <a:lnTo>
                  <a:pt x="0" y="0"/>
                </a:lnTo>
                <a:lnTo>
                  <a:pt x="0" y="5143499"/>
                </a:lnTo>
                <a:lnTo>
                  <a:pt x="532282" y="5143499"/>
                </a:lnTo>
                <a:lnTo>
                  <a:pt x="533476" y="5092302"/>
                </a:lnTo>
                <a:lnTo>
                  <a:pt x="539432" y="5047058"/>
                </a:lnTo>
                <a:lnTo>
                  <a:pt x="547763" y="5007775"/>
                </a:lnTo>
                <a:lnTo>
                  <a:pt x="558482" y="4973243"/>
                </a:lnTo>
                <a:lnTo>
                  <a:pt x="570395" y="4942281"/>
                </a:lnTo>
                <a:lnTo>
                  <a:pt x="584682" y="4914900"/>
                </a:lnTo>
                <a:lnTo>
                  <a:pt x="613257" y="4857750"/>
                </a:lnTo>
                <a:lnTo>
                  <a:pt x="637070" y="4799406"/>
                </a:lnTo>
                <a:lnTo>
                  <a:pt x="657313" y="4725593"/>
                </a:lnTo>
                <a:lnTo>
                  <a:pt x="662076" y="4680343"/>
                </a:lnTo>
                <a:lnTo>
                  <a:pt x="664464" y="4629150"/>
                </a:lnTo>
                <a:lnTo>
                  <a:pt x="662076" y="4577956"/>
                </a:lnTo>
                <a:lnTo>
                  <a:pt x="657313" y="4532706"/>
                </a:lnTo>
                <a:lnTo>
                  <a:pt x="648982" y="4493425"/>
                </a:lnTo>
                <a:lnTo>
                  <a:pt x="625170" y="4427931"/>
                </a:lnTo>
                <a:lnTo>
                  <a:pt x="584682" y="4343400"/>
                </a:lnTo>
                <a:lnTo>
                  <a:pt x="570395" y="4316018"/>
                </a:lnTo>
                <a:lnTo>
                  <a:pt x="558482" y="4285056"/>
                </a:lnTo>
                <a:lnTo>
                  <a:pt x="547763" y="4250524"/>
                </a:lnTo>
                <a:lnTo>
                  <a:pt x="539432" y="4211243"/>
                </a:lnTo>
                <a:lnTo>
                  <a:pt x="533476" y="4165993"/>
                </a:lnTo>
                <a:lnTo>
                  <a:pt x="532282" y="4114800"/>
                </a:lnTo>
                <a:lnTo>
                  <a:pt x="533476" y="4063606"/>
                </a:lnTo>
                <a:lnTo>
                  <a:pt x="539432" y="4018356"/>
                </a:lnTo>
                <a:lnTo>
                  <a:pt x="547763" y="3979062"/>
                </a:lnTo>
                <a:lnTo>
                  <a:pt x="570395" y="3913581"/>
                </a:lnTo>
                <a:lnTo>
                  <a:pt x="584682" y="3886200"/>
                </a:lnTo>
                <a:lnTo>
                  <a:pt x="613257" y="3829050"/>
                </a:lnTo>
                <a:lnTo>
                  <a:pt x="637070" y="3770756"/>
                </a:lnTo>
                <a:lnTo>
                  <a:pt x="657313" y="3696843"/>
                </a:lnTo>
                <a:lnTo>
                  <a:pt x="662076" y="3651630"/>
                </a:lnTo>
                <a:lnTo>
                  <a:pt x="664464" y="3600450"/>
                </a:lnTo>
                <a:lnTo>
                  <a:pt x="662076" y="3549269"/>
                </a:lnTo>
                <a:lnTo>
                  <a:pt x="657313" y="3504056"/>
                </a:lnTo>
                <a:lnTo>
                  <a:pt x="648982" y="3464687"/>
                </a:lnTo>
                <a:lnTo>
                  <a:pt x="625170" y="3399281"/>
                </a:lnTo>
                <a:lnTo>
                  <a:pt x="584682" y="3314700"/>
                </a:lnTo>
                <a:lnTo>
                  <a:pt x="570395" y="3287268"/>
                </a:lnTo>
                <a:lnTo>
                  <a:pt x="558482" y="3256406"/>
                </a:lnTo>
                <a:lnTo>
                  <a:pt x="547763" y="3221863"/>
                </a:lnTo>
                <a:lnTo>
                  <a:pt x="539432" y="3182493"/>
                </a:lnTo>
                <a:lnTo>
                  <a:pt x="533476" y="3137281"/>
                </a:lnTo>
                <a:lnTo>
                  <a:pt x="532282" y="3086100"/>
                </a:lnTo>
                <a:lnTo>
                  <a:pt x="533476" y="3034919"/>
                </a:lnTo>
                <a:lnTo>
                  <a:pt x="539432" y="2989707"/>
                </a:lnTo>
                <a:lnTo>
                  <a:pt x="547763" y="2950337"/>
                </a:lnTo>
                <a:lnTo>
                  <a:pt x="570395" y="2884932"/>
                </a:lnTo>
                <a:lnTo>
                  <a:pt x="584682" y="2857500"/>
                </a:lnTo>
                <a:lnTo>
                  <a:pt x="613257" y="2800350"/>
                </a:lnTo>
                <a:lnTo>
                  <a:pt x="637070" y="2742057"/>
                </a:lnTo>
                <a:lnTo>
                  <a:pt x="657313" y="2668143"/>
                </a:lnTo>
                <a:lnTo>
                  <a:pt x="662076" y="2622931"/>
                </a:lnTo>
                <a:lnTo>
                  <a:pt x="664464" y="2570607"/>
                </a:lnTo>
                <a:lnTo>
                  <a:pt x="662076" y="2520569"/>
                </a:lnTo>
                <a:lnTo>
                  <a:pt x="657313" y="2475357"/>
                </a:lnTo>
                <a:lnTo>
                  <a:pt x="648982" y="2435987"/>
                </a:lnTo>
                <a:lnTo>
                  <a:pt x="625170" y="2370582"/>
                </a:lnTo>
                <a:lnTo>
                  <a:pt x="584682" y="2286000"/>
                </a:lnTo>
                <a:lnTo>
                  <a:pt x="570395" y="2258568"/>
                </a:lnTo>
                <a:lnTo>
                  <a:pt x="558482" y="2227707"/>
                </a:lnTo>
                <a:lnTo>
                  <a:pt x="547763" y="2193163"/>
                </a:lnTo>
                <a:lnTo>
                  <a:pt x="539432" y="2153793"/>
                </a:lnTo>
                <a:lnTo>
                  <a:pt x="533476" y="2108581"/>
                </a:lnTo>
                <a:lnTo>
                  <a:pt x="532282" y="2057400"/>
                </a:lnTo>
                <a:lnTo>
                  <a:pt x="533476" y="2006219"/>
                </a:lnTo>
                <a:lnTo>
                  <a:pt x="539432" y="1961007"/>
                </a:lnTo>
                <a:lnTo>
                  <a:pt x="547763" y="1921637"/>
                </a:lnTo>
                <a:lnTo>
                  <a:pt x="570395" y="1856232"/>
                </a:lnTo>
                <a:lnTo>
                  <a:pt x="584682" y="1828800"/>
                </a:lnTo>
                <a:lnTo>
                  <a:pt x="613257" y="1771650"/>
                </a:lnTo>
                <a:lnTo>
                  <a:pt x="637070" y="1713357"/>
                </a:lnTo>
                <a:lnTo>
                  <a:pt x="657313" y="1639442"/>
                </a:lnTo>
                <a:lnTo>
                  <a:pt x="662076" y="1594230"/>
                </a:lnTo>
                <a:lnTo>
                  <a:pt x="664464" y="1543050"/>
                </a:lnTo>
                <a:lnTo>
                  <a:pt x="662076" y="1491869"/>
                </a:lnTo>
                <a:lnTo>
                  <a:pt x="657313" y="1446657"/>
                </a:lnTo>
                <a:lnTo>
                  <a:pt x="648982" y="1407287"/>
                </a:lnTo>
                <a:lnTo>
                  <a:pt x="625170" y="1341882"/>
                </a:lnTo>
                <a:lnTo>
                  <a:pt x="584682" y="1257300"/>
                </a:lnTo>
                <a:lnTo>
                  <a:pt x="570395" y="1229867"/>
                </a:lnTo>
                <a:lnTo>
                  <a:pt x="558482" y="1199007"/>
                </a:lnTo>
                <a:lnTo>
                  <a:pt x="547763" y="1164463"/>
                </a:lnTo>
                <a:lnTo>
                  <a:pt x="539432" y="1125092"/>
                </a:lnTo>
                <a:lnTo>
                  <a:pt x="533476" y="1079880"/>
                </a:lnTo>
                <a:lnTo>
                  <a:pt x="532282" y="1028700"/>
                </a:lnTo>
                <a:lnTo>
                  <a:pt x="533476" y="977519"/>
                </a:lnTo>
                <a:lnTo>
                  <a:pt x="539432" y="932307"/>
                </a:lnTo>
                <a:lnTo>
                  <a:pt x="547763" y="892937"/>
                </a:lnTo>
                <a:lnTo>
                  <a:pt x="570395" y="827532"/>
                </a:lnTo>
                <a:lnTo>
                  <a:pt x="584682" y="800100"/>
                </a:lnTo>
                <a:lnTo>
                  <a:pt x="613257" y="742950"/>
                </a:lnTo>
                <a:lnTo>
                  <a:pt x="637070" y="684657"/>
                </a:lnTo>
                <a:lnTo>
                  <a:pt x="657313" y="610742"/>
                </a:lnTo>
                <a:lnTo>
                  <a:pt x="662076" y="565530"/>
                </a:lnTo>
                <a:lnTo>
                  <a:pt x="664464" y="514350"/>
                </a:lnTo>
                <a:lnTo>
                  <a:pt x="662076" y="463169"/>
                </a:lnTo>
                <a:lnTo>
                  <a:pt x="657313" y="417957"/>
                </a:lnTo>
                <a:lnTo>
                  <a:pt x="648982" y="378587"/>
                </a:lnTo>
                <a:lnTo>
                  <a:pt x="625170" y="313182"/>
                </a:lnTo>
                <a:lnTo>
                  <a:pt x="584682" y="228600"/>
                </a:lnTo>
                <a:lnTo>
                  <a:pt x="570395" y="201167"/>
                </a:lnTo>
                <a:lnTo>
                  <a:pt x="558482" y="170307"/>
                </a:lnTo>
                <a:lnTo>
                  <a:pt x="547763" y="135762"/>
                </a:lnTo>
                <a:lnTo>
                  <a:pt x="539432" y="96392"/>
                </a:lnTo>
                <a:lnTo>
                  <a:pt x="533476" y="51180"/>
                </a:lnTo>
                <a:lnTo>
                  <a:pt x="53228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811523" y="0"/>
            <a:ext cx="5332730" cy="5143500"/>
            <a:chOff x="3811523" y="0"/>
            <a:chExt cx="5332730" cy="5143500"/>
          </a:xfrm>
        </p:grpSpPr>
        <p:sp>
          <p:nvSpPr>
            <p:cNvPr id="4" name="object 4"/>
            <p:cNvSpPr/>
            <p:nvPr/>
          </p:nvSpPr>
          <p:spPr>
            <a:xfrm>
              <a:off x="8932164" y="0"/>
              <a:ext cx="212090" cy="5143500"/>
            </a:xfrm>
            <a:custGeom>
              <a:avLst/>
              <a:gdLst/>
              <a:ahLst/>
              <a:cxnLst/>
              <a:rect l="l" t="t" r="r" b="b"/>
              <a:pathLst>
                <a:path w="212090" h="5143500">
                  <a:moveTo>
                    <a:pt x="211835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211835" y="5143500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F9D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6635" y="4483607"/>
              <a:ext cx="795527" cy="6598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1523" y="701040"/>
              <a:ext cx="4578096" cy="382981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46759" y="15697"/>
            <a:ext cx="68218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95" dirty="0"/>
              <a:t>1ST</a:t>
            </a:r>
            <a:r>
              <a:rPr sz="3600" spc="280" dirty="0"/>
              <a:t> </a:t>
            </a:r>
            <a:r>
              <a:rPr sz="3600" spc="105" dirty="0"/>
              <a:t>ROUND</a:t>
            </a:r>
            <a:r>
              <a:rPr sz="3600" spc="265" dirty="0"/>
              <a:t> </a:t>
            </a:r>
            <a:r>
              <a:rPr sz="3600" spc="75" dirty="0"/>
              <a:t>OF</a:t>
            </a:r>
            <a:r>
              <a:rPr sz="3600" spc="290" dirty="0"/>
              <a:t> </a:t>
            </a:r>
            <a:r>
              <a:rPr sz="3600" spc="120" dirty="0"/>
              <a:t>FUNDRAISING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790752" y="4756200"/>
            <a:ext cx="7261225" cy="276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105"/>
              </a:spcBef>
            </a:pPr>
            <a:r>
              <a:rPr sz="800" b="1" spc="75" dirty="0">
                <a:solidFill>
                  <a:srgbClr val="001641"/>
                </a:solidFill>
                <a:latin typeface="Calibri"/>
                <a:cs typeface="Calibri"/>
              </a:rPr>
              <a:t>Note: </a:t>
            </a:r>
            <a:r>
              <a:rPr sz="800" spc="70" dirty="0">
                <a:solidFill>
                  <a:srgbClr val="001641"/>
                </a:solidFill>
                <a:latin typeface="Calibri"/>
                <a:cs typeface="Calibri"/>
              </a:rPr>
              <a:t>Based</a:t>
            </a:r>
            <a:r>
              <a:rPr sz="800" spc="9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65" dirty="0">
                <a:solidFill>
                  <a:srgbClr val="001641"/>
                </a:solidFill>
                <a:latin typeface="Calibri"/>
                <a:cs typeface="Calibri"/>
              </a:rPr>
              <a:t>on</a:t>
            </a:r>
            <a:r>
              <a:rPr sz="800" spc="9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1641"/>
                </a:solidFill>
                <a:latin typeface="Calibri"/>
                <a:cs typeface="Calibri"/>
              </a:rPr>
              <a:t>current</a:t>
            </a:r>
            <a:r>
              <a:rPr sz="800" spc="8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75" dirty="0">
                <a:solidFill>
                  <a:srgbClr val="001641"/>
                </a:solidFill>
                <a:latin typeface="Calibri"/>
                <a:cs typeface="Calibri"/>
              </a:rPr>
              <a:t>home</a:t>
            </a:r>
            <a:r>
              <a:rPr sz="800" spc="8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45" dirty="0">
                <a:solidFill>
                  <a:srgbClr val="001641"/>
                </a:solidFill>
                <a:latin typeface="Calibri"/>
                <a:cs typeface="Calibri"/>
              </a:rPr>
              <a:t>assessments, </a:t>
            </a:r>
            <a:r>
              <a:rPr sz="800" dirty="0">
                <a:solidFill>
                  <a:srgbClr val="001641"/>
                </a:solidFill>
                <a:latin typeface="Calibri"/>
                <a:cs typeface="Calibri"/>
              </a:rPr>
              <a:t>the</a:t>
            </a:r>
            <a:r>
              <a:rPr sz="800" spc="9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1641"/>
                </a:solidFill>
                <a:latin typeface="Calibri"/>
                <a:cs typeface="Calibri"/>
              </a:rPr>
              <a:t>critical</a:t>
            </a:r>
            <a:r>
              <a:rPr sz="800" spc="10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1641"/>
                </a:solidFill>
                <a:latin typeface="Calibri"/>
                <a:cs typeface="Calibri"/>
              </a:rPr>
              <a:t>work</a:t>
            </a:r>
            <a:r>
              <a:rPr sz="800" spc="10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60" dirty="0">
                <a:solidFill>
                  <a:srgbClr val="001641"/>
                </a:solidFill>
                <a:latin typeface="Calibri"/>
                <a:cs typeface="Calibri"/>
              </a:rPr>
              <a:t>each</a:t>
            </a:r>
            <a:r>
              <a:rPr sz="800" spc="7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75" dirty="0">
                <a:solidFill>
                  <a:srgbClr val="001641"/>
                </a:solidFill>
                <a:latin typeface="Calibri"/>
                <a:cs typeface="Calibri"/>
              </a:rPr>
              <a:t>home</a:t>
            </a:r>
            <a:r>
              <a:rPr sz="800" spc="8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65" dirty="0">
                <a:solidFill>
                  <a:srgbClr val="001641"/>
                </a:solidFill>
                <a:latin typeface="Calibri"/>
                <a:cs typeface="Calibri"/>
              </a:rPr>
              <a:t>needs</a:t>
            </a:r>
            <a:r>
              <a:rPr sz="800" spc="11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001641"/>
                </a:solidFill>
                <a:latin typeface="Calibri"/>
                <a:cs typeface="Calibri"/>
              </a:rPr>
              <a:t>has</a:t>
            </a:r>
            <a:r>
              <a:rPr sz="800" spc="8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001641"/>
                </a:solidFill>
                <a:latin typeface="Calibri"/>
                <a:cs typeface="Calibri"/>
              </a:rPr>
              <a:t>trended</a:t>
            </a:r>
            <a:r>
              <a:rPr sz="800" spc="10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1641"/>
                </a:solidFill>
                <a:latin typeface="Calibri"/>
                <a:cs typeface="Calibri"/>
              </a:rPr>
              <a:t>to</a:t>
            </a:r>
            <a:r>
              <a:rPr sz="800" spc="9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70" dirty="0">
                <a:solidFill>
                  <a:srgbClr val="001641"/>
                </a:solidFill>
                <a:latin typeface="Calibri"/>
                <a:cs typeface="Calibri"/>
              </a:rPr>
              <a:t>range</a:t>
            </a:r>
            <a:r>
              <a:rPr sz="800" spc="8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001641"/>
                </a:solidFill>
                <a:latin typeface="Calibri"/>
                <a:cs typeface="Calibri"/>
              </a:rPr>
              <a:t>between</a:t>
            </a:r>
            <a:r>
              <a:rPr sz="800" spc="12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001641"/>
                </a:solidFill>
                <a:latin typeface="Calibri"/>
                <a:cs typeface="Calibri"/>
              </a:rPr>
              <a:t>$10,000</a:t>
            </a:r>
            <a:r>
              <a:rPr sz="800" spc="10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1641"/>
                </a:solidFill>
                <a:latin typeface="Calibri"/>
                <a:cs typeface="Calibri"/>
              </a:rPr>
              <a:t>-</a:t>
            </a:r>
            <a:r>
              <a:rPr sz="800" spc="9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001641"/>
                </a:solidFill>
                <a:latin typeface="Calibri"/>
                <a:cs typeface="Calibri"/>
              </a:rPr>
              <a:t>$15,000.</a:t>
            </a:r>
            <a:r>
              <a:rPr sz="800" spc="6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1641"/>
                </a:solidFill>
                <a:latin typeface="Calibri"/>
                <a:cs typeface="Calibri"/>
              </a:rPr>
              <a:t>This</a:t>
            </a:r>
            <a:r>
              <a:rPr sz="800" spc="114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1641"/>
                </a:solidFill>
                <a:latin typeface="Calibri"/>
                <a:cs typeface="Calibri"/>
              </a:rPr>
              <a:t>work</a:t>
            </a:r>
            <a:r>
              <a:rPr sz="800" spc="9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001641"/>
                </a:solidFill>
                <a:latin typeface="Calibri"/>
                <a:cs typeface="Calibri"/>
              </a:rPr>
              <a:t>includes</a:t>
            </a:r>
            <a:r>
              <a:rPr sz="800" spc="11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25" dirty="0">
                <a:solidFill>
                  <a:srgbClr val="001641"/>
                </a:solidFill>
                <a:latin typeface="Calibri"/>
                <a:cs typeface="Calibri"/>
              </a:rPr>
              <a:t>but</a:t>
            </a:r>
            <a:r>
              <a:rPr sz="800" spc="50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1641"/>
                </a:solidFill>
                <a:latin typeface="Calibri"/>
                <a:cs typeface="Calibri"/>
              </a:rPr>
              <a:t>is</a:t>
            </a:r>
            <a:r>
              <a:rPr sz="800" spc="15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1641"/>
                </a:solidFill>
                <a:latin typeface="Calibri"/>
                <a:cs typeface="Calibri"/>
              </a:rPr>
              <a:t>not</a:t>
            </a:r>
            <a:r>
              <a:rPr sz="800" spc="114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1641"/>
                </a:solidFill>
                <a:latin typeface="Calibri"/>
                <a:cs typeface="Calibri"/>
              </a:rPr>
              <a:t>limited</a:t>
            </a:r>
            <a:r>
              <a:rPr sz="800" spc="18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1641"/>
                </a:solidFill>
                <a:latin typeface="Calibri"/>
                <a:cs typeface="Calibri"/>
              </a:rPr>
              <a:t>to:</a:t>
            </a:r>
            <a:r>
              <a:rPr sz="800" spc="13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001641"/>
                </a:solidFill>
                <a:latin typeface="Calibri"/>
                <a:cs typeface="Calibri"/>
              </a:rPr>
              <a:t>Roof</a:t>
            </a:r>
            <a:r>
              <a:rPr sz="800" spc="12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1641"/>
                </a:solidFill>
                <a:latin typeface="Calibri"/>
                <a:cs typeface="Calibri"/>
              </a:rPr>
              <a:t>repair;</a:t>
            </a:r>
            <a:r>
              <a:rPr sz="800" spc="18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001641"/>
                </a:solidFill>
                <a:latin typeface="Calibri"/>
                <a:cs typeface="Calibri"/>
              </a:rPr>
              <a:t>Bathroom</a:t>
            </a:r>
            <a:r>
              <a:rPr sz="800" spc="9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45" dirty="0">
                <a:solidFill>
                  <a:srgbClr val="001641"/>
                </a:solidFill>
                <a:latin typeface="Calibri"/>
                <a:cs typeface="Calibri"/>
              </a:rPr>
              <a:t>renovation;</a:t>
            </a:r>
            <a:r>
              <a:rPr sz="800" spc="114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45" dirty="0">
                <a:solidFill>
                  <a:srgbClr val="001641"/>
                </a:solidFill>
                <a:latin typeface="Calibri"/>
                <a:cs typeface="Calibri"/>
              </a:rPr>
              <a:t>Accessibility</a:t>
            </a:r>
            <a:r>
              <a:rPr sz="800" spc="13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45" dirty="0">
                <a:solidFill>
                  <a:srgbClr val="001641"/>
                </a:solidFill>
                <a:latin typeface="Calibri"/>
                <a:cs typeface="Calibri"/>
              </a:rPr>
              <a:t>improvements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8680" y="701040"/>
            <a:ext cx="2691383" cy="34579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4845" cy="5143500"/>
          </a:xfrm>
          <a:custGeom>
            <a:avLst/>
            <a:gdLst/>
            <a:ahLst/>
            <a:cxnLst/>
            <a:rect l="l" t="t" r="r" b="b"/>
            <a:pathLst>
              <a:path w="664845" h="5143500">
                <a:moveTo>
                  <a:pt x="532282" y="0"/>
                </a:moveTo>
                <a:lnTo>
                  <a:pt x="0" y="0"/>
                </a:lnTo>
                <a:lnTo>
                  <a:pt x="0" y="5143499"/>
                </a:lnTo>
                <a:lnTo>
                  <a:pt x="532282" y="5143499"/>
                </a:lnTo>
                <a:lnTo>
                  <a:pt x="533476" y="5092302"/>
                </a:lnTo>
                <a:lnTo>
                  <a:pt x="539432" y="5047058"/>
                </a:lnTo>
                <a:lnTo>
                  <a:pt x="547763" y="5007775"/>
                </a:lnTo>
                <a:lnTo>
                  <a:pt x="558482" y="4973243"/>
                </a:lnTo>
                <a:lnTo>
                  <a:pt x="570395" y="4942281"/>
                </a:lnTo>
                <a:lnTo>
                  <a:pt x="584682" y="4914900"/>
                </a:lnTo>
                <a:lnTo>
                  <a:pt x="613257" y="4857750"/>
                </a:lnTo>
                <a:lnTo>
                  <a:pt x="637070" y="4799406"/>
                </a:lnTo>
                <a:lnTo>
                  <a:pt x="657313" y="4725593"/>
                </a:lnTo>
                <a:lnTo>
                  <a:pt x="662076" y="4680343"/>
                </a:lnTo>
                <a:lnTo>
                  <a:pt x="664464" y="4629150"/>
                </a:lnTo>
                <a:lnTo>
                  <a:pt x="662076" y="4577956"/>
                </a:lnTo>
                <a:lnTo>
                  <a:pt x="657313" y="4532706"/>
                </a:lnTo>
                <a:lnTo>
                  <a:pt x="648982" y="4493425"/>
                </a:lnTo>
                <a:lnTo>
                  <a:pt x="625170" y="4427931"/>
                </a:lnTo>
                <a:lnTo>
                  <a:pt x="584682" y="4343400"/>
                </a:lnTo>
                <a:lnTo>
                  <a:pt x="570395" y="4316018"/>
                </a:lnTo>
                <a:lnTo>
                  <a:pt x="558482" y="4285056"/>
                </a:lnTo>
                <a:lnTo>
                  <a:pt x="547763" y="4250524"/>
                </a:lnTo>
                <a:lnTo>
                  <a:pt x="539432" y="4211243"/>
                </a:lnTo>
                <a:lnTo>
                  <a:pt x="533476" y="4165993"/>
                </a:lnTo>
                <a:lnTo>
                  <a:pt x="532282" y="4114800"/>
                </a:lnTo>
                <a:lnTo>
                  <a:pt x="533476" y="4063606"/>
                </a:lnTo>
                <a:lnTo>
                  <a:pt x="539432" y="4018356"/>
                </a:lnTo>
                <a:lnTo>
                  <a:pt x="547763" y="3979062"/>
                </a:lnTo>
                <a:lnTo>
                  <a:pt x="570395" y="3913581"/>
                </a:lnTo>
                <a:lnTo>
                  <a:pt x="584682" y="3886200"/>
                </a:lnTo>
                <a:lnTo>
                  <a:pt x="613257" y="3829050"/>
                </a:lnTo>
                <a:lnTo>
                  <a:pt x="637070" y="3770756"/>
                </a:lnTo>
                <a:lnTo>
                  <a:pt x="657313" y="3696843"/>
                </a:lnTo>
                <a:lnTo>
                  <a:pt x="662076" y="3651630"/>
                </a:lnTo>
                <a:lnTo>
                  <a:pt x="664464" y="3600450"/>
                </a:lnTo>
                <a:lnTo>
                  <a:pt x="662076" y="3549269"/>
                </a:lnTo>
                <a:lnTo>
                  <a:pt x="657313" y="3504056"/>
                </a:lnTo>
                <a:lnTo>
                  <a:pt x="648982" y="3464687"/>
                </a:lnTo>
                <a:lnTo>
                  <a:pt x="625170" y="3399281"/>
                </a:lnTo>
                <a:lnTo>
                  <a:pt x="584682" y="3314700"/>
                </a:lnTo>
                <a:lnTo>
                  <a:pt x="570395" y="3287268"/>
                </a:lnTo>
                <a:lnTo>
                  <a:pt x="558482" y="3256406"/>
                </a:lnTo>
                <a:lnTo>
                  <a:pt x="547763" y="3221863"/>
                </a:lnTo>
                <a:lnTo>
                  <a:pt x="539432" y="3182493"/>
                </a:lnTo>
                <a:lnTo>
                  <a:pt x="533476" y="3137281"/>
                </a:lnTo>
                <a:lnTo>
                  <a:pt x="532282" y="3086100"/>
                </a:lnTo>
                <a:lnTo>
                  <a:pt x="533476" y="3034919"/>
                </a:lnTo>
                <a:lnTo>
                  <a:pt x="539432" y="2989707"/>
                </a:lnTo>
                <a:lnTo>
                  <a:pt x="547763" y="2950337"/>
                </a:lnTo>
                <a:lnTo>
                  <a:pt x="570395" y="2884932"/>
                </a:lnTo>
                <a:lnTo>
                  <a:pt x="584682" y="2857500"/>
                </a:lnTo>
                <a:lnTo>
                  <a:pt x="613257" y="2800350"/>
                </a:lnTo>
                <a:lnTo>
                  <a:pt x="637070" y="2742057"/>
                </a:lnTo>
                <a:lnTo>
                  <a:pt x="657313" y="2668143"/>
                </a:lnTo>
                <a:lnTo>
                  <a:pt x="662076" y="2622931"/>
                </a:lnTo>
                <a:lnTo>
                  <a:pt x="664464" y="2570607"/>
                </a:lnTo>
                <a:lnTo>
                  <a:pt x="662076" y="2520569"/>
                </a:lnTo>
                <a:lnTo>
                  <a:pt x="657313" y="2475357"/>
                </a:lnTo>
                <a:lnTo>
                  <a:pt x="648982" y="2435987"/>
                </a:lnTo>
                <a:lnTo>
                  <a:pt x="625170" y="2370582"/>
                </a:lnTo>
                <a:lnTo>
                  <a:pt x="584682" y="2286000"/>
                </a:lnTo>
                <a:lnTo>
                  <a:pt x="570395" y="2258568"/>
                </a:lnTo>
                <a:lnTo>
                  <a:pt x="558482" y="2227707"/>
                </a:lnTo>
                <a:lnTo>
                  <a:pt x="547763" y="2193163"/>
                </a:lnTo>
                <a:lnTo>
                  <a:pt x="539432" y="2153793"/>
                </a:lnTo>
                <a:lnTo>
                  <a:pt x="533476" y="2108581"/>
                </a:lnTo>
                <a:lnTo>
                  <a:pt x="532282" y="2057400"/>
                </a:lnTo>
                <a:lnTo>
                  <a:pt x="533476" y="2006219"/>
                </a:lnTo>
                <a:lnTo>
                  <a:pt x="539432" y="1961007"/>
                </a:lnTo>
                <a:lnTo>
                  <a:pt x="547763" y="1921637"/>
                </a:lnTo>
                <a:lnTo>
                  <a:pt x="570395" y="1856232"/>
                </a:lnTo>
                <a:lnTo>
                  <a:pt x="584682" y="1828800"/>
                </a:lnTo>
                <a:lnTo>
                  <a:pt x="613257" y="1771650"/>
                </a:lnTo>
                <a:lnTo>
                  <a:pt x="637070" y="1713357"/>
                </a:lnTo>
                <a:lnTo>
                  <a:pt x="657313" y="1639442"/>
                </a:lnTo>
                <a:lnTo>
                  <a:pt x="662076" y="1594230"/>
                </a:lnTo>
                <a:lnTo>
                  <a:pt x="664464" y="1543050"/>
                </a:lnTo>
                <a:lnTo>
                  <a:pt x="662076" y="1491869"/>
                </a:lnTo>
                <a:lnTo>
                  <a:pt x="657313" y="1446657"/>
                </a:lnTo>
                <a:lnTo>
                  <a:pt x="648982" y="1407287"/>
                </a:lnTo>
                <a:lnTo>
                  <a:pt x="625170" y="1341882"/>
                </a:lnTo>
                <a:lnTo>
                  <a:pt x="584682" y="1257300"/>
                </a:lnTo>
                <a:lnTo>
                  <a:pt x="570395" y="1229867"/>
                </a:lnTo>
                <a:lnTo>
                  <a:pt x="558482" y="1199007"/>
                </a:lnTo>
                <a:lnTo>
                  <a:pt x="547763" y="1164463"/>
                </a:lnTo>
                <a:lnTo>
                  <a:pt x="539432" y="1125092"/>
                </a:lnTo>
                <a:lnTo>
                  <a:pt x="533476" y="1079880"/>
                </a:lnTo>
                <a:lnTo>
                  <a:pt x="532282" y="1028700"/>
                </a:lnTo>
                <a:lnTo>
                  <a:pt x="533476" y="977519"/>
                </a:lnTo>
                <a:lnTo>
                  <a:pt x="539432" y="932307"/>
                </a:lnTo>
                <a:lnTo>
                  <a:pt x="547763" y="892937"/>
                </a:lnTo>
                <a:lnTo>
                  <a:pt x="570395" y="827532"/>
                </a:lnTo>
                <a:lnTo>
                  <a:pt x="584682" y="800100"/>
                </a:lnTo>
                <a:lnTo>
                  <a:pt x="613257" y="742950"/>
                </a:lnTo>
                <a:lnTo>
                  <a:pt x="637070" y="684657"/>
                </a:lnTo>
                <a:lnTo>
                  <a:pt x="657313" y="610742"/>
                </a:lnTo>
                <a:lnTo>
                  <a:pt x="662076" y="565530"/>
                </a:lnTo>
                <a:lnTo>
                  <a:pt x="664464" y="514350"/>
                </a:lnTo>
                <a:lnTo>
                  <a:pt x="662076" y="463169"/>
                </a:lnTo>
                <a:lnTo>
                  <a:pt x="657313" y="417957"/>
                </a:lnTo>
                <a:lnTo>
                  <a:pt x="648982" y="378587"/>
                </a:lnTo>
                <a:lnTo>
                  <a:pt x="625170" y="313182"/>
                </a:lnTo>
                <a:lnTo>
                  <a:pt x="584682" y="228600"/>
                </a:lnTo>
                <a:lnTo>
                  <a:pt x="570395" y="201167"/>
                </a:lnTo>
                <a:lnTo>
                  <a:pt x="558482" y="170307"/>
                </a:lnTo>
                <a:lnTo>
                  <a:pt x="547763" y="135762"/>
                </a:lnTo>
                <a:lnTo>
                  <a:pt x="539432" y="96392"/>
                </a:lnTo>
                <a:lnTo>
                  <a:pt x="533476" y="51180"/>
                </a:lnTo>
                <a:lnTo>
                  <a:pt x="53228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136635" y="0"/>
            <a:ext cx="1007744" cy="5143500"/>
            <a:chOff x="8136635" y="0"/>
            <a:chExt cx="1007744" cy="5143500"/>
          </a:xfrm>
        </p:grpSpPr>
        <p:sp>
          <p:nvSpPr>
            <p:cNvPr id="4" name="object 4"/>
            <p:cNvSpPr/>
            <p:nvPr/>
          </p:nvSpPr>
          <p:spPr>
            <a:xfrm>
              <a:off x="8932163" y="0"/>
              <a:ext cx="212090" cy="5143500"/>
            </a:xfrm>
            <a:custGeom>
              <a:avLst/>
              <a:gdLst/>
              <a:ahLst/>
              <a:cxnLst/>
              <a:rect l="l" t="t" r="r" b="b"/>
              <a:pathLst>
                <a:path w="212090" h="5143500">
                  <a:moveTo>
                    <a:pt x="211835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211835" y="5143500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F9D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6635" y="4483607"/>
              <a:ext cx="795527" cy="65989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9035" y="15697"/>
            <a:ext cx="69780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00" dirty="0"/>
              <a:t>2ND</a:t>
            </a:r>
            <a:r>
              <a:rPr sz="3600" spc="270" dirty="0"/>
              <a:t> </a:t>
            </a:r>
            <a:r>
              <a:rPr sz="3600" spc="105" dirty="0"/>
              <a:t>ROUND</a:t>
            </a:r>
            <a:r>
              <a:rPr sz="3600" spc="265" dirty="0"/>
              <a:t> </a:t>
            </a:r>
            <a:r>
              <a:rPr sz="3600" spc="75" dirty="0"/>
              <a:t>OF</a:t>
            </a:r>
            <a:r>
              <a:rPr sz="3600" spc="285" dirty="0"/>
              <a:t> </a:t>
            </a:r>
            <a:r>
              <a:rPr sz="3600" spc="120" dirty="0"/>
              <a:t>FUNDRAISING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790752" y="4756200"/>
            <a:ext cx="7261225" cy="276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105"/>
              </a:spcBef>
            </a:pPr>
            <a:r>
              <a:rPr sz="800" b="1" spc="75" dirty="0">
                <a:solidFill>
                  <a:srgbClr val="001641"/>
                </a:solidFill>
                <a:latin typeface="Calibri"/>
                <a:cs typeface="Calibri"/>
              </a:rPr>
              <a:t>Note: </a:t>
            </a:r>
            <a:r>
              <a:rPr sz="800" spc="70" dirty="0">
                <a:solidFill>
                  <a:srgbClr val="001641"/>
                </a:solidFill>
                <a:latin typeface="Calibri"/>
                <a:cs typeface="Calibri"/>
              </a:rPr>
              <a:t>Based</a:t>
            </a:r>
            <a:r>
              <a:rPr sz="800" spc="9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65" dirty="0">
                <a:solidFill>
                  <a:srgbClr val="001641"/>
                </a:solidFill>
                <a:latin typeface="Calibri"/>
                <a:cs typeface="Calibri"/>
              </a:rPr>
              <a:t>on</a:t>
            </a:r>
            <a:r>
              <a:rPr sz="800" spc="9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1641"/>
                </a:solidFill>
                <a:latin typeface="Calibri"/>
                <a:cs typeface="Calibri"/>
              </a:rPr>
              <a:t>current</a:t>
            </a:r>
            <a:r>
              <a:rPr sz="800" spc="8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75" dirty="0">
                <a:solidFill>
                  <a:srgbClr val="001641"/>
                </a:solidFill>
                <a:latin typeface="Calibri"/>
                <a:cs typeface="Calibri"/>
              </a:rPr>
              <a:t>home</a:t>
            </a:r>
            <a:r>
              <a:rPr sz="800" spc="8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45" dirty="0">
                <a:solidFill>
                  <a:srgbClr val="001641"/>
                </a:solidFill>
                <a:latin typeface="Calibri"/>
                <a:cs typeface="Calibri"/>
              </a:rPr>
              <a:t>assessments, </a:t>
            </a:r>
            <a:r>
              <a:rPr sz="800" dirty="0">
                <a:solidFill>
                  <a:srgbClr val="001641"/>
                </a:solidFill>
                <a:latin typeface="Calibri"/>
                <a:cs typeface="Calibri"/>
              </a:rPr>
              <a:t>the</a:t>
            </a:r>
            <a:r>
              <a:rPr sz="800" spc="9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1641"/>
                </a:solidFill>
                <a:latin typeface="Calibri"/>
                <a:cs typeface="Calibri"/>
              </a:rPr>
              <a:t>critical</a:t>
            </a:r>
            <a:r>
              <a:rPr sz="800" spc="10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1641"/>
                </a:solidFill>
                <a:latin typeface="Calibri"/>
                <a:cs typeface="Calibri"/>
              </a:rPr>
              <a:t>work</a:t>
            </a:r>
            <a:r>
              <a:rPr sz="800" spc="10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60" dirty="0">
                <a:solidFill>
                  <a:srgbClr val="001641"/>
                </a:solidFill>
                <a:latin typeface="Calibri"/>
                <a:cs typeface="Calibri"/>
              </a:rPr>
              <a:t>each</a:t>
            </a:r>
            <a:r>
              <a:rPr sz="800" spc="7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75" dirty="0">
                <a:solidFill>
                  <a:srgbClr val="001641"/>
                </a:solidFill>
                <a:latin typeface="Calibri"/>
                <a:cs typeface="Calibri"/>
              </a:rPr>
              <a:t>home</a:t>
            </a:r>
            <a:r>
              <a:rPr sz="800" spc="8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65" dirty="0">
                <a:solidFill>
                  <a:srgbClr val="001641"/>
                </a:solidFill>
                <a:latin typeface="Calibri"/>
                <a:cs typeface="Calibri"/>
              </a:rPr>
              <a:t>needs</a:t>
            </a:r>
            <a:r>
              <a:rPr sz="800" spc="11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001641"/>
                </a:solidFill>
                <a:latin typeface="Calibri"/>
                <a:cs typeface="Calibri"/>
              </a:rPr>
              <a:t>has</a:t>
            </a:r>
            <a:r>
              <a:rPr sz="800" spc="8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001641"/>
                </a:solidFill>
                <a:latin typeface="Calibri"/>
                <a:cs typeface="Calibri"/>
              </a:rPr>
              <a:t>trended</a:t>
            </a:r>
            <a:r>
              <a:rPr sz="800" spc="10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1641"/>
                </a:solidFill>
                <a:latin typeface="Calibri"/>
                <a:cs typeface="Calibri"/>
              </a:rPr>
              <a:t>to</a:t>
            </a:r>
            <a:r>
              <a:rPr sz="800" spc="9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70" dirty="0">
                <a:solidFill>
                  <a:srgbClr val="001641"/>
                </a:solidFill>
                <a:latin typeface="Calibri"/>
                <a:cs typeface="Calibri"/>
              </a:rPr>
              <a:t>range</a:t>
            </a:r>
            <a:r>
              <a:rPr sz="800" spc="8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001641"/>
                </a:solidFill>
                <a:latin typeface="Calibri"/>
                <a:cs typeface="Calibri"/>
              </a:rPr>
              <a:t>between</a:t>
            </a:r>
            <a:r>
              <a:rPr sz="800" spc="12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001641"/>
                </a:solidFill>
                <a:latin typeface="Calibri"/>
                <a:cs typeface="Calibri"/>
              </a:rPr>
              <a:t>$10,000</a:t>
            </a:r>
            <a:r>
              <a:rPr sz="800" spc="10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1641"/>
                </a:solidFill>
                <a:latin typeface="Calibri"/>
                <a:cs typeface="Calibri"/>
              </a:rPr>
              <a:t>-</a:t>
            </a:r>
            <a:r>
              <a:rPr sz="800" spc="9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001641"/>
                </a:solidFill>
                <a:latin typeface="Calibri"/>
                <a:cs typeface="Calibri"/>
              </a:rPr>
              <a:t>$15,000.</a:t>
            </a:r>
            <a:r>
              <a:rPr sz="800" spc="6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1641"/>
                </a:solidFill>
                <a:latin typeface="Calibri"/>
                <a:cs typeface="Calibri"/>
              </a:rPr>
              <a:t>This</a:t>
            </a:r>
            <a:r>
              <a:rPr sz="800" spc="114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1641"/>
                </a:solidFill>
                <a:latin typeface="Calibri"/>
                <a:cs typeface="Calibri"/>
              </a:rPr>
              <a:t>work</a:t>
            </a:r>
            <a:r>
              <a:rPr sz="800" spc="9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001641"/>
                </a:solidFill>
                <a:latin typeface="Calibri"/>
                <a:cs typeface="Calibri"/>
              </a:rPr>
              <a:t>includes</a:t>
            </a:r>
            <a:r>
              <a:rPr sz="800" spc="11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25" dirty="0">
                <a:solidFill>
                  <a:srgbClr val="001641"/>
                </a:solidFill>
                <a:latin typeface="Calibri"/>
                <a:cs typeface="Calibri"/>
              </a:rPr>
              <a:t>but</a:t>
            </a:r>
            <a:r>
              <a:rPr sz="800" spc="50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1641"/>
                </a:solidFill>
                <a:latin typeface="Calibri"/>
                <a:cs typeface="Calibri"/>
              </a:rPr>
              <a:t>is</a:t>
            </a:r>
            <a:r>
              <a:rPr sz="800" spc="15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1641"/>
                </a:solidFill>
                <a:latin typeface="Calibri"/>
                <a:cs typeface="Calibri"/>
              </a:rPr>
              <a:t>not</a:t>
            </a:r>
            <a:r>
              <a:rPr sz="800" spc="114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1641"/>
                </a:solidFill>
                <a:latin typeface="Calibri"/>
                <a:cs typeface="Calibri"/>
              </a:rPr>
              <a:t>limited</a:t>
            </a:r>
            <a:r>
              <a:rPr sz="800" spc="18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1641"/>
                </a:solidFill>
                <a:latin typeface="Calibri"/>
                <a:cs typeface="Calibri"/>
              </a:rPr>
              <a:t>to:</a:t>
            </a:r>
            <a:r>
              <a:rPr sz="800" spc="13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001641"/>
                </a:solidFill>
                <a:latin typeface="Calibri"/>
                <a:cs typeface="Calibri"/>
              </a:rPr>
              <a:t>Roof</a:t>
            </a:r>
            <a:r>
              <a:rPr sz="800" spc="12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1641"/>
                </a:solidFill>
                <a:latin typeface="Calibri"/>
                <a:cs typeface="Calibri"/>
              </a:rPr>
              <a:t>repair;</a:t>
            </a:r>
            <a:r>
              <a:rPr sz="800" spc="18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001641"/>
                </a:solidFill>
                <a:latin typeface="Calibri"/>
                <a:cs typeface="Calibri"/>
              </a:rPr>
              <a:t>Bathroom</a:t>
            </a:r>
            <a:r>
              <a:rPr sz="800" spc="9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45" dirty="0">
                <a:solidFill>
                  <a:srgbClr val="001641"/>
                </a:solidFill>
                <a:latin typeface="Calibri"/>
                <a:cs typeface="Calibri"/>
              </a:rPr>
              <a:t>renovation;</a:t>
            </a:r>
            <a:r>
              <a:rPr sz="800" spc="114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45" dirty="0">
                <a:solidFill>
                  <a:srgbClr val="001641"/>
                </a:solidFill>
                <a:latin typeface="Calibri"/>
                <a:cs typeface="Calibri"/>
              </a:rPr>
              <a:t>Accessibility</a:t>
            </a:r>
            <a:r>
              <a:rPr sz="800" spc="13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800" spc="45" dirty="0">
                <a:solidFill>
                  <a:srgbClr val="001641"/>
                </a:solidFill>
                <a:latin typeface="Calibri"/>
                <a:cs typeface="Calibri"/>
              </a:rPr>
              <a:t>improvements</a:t>
            </a:r>
            <a:endParaRPr sz="8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076195" y="1179957"/>
          <a:ext cx="4978399" cy="2971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3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180"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Grants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Awarded</a:t>
                      </a:r>
                      <a:r>
                        <a:rPr sz="12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Funds</a:t>
                      </a:r>
                      <a:r>
                        <a:rPr sz="12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Received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r>
                        <a:rPr sz="12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2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b="1" spc="80" dirty="0">
                          <a:latin typeface="Calibri"/>
                          <a:cs typeface="Calibri"/>
                        </a:rPr>
                        <a:t>Amount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12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b="1" spc="70" dirty="0">
                          <a:latin typeface="Calibri"/>
                          <a:cs typeface="Calibri"/>
                        </a:rPr>
                        <a:t>From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1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b="1" spc="90" dirty="0">
                          <a:latin typeface="Calibri"/>
                          <a:cs typeface="Calibri"/>
                        </a:rPr>
                        <a:t>Date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90" dirty="0">
                          <a:latin typeface="Calibri"/>
                          <a:cs typeface="Calibri"/>
                        </a:rPr>
                        <a:t>Received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1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55" dirty="0">
                          <a:solidFill>
                            <a:srgbClr val="57585B"/>
                          </a:solidFill>
                          <a:latin typeface="Calibri"/>
                          <a:cs typeface="Calibri"/>
                        </a:rPr>
                        <a:t>$10,000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65" dirty="0">
                          <a:latin typeface="Calibri"/>
                          <a:cs typeface="Calibri"/>
                        </a:rPr>
                        <a:t>Parkridge</a:t>
                      </a:r>
                      <a:r>
                        <a:rPr sz="1200" spc="50" dirty="0">
                          <a:latin typeface="Calibri"/>
                          <a:cs typeface="Calibri"/>
                        </a:rPr>
                        <a:t> Health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50" dirty="0">
                          <a:latin typeface="Calibri"/>
                          <a:cs typeface="Calibri"/>
                        </a:rPr>
                        <a:t>System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45" dirty="0">
                          <a:solidFill>
                            <a:srgbClr val="57585B"/>
                          </a:solidFill>
                          <a:latin typeface="Calibri"/>
                          <a:cs typeface="Calibri"/>
                        </a:rPr>
                        <a:t>03/11/2021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55" dirty="0">
                          <a:solidFill>
                            <a:srgbClr val="57585B"/>
                          </a:solidFill>
                          <a:latin typeface="Calibri"/>
                          <a:cs typeface="Calibri"/>
                        </a:rPr>
                        <a:t>$10,000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D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130" dirty="0">
                          <a:latin typeface="Calibri"/>
                          <a:cs typeface="Calibri"/>
                        </a:rPr>
                        <a:t>HCA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45" dirty="0">
                          <a:solidFill>
                            <a:srgbClr val="57585B"/>
                          </a:solidFill>
                          <a:latin typeface="Calibri"/>
                          <a:cs typeface="Calibri"/>
                        </a:rPr>
                        <a:t>10/07/2021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55" dirty="0">
                          <a:solidFill>
                            <a:srgbClr val="57585B"/>
                          </a:solidFill>
                          <a:latin typeface="Calibri"/>
                          <a:cs typeface="Calibri"/>
                        </a:rPr>
                        <a:t>$50,000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DF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Partners</a:t>
                      </a:r>
                      <a:r>
                        <a:rPr sz="1200" spc="20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50" dirty="0">
                          <a:latin typeface="Calibri"/>
                          <a:cs typeface="Calibri"/>
                        </a:rPr>
                        <a:t>Places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D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45" dirty="0">
                          <a:solidFill>
                            <a:srgbClr val="57585B"/>
                          </a:solidFill>
                          <a:latin typeface="Calibri"/>
                          <a:cs typeface="Calibri"/>
                        </a:rPr>
                        <a:t>10/05/2021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D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3F3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84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Prospective</a:t>
                      </a:r>
                      <a:r>
                        <a:rPr sz="11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Grant</a:t>
                      </a:r>
                      <a:r>
                        <a:rPr sz="11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Targets</a:t>
                      </a:r>
                      <a:r>
                        <a:rPr sz="11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Applied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1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200" b="1" spc="80" dirty="0">
                          <a:latin typeface="Calibri"/>
                          <a:cs typeface="Calibri"/>
                        </a:rPr>
                        <a:t>Amount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121"/>
                    </a:solidFill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100" b="1" spc="80" dirty="0">
                          <a:latin typeface="Calibri"/>
                          <a:cs typeface="Calibri"/>
                        </a:rPr>
                        <a:t>Organization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1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100" b="1" spc="110" dirty="0">
                          <a:latin typeface="Calibri"/>
                          <a:cs typeface="Calibri"/>
                        </a:rPr>
                        <a:t>Due</a:t>
                      </a:r>
                      <a:r>
                        <a:rPr sz="11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65" dirty="0">
                          <a:latin typeface="Calibri"/>
                          <a:cs typeface="Calibri"/>
                        </a:rPr>
                        <a:t>Date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1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55" dirty="0">
                          <a:solidFill>
                            <a:srgbClr val="57585B"/>
                          </a:solidFill>
                          <a:latin typeface="Calibri"/>
                          <a:cs typeface="Calibri"/>
                        </a:rPr>
                        <a:t>$608,625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F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spc="60" dirty="0">
                          <a:latin typeface="Calibri"/>
                          <a:cs typeface="Calibri"/>
                        </a:rPr>
                        <a:t>TVA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F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spc="40" dirty="0">
                          <a:latin typeface="Calibri"/>
                          <a:cs typeface="Calibri"/>
                        </a:rPr>
                        <a:t>9/30/2021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55" dirty="0">
                          <a:solidFill>
                            <a:srgbClr val="57585B"/>
                          </a:solidFill>
                          <a:latin typeface="Calibri"/>
                          <a:cs typeface="Calibri"/>
                        </a:rPr>
                        <a:t>$231,871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spc="90" dirty="0">
                          <a:latin typeface="Calibri"/>
                          <a:cs typeface="Calibri"/>
                        </a:rPr>
                        <a:t>TANF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D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spc="40" dirty="0">
                          <a:latin typeface="Calibri"/>
                          <a:cs typeface="Calibri"/>
                        </a:rPr>
                        <a:t>10/15/2021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110740" cy="5143500"/>
            <a:chOff x="0" y="0"/>
            <a:chExt cx="2110740" cy="5143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110740" cy="5143500"/>
            </a:xfrm>
            <a:custGeom>
              <a:avLst/>
              <a:gdLst/>
              <a:ahLst/>
              <a:cxnLst/>
              <a:rect l="l" t="t" r="r" b="b"/>
              <a:pathLst>
                <a:path w="2110740" h="5143500">
                  <a:moveTo>
                    <a:pt x="1060729" y="0"/>
                  </a:moveTo>
                  <a:lnTo>
                    <a:pt x="0" y="0"/>
                  </a:lnTo>
                  <a:lnTo>
                    <a:pt x="0" y="5143499"/>
                  </a:lnTo>
                  <a:lnTo>
                    <a:pt x="1060729" y="5143499"/>
                  </a:lnTo>
                  <a:lnTo>
                    <a:pt x="1078585" y="5076825"/>
                  </a:lnTo>
                  <a:lnTo>
                    <a:pt x="1096441" y="5011343"/>
                  </a:lnTo>
                  <a:lnTo>
                    <a:pt x="1116685" y="4947043"/>
                  </a:lnTo>
                  <a:lnTo>
                    <a:pt x="1139304" y="4885131"/>
                  </a:lnTo>
                  <a:lnTo>
                    <a:pt x="1166685" y="4826800"/>
                  </a:lnTo>
                  <a:lnTo>
                    <a:pt x="1198829" y="4772025"/>
                  </a:lnTo>
                  <a:lnTo>
                    <a:pt x="1233347" y="4725593"/>
                  </a:lnTo>
                  <a:lnTo>
                    <a:pt x="1272667" y="4682731"/>
                  </a:lnTo>
                  <a:lnTo>
                    <a:pt x="1315466" y="4641049"/>
                  </a:lnTo>
                  <a:lnTo>
                    <a:pt x="1363091" y="4600575"/>
                  </a:lnTo>
                  <a:lnTo>
                    <a:pt x="1410716" y="4563668"/>
                  </a:lnTo>
                  <a:lnTo>
                    <a:pt x="1460754" y="4524375"/>
                  </a:lnTo>
                  <a:lnTo>
                    <a:pt x="1511935" y="4487468"/>
                  </a:lnTo>
                  <a:lnTo>
                    <a:pt x="1609598" y="4408881"/>
                  </a:lnTo>
                  <a:lnTo>
                    <a:pt x="1654810" y="4368406"/>
                  </a:lnTo>
                  <a:lnTo>
                    <a:pt x="1696466" y="4325543"/>
                  </a:lnTo>
                  <a:lnTo>
                    <a:pt x="1733295" y="4280293"/>
                  </a:lnTo>
                  <a:lnTo>
                    <a:pt x="1766697" y="4232668"/>
                  </a:lnTo>
                  <a:lnTo>
                    <a:pt x="1791716" y="4181475"/>
                  </a:lnTo>
                  <a:lnTo>
                    <a:pt x="1810766" y="4124325"/>
                  </a:lnTo>
                  <a:lnTo>
                    <a:pt x="1821433" y="4063606"/>
                  </a:lnTo>
                  <a:lnTo>
                    <a:pt x="1826260" y="4000500"/>
                  </a:lnTo>
                  <a:lnTo>
                    <a:pt x="1826260" y="3937393"/>
                  </a:lnTo>
                  <a:lnTo>
                    <a:pt x="1821433" y="3871849"/>
                  </a:lnTo>
                  <a:lnTo>
                    <a:pt x="1813179" y="3804030"/>
                  </a:lnTo>
                  <a:lnTo>
                    <a:pt x="1803654" y="3737355"/>
                  </a:lnTo>
                  <a:lnTo>
                    <a:pt x="1786889" y="3604005"/>
                  </a:lnTo>
                  <a:lnTo>
                    <a:pt x="1780920" y="3536188"/>
                  </a:lnTo>
                  <a:lnTo>
                    <a:pt x="1778635" y="3470655"/>
                  </a:lnTo>
                  <a:lnTo>
                    <a:pt x="1782191" y="3407537"/>
                  </a:lnTo>
                  <a:lnTo>
                    <a:pt x="1790445" y="3344418"/>
                  </a:lnTo>
                  <a:lnTo>
                    <a:pt x="1805939" y="3286125"/>
                  </a:lnTo>
                  <a:lnTo>
                    <a:pt x="1827402" y="3226562"/>
                  </a:lnTo>
                  <a:lnTo>
                    <a:pt x="1853564" y="3168269"/>
                  </a:lnTo>
                  <a:lnTo>
                    <a:pt x="1884552" y="3109849"/>
                  </a:lnTo>
                  <a:lnTo>
                    <a:pt x="1917827" y="3051556"/>
                  </a:lnTo>
                  <a:lnTo>
                    <a:pt x="1952370" y="2991993"/>
                  </a:lnTo>
                  <a:lnTo>
                    <a:pt x="1986914" y="2934843"/>
                  </a:lnTo>
                  <a:lnTo>
                    <a:pt x="2019045" y="2875407"/>
                  </a:lnTo>
                  <a:lnTo>
                    <a:pt x="2048891" y="2816987"/>
                  </a:lnTo>
                  <a:lnTo>
                    <a:pt x="2073783" y="2755138"/>
                  </a:lnTo>
                  <a:lnTo>
                    <a:pt x="2094102" y="2694432"/>
                  </a:lnTo>
                  <a:lnTo>
                    <a:pt x="2106041" y="2633599"/>
                  </a:lnTo>
                  <a:lnTo>
                    <a:pt x="2110740" y="2571750"/>
                  </a:lnTo>
                  <a:lnTo>
                    <a:pt x="2106041" y="2509774"/>
                  </a:lnTo>
                  <a:lnTo>
                    <a:pt x="2094102" y="2449068"/>
                  </a:lnTo>
                  <a:lnTo>
                    <a:pt x="2073783" y="2388362"/>
                  </a:lnTo>
                  <a:lnTo>
                    <a:pt x="2048891" y="2326513"/>
                  </a:lnTo>
                  <a:lnTo>
                    <a:pt x="2019045" y="2268093"/>
                  </a:lnTo>
                  <a:lnTo>
                    <a:pt x="1986914" y="2208657"/>
                  </a:lnTo>
                  <a:lnTo>
                    <a:pt x="1952370" y="2151507"/>
                  </a:lnTo>
                  <a:lnTo>
                    <a:pt x="1917827" y="2091944"/>
                  </a:lnTo>
                  <a:lnTo>
                    <a:pt x="1884552" y="2033524"/>
                  </a:lnTo>
                  <a:lnTo>
                    <a:pt x="1853564" y="1975231"/>
                  </a:lnTo>
                  <a:lnTo>
                    <a:pt x="1827402" y="1916938"/>
                  </a:lnTo>
                  <a:lnTo>
                    <a:pt x="1805939" y="1857375"/>
                  </a:lnTo>
                  <a:lnTo>
                    <a:pt x="1790445" y="1799082"/>
                  </a:lnTo>
                  <a:lnTo>
                    <a:pt x="1782191" y="1735963"/>
                  </a:lnTo>
                  <a:lnTo>
                    <a:pt x="1778635" y="1672844"/>
                  </a:lnTo>
                  <a:lnTo>
                    <a:pt x="1780920" y="1607312"/>
                  </a:lnTo>
                  <a:lnTo>
                    <a:pt x="1786889" y="1539494"/>
                  </a:lnTo>
                  <a:lnTo>
                    <a:pt x="1803654" y="1406144"/>
                  </a:lnTo>
                  <a:lnTo>
                    <a:pt x="1813179" y="1339469"/>
                  </a:lnTo>
                  <a:lnTo>
                    <a:pt x="1821433" y="1271524"/>
                  </a:lnTo>
                  <a:lnTo>
                    <a:pt x="1826260" y="1206119"/>
                  </a:lnTo>
                  <a:lnTo>
                    <a:pt x="1826260" y="1143000"/>
                  </a:lnTo>
                  <a:lnTo>
                    <a:pt x="1821433" y="1079880"/>
                  </a:lnTo>
                  <a:lnTo>
                    <a:pt x="1810766" y="1019175"/>
                  </a:lnTo>
                  <a:lnTo>
                    <a:pt x="1791716" y="962025"/>
                  </a:lnTo>
                  <a:lnTo>
                    <a:pt x="1766697" y="910844"/>
                  </a:lnTo>
                  <a:lnTo>
                    <a:pt x="1733295" y="863219"/>
                  </a:lnTo>
                  <a:lnTo>
                    <a:pt x="1696466" y="818007"/>
                  </a:lnTo>
                  <a:lnTo>
                    <a:pt x="1654810" y="775080"/>
                  </a:lnTo>
                  <a:lnTo>
                    <a:pt x="1609598" y="734567"/>
                  </a:lnTo>
                  <a:lnTo>
                    <a:pt x="1511935" y="656082"/>
                  </a:lnTo>
                  <a:lnTo>
                    <a:pt x="1460754" y="619125"/>
                  </a:lnTo>
                  <a:lnTo>
                    <a:pt x="1410716" y="579882"/>
                  </a:lnTo>
                  <a:lnTo>
                    <a:pt x="1363091" y="542925"/>
                  </a:lnTo>
                  <a:lnTo>
                    <a:pt x="1315466" y="502412"/>
                  </a:lnTo>
                  <a:lnTo>
                    <a:pt x="1272667" y="460755"/>
                  </a:lnTo>
                  <a:lnTo>
                    <a:pt x="1233347" y="417957"/>
                  </a:lnTo>
                  <a:lnTo>
                    <a:pt x="1198829" y="371475"/>
                  </a:lnTo>
                  <a:lnTo>
                    <a:pt x="1166685" y="316738"/>
                  </a:lnTo>
                  <a:lnTo>
                    <a:pt x="1139304" y="258317"/>
                  </a:lnTo>
                  <a:lnTo>
                    <a:pt x="1116685" y="196469"/>
                  </a:lnTo>
                  <a:lnTo>
                    <a:pt x="1096441" y="132207"/>
                  </a:lnTo>
                  <a:lnTo>
                    <a:pt x="1078585" y="66675"/>
                  </a:lnTo>
                  <a:lnTo>
                    <a:pt x="1060729" y="0"/>
                  </a:lnTo>
                  <a:close/>
                </a:path>
              </a:pathLst>
            </a:custGeom>
            <a:solidFill>
              <a:srgbClr val="F3F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319" y="0"/>
              <a:ext cx="1234440" cy="5143500"/>
            </a:xfrm>
            <a:custGeom>
              <a:avLst/>
              <a:gdLst/>
              <a:ahLst/>
              <a:cxnLst/>
              <a:rect l="l" t="t" r="r" b="b"/>
              <a:pathLst>
                <a:path w="1234439" h="5143500">
                  <a:moveTo>
                    <a:pt x="203555" y="0"/>
                  </a:moveTo>
                  <a:lnTo>
                    <a:pt x="0" y="0"/>
                  </a:lnTo>
                  <a:lnTo>
                    <a:pt x="20231" y="50037"/>
                  </a:lnTo>
                  <a:lnTo>
                    <a:pt x="39281" y="104775"/>
                  </a:lnTo>
                  <a:lnTo>
                    <a:pt x="54762" y="163067"/>
                  </a:lnTo>
                  <a:lnTo>
                    <a:pt x="71424" y="225044"/>
                  </a:lnTo>
                  <a:lnTo>
                    <a:pt x="107137" y="358394"/>
                  </a:lnTo>
                  <a:lnTo>
                    <a:pt x="129755" y="423799"/>
                  </a:lnTo>
                  <a:lnTo>
                    <a:pt x="153555" y="489330"/>
                  </a:lnTo>
                  <a:lnTo>
                    <a:pt x="185699" y="553592"/>
                  </a:lnTo>
                  <a:lnTo>
                    <a:pt x="221411" y="614299"/>
                  </a:lnTo>
                  <a:lnTo>
                    <a:pt x="264261" y="671449"/>
                  </a:lnTo>
                  <a:lnTo>
                    <a:pt x="310692" y="722757"/>
                  </a:lnTo>
                  <a:lnTo>
                    <a:pt x="360692" y="771525"/>
                  </a:lnTo>
                  <a:lnTo>
                    <a:pt x="414261" y="816737"/>
                  </a:lnTo>
                  <a:lnTo>
                    <a:pt x="466636" y="858392"/>
                  </a:lnTo>
                  <a:lnTo>
                    <a:pt x="521398" y="898905"/>
                  </a:lnTo>
                  <a:lnTo>
                    <a:pt x="573773" y="939419"/>
                  </a:lnTo>
                  <a:lnTo>
                    <a:pt x="622554" y="978662"/>
                  </a:lnTo>
                  <a:lnTo>
                    <a:pt x="667766" y="1016762"/>
                  </a:lnTo>
                  <a:lnTo>
                    <a:pt x="707136" y="1054862"/>
                  </a:lnTo>
                  <a:lnTo>
                    <a:pt x="737996" y="1095375"/>
                  </a:lnTo>
                  <a:lnTo>
                    <a:pt x="759460" y="1134617"/>
                  </a:lnTo>
                  <a:lnTo>
                    <a:pt x="770127" y="1171575"/>
                  </a:lnTo>
                  <a:lnTo>
                    <a:pt x="776096" y="1212088"/>
                  </a:lnTo>
                  <a:lnTo>
                    <a:pt x="778510" y="1256157"/>
                  </a:lnTo>
                  <a:lnTo>
                    <a:pt x="774954" y="1304925"/>
                  </a:lnTo>
                  <a:lnTo>
                    <a:pt x="770127" y="1356105"/>
                  </a:lnTo>
                  <a:lnTo>
                    <a:pt x="764286" y="1408557"/>
                  </a:lnTo>
                  <a:lnTo>
                    <a:pt x="758317" y="1463294"/>
                  </a:lnTo>
                  <a:lnTo>
                    <a:pt x="745236" y="1546605"/>
                  </a:lnTo>
                  <a:lnTo>
                    <a:pt x="737996" y="1628775"/>
                  </a:lnTo>
                  <a:lnTo>
                    <a:pt x="733298" y="1713357"/>
                  </a:lnTo>
                  <a:lnTo>
                    <a:pt x="735711" y="1799082"/>
                  </a:lnTo>
                  <a:lnTo>
                    <a:pt x="747521" y="1884807"/>
                  </a:lnTo>
                  <a:lnTo>
                    <a:pt x="764286" y="1951482"/>
                  </a:lnTo>
                  <a:lnTo>
                    <a:pt x="786892" y="2016887"/>
                  </a:lnTo>
                  <a:lnTo>
                    <a:pt x="815467" y="2078863"/>
                  </a:lnTo>
                  <a:lnTo>
                    <a:pt x="846327" y="2141982"/>
                  </a:lnTo>
                  <a:lnTo>
                    <a:pt x="941577" y="2308606"/>
                  </a:lnTo>
                  <a:lnTo>
                    <a:pt x="967739" y="2355088"/>
                  </a:lnTo>
                  <a:lnTo>
                    <a:pt x="992759" y="2401443"/>
                  </a:lnTo>
                  <a:lnTo>
                    <a:pt x="1013079" y="2446782"/>
                  </a:lnTo>
                  <a:lnTo>
                    <a:pt x="1028446" y="2490724"/>
                  </a:lnTo>
                  <a:lnTo>
                    <a:pt x="1039241" y="2531237"/>
                  </a:lnTo>
                  <a:lnTo>
                    <a:pt x="1042797" y="2571750"/>
                  </a:lnTo>
                  <a:lnTo>
                    <a:pt x="1039241" y="2612263"/>
                  </a:lnTo>
                  <a:lnTo>
                    <a:pt x="1028446" y="2652649"/>
                  </a:lnTo>
                  <a:lnTo>
                    <a:pt x="1013079" y="2696718"/>
                  </a:lnTo>
                  <a:lnTo>
                    <a:pt x="992759" y="2742057"/>
                  </a:lnTo>
                  <a:lnTo>
                    <a:pt x="967739" y="2788412"/>
                  </a:lnTo>
                  <a:lnTo>
                    <a:pt x="941577" y="2834894"/>
                  </a:lnTo>
                  <a:lnTo>
                    <a:pt x="846327" y="3001518"/>
                  </a:lnTo>
                  <a:lnTo>
                    <a:pt x="815467" y="3064637"/>
                  </a:lnTo>
                  <a:lnTo>
                    <a:pt x="786892" y="3126613"/>
                  </a:lnTo>
                  <a:lnTo>
                    <a:pt x="764286" y="3192018"/>
                  </a:lnTo>
                  <a:lnTo>
                    <a:pt x="747521" y="3258693"/>
                  </a:lnTo>
                  <a:lnTo>
                    <a:pt x="735711" y="3344418"/>
                  </a:lnTo>
                  <a:lnTo>
                    <a:pt x="733298" y="3430143"/>
                  </a:lnTo>
                  <a:lnTo>
                    <a:pt x="737996" y="3514725"/>
                  </a:lnTo>
                  <a:lnTo>
                    <a:pt x="745236" y="3596894"/>
                  </a:lnTo>
                  <a:lnTo>
                    <a:pt x="758317" y="3680205"/>
                  </a:lnTo>
                  <a:lnTo>
                    <a:pt x="764286" y="3734943"/>
                  </a:lnTo>
                  <a:lnTo>
                    <a:pt x="770127" y="3787394"/>
                  </a:lnTo>
                  <a:lnTo>
                    <a:pt x="774954" y="3838575"/>
                  </a:lnTo>
                  <a:lnTo>
                    <a:pt x="778510" y="3887393"/>
                  </a:lnTo>
                  <a:lnTo>
                    <a:pt x="776096" y="3931437"/>
                  </a:lnTo>
                  <a:lnTo>
                    <a:pt x="770127" y="3971925"/>
                  </a:lnTo>
                  <a:lnTo>
                    <a:pt x="759460" y="4008831"/>
                  </a:lnTo>
                  <a:lnTo>
                    <a:pt x="737996" y="4048125"/>
                  </a:lnTo>
                  <a:lnTo>
                    <a:pt x="707136" y="4088599"/>
                  </a:lnTo>
                  <a:lnTo>
                    <a:pt x="667766" y="4126699"/>
                  </a:lnTo>
                  <a:lnTo>
                    <a:pt x="622554" y="4165993"/>
                  </a:lnTo>
                  <a:lnTo>
                    <a:pt x="521398" y="4244581"/>
                  </a:lnTo>
                  <a:lnTo>
                    <a:pt x="466636" y="4285056"/>
                  </a:lnTo>
                  <a:lnTo>
                    <a:pt x="414261" y="4326724"/>
                  </a:lnTo>
                  <a:lnTo>
                    <a:pt x="360692" y="4371975"/>
                  </a:lnTo>
                  <a:lnTo>
                    <a:pt x="310692" y="4420793"/>
                  </a:lnTo>
                  <a:lnTo>
                    <a:pt x="264261" y="4471987"/>
                  </a:lnTo>
                  <a:lnTo>
                    <a:pt x="221411" y="4529137"/>
                  </a:lnTo>
                  <a:lnTo>
                    <a:pt x="185699" y="4589856"/>
                  </a:lnTo>
                  <a:lnTo>
                    <a:pt x="153555" y="4654156"/>
                  </a:lnTo>
                  <a:lnTo>
                    <a:pt x="129755" y="4719637"/>
                  </a:lnTo>
                  <a:lnTo>
                    <a:pt x="107137" y="4785118"/>
                  </a:lnTo>
                  <a:lnTo>
                    <a:pt x="71424" y="4918468"/>
                  </a:lnTo>
                  <a:lnTo>
                    <a:pt x="54762" y="4980381"/>
                  </a:lnTo>
                  <a:lnTo>
                    <a:pt x="39281" y="5038725"/>
                  </a:lnTo>
                  <a:lnTo>
                    <a:pt x="20231" y="5093493"/>
                  </a:lnTo>
                  <a:lnTo>
                    <a:pt x="0" y="5143499"/>
                  </a:lnTo>
                  <a:lnTo>
                    <a:pt x="203555" y="5143499"/>
                  </a:lnTo>
                  <a:lnTo>
                    <a:pt x="223799" y="5078014"/>
                  </a:lnTo>
                  <a:lnTo>
                    <a:pt x="242836" y="5012524"/>
                  </a:lnTo>
                  <a:lnTo>
                    <a:pt x="261886" y="4945849"/>
                  </a:lnTo>
                  <a:lnTo>
                    <a:pt x="278549" y="4877993"/>
                  </a:lnTo>
                  <a:lnTo>
                    <a:pt x="298792" y="4812499"/>
                  </a:lnTo>
                  <a:lnTo>
                    <a:pt x="320217" y="4749406"/>
                  </a:lnTo>
                  <a:lnTo>
                    <a:pt x="347598" y="4689868"/>
                  </a:lnTo>
                  <a:lnTo>
                    <a:pt x="379730" y="4635106"/>
                  </a:lnTo>
                  <a:lnTo>
                    <a:pt x="415442" y="4588675"/>
                  </a:lnTo>
                  <a:lnTo>
                    <a:pt x="454736" y="4544618"/>
                  </a:lnTo>
                  <a:lnTo>
                    <a:pt x="499960" y="4504131"/>
                  </a:lnTo>
                  <a:lnTo>
                    <a:pt x="547585" y="4463656"/>
                  </a:lnTo>
                  <a:lnTo>
                    <a:pt x="698754" y="4348162"/>
                  </a:lnTo>
                  <a:lnTo>
                    <a:pt x="747521" y="4310062"/>
                  </a:lnTo>
                  <a:lnTo>
                    <a:pt x="794004" y="4269574"/>
                  </a:lnTo>
                  <a:lnTo>
                    <a:pt x="836802" y="4225531"/>
                  </a:lnTo>
                  <a:lnTo>
                    <a:pt x="876173" y="4181475"/>
                  </a:lnTo>
                  <a:lnTo>
                    <a:pt x="908304" y="4133850"/>
                  </a:lnTo>
                  <a:lnTo>
                    <a:pt x="935608" y="4080268"/>
                  </a:lnTo>
                  <a:lnTo>
                    <a:pt x="952373" y="4027881"/>
                  </a:lnTo>
                  <a:lnTo>
                    <a:pt x="963041" y="3969537"/>
                  </a:lnTo>
                  <a:lnTo>
                    <a:pt x="967739" y="3912387"/>
                  </a:lnTo>
                  <a:lnTo>
                    <a:pt x="966596" y="3851655"/>
                  </a:lnTo>
                  <a:lnTo>
                    <a:pt x="961898" y="3790950"/>
                  </a:lnTo>
                  <a:lnTo>
                    <a:pt x="955929" y="3727830"/>
                  </a:lnTo>
                  <a:lnTo>
                    <a:pt x="947546" y="3664712"/>
                  </a:lnTo>
                  <a:lnTo>
                    <a:pt x="938021" y="3601593"/>
                  </a:lnTo>
                  <a:lnTo>
                    <a:pt x="930910" y="3538474"/>
                  </a:lnTo>
                  <a:lnTo>
                    <a:pt x="926083" y="3475481"/>
                  </a:lnTo>
                  <a:lnTo>
                    <a:pt x="922527" y="3414649"/>
                  </a:lnTo>
                  <a:lnTo>
                    <a:pt x="926083" y="3355213"/>
                  </a:lnTo>
                  <a:lnTo>
                    <a:pt x="933323" y="3296793"/>
                  </a:lnTo>
                  <a:lnTo>
                    <a:pt x="948689" y="3236087"/>
                  </a:lnTo>
                  <a:lnTo>
                    <a:pt x="972566" y="3176524"/>
                  </a:lnTo>
                  <a:lnTo>
                    <a:pt x="1001141" y="3117088"/>
                  </a:lnTo>
                  <a:lnTo>
                    <a:pt x="1033272" y="3057525"/>
                  </a:lnTo>
                  <a:lnTo>
                    <a:pt x="1066546" y="2999232"/>
                  </a:lnTo>
                  <a:lnTo>
                    <a:pt x="1102360" y="2939669"/>
                  </a:lnTo>
                  <a:lnTo>
                    <a:pt x="1134491" y="2880106"/>
                  </a:lnTo>
                  <a:lnTo>
                    <a:pt x="1166622" y="2819400"/>
                  </a:lnTo>
                  <a:lnTo>
                    <a:pt x="1193927" y="2758694"/>
                  </a:lnTo>
                  <a:lnTo>
                    <a:pt x="1215390" y="2697988"/>
                  </a:lnTo>
                  <a:lnTo>
                    <a:pt x="1227328" y="2636012"/>
                  </a:lnTo>
                  <a:lnTo>
                    <a:pt x="1234440" y="2571750"/>
                  </a:lnTo>
                  <a:lnTo>
                    <a:pt x="1227328" y="2507488"/>
                  </a:lnTo>
                  <a:lnTo>
                    <a:pt x="1215390" y="2445512"/>
                  </a:lnTo>
                  <a:lnTo>
                    <a:pt x="1193927" y="2384806"/>
                  </a:lnTo>
                  <a:lnTo>
                    <a:pt x="1166622" y="2324100"/>
                  </a:lnTo>
                  <a:lnTo>
                    <a:pt x="1134491" y="2263394"/>
                  </a:lnTo>
                  <a:lnTo>
                    <a:pt x="1102360" y="2203831"/>
                  </a:lnTo>
                  <a:lnTo>
                    <a:pt x="1066546" y="2144268"/>
                  </a:lnTo>
                  <a:lnTo>
                    <a:pt x="1033272" y="2085975"/>
                  </a:lnTo>
                  <a:lnTo>
                    <a:pt x="1001141" y="2026412"/>
                  </a:lnTo>
                  <a:lnTo>
                    <a:pt x="972566" y="1966849"/>
                  </a:lnTo>
                  <a:lnTo>
                    <a:pt x="948689" y="1907413"/>
                  </a:lnTo>
                  <a:lnTo>
                    <a:pt x="933323" y="1846707"/>
                  </a:lnTo>
                  <a:lnTo>
                    <a:pt x="926083" y="1788287"/>
                  </a:lnTo>
                  <a:lnTo>
                    <a:pt x="922527" y="1728724"/>
                  </a:lnTo>
                  <a:lnTo>
                    <a:pt x="926083" y="1668017"/>
                  </a:lnTo>
                  <a:lnTo>
                    <a:pt x="930910" y="1604899"/>
                  </a:lnTo>
                  <a:lnTo>
                    <a:pt x="938021" y="1541907"/>
                  </a:lnTo>
                  <a:lnTo>
                    <a:pt x="947546" y="1478788"/>
                  </a:lnTo>
                  <a:lnTo>
                    <a:pt x="955929" y="1415669"/>
                  </a:lnTo>
                  <a:lnTo>
                    <a:pt x="961898" y="1352550"/>
                  </a:lnTo>
                  <a:lnTo>
                    <a:pt x="966596" y="1291844"/>
                  </a:lnTo>
                  <a:lnTo>
                    <a:pt x="967739" y="1231138"/>
                  </a:lnTo>
                  <a:lnTo>
                    <a:pt x="963041" y="1173988"/>
                  </a:lnTo>
                  <a:lnTo>
                    <a:pt x="952373" y="1115567"/>
                  </a:lnTo>
                  <a:lnTo>
                    <a:pt x="935608" y="1063244"/>
                  </a:lnTo>
                  <a:lnTo>
                    <a:pt x="908304" y="1009650"/>
                  </a:lnTo>
                  <a:lnTo>
                    <a:pt x="876173" y="962025"/>
                  </a:lnTo>
                  <a:lnTo>
                    <a:pt x="836802" y="917955"/>
                  </a:lnTo>
                  <a:lnTo>
                    <a:pt x="794004" y="873887"/>
                  </a:lnTo>
                  <a:lnTo>
                    <a:pt x="747521" y="833374"/>
                  </a:lnTo>
                  <a:lnTo>
                    <a:pt x="698754" y="795274"/>
                  </a:lnTo>
                  <a:lnTo>
                    <a:pt x="547585" y="679830"/>
                  </a:lnTo>
                  <a:lnTo>
                    <a:pt x="499960" y="639317"/>
                  </a:lnTo>
                  <a:lnTo>
                    <a:pt x="454736" y="598932"/>
                  </a:lnTo>
                  <a:lnTo>
                    <a:pt x="415442" y="554863"/>
                  </a:lnTo>
                  <a:lnTo>
                    <a:pt x="379730" y="508380"/>
                  </a:lnTo>
                  <a:lnTo>
                    <a:pt x="347598" y="453644"/>
                  </a:lnTo>
                  <a:lnTo>
                    <a:pt x="320217" y="394080"/>
                  </a:lnTo>
                  <a:lnTo>
                    <a:pt x="298792" y="330962"/>
                  </a:lnTo>
                  <a:lnTo>
                    <a:pt x="278549" y="265557"/>
                  </a:lnTo>
                  <a:lnTo>
                    <a:pt x="261886" y="197612"/>
                  </a:lnTo>
                  <a:lnTo>
                    <a:pt x="242836" y="130937"/>
                  </a:lnTo>
                  <a:lnTo>
                    <a:pt x="223799" y="65532"/>
                  </a:lnTo>
                  <a:lnTo>
                    <a:pt x="203555" y="0"/>
                  </a:lnTo>
                  <a:close/>
                </a:path>
              </a:pathLst>
            </a:custGeom>
            <a:solidFill>
              <a:srgbClr val="F9D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888" y="2097023"/>
              <a:ext cx="1136904" cy="94945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1298" y="1514297"/>
            <a:ext cx="26282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72639" algn="l"/>
              </a:tabLst>
            </a:pPr>
            <a:r>
              <a:rPr sz="4400" dirty="0">
                <a:solidFill>
                  <a:srgbClr val="F3F3F1"/>
                </a:solidFill>
              </a:rPr>
              <a:t>G</a:t>
            </a:r>
            <a:r>
              <a:rPr sz="4400" spc="-509" dirty="0">
                <a:solidFill>
                  <a:srgbClr val="F3F3F1"/>
                </a:solidFill>
              </a:rPr>
              <a:t> </a:t>
            </a:r>
            <a:r>
              <a:rPr sz="4400" spc="160" dirty="0">
                <a:solidFill>
                  <a:srgbClr val="F3F3F1"/>
                </a:solidFill>
              </a:rPr>
              <a:t>OA</a:t>
            </a:r>
            <a:r>
              <a:rPr sz="4400" spc="-509" dirty="0">
                <a:solidFill>
                  <a:srgbClr val="F3F3F1"/>
                </a:solidFill>
              </a:rPr>
              <a:t> </a:t>
            </a:r>
            <a:r>
              <a:rPr sz="4400" spc="-50" dirty="0">
                <a:solidFill>
                  <a:srgbClr val="F3F3F1"/>
                </a:solidFill>
              </a:rPr>
              <a:t>L</a:t>
            </a:r>
            <a:r>
              <a:rPr sz="4400" dirty="0">
                <a:solidFill>
                  <a:srgbClr val="F3F3F1"/>
                </a:solidFill>
              </a:rPr>
              <a:t>	1</a:t>
            </a:r>
            <a:r>
              <a:rPr sz="4400" spc="-509" dirty="0">
                <a:solidFill>
                  <a:srgbClr val="F3F3F1"/>
                </a:solidFill>
              </a:rPr>
              <a:t> </a:t>
            </a:r>
            <a:r>
              <a:rPr sz="4400" spc="-50" dirty="0">
                <a:solidFill>
                  <a:srgbClr val="F3F3F1"/>
                </a:solidFill>
              </a:rPr>
              <a:t>:</a:t>
            </a:r>
            <a:endParaRPr sz="4400"/>
          </a:p>
        </p:txBody>
      </p:sp>
      <p:sp>
        <p:nvSpPr>
          <p:cNvPr id="8" name="object 8"/>
          <p:cNvSpPr txBox="1"/>
          <p:nvPr/>
        </p:nvSpPr>
        <p:spPr>
          <a:xfrm>
            <a:off x="2511298" y="2738450"/>
            <a:ext cx="4900295" cy="1068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P</a:t>
            </a:r>
            <a:r>
              <a:rPr sz="3600" spc="-305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H</a:t>
            </a:r>
            <a:r>
              <a:rPr sz="3600" spc="-310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Y</a:t>
            </a:r>
            <a:r>
              <a:rPr sz="3600" spc="-305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S</a:t>
            </a:r>
            <a:r>
              <a:rPr sz="3600" spc="-310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I</a:t>
            </a:r>
            <a:r>
              <a:rPr sz="3600" spc="-305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C</a:t>
            </a:r>
            <a:r>
              <a:rPr sz="3600" spc="-390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A</a:t>
            </a:r>
            <a:r>
              <a:rPr sz="3600" spc="-315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spc="-50" dirty="0">
                <a:solidFill>
                  <a:srgbClr val="F3F3F1"/>
                </a:solidFill>
                <a:latin typeface="Rockwell"/>
                <a:cs typeface="Rockwell"/>
              </a:rPr>
              <a:t>L</a:t>
            </a:r>
            <a:endParaRPr sz="3600">
              <a:latin typeface="Rockwell"/>
              <a:cs typeface="Rockwell"/>
            </a:endParaRPr>
          </a:p>
          <a:p>
            <a:pPr marL="12700">
              <a:lnSpc>
                <a:spcPts val="4105"/>
              </a:lnSpc>
            </a:pP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I</a:t>
            </a:r>
            <a:r>
              <a:rPr sz="3600" spc="-305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N</a:t>
            </a:r>
            <a:r>
              <a:rPr sz="3600" spc="-300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F</a:t>
            </a:r>
            <a:r>
              <a:rPr sz="3600" spc="-300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R</a:t>
            </a:r>
            <a:r>
              <a:rPr sz="3600" spc="-310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A</a:t>
            </a:r>
            <a:r>
              <a:rPr sz="3600" spc="-315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S</a:t>
            </a:r>
            <a:r>
              <a:rPr sz="3600" spc="-310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T</a:t>
            </a:r>
            <a:r>
              <a:rPr sz="3600" spc="-305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R</a:t>
            </a:r>
            <a:r>
              <a:rPr sz="3600" spc="-310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U</a:t>
            </a:r>
            <a:r>
              <a:rPr sz="3600" spc="-310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C</a:t>
            </a:r>
            <a:r>
              <a:rPr sz="3600" spc="-305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T</a:t>
            </a:r>
            <a:r>
              <a:rPr sz="3600" spc="-305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U</a:t>
            </a:r>
            <a:r>
              <a:rPr sz="3600" spc="-310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R</a:t>
            </a:r>
            <a:r>
              <a:rPr sz="3600" spc="-310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spc="-50" dirty="0">
                <a:solidFill>
                  <a:srgbClr val="F3F3F1"/>
                </a:solidFill>
                <a:latin typeface="Rockwell"/>
                <a:cs typeface="Rockwell"/>
              </a:rPr>
              <a:t>E</a:t>
            </a:r>
            <a:endParaRPr sz="36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4845" cy="5143500"/>
          </a:xfrm>
          <a:custGeom>
            <a:avLst/>
            <a:gdLst/>
            <a:ahLst/>
            <a:cxnLst/>
            <a:rect l="l" t="t" r="r" b="b"/>
            <a:pathLst>
              <a:path w="664845" h="5143500">
                <a:moveTo>
                  <a:pt x="532282" y="0"/>
                </a:moveTo>
                <a:lnTo>
                  <a:pt x="0" y="0"/>
                </a:lnTo>
                <a:lnTo>
                  <a:pt x="0" y="5143499"/>
                </a:lnTo>
                <a:lnTo>
                  <a:pt x="532282" y="5143499"/>
                </a:lnTo>
                <a:lnTo>
                  <a:pt x="533476" y="5092302"/>
                </a:lnTo>
                <a:lnTo>
                  <a:pt x="539432" y="5047058"/>
                </a:lnTo>
                <a:lnTo>
                  <a:pt x="547763" y="5007775"/>
                </a:lnTo>
                <a:lnTo>
                  <a:pt x="558482" y="4973243"/>
                </a:lnTo>
                <a:lnTo>
                  <a:pt x="570395" y="4942281"/>
                </a:lnTo>
                <a:lnTo>
                  <a:pt x="584682" y="4914900"/>
                </a:lnTo>
                <a:lnTo>
                  <a:pt x="613257" y="4857750"/>
                </a:lnTo>
                <a:lnTo>
                  <a:pt x="637070" y="4799406"/>
                </a:lnTo>
                <a:lnTo>
                  <a:pt x="657313" y="4725593"/>
                </a:lnTo>
                <a:lnTo>
                  <a:pt x="662076" y="4680343"/>
                </a:lnTo>
                <a:lnTo>
                  <a:pt x="664464" y="4629150"/>
                </a:lnTo>
                <a:lnTo>
                  <a:pt x="662076" y="4577956"/>
                </a:lnTo>
                <a:lnTo>
                  <a:pt x="657313" y="4532706"/>
                </a:lnTo>
                <a:lnTo>
                  <a:pt x="648982" y="4493425"/>
                </a:lnTo>
                <a:lnTo>
                  <a:pt x="625170" y="4427931"/>
                </a:lnTo>
                <a:lnTo>
                  <a:pt x="584682" y="4343400"/>
                </a:lnTo>
                <a:lnTo>
                  <a:pt x="570395" y="4316018"/>
                </a:lnTo>
                <a:lnTo>
                  <a:pt x="558482" y="4285056"/>
                </a:lnTo>
                <a:lnTo>
                  <a:pt x="547763" y="4250524"/>
                </a:lnTo>
                <a:lnTo>
                  <a:pt x="539432" y="4211243"/>
                </a:lnTo>
                <a:lnTo>
                  <a:pt x="533476" y="4165993"/>
                </a:lnTo>
                <a:lnTo>
                  <a:pt x="532282" y="4114800"/>
                </a:lnTo>
                <a:lnTo>
                  <a:pt x="533476" y="4063606"/>
                </a:lnTo>
                <a:lnTo>
                  <a:pt x="539432" y="4018356"/>
                </a:lnTo>
                <a:lnTo>
                  <a:pt x="547763" y="3979062"/>
                </a:lnTo>
                <a:lnTo>
                  <a:pt x="570395" y="3913581"/>
                </a:lnTo>
                <a:lnTo>
                  <a:pt x="584682" y="3886200"/>
                </a:lnTo>
                <a:lnTo>
                  <a:pt x="613257" y="3829050"/>
                </a:lnTo>
                <a:lnTo>
                  <a:pt x="637070" y="3770756"/>
                </a:lnTo>
                <a:lnTo>
                  <a:pt x="657313" y="3696843"/>
                </a:lnTo>
                <a:lnTo>
                  <a:pt x="662076" y="3651630"/>
                </a:lnTo>
                <a:lnTo>
                  <a:pt x="664464" y="3600450"/>
                </a:lnTo>
                <a:lnTo>
                  <a:pt x="662076" y="3549269"/>
                </a:lnTo>
                <a:lnTo>
                  <a:pt x="657313" y="3504056"/>
                </a:lnTo>
                <a:lnTo>
                  <a:pt x="648982" y="3464687"/>
                </a:lnTo>
                <a:lnTo>
                  <a:pt x="625170" y="3399281"/>
                </a:lnTo>
                <a:lnTo>
                  <a:pt x="584682" y="3314700"/>
                </a:lnTo>
                <a:lnTo>
                  <a:pt x="570395" y="3287268"/>
                </a:lnTo>
                <a:lnTo>
                  <a:pt x="558482" y="3256406"/>
                </a:lnTo>
                <a:lnTo>
                  <a:pt x="547763" y="3221863"/>
                </a:lnTo>
                <a:lnTo>
                  <a:pt x="539432" y="3182493"/>
                </a:lnTo>
                <a:lnTo>
                  <a:pt x="533476" y="3137281"/>
                </a:lnTo>
                <a:lnTo>
                  <a:pt x="532282" y="3086100"/>
                </a:lnTo>
                <a:lnTo>
                  <a:pt x="533476" y="3034919"/>
                </a:lnTo>
                <a:lnTo>
                  <a:pt x="539432" y="2989707"/>
                </a:lnTo>
                <a:lnTo>
                  <a:pt x="547763" y="2950337"/>
                </a:lnTo>
                <a:lnTo>
                  <a:pt x="570395" y="2884932"/>
                </a:lnTo>
                <a:lnTo>
                  <a:pt x="584682" y="2857500"/>
                </a:lnTo>
                <a:lnTo>
                  <a:pt x="613257" y="2800350"/>
                </a:lnTo>
                <a:lnTo>
                  <a:pt x="637070" y="2742057"/>
                </a:lnTo>
                <a:lnTo>
                  <a:pt x="657313" y="2668143"/>
                </a:lnTo>
                <a:lnTo>
                  <a:pt x="662076" y="2622931"/>
                </a:lnTo>
                <a:lnTo>
                  <a:pt x="664464" y="2570607"/>
                </a:lnTo>
                <a:lnTo>
                  <a:pt x="662076" y="2520569"/>
                </a:lnTo>
                <a:lnTo>
                  <a:pt x="657313" y="2475357"/>
                </a:lnTo>
                <a:lnTo>
                  <a:pt x="648982" y="2435987"/>
                </a:lnTo>
                <a:lnTo>
                  <a:pt x="625170" y="2370582"/>
                </a:lnTo>
                <a:lnTo>
                  <a:pt x="584682" y="2286000"/>
                </a:lnTo>
                <a:lnTo>
                  <a:pt x="570395" y="2258568"/>
                </a:lnTo>
                <a:lnTo>
                  <a:pt x="558482" y="2227707"/>
                </a:lnTo>
                <a:lnTo>
                  <a:pt x="547763" y="2193163"/>
                </a:lnTo>
                <a:lnTo>
                  <a:pt x="539432" y="2153793"/>
                </a:lnTo>
                <a:lnTo>
                  <a:pt x="533476" y="2108581"/>
                </a:lnTo>
                <a:lnTo>
                  <a:pt x="532282" y="2057400"/>
                </a:lnTo>
                <a:lnTo>
                  <a:pt x="533476" y="2006219"/>
                </a:lnTo>
                <a:lnTo>
                  <a:pt x="539432" y="1961007"/>
                </a:lnTo>
                <a:lnTo>
                  <a:pt x="547763" y="1921637"/>
                </a:lnTo>
                <a:lnTo>
                  <a:pt x="570395" y="1856232"/>
                </a:lnTo>
                <a:lnTo>
                  <a:pt x="584682" y="1828800"/>
                </a:lnTo>
                <a:lnTo>
                  <a:pt x="613257" y="1771650"/>
                </a:lnTo>
                <a:lnTo>
                  <a:pt x="637070" y="1713357"/>
                </a:lnTo>
                <a:lnTo>
                  <a:pt x="657313" y="1639442"/>
                </a:lnTo>
                <a:lnTo>
                  <a:pt x="662076" y="1594230"/>
                </a:lnTo>
                <a:lnTo>
                  <a:pt x="664464" y="1543050"/>
                </a:lnTo>
                <a:lnTo>
                  <a:pt x="662076" y="1491869"/>
                </a:lnTo>
                <a:lnTo>
                  <a:pt x="657313" y="1446657"/>
                </a:lnTo>
                <a:lnTo>
                  <a:pt x="648982" y="1407287"/>
                </a:lnTo>
                <a:lnTo>
                  <a:pt x="625170" y="1341882"/>
                </a:lnTo>
                <a:lnTo>
                  <a:pt x="584682" y="1257300"/>
                </a:lnTo>
                <a:lnTo>
                  <a:pt x="570395" y="1229867"/>
                </a:lnTo>
                <a:lnTo>
                  <a:pt x="558482" y="1199007"/>
                </a:lnTo>
                <a:lnTo>
                  <a:pt x="547763" y="1164463"/>
                </a:lnTo>
                <a:lnTo>
                  <a:pt x="539432" y="1125092"/>
                </a:lnTo>
                <a:lnTo>
                  <a:pt x="533476" y="1079880"/>
                </a:lnTo>
                <a:lnTo>
                  <a:pt x="532282" y="1028700"/>
                </a:lnTo>
                <a:lnTo>
                  <a:pt x="533476" y="977519"/>
                </a:lnTo>
                <a:lnTo>
                  <a:pt x="539432" y="932307"/>
                </a:lnTo>
                <a:lnTo>
                  <a:pt x="547763" y="892937"/>
                </a:lnTo>
                <a:lnTo>
                  <a:pt x="570395" y="827532"/>
                </a:lnTo>
                <a:lnTo>
                  <a:pt x="584682" y="800100"/>
                </a:lnTo>
                <a:lnTo>
                  <a:pt x="613257" y="742950"/>
                </a:lnTo>
                <a:lnTo>
                  <a:pt x="637070" y="684657"/>
                </a:lnTo>
                <a:lnTo>
                  <a:pt x="657313" y="610742"/>
                </a:lnTo>
                <a:lnTo>
                  <a:pt x="662076" y="565530"/>
                </a:lnTo>
                <a:lnTo>
                  <a:pt x="664464" y="514350"/>
                </a:lnTo>
                <a:lnTo>
                  <a:pt x="662076" y="463169"/>
                </a:lnTo>
                <a:lnTo>
                  <a:pt x="657313" y="417957"/>
                </a:lnTo>
                <a:lnTo>
                  <a:pt x="648982" y="378587"/>
                </a:lnTo>
                <a:lnTo>
                  <a:pt x="625170" y="313182"/>
                </a:lnTo>
                <a:lnTo>
                  <a:pt x="584682" y="228600"/>
                </a:lnTo>
                <a:lnTo>
                  <a:pt x="570395" y="201167"/>
                </a:lnTo>
                <a:lnTo>
                  <a:pt x="558482" y="170307"/>
                </a:lnTo>
                <a:lnTo>
                  <a:pt x="547763" y="135762"/>
                </a:lnTo>
                <a:lnTo>
                  <a:pt x="539432" y="96392"/>
                </a:lnTo>
                <a:lnTo>
                  <a:pt x="533476" y="51180"/>
                </a:lnTo>
                <a:lnTo>
                  <a:pt x="53228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136635" y="0"/>
            <a:ext cx="1007744" cy="5143500"/>
            <a:chOff x="8136635" y="0"/>
            <a:chExt cx="1007744" cy="5143500"/>
          </a:xfrm>
        </p:grpSpPr>
        <p:sp>
          <p:nvSpPr>
            <p:cNvPr id="4" name="object 4"/>
            <p:cNvSpPr/>
            <p:nvPr/>
          </p:nvSpPr>
          <p:spPr>
            <a:xfrm>
              <a:off x="8932163" y="0"/>
              <a:ext cx="212090" cy="5143500"/>
            </a:xfrm>
            <a:custGeom>
              <a:avLst/>
              <a:gdLst/>
              <a:ahLst/>
              <a:cxnLst/>
              <a:rect l="l" t="t" r="r" b="b"/>
              <a:pathLst>
                <a:path w="212090" h="5143500">
                  <a:moveTo>
                    <a:pt x="211835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211835" y="5143500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F9D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6635" y="4483607"/>
              <a:ext cx="795527" cy="65989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4242" y="207009"/>
            <a:ext cx="5763260" cy="608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800" spc="120" dirty="0"/>
              <a:t>CONNECT</a:t>
            </a:r>
            <a:r>
              <a:rPr sz="3800" spc="160" dirty="0"/>
              <a:t> </a:t>
            </a:r>
            <a:r>
              <a:rPr sz="3800" dirty="0"/>
              <a:t>TO</a:t>
            </a:r>
            <a:r>
              <a:rPr sz="3800" spc="335" dirty="0"/>
              <a:t> </a:t>
            </a:r>
            <a:r>
              <a:rPr sz="3800" spc="110" dirty="0"/>
              <a:t>PURPOSE</a:t>
            </a:r>
            <a:endParaRPr sz="3800"/>
          </a:p>
        </p:txBody>
      </p:sp>
      <p:sp>
        <p:nvSpPr>
          <p:cNvPr id="7" name="object 7"/>
          <p:cNvSpPr txBox="1"/>
          <p:nvPr/>
        </p:nvSpPr>
        <p:spPr>
          <a:xfrm>
            <a:off x="6924293" y="2017877"/>
            <a:ext cx="1551940" cy="96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400" dirty="0">
                <a:solidFill>
                  <a:srgbClr val="4E4540"/>
                </a:solidFill>
                <a:latin typeface="Calibri"/>
                <a:cs typeface="Calibri"/>
              </a:rPr>
              <a:t>First</a:t>
            </a:r>
            <a:r>
              <a:rPr sz="1400" spc="215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4E4540"/>
                </a:solidFill>
                <a:latin typeface="Calibri"/>
                <a:cs typeface="Calibri"/>
              </a:rPr>
              <a:t>Homeowner </a:t>
            </a:r>
            <a:r>
              <a:rPr sz="1400" dirty="0">
                <a:solidFill>
                  <a:srgbClr val="4E4540"/>
                </a:solidFill>
                <a:latin typeface="Calibri"/>
                <a:cs typeface="Calibri"/>
              </a:rPr>
              <a:t>to</a:t>
            </a:r>
            <a:r>
              <a:rPr sz="1400" spc="60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4E4540"/>
                </a:solidFill>
                <a:latin typeface="Calibri"/>
                <a:cs typeface="Calibri"/>
              </a:rPr>
              <a:t>receive</a:t>
            </a:r>
            <a:r>
              <a:rPr sz="1400" spc="70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4E4540"/>
                </a:solidFill>
                <a:latin typeface="Calibri"/>
                <a:cs typeface="Calibri"/>
              </a:rPr>
              <a:t>home </a:t>
            </a:r>
            <a:r>
              <a:rPr sz="1400" dirty="0">
                <a:solidFill>
                  <a:srgbClr val="4E4540"/>
                </a:solidFill>
                <a:latin typeface="Calibri"/>
                <a:cs typeface="Calibri"/>
              </a:rPr>
              <a:t>restoration,</a:t>
            </a:r>
            <a:r>
              <a:rPr sz="1400" spc="445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400" spc="70" dirty="0">
                <a:solidFill>
                  <a:srgbClr val="4E4540"/>
                </a:solidFill>
                <a:latin typeface="Calibri"/>
                <a:cs typeface="Calibri"/>
              </a:rPr>
              <a:t>Zandra </a:t>
            </a:r>
            <a:r>
              <a:rPr sz="1400" spc="50" dirty="0">
                <a:solidFill>
                  <a:srgbClr val="4E4540"/>
                </a:solidFill>
                <a:latin typeface="Calibri"/>
                <a:cs typeface="Calibri"/>
              </a:rPr>
              <a:t>Strickland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77111" y="1155191"/>
            <a:ext cx="5097780" cy="3298190"/>
            <a:chOff x="1277111" y="1155191"/>
            <a:chExt cx="5097780" cy="329819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7111" y="1155191"/>
              <a:ext cx="5097780" cy="329793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652771" y="1812036"/>
              <a:ext cx="1620520" cy="2632075"/>
            </a:xfrm>
            <a:custGeom>
              <a:avLst/>
              <a:gdLst/>
              <a:ahLst/>
              <a:cxnLst/>
              <a:rect l="l" t="t" r="r" b="b"/>
              <a:pathLst>
                <a:path w="1620520" h="2632075">
                  <a:moveTo>
                    <a:pt x="1620012" y="0"/>
                  </a:moveTo>
                  <a:lnTo>
                    <a:pt x="0" y="0"/>
                  </a:lnTo>
                  <a:lnTo>
                    <a:pt x="0" y="2631948"/>
                  </a:lnTo>
                  <a:lnTo>
                    <a:pt x="1620012" y="2631948"/>
                  </a:lnTo>
                  <a:lnTo>
                    <a:pt x="1620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42788" y="0"/>
            <a:ext cx="3601720" cy="5143500"/>
          </a:xfrm>
          <a:custGeom>
            <a:avLst/>
            <a:gdLst/>
            <a:ahLst/>
            <a:cxnLst/>
            <a:rect l="l" t="t" r="r" b="b"/>
            <a:pathLst>
              <a:path w="3601720" h="5143500">
                <a:moveTo>
                  <a:pt x="3601212" y="0"/>
                </a:moveTo>
                <a:lnTo>
                  <a:pt x="0" y="0"/>
                </a:lnTo>
                <a:lnTo>
                  <a:pt x="3556" y="50037"/>
                </a:lnTo>
                <a:lnTo>
                  <a:pt x="9525" y="91694"/>
                </a:lnTo>
                <a:lnTo>
                  <a:pt x="16637" y="130937"/>
                </a:lnTo>
                <a:lnTo>
                  <a:pt x="40512" y="195199"/>
                </a:lnTo>
                <a:lnTo>
                  <a:pt x="54737" y="222630"/>
                </a:lnTo>
                <a:lnTo>
                  <a:pt x="82169" y="277367"/>
                </a:lnTo>
                <a:lnTo>
                  <a:pt x="107187" y="338074"/>
                </a:lnTo>
                <a:lnTo>
                  <a:pt x="126237" y="409575"/>
                </a:lnTo>
                <a:lnTo>
                  <a:pt x="132079" y="454787"/>
                </a:lnTo>
                <a:lnTo>
                  <a:pt x="134492" y="504825"/>
                </a:lnTo>
                <a:lnTo>
                  <a:pt x="132079" y="558419"/>
                </a:lnTo>
                <a:lnTo>
                  <a:pt x="126237" y="601217"/>
                </a:lnTo>
                <a:lnTo>
                  <a:pt x="117856" y="640588"/>
                </a:lnTo>
                <a:lnTo>
                  <a:pt x="95250" y="707263"/>
                </a:lnTo>
                <a:lnTo>
                  <a:pt x="66675" y="763142"/>
                </a:lnTo>
                <a:lnTo>
                  <a:pt x="52324" y="791717"/>
                </a:lnTo>
                <a:lnTo>
                  <a:pt x="26162" y="852424"/>
                </a:lnTo>
                <a:lnTo>
                  <a:pt x="8382" y="926338"/>
                </a:lnTo>
                <a:lnTo>
                  <a:pt x="1142" y="971550"/>
                </a:lnTo>
                <a:lnTo>
                  <a:pt x="0" y="1022730"/>
                </a:lnTo>
                <a:lnTo>
                  <a:pt x="1142" y="1073912"/>
                </a:lnTo>
                <a:lnTo>
                  <a:pt x="8382" y="1119124"/>
                </a:lnTo>
                <a:lnTo>
                  <a:pt x="15494" y="1158494"/>
                </a:lnTo>
                <a:lnTo>
                  <a:pt x="39242" y="1223899"/>
                </a:lnTo>
                <a:lnTo>
                  <a:pt x="66675" y="1281049"/>
                </a:lnTo>
                <a:lnTo>
                  <a:pt x="80899" y="1307338"/>
                </a:lnTo>
                <a:lnTo>
                  <a:pt x="95250" y="1337055"/>
                </a:lnTo>
                <a:lnTo>
                  <a:pt x="117856" y="1402588"/>
                </a:lnTo>
                <a:lnTo>
                  <a:pt x="126237" y="1441830"/>
                </a:lnTo>
                <a:lnTo>
                  <a:pt x="132079" y="1487042"/>
                </a:lnTo>
                <a:lnTo>
                  <a:pt x="134492" y="1538224"/>
                </a:lnTo>
                <a:lnTo>
                  <a:pt x="132079" y="1589532"/>
                </a:lnTo>
                <a:lnTo>
                  <a:pt x="126237" y="1634744"/>
                </a:lnTo>
                <a:lnTo>
                  <a:pt x="117856" y="1673987"/>
                </a:lnTo>
                <a:lnTo>
                  <a:pt x="95250" y="1739519"/>
                </a:lnTo>
                <a:lnTo>
                  <a:pt x="66675" y="1796669"/>
                </a:lnTo>
                <a:lnTo>
                  <a:pt x="52324" y="1825244"/>
                </a:lnTo>
                <a:lnTo>
                  <a:pt x="26162" y="1884807"/>
                </a:lnTo>
                <a:lnTo>
                  <a:pt x="8382" y="1959737"/>
                </a:lnTo>
                <a:lnTo>
                  <a:pt x="1142" y="2003806"/>
                </a:lnTo>
                <a:lnTo>
                  <a:pt x="0" y="2056257"/>
                </a:lnTo>
                <a:lnTo>
                  <a:pt x="1142" y="2107438"/>
                </a:lnTo>
                <a:lnTo>
                  <a:pt x="8382" y="2151507"/>
                </a:lnTo>
                <a:lnTo>
                  <a:pt x="15494" y="2191893"/>
                </a:lnTo>
                <a:lnTo>
                  <a:pt x="39242" y="2257425"/>
                </a:lnTo>
                <a:lnTo>
                  <a:pt x="66675" y="2313432"/>
                </a:lnTo>
                <a:lnTo>
                  <a:pt x="80899" y="2340737"/>
                </a:lnTo>
                <a:lnTo>
                  <a:pt x="95250" y="2370582"/>
                </a:lnTo>
                <a:lnTo>
                  <a:pt x="117856" y="2435987"/>
                </a:lnTo>
                <a:lnTo>
                  <a:pt x="126237" y="2475357"/>
                </a:lnTo>
                <a:lnTo>
                  <a:pt x="132079" y="2520569"/>
                </a:lnTo>
                <a:lnTo>
                  <a:pt x="134492" y="2570607"/>
                </a:lnTo>
                <a:lnTo>
                  <a:pt x="132079" y="2622931"/>
                </a:lnTo>
                <a:lnTo>
                  <a:pt x="126237" y="2668143"/>
                </a:lnTo>
                <a:lnTo>
                  <a:pt x="117856" y="2707513"/>
                </a:lnTo>
                <a:lnTo>
                  <a:pt x="95250" y="2772918"/>
                </a:lnTo>
                <a:lnTo>
                  <a:pt x="52324" y="2858643"/>
                </a:lnTo>
                <a:lnTo>
                  <a:pt x="39242" y="2886075"/>
                </a:lnTo>
                <a:lnTo>
                  <a:pt x="15494" y="2951607"/>
                </a:lnTo>
                <a:lnTo>
                  <a:pt x="8382" y="2990850"/>
                </a:lnTo>
                <a:lnTo>
                  <a:pt x="1142" y="3036062"/>
                </a:lnTo>
                <a:lnTo>
                  <a:pt x="0" y="3087243"/>
                </a:lnTo>
                <a:lnTo>
                  <a:pt x="1142" y="3139694"/>
                </a:lnTo>
                <a:lnTo>
                  <a:pt x="8382" y="3183763"/>
                </a:lnTo>
                <a:lnTo>
                  <a:pt x="15494" y="3223006"/>
                </a:lnTo>
                <a:lnTo>
                  <a:pt x="39242" y="3289680"/>
                </a:lnTo>
                <a:lnTo>
                  <a:pt x="80899" y="3374263"/>
                </a:lnTo>
                <a:lnTo>
                  <a:pt x="95250" y="3402838"/>
                </a:lnTo>
                <a:lnTo>
                  <a:pt x="117856" y="3469513"/>
                </a:lnTo>
                <a:lnTo>
                  <a:pt x="126237" y="3508755"/>
                </a:lnTo>
                <a:lnTo>
                  <a:pt x="132079" y="3553968"/>
                </a:lnTo>
                <a:lnTo>
                  <a:pt x="134492" y="3605149"/>
                </a:lnTo>
                <a:lnTo>
                  <a:pt x="132079" y="3656456"/>
                </a:lnTo>
                <a:lnTo>
                  <a:pt x="126237" y="3701669"/>
                </a:lnTo>
                <a:lnTo>
                  <a:pt x="117856" y="3740912"/>
                </a:lnTo>
                <a:lnTo>
                  <a:pt x="95250" y="3806444"/>
                </a:lnTo>
                <a:lnTo>
                  <a:pt x="66675" y="3862324"/>
                </a:lnTo>
                <a:lnTo>
                  <a:pt x="52324" y="3889768"/>
                </a:lnTo>
                <a:lnTo>
                  <a:pt x="26162" y="3951681"/>
                </a:lnTo>
                <a:lnTo>
                  <a:pt x="8382" y="4024312"/>
                </a:lnTo>
                <a:lnTo>
                  <a:pt x="1142" y="4069549"/>
                </a:lnTo>
                <a:lnTo>
                  <a:pt x="0" y="4120756"/>
                </a:lnTo>
                <a:lnTo>
                  <a:pt x="1142" y="4171950"/>
                </a:lnTo>
                <a:lnTo>
                  <a:pt x="8382" y="4217187"/>
                </a:lnTo>
                <a:lnTo>
                  <a:pt x="15494" y="4256481"/>
                </a:lnTo>
                <a:lnTo>
                  <a:pt x="39242" y="4321962"/>
                </a:lnTo>
                <a:lnTo>
                  <a:pt x="66675" y="4380306"/>
                </a:lnTo>
                <a:lnTo>
                  <a:pt x="80899" y="4407700"/>
                </a:lnTo>
                <a:lnTo>
                  <a:pt x="95250" y="4436275"/>
                </a:lnTo>
                <a:lnTo>
                  <a:pt x="117856" y="4502950"/>
                </a:lnTo>
                <a:lnTo>
                  <a:pt x="126237" y="4542231"/>
                </a:lnTo>
                <a:lnTo>
                  <a:pt x="132079" y="4585093"/>
                </a:lnTo>
                <a:lnTo>
                  <a:pt x="134492" y="4637481"/>
                </a:lnTo>
                <a:lnTo>
                  <a:pt x="132079" y="4688674"/>
                </a:lnTo>
                <a:lnTo>
                  <a:pt x="126237" y="4733925"/>
                </a:lnTo>
                <a:lnTo>
                  <a:pt x="107187" y="4805362"/>
                </a:lnTo>
                <a:lnTo>
                  <a:pt x="82169" y="4866081"/>
                </a:lnTo>
                <a:lnTo>
                  <a:pt x="54737" y="4920856"/>
                </a:lnTo>
                <a:lnTo>
                  <a:pt x="40512" y="4948237"/>
                </a:lnTo>
                <a:lnTo>
                  <a:pt x="16637" y="5012524"/>
                </a:lnTo>
                <a:lnTo>
                  <a:pt x="9525" y="5051821"/>
                </a:lnTo>
                <a:lnTo>
                  <a:pt x="3556" y="5093493"/>
                </a:lnTo>
                <a:lnTo>
                  <a:pt x="0" y="5143499"/>
                </a:lnTo>
                <a:lnTo>
                  <a:pt x="3601212" y="5143499"/>
                </a:lnTo>
                <a:lnTo>
                  <a:pt x="360121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13360" cy="5143500"/>
          </a:xfrm>
          <a:custGeom>
            <a:avLst/>
            <a:gdLst/>
            <a:ahLst/>
            <a:cxnLst/>
            <a:rect l="l" t="t" r="r" b="b"/>
            <a:pathLst>
              <a:path w="213360" h="5143500">
                <a:moveTo>
                  <a:pt x="213360" y="0"/>
                </a:moveTo>
                <a:lnTo>
                  <a:pt x="0" y="0"/>
                </a:lnTo>
                <a:lnTo>
                  <a:pt x="0" y="5143500"/>
                </a:lnTo>
                <a:lnTo>
                  <a:pt x="213360" y="5143500"/>
                </a:lnTo>
                <a:lnTo>
                  <a:pt x="213360" y="0"/>
                </a:lnTo>
                <a:close/>
              </a:path>
            </a:pathLst>
          </a:custGeom>
          <a:solidFill>
            <a:srgbClr val="F9D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8095" y="35051"/>
            <a:ext cx="707898" cy="5920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333235" y="622503"/>
            <a:ext cx="2106295" cy="1750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370" dirty="0">
                <a:solidFill>
                  <a:srgbClr val="F9D121"/>
                </a:solidFill>
                <a:latin typeface="Calibri"/>
                <a:cs typeface="Calibri"/>
              </a:rPr>
              <a:t>HOME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380" dirty="0">
                <a:solidFill>
                  <a:srgbClr val="F9D121"/>
                </a:solidFill>
                <a:latin typeface="Calibri"/>
                <a:cs typeface="Calibri"/>
              </a:rPr>
              <a:t>RESTORATIONS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415"/>
              </a:spcBef>
              <a:buClr>
                <a:srgbClr val="FFFFFF"/>
              </a:buClr>
              <a:buFont typeface="Arial"/>
              <a:buChar char="•"/>
              <a:tabLst>
                <a:tab pos="185420" algn="l"/>
              </a:tabLst>
            </a:pPr>
            <a:r>
              <a:rPr sz="1200" spc="85" dirty="0">
                <a:solidFill>
                  <a:srgbClr val="F3F3F1"/>
                </a:solidFill>
                <a:latin typeface="Calibri"/>
                <a:cs typeface="Calibri"/>
              </a:rPr>
              <a:t>5</a:t>
            </a:r>
            <a:r>
              <a:rPr sz="1200" spc="2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F3F3F1"/>
                </a:solidFill>
                <a:latin typeface="Calibri"/>
                <a:cs typeface="Calibri"/>
              </a:rPr>
              <a:t>homes</a:t>
            </a:r>
            <a:endParaRPr sz="1200">
              <a:latin typeface="Calibri"/>
              <a:cs typeface="Calibri"/>
            </a:endParaRPr>
          </a:p>
          <a:p>
            <a:pPr marL="527685" lvl="1" indent="-17335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528320" algn="l"/>
              </a:tabLst>
            </a:pPr>
            <a:r>
              <a:rPr sz="1050" spc="7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0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0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5th</a:t>
            </a:r>
            <a:r>
              <a:rPr sz="10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Calibri"/>
                <a:cs typeface="Calibri"/>
              </a:rPr>
              <a:t>St.</a:t>
            </a:r>
            <a:endParaRPr sz="1050">
              <a:latin typeface="Calibri"/>
              <a:cs typeface="Calibri"/>
            </a:endParaRPr>
          </a:p>
          <a:p>
            <a:pPr marL="527685" lvl="1" indent="-17335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528320" algn="l"/>
              </a:tabLst>
            </a:pPr>
            <a:r>
              <a:rPr sz="1050" spc="7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0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0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Ivy</a:t>
            </a:r>
            <a:r>
              <a:rPr sz="10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Calibri"/>
                <a:cs typeface="Calibri"/>
              </a:rPr>
              <a:t>St..</a:t>
            </a:r>
            <a:endParaRPr sz="10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135"/>
              </a:spcBef>
              <a:buClr>
                <a:srgbClr val="FFFFFF"/>
              </a:buClr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Total</a:t>
            </a:r>
            <a:r>
              <a:rPr sz="1200" spc="9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spend:</a:t>
            </a:r>
            <a:r>
              <a:rPr sz="1200" spc="12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$64,435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895" y="0"/>
            <a:ext cx="2324100" cy="257251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782823" y="0"/>
            <a:ext cx="2699385" cy="5143500"/>
            <a:chOff x="2782823" y="0"/>
            <a:chExt cx="2699385" cy="51435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2823" y="2703575"/>
              <a:ext cx="2699004" cy="243992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1027" y="0"/>
              <a:ext cx="2110740" cy="2703576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7576" y="2634994"/>
            <a:ext cx="2071116" cy="24399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4845" cy="5143500"/>
          </a:xfrm>
          <a:custGeom>
            <a:avLst/>
            <a:gdLst/>
            <a:ahLst/>
            <a:cxnLst/>
            <a:rect l="l" t="t" r="r" b="b"/>
            <a:pathLst>
              <a:path w="664845" h="5143500">
                <a:moveTo>
                  <a:pt x="532282" y="0"/>
                </a:moveTo>
                <a:lnTo>
                  <a:pt x="0" y="0"/>
                </a:lnTo>
                <a:lnTo>
                  <a:pt x="0" y="5143499"/>
                </a:lnTo>
                <a:lnTo>
                  <a:pt x="532282" y="5143499"/>
                </a:lnTo>
                <a:lnTo>
                  <a:pt x="533476" y="5092302"/>
                </a:lnTo>
                <a:lnTo>
                  <a:pt x="539432" y="5047058"/>
                </a:lnTo>
                <a:lnTo>
                  <a:pt x="547763" y="5007775"/>
                </a:lnTo>
                <a:lnTo>
                  <a:pt x="558482" y="4973243"/>
                </a:lnTo>
                <a:lnTo>
                  <a:pt x="570395" y="4942281"/>
                </a:lnTo>
                <a:lnTo>
                  <a:pt x="584682" y="4914900"/>
                </a:lnTo>
                <a:lnTo>
                  <a:pt x="613257" y="4857750"/>
                </a:lnTo>
                <a:lnTo>
                  <a:pt x="637070" y="4799406"/>
                </a:lnTo>
                <a:lnTo>
                  <a:pt x="657313" y="4725593"/>
                </a:lnTo>
                <a:lnTo>
                  <a:pt x="662076" y="4680343"/>
                </a:lnTo>
                <a:lnTo>
                  <a:pt x="664464" y="4629150"/>
                </a:lnTo>
                <a:lnTo>
                  <a:pt x="662076" y="4577956"/>
                </a:lnTo>
                <a:lnTo>
                  <a:pt x="657313" y="4532706"/>
                </a:lnTo>
                <a:lnTo>
                  <a:pt x="648982" y="4493425"/>
                </a:lnTo>
                <a:lnTo>
                  <a:pt x="625170" y="4427931"/>
                </a:lnTo>
                <a:lnTo>
                  <a:pt x="584682" y="4343400"/>
                </a:lnTo>
                <a:lnTo>
                  <a:pt x="570395" y="4316018"/>
                </a:lnTo>
                <a:lnTo>
                  <a:pt x="558482" y="4285056"/>
                </a:lnTo>
                <a:lnTo>
                  <a:pt x="547763" y="4250524"/>
                </a:lnTo>
                <a:lnTo>
                  <a:pt x="539432" y="4211243"/>
                </a:lnTo>
                <a:lnTo>
                  <a:pt x="533476" y="4165993"/>
                </a:lnTo>
                <a:lnTo>
                  <a:pt x="532282" y="4114800"/>
                </a:lnTo>
                <a:lnTo>
                  <a:pt x="533476" y="4063606"/>
                </a:lnTo>
                <a:lnTo>
                  <a:pt x="539432" y="4018356"/>
                </a:lnTo>
                <a:lnTo>
                  <a:pt x="547763" y="3979062"/>
                </a:lnTo>
                <a:lnTo>
                  <a:pt x="570395" y="3913581"/>
                </a:lnTo>
                <a:lnTo>
                  <a:pt x="584682" y="3886200"/>
                </a:lnTo>
                <a:lnTo>
                  <a:pt x="613257" y="3829050"/>
                </a:lnTo>
                <a:lnTo>
                  <a:pt x="637070" y="3770756"/>
                </a:lnTo>
                <a:lnTo>
                  <a:pt x="657313" y="3696843"/>
                </a:lnTo>
                <a:lnTo>
                  <a:pt x="662076" y="3651630"/>
                </a:lnTo>
                <a:lnTo>
                  <a:pt x="664464" y="3600450"/>
                </a:lnTo>
                <a:lnTo>
                  <a:pt x="662076" y="3549269"/>
                </a:lnTo>
                <a:lnTo>
                  <a:pt x="657313" y="3504056"/>
                </a:lnTo>
                <a:lnTo>
                  <a:pt x="648982" y="3464687"/>
                </a:lnTo>
                <a:lnTo>
                  <a:pt x="625170" y="3399281"/>
                </a:lnTo>
                <a:lnTo>
                  <a:pt x="584682" y="3314700"/>
                </a:lnTo>
                <a:lnTo>
                  <a:pt x="570395" y="3287268"/>
                </a:lnTo>
                <a:lnTo>
                  <a:pt x="558482" y="3256406"/>
                </a:lnTo>
                <a:lnTo>
                  <a:pt x="547763" y="3221863"/>
                </a:lnTo>
                <a:lnTo>
                  <a:pt x="539432" y="3182493"/>
                </a:lnTo>
                <a:lnTo>
                  <a:pt x="533476" y="3137281"/>
                </a:lnTo>
                <a:lnTo>
                  <a:pt x="532282" y="3086100"/>
                </a:lnTo>
                <a:lnTo>
                  <a:pt x="533476" y="3034919"/>
                </a:lnTo>
                <a:lnTo>
                  <a:pt x="539432" y="2989707"/>
                </a:lnTo>
                <a:lnTo>
                  <a:pt x="547763" y="2950337"/>
                </a:lnTo>
                <a:lnTo>
                  <a:pt x="570395" y="2884932"/>
                </a:lnTo>
                <a:lnTo>
                  <a:pt x="584682" y="2857500"/>
                </a:lnTo>
                <a:lnTo>
                  <a:pt x="613257" y="2800350"/>
                </a:lnTo>
                <a:lnTo>
                  <a:pt x="637070" y="2742057"/>
                </a:lnTo>
                <a:lnTo>
                  <a:pt x="657313" y="2668143"/>
                </a:lnTo>
                <a:lnTo>
                  <a:pt x="662076" y="2622931"/>
                </a:lnTo>
                <a:lnTo>
                  <a:pt x="664464" y="2570607"/>
                </a:lnTo>
                <a:lnTo>
                  <a:pt x="662076" y="2520569"/>
                </a:lnTo>
                <a:lnTo>
                  <a:pt x="657313" y="2475357"/>
                </a:lnTo>
                <a:lnTo>
                  <a:pt x="648982" y="2435987"/>
                </a:lnTo>
                <a:lnTo>
                  <a:pt x="625170" y="2370582"/>
                </a:lnTo>
                <a:lnTo>
                  <a:pt x="584682" y="2286000"/>
                </a:lnTo>
                <a:lnTo>
                  <a:pt x="570395" y="2258568"/>
                </a:lnTo>
                <a:lnTo>
                  <a:pt x="558482" y="2227707"/>
                </a:lnTo>
                <a:lnTo>
                  <a:pt x="547763" y="2193163"/>
                </a:lnTo>
                <a:lnTo>
                  <a:pt x="539432" y="2153793"/>
                </a:lnTo>
                <a:lnTo>
                  <a:pt x="533476" y="2108581"/>
                </a:lnTo>
                <a:lnTo>
                  <a:pt x="532282" y="2057400"/>
                </a:lnTo>
                <a:lnTo>
                  <a:pt x="533476" y="2006219"/>
                </a:lnTo>
                <a:lnTo>
                  <a:pt x="539432" y="1961007"/>
                </a:lnTo>
                <a:lnTo>
                  <a:pt x="547763" y="1921637"/>
                </a:lnTo>
                <a:lnTo>
                  <a:pt x="570395" y="1856232"/>
                </a:lnTo>
                <a:lnTo>
                  <a:pt x="584682" y="1828800"/>
                </a:lnTo>
                <a:lnTo>
                  <a:pt x="613257" y="1771650"/>
                </a:lnTo>
                <a:lnTo>
                  <a:pt x="637070" y="1713357"/>
                </a:lnTo>
                <a:lnTo>
                  <a:pt x="657313" y="1639442"/>
                </a:lnTo>
                <a:lnTo>
                  <a:pt x="662076" y="1594230"/>
                </a:lnTo>
                <a:lnTo>
                  <a:pt x="664464" y="1543050"/>
                </a:lnTo>
                <a:lnTo>
                  <a:pt x="662076" y="1491869"/>
                </a:lnTo>
                <a:lnTo>
                  <a:pt x="657313" y="1446657"/>
                </a:lnTo>
                <a:lnTo>
                  <a:pt x="648982" y="1407287"/>
                </a:lnTo>
                <a:lnTo>
                  <a:pt x="625170" y="1341882"/>
                </a:lnTo>
                <a:lnTo>
                  <a:pt x="584682" y="1257300"/>
                </a:lnTo>
                <a:lnTo>
                  <a:pt x="570395" y="1229867"/>
                </a:lnTo>
                <a:lnTo>
                  <a:pt x="558482" y="1199007"/>
                </a:lnTo>
                <a:lnTo>
                  <a:pt x="547763" y="1164463"/>
                </a:lnTo>
                <a:lnTo>
                  <a:pt x="539432" y="1125092"/>
                </a:lnTo>
                <a:lnTo>
                  <a:pt x="533476" y="1079880"/>
                </a:lnTo>
                <a:lnTo>
                  <a:pt x="532282" y="1028700"/>
                </a:lnTo>
                <a:lnTo>
                  <a:pt x="533476" y="977519"/>
                </a:lnTo>
                <a:lnTo>
                  <a:pt x="539432" y="932307"/>
                </a:lnTo>
                <a:lnTo>
                  <a:pt x="547763" y="892937"/>
                </a:lnTo>
                <a:lnTo>
                  <a:pt x="570395" y="827532"/>
                </a:lnTo>
                <a:lnTo>
                  <a:pt x="584682" y="800100"/>
                </a:lnTo>
                <a:lnTo>
                  <a:pt x="613257" y="742950"/>
                </a:lnTo>
                <a:lnTo>
                  <a:pt x="637070" y="684657"/>
                </a:lnTo>
                <a:lnTo>
                  <a:pt x="657313" y="610742"/>
                </a:lnTo>
                <a:lnTo>
                  <a:pt x="662076" y="565530"/>
                </a:lnTo>
                <a:lnTo>
                  <a:pt x="664464" y="514350"/>
                </a:lnTo>
                <a:lnTo>
                  <a:pt x="662076" y="463169"/>
                </a:lnTo>
                <a:lnTo>
                  <a:pt x="657313" y="417957"/>
                </a:lnTo>
                <a:lnTo>
                  <a:pt x="648982" y="378587"/>
                </a:lnTo>
                <a:lnTo>
                  <a:pt x="625170" y="313182"/>
                </a:lnTo>
                <a:lnTo>
                  <a:pt x="584682" y="228600"/>
                </a:lnTo>
                <a:lnTo>
                  <a:pt x="570395" y="201167"/>
                </a:lnTo>
                <a:lnTo>
                  <a:pt x="558482" y="170307"/>
                </a:lnTo>
                <a:lnTo>
                  <a:pt x="547763" y="135762"/>
                </a:lnTo>
                <a:lnTo>
                  <a:pt x="539432" y="96392"/>
                </a:lnTo>
                <a:lnTo>
                  <a:pt x="533476" y="51180"/>
                </a:lnTo>
                <a:lnTo>
                  <a:pt x="53228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396484" y="0"/>
            <a:ext cx="3747770" cy="5143500"/>
            <a:chOff x="5396484" y="0"/>
            <a:chExt cx="3747770" cy="5143500"/>
          </a:xfrm>
        </p:grpSpPr>
        <p:sp>
          <p:nvSpPr>
            <p:cNvPr id="4" name="object 4"/>
            <p:cNvSpPr/>
            <p:nvPr/>
          </p:nvSpPr>
          <p:spPr>
            <a:xfrm>
              <a:off x="8932164" y="0"/>
              <a:ext cx="212090" cy="5143500"/>
            </a:xfrm>
            <a:custGeom>
              <a:avLst/>
              <a:gdLst/>
              <a:ahLst/>
              <a:cxnLst/>
              <a:rect l="l" t="t" r="r" b="b"/>
              <a:pathLst>
                <a:path w="212090" h="5143500">
                  <a:moveTo>
                    <a:pt x="211835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211835" y="5143500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F9D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6636" y="4483607"/>
              <a:ext cx="795527" cy="6598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6484" y="984503"/>
              <a:ext cx="2808732" cy="360730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95"/>
              </a:spcBef>
            </a:pPr>
            <a:r>
              <a:rPr spc="85" dirty="0"/>
              <a:t>HOME</a:t>
            </a:r>
            <a:r>
              <a:rPr spc="350" dirty="0"/>
              <a:t> </a:t>
            </a:r>
            <a:r>
              <a:rPr spc="100" dirty="0"/>
              <a:t>RESTORATION</a:t>
            </a:r>
            <a:r>
              <a:rPr spc="365" dirty="0"/>
              <a:t> </a:t>
            </a:r>
            <a:r>
              <a:rPr spc="60" dirty="0"/>
              <a:t>PROJECT-</a:t>
            </a:r>
            <a:r>
              <a:rPr spc="345" dirty="0"/>
              <a:t> </a:t>
            </a:r>
            <a:r>
              <a:rPr spc="85" dirty="0"/>
              <a:t>HOME</a:t>
            </a:r>
            <a:r>
              <a:rPr spc="355" dirty="0"/>
              <a:t> </a:t>
            </a:r>
            <a:r>
              <a:rPr spc="-50" dirty="0"/>
              <a:t>1</a:t>
            </a: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712" y="1650492"/>
            <a:ext cx="4567428" cy="184251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277111" y="2144267"/>
            <a:ext cx="1053465" cy="1981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8575" rIns="0" bIns="0" rtlCol="0">
            <a:spAutoFit/>
          </a:bodyPr>
          <a:lstStyle/>
          <a:p>
            <a:pPr marL="295275">
              <a:lnSpc>
                <a:spcPct val="100000"/>
              </a:lnSpc>
              <a:spcBef>
                <a:spcPts val="225"/>
              </a:spcBef>
            </a:pPr>
            <a:r>
              <a:rPr sz="1050" b="1" spc="60" dirty="0">
                <a:solidFill>
                  <a:srgbClr val="001F5F"/>
                </a:solidFill>
                <a:latin typeface="Calibri"/>
                <a:cs typeface="Calibri"/>
              </a:rPr>
              <a:t>Private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4845" cy="5143500"/>
          </a:xfrm>
          <a:custGeom>
            <a:avLst/>
            <a:gdLst/>
            <a:ahLst/>
            <a:cxnLst/>
            <a:rect l="l" t="t" r="r" b="b"/>
            <a:pathLst>
              <a:path w="664845" h="5143500">
                <a:moveTo>
                  <a:pt x="532282" y="0"/>
                </a:moveTo>
                <a:lnTo>
                  <a:pt x="0" y="0"/>
                </a:lnTo>
                <a:lnTo>
                  <a:pt x="0" y="5143499"/>
                </a:lnTo>
                <a:lnTo>
                  <a:pt x="532282" y="5143499"/>
                </a:lnTo>
                <a:lnTo>
                  <a:pt x="533476" y="5092302"/>
                </a:lnTo>
                <a:lnTo>
                  <a:pt x="539432" y="5047058"/>
                </a:lnTo>
                <a:lnTo>
                  <a:pt x="547763" y="5007775"/>
                </a:lnTo>
                <a:lnTo>
                  <a:pt x="558482" y="4973243"/>
                </a:lnTo>
                <a:lnTo>
                  <a:pt x="570395" y="4942281"/>
                </a:lnTo>
                <a:lnTo>
                  <a:pt x="584682" y="4914900"/>
                </a:lnTo>
                <a:lnTo>
                  <a:pt x="613257" y="4857750"/>
                </a:lnTo>
                <a:lnTo>
                  <a:pt x="637070" y="4799406"/>
                </a:lnTo>
                <a:lnTo>
                  <a:pt x="657313" y="4725593"/>
                </a:lnTo>
                <a:lnTo>
                  <a:pt x="662076" y="4680343"/>
                </a:lnTo>
                <a:lnTo>
                  <a:pt x="664464" y="4629150"/>
                </a:lnTo>
                <a:lnTo>
                  <a:pt x="662076" y="4577956"/>
                </a:lnTo>
                <a:lnTo>
                  <a:pt x="657313" y="4532706"/>
                </a:lnTo>
                <a:lnTo>
                  <a:pt x="648982" y="4493425"/>
                </a:lnTo>
                <a:lnTo>
                  <a:pt x="625170" y="4427931"/>
                </a:lnTo>
                <a:lnTo>
                  <a:pt x="584682" y="4343400"/>
                </a:lnTo>
                <a:lnTo>
                  <a:pt x="570395" y="4316018"/>
                </a:lnTo>
                <a:lnTo>
                  <a:pt x="558482" y="4285056"/>
                </a:lnTo>
                <a:lnTo>
                  <a:pt x="547763" y="4250524"/>
                </a:lnTo>
                <a:lnTo>
                  <a:pt x="539432" y="4211243"/>
                </a:lnTo>
                <a:lnTo>
                  <a:pt x="533476" y="4165993"/>
                </a:lnTo>
                <a:lnTo>
                  <a:pt x="532282" y="4114800"/>
                </a:lnTo>
                <a:lnTo>
                  <a:pt x="533476" y="4063606"/>
                </a:lnTo>
                <a:lnTo>
                  <a:pt x="539432" y="4018356"/>
                </a:lnTo>
                <a:lnTo>
                  <a:pt x="547763" y="3979062"/>
                </a:lnTo>
                <a:lnTo>
                  <a:pt x="570395" y="3913581"/>
                </a:lnTo>
                <a:lnTo>
                  <a:pt x="584682" y="3886200"/>
                </a:lnTo>
                <a:lnTo>
                  <a:pt x="613257" y="3829050"/>
                </a:lnTo>
                <a:lnTo>
                  <a:pt x="637070" y="3770756"/>
                </a:lnTo>
                <a:lnTo>
                  <a:pt x="657313" y="3696843"/>
                </a:lnTo>
                <a:lnTo>
                  <a:pt x="662076" y="3651630"/>
                </a:lnTo>
                <a:lnTo>
                  <a:pt x="664464" y="3600450"/>
                </a:lnTo>
                <a:lnTo>
                  <a:pt x="662076" y="3549269"/>
                </a:lnTo>
                <a:lnTo>
                  <a:pt x="657313" y="3504056"/>
                </a:lnTo>
                <a:lnTo>
                  <a:pt x="648982" y="3464687"/>
                </a:lnTo>
                <a:lnTo>
                  <a:pt x="625170" y="3399281"/>
                </a:lnTo>
                <a:lnTo>
                  <a:pt x="584682" y="3314700"/>
                </a:lnTo>
                <a:lnTo>
                  <a:pt x="570395" y="3287268"/>
                </a:lnTo>
                <a:lnTo>
                  <a:pt x="558482" y="3256406"/>
                </a:lnTo>
                <a:lnTo>
                  <a:pt x="547763" y="3221863"/>
                </a:lnTo>
                <a:lnTo>
                  <a:pt x="539432" y="3182493"/>
                </a:lnTo>
                <a:lnTo>
                  <a:pt x="533476" y="3137281"/>
                </a:lnTo>
                <a:lnTo>
                  <a:pt x="532282" y="3086100"/>
                </a:lnTo>
                <a:lnTo>
                  <a:pt x="533476" y="3034919"/>
                </a:lnTo>
                <a:lnTo>
                  <a:pt x="539432" y="2989707"/>
                </a:lnTo>
                <a:lnTo>
                  <a:pt x="547763" y="2950337"/>
                </a:lnTo>
                <a:lnTo>
                  <a:pt x="570395" y="2884932"/>
                </a:lnTo>
                <a:lnTo>
                  <a:pt x="584682" y="2857500"/>
                </a:lnTo>
                <a:lnTo>
                  <a:pt x="613257" y="2800350"/>
                </a:lnTo>
                <a:lnTo>
                  <a:pt x="637070" y="2742057"/>
                </a:lnTo>
                <a:lnTo>
                  <a:pt x="657313" y="2668143"/>
                </a:lnTo>
                <a:lnTo>
                  <a:pt x="662076" y="2622931"/>
                </a:lnTo>
                <a:lnTo>
                  <a:pt x="664464" y="2570607"/>
                </a:lnTo>
                <a:lnTo>
                  <a:pt x="662076" y="2520569"/>
                </a:lnTo>
                <a:lnTo>
                  <a:pt x="657313" y="2475357"/>
                </a:lnTo>
                <a:lnTo>
                  <a:pt x="648982" y="2435987"/>
                </a:lnTo>
                <a:lnTo>
                  <a:pt x="625170" y="2370582"/>
                </a:lnTo>
                <a:lnTo>
                  <a:pt x="584682" y="2286000"/>
                </a:lnTo>
                <a:lnTo>
                  <a:pt x="570395" y="2258568"/>
                </a:lnTo>
                <a:lnTo>
                  <a:pt x="558482" y="2227707"/>
                </a:lnTo>
                <a:lnTo>
                  <a:pt x="547763" y="2193163"/>
                </a:lnTo>
                <a:lnTo>
                  <a:pt x="539432" y="2153793"/>
                </a:lnTo>
                <a:lnTo>
                  <a:pt x="533476" y="2108581"/>
                </a:lnTo>
                <a:lnTo>
                  <a:pt x="532282" y="2057400"/>
                </a:lnTo>
                <a:lnTo>
                  <a:pt x="533476" y="2006219"/>
                </a:lnTo>
                <a:lnTo>
                  <a:pt x="539432" y="1961007"/>
                </a:lnTo>
                <a:lnTo>
                  <a:pt x="547763" y="1921637"/>
                </a:lnTo>
                <a:lnTo>
                  <a:pt x="570395" y="1856232"/>
                </a:lnTo>
                <a:lnTo>
                  <a:pt x="584682" y="1828800"/>
                </a:lnTo>
                <a:lnTo>
                  <a:pt x="613257" y="1771650"/>
                </a:lnTo>
                <a:lnTo>
                  <a:pt x="637070" y="1713357"/>
                </a:lnTo>
                <a:lnTo>
                  <a:pt x="657313" y="1639442"/>
                </a:lnTo>
                <a:lnTo>
                  <a:pt x="662076" y="1594230"/>
                </a:lnTo>
                <a:lnTo>
                  <a:pt x="664464" y="1543050"/>
                </a:lnTo>
                <a:lnTo>
                  <a:pt x="662076" y="1491869"/>
                </a:lnTo>
                <a:lnTo>
                  <a:pt x="657313" y="1446657"/>
                </a:lnTo>
                <a:lnTo>
                  <a:pt x="648982" y="1407287"/>
                </a:lnTo>
                <a:lnTo>
                  <a:pt x="625170" y="1341882"/>
                </a:lnTo>
                <a:lnTo>
                  <a:pt x="584682" y="1257300"/>
                </a:lnTo>
                <a:lnTo>
                  <a:pt x="570395" y="1229867"/>
                </a:lnTo>
                <a:lnTo>
                  <a:pt x="558482" y="1199007"/>
                </a:lnTo>
                <a:lnTo>
                  <a:pt x="547763" y="1164463"/>
                </a:lnTo>
                <a:lnTo>
                  <a:pt x="539432" y="1125092"/>
                </a:lnTo>
                <a:lnTo>
                  <a:pt x="533476" y="1079880"/>
                </a:lnTo>
                <a:lnTo>
                  <a:pt x="532282" y="1028700"/>
                </a:lnTo>
                <a:lnTo>
                  <a:pt x="533476" y="977519"/>
                </a:lnTo>
                <a:lnTo>
                  <a:pt x="539432" y="932307"/>
                </a:lnTo>
                <a:lnTo>
                  <a:pt x="547763" y="892937"/>
                </a:lnTo>
                <a:lnTo>
                  <a:pt x="570395" y="827532"/>
                </a:lnTo>
                <a:lnTo>
                  <a:pt x="584682" y="800100"/>
                </a:lnTo>
                <a:lnTo>
                  <a:pt x="613257" y="742950"/>
                </a:lnTo>
                <a:lnTo>
                  <a:pt x="637070" y="684657"/>
                </a:lnTo>
                <a:lnTo>
                  <a:pt x="657313" y="610742"/>
                </a:lnTo>
                <a:lnTo>
                  <a:pt x="662076" y="565530"/>
                </a:lnTo>
                <a:lnTo>
                  <a:pt x="664464" y="514350"/>
                </a:lnTo>
                <a:lnTo>
                  <a:pt x="662076" y="463169"/>
                </a:lnTo>
                <a:lnTo>
                  <a:pt x="657313" y="417957"/>
                </a:lnTo>
                <a:lnTo>
                  <a:pt x="648982" y="378587"/>
                </a:lnTo>
                <a:lnTo>
                  <a:pt x="625170" y="313182"/>
                </a:lnTo>
                <a:lnTo>
                  <a:pt x="584682" y="228600"/>
                </a:lnTo>
                <a:lnTo>
                  <a:pt x="570395" y="201167"/>
                </a:lnTo>
                <a:lnTo>
                  <a:pt x="558482" y="170307"/>
                </a:lnTo>
                <a:lnTo>
                  <a:pt x="547763" y="135762"/>
                </a:lnTo>
                <a:lnTo>
                  <a:pt x="539432" y="96392"/>
                </a:lnTo>
                <a:lnTo>
                  <a:pt x="533476" y="51180"/>
                </a:lnTo>
                <a:lnTo>
                  <a:pt x="53228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136635" y="0"/>
            <a:ext cx="1007744" cy="5143500"/>
            <a:chOff x="8136635" y="0"/>
            <a:chExt cx="1007744" cy="5143500"/>
          </a:xfrm>
        </p:grpSpPr>
        <p:sp>
          <p:nvSpPr>
            <p:cNvPr id="4" name="object 4"/>
            <p:cNvSpPr/>
            <p:nvPr/>
          </p:nvSpPr>
          <p:spPr>
            <a:xfrm>
              <a:off x="8932163" y="0"/>
              <a:ext cx="212090" cy="5143500"/>
            </a:xfrm>
            <a:custGeom>
              <a:avLst/>
              <a:gdLst/>
              <a:ahLst/>
              <a:cxnLst/>
              <a:rect l="l" t="t" r="r" b="b"/>
              <a:pathLst>
                <a:path w="212090" h="5143500">
                  <a:moveTo>
                    <a:pt x="211835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211835" y="5143500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F9D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6635" y="4483607"/>
              <a:ext cx="795527" cy="65989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8301" y="203708"/>
            <a:ext cx="2153920" cy="608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800" spc="95" dirty="0"/>
              <a:t>HISTORY</a:t>
            </a:r>
            <a:endParaRPr sz="3800"/>
          </a:p>
        </p:txBody>
      </p:sp>
      <p:sp>
        <p:nvSpPr>
          <p:cNvPr id="7" name="object 7"/>
          <p:cNvSpPr txBox="1"/>
          <p:nvPr/>
        </p:nvSpPr>
        <p:spPr>
          <a:xfrm>
            <a:off x="1056843" y="1045482"/>
            <a:ext cx="7111365" cy="329057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855"/>
              </a:spcBef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300" b="1" spc="60" dirty="0">
                <a:solidFill>
                  <a:srgbClr val="404040"/>
                </a:solidFill>
                <a:latin typeface="Calibri"/>
                <a:cs typeface="Calibri"/>
              </a:rPr>
              <a:t>Battle</a:t>
            </a:r>
            <a:r>
              <a:rPr sz="1300" b="1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b="1" spc="85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300" b="1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b="1" spc="95" dirty="0">
                <a:solidFill>
                  <a:srgbClr val="404040"/>
                </a:solidFill>
                <a:latin typeface="Calibri"/>
                <a:cs typeface="Calibri"/>
              </a:rPr>
              <a:t>Orchard</a:t>
            </a:r>
            <a:r>
              <a:rPr sz="13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b="1" spc="145" dirty="0">
                <a:solidFill>
                  <a:srgbClr val="404040"/>
                </a:solidFill>
                <a:latin typeface="Calibri"/>
                <a:cs typeface="Calibri"/>
              </a:rPr>
              <a:t>Knob</a:t>
            </a:r>
            <a:r>
              <a:rPr sz="1300" b="1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b="1" spc="105" dirty="0">
                <a:solidFill>
                  <a:srgbClr val="404040"/>
                </a:solidFill>
                <a:latin typeface="Calibri"/>
                <a:cs typeface="Calibri"/>
              </a:rPr>
              <a:t>(November</a:t>
            </a:r>
            <a:r>
              <a:rPr sz="1300" b="1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b="1" spc="135" dirty="0">
                <a:solidFill>
                  <a:srgbClr val="404040"/>
                </a:solidFill>
                <a:latin typeface="Calibri"/>
                <a:cs typeface="Calibri"/>
              </a:rPr>
              <a:t>23,</a:t>
            </a:r>
            <a:r>
              <a:rPr sz="13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b="1" spc="135" dirty="0">
                <a:solidFill>
                  <a:srgbClr val="404040"/>
                </a:solidFill>
                <a:latin typeface="Calibri"/>
                <a:cs typeface="Calibri"/>
              </a:rPr>
              <a:t>1863)</a:t>
            </a:r>
            <a:endParaRPr sz="1300">
              <a:latin typeface="Calibri"/>
              <a:cs typeface="Calibri"/>
            </a:endParaRPr>
          </a:p>
          <a:p>
            <a:pPr marL="527685" marR="167640" lvl="1" indent="-172720">
              <a:lnSpc>
                <a:spcPct val="110100"/>
              </a:lnSpc>
              <a:spcBef>
                <a:spcPts val="525"/>
              </a:spcBef>
              <a:buClr>
                <a:srgbClr val="001F5F"/>
              </a:buClr>
              <a:buFont typeface="Gill Sans MT"/>
              <a:buChar char="–"/>
              <a:tabLst>
                <a:tab pos="52832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Minor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American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Civil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War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battle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saw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first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fighting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General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Grant's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plan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drive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away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Confederate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army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besieging 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Chattanooga.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army's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main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defensive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position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ran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along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Missionary 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Ridge,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east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Chattanooga.</a:t>
            </a:r>
            <a:endParaRPr sz="1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640"/>
              </a:spcBef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300" b="1" spc="95" dirty="0">
                <a:solidFill>
                  <a:srgbClr val="404040"/>
                </a:solidFill>
                <a:latin typeface="Calibri"/>
                <a:cs typeface="Calibri"/>
              </a:rPr>
              <a:t>Orchard</a:t>
            </a:r>
            <a:r>
              <a:rPr sz="1300" b="1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b="1" spc="145" dirty="0">
                <a:solidFill>
                  <a:srgbClr val="404040"/>
                </a:solidFill>
                <a:latin typeface="Calibri"/>
                <a:cs typeface="Calibri"/>
              </a:rPr>
              <a:t>Knob</a:t>
            </a:r>
            <a:r>
              <a:rPr sz="1300" b="1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b="1" spc="75" dirty="0">
                <a:solidFill>
                  <a:srgbClr val="404040"/>
                </a:solidFill>
                <a:latin typeface="Calibri"/>
                <a:cs typeface="Calibri"/>
              </a:rPr>
              <a:t>Reservation</a:t>
            </a:r>
            <a:endParaRPr sz="1300">
              <a:latin typeface="Calibri"/>
              <a:cs typeface="Calibri"/>
            </a:endParaRPr>
          </a:p>
          <a:p>
            <a:pPr marL="527685" marR="124460" lvl="1" indent="-172720">
              <a:lnSpc>
                <a:spcPct val="110000"/>
              </a:lnSpc>
              <a:spcBef>
                <a:spcPts val="525"/>
              </a:spcBef>
              <a:buClr>
                <a:srgbClr val="001F5F"/>
              </a:buClr>
              <a:buFont typeface="Gill Sans MT"/>
              <a:buChar char="–"/>
              <a:tabLst>
                <a:tab pos="528320" algn="l"/>
              </a:tabLst>
            </a:pP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Orchard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Knob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located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Chattanooga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Unit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Chickamauga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Chattanooga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National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Military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Park.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It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anomaly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what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now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central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Chattanooga—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tall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hill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sticking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out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like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sore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thumb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an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otherwise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flat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surrounding.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However,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during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Civil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War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it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was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far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away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from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city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limits.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From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top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see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all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directions,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so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addition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manning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high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points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Lookout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Mountain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Missionary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Ridge,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Confederates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posted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634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men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on and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around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Orchard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Knob.</a:t>
            </a:r>
            <a:endParaRPr sz="1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625"/>
              </a:spcBef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300" b="1" spc="85" dirty="0">
                <a:solidFill>
                  <a:srgbClr val="404040"/>
                </a:solidFill>
                <a:latin typeface="Calibri"/>
                <a:cs typeface="Calibri"/>
              </a:rPr>
              <a:t>Wildflowers</a:t>
            </a:r>
            <a:endParaRPr sz="1300">
              <a:latin typeface="Calibri"/>
              <a:cs typeface="Calibri"/>
            </a:endParaRPr>
          </a:p>
          <a:p>
            <a:pPr marL="527685" marR="5080" lvl="1" indent="-172720">
              <a:lnSpc>
                <a:spcPct val="110000"/>
              </a:lnSpc>
              <a:spcBef>
                <a:spcPts val="530"/>
              </a:spcBef>
              <a:buClr>
                <a:srgbClr val="001F5F"/>
              </a:buClr>
              <a:buFont typeface="Gill Sans MT"/>
              <a:buChar char="–"/>
              <a:tabLst>
                <a:tab pos="528320" algn="l"/>
              </a:tabLst>
            </a:pP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Orchard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Knob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represents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one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final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remnants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these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habitats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left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Chattanooga.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Today,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it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refuge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more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than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200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species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plants,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including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seven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rare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state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Tennessee.</a:t>
            </a:r>
            <a:r>
              <a:rPr sz="1100" spc="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One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rarest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plants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found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here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Clematis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Fremontii,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also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known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Fremont’s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leather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flower.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This 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species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found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only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two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sites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Tennessee,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only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three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east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Mississippi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River.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4845" cy="5143500"/>
          </a:xfrm>
          <a:custGeom>
            <a:avLst/>
            <a:gdLst/>
            <a:ahLst/>
            <a:cxnLst/>
            <a:rect l="l" t="t" r="r" b="b"/>
            <a:pathLst>
              <a:path w="664845" h="5143500">
                <a:moveTo>
                  <a:pt x="532282" y="0"/>
                </a:moveTo>
                <a:lnTo>
                  <a:pt x="0" y="0"/>
                </a:lnTo>
                <a:lnTo>
                  <a:pt x="0" y="5143499"/>
                </a:lnTo>
                <a:lnTo>
                  <a:pt x="532282" y="5143499"/>
                </a:lnTo>
                <a:lnTo>
                  <a:pt x="533476" y="5092302"/>
                </a:lnTo>
                <a:lnTo>
                  <a:pt x="539432" y="5047058"/>
                </a:lnTo>
                <a:lnTo>
                  <a:pt x="547763" y="5007775"/>
                </a:lnTo>
                <a:lnTo>
                  <a:pt x="558482" y="4973243"/>
                </a:lnTo>
                <a:lnTo>
                  <a:pt x="570395" y="4942281"/>
                </a:lnTo>
                <a:lnTo>
                  <a:pt x="584682" y="4914900"/>
                </a:lnTo>
                <a:lnTo>
                  <a:pt x="613257" y="4857750"/>
                </a:lnTo>
                <a:lnTo>
                  <a:pt x="637070" y="4799406"/>
                </a:lnTo>
                <a:lnTo>
                  <a:pt x="657313" y="4725593"/>
                </a:lnTo>
                <a:lnTo>
                  <a:pt x="662076" y="4680343"/>
                </a:lnTo>
                <a:lnTo>
                  <a:pt x="664464" y="4629150"/>
                </a:lnTo>
                <a:lnTo>
                  <a:pt x="662076" y="4577956"/>
                </a:lnTo>
                <a:lnTo>
                  <a:pt x="657313" y="4532706"/>
                </a:lnTo>
                <a:lnTo>
                  <a:pt x="648982" y="4493425"/>
                </a:lnTo>
                <a:lnTo>
                  <a:pt x="625170" y="4427931"/>
                </a:lnTo>
                <a:lnTo>
                  <a:pt x="584682" y="4343400"/>
                </a:lnTo>
                <a:lnTo>
                  <a:pt x="570395" y="4316018"/>
                </a:lnTo>
                <a:lnTo>
                  <a:pt x="558482" y="4285056"/>
                </a:lnTo>
                <a:lnTo>
                  <a:pt x="547763" y="4250524"/>
                </a:lnTo>
                <a:lnTo>
                  <a:pt x="539432" y="4211243"/>
                </a:lnTo>
                <a:lnTo>
                  <a:pt x="533476" y="4165993"/>
                </a:lnTo>
                <a:lnTo>
                  <a:pt x="532282" y="4114800"/>
                </a:lnTo>
                <a:lnTo>
                  <a:pt x="533476" y="4063606"/>
                </a:lnTo>
                <a:lnTo>
                  <a:pt x="539432" y="4018356"/>
                </a:lnTo>
                <a:lnTo>
                  <a:pt x="547763" y="3979062"/>
                </a:lnTo>
                <a:lnTo>
                  <a:pt x="570395" y="3913581"/>
                </a:lnTo>
                <a:lnTo>
                  <a:pt x="584682" y="3886200"/>
                </a:lnTo>
                <a:lnTo>
                  <a:pt x="613257" y="3829050"/>
                </a:lnTo>
                <a:lnTo>
                  <a:pt x="637070" y="3770756"/>
                </a:lnTo>
                <a:lnTo>
                  <a:pt x="657313" y="3696843"/>
                </a:lnTo>
                <a:lnTo>
                  <a:pt x="662076" y="3651630"/>
                </a:lnTo>
                <a:lnTo>
                  <a:pt x="664464" y="3600450"/>
                </a:lnTo>
                <a:lnTo>
                  <a:pt x="662076" y="3549269"/>
                </a:lnTo>
                <a:lnTo>
                  <a:pt x="657313" y="3504056"/>
                </a:lnTo>
                <a:lnTo>
                  <a:pt x="648982" y="3464687"/>
                </a:lnTo>
                <a:lnTo>
                  <a:pt x="625170" y="3399281"/>
                </a:lnTo>
                <a:lnTo>
                  <a:pt x="584682" y="3314700"/>
                </a:lnTo>
                <a:lnTo>
                  <a:pt x="570395" y="3287268"/>
                </a:lnTo>
                <a:lnTo>
                  <a:pt x="558482" y="3256406"/>
                </a:lnTo>
                <a:lnTo>
                  <a:pt x="547763" y="3221863"/>
                </a:lnTo>
                <a:lnTo>
                  <a:pt x="539432" y="3182493"/>
                </a:lnTo>
                <a:lnTo>
                  <a:pt x="533476" y="3137281"/>
                </a:lnTo>
                <a:lnTo>
                  <a:pt x="532282" y="3086100"/>
                </a:lnTo>
                <a:lnTo>
                  <a:pt x="533476" y="3034919"/>
                </a:lnTo>
                <a:lnTo>
                  <a:pt x="539432" y="2989707"/>
                </a:lnTo>
                <a:lnTo>
                  <a:pt x="547763" y="2950337"/>
                </a:lnTo>
                <a:lnTo>
                  <a:pt x="570395" y="2884932"/>
                </a:lnTo>
                <a:lnTo>
                  <a:pt x="584682" y="2857500"/>
                </a:lnTo>
                <a:lnTo>
                  <a:pt x="613257" y="2800350"/>
                </a:lnTo>
                <a:lnTo>
                  <a:pt x="637070" y="2742057"/>
                </a:lnTo>
                <a:lnTo>
                  <a:pt x="657313" y="2668143"/>
                </a:lnTo>
                <a:lnTo>
                  <a:pt x="662076" y="2622931"/>
                </a:lnTo>
                <a:lnTo>
                  <a:pt x="664464" y="2570607"/>
                </a:lnTo>
                <a:lnTo>
                  <a:pt x="662076" y="2520569"/>
                </a:lnTo>
                <a:lnTo>
                  <a:pt x="657313" y="2475357"/>
                </a:lnTo>
                <a:lnTo>
                  <a:pt x="648982" y="2435987"/>
                </a:lnTo>
                <a:lnTo>
                  <a:pt x="625170" y="2370582"/>
                </a:lnTo>
                <a:lnTo>
                  <a:pt x="584682" y="2286000"/>
                </a:lnTo>
                <a:lnTo>
                  <a:pt x="570395" y="2258568"/>
                </a:lnTo>
                <a:lnTo>
                  <a:pt x="558482" y="2227707"/>
                </a:lnTo>
                <a:lnTo>
                  <a:pt x="547763" y="2193163"/>
                </a:lnTo>
                <a:lnTo>
                  <a:pt x="539432" y="2153793"/>
                </a:lnTo>
                <a:lnTo>
                  <a:pt x="533476" y="2108581"/>
                </a:lnTo>
                <a:lnTo>
                  <a:pt x="532282" y="2057400"/>
                </a:lnTo>
                <a:lnTo>
                  <a:pt x="533476" y="2006219"/>
                </a:lnTo>
                <a:lnTo>
                  <a:pt x="539432" y="1961007"/>
                </a:lnTo>
                <a:lnTo>
                  <a:pt x="547763" y="1921637"/>
                </a:lnTo>
                <a:lnTo>
                  <a:pt x="570395" y="1856232"/>
                </a:lnTo>
                <a:lnTo>
                  <a:pt x="584682" y="1828800"/>
                </a:lnTo>
                <a:lnTo>
                  <a:pt x="613257" y="1771650"/>
                </a:lnTo>
                <a:lnTo>
                  <a:pt x="637070" y="1713357"/>
                </a:lnTo>
                <a:lnTo>
                  <a:pt x="657313" y="1639442"/>
                </a:lnTo>
                <a:lnTo>
                  <a:pt x="662076" y="1594230"/>
                </a:lnTo>
                <a:lnTo>
                  <a:pt x="664464" y="1543050"/>
                </a:lnTo>
                <a:lnTo>
                  <a:pt x="662076" y="1491869"/>
                </a:lnTo>
                <a:lnTo>
                  <a:pt x="657313" y="1446657"/>
                </a:lnTo>
                <a:lnTo>
                  <a:pt x="648982" y="1407287"/>
                </a:lnTo>
                <a:lnTo>
                  <a:pt x="625170" y="1341882"/>
                </a:lnTo>
                <a:lnTo>
                  <a:pt x="584682" y="1257300"/>
                </a:lnTo>
                <a:lnTo>
                  <a:pt x="570395" y="1229867"/>
                </a:lnTo>
                <a:lnTo>
                  <a:pt x="558482" y="1199007"/>
                </a:lnTo>
                <a:lnTo>
                  <a:pt x="547763" y="1164463"/>
                </a:lnTo>
                <a:lnTo>
                  <a:pt x="539432" y="1125092"/>
                </a:lnTo>
                <a:lnTo>
                  <a:pt x="533476" y="1079880"/>
                </a:lnTo>
                <a:lnTo>
                  <a:pt x="532282" y="1028700"/>
                </a:lnTo>
                <a:lnTo>
                  <a:pt x="533476" y="977519"/>
                </a:lnTo>
                <a:lnTo>
                  <a:pt x="539432" y="932307"/>
                </a:lnTo>
                <a:lnTo>
                  <a:pt x="547763" y="892937"/>
                </a:lnTo>
                <a:lnTo>
                  <a:pt x="570395" y="827532"/>
                </a:lnTo>
                <a:lnTo>
                  <a:pt x="584682" y="800100"/>
                </a:lnTo>
                <a:lnTo>
                  <a:pt x="613257" y="742950"/>
                </a:lnTo>
                <a:lnTo>
                  <a:pt x="637070" y="684657"/>
                </a:lnTo>
                <a:lnTo>
                  <a:pt x="657313" y="610742"/>
                </a:lnTo>
                <a:lnTo>
                  <a:pt x="662076" y="565530"/>
                </a:lnTo>
                <a:lnTo>
                  <a:pt x="664464" y="514350"/>
                </a:lnTo>
                <a:lnTo>
                  <a:pt x="662076" y="463169"/>
                </a:lnTo>
                <a:lnTo>
                  <a:pt x="657313" y="417957"/>
                </a:lnTo>
                <a:lnTo>
                  <a:pt x="648982" y="378587"/>
                </a:lnTo>
                <a:lnTo>
                  <a:pt x="625170" y="313182"/>
                </a:lnTo>
                <a:lnTo>
                  <a:pt x="584682" y="228600"/>
                </a:lnTo>
                <a:lnTo>
                  <a:pt x="570395" y="201167"/>
                </a:lnTo>
                <a:lnTo>
                  <a:pt x="558482" y="170307"/>
                </a:lnTo>
                <a:lnTo>
                  <a:pt x="547763" y="135762"/>
                </a:lnTo>
                <a:lnTo>
                  <a:pt x="539432" y="96392"/>
                </a:lnTo>
                <a:lnTo>
                  <a:pt x="533476" y="51180"/>
                </a:lnTo>
                <a:lnTo>
                  <a:pt x="53228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76444" y="0"/>
            <a:ext cx="4067810" cy="5143500"/>
            <a:chOff x="5076444" y="0"/>
            <a:chExt cx="4067810" cy="5143500"/>
          </a:xfrm>
        </p:grpSpPr>
        <p:sp>
          <p:nvSpPr>
            <p:cNvPr id="4" name="object 4"/>
            <p:cNvSpPr/>
            <p:nvPr/>
          </p:nvSpPr>
          <p:spPr>
            <a:xfrm>
              <a:off x="8932164" y="0"/>
              <a:ext cx="212090" cy="5143500"/>
            </a:xfrm>
            <a:custGeom>
              <a:avLst/>
              <a:gdLst/>
              <a:ahLst/>
              <a:cxnLst/>
              <a:rect l="l" t="t" r="r" b="b"/>
              <a:pathLst>
                <a:path w="212090" h="5143500">
                  <a:moveTo>
                    <a:pt x="211835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211835" y="5143500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F9D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6636" y="4483607"/>
              <a:ext cx="795527" cy="6598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6444" y="845819"/>
              <a:ext cx="3262884" cy="362407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95"/>
              </a:spcBef>
            </a:pPr>
            <a:r>
              <a:rPr spc="85" dirty="0"/>
              <a:t>HOME</a:t>
            </a:r>
            <a:r>
              <a:rPr spc="350" dirty="0"/>
              <a:t> </a:t>
            </a:r>
            <a:r>
              <a:rPr spc="100" dirty="0"/>
              <a:t>RESTORATION</a:t>
            </a:r>
            <a:r>
              <a:rPr spc="365" dirty="0"/>
              <a:t> </a:t>
            </a:r>
            <a:r>
              <a:rPr spc="60" dirty="0"/>
              <a:t>PROJECT-</a:t>
            </a:r>
            <a:r>
              <a:rPr spc="345" dirty="0"/>
              <a:t> </a:t>
            </a:r>
            <a:r>
              <a:rPr spc="85" dirty="0"/>
              <a:t>HOME</a:t>
            </a:r>
            <a:r>
              <a:rPr spc="355" dirty="0"/>
              <a:t> </a:t>
            </a:r>
            <a:r>
              <a:rPr spc="-50" dirty="0"/>
              <a:t>2</a:t>
            </a: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7363" y="1645920"/>
            <a:ext cx="3636264" cy="185165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510283" y="1796795"/>
            <a:ext cx="916305" cy="213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794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220"/>
              </a:spcBef>
            </a:pPr>
            <a:r>
              <a:rPr sz="1050" b="1" spc="60" dirty="0">
                <a:solidFill>
                  <a:srgbClr val="001641"/>
                </a:solidFill>
                <a:latin typeface="Calibri"/>
                <a:cs typeface="Calibri"/>
              </a:rPr>
              <a:t>Private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4845" cy="5143500"/>
          </a:xfrm>
          <a:custGeom>
            <a:avLst/>
            <a:gdLst/>
            <a:ahLst/>
            <a:cxnLst/>
            <a:rect l="l" t="t" r="r" b="b"/>
            <a:pathLst>
              <a:path w="664845" h="5143500">
                <a:moveTo>
                  <a:pt x="532282" y="0"/>
                </a:moveTo>
                <a:lnTo>
                  <a:pt x="0" y="0"/>
                </a:lnTo>
                <a:lnTo>
                  <a:pt x="0" y="5143499"/>
                </a:lnTo>
                <a:lnTo>
                  <a:pt x="532282" y="5143499"/>
                </a:lnTo>
                <a:lnTo>
                  <a:pt x="533476" y="5092302"/>
                </a:lnTo>
                <a:lnTo>
                  <a:pt x="539432" y="5047058"/>
                </a:lnTo>
                <a:lnTo>
                  <a:pt x="547763" y="5007775"/>
                </a:lnTo>
                <a:lnTo>
                  <a:pt x="558482" y="4973243"/>
                </a:lnTo>
                <a:lnTo>
                  <a:pt x="570395" y="4942281"/>
                </a:lnTo>
                <a:lnTo>
                  <a:pt x="584682" y="4914900"/>
                </a:lnTo>
                <a:lnTo>
                  <a:pt x="613257" y="4857750"/>
                </a:lnTo>
                <a:lnTo>
                  <a:pt x="637070" y="4799406"/>
                </a:lnTo>
                <a:lnTo>
                  <a:pt x="657313" y="4725593"/>
                </a:lnTo>
                <a:lnTo>
                  <a:pt x="662076" y="4680343"/>
                </a:lnTo>
                <a:lnTo>
                  <a:pt x="664464" y="4629150"/>
                </a:lnTo>
                <a:lnTo>
                  <a:pt x="662076" y="4577956"/>
                </a:lnTo>
                <a:lnTo>
                  <a:pt x="657313" y="4532706"/>
                </a:lnTo>
                <a:lnTo>
                  <a:pt x="648982" y="4493425"/>
                </a:lnTo>
                <a:lnTo>
                  <a:pt x="625170" y="4427931"/>
                </a:lnTo>
                <a:lnTo>
                  <a:pt x="584682" y="4343400"/>
                </a:lnTo>
                <a:lnTo>
                  <a:pt x="570395" y="4316018"/>
                </a:lnTo>
                <a:lnTo>
                  <a:pt x="558482" y="4285056"/>
                </a:lnTo>
                <a:lnTo>
                  <a:pt x="547763" y="4250524"/>
                </a:lnTo>
                <a:lnTo>
                  <a:pt x="539432" y="4211243"/>
                </a:lnTo>
                <a:lnTo>
                  <a:pt x="533476" y="4165993"/>
                </a:lnTo>
                <a:lnTo>
                  <a:pt x="532282" y="4114800"/>
                </a:lnTo>
                <a:lnTo>
                  <a:pt x="533476" y="4063606"/>
                </a:lnTo>
                <a:lnTo>
                  <a:pt x="539432" y="4018356"/>
                </a:lnTo>
                <a:lnTo>
                  <a:pt x="547763" y="3979062"/>
                </a:lnTo>
                <a:lnTo>
                  <a:pt x="570395" y="3913581"/>
                </a:lnTo>
                <a:lnTo>
                  <a:pt x="584682" y="3886200"/>
                </a:lnTo>
                <a:lnTo>
                  <a:pt x="613257" y="3829050"/>
                </a:lnTo>
                <a:lnTo>
                  <a:pt x="637070" y="3770756"/>
                </a:lnTo>
                <a:lnTo>
                  <a:pt x="657313" y="3696843"/>
                </a:lnTo>
                <a:lnTo>
                  <a:pt x="662076" y="3651630"/>
                </a:lnTo>
                <a:lnTo>
                  <a:pt x="664464" y="3600450"/>
                </a:lnTo>
                <a:lnTo>
                  <a:pt x="662076" y="3549269"/>
                </a:lnTo>
                <a:lnTo>
                  <a:pt x="657313" y="3504056"/>
                </a:lnTo>
                <a:lnTo>
                  <a:pt x="648982" y="3464687"/>
                </a:lnTo>
                <a:lnTo>
                  <a:pt x="625170" y="3399281"/>
                </a:lnTo>
                <a:lnTo>
                  <a:pt x="584682" y="3314700"/>
                </a:lnTo>
                <a:lnTo>
                  <a:pt x="570395" y="3287268"/>
                </a:lnTo>
                <a:lnTo>
                  <a:pt x="558482" y="3256406"/>
                </a:lnTo>
                <a:lnTo>
                  <a:pt x="547763" y="3221863"/>
                </a:lnTo>
                <a:lnTo>
                  <a:pt x="539432" y="3182493"/>
                </a:lnTo>
                <a:lnTo>
                  <a:pt x="533476" y="3137281"/>
                </a:lnTo>
                <a:lnTo>
                  <a:pt x="532282" y="3086100"/>
                </a:lnTo>
                <a:lnTo>
                  <a:pt x="533476" y="3034919"/>
                </a:lnTo>
                <a:lnTo>
                  <a:pt x="539432" y="2989707"/>
                </a:lnTo>
                <a:lnTo>
                  <a:pt x="547763" y="2950337"/>
                </a:lnTo>
                <a:lnTo>
                  <a:pt x="570395" y="2884932"/>
                </a:lnTo>
                <a:lnTo>
                  <a:pt x="584682" y="2857500"/>
                </a:lnTo>
                <a:lnTo>
                  <a:pt x="613257" y="2800350"/>
                </a:lnTo>
                <a:lnTo>
                  <a:pt x="637070" y="2742057"/>
                </a:lnTo>
                <a:lnTo>
                  <a:pt x="657313" y="2668143"/>
                </a:lnTo>
                <a:lnTo>
                  <a:pt x="662076" y="2622931"/>
                </a:lnTo>
                <a:lnTo>
                  <a:pt x="664464" y="2570607"/>
                </a:lnTo>
                <a:lnTo>
                  <a:pt x="662076" y="2520569"/>
                </a:lnTo>
                <a:lnTo>
                  <a:pt x="657313" y="2475357"/>
                </a:lnTo>
                <a:lnTo>
                  <a:pt x="648982" y="2435987"/>
                </a:lnTo>
                <a:lnTo>
                  <a:pt x="625170" y="2370582"/>
                </a:lnTo>
                <a:lnTo>
                  <a:pt x="584682" y="2286000"/>
                </a:lnTo>
                <a:lnTo>
                  <a:pt x="570395" y="2258568"/>
                </a:lnTo>
                <a:lnTo>
                  <a:pt x="558482" y="2227707"/>
                </a:lnTo>
                <a:lnTo>
                  <a:pt x="547763" y="2193163"/>
                </a:lnTo>
                <a:lnTo>
                  <a:pt x="539432" y="2153793"/>
                </a:lnTo>
                <a:lnTo>
                  <a:pt x="533476" y="2108581"/>
                </a:lnTo>
                <a:lnTo>
                  <a:pt x="532282" y="2057400"/>
                </a:lnTo>
                <a:lnTo>
                  <a:pt x="533476" y="2006219"/>
                </a:lnTo>
                <a:lnTo>
                  <a:pt x="539432" y="1961007"/>
                </a:lnTo>
                <a:lnTo>
                  <a:pt x="547763" y="1921637"/>
                </a:lnTo>
                <a:lnTo>
                  <a:pt x="570395" y="1856232"/>
                </a:lnTo>
                <a:lnTo>
                  <a:pt x="584682" y="1828800"/>
                </a:lnTo>
                <a:lnTo>
                  <a:pt x="613257" y="1771650"/>
                </a:lnTo>
                <a:lnTo>
                  <a:pt x="637070" y="1713357"/>
                </a:lnTo>
                <a:lnTo>
                  <a:pt x="657313" y="1639442"/>
                </a:lnTo>
                <a:lnTo>
                  <a:pt x="662076" y="1594230"/>
                </a:lnTo>
                <a:lnTo>
                  <a:pt x="664464" y="1543050"/>
                </a:lnTo>
                <a:lnTo>
                  <a:pt x="662076" y="1491869"/>
                </a:lnTo>
                <a:lnTo>
                  <a:pt x="657313" y="1446657"/>
                </a:lnTo>
                <a:lnTo>
                  <a:pt x="648982" y="1407287"/>
                </a:lnTo>
                <a:lnTo>
                  <a:pt x="625170" y="1341882"/>
                </a:lnTo>
                <a:lnTo>
                  <a:pt x="584682" y="1257300"/>
                </a:lnTo>
                <a:lnTo>
                  <a:pt x="570395" y="1229867"/>
                </a:lnTo>
                <a:lnTo>
                  <a:pt x="558482" y="1199007"/>
                </a:lnTo>
                <a:lnTo>
                  <a:pt x="547763" y="1164463"/>
                </a:lnTo>
                <a:lnTo>
                  <a:pt x="539432" y="1125092"/>
                </a:lnTo>
                <a:lnTo>
                  <a:pt x="533476" y="1079880"/>
                </a:lnTo>
                <a:lnTo>
                  <a:pt x="532282" y="1028700"/>
                </a:lnTo>
                <a:lnTo>
                  <a:pt x="533476" y="977519"/>
                </a:lnTo>
                <a:lnTo>
                  <a:pt x="539432" y="932307"/>
                </a:lnTo>
                <a:lnTo>
                  <a:pt x="547763" y="892937"/>
                </a:lnTo>
                <a:lnTo>
                  <a:pt x="570395" y="827532"/>
                </a:lnTo>
                <a:lnTo>
                  <a:pt x="584682" y="800100"/>
                </a:lnTo>
                <a:lnTo>
                  <a:pt x="613257" y="742950"/>
                </a:lnTo>
                <a:lnTo>
                  <a:pt x="637070" y="684657"/>
                </a:lnTo>
                <a:lnTo>
                  <a:pt x="657313" y="610742"/>
                </a:lnTo>
                <a:lnTo>
                  <a:pt x="662076" y="565530"/>
                </a:lnTo>
                <a:lnTo>
                  <a:pt x="664464" y="514350"/>
                </a:lnTo>
                <a:lnTo>
                  <a:pt x="662076" y="463169"/>
                </a:lnTo>
                <a:lnTo>
                  <a:pt x="657313" y="417957"/>
                </a:lnTo>
                <a:lnTo>
                  <a:pt x="648982" y="378587"/>
                </a:lnTo>
                <a:lnTo>
                  <a:pt x="625170" y="313182"/>
                </a:lnTo>
                <a:lnTo>
                  <a:pt x="584682" y="228600"/>
                </a:lnTo>
                <a:lnTo>
                  <a:pt x="570395" y="201167"/>
                </a:lnTo>
                <a:lnTo>
                  <a:pt x="558482" y="170307"/>
                </a:lnTo>
                <a:lnTo>
                  <a:pt x="547763" y="135762"/>
                </a:lnTo>
                <a:lnTo>
                  <a:pt x="539432" y="96392"/>
                </a:lnTo>
                <a:lnTo>
                  <a:pt x="533476" y="51180"/>
                </a:lnTo>
                <a:lnTo>
                  <a:pt x="53228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864608" y="0"/>
            <a:ext cx="4279900" cy="5143500"/>
            <a:chOff x="4864608" y="0"/>
            <a:chExt cx="4279900" cy="5143500"/>
          </a:xfrm>
        </p:grpSpPr>
        <p:sp>
          <p:nvSpPr>
            <p:cNvPr id="4" name="object 4"/>
            <p:cNvSpPr/>
            <p:nvPr/>
          </p:nvSpPr>
          <p:spPr>
            <a:xfrm>
              <a:off x="8932164" y="0"/>
              <a:ext cx="212090" cy="5143500"/>
            </a:xfrm>
            <a:custGeom>
              <a:avLst/>
              <a:gdLst/>
              <a:ahLst/>
              <a:cxnLst/>
              <a:rect l="l" t="t" r="r" b="b"/>
              <a:pathLst>
                <a:path w="212090" h="5143500">
                  <a:moveTo>
                    <a:pt x="211835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211835" y="5143500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F9D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6636" y="4483607"/>
              <a:ext cx="795527" cy="6598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4608" y="961644"/>
              <a:ext cx="3799332" cy="343509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95"/>
              </a:spcBef>
            </a:pPr>
            <a:r>
              <a:rPr spc="85" dirty="0"/>
              <a:t>HOME</a:t>
            </a:r>
            <a:r>
              <a:rPr spc="350" dirty="0"/>
              <a:t> </a:t>
            </a:r>
            <a:r>
              <a:rPr spc="100" dirty="0"/>
              <a:t>RESTORATION</a:t>
            </a:r>
            <a:r>
              <a:rPr spc="365" dirty="0"/>
              <a:t> </a:t>
            </a:r>
            <a:r>
              <a:rPr spc="60" dirty="0"/>
              <a:t>PROJECT-</a:t>
            </a:r>
            <a:r>
              <a:rPr spc="345" dirty="0"/>
              <a:t> </a:t>
            </a:r>
            <a:r>
              <a:rPr spc="85" dirty="0"/>
              <a:t>HOME</a:t>
            </a:r>
            <a:r>
              <a:rPr spc="355" dirty="0"/>
              <a:t> </a:t>
            </a:r>
            <a:r>
              <a:rPr spc="-50" dirty="0"/>
              <a:t>3</a:t>
            </a: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8783" y="1708404"/>
            <a:ext cx="3646932" cy="202996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857755" y="1784604"/>
            <a:ext cx="1216660" cy="22415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7940" rIns="0" bIns="0" rtlCol="0">
            <a:spAutoFit/>
          </a:bodyPr>
          <a:lstStyle/>
          <a:p>
            <a:pPr marL="377190">
              <a:lnSpc>
                <a:spcPct val="100000"/>
              </a:lnSpc>
              <a:spcBef>
                <a:spcPts val="220"/>
              </a:spcBef>
            </a:pPr>
            <a:r>
              <a:rPr sz="1050" b="1" spc="60" dirty="0">
                <a:solidFill>
                  <a:srgbClr val="001641"/>
                </a:solidFill>
                <a:latin typeface="Calibri"/>
                <a:cs typeface="Calibri"/>
              </a:rPr>
              <a:t>Private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4845" cy="5143500"/>
          </a:xfrm>
          <a:custGeom>
            <a:avLst/>
            <a:gdLst/>
            <a:ahLst/>
            <a:cxnLst/>
            <a:rect l="l" t="t" r="r" b="b"/>
            <a:pathLst>
              <a:path w="664845" h="5143500">
                <a:moveTo>
                  <a:pt x="532282" y="0"/>
                </a:moveTo>
                <a:lnTo>
                  <a:pt x="0" y="0"/>
                </a:lnTo>
                <a:lnTo>
                  <a:pt x="0" y="5143499"/>
                </a:lnTo>
                <a:lnTo>
                  <a:pt x="532282" y="5143499"/>
                </a:lnTo>
                <a:lnTo>
                  <a:pt x="533476" y="5092302"/>
                </a:lnTo>
                <a:lnTo>
                  <a:pt x="539432" y="5047058"/>
                </a:lnTo>
                <a:lnTo>
                  <a:pt x="547763" y="5007775"/>
                </a:lnTo>
                <a:lnTo>
                  <a:pt x="558482" y="4973243"/>
                </a:lnTo>
                <a:lnTo>
                  <a:pt x="570395" y="4942281"/>
                </a:lnTo>
                <a:lnTo>
                  <a:pt x="584682" y="4914900"/>
                </a:lnTo>
                <a:lnTo>
                  <a:pt x="613257" y="4857750"/>
                </a:lnTo>
                <a:lnTo>
                  <a:pt x="637070" y="4799406"/>
                </a:lnTo>
                <a:lnTo>
                  <a:pt x="657313" y="4725593"/>
                </a:lnTo>
                <a:lnTo>
                  <a:pt x="662076" y="4680343"/>
                </a:lnTo>
                <a:lnTo>
                  <a:pt x="664464" y="4629150"/>
                </a:lnTo>
                <a:lnTo>
                  <a:pt x="662076" y="4577956"/>
                </a:lnTo>
                <a:lnTo>
                  <a:pt x="657313" y="4532706"/>
                </a:lnTo>
                <a:lnTo>
                  <a:pt x="648982" y="4493425"/>
                </a:lnTo>
                <a:lnTo>
                  <a:pt x="625170" y="4427931"/>
                </a:lnTo>
                <a:lnTo>
                  <a:pt x="584682" y="4343400"/>
                </a:lnTo>
                <a:lnTo>
                  <a:pt x="570395" y="4316018"/>
                </a:lnTo>
                <a:lnTo>
                  <a:pt x="558482" y="4285056"/>
                </a:lnTo>
                <a:lnTo>
                  <a:pt x="547763" y="4250524"/>
                </a:lnTo>
                <a:lnTo>
                  <a:pt x="539432" y="4211243"/>
                </a:lnTo>
                <a:lnTo>
                  <a:pt x="533476" y="4165993"/>
                </a:lnTo>
                <a:lnTo>
                  <a:pt x="532282" y="4114800"/>
                </a:lnTo>
                <a:lnTo>
                  <a:pt x="533476" y="4063606"/>
                </a:lnTo>
                <a:lnTo>
                  <a:pt x="539432" y="4018356"/>
                </a:lnTo>
                <a:lnTo>
                  <a:pt x="547763" y="3979062"/>
                </a:lnTo>
                <a:lnTo>
                  <a:pt x="570395" y="3913581"/>
                </a:lnTo>
                <a:lnTo>
                  <a:pt x="584682" y="3886200"/>
                </a:lnTo>
                <a:lnTo>
                  <a:pt x="613257" y="3829050"/>
                </a:lnTo>
                <a:lnTo>
                  <a:pt x="637070" y="3770756"/>
                </a:lnTo>
                <a:lnTo>
                  <a:pt x="657313" y="3696843"/>
                </a:lnTo>
                <a:lnTo>
                  <a:pt x="662076" y="3651630"/>
                </a:lnTo>
                <a:lnTo>
                  <a:pt x="664464" y="3600450"/>
                </a:lnTo>
                <a:lnTo>
                  <a:pt x="662076" y="3549269"/>
                </a:lnTo>
                <a:lnTo>
                  <a:pt x="657313" y="3504056"/>
                </a:lnTo>
                <a:lnTo>
                  <a:pt x="648982" y="3464687"/>
                </a:lnTo>
                <a:lnTo>
                  <a:pt x="625170" y="3399281"/>
                </a:lnTo>
                <a:lnTo>
                  <a:pt x="584682" y="3314700"/>
                </a:lnTo>
                <a:lnTo>
                  <a:pt x="570395" y="3287268"/>
                </a:lnTo>
                <a:lnTo>
                  <a:pt x="558482" y="3256406"/>
                </a:lnTo>
                <a:lnTo>
                  <a:pt x="547763" y="3221863"/>
                </a:lnTo>
                <a:lnTo>
                  <a:pt x="539432" y="3182493"/>
                </a:lnTo>
                <a:lnTo>
                  <a:pt x="533476" y="3137281"/>
                </a:lnTo>
                <a:lnTo>
                  <a:pt x="532282" y="3086100"/>
                </a:lnTo>
                <a:lnTo>
                  <a:pt x="533476" y="3034919"/>
                </a:lnTo>
                <a:lnTo>
                  <a:pt x="539432" y="2989707"/>
                </a:lnTo>
                <a:lnTo>
                  <a:pt x="547763" y="2950337"/>
                </a:lnTo>
                <a:lnTo>
                  <a:pt x="570395" y="2884932"/>
                </a:lnTo>
                <a:lnTo>
                  <a:pt x="584682" y="2857500"/>
                </a:lnTo>
                <a:lnTo>
                  <a:pt x="613257" y="2800350"/>
                </a:lnTo>
                <a:lnTo>
                  <a:pt x="637070" y="2742057"/>
                </a:lnTo>
                <a:lnTo>
                  <a:pt x="657313" y="2668143"/>
                </a:lnTo>
                <a:lnTo>
                  <a:pt x="662076" y="2622931"/>
                </a:lnTo>
                <a:lnTo>
                  <a:pt x="664464" y="2570607"/>
                </a:lnTo>
                <a:lnTo>
                  <a:pt x="662076" y="2520569"/>
                </a:lnTo>
                <a:lnTo>
                  <a:pt x="657313" y="2475357"/>
                </a:lnTo>
                <a:lnTo>
                  <a:pt x="648982" y="2435987"/>
                </a:lnTo>
                <a:lnTo>
                  <a:pt x="625170" y="2370582"/>
                </a:lnTo>
                <a:lnTo>
                  <a:pt x="584682" y="2286000"/>
                </a:lnTo>
                <a:lnTo>
                  <a:pt x="570395" y="2258568"/>
                </a:lnTo>
                <a:lnTo>
                  <a:pt x="558482" y="2227707"/>
                </a:lnTo>
                <a:lnTo>
                  <a:pt x="547763" y="2193163"/>
                </a:lnTo>
                <a:lnTo>
                  <a:pt x="539432" y="2153793"/>
                </a:lnTo>
                <a:lnTo>
                  <a:pt x="533476" y="2108581"/>
                </a:lnTo>
                <a:lnTo>
                  <a:pt x="532282" y="2057400"/>
                </a:lnTo>
                <a:lnTo>
                  <a:pt x="533476" y="2006219"/>
                </a:lnTo>
                <a:lnTo>
                  <a:pt x="539432" y="1961007"/>
                </a:lnTo>
                <a:lnTo>
                  <a:pt x="547763" y="1921637"/>
                </a:lnTo>
                <a:lnTo>
                  <a:pt x="570395" y="1856232"/>
                </a:lnTo>
                <a:lnTo>
                  <a:pt x="584682" y="1828800"/>
                </a:lnTo>
                <a:lnTo>
                  <a:pt x="613257" y="1771650"/>
                </a:lnTo>
                <a:lnTo>
                  <a:pt x="637070" y="1713357"/>
                </a:lnTo>
                <a:lnTo>
                  <a:pt x="657313" y="1639442"/>
                </a:lnTo>
                <a:lnTo>
                  <a:pt x="662076" y="1594230"/>
                </a:lnTo>
                <a:lnTo>
                  <a:pt x="664464" y="1543050"/>
                </a:lnTo>
                <a:lnTo>
                  <a:pt x="662076" y="1491869"/>
                </a:lnTo>
                <a:lnTo>
                  <a:pt x="657313" y="1446657"/>
                </a:lnTo>
                <a:lnTo>
                  <a:pt x="648982" y="1407287"/>
                </a:lnTo>
                <a:lnTo>
                  <a:pt x="625170" y="1341882"/>
                </a:lnTo>
                <a:lnTo>
                  <a:pt x="584682" y="1257300"/>
                </a:lnTo>
                <a:lnTo>
                  <a:pt x="570395" y="1229867"/>
                </a:lnTo>
                <a:lnTo>
                  <a:pt x="558482" y="1199007"/>
                </a:lnTo>
                <a:lnTo>
                  <a:pt x="547763" y="1164463"/>
                </a:lnTo>
                <a:lnTo>
                  <a:pt x="539432" y="1125092"/>
                </a:lnTo>
                <a:lnTo>
                  <a:pt x="533476" y="1079880"/>
                </a:lnTo>
                <a:lnTo>
                  <a:pt x="532282" y="1028700"/>
                </a:lnTo>
                <a:lnTo>
                  <a:pt x="533476" y="977519"/>
                </a:lnTo>
                <a:lnTo>
                  <a:pt x="539432" y="932307"/>
                </a:lnTo>
                <a:lnTo>
                  <a:pt x="547763" y="892937"/>
                </a:lnTo>
                <a:lnTo>
                  <a:pt x="570395" y="827532"/>
                </a:lnTo>
                <a:lnTo>
                  <a:pt x="584682" y="800100"/>
                </a:lnTo>
                <a:lnTo>
                  <a:pt x="613257" y="742950"/>
                </a:lnTo>
                <a:lnTo>
                  <a:pt x="637070" y="684657"/>
                </a:lnTo>
                <a:lnTo>
                  <a:pt x="657313" y="610742"/>
                </a:lnTo>
                <a:lnTo>
                  <a:pt x="662076" y="565530"/>
                </a:lnTo>
                <a:lnTo>
                  <a:pt x="664464" y="514350"/>
                </a:lnTo>
                <a:lnTo>
                  <a:pt x="662076" y="463169"/>
                </a:lnTo>
                <a:lnTo>
                  <a:pt x="657313" y="417957"/>
                </a:lnTo>
                <a:lnTo>
                  <a:pt x="648982" y="378587"/>
                </a:lnTo>
                <a:lnTo>
                  <a:pt x="625170" y="313182"/>
                </a:lnTo>
                <a:lnTo>
                  <a:pt x="584682" y="228600"/>
                </a:lnTo>
                <a:lnTo>
                  <a:pt x="570395" y="201167"/>
                </a:lnTo>
                <a:lnTo>
                  <a:pt x="558482" y="170307"/>
                </a:lnTo>
                <a:lnTo>
                  <a:pt x="547763" y="135762"/>
                </a:lnTo>
                <a:lnTo>
                  <a:pt x="539432" y="96392"/>
                </a:lnTo>
                <a:lnTo>
                  <a:pt x="533476" y="51180"/>
                </a:lnTo>
                <a:lnTo>
                  <a:pt x="53228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36820" y="0"/>
            <a:ext cx="4107179" cy="5143500"/>
            <a:chOff x="5036820" y="0"/>
            <a:chExt cx="4107179" cy="5143500"/>
          </a:xfrm>
        </p:grpSpPr>
        <p:sp>
          <p:nvSpPr>
            <p:cNvPr id="4" name="object 4"/>
            <p:cNvSpPr/>
            <p:nvPr/>
          </p:nvSpPr>
          <p:spPr>
            <a:xfrm>
              <a:off x="8932164" y="0"/>
              <a:ext cx="212090" cy="5143500"/>
            </a:xfrm>
            <a:custGeom>
              <a:avLst/>
              <a:gdLst/>
              <a:ahLst/>
              <a:cxnLst/>
              <a:rect l="l" t="t" r="r" b="b"/>
              <a:pathLst>
                <a:path w="212090" h="5143500">
                  <a:moveTo>
                    <a:pt x="211835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211835" y="5143500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F9D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6636" y="4483607"/>
              <a:ext cx="795527" cy="6598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6820" y="1130808"/>
              <a:ext cx="3278124" cy="324916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95"/>
              </a:spcBef>
            </a:pPr>
            <a:r>
              <a:rPr spc="85" dirty="0"/>
              <a:t>HOME</a:t>
            </a:r>
            <a:r>
              <a:rPr spc="350" dirty="0"/>
              <a:t> </a:t>
            </a:r>
            <a:r>
              <a:rPr spc="100" dirty="0"/>
              <a:t>RESTORATION</a:t>
            </a:r>
            <a:r>
              <a:rPr spc="365" dirty="0"/>
              <a:t> </a:t>
            </a:r>
            <a:r>
              <a:rPr spc="60" dirty="0"/>
              <a:t>PROJECT-</a:t>
            </a:r>
            <a:r>
              <a:rPr spc="345" dirty="0"/>
              <a:t> </a:t>
            </a:r>
            <a:r>
              <a:rPr spc="85" dirty="0"/>
              <a:t>HOME</a:t>
            </a:r>
            <a:r>
              <a:rPr spc="355" dirty="0"/>
              <a:t> </a:t>
            </a:r>
            <a:r>
              <a:rPr spc="-50" dirty="0"/>
              <a:t>4</a:t>
            </a: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8783" y="1743455"/>
            <a:ext cx="3633216" cy="199491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18488" y="1853183"/>
            <a:ext cx="1409700" cy="281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7305" rIns="0" bIns="0" rtlCol="0">
            <a:spAutoFit/>
          </a:bodyPr>
          <a:lstStyle/>
          <a:p>
            <a:pPr marL="464184">
              <a:lnSpc>
                <a:spcPct val="100000"/>
              </a:lnSpc>
              <a:spcBef>
                <a:spcPts val="215"/>
              </a:spcBef>
            </a:pPr>
            <a:r>
              <a:rPr sz="1100" b="1" spc="60" dirty="0">
                <a:solidFill>
                  <a:srgbClr val="001641"/>
                </a:solidFill>
                <a:latin typeface="Calibri"/>
                <a:cs typeface="Calibri"/>
              </a:rPr>
              <a:t>Private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4845" cy="5143500"/>
          </a:xfrm>
          <a:custGeom>
            <a:avLst/>
            <a:gdLst/>
            <a:ahLst/>
            <a:cxnLst/>
            <a:rect l="l" t="t" r="r" b="b"/>
            <a:pathLst>
              <a:path w="664845" h="5143500">
                <a:moveTo>
                  <a:pt x="532282" y="0"/>
                </a:moveTo>
                <a:lnTo>
                  <a:pt x="0" y="0"/>
                </a:lnTo>
                <a:lnTo>
                  <a:pt x="0" y="5143499"/>
                </a:lnTo>
                <a:lnTo>
                  <a:pt x="532282" y="5143499"/>
                </a:lnTo>
                <a:lnTo>
                  <a:pt x="533476" y="5092302"/>
                </a:lnTo>
                <a:lnTo>
                  <a:pt x="539432" y="5047058"/>
                </a:lnTo>
                <a:lnTo>
                  <a:pt x="547763" y="5007775"/>
                </a:lnTo>
                <a:lnTo>
                  <a:pt x="558482" y="4973243"/>
                </a:lnTo>
                <a:lnTo>
                  <a:pt x="570395" y="4942281"/>
                </a:lnTo>
                <a:lnTo>
                  <a:pt x="584682" y="4914900"/>
                </a:lnTo>
                <a:lnTo>
                  <a:pt x="613257" y="4857750"/>
                </a:lnTo>
                <a:lnTo>
                  <a:pt x="637070" y="4799406"/>
                </a:lnTo>
                <a:lnTo>
                  <a:pt x="657313" y="4725593"/>
                </a:lnTo>
                <a:lnTo>
                  <a:pt x="662076" y="4680343"/>
                </a:lnTo>
                <a:lnTo>
                  <a:pt x="664464" y="4629150"/>
                </a:lnTo>
                <a:lnTo>
                  <a:pt x="662076" y="4577956"/>
                </a:lnTo>
                <a:lnTo>
                  <a:pt x="657313" y="4532706"/>
                </a:lnTo>
                <a:lnTo>
                  <a:pt x="648982" y="4493425"/>
                </a:lnTo>
                <a:lnTo>
                  <a:pt x="625170" y="4427931"/>
                </a:lnTo>
                <a:lnTo>
                  <a:pt x="584682" y="4343400"/>
                </a:lnTo>
                <a:lnTo>
                  <a:pt x="570395" y="4316018"/>
                </a:lnTo>
                <a:lnTo>
                  <a:pt x="558482" y="4285056"/>
                </a:lnTo>
                <a:lnTo>
                  <a:pt x="547763" y="4250524"/>
                </a:lnTo>
                <a:lnTo>
                  <a:pt x="539432" y="4211243"/>
                </a:lnTo>
                <a:lnTo>
                  <a:pt x="533476" y="4165993"/>
                </a:lnTo>
                <a:lnTo>
                  <a:pt x="532282" y="4114800"/>
                </a:lnTo>
                <a:lnTo>
                  <a:pt x="533476" y="4063606"/>
                </a:lnTo>
                <a:lnTo>
                  <a:pt x="539432" y="4018356"/>
                </a:lnTo>
                <a:lnTo>
                  <a:pt x="547763" y="3979062"/>
                </a:lnTo>
                <a:lnTo>
                  <a:pt x="570395" y="3913581"/>
                </a:lnTo>
                <a:lnTo>
                  <a:pt x="584682" y="3886200"/>
                </a:lnTo>
                <a:lnTo>
                  <a:pt x="613257" y="3829050"/>
                </a:lnTo>
                <a:lnTo>
                  <a:pt x="637070" y="3770756"/>
                </a:lnTo>
                <a:lnTo>
                  <a:pt x="657313" y="3696843"/>
                </a:lnTo>
                <a:lnTo>
                  <a:pt x="662076" y="3651630"/>
                </a:lnTo>
                <a:lnTo>
                  <a:pt x="664464" y="3600450"/>
                </a:lnTo>
                <a:lnTo>
                  <a:pt x="662076" y="3549269"/>
                </a:lnTo>
                <a:lnTo>
                  <a:pt x="657313" y="3504056"/>
                </a:lnTo>
                <a:lnTo>
                  <a:pt x="648982" y="3464687"/>
                </a:lnTo>
                <a:lnTo>
                  <a:pt x="625170" y="3399281"/>
                </a:lnTo>
                <a:lnTo>
                  <a:pt x="584682" y="3314700"/>
                </a:lnTo>
                <a:lnTo>
                  <a:pt x="570395" y="3287268"/>
                </a:lnTo>
                <a:lnTo>
                  <a:pt x="558482" y="3256406"/>
                </a:lnTo>
                <a:lnTo>
                  <a:pt x="547763" y="3221863"/>
                </a:lnTo>
                <a:lnTo>
                  <a:pt x="539432" y="3182493"/>
                </a:lnTo>
                <a:lnTo>
                  <a:pt x="533476" y="3137281"/>
                </a:lnTo>
                <a:lnTo>
                  <a:pt x="532282" y="3086100"/>
                </a:lnTo>
                <a:lnTo>
                  <a:pt x="533476" y="3034919"/>
                </a:lnTo>
                <a:lnTo>
                  <a:pt x="539432" y="2989707"/>
                </a:lnTo>
                <a:lnTo>
                  <a:pt x="547763" y="2950337"/>
                </a:lnTo>
                <a:lnTo>
                  <a:pt x="570395" y="2884932"/>
                </a:lnTo>
                <a:lnTo>
                  <a:pt x="584682" y="2857500"/>
                </a:lnTo>
                <a:lnTo>
                  <a:pt x="613257" y="2800350"/>
                </a:lnTo>
                <a:lnTo>
                  <a:pt x="637070" y="2742057"/>
                </a:lnTo>
                <a:lnTo>
                  <a:pt x="657313" y="2668143"/>
                </a:lnTo>
                <a:lnTo>
                  <a:pt x="662076" y="2622931"/>
                </a:lnTo>
                <a:lnTo>
                  <a:pt x="664464" y="2570607"/>
                </a:lnTo>
                <a:lnTo>
                  <a:pt x="662076" y="2520569"/>
                </a:lnTo>
                <a:lnTo>
                  <a:pt x="657313" y="2475357"/>
                </a:lnTo>
                <a:lnTo>
                  <a:pt x="648982" y="2435987"/>
                </a:lnTo>
                <a:lnTo>
                  <a:pt x="625170" y="2370582"/>
                </a:lnTo>
                <a:lnTo>
                  <a:pt x="584682" y="2286000"/>
                </a:lnTo>
                <a:lnTo>
                  <a:pt x="570395" y="2258568"/>
                </a:lnTo>
                <a:lnTo>
                  <a:pt x="558482" y="2227707"/>
                </a:lnTo>
                <a:lnTo>
                  <a:pt x="547763" y="2193163"/>
                </a:lnTo>
                <a:lnTo>
                  <a:pt x="539432" y="2153793"/>
                </a:lnTo>
                <a:lnTo>
                  <a:pt x="533476" y="2108581"/>
                </a:lnTo>
                <a:lnTo>
                  <a:pt x="532282" y="2057400"/>
                </a:lnTo>
                <a:lnTo>
                  <a:pt x="533476" y="2006219"/>
                </a:lnTo>
                <a:lnTo>
                  <a:pt x="539432" y="1961007"/>
                </a:lnTo>
                <a:lnTo>
                  <a:pt x="547763" y="1921637"/>
                </a:lnTo>
                <a:lnTo>
                  <a:pt x="570395" y="1856232"/>
                </a:lnTo>
                <a:lnTo>
                  <a:pt x="584682" y="1828800"/>
                </a:lnTo>
                <a:lnTo>
                  <a:pt x="613257" y="1771650"/>
                </a:lnTo>
                <a:lnTo>
                  <a:pt x="637070" y="1713357"/>
                </a:lnTo>
                <a:lnTo>
                  <a:pt x="657313" y="1639442"/>
                </a:lnTo>
                <a:lnTo>
                  <a:pt x="662076" y="1594230"/>
                </a:lnTo>
                <a:lnTo>
                  <a:pt x="664464" y="1543050"/>
                </a:lnTo>
                <a:lnTo>
                  <a:pt x="662076" y="1491869"/>
                </a:lnTo>
                <a:lnTo>
                  <a:pt x="657313" y="1446657"/>
                </a:lnTo>
                <a:lnTo>
                  <a:pt x="648982" y="1407287"/>
                </a:lnTo>
                <a:lnTo>
                  <a:pt x="625170" y="1341882"/>
                </a:lnTo>
                <a:lnTo>
                  <a:pt x="584682" y="1257300"/>
                </a:lnTo>
                <a:lnTo>
                  <a:pt x="570395" y="1229867"/>
                </a:lnTo>
                <a:lnTo>
                  <a:pt x="558482" y="1199007"/>
                </a:lnTo>
                <a:lnTo>
                  <a:pt x="547763" y="1164463"/>
                </a:lnTo>
                <a:lnTo>
                  <a:pt x="539432" y="1125092"/>
                </a:lnTo>
                <a:lnTo>
                  <a:pt x="533476" y="1079880"/>
                </a:lnTo>
                <a:lnTo>
                  <a:pt x="532282" y="1028700"/>
                </a:lnTo>
                <a:lnTo>
                  <a:pt x="533476" y="977519"/>
                </a:lnTo>
                <a:lnTo>
                  <a:pt x="539432" y="932307"/>
                </a:lnTo>
                <a:lnTo>
                  <a:pt x="547763" y="892937"/>
                </a:lnTo>
                <a:lnTo>
                  <a:pt x="570395" y="827532"/>
                </a:lnTo>
                <a:lnTo>
                  <a:pt x="584682" y="800100"/>
                </a:lnTo>
                <a:lnTo>
                  <a:pt x="613257" y="742950"/>
                </a:lnTo>
                <a:lnTo>
                  <a:pt x="637070" y="684657"/>
                </a:lnTo>
                <a:lnTo>
                  <a:pt x="657313" y="610742"/>
                </a:lnTo>
                <a:lnTo>
                  <a:pt x="662076" y="565530"/>
                </a:lnTo>
                <a:lnTo>
                  <a:pt x="664464" y="514350"/>
                </a:lnTo>
                <a:lnTo>
                  <a:pt x="662076" y="463169"/>
                </a:lnTo>
                <a:lnTo>
                  <a:pt x="657313" y="417957"/>
                </a:lnTo>
                <a:lnTo>
                  <a:pt x="648982" y="378587"/>
                </a:lnTo>
                <a:lnTo>
                  <a:pt x="625170" y="313182"/>
                </a:lnTo>
                <a:lnTo>
                  <a:pt x="584682" y="228600"/>
                </a:lnTo>
                <a:lnTo>
                  <a:pt x="570395" y="201167"/>
                </a:lnTo>
                <a:lnTo>
                  <a:pt x="558482" y="170307"/>
                </a:lnTo>
                <a:lnTo>
                  <a:pt x="547763" y="135762"/>
                </a:lnTo>
                <a:lnTo>
                  <a:pt x="539432" y="96392"/>
                </a:lnTo>
                <a:lnTo>
                  <a:pt x="533476" y="51180"/>
                </a:lnTo>
                <a:lnTo>
                  <a:pt x="53228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241035" y="0"/>
            <a:ext cx="3903345" cy="5143500"/>
            <a:chOff x="5241035" y="0"/>
            <a:chExt cx="3903345" cy="5143500"/>
          </a:xfrm>
        </p:grpSpPr>
        <p:sp>
          <p:nvSpPr>
            <p:cNvPr id="4" name="object 4"/>
            <p:cNvSpPr/>
            <p:nvPr/>
          </p:nvSpPr>
          <p:spPr>
            <a:xfrm>
              <a:off x="8932164" y="0"/>
              <a:ext cx="212090" cy="5143500"/>
            </a:xfrm>
            <a:custGeom>
              <a:avLst/>
              <a:gdLst/>
              <a:ahLst/>
              <a:cxnLst/>
              <a:rect l="l" t="t" r="r" b="b"/>
              <a:pathLst>
                <a:path w="212090" h="5143500">
                  <a:moveTo>
                    <a:pt x="211835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211835" y="5143500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F9D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6635" y="4483607"/>
              <a:ext cx="795527" cy="6598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1035" y="812291"/>
              <a:ext cx="3069336" cy="360730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95"/>
              </a:spcBef>
            </a:pPr>
            <a:r>
              <a:rPr spc="85" dirty="0"/>
              <a:t>HOME</a:t>
            </a:r>
            <a:r>
              <a:rPr spc="350" dirty="0"/>
              <a:t> </a:t>
            </a:r>
            <a:r>
              <a:rPr spc="100" dirty="0"/>
              <a:t>RESTORATION</a:t>
            </a:r>
            <a:r>
              <a:rPr spc="365" dirty="0"/>
              <a:t> </a:t>
            </a:r>
            <a:r>
              <a:rPr spc="60" dirty="0"/>
              <a:t>PROJECT-</a:t>
            </a:r>
            <a:r>
              <a:rPr spc="345" dirty="0"/>
              <a:t> </a:t>
            </a:r>
            <a:r>
              <a:rPr spc="85" dirty="0"/>
              <a:t>HOME</a:t>
            </a:r>
            <a:r>
              <a:rPr spc="355" dirty="0"/>
              <a:t> </a:t>
            </a:r>
            <a:r>
              <a:rPr spc="-50" dirty="0"/>
              <a:t>5</a:t>
            </a: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5755" y="1513332"/>
            <a:ext cx="3750564" cy="211683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839467" y="1577339"/>
            <a:ext cx="1190625" cy="2654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730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215"/>
              </a:spcBef>
            </a:pPr>
            <a:r>
              <a:rPr sz="1100" b="1" spc="60" dirty="0">
                <a:solidFill>
                  <a:srgbClr val="001641"/>
                </a:solidFill>
                <a:latin typeface="Calibri"/>
                <a:cs typeface="Calibri"/>
              </a:rPr>
              <a:t>Private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4845" cy="5143500"/>
          </a:xfrm>
          <a:custGeom>
            <a:avLst/>
            <a:gdLst/>
            <a:ahLst/>
            <a:cxnLst/>
            <a:rect l="l" t="t" r="r" b="b"/>
            <a:pathLst>
              <a:path w="664845" h="5143500">
                <a:moveTo>
                  <a:pt x="532282" y="0"/>
                </a:moveTo>
                <a:lnTo>
                  <a:pt x="0" y="0"/>
                </a:lnTo>
                <a:lnTo>
                  <a:pt x="0" y="5143499"/>
                </a:lnTo>
                <a:lnTo>
                  <a:pt x="532282" y="5143499"/>
                </a:lnTo>
                <a:lnTo>
                  <a:pt x="533476" y="5092302"/>
                </a:lnTo>
                <a:lnTo>
                  <a:pt x="539432" y="5047058"/>
                </a:lnTo>
                <a:lnTo>
                  <a:pt x="547763" y="5007775"/>
                </a:lnTo>
                <a:lnTo>
                  <a:pt x="558482" y="4973243"/>
                </a:lnTo>
                <a:lnTo>
                  <a:pt x="570395" y="4942281"/>
                </a:lnTo>
                <a:lnTo>
                  <a:pt x="584682" y="4914900"/>
                </a:lnTo>
                <a:lnTo>
                  <a:pt x="613257" y="4857750"/>
                </a:lnTo>
                <a:lnTo>
                  <a:pt x="637070" y="4799406"/>
                </a:lnTo>
                <a:lnTo>
                  <a:pt x="657313" y="4725593"/>
                </a:lnTo>
                <a:lnTo>
                  <a:pt x="662076" y="4680343"/>
                </a:lnTo>
                <a:lnTo>
                  <a:pt x="664464" y="4629150"/>
                </a:lnTo>
                <a:lnTo>
                  <a:pt x="662076" y="4577956"/>
                </a:lnTo>
                <a:lnTo>
                  <a:pt x="657313" y="4532706"/>
                </a:lnTo>
                <a:lnTo>
                  <a:pt x="648982" y="4493425"/>
                </a:lnTo>
                <a:lnTo>
                  <a:pt x="625170" y="4427931"/>
                </a:lnTo>
                <a:lnTo>
                  <a:pt x="584682" y="4343400"/>
                </a:lnTo>
                <a:lnTo>
                  <a:pt x="570395" y="4316018"/>
                </a:lnTo>
                <a:lnTo>
                  <a:pt x="558482" y="4285056"/>
                </a:lnTo>
                <a:lnTo>
                  <a:pt x="547763" y="4250524"/>
                </a:lnTo>
                <a:lnTo>
                  <a:pt x="539432" y="4211243"/>
                </a:lnTo>
                <a:lnTo>
                  <a:pt x="533476" y="4165993"/>
                </a:lnTo>
                <a:lnTo>
                  <a:pt x="532282" y="4114800"/>
                </a:lnTo>
                <a:lnTo>
                  <a:pt x="533476" y="4063606"/>
                </a:lnTo>
                <a:lnTo>
                  <a:pt x="539432" y="4018356"/>
                </a:lnTo>
                <a:lnTo>
                  <a:pt x="547763" y="3979062"/>
                </a:lnTo>
                <a:lnTo>
                  <a:pt x="570395" y="3913581"/>
                </a:lnTo>
                <a:lnTo>
                  <a:pt x="584682" y="3886200"/>
                </a:lnTo>
                <a:lnTo>
                  <a:pt x="613257" y="3829050"/>
                </a:lnTo>
                <a:lnTo>
                  <a:pt x="637070" y="3770756"/>
                </a:lnTo>
                <a:lnTo>
                  <a:pt x="657313" y="3696843"/>
                </a:lnTo>
                <a:lnTo>
                  <a:pt x="662076" y="3651630"/>
                </a:lnTo>
                <a:lnTo>
                  <a:pt x="664464" y="3600450"/>
                </a:lnTo>
                <a:lnTo>
                  <a:pt x="662076" y="3549269"/>
                </a:lnTo>
                <a:lnTo>
                  <a:pt x="657313" y="3504056"/>
                </a:lnTo>
                <a:lnTo>
                  <a:pt x="648982" y="3464687"/>
                </a:lnTo>
                <a:lnTo>
                  <a:pt x="625170" y="3399281"/>
                </a:lnTo>
                <a:lnTo>
                  <a:pt x="584682" y="3314700"/>
                </a:lnTo>
                <a:lnTo>
                  <a:pt x="570395" y="3287268"/>
                </a:lnTo>
                <a:lnTo>
                  <a:pt x="558482" y="3256406"/>
                </a:lnTo>
                <a:lnTo>
                  <a:pt x="547763" y="3221863"/>
                </a:lnTo>
                <a:lnTo>
                  <a:pt x="539432" y="3182493"/>
                </a:lnTo>
                <a:lnTo>
                  <a:pt x="533476" y="3137281"/>
                </a:lnTo>
                <a:lnTo>
                  <a:pt x="532282" y="3086100"/>
                </a:lnTo>
                <a:lnTo>
                  <a:pt x="533476" y="3034919"/>
                </a:lnTo>
                <a:lnTo>
                  <a:pt x="539432" y="2989707"/>
                </a:lnTo>
                <a:lnTo>
                  <a:pt x="547763" y="2950337"/>
                </a:lnTo>
                <a:lnTo>
                  <a:pt x="570395" y="2884932"/>
                </a:lnTo>
                <a:lnTo>
                  <a:pt x="584682" y="2857500"/>
                </a:lnTo>
                <a:lnTo>
                  <a:pt x="613257" y="2800350"/>
                </a:lnTo>
                <a:lnTo>
                  <a:pt x="637070" y="2742057"/>
                </a:lnTo>
                <a:lnTo>
                  <a:pt x="657313" y="2668143"/>
                </a:lnTo>
                <a:lnTo>
                  <a:pt x="662076" y="2622931"/>
                </a:lnTo>
                <a:lnTo>
                  <a:pt x="664464" y="2570607"/>
                </a:lnTo>
                <a:lnTo>
                  <a:pt x="662076" y="2520569"/>
                </a:lnTo>
                <a:lnTo>
                  <a:pt x="657313" y="2475357"/>
                </a:lnTo>
                <a:lnTo>
                  <a:pt x="648982" y="2435987"/>
                </a:lnTo>
                <a:lnTo>
                  <a:pt x="625170" y="2370582"/>
                </a:lnTo>
                <a:lnTo>
                  <a:pt x="584682" y="2286000"/>
                </a:lnTo>
                <a:lnTo>
                  <a:pt x="570395" y="2258568"/>
                </a:lnTo>
                <a:lnTo>
                  <a:pt x="558482" y="2227707"/>
                </a:lnTo>
                <a:lnTo>
                  <a:pt x="547763" y="2193163"/>
                </a:lnTo>
                <a:lnTo>
                  <a:pt x="539432" y="2153793"/>
                </a:lnTo>
                <a:lnTo>
                  <a:pt x="533476" y="2108581"/>
                </a:lnTo>
                <a:lnTo>
                  <a:pt x="532282" y="2057400"/>
                </a:lnTo>
                <a:lnTo>
                  <a:pt x="533476" y="2006219"/>
                </a:lnTo>
                <a:lnTo>
                  <a:pt x="539432" y="1961007"/>
                </a:lnTo>
                <a:lnTo>
                  <a:pt x="547763" y="1921637"/>
                </a:lnTo>
                <a:lnTo>
                  <a:pt x="570395" y="1856232"/>
                </a:lnTo>
                <a:lnTo>
                  <a:pt x="584682" y="1828800"/>
                </a:lnTo>
                <a:lnTo>
                  <a:pt x="613257" y="1771650"/>
                </a:lnTo>
                <a:lnTo>
                  <a:pt x="637070" y="1713357"/>
                </a:lnTo>
                <a:lnTo>
                  <a:pt x="657313" y="1639442"/>
                </a:lnTo>
                <a:lnTo>
                  <a:pt x="662076" y="1594230"/>
                </a:lnTo>
                <a:lnTo>
                  <a:pt x="664464" y="1543050"/>
                </a:lnTo>
                <a:lnTo>
                  <a:pt x="662076" y="1491869"/>
                </a:lnTo>
                <a:lnTo>
                  <a:pt x="657313" y="1446657"/>
                </a:lnTo>
                <a:lnTo>
                  <a:pt x="648982" y="1407287"/>
                </a:lnTo>
                <a:lnTo>
                  <a:pt x="625170" y="1341882"/>
                </a:lnTo>
                <a:lnTo>
                  <a:pt x="584682" y="1257300"/>
                </a:lnTo>
                <a:lnTo>
                  <a:pt x="570395" y="1229867"/>
                </a:lnTo>
                <a:lnTo>
                  <a:pt x="558482" y="1199007"/>
                </a:lnTo>
                <a:lnTo>
                  <a:pt x="547763" y="1164463"/>
                </a:lnTo>
                <a:lnTo>
                  <a:pt x="539432" y="1125092"/>
                </a:lnTo>
                <a:lnTo>
                  <a:pt x="533476" y="1079880"/>
                </a:lnTo>
                <a:lnTo>
                  <a:pt x="532282" y="1028700"/>
                </a:lnTo>
                <a:lnTo>
                  <a:pt x="533476" y="977519"/>
                </a:lnTo>
                <a:lnTo>
                  <a:pt x="539432" y="932307"/>
                </a:lnTo>
                <a:lnTo>
                  <a:pt x="547763" y="892937"/>
                </a:lnTo>
                <a:lnTo>
                  <a:pt x="570395" y="827532"/>
                </a:lnTo>
                <a:lnTo>
                  <a:pt x="584682" y="800100"/>
                </a:lnTo>
                <a:lnTo>
                  <a:pt x="613257" y="742950"/>
                </a:lnTo>
                <a:lnTo>
                  <a:pt x="637070" y="684657"/>
                </a:lnTo>
                <a:lnTo>
                  <a:pt x="657313" y="610742"/>
                </a:lnTo>
                <a:lnTo>
                  <a:pt x="662076" y="565530"/>
                </a:lnTo>
                <a:lnTo>
                  <a:pt x="664464" y="514350"/>
                </a:lnTo>
                <a:lnTo>
                  <a:pt x="662076" y="463169"/>
                </a:lnTo>
                <a:lnTo>
                  <a:pt x="657313" y="417957"/>
                </a:lnTo>
                <a:lnTo>
                  <a:pt x="648982" y="378587"/>
                </a:lnTo>
                <a:lnTo>
                  <a:pt x="625170" y="313182"/>
                </a:lnTo>
                <a:lnTo>
                  <a:pt x="584682" y="228600"/>
                </a:lnTo>
                <a:lnTo>
                  <a:pt x="570395" y="201167"/>
                </a:lnTo>
                <a:lnTo>
                  <a:pt x="558482" y="170307"/>
                </a:lnTo>
                <a:lnTo>
                  <a:pt x="547763" y="135762"/>
                </a:lnTo>
                <a:lnTo>
                  <a:pt x="539432" y="96392"/>
                </a:lnTo>
                <a:lnTo>
                  <a:pt x="533476" y="51180"/>
                </a:lnTo>
                <a:lnTo>
                  <a:pt x="53228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136635" y="0"/>
            <a:ext cx="1007744" cy="5143500"/>
            <a:chOff x="8136635" y="0"/>
            <a:chExt cx="1007744" cy="5143500"/>
          </a:xfrm>
        </p:grpSpPr>
        <p:sp>
          <p:nvSpPr>
            <p:cNvPr id="4" name="object 4"/>
            <p:cNvSpPr/>
            <p:nvPr/>
          </p:nvSpPr>
          <p:spPr>
            <a:xfrm>
              <a:off x="8932163" y="0"/>
              <a:ext cx="212090" cy="5143500"/>
            </a:xfrm>
            <a:custGeom>
              <a:avLst/>
              <a:gdLst/>
              <a:ahLst/>
              <a:cxnLst/>
              <a:rect l="l" t="t" r="r" b="b"/>
              <a:pathLst>
                <a:path w="212090" h="5143500">
                  <a:moveTo>
                    <a:pt x="211835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211835" y="5143500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F9D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6635" y="4483607"/>
              <a:ext cx="795527" cy="65989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09040" y="1190371"/>
            <a:ext cx="7230745" cy="9055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770"/>
              </a:spcBef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500" spc="105" dirty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sz="15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75" dirty="0">
                <a:solidFill>
                  <a:srgbClr val="404040"/>
                </a:solidFill>
                <a:latin typeface="Calibri"/>
                <a:cs typeface="Calibri"/>
              </a:rPr>
              <a:t>more</a:t>
            </a:r>
            <a:r>
              <a:rPr sz="15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95" dirty="0">
                <a:solidFill>
                  <a:srgbClr val="404040"/>
                </a:solidFill>
                <a:latin typeface="Calibri"/>
                <a:cs typeface="Calibri"/>
              </a:rPr>
              <a:t>homes</a:t>
            </a:r>
            <a:r>
              <a:rPr sz="15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85" dirty="0">
                <a:solidFill>
                  <a:srgbClr val="404040"/>
                </a:solidFill>
                <a:latin typeface="Calibri"/>
                <a:cs typeface="Calibri"/>
              </a:rPr>
              <a:t>awarded</a:t>
            </a:r>
            <a:r>
              <a:rPr sz="15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15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105" dirty="0">
                <a:solidFill>
                  <a:srgbClr val="404040"/>
                </a:solidFill>
                <a:latin typeface="Calibri"/>
                <a:cs typeface="Calibri"/>
              </a:rPr>
              <a:t>home</a:t>
            </a:r>
            <a:r>
              <a:rPr sz="15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restoration</a:t>
            </a:r>
            <a:endParaRPr sz="1500">
              <a:latin typeface="Calibri"/>
              <a:cs typeface="Calibri"/>
            </a:endParaRPr>
          </a:p>
          <a:p>
            <a:pPr marL="184785" marR="5080" indent="-172720">
              <a:lnSpc>
                <a:spcPct val="110100"/>
              </a:lnSpc>
              <a:spcBef>
                <a:spcPts val="490"/>
              </a:spcBef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5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95" dirty="0">
                <a:solidFill>
                  <a:srgbClr val="404040"/>
                </a:solidFill>
                <a:latin typeface="Calibri"/>
                <a:cs typeface="Calibri"/>
              </a:rPr>
              <a:t>phase</a:t>
            </a:r>
            <a:r>
              <a:rPr sz="15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60" dirty="0">
                <a:solidFill>
                  <a:srgbClr val="404040"/>
                </a:solidFill>
                <a:latin typeface="Calibri"/>
                <a:cs typeface="Calibri"/>
              </a:rPr>
              <a:t>2,</a:t>
            </a:r>
            <a:r>
              <a:rPr sz="15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5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65" dirty="0">
                <a:solidFill>
                  <a:srgbClr val="404040"/>
                </a:solidFill>
                <a:latin typeface="Calibri"/>
                <a:cs typeface="Calibri"/>
              </a:rPr>
              <a:t>collaborative</a:t>
            </a:r>
            <a:r>
              <a:rPr sz="15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15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85" dirty="0">
                <a:solidFill>
                  <a:srgbClr val="404040"/>
                </a:solidFill>
                <a:latin typeface="Calibri"/>
                <a:cs typeface="Calibri"/>
              </a:rPr>
              <a:t>focusing</a:t>
            </a:r>
            <a:r>
              <a:rPr sz="15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95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15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45" dirty="0">
                <a:solidFill>
                  <a:srgbClr val="404040"/>
                </a:solidFill>
                <a:latin typeface="Calibri"/>
                <a:cs typeface="Calibri"/>
              </a:rPr>
              <a:t>exterior</a:t>
            </a:r>
            <a:r>
              <a:rPr sz="15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65" dirty="0">
                <a:solidFill>
                  <a:srgbClr val="404040"/>
                </a:solidFill>
                <a:latin typeface="Calibri"/>
                <a:cs typeface="Calibri"/>
              </a:rPr>
              <a:t>improvements,</a:t>
            </a:r>
            <a:r>
              <a:rPr sz="15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404040"/>
                </a:solidFill>
                <a:latin typeface="Calibri"/>
                <a:cs typeface="Calibri"/>
              </a:rPr>
              <a:t>specifically </a:t>
            </a:r>
            <a:r>
              <a:rPr sz="1500" spc="75" dirty="0">
                <a:solidFill>
                  <a:srgbClr val="404040"/>
                </a:solidFill>
                <a:latin typeface="Calibri"/>
                <a:cs typeface="Calibri"/>
              </a:rPr>
              <a:t>fencing,</a:t>
            </a:r>
            <a:r>
              <a:rPr sz="15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70" dirty="0">
                <a:solidFill>
                  <a:srgbClr val="404040"/>
                </a:solidFill>
                <a:latin typeface="Calibri"/>
                <a:cs typeface="Calibri"/>
              </a:rPr>
              <a:t>mailboxes,</a:t>
            </a:r>
            <a:r>
              <a:rPr sz="15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90" dirty="0">
                <a:solidFill>
                  <a:srgbClr val="404040"/>
                </a:solidFill>
                <a:latin typeface="Calibri"/>
                <a:cs typeface="Calibri"/>
              </a:rPr>
              <a:t>landscaping,</a:t>
            </a:r>
            <a:r>
              <a:rPr sz="15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90" dirty="0">
                <a:solidFill>
                  <a:srgbClr val="404040"/>
                </a:solidFill>
                <a:latin typeface="Calibri"/>
                <a:cs typeface="Calibri"/>
              </a:rPr>
              <a:t>porch</a:t>
            </a:r>
            <a:r>
              <a:rPr sz="15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restoration,</a:t>
            </a:r>
            <a:r>
              <a:rPr sz="1500" spc="45" dirty="0">
                <a:solidFill>
                  <a:srgbClr val="404040"/>
                </a:solidFill>
                <a:latin typeface="Calibri"/>
                <a:cs typeface="Calibri"/>
              </a:rPr>
              <a:t> exterior</a:t>
            </a:r>
            <a:r>
              <a:rPr sz="15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80" dirty="0">
                <a:solidFill>
                  <a:srgbClr val="404040"/>
                </a:solidFill>
                <a:latin typeface="Calibri"/>
                <a:cs typeface="Calibri"/>
              </a:rPr>
              <a:t>painting</a:t>
            </a:r>
            <a:r>
              <a:rPr sz="15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11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5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65" dirty="0">
                <a:solidFill>
                  <a:srgbClr val="404040"/>
                </a:solidFill>
                <a:latin typeface="Calibri"/>
                <a:cs typeface="Calibri"/>
              </a:rPr>
              <a:t>lighting.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09040" y="487806"/>
            <a:ext cx="77857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958205" algn="l"/>
              </a:tabLst>
            </a:pPr>
            <a:r>
              <a:rPr spc="80" dirty="0"/>
              <a:t>HOME</a:t>
            </a:r>
            <a:r>
              <a:rPr spc="350" dirty="0"/>
              <a:t> </a:t>
            </a:r>
            <a:r>
              <a:rPr spc="100" dirty="0"/>
              <a:t>RESTORATION</a:t>
            </a:r>
            <a:r>
              <a:rPr spc="370" dirty="0"/>
              <a:t> </a:t>
            </a:r>
            <a:r>
              <a:rPr spc="90" dirty="0"/>
              <a:t>PROJECTS</a:t>
            </a:r>
            <a:r>
              <a:rPr dirty="0"/>
              <a:t>	–</a:t>
            </a:r>
            <a:r>
              <a:rPr spc="300" dirty="0"/>
              <a:t> </a:t>
            </a:r>
            <a:r>
              <a:rPr spc="95" dirty="0"/>
              <a:t>PHASE</a:t>
            </a:r>
            <a:r>
              <a:rPr spc="310" dirty="0"/>
              <a:t> </a:t>
            </a:r>
            <a:r>
              <a:rPr spc="-50" dirty="0"/>
              <a:t>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110740" cy="5143500"/>
            <a:chOff x="0" y="0"/>
            <a:chExt cx="2110740" cy="5143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110740" cy="5143500"/>
            </a:xfrm>
            <a:custGeom>
              <a:avLst/>
              <a:gdLst/>
              <a:ahLst/>
              <a:cxnLst/>
              <a:rect l="l" t="t" r="r" b="b"/>
              <a:pathLst>
                <a:path w="2110740" h="5143500">
                  <a:moveTo>
                    <a:pt x="1060729" y="0"/>
                  </a:moveTo>
                  <a:lnTo>
                    <a:pt x="0" y="0"/>
                  </a:lnTo>
                  <a:lnTo>
                    <a:pt x="0" y="5143499"/>
                  </a:lnTo>
                  <a:lnTo>
                    <a:pt x="1060729" y="5143499"/>
                  </a:lnTo>
                  <a:lnTo>
                    <a:pt x="1078585" y="5076825"/>
                  </a:lnTo>
                  <a:lnTo>
                    <a:pt x="1096441" y="5011343"/>
                  </a:lnTo>
                  <a:lnTo>
                    <a:pt x="1116685" y="4947043"/>
                  </a:lnTo>
                  <a:lnTo>
                    <a:pt x="1139304" y="4885131"/>
                  </a:lnTo>
                  <a:lnTo>
                    <a:pt x="1166685" y="4826800"/>
                  </a:lnTo>
                  <a:lnTo>
                    <a:pt x="1198829" y="4772025"/>
                  </a:lnTo>
                  <a:lnTo>
                    <a:pt x="1233347" y="4725593"/>
                  </a:lnTo>
                  <a:lnTo>
                    <a:pt x="1272667" y="4682731"/>
                  </a:lnTo>
                  <a:lnTo>
                    <a:pt x="1315466" y="4641049"/>
                  </a:lnTo>
                  <a:lnTo>
                    <a:pt x="1363091" y="4600575"/>
                  </a:lnTo>
                  <a:lnTo>
                    <a:pt x="1410716" y="4563668"/>
                  </a:lnTo>
                  <a:lnTo>
                    <a:pt x="1460754" y="4524375"/>
                  </a:lnTo>
                  <a:lnTo>
                    <a:pt x="1511935" y="4487468"/>
                  </a:lnTo>
                  <a:lnTo>
                    <a:pt x="1609598" y="4408881"/>
                  </a:lnTo>
                  <a:lnTo>
                    <a:pt x="1654810" y="4368406"/>
                  </a:lnTo>
                  <a:lnTo>
                    <a:pt x="1696466" y="4325543"/>
                  </a:lnTo>
                  <a:lnTo>
                    <a:pt x="1733295" y="4280293"/>
                  </a:lnTo>
                  <a:lnTo>
                    <a:pt x="1766697" y="4232668"/>
                  </a:lnTo>
                  <a:lnTo>
                    <a:pt x="1791716" y="4181475"/>
                  </a:lnTo>
                  <a:lnTo>
                    <a:pt x="1810766" y="4124325"/>
                  </a:lnTo>
                  <a:lnTo>
                    <a:pt x="1821433" y="4063606"/>
                  </a:lnTo>
                  <a:lnTo>
                    <a:pt x="1826260" y="4000500"/>
                  </a:lnTo>
                  <a:lnTo>
                    <a:pt x="1826260" y="3937393"/>
                  </a:lnTo>
                  <a:lnTo>
                    <a:pt x="1821433" y="3871849"/>
                  </a:lnTo>
                  <a:lnTo>
                    <a:pt x="1813179" y="3804030"/>
                  </a:lnTo>
                  <a:lnTo>
                    <a:pt x="1803654" y="3737355"/>
                  </a:lnTo>
                  <a:lnTo>
                    <a:pt x="1786889" y="3604005"/>
                  </a:lnTo>
                  <a:lnTo>
                    <a:pt x="1780920" y="3536188"/>
                  </a:lnTo>
                  <a:lnTo>
                    <a:pt x="1778635" y="3470655"/>
                  </a:lnTo>
                  <a:lnTo>
                    <a:pt x="1782191" y="3407537"/>
                  </a:lnTo>
                  <a:lnTo>
                    <a:pt x="1790445" y="3344418"/>
                  </a:lnTo>
                  <a:lnTo>
                    <a:pt x="1805939" y="3286125"/>
                  </a:lnTo>
                  <a:lnTo>
                    <a:pt x="1827402" y="3226562"/>
                  </a:lnTo>
                  <a:lnTo>
                    <a:pt x="1853564" y="3168269"/>
                  </a:lnTo>
                  <a:lnTo>
                    <a:pt x="1884552" y="3109849"/>
                  </a:lnTo>
                  <a:lnTo>
                    <a:pt x="1917827" y="3051556"/>
                  </a:lnTo>
                  <a:lnTo>
                    <a:pt x="1952370" y="2991993"/>
                  </a:lnTo>
                  <a:lnTo>
                    <a:pt x="1986914" y="2934843"/>
                  </a:lnTo>
                  <a:lnTo>
                    <a:pt x="2019045" y="2875407"/>
                  </a:lnTo>
                  <a:lnTo>
                    <a:pt x="2048891" y="2816987"/>
                  </a:lnTo>
                  <a:lnTo>
                    <a:pt x="2073783" y="2755138"/>
                  </a:lnTo>
                  <a:lnTo>
                    <a:pt x="2094102" y="2694432"/>
                  </a:lnTo>
                  <a:lnTo>
                    <a:pt x="2106041" y="2633599"/>
                  </a:lnTo>
                  <a:lnTo>
                    <a:pt x="2110740" y="2571750"/>
                  </a:lnTo>
                  <a:lnTo>
                    <a:pt x="2106041" y="2509774"/>
                  </a:lnTo>
                  <a:lnTo>
                    <a:pt x="2094102" y="2449068"/>
                  </a:lnTo>
                  <a:lnTo>
                    <a:pt x="2073783" y="2388362"/>
                  </a:lnTo>
                  <a:lnTo>
                    <a:pt x="2048891" y="2326513"/>
                  </a:lnTo>
                  <a:lnTo>
                    <a:pt x="2019045" y="2268093"/>
                  </a:lnTo>
                  <a:lnTo>
                    <a:pt x="1986914" y="2208657"/>
                  </a:lnTo>
                  <a:lnTo>
                    <a:pt x="1952370" y="2151507"/>
                  </a:lnTo>
                  <a:lnTo>
                    <a:pt x="1917827" y="2091944"/>
                  </a:lnTo>
                  <a:lnTo>
                    <a:pt x="1884552" y="2033524"/>
                  </a:lnTo>
                  <a:lnTo>
                    <a:pt x="1853564" y="1975231"/>
                  </a:lnTo>
                  <a:lnTo>
                    <a:pt x="1827402" y="1916938"/>
                  </a:lnTo>
                  <a:lnTo>
                    <a:pt x="1805939" y="1857375"/>
                  </a:lnTo>
                  <a:lnTo>
                    <a:pt x="1790445" y="1799082"/>
                  </a:lnTo>
                  <a:lnTo>
                    <a:pt x="1782191" y="1735963"/>
                  </a:lnTo>
                  <a:lnTo>
                    <a:pt x="1778635" y="1672844"/>
                  </a:lnTo>
                  <a:lnTo>
                    <a:pt x="1780920" y="1607312"/>
                  </a:lnTo>
                  <a:lnTo>
                    <a:pt x="1786889" y="1539494"/>
                  </a:lnTo>
                  <a:lnTo>
                    <a:pt x="1803654" y="1406144"/>
                  </a:lnTo>
                  <a:lnTo>
                    <a:pt x="1813179" y="1339469"/>
                  </a:lnTo>
                  <a:lnTo>
                    <a:pt x="1821433" y="1271524"/>
                  </a:lnTo>
                  <a:lnTo>
                    <a:pt x="1826260" y="1206119"/>
                  </a:lnTo>
                  <a:lnTo>
                    <a:pt x="1826260" y="1143000"/>
                  </a:lnTo>
                  <a:lnTo>
                    <a:pt x="1821433" y="1079880"/>
                  </a:lnTo>
                  <a:lnTo>
                    <a:pt x="1810766" y="1019175"/>
                  </a:lnTo>
                  <a:lnTo>
                    <a:pt x="1791716" y="962025"/>
                  </a:lnTo>
                  <a:lnTo>
                    <a:pt x="1766697" y="910844"/>
                  </a:lnTo>
                  <a:lnTo>
                    <a:pt x="1733295" y="863219"/>
                  </a:lnTo>
                  <a:lnTo>
                    <a:pt x="1696466" y="818007"/>
                  </a:lnTo>
                  <a:lnTo>
                    <a:pt x="1654810" y="775080"/>
                  </a:lnTo>
                  <a:lnTo>
                    <a:pt x="1609598" y="734567"/>
                  </a:lnTo>
                  <a:lnTo>
                    <a:pt x="1511935" y="656082"/>
                  </a:lnTo>
                  <a:lnTo>
                    <a:pt x="1460754" y="619125"/>
                  </a:lnTo>
                  <a:lnTo>
                    <a:pt x="1410716" y="579882"/>
                  </a:lnTo>
                  <a:lnTo>
                    <a:pt x="1363091" y="542925"/>
                  </a:lnTo>
                  <a:lnTo>
                    <a:pt x="1315466" y="502412"/>
                  </a:lnTo>
                  <a:lnTo>
                    <a:pt x="1272667" y="460755"/>
                  </a:lnTo>
                  <a:lnTo>
                    <a:pt x="1233347" y="417957"/>
                  </a:lnTo>
                  <a:lnTo>
                    <a:pt x="1198829" y="371475"/>
                  </a:lnTo>
                  <a:lnTo>
                    <a:pt x="1166685" y="316738"/>
                  </a:lnTo>
                  <a:lnTo>
                    <a:pt x="1139304" y="258317"/>
                  </a:lnTo>
                  <a:lnTo>
                    <a:pt x="1116685" y="196469"/>
                  </a:lnTo>
                  <a:lnTo>
                    <a:pt x="1096441" y="132207"/>
                  </a:lnTo>
                  <a:lnTo>
                    <a:pt x="1078585" y="66675"/>
                  </a:lnTo>
                  <a:lnTo>
                    <a:pt x="1060729" y="0"/>
                  </a:lnTo>
                  <a:close/>
                </a:path>
              </a:pathLst>
            </a:custGeom>
            <a:solidFill>
              <a:srgbClr val="F3F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319" y="0"/>
              <a:ext cx="1234440" cy="5143500"/>
            </a:xfrm>
            <a:custGeom>
              <a:avLst/>
              <a:gdLst/>
              <a:ahLst/>
              <a:cxnLst/>
              <a:rect l="l" t="t" r="r" b="b"/>
              <a:pathLst>
                <a:path w="1234439" h="5143500">
                  <a:moveTo>
                    <a:pt x="203555" y="0"/>
                  </a:moveTo>
                  <a:lnTo>
                    <a:pt x="0" y="0"/>
                  </a:lnTo>
                  <a:lnTo>
                    <a:pt x="20231" y="50037"/>
                  </a:lnTo>
                  <a:lnTo>
                    <a:pt x="39281" y="104775"/>
                  </a:lnTo>
                  <a:lnTo>
                    <a:pt x="54762" y="163067"/>
                  </a:lnTo>
                  <a:lnTo>
                    <a:pt x="71424" y="225044"/>
                  </a:lnTo>
                  <a:lnTo>
                    <a:pt x="107137" y="358394"/>
                  </a:lnTo>
                  <a:lnTo>
                    <a:pt x="129755" y="423799"/>
                  </a:lnTo>
                  <a:lnTo>
                    <a:pt x="153555" y="489330"/>
                  </a:lnTo>
                  <a:lnTo>
                    <a:pt x="185699" y="553592"/>
                  </a:lnTo>
                  <a:lnTo>
                    <a:pt x="221411" y="614299"/>
                  </a:lnTo>
                  <a:lnTo>
                    <a:pt x="264261" y="671449"/>
                  </a:lnTo>
                  <a:lnTo>
                    <a:pt x="310692" y="722757"/>
                  </a:lnTo>
                  <a:lnTo>
                    <a:pt x="360692" y="771525"/>
                  </a:lnTo>
                  <a:lnTo>
                    <a:pt x="414261" y="816737"/>
                  </a:lnTo>
                  <a:lnTo>
                    <a:pt x="466636" y="858392"/>
                  </a:lnTo>
                  <a:lnTo>
                    <a:pt x="521398" y="898905"/>
                  </a:lnTo>
                  <a:lnTo>
                    <a:pt x="573773" y="939419"/>
                  </a:lnTo>
                  <a:lnTo>
                    <a:pt x="622554" y="978662"/>
                  </a:lnTo>
                  <a:lnTo>
                    <a:pt x="667766" y="1016762"/>
                  </a:lnTo>
                  <a:lnTo>
                    <a:pt x="707136" y="1054862"/>
                  </a:lnTo>
                  <a:lnTo>
                    <a:pt x="737996" y="1095375"/>
                  </a:lnTo>
                  <a:lnTo>
                    <a:pt x="759460" y="1134617"/>
                  </a:lnTo>
                  <a:lnTo>
                    <a:pt x="770127" y="1171575"/>
                  </a:lnTo>
                  <a:lnTo>
                    <a:pt x="776096" y="1212088"/>
                  </a:lnTo>
                  <a:lnTo>
                    <a:pt x="778510" y="1256157"/>
                  </a:lnTo>
                  <a:lnTo>
                    <a:pt x="774954" y="1304925"/>
                  </a:lnTo>
                  <a:lnTo>
                    <a:pt x="770127" y="1356105"/>
                  </a:lnTo>
                  <a:lnTo>
                    <a:pt x="764286" y="1408557"/>
                  </a:lnTo>
                  <a:lnTo>
                    <a:pt x="758317" y="1463294"/>
                  </a:lnTo>
                  <a:lnTo>
                    <a:pt x="745236" y="1546605"/>
                  </a:lnTo>
                  <a:lnTo>
                    <a:pt x="737996" y="1628775"/>
                  </a:lnTo>
                  <a:lnTo>
                    <a:pt x="733298" y="1713357"/>
                  </a:lnTo>
                  <a:lnTo>
                    <a:pt x="735711" y="1799082"/>
                  </a:lnTo>
                  <a:lnTo>
                    <a:pt x="747521" y="1884807"/>
                  </a:lnTo>
                  <a:lnTo>
                    <a:pt x="764286" y="1951482"/>
                  </a:lnTo>
                  <a:lnTo>
                    <a:pt x="786892" y="2016887"/>
                  </a:lnTo>
                  <a:lnTo>
                    <a:pt x="815467" y="2078863"/>
                  </a:lnTo>
                  <a:lnTo>
                    <a:pt x="846327" y="2141982"/>
                  </a:lnTo>
                  <a:lnTo>
                    <a:pt x="941577" y="2308606"/>
                  </a:lnTo>
                  <a:lnTo>
                    <a:pt x="967739" y="2355088"/>
                  </a:lnTo>
                  <a:lnTo>
                    <a:pt x="992759" y="2401443"/>
                  </a:lnTo>
                  <a:lnTo>
                    <a:pt x="1013079" y="2446782"/>
                  </a:lnTo>
                  <a:lnTo>
                    <a:pt x="1028446" y="2490724"/>
                  </a:lnTo>
                  <a:lnTo>
                    <a:pt x="1039241" y="2531237"/>
                  </a:lnTo>
                  <a:lnTo>
                    <a:pt x="1042797" y="2571750"/>
                  </a:lnTo>
                  <a:lnTo>
                    <a:pt x="1039241" y="2612263"/>
                  </a:lnTo>
                  <a:lnTo>
                    <a:pt x="1028446" y="2652649"/>
                  </a:lnTo>
                  <a:lnTo>
                    <a:pt x="1013079" y="2696718"/>
                  </a:lnTo>
                  <a:lnTo>
                    <a:pt x="992759" y="2742057"/>
                  </a:lnTo>
                  <a:lnTo>
                    <a:pt x="967739" y="2788412"/>
                  </a:lnTo>
                  <a:lnTo>
                    <a:pt x="941577" y="2834894"/>
                  </a:lnTo>
                  <a:lnTo>
                    <a:pt x="846327" y="3001518"/>
                  </a:lnTo>
                  <a:lnTo>
                    <a:pt x="815467" y="3064637"/>
                  </a:lnTo>
                  <a:lnTo>
                    <a:pt x="786892" y="3126613"/>
                  </a:lnTo>
                  <a:lnTo>
                    <a:pt x="764286" y="3192018"/>
                  </a:lnTo>
                  <a:lnTo>
                    <a:pt x="747521" y="3258693"/>
                  </a:lnTo>
                  <a:lnTo>
                    <a:pt x="735711" y="3344418"/>
                  </a:lnTo>
                  <a:lnTo>
                    <a:pt x="733298" y="3430143"/>
                  </a:lnTo>
                  <a:lnTo>
                    <a:pt x="737996" y="3514725"/>
                  </a:lnTo>
                  <a:lnTo>
                    <a:pt x="745236" y="3596894"/>
                  </a:lnTo>
                  <a:lnTo>
                    <a:pt x="758317" y="3680205"/>
                  </a:lnTo>
                  <a:lnTo>
                    <a:pt x="764286" y="3734943"/>
                  </a:lnTo>
                  <a:lnTo>
                    <a:pt x="770127" y="3787394"/>
                  </a:lnTo>
                  <a:lnTo>
                    <a:pt x="774954" y="3838575"/>
                  </a:lnTo>
                  <a:lnTo>
                    <a:pt x="778510" y="3887393"/>
                  </a:lnTo>
                  <a:lnTo>
                    <a:pt x="776096" y="3931437"/>
                  </a:lnTo>
                  <a:lnTo>
                    <a:pt x="770127" y="3971925"/>
                  </a:lnTo>
                  <a:lnTo>
                    <a:pt x="759460" y="4008831"/>
                  </a:lnTo>
                  <a:lnTo>
                    <a:pt x="737996" y="4048125"/>
                  </a:lnTo>
                  <a:lnTo>
                    <a:pt x="707136" y="4088599"/>
                  </a:lnTo>
                  <a:lnTo>
                    <a:pt x="667766" y="4126699"/>
                  </a:lnTo>
                  <a:lnTo>
                    <a:pt x="622554" y="4165993"/>
                  </a:lnTo>
                  <a:lnTo>
                    <a:pt x="521398" y="4244581"/>
                  </a:lnTo>
                  <a:lnTo>
                    <a:pt x="466636" y="4285056"/>
                  </a:lnTo>
                  <a:lnTo>
                    <a:pt x="414261" y="4326724"/>
                  </a:lnTo>
                  <a:lnTo>
                    <a:pt x="360692" y="4371975"/>
                  </a:lnTo>
                  <a:lnTo>
                    <a:pt x="310692" y="4420793"/>
                  </a:lnTo>
                  <a:lnTo>
                    <a:pt x="264261" y="4471987"/>
                  </a:lnTo>
                  <a:lnTo>
                    <a:pt x="221411" y="4529137"/>
                  </a:lnTo>
                  <a:lnTo>
                    <a:pt x="185699" y="4589856"/>
                  </a:lnTo>
                  <a:lnTo>
                    <a:pt x="153555" y="4654156"/>
                  </a:lnTo>
                  <a:lnTo>
                    <a:pt x="129755" y="4719637"/>
                  </a:lnTo>
                  <a:lnTo>
                    <a:pt x="107137" y="4785118"/>
                  </a:lnTo>
                  <a:lnTo>
                    <a:pt x="71424" y="4918468"/>
                  </a:lnTo>
                  <a:lnTo>
                    <a:pt x="54762" y="4980381"/>
                  </a:lnTo>
                  <a:lnTo>
                    <a:pt x="39281" y="5038725"/>
                  </a:lnTo>
                  <a:lnTo>
                    <a:pt x="20231" y="5093493"/>
                  </a:lnTo>
                  <a:lnTo>
                    <a:pt x="0" y="5143499"/>
                  </a:lnTo>
                  <a:lnTo>
                    <a:pt x="203555" y="5143499"/>
                  </a:lnTo>
                  <a:lnTo>
                    <a:pt x="223799" y="5078014"/>
                  </a:lnTo>
                  <a:lnTo>
                    <a:pt x="242836" y="5012524"/>
                  </a:lnTo>
                  <a:lnTo>
                    <a:pt x="261886" y="4945849"/>
                  </a:lnTo>
                  <a:lnTo>
                    <a:pt x="278549" y="4877993"/>
                  </a:lnTo>
                  <a:lnTo>
                    <a:pt x="298792" y="4812499"/>
                  </a:lnTo>
                  <a:lnTo>
                    <a:pt x="320217" y="4749406"/>
                  </a:lnTo>
                  <a:lnTo>
                    <a:pt x="347598" y="4689868"/>
                  </a:lnTo>
                  <a:lnTo>
                    <a:pt x="379730" y="4635106"/>
                  </a:lnTo>
                  <a:lnTo>
                    <a:pt x="415442" y="4588675"/>
                  </a:lnTo>
                  <a:lnTo>
                    <a:pt x="454736" y="4544618"/>
                  </a:lnTo>
                  <a:lnTo>
                    <a:pt x="499960" y="4504131"/>
                  </a:lnTo>
                  <a:lnTo>
                    <a:pt x="547585" y="4463656"/>
                  </a:lnTo>
                  <a:lnTo>
                    <a:pt x="698754" y="4348162"/>
                  </a:lnTo>
                  <a:lnTo>
                    <a:pt x="747521" y="4310062"/>
                  </a:lnTo>
                  <a:lnTo>
                    <a:pt x="794004" y="4269574"/>
                  </a:lnTo>
                  <a:lnTo>
                    <a:pt x="836802" y="4225531"/>
                  </a:lnTo>
                  <a:lnTo>
                    <a:pt x="876173" y="4181475"/>
                  </a:lnTo>
                  <a:lnTo>
                    <a:pt x="908304" y="4133850"/>
                  </a:lnTo>
                  <a:lnTo>
                    <a:pt x="935608" y="4080268"/>
                  </a:lnTo>
                  <a:lnTo>
                    <a:pt x="952373" y="4027881"/>
                  </a:lnTo>
                  <a:lnTo>
                    <a:pt x="963041" y="3969537"/>
                  </a:lnTo>
                  <a:lnTo>
                    <a:pt x="967739" y="3912387"/>
                  </a:lnTo>
                  <a:lnTo>
                    <a:pt x="966596" y="3851655"/>
                  </a:lnTo>
                  <a:lnTo>
                    <a:pt x="961898" y="3790950"/>
                  </a:lnTo>
                  <a:lnTo>
                    <a:pt x="955929" y="3727830"/>
                  </a:lnTo>
                  <a:lnTo>
                    <a:pt x="947546" y="3664712"/>
                  </a:lnTo>
                  <a:lnTo>
                    <a:pt x="938021" y="3601593"/>
                  </a:lnTo>
                  <a:lnTo>
                    <a:pt x="930910" y="3538474"/>
                  </a:lnTo>
                  <a:lnTo>
                    <a:pt x="926083" y="3475481"/>
                  </a:lnTo>
                  <a:lnTo>
                    <a:pt x="922527" y="3414649"/>
                  </a:lnTo>
                  <a:lnTo>
                    <a:pt x="926083" y="3355213"/>
                  </a:lnTo>
                  <a:lnTo>
                    <a:pt x="933323" y="3296793"/>
                  </a:lnTo>
                  <a:lnTo>
                    <a:pt x="948689" y="3236087"/>
                  </a:lnTo>
                  <a:lnTo>
                    <a:pt x="972566" y="3176524"/>
                  </a:lnTo>
                  <a:lnTo>
                    <a:pt x="1001141" y="3117088"/>
                  </a:lnTo>
                  <a:lnTo>
                    <a:pt x="1033272" y="3057525"/>
                  </a:lnTo>
                  <a:lnTo>
                    <a:pt x="1066546" y="2999232"/>
                  </a:lnTo>
                  <a:lnTo>
                    <a:pt x="1102360" y="2939669"/>
                  </a:lnTo>
                  <a:lnTo>
                    <a:pt x="1134491" y="2880106"/>
                  </a:lnTo>
                  <a:lnTo>
                    <a:pt x="1166622" y="2819400"/>
                  </a:lnTo>
                  <a:lnTo>
                    <a:pt x="1193927" y="2758694"/>
                  </a:lnTo>
                  <a:lnTo>
                    <a:pt x="1215390" y="2697988"/>
                  </a:lnTo>
                  <a:lnTo>
                    <a:pt x="1227328" y="2636012"/>
                  </a:lnTo>
                  <a:lnTo>
                    <a:pt x="1234440" y="2571750"/>
                  </a:lnTo>
                  <a:lnTo>
                    <a:pt x="1227328" y="2507488"/>
                  </a:lnTo>
                  <a:lnTo>
                    <a:pt x="1215390" y="2445512"/>
                  </a:lnTo>
                  <a:lnTo>
                    <a:pt x="1193927" y="2384806"/>
                  </a:lnTo>
                  <a:lnTo>
                    <a:pt x="1166622" y="2324100"/>
                  </a:lnTo>
                  <a:lnTo>
                    <a:pt x="1134491" y="2263394"/>
                  </a:lnTo>
                  <a:lnTo>
                    <a:pt x="1102360" y="2203831"/>
                  </a:lnTo>
                  <a:lnTo>
                    <a:pt x="1066546" y="2144268"/>
                  </a:lnTo>
                  <a:lnTo>
                    <a:pt x="1033272" y="2085975"/>
                  </a:lnTo>
                  <a:lnTo>
                    <a:pt x="1001141" y="2026412"/>
                  </a:lnTo>
                  <a:lnTo>
                    <a:pt x="972566" y="1966849"/>
                  </a:lnTo>
                  <a:lnTo>
                    <a:pt x="948689" y="1907413"/>
                  </a:lnTo>
                  <a:lnTo>
                    <a:pt x="933323" y="1846707"/>
                  </a:lnTo>
                  <a:lnTo>
                    <a:pt x="926083" y="1788287"/>
                  </a:lnTo>
                  <a:lnTo>
                    <a:pt x="922527" y="1728724"/>
                  </a:lnTo>
                  <a:lnTo>
                    <a:pt x="926083" y="1668017"/>
                  </a:lnTo>
                  <a:lnTo>
                    <a:pt x="930910" y="1604899"/>
                  </a:lnTo>
                  <a:lnTo>
                    <a:pt x="938021" y="1541907"/>
                  </a:lnTo>
                  <a:lnTo>
                    <a:pt x="947546" y="1478788"/>
                  </a:lnTo>
                  <a:lnTo>
                    <a:pt x="955929" y="1415669"/>
                  </a:lnTo>
                  <a:lnTo>
                    <a:pt x="961898" y="1352550"/>
                  </a:lnTo>
                  <a:lnTo>
                    <a:pt x="966596" y="1291844"/>
                  </a:lnTo>
                  <a:lnTo>
                    <a:pt x="967739" y="1231138"/>
                  </a:lnTo>
                  <a:lnTo>
                    <a:pt x="963041" y="1173988"/>
                  </a:lnTo>
                  <a:lnTo>
                    <a:pt x="952373" y="1115567"/>
                  </a:lnTo>
                  <a:lnTo>
                    <a:pt x="935608" y="1063244"/>
                  </a:lnTo>
                  <a:lnTo>
                    <a:pt x="908304" y="1009650"/>
                  </a:lnTo>
                  <a:lnTo>
                    <a:pt x="876173" y="962025"/>
                  </a:lnTo>
                  <a:lnTo>
                    <a:pt x="836802" y="917955"/>
                  </a:lnTo>
                  <a:lnTo>
                    <a:pt x="794004" y="873887"/>
                  </a:lnTo>
                  <a:lnTo>
                    <a:pt x="747521" y="833374"/>
                  </a:lnTo>
                  <a:lnTo>
                    <a:pt x="698754" y="795274"/>
                  </a:lnTo>
                  <a:lnTo>
                    <a:pt x="547585" y="679830"/>
                  </a:lnTo>
                  <a:lnTo>
                    <a:pt x="499960" y="639317"/>
                  </a:lnTo>
                  <a:lnTo>
                    <a:pt x="454736" y="598932"/>
                  </a:lnTo>
                  <a:lnTo>
                    <a:pt x="415442" y="554863"/>
                  </a:lnTo>
                  <a:lnTo>
                    <a:pt x="379730" y="508380"/>
                  </a:lnTo>
                  <a:lnTo>
                    <a:pt x="347598" y="453644"/>
                  </a:lnTo>
                  <a:lnTo>
                    <a:pt x="320217" y="394080"/>
                  </a:lnTo>
                  <a:lnTo>
                    <a:pt x="298792" y="330962"/>
                  </a:lnTo>
                  <a:lnTo>
                    <a:pt x="278549" y="265557"/>
                  </a:lnTo>
                  <a:lnTo>
                    <a:pt x="261886" y="197612"/>
                  </a:lnTo>
                  <a:lnTo>
                    <a:pt x="242836" y="130937"/>
                  </a:lnTo>
                  <a:lnTo>
                    <a:pt x="223799" y="65532"/>
                  </a:lnTo>
                  <a:lnTo>
                    <a:pt x="203555" y="0"/>
                  </a:lnTo>
                  <a:close/>
                </a:path>
              </a:pathLst>
            </a:custGeom>
            <a:solidFill>
              <a:srgbClr val="F9D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888" y="2097023"/>
              <a:ext cx="1136904" cy="94945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1298" y="1020826"/>
            <a:ext cx="42633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46020" algn="l"/>
                <a:tab pos="3038475" algn="l"/>
                <a:tab pos="3708400" algn="l"/>
              </a:tabLst>
            </a:pPr>
            <a:r>
              <a:rPr sz="4400" dirty="0">
                <a:solidFill>
                  <a:srgbClr val="F3F3F1"/>
                </a:solidFill>
              </a:rPr>
              <a:t>G</a:t>
            </a:r>
            <a:r>
              <a:rPr sz="4400" spc="-509" dirty="0">
                <a:solidFill>
                  <a:srgbClr val="F3F3F1"/>
                </a:solidFill>
              </a:rPr>
              <a:t> </a:t>
            </a:r>
            <a:r>
              <a:rPr sz="4400" spc="160" dirty="0">
                <a:solidFill>
                  <a:srgbClr val="F3F3F1"/>
                </a:solidFill>
              </a:rPr>
              <a:t>OA</a:t>
            </a:r>
            <a:r>
              <a:rPr sz="4400" spc="-509" dirty="0">
                <a:solidFill>
                  <a:srgbClr val="F3F3F1"/>
                </a:solidFill>
              </a:rPr>
              <a:t> </a:t>
            </a:r>
            <a:r>
              <a:rPr sz="4400" dirty="0">
                <a:solidFill>
                  <a:srgbClr val="F3F3F1"/>
                </a:solidFill>
              </a:rPr>
              <a:t>L</a:t>
            </a:r>
            <a:r>
              <a:rPr sz="4400" spc="-505" dirty="0">
                <a:solidFill>
                  <a:srgbClr val="F3F3F1"/>
                </a:solidFill>
              </a:rPr>
              <a:t> </a:t>
            </a:r>
            <a:r>
              <a:rPr sz="4400" spc="-50" dirty="0">
                <a:solidFill>
                  <a:srgbClr val="F3F3F1"/>
                </a:solidFill>
              </a:rPr>
              <a:t>S</a:t>
            </a:r>
            <a:r>
              <a:rPr sz="4400" dirty="0">
                <a:solidFill>
                  <a:srgbClr val="F3F3F1"/>
                </a:solidFill>
              </a:rPr>
              <a:t>	</a:t>
            </a:r>
            <a:r>
              <a:rPr sz="4400" spc="-50" dirty="0">
                <a:solidFill>
                  <a:srgbClr val="F3F3F1"/>
                </a:solidFill>
              </a:rPr>
              <a:t>2</a:t>
            </a:r>
            <a:r>
              <a:rPr sz="4400" dirty="0">
                <a:solidFill>
                  <a:srgbClr val="F3F3F1"/>
                </a:solidFill>
              </a:rPr>
              <a:t>	</a:t>
            </a:r>
            <a:r>
              <a:rPr sz="4400" spc="-50" dirty="0">
                <a:solidFill>
                  <a:srgbClr val="F3F3F1"/>
                </a:solidFill>
              </a:rPr>
              <a:t>&amp;</a:t>
            </a:r>
            <a:r>
              <a:rPr sz="4400" dirty="0">
                <a:solidFill>
                  <a:srgbClr val="F3F3F1"/>
                </a:solidFill>
              </a:rPr>
              <a:t>	3</a:t>
            </a:r>
            <a:r>
              <a:rPr sz="4400" spc="-520" dirty="0">
                <a:solidFill>
                  <a:srgbClr val="F3F3F1"/>
                </a:solidFill>
              </a:rPr>
              <a:t> </a:t>
            </a:r>
            <a:r>
              <a:rPr sz="4400" spc="-50" dirty="0">
                <a:solidFill>
                  <a:srgbClr val="F3F3F1"/>
                </a:solidFill>
              </a:rPr>
              <a:t>:</a:t>
            </a:r>
            <a:endParaRPr sz="4400"/>
          </a:p>
        </p:txBody>
      </p:sp>
      <p:sp>
        <p:nvSpPr>
          <p:cNvPr id="8" name="object 8"/>
          <p:cNvSpPr txBox="1"/>
          <p:nvPr/>
        </p:nvSpPr>
        <p:spPr>
          <a:xfrm>
            <a:off x="2511298" y="2244979"/>
            <a:ext cx="5476875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S</a:t>
            </a:r>
            <a:r>
              <a:rPr sz="3600" spc="-310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O</a:t>
            </a:r>
            <a:r>
              <a:rPr sz="3600" spc="-300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C</a:t>
            </a:r>
            <a:r>
              <a:rPr sz="3600" spc="-305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I</a:t>
            </a:r>
            <a:r>
              <a:rPr sz="3600" spc="-305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A</a:t>
            </a:r>
            <a:r>
              <a:rPr sz="3600" spc="-315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spc="-50" dirty="0">
                <a:solidFill>
                  <a:srgbClr val="F3F3F1"/>
                </a:solidFill>
                <a:latin typeface="Rockwell"/>
                <a:cs typeface="Rockwell"/>
              </a:rPr>
              <a:t>L</a:t>
            </a:r>
            <a:endParaRPr sz="3600">
              <a:latin typeface="Rockwell"/>
              <a:cs typeface="Rockwell"/>
            </a:endParaRPr>
          </a:p>
          <a:p>
            <a:pPr marL="12700" marR="5080">
              <a:lnSpc>
                <a:spcPts val="3890"/>
              </a:lnSpc>
              <a:spcBef>
                <a:spcPts val="270"/>
              </a:spcBef>
              <a:tabLst>
                <a:tab pos="2780030" algn="l"/>
                <a:tab pos="5153660" algn="l"/>
              </a:tabLst>
            </a:pP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I</a:t>
            </a:r>
            <a:r>
              <a:rPr sz="3600" spc="-305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N</a:t>
            </a:r>
            <a:r>
              <a:rPr sz="3600" spc="-305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F</a:t>
            </a:r>
            <a:r>
              <a:rPr sz="3600" spc="-300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R</a:t>
            </a:r>
            <a:r>
              <a:rPr sz="3600" spc="-310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A</a:t>
            </a:r>
            <a:r>
              <a:rPr sz="3600" spc="-315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S</a:t>
            </a:r>
            <a:r>
              <a:rPr sz="3600" spc="-310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T</a:t>
            </a:r>
            <a:r>
              <a:rPr sz="3600" spc="-305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R</a:t>
            </a:r>
            <a:r>
              <a:rPr sz="3600" spc="-310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U</a:t>
            </a:r>
            <a:r>
              <a:rPr sz="3600" spc="-305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C</a:t>
            </a:r>
            <a:r>
              <a:rPr sz="3600" spc="-305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T</a:t>
            </a:r>
            <a:r>
              <a:rPr sz="3600" spc="-305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U</a:t>
            </a:r>
            <a:r>
              <a:rPr sz="3600" spc="-305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R</a:t>
            </a:r>
            <a:r>
              <a:rPr sz="3600" spc="-310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spc="-50" dirty="0">
                <a:solidFill>
                  <a:srgbClr val="F3F3F1"/>
                </a:solidFill>
                <a:latin typeface="Rockwell"/>
                <a:cs typeface="Rockwell"/>
              </a:rPr>
              <a:t>E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	</a:t>
            </a:r>
            <a:r>
              <a:rPr sz="3600" spc="-50" dirty="0">
                <a:solidFill>
                  <a:srgbClr val="F3F3F1"/>
                </a:solidFill>
                <a:latin typeface="Rockwell"/>
                <a:cs typeface="Rockwell"/>
              </a:rPr>
              <a:t>&amp;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H</a:t>
            </a:r>
            <a:r>
              <a:rPr sz="3600" spc="-310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E</a:t>
            </a:r>
            <a:r>
              <a:rPr sz="3600" spc="-300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A</a:t>
            </a:r>
            <a:r>
              <a:rPr sz="3600" spc="-315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L</a:t>
            </a:r>
            <a:r>
              <a:rPr sz="3600" spc="-310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T</a:t>
            </a:r>
            <a:r>
              <a:rPr sz="3600" spc="-305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H</a:t>
            </a:r>
            <a:r>
              <a:rPr sz="3600" spc="-310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spc="-50" dirty="0">
                <a:solidFill>
                  <a:srgbClr val="F3F3F1"/>
                </a:solidFill>
                <a:latin typeface="Rockwell"/>
                <a:cs typeface="Rockwell"/>
              </a:rPr>
              <a:t>Y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	L</a:t>
            </a:r>
            <a:r>
              <a:rPr sz="3600" spc="-310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I</a:t>
            </a:r>
            <a:r>
              <a:rPr sz="3600" spc="-305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V</a:t>
            </a:r>
            <a:r>
              <a:rPr sz="3600" spc="-310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I</a:t>
            </a:r>
            <a:r>
              <a:rPr sz="3600" spc="-305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dirty="0">
                <a:solidFill>
                  <a:srgbClr val="F3F3F1"/>
                </a:solidFill>
                <a:latin typeface="Rockwell"/>
                <a:cs typeface="Rockwell"/>
              </a:rPr>
              <a:t>N</a:t>
            </a:r>
            <a:r>
              <a:rPr sz="3600" spc="-300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3600" spc="-50" dirty="0">
                <a:solidFill>
                  <a:srgbClr val="F3F3F1"/>
                </a:solidFill>
                <a:latin typeface="Rockwell"/>
                <a:cs typeface="Rockwell"/>
              </a:rPr>
              <a:t>G</a:t>
            </a:r>
            <a:endParaRPr sz="36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2788" y="0"/>
            <a:ext cx="3601720" cy="5143500"/>
          </a:xfrm>
          <a:custGeom>
            <a:avLst/>
            <a:gdLst/>
            <a:ahLst/>
            <a:cxnLst/>
            <a:rect l="l" t="t" r="r" b="b"/>
            <a:pathLst>
              <a:path w="3601720" h="5143500">
                <a:moveTo>
                  <a:pt x="3601212" y="0"/>
                </a:moveTo>
                <a:lnTo>
                  <a:pt x="0" y="0"/>
                </a:lnTo>
                <a:lnTo>
                  <a:pt x="3556" y="50037"/>
                </a:lnTo>
                <a:lnTo>
                  <a:pt x="9525" y="91694"/>
                </a:lnTo>
                <a:lnTo>
                  <a:pt x="16637" y="130937"/>
                </a:lnTo>
                <a:lnTo>
                  <a:pt x="40512" y="195199"/>
                </a:lnTo>
                <a:lnTo>
                  <a:pt x="54737" y="222630"/>
                </a:lnTo>
                <a:lnTo>
                  <a:pt x="82169" y="277367"/>
                </a:lnTo>
                <a:lnTo>
                  <a:pt x="107187" y="338074"/>
                </a:lnTo>
                <a:lnTo>
                  <a:pt x="126237" y="409575"/>
                </a:lnTo>
                <a:lnTo>
                  <a:pt x="132079" y="454787"/>
                </a:lnTo>
                <a:lnTo>
                  <a:pt x="134492" y="504825"/>
                </a:lnTo>
                <a:lnTo>
                  <a:pt x="132079" y="558419"/>
                </a:lnTo>
                <a:lnTo>
                  <a:pt x="126237" y="601217"/>
                </a:lnTo>
                <a:lnTo>
                  <a:pt x="117856" y="640588"/>
                </a:lnTo>
                <a:lnTo>
                  <a:pt x="95250" y="707263"/>
                </a:lnTo>
                <a:lnTo>
                  <a:pt x="66675" y="763142"/>
                </a:lnTo>
                <a:lnTo>
                  <a:pt x="52324" y="791717"/>
                </a:lnTo>
                <a:lnTo>
                  <a:pt x="26162" y="852424"/>
                </a:lnTo>
                <a:lnTo>
                  <a:pt x="8382" y="926338"/>
                </a:lnTo>
                <a:lnTo>
                  <a:pt x="1142" y="971550"/>
                </a:lnTo>
                <a:lnTo>
                  <a:pt x="0" y="1022730"/>
                </a:lnTo>
                <a:lnTo>
                  <a:pt x="1142" y="1073912"/>
                </a:lnTo>
                <a:lnTo>
                  <a:pt x="8382" y="1119124"/>
                </a:lnTo>
                <a:lnTo>
                  <a:pt x="15494" y="1158494"/>
                </a:lnTo>
                <a:lnTo>
                  <a:pt x="39242" y="1223899"/>
                </a:lnTo>
                <a:lnTo>
                  <a:pt x="66675" y="1281049"/>
                </a:lnTo>
                <a:lnTo>
                  <a:pt x="80899" y="1307338"/>
                </a:lnTo>
                <a:lnTo>
                  <a:pt x="95250" y="1337055"/>
                </a:lnTo>
                <a:lnTo>
                  <a:pt x="117856" y="1402588"/>
                </a:lnTo>
                <a:lnTo>
                  <a:pt x="126237" y="1441830"/>
                </a:lnTo>
                <a:lnTo>
                  <a:pt x="132079" y="1487042"/>
                </a:lnTo>
                <a:lnTo>
                  <a:pt x="134492" y="1538224"/>
                </a:lnTo>
                <a:lnTo>
                  <a:pt x="132079" y="1589532"/>
                </a:lnTo>
                <a:lnTo>
                  <a:pt x="126237" y="1634744"/>
                </a:lnTo>
                <a:lnTo>
                  <a:pt x="117856" y="1673987"/>
                </a:lnTo>
                <a:lnTo>
                  <a:pt x="95250" y="1739519"/>
                </a:lnTo>
                <a:lnTo>
                  <a:pt x="66675" y="1796669"/>
                </a:lnTo>
                <a:lnTo>
                  <a:pt x="52324" y="1825244"/>
                </a:lnTo>
                <a:lnTo>
                  <a:pt x="26162" y="1884807"/>
                </a:lnTo>
                <a:lnTo>
                  <a:pt x="8382" y="1959737"/>
                </a:lnTo>
                <a:lnTo>
                  <a:pt x="1142" y="2003806"/>
                </a:lnTo>
                <a:lnTo>
                  <a:pt x="0" y="2056257"/>
                </a:lnTo>
                <a:lnTo>
                  <a:pt x="1142" y="2107438"/>
                </a:lnTo>
                <a:lnTo>
                  <a:pt x="8382" y="2151507"/>
                </a:lnTo>
                <a:lnTo>
                  <a:pt x="15494" y="2191893"/>
                </a:lnTo>
                <a:lnTo>
                  <a:pt x="39242" y="2257425"/>
                </a:lnTo>
                <a:lnTo>
                  <a:pt x="66675" y="2313432"/>
                </a:lnTo>
                <a:lnTo>
                  <a:pt x="80899" y="2340737"/>
                </a:lnTo>
                <a:lnTo>
                  <a:pt x="95250" y="2370582"/>
                </a:lnTo>
                <a:lnTo>
                  <a:pt x="117856" y="2435987"/>
                </a:lnTo>
                <a:lnTo>
                  <a:pt x="126237" y="2475357"/>
                </a:lnTo>
                <a:lnTo>
                  <a:pt x="132079" y="2520569"/>
                </a:lnTo>
                <a:lnTo>
                  <a:pt x="134492" y="2570607"/>
                </a:lnTo>
                <a:lnTo>
                  <a:pt x="132079" y="2622931"/>
                </a:lnTo>
                <a:lnTo>
                  <a:pt x="126237" y="2668143"/>
                </a:lnTo>
                <a:lnTo>
                  <a:pt x="117856" y="2707513"/>
                </a:lnTo>
                <a:lnTo>
                  <a:pt x="95250" y="2772918"/>
                </a:lnTo>
                <a:lnTo>
                  <a:pt x="52324" y="2858643"/>
                </a:lnTo>
                <a:lnTo>
                  <a:pt x="39242" y="2886075"/>
                </a:lnTo>
                <a:lnTo>
                  <a:pt x="15494" y="2951607"/>
                </a:lnTo>
                <a:lnTo>
                  <a:pt x="8382" y="2990850"/>
                </a:lnTo>
                <a:lnTo>
                  <a:pt x="1142" y="3036062"/>
                </a:lnTo>
                <a:lnTo>
                  <a:pt x="0" y="3087243"/>
                </a:lnTo>
                <a:lnTo>
                  <a:pt x="1142" y="3139694"/>
                </a:lnTo>
                <a:lnTo>
                  <a:pt x="8382" y="3183763"/>
                </a:lnTo>
                <a:lnTo>
                  <a:pt x="15494" y="3223006"/>
                </a:lnTo>
                <a:lnTo>
                  <a:pt x="39242" y="3289680"/>
                </a:lnTo>
                <a:lnTo>
                  <a:pt x="80899" y="3374263"/>
                </a:lnTo>
                <a:lnTo>
                  <a:pt x="95250" y="3402838"/>
                </a:lnTo>
                <a:lnTo>
                  <a:pt x="117856" y="3469513"/>
                </a:lnTo>
                <a:lnTo>
                  <a:pt x="126237" y="3508755"/>
                </a:lnTo>
                <a:lnTo>
                  <a:pt x="132079" y="3553968"/>
                </a:lnTo>
                <a:lnTo>
                  <a:pt x="134492" y="3605149"/>
                </a:lnTo>
                <a:lnTo>
                  <a:pt x="132079" y="3656456"/>
                </a:lnTo>
                <a:lnTo>
                  <a:pt x="126237" y="3701669"/>
                </a:lnTo>
                <a:lnTo>
                  <a:pt x="117856" y="3740912"/>
                </a:lnTo>
                <a:lnTo>
                  <a:pt x="95250" y="3806444"/>
                </a:lnTo>
                <a:lnTo>
                  <a:pt x="66675" y="3862324"/>
                </a:lnTo>
                <a:lnTo>
                  <a:pt x="52324" y="3889768"/>
                </a:lnTo>
                <a:lnTo>
                  <a:pt x="26162" y="3951681"/>
                </a:lnTo>
                <a:lnTo>
                  <a:pt x="8382" y="4024312"/>
                </a:lnTo>
                <a:lnTo>
                  <a:pt x="1142" y="4069549"/>
                </a:lnTo>
                <a:lnTo>
                  <a:pt x="0" y="4120756"/>
                </a:lnTo>
                <a:lnTo>
                  <a:pt x="1142" y="4171950"/>
                </a:lnTo>
                <a:lnTo>
                  <a:pt x="8382" y="4217187"/>
                </a:lnTo>
                <a:lnTo>
                  <a:pt x="15494" y="4256481"/>
                </a:lnTo>
                <a:lnTo>
                  <a:pt x="39242" y="4321962"/>
                </a:lnTo>
                <a:lnTo>
                  <a:pt x="66675" y="4380306"/>
                </a:lnTo>
                <a:lnTo>
                  <a:pt x="80899" y="4407700"/>
                </a:lnTo>
                <a:lnTo>
                  <a:pt x="95250" y="4436275"/>
                </a:lnTo>
                <a:lnTo>
                  <a:pt x="117856" y="4502950"/>
                </a:lnTo>
                <a:lnTo>
                  <a:pt x="126237" y="4542231"/>
                </a:lnTo>
                <a:lnTo>
                  <a:pt x="132079" y="4585093"/>
                </a:lnTo>
                <a:lnTo>
                  <a:pt x="134492" y="4637481"/>
                </a:lnTo>
                <a:lnTo>
                  <a:pt x="132079" y="4688674"/>
                </a:lnTo>
                <a:lnTo>
                  <a:pt x="126237" y="4733925"/>
                </a:lnTo>
                <a:lnTo>
                  <a:pt x="107187" y="4805362"/>
                </a:lnTo>
                <a:lnTo>
                  <a:pt x="82169" y="4866081"/>
                </a:lnTo>
                <a:lnTo>
                  <a:pt x="54737" y="4920856"/>
                </a:lnTo>
                <a:lnTo>
                  <a:pt x="40512" y="4948237"/>
                </a:lnTo>
                <a:lnTo>
                  <a:pt x="16637" y="5012524"/>
                </a:lnTo>
                <a:lnTo>
                  <a:pt x="9525" y="5051821"/>
                </a:lnTo>
                <a:lnTo>
                  <a:pt x="3556" y="5093493"/>
                </a:lnTo>
                <a:lnTo>
                  <a:pt x="0" y="5143499"/>
                </a:lnTo>
                <a:lnTo>
                  <a:pt x="3601212" y="5143499"/>
                </a:lnTo>
                <a:lnTo>
                  <a:pt x="360121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13360" cy="5143500"/>
          </a:xfrm>
          <a:custGeom>
            <a:avLst/>
            <a:gdLst/>
            <a:ahLst/>
            <a:cxnLst/>
            <a:rect l="l" t="t" r="r" b="b"/>
            <a:pathLst>
              <a:path w="213360" h="5143500">
                <a:moveTo>
                  <a:pt x="213360" y="0"/>
                </a:moveTo>
                <a:lnTo>
                  <a:pt x="0" y="0"/>
                </a:lnTo>
                <a:lnTo>
                  <a:pt x="0" y="5143500"/>
                </a:lnTo>
                <a:lnTo>
                  <a:pt x="213360" y="5143500"/>
                </a:lnTo>
                <a:lnTo>
                  <a:pt x="213360" y="0"/>
                </a:lnTo>
                <a:close/>
              </a:path>
            </a:pathLst>
          </a:custGeom>
          <a:solidFill>
            <a:srgbClr val="F9D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8095" y="35051"/>
            <a:ext cx="707898" cy="5920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0703" y="254508"/>
            <a:ext cx="3099816" cy="234543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74155" y="534365"/>
            <a:ext cx="2432685" cy="422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155" dirty="0">
                <a:solidFill>
                  <a:srgbClr val="F9D121"/>
                </a:solidFill>
                <a:latin typeface="Calibri"/>
                <a:cs typeface="Calibri"/>
              </a:rPr>
              <a:t>A</a:t>
            </a:r>
            <a:r>
              <a:rPr sz="1300" b="1" spc="46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00" dirty="0">
                <a:solidFill>
                  <a:srgbClr val="F9D121"/>
                </a:solidFill>
                <a:latin typeface="Calibri"/>
                <a:cs typeface="Calibri"/>
              </a:rPr>
              <a:t>M</a:t>
            </a:r>
            <a:r>
              <a:rPr sz="1300" b="1" spc="-7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00" dirty="0">
                <a:solidFill>
                  <a:srgbClr val="F9D121"/>
                </a:solidFill>
                <a:latin typeface="Calibri"/>
                <a:cs typeface="Calibri"/>
              </a:rPr>
              <a:t>U</a:t>
            </a:r>
            <a:r>
              <a:rPr sz="1300" b="1" spc="-6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75" dirty="0">
                <a:solidFill>
                  <a:srgbClr val="F9D121"/>
                </a:solidFill>
                <a:latin typeface="Calibri"/>
                <a:cs typeface="Calibri"/>
              </a:rPr>
              <a:t>LT</a:t>
            </a:r>
            <a:r>
              <a:rPr sz="1300" b="1" spc="-7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65" dirty="0">
                <a:solidFill>
                  <a:srgbClr val="F9D121"/>
                </a:solidFill>
                <a:latin typeface="Calibri"/>
                <a:cs typeface="Calibri"/>
              </a:rPr>
              <a:t>I</a:t>
            </a:r>
            <a:r>
              <a:rPr sz="1300" b="1" spc="-6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9D121"/>
                </a:solidFill>
                <a:latin typeface="Calibri"/>
                <a:cs typeface="Calibri"/>
              </a:rPr>
              <a:t>-</a:t>
            </a:r>
            <a:r>
              <a:rPr sz="1300" b="1" spc="-6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55" dirty="0">
                <a:solidFill>
                  <a:srgbClr val="F9D121"/>
                </a:solidFill>
                <a:latin typeface="Calibri"/>
                <a:cs typeface="Calibri"/>
              </a:rPr>
              <a:t>A</a:t>
            </a:r>
            <a:r>
              <a:rPr sz="1300" b="1" spc="-9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65" dirty="0">
                <a:solidFill>
                  <a:srgbClr val="F9D121"/>
                </a:solidFill>
                <a:latin typeface="Calibri"/>
                <a:cs typeface="Calibri"/>
              </a:rPr>
              <a:t>G</a:t>
            </a:r>
            <a:r>
              <a:rPr sz="1300" b="1" spc="-6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50" dirty="0">
                <a:solidFill>
                  <a:srgbClr val="F9D121"/>
                </a:solidFill>
                <a:latin typeface="Calibri"/>
                <a:cs typeface="Calibri"/>
              </a:rPr>
              <a:t>E</a:t>
            </a:r>
            <a:r>
              <a:rPr sz="1300" b="1" spc="-6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60" dirty="0">
                <a:solidFill>
                  <a:srgbClr val="F9D121"/>
                </a:solidFill>
                <a:latin typeface="Calibri"/>
                <a:cs typeface="Calibri"/>
              </a:rPr>
              <a:t>N</a:t>
            </a:r>
            <a:r>
              <a:rPr sz="1300" b="1" spc="-7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210" dirty="0">
                <a:solidFill>
                  <a:srgbClr val="F9D121"/>
                </a:solidFill>
                <a:latin typeface="Calibri"/>
                <a:cs typeface="Calibri"/>
              </a:rPr>
              <a:t>C</a:t>
            </a:r>
            <a:r>
              <a:rPr sz="1300" b="1" spc="-8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85" dirty="0">
                <a:solidFill>
                  <a:srgbClr val="F9D121"/>
                </a:solidFill>
                <a:latin typeface="Calibri"/>
                <a:cs typeface="Calibri"/>
              </a:rPr>
              <a:t>Y</a:t>
            </a:r>
            <a:r>
              <a:rPr sz="1300" b="1" spc="44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35" dirty="0">
                <a:solidFill>
                  <a:srgbClr val="F9D121"/>
                </a:solidFill>
                <a:latin typeface="Calibri"/>
                <a:cs typeface="Calibri"/>
              </a:rPr>
              <a:t>P</a:t>
            </a:r>
            <a:r>
              <a:rPr sz="1300" b="1" spc="-7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30" dirty="0">
                <a:solidFill>
                  <a:srgbClr val="F9D121"/>
                </a:solidFill>
                <a:latin typeface="Calibri"/>
                <a:cs typeface="Calibri"/>
              </a:rPr>
              <a:t>L</a:t>
            </a:r>
            <a:r>
              <a:rPr sz="1300" b="1" spc="-6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55" dirty="0">
                <a:solidFill>
                  <a:srgbClr val="F9D121"/>
                </a:solidFill>
                <a:latin typeface="Calibri"/>
                <a:cs typeface="Calibri"/>
              </a:rPr>
              <a:t>A</a:t>
            </a:r>
            <a:r>
              <a:rPr sz="1300" b="1" spc="-6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10" dirty="0">
                <a:solidFill>
                  <a:srgbClr val="F9D121"/>
                </a:solidFill>
                <a:latin typeface="Calibri"/>
                <a:cs typeface="Calibri"/>
              </a:rPr>
              <a:t>N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b="1" spc="100" dirty="0">
                <a:solidFill>
                  <a:srgbClr val="F9D121"/>
                </a:solidFill>
                <a:latin typeface="Calibri"/>
                <a:cs typeface="Calibri"/>
              </a:rPr>
              <a:t>T</a:t>
            </a:r>
            <a:r>
              <a:rPr sz="1300" b="1" spc="-10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215" dirty="0">
                <a:solidFill>
                  <a:srgbClr val="F9D121"/>
                </a:solidFill>
                <a:latin typeface="Calibri"/>
                <a:cs typeface="Calibri"/>
              </a:rPr>
              <a:t>O</a:t>
            </a:r>
            <a:r>
              <a:rPr sz="1300" b="1" spc="48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210" dirty="0">
                <a:solidFill>
                  <a:srgbClr val="F9D121"/>
                </a:solidFill>
                <a:latin typeface="Calibri"/>
                <a:cs typeface="Calibri"/>
              </a:rPr>
              <a:t>C</a:t>
            </a:r>
            <a:r>
              <a:rPr sz="1300" b="1" spc="-8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215" dirty="0">
                <a:solidFill>
                  <a:srgbClr val="F9D121"/>
                </a:solidFill>
                <a:latin typeface="Calibri"/>
                <a:cs typeface="Calibri"/>
              </a:rPr>
              <a:t>O</a:t>
            </a:r>
            <a:r>
              <a:rPr sz="1300" b="1" spc="-7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215" dirty="0">
                <a:solidFill>
                  <a:srgbClr val="F9D121"/>
                </a:solidFill>
                <a:latin typeface="Calibri"/>
                <a:cs typeface="Calibri"/>
              </a:rPr>
              <a:t>O</a:t>
            </a:r>
            <a:r>
              <a:rPr sz="1300" b="1" spc="-6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20" dirty="0">
                <a:solidFill>
                  <a:srgbClr val="F9D121"/>
                </a:solidFill>
                <a:latin typeface="Calibri"/>
                <a:cs typeface="Calibri"/>
              </a:rPr>
              <a:t>R</a:t>
            </a:r>
            <a:r>
              <a:rPr sz="1300" b="1" spc="-6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80" dirty="0">
                <a:solidFill>
                  <a:srgbClr val="F9D121"/>
                </a:solidFill>
                <a:latin typeface="Calibri"/>
                <a:cs typeface="Calibri"/>
              </a:rPr>
              <a:t>D</a:t>
            </a:r>
            <a:r>
              <a:rPr sz="1300" b="1" spc="-6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60" dirty="0">
                <a:solidFill>
                  <a:srgbClr val="F9D121"/>
                </a:solidFill>
                <a:latin typeface="Calibri"/>
                <a:cs typeface="Calibri"/>
              </a:rPr>
              <a:t>I</a:t>
            </a:r>
            <a:r>
              <a:rPr sz="1300" b="1" spc="-7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60" dirty="0">
                <a:solidFill>
                  <a:srgbClr val="F9D121"/>
                </a:solidFill>
                <a:latin typeface="Calibri"/>
                <a:cs typeface="Calibri"/>
              </a:rPr>
              <a:t>N</a:t>
            </a:r>
            <a:r>
              <a:rPr sz="1300" b="1" spc="-7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200" dirty="0">
                <a:solidFill>
                  <a:srgbClr val="F9D121"/>
                </a:solidFill>
                <a:latin typeface="Calibri"/>
                <a:cs typeface="Calibri"/>
              </a:rPr>
              <a:t>AT</a:t>
            </a:r>
            <a:r>
              <a:rPr sz="1300" b="1" spc="-6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00" dirty="0">
                <a:solidFill>
                  <a:srgbClr val="F9D121"/>
                </a:solidFill>
                <a:latin typeface="Calibri"/>
                <a:cs typeface="Calibri"/>
              </a:rPr>
              <a:t>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74155" y="931291"/>
            <a:ext cx="2777490" cy="37134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120" dirty="0">
                <a:solidFill>
                  <a:srgbClr val="F9D121"/>
                </a:solidFill>
                <a:latin typeface="Calibri"/>
                <a:cs typeface="Calibri"/>
              </a:rPr>
              <a:t>R</a:t>
            </a:r>
            <a:r>
              <a:rPr sz="1300" b="1" spc="-6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50" dirty="0">
                <a:solidFill>
                  <a:srgbClr val="F9D121"/>
                </a:solidFill>
                <a:latin typeface="Calibri"/>
                <a:cs typeface="Calibri"/>
              </a:rPr>
              <a:t>E</a:t>
            </a:r>
            <a:r>
              <a:rPr sz="1300" b="1" spc="-6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45" dirty="0">
                <a:solidFill>
                  <a:srgbClr val="F9D121"/>
                </a:solidFill>
                <a:latin typeface="Calibri"/>
                <a:cs typeface="Calibri"/>
              </a:rPr>
              <a:t>S</a:t>
            </a:r>
            <a:r>
              <a:rPr sz="1300" b="1" spc="-6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215" dirty="0">
                <a:solidFill>
                  <a:srgbClr val="F9D121"/>
                </a:solidFill>
                <a:latin typeface="Calibri"/>
                <a:cs typeface="Calibri"/>
              </a:rPr>
              <a:t>O</a:t>
            </a:r>
            <a:r>
              <a:rPr sz="1300" b="1" spc="-6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00" dirty="0">
                <a:solidFill>
                  <a:srgbClr val="F9D121"/>
                </a:solidFill>
                <a:latin typeface="Calibri"/>
                <a:cs typeface="Calibri"/>
              </a:rPr>
              <a:t>U</a:t>
            </a:r>
            <a:r>
              <a:rPr sz="1300" b="1" spc="-6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20" dirty="0">
                <a:solidFill>
                  <a:srgbClr val="F9D121"/>
                </a:solidFill>
                <a:latin typeface="Calibri"/>
                <a:cs typeface="Calibri"/>
              </a:rPr>
              <a:t>R</a:t>
            </a:r>
            <a:r>
              <a:rPr sz="1300" b="1" spc="-6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210" dirty="0">
                <a:solidFill>
                  <a:srgbClr val="F9D121"/>
                </a:solidFill>
                <a:latin typeface="Calibri"/>
                <a:cs typeface="Calibri"/>
              </a:rPr>
              <a:t>C</a:t>
            </a:r>
            <a:r>
              <a:rPr sz="1300" b="1" spc="-6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50" dirty="0">
                <a:solidFill>
                  <a:srgbClr val="F9D121"/>
                </a:solidFill>
                <a:latin typeface="Calibri"/>
                <a:cs typeface="Calibri"/>
              </a:rPr>
              <a:t>E</a:t>
            </a:r>
            <a:r>
              <a:rPr sz="1300" b="1" spc="434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45" dirty="0">
                <a:solidFill>
                  <a:srgbClr val="F9D121"/>
                </a:solidFill>
                <a:latin typeface="Calibri"/>
                <a:cs typeface="Calibri"/>
              </a:rPr>
              <a:t>A</a:t>
            </a:r>
            <a:r>
              <a:rPr sz="1300" b="1" spc="-6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25" dirty="0">
                <a:solidFill>
                  <a:srgbClr val="F9D121"/>
                </a:solidFill>
                <a:latin typeface="Calibri"/>
                <a:cs typeface="Calibri"/>
              </a:rPr>
              <a:t>L</a:t>
            </a:r>
            <a:r>
              <a:rPr sz="1300" b="1" spc="-6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265" dirty="0">
                <a:solidFill>
                  <a:srgbClr val="F9D121"/>
                </a:solidFill>
                <a:latin typeface="Calibri"/>
                <a:cs typeface="Calibri"/>
              </a:rPr>
              <a:t>LO</a:t>
            </a:r>
            <a:r>
              <a:rPr sz="1300" b="1" spc="-7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210" dirty="0">
                <a:solidFill>
                  <a:srgbClr val="F9D121"/>
                </a:solidFill>
                <a:latin typeface="Calibri"/>
                <a:cs typeface="Calibri"/>
              </a:rPr>
              <a:t>C</a:t>
            </a:r>
            <a:r>
              <a:rPr sz="1300" b="1" spc="-8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200" dirty="0">
                <a:solidFill>
                  <a:srgbClr val="F9D121"/>
                </a:solidFill>
                <a:latin typeface="Calibri"/>
                <a:cs typeface="Calibri"/>
              </a:rPr>
              <a:t>AT</a:t>
            </a:r>
            <a:r>
              <a:rPr sz="1300" b="1" spc="-6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60" dirty="0">
                <a:solidFill>
                  <a:srgbClr val="F9D121"/>
                </a:solidFill>
                <a:latin typeface="Calibri"/>
                <a:cs typeface="Calibri"/>
              </a:rPr>
              <a:t>I</a:t>
            </a:r>
            <a:r>
              <a:rPr sz="1300" b="1" spc="-7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215" dirty="0">
                <a:solidFill>
                  <a:srgbClr val="F9D121"/>
                </a:solidFill>
                <a:latin typeface="Calibri"/>
                <a:cs typeface="Calibri"/>
              </a:rPr>
              <a:t>O</a:t>
            </a:r>
            <a:r>
              <a:rPr sz="1300" b="1" spc="-6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10" dirty="0">
                <a:solidFill>
                  <a:srgbClr val="F9D121"/>
                </a:solidFill>
                <a:latin typeface="Calibri"/>
                <a:cs typeface="Calibri"/>
              </a:rPr>
              <a:t>N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100" spc="60" dirty="0">
                <a:solidFill>
                  <a:srgbClr val="FFFFFF"/>
                </a:solidFill>
                <a:latin typeface="Calibri"/>
                <a:cs typeface="Calibri"/>
              </a:rPr>
              <a:t>Parkridge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Cardiac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Rehab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Conversion</a:t>
            </a:r>
            <a:endParaRPr sz="1100">
              <a:latin typeface="Calibri"/>
              <a:cs typeface="Calibri"/>
            </a:endParaRPr>
          </a:p>
          <a:p>
            <a:pPr marL="269875">
              <a:lnSpc>
                <a:spcPct val="100000"/>
              </a:lnSpc>
              <a:spcBef>
                <a:spcPts val="26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1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75" dirty="0">
                <a:solidFill>
                  <a:srgbClr val="FFFFFF"/>
                </a:solidFill>
                <a:latin typeface="Calibri"/>
                <a:cs typeface="Calibri"/>
              </a:rPr>
              <a:t>OKC</a:t>
            </a:r>
            <a:r>
              <a:rPr sz="11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workout</a:t>
            </a:r>
            <a:r>
              <a:rPr sz="11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center.</a:t>
            </a:r>
            <a:endParaRPr sz="1100">
              <a:latin typeface="Calibri"/>
              <a:cs typeface="Calibri"/>
            </a:endParaRPr>
          </a:p>
          <a:p>
            <a:pPr marL="269875" marR="5080" indent="-257810">
              <a:lnSpc>
                <a:spcPct val="120000"/>
              </a:lnSpc>
              <a:spcBef>
                <a:spcPts val="90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100" spc="60" dirty="0">
                <a:solidFill>
                  <a:srgbClr val="FFFFFF"/>
                </a:solidFill>
                <a:latin typeface="Calibri"/>
                <a:cs typeface="Calibri"/>
              </a:rPr>
              <a:t>Parkridge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Calibri"/>
                <a:cs typeface="Calibri"/>
              </a:rPr>
              <a:t>classroom converted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1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45" dirty="0">
                <a:solidFill>
                  <a:srgbClr val="FFFFFF"/>
                </a:solidFill>
                <a:latin typeface="Calibri"/>
                <a:cs typeface="Calibri"/>
              </a:rPr>
              <a:t>OKC </a:t>
            </a: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teaching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kitchen.</a:t>
            </a:r>
            <a:endParaRPr sz="110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spcBef>
                <a:spcPts val="116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YMCA’s</a:t>
            </a:r>
            <a:r>
              <a:rPr sz="11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Rx</a:t>
            </a:r>
            <a:r>
              <a:rPr sz="11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14" dirty="0">
                <a:solidFill>
                  <a:srgbClr val="FFFFFF"/>
                </a:solidFill>
                <a:latin typeface="Calibri"/>
                <a:cs typeface="Calibri"/>
              </a:rPr>
              <a:t>good</a:t>
            </a:r>
            <a:r>
              <a:rPr sz="11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program.</a:t>
            </a:r>
            <a:endParaRPr sz="110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spcBef>
                <a:spcPts val="117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Green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Space’s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Calibri"/>
                <a:cs typeface="Calibri"/>
              </a:rPr>
              <a:t>Asthma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Program.</a:t>
            </a:r>
            <a:endParaRPr sz="110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spcBef>
                <a:spcPts val="116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Purpose</a:t>
            </a:r>
            <a:r>
              <a:rPr sz="11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1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1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now</a:t>
            </a:r>
            <a:r>
              <a:rPr sz="11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open.</a:t>
            </a:r>
            <a:endParaRPr sz="110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spcBef>
                <a:spcPts val="116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Direct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Calibri"/>
                <a:cs typeface="Calibri"/>
              </a:rPr>
              <a:t>admission</a:t>
            </a:r>
            <a:r>
              <a:rPr sz="11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now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endParaRPr sz="1100">
              <a:latin typeface="Calibri"/>
              <a:cs typeface="Calibri"/>
            </a:endParaRPr>
          </a:p>
          <a:p>
            <a:pPr marL="269875">
              <a:lnSpc>
                <a:spcPct val="100000"/>
              </a:lnSpc>
              <a:spcBef>
                <a:spcPts val="265"/>
              </a:spcBef>
            </a:pP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process.</a:t>
            </a:r>
            <a:endParaRPr sz="1100">
              <a:latin typeface="Calibri"/>
              <a:cs typeface="Calibri"/>
            </a:endParaRPr>
          </a:p>
          <a:p>
            <a:pPr marL="269875" marR="67945" indent="-257810">
              <a:lnSpc>
                <a:spcPct val="120000"/>
              </a:lnSpc>
              <a:spcBef>
                <a:spcPts val="90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r>
              <a:rPr sz="11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1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Tennessee</a:t>
            </a:r>
            <a:r>
              <a:rPr sz="11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Architectural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students</a:t>
            </a:r>
            <a:r>
              <a:rPr sz="11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participated</a:t>
            </a:r>
            <a:r>
              <a:rPr sz="11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1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residents</a:t>
            </a:r>
            <a:r>
              <a:rPr sz="11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Orchard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95" dirty="0">
                <a:solidFill>
                  <a:srgbClr val="FFFFFF"/>
                </a:solidFill>
                <a:latin typeface="Calibri"/>
                <a:cs typeface="Calibri"/>
              </a:rPr>
              <a:t>Knob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“re-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imagine”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area.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55547" y="2694432"/>
            <a:ext cx="3325495" cy="2106295"/>
            <a:chOff x="955547" y="2694432"/>
            <a:chExt cx="3325495" cy="210629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5547" y="2694432"/>
              <a:ext cx="3325367" cy="14721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7040" y="3948684"/>
              <a:ext cx="847331" cy="8519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2759" y="3994404"/>
              <a:ext cx="705612" cy="71018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022853" y="3984498"/>
              <a:ext cx="725805" cy="730250"/>
            </a:xfrm>
            <a:custGeom>
              <a:avLst/>
              <a:gdLst/>
              <a:ahLst/>
              <a:cxnLst/>
              <a:rect l="l" t="t" r="r" b="b"/>
              <a:pathLst>
                <a:path w="725804" h="730250">
                  <a:moveTo>
                    <a:pt x="0" y="729995"/>
                  </a:moveTo>
                  <a:lnTo>
                    <a:pt x="725423" y="729995"/>
                  </a:lnTo>
                  <a:lnTo>
                    <a:pt x="725423" y="0"/>
                  </a:lnTo>
                  <a:lnTo>
                    <a:pt x="0" y="0"/>
                  </a:lnTo>
                  <a:lnTo>
                    <a:pt x="0" y="729995"/>
                  </a:lnTo>
                  <a:close/>
                </a:path>
              </a:pathLst>
            </a:custGeom>
            <a:ln w="19811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6775" y="4072128"/>
              <a:ext cx="989088" cy="6050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82495" y="4117848"/>
              <a:ext cx="847344" cy="46329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672589" y="4107942"/>
              <a:ext cx="867410" cy="483234"/>
            </a:xfrm>
            <a:custGeom>
              <a:avLst/>
              <a:gdLst/>
              <a:ahLst/>
              <a:cxnLst/>
              <a:rect l="l" t="t" r="r" b="b"/>
              <a:pathLst>
                <a:path w="867410" h="483235">
                  <a:moveTo>
                    <a:pt x="0" y="483107"/>
                  </a:moveTo>
                  <a:lnTo>
                    <a:pt x="867156" y="483107"/>
                  </a:lnTo>
                  <a:lnTo>
                    <a:pt x="867156" y="0"/>
                  </a:lnTo>
                  <a:lnTo>
                    <a:pt x="0" y="0"/>
                  </a:lnTo>
                  <a:lnTo>
                    <a:pt x="0" y="483107"/>
                  </a:lnTo>
                  <a:close/>
                </a:path>
              </a:pathLst>
            </a:custGeom>
            <a:ln w="1981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59626" y="1283283"/>
            <a:ext cx="2186940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52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32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  <a:tabLst>
                <a:tab pos="1135380" algn="l"/>
                <a:tab pos="1565910" algn="l"/>
              </a:tabLst>
            </a:pPr>
            <a:r>
              <a:rPr sz="3200" b="1" spc="495" dirty="0">
                <a:solidFill>
                  <a:srgbClr val="FFFFFF"/>
                </a:solidFill>
                <a:latin typeface="Calibri"/>
                <a:cs typeface="Calibri"/>
              </a:rPr>
              <a:t>START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200" b="1" spc="484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200" b="1" spc="590" dirty="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200" b="1" spc="52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b="1" spc="680" dirty="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b="1" spc="590" dirty="0">
                <a:solidFill>
                  <a:srgbClr val="FFFFFF"/>
                </a:solidFill>
                <a:latin typeface="Calibri"/>
                <a:cs typeface="Calibri"/>
              </a:rPr>
              <a:t>DESERT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0007" y="0"/>
            <a:ext cx="4009644" cy="514349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8565" y="1378711"/>
            <a:ext cx="137858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130" marR="135255" indent="203835">
              <a:lnSpc>
                <a:spcPct val="100000"/>
              </a:lnSpc>
              <a:spcBef>
                <a:spcPts val="100"/>
              </a:spcBef>
            </a:pPr>
            <a:r>
              <a:rPr sz="2400" b="1" spc="434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b="1" spc="425" dirty="0">
                <a:solidFill>
                  <a:srgbClr val="FFFFFF"/>
                </a:solidFill>
                <a:latin typeface="Calibri"/>
                <a:cs typeface="Calibri"/>
              </a:rPr>
              <a:t>START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tabLst>
                <a:tab pos="628650" algn="l"/>
              </a:tabLst>
            </a:pPr>
            <a:r>
              <a:rPr sz="2400" b="1" spc="38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b="1" spc="470" dirty="0">
                <a:solidFill>
                  <a:srgbClr val="FFFFFF"/>
                </a:solidFill>
                <a:latin typeface="Calibri"/>
                <a:cs typeface="Calibri"/>
              </a:rPr>
              <a:t>END </a:t>
            </a:r>
            <a:r>
              <a:rPr sz="2400" b="1" spc="434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167640">
              <a:lnSpc>
                <a:spcPct val="100000"/>
              </a:lnSpc>
            </a:pPr>
            <a:r>
              <a:rPr sz="2400" b="1" spc="550" dirty="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endParaRPr sz="24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sz="2400" b="1" spc="500" dirty="0">
                <a:solidFill>
                  <a:srgbClr val="FFFFFF"/>
                </a:solidFill>
                <a:latin typeface="Calibri"/>
                <a:cs typeface="Calibri"/>
              </a:rPr>
              <a:t>DESERT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9235" y="76200"/>
            <a:ext cx="2252472" cy="30038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6820" y="83819"/>
            <a:ext cx="2240279" cy="29870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55620" y="3136390"/>
            <a:ext cx="3776472" cy="19309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4845" cy="5143500"/>
          </a:xfrm>
          <a:custGeom>
            <a:avLst/>
            <a:gdLst/>
            <a:ahLst/>
            <a:cxnLst/>
            <a:rect l="l" t="t" r="r" b="b"/>
            <a:pathLst>
              <a:path w="664845" h="5143500">
                <a:moveTo>
                  <a:pt x="532282" y="0"/>
                </a:moveTo>
                <a:lnTo>
                  <a:pt x="0" y="0"/>
                </a:lnTo>
                <a:lnTo>
                  <a:pt x="0" y="5143499"/>
                </a:lnTo>
                <a:lnTo>
                  <a:pt x="532282" y="5143499"/>
                </a:lnTo>
                <a:lnTo>
                  <a:pt x="533476" y="5092302"/>
                </a:lnTo>
                <a:lnTo>
                  <a:pt x="539432" y="5047058"/>
                </a:lnTo>
                <a:lnTo>
                  <a:pt x="547763" y="5007775"/>
                </a:lnTo>
                <a:lnTo>
                  <a:pt x="558482" y="4973243"/>
                </a:lnTo>
                <a:lnTo>
                  <a:pt x="570395" y="4942281"/>
                </a:lnTo>
                <a:lnTo>
                  <a:pt x="584682" y="4914900"/>
                </a:lnTo>
                <a:lnTo>
                  <a:pt x="613257" y="4857750"/>
                </a:lnTo>
                <a:lnTo>
                  <a:pt x="637070" y="4799406"/>
                </a:lnTo>
                <a:lnTo>
                  <a:pt x="657313" y="4725593"/>
                </a:lnTo>
                <a:lnTo>
                  <a:pt x="662076" y="4680343"/>
                </a:lnTo>
                <a:lnTo>
                  <a:pt x="664464" y="4629150"/>
                </a:lnTo>
                <a:lnTo>
                  <a:pt x="662076" y="4577956"/>
                </a:lnTo>
                <a:lnTo>
                  <a:pt x="657313" y="4532706"/>
                </a:lnTo>
                <a:lnTo>
                  <a:pt x="648982" y="4493425"/>
                </a:lnTo>
                <a:lnTo>
                  <a:pt x="625170" y="4427931"/>
                </a:lnTo>
                <a:lnTo>
                  <a:pt x="584682" y="4343400"/>
                </a:lnTo>
                <a:lnTo>
                  <a:pt x="570395" y="4316018"/>
                </a:lnTo>
                <a:lnTo>
                  <a:pt x="558482" y="4285056"/>
                </a:lnTo>
                <a:lnTo>
                  <a:pt x="547763" y="4250524"/>
                </a:lnTo>
                <a:lnTo>
                  <a:pt x="539432" y="4211243"/>
                </a:lnTo>
                <a:lnTo>
                  <a:pt x="533476" y="4165993"/>
                </a:lnTo>
                <a:lnTo>
                  <a:pt x="532282" y="4114800"/>
                </a:lnTo>
                <a:lnTo>
                  <a:pt x="533476" y="4063606"/>
                </a:lnTo>
                <a:lnTo>
                  <a:pt x="539432" y="4018356"/>
                </a:lnTo>
                <a:lnTo>
                  <a:pt x="547763" y="3979062"/>
                </a:lnTo>
                <a:lnTo>
                  <a:pt x="570395" y="3913581"/>
                </a:lnTo>
                <a:lnTo>
                  <a:pt x="584682" y="3886200"/>
                </a:lnTo>
                <a:lnTo>
                  <a:pt x="613257" y="3829050"/>
                </a:lnTo>
                <a:lnTo>
                  <a:pt x="637070" y="3770756"/>
                </a:lnTo>
                <a:lnTo>
                  <a:pt x="657313" y="3696843"/>
                </a:lnTo>
                <a:lnTo>
                  <a:pt x="662076" y="3651630"/>
                </a:lnTo>
                <a:lnTo>
                  <a:pt x="664464" y="3600450"/>
                </a:lnTo>
                <a:lnTo>
                  <a:pt x="662076" y="3549269"/>
                </a:lnTo>
                <a:lnTo>
                  <a:pt x="657313" y="3504056"/>
                </a:lnTo>
                <a:lnTo>
                  <a:pt x="648982" y="3464687"/>
                </a:lnTo>
                <a:lnTo>
                  <a:pt x="625170" y="3399281"/>
                </a:lnTo>
                <a:lnTo>
                  <a:pt x="584682" y="3314700"/>
                </a:lnTo>
                <a:lnTo>
                  <a:pt x="570395" y="3287268"/>
                </a:lnTo>
                <a:lnTo>
                  <a:pt x="558482" y="3256406"/>
                </a:lnTo>
                <a:lnTo>
                  <a:pt x="547763" y="3221863"/>
                </a:lnTo>
                <a:lnTo>
                  <a:pt x="539432" y="3182493"/>
                </a:lnTo>
                <a:lnTo>
                  <a:pt x="533476" y="3137281"/>
                </a:lnTo>
                <a:lnTo>
                  <a:pt x="532282" y="3086100"/>
                </a:lnTo>
                <a:lnTo>
                  <a:pt x="533476" y="3034919"/>
                </a:lnTo>
                <a:lnTo>
                  <a:pt x="539432" y="2989707"/>
                </a:lnTo>
                <a:lnTo>
                  <a:pt x="547763" y="2950337"/>
                </a:lnTo>
                <a:lnTo>
                  <a:pt x="570395" y="2884932"/>
                </a:lnTo>
                <a:lnTo>
                  <a:pt x="584682" y="2857500"/>
                </a:lnTo>
                <a:lnTo>
                  <a:pt x="613257" y="2800350"/>
                </a:lnTo>
                <a:lnTo>
                  <a:pt x="637070" y="2742057"/>
                </a:lnTo>
                <a:lnTo>
                  <a:pt x="657313" y="2668143"/>
                </a:lnTo>
                <a:lnTo>
                  <a:pt x="662076" y="2622931"/>
                </a:lnTo>
                <a:lnTo>
                  <a:pt x="664464" y="2570607"/>
                </a:lnTo>
                <a:lnTo>
                  <a:pt x="662076" y="2520569"/>
                </a:lnTo>
                <a:lnTo>
                  <a:pt x="657313" y="2475357"/>
                </a:lnTo>
                <a:lnTo>
                  <a:pt x="648982" y="2435987"/>
                </a:lnTo>
                <a:lnTo>
                  <a:pt x="625170" y="2370582"/>
                </a:lnTo>
                <a:lnTo>
                  <a:pt x="584682" y="2286000"/>
                </a:lnTo>
                <a:lnTo>
                  <a:pt x="570395" y="2258568"/>
                </a:lnTo>
                <a:lnTo>
                  <a:pt x="558482" y="2227707"/>
                </a:lnTo>
                <a:lnTo>
                  <a:pt x="547763" y="2193163"/>
                </a:lnTo>
                <a:lnTo>
                  <a:pt x="539432" y="2153793"/>
                </a:lnTo>
                <a:lnTo>
                  <a:pt x="533476" y="2108581"/>
                </a:lnTo>
                <a:lnTo>
                  <a:pt x="532282" y="2057400"/>
                </a:lnTo>
                <a:lnTo>
                  <a:pt x="533476" y="2006219"/>
                </a:lnTo>
                <a:lnTo>
                  <a:pt x="539432" y="1961007"/>
                </a:lnTo>
                <a:lnTo>
                  <a:pt x="547763" y="1921637"/>
                </a:lnTo>
                <a:lnTo>
                  <a:pt x="570395" y="1856232"/>
                </a:lnTo>
                <a:lnTo>
                  <a:pt x="584682" y="1828800"/>
                </a:lnTo>
                <a:lnTo>
                  <a:pt x="613257" y="1771650"/>
                </a:lnTo>
                <a:lnTo>
                  <a:pt x="637070" y="1713357"/>
                </a:lnTo>
                <a:lnTo>
                  <a:pt x="657313" y="1639442"/>
                </a:lnTo>
                <a:lnTo>
                  <a:pt x="662076" y="1594230"/>
                </a:lnTo>
                <a:lnTo>
                  <a:pt x="664464" y="1543050"/>
                </a:lnTo>
                <a:lnTo>
                  <a:pt x="662076" y="1491869"/>
                </a:lnTo>
                <a:lnTo>
                  <a:pt x="657313" y="1446657"/>
                </a:lnTo>
                <a:lnTo>
                  <a:pt x="648982" y="1407287"/>
                </a:lnTo>
                <a:lnTo>
                  <a:pt x="625170" y="1341882"/>
                </a:lnTo>
                <a:lnTo>
                  <a:pt x="584682" y="1257300"/>
                </a:lnTo>
                <a:lnTo>
                  <a:pt x="570395" y="1229867"/>
                </a:lnTo>
                <a:lnTo>
                  <a:pt x="558482" y="1199007"/>
                </a:lnTo>
                <a:lnTo>
                  <a:pt x="547763" y="1164463"/>
                </a:lnTo>
                <a:lnTo>
                  <a:pt x="539432" y="1125092"/>
                </a:lnTo>
                <a:lnTo>
                  <a:pt x="533476" y="1079880"/>
                </a:lnTo>
                <a:lnTo>
                  <a:pt x="532282" y="1028700"/>
                </a:lnTo>
                <a:lnTo>
                  <a:pt x="533476" y="977519"/>
                </a:lnTo>
                <a:lnTo>
                  <a:pt x="539432" y="932307"/>
                </a:lnTo>
                <a:lnTo>
                  <a:pt x="547763" y="892937"/>
                </a:lnTo>
                <a:lnTo>
                  <a:pt x="570395" y="827532"/>
                </a:lnTo>
                <a:lnTo>
                  <a:pt x="584682" y="800100"/>
                </a:lnTo>
                <a:lnTo>
                  <a:pt x="613257" y="742950"/>
                </a:lnTo>
                <a:lnTo>
                  <a:pt x="637070" y="684657"/>
                </a:lnTo>
                <a:lnTo>
                  <a:pt x="657313" y="610742"/>
                </a:lnTo>
                <a:lnTo>
                  <a:pt x="662076" y="565530"/>
                </a:lnTo>
                <a:lnTo>
                  <a:pt x="664464" y="514350"/>
                </a:lnTo>
                <a:lnTo>
                  <a:pt x="662076" y="463169"/>
                </a:lnTo>
                <a:lnTo>
                  <a:pt x="657313" y="417957"/>
                </a:lnTo>
                <a:lnTo>
                  <a:pt x="648982" y="378587"/>
                </a:lnTo>
                <a:lnTo>
                  <a:pt x="625170" y="313182"/>
                </a:lnTo>
                <a:lnTo>
                  <a:pt x="584682" y="228600"/>
                </a:lnTo>
                <a:lnTo>
                  <a:pt x="570395" y="201167"/>
                </a:lnTo>
                <a:lnTo>
                  <a:pt x="558482" y="170307"/>
                </a:lnTo>
                <a:lnTo>
                  <a:pt x="547763" y="135762"/>
                </a:lnTo>
                <a:lnTo>
                  <a:pt x="539432" y="96392"/>
                </a:lnTo>
                <a:lnTo>
                  <a:pt x="533476" y="51180"/>
                </a:lnTo>
                <a:lnTo>
                  <a:pt x="53228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978652" y="0"/>
            <a:ext cx="3165475" cy="5143500"/>
            <a:chOff x="5978652" y="0"/>
            <a:chExt cx="3165475" cy="5143500"/>
          </a:xfrm>
        </p:grpSpPr>
        <p:sp>
          <p:nvSpPr>
            <p:cNvPr id="4" name="object 4"/>
            <p:cNvSpPr/>
            <p:nvPr/>
          </p:nvSpPr>
          <p:spPr>
            <a:xfrm>
              <a:off x="8932164" y="0"/>
              <a:ext cx="212090" cy="5143500"/>
            </a:xfrm>
            <a:custGeom>
              <a:avLst/>
              <a:gdLst/>
              <a:ahLst/>
              <a:cxnLst/>
              <a:rect l="l" t="t" r="r" b="b"/>
              <a:pathLst>
                <a:path w="212090" h="5143500">
                  <a:moveTo>
                    <a:pt x="211835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211835" y="5143500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F9D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6636" y="4483607"/>
              <a:ext cx="795527" cy="6598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2680" y="883919"/>
              <a:ext cx="2484120" cy="16550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78652" y="2638044"/>
              <a:ext cx="2708148" cy="17907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80589" y="78689"/>
            <a:ext cx="566039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65" dirty="0"/>
              <a:t>THE</a:t>
            </a:r>
            <a:r>
              <a:rPr sz="3400" spc="330" dirty="0"/>
              <a:t> </a:t>
            </a:r>
            <a:r>
              <a:rPr sz="3400" spc="90" dirty="0"/>
              <a:t>FUTURE</a:t>
            </a:r>
            <a:r>
              <a:rPr sz="3400" spc="345" dirty="0"/>
              <a:t> </a:t>
            </a:r>
            <a:r>
              <a:rPr sz="3400" spc="95" dirty="0"/>
              <a:t>ENVISIONED</a:t>
            </a:r>
            <a:endParaRPr sz="3400"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8200" y="883919"/>
            <a:ext cx="2537460" cy="164591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96055" y="883919"/>
            <a:ext cx="2482596" cy="164591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03903" y="2625851"/>
            <a:ext cx="1831848" cy="183794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8200" y="2638044"/>
            <a:ext cx="2708148" cy="18120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4845" cy="5143500"/>
          </a:xfrm>
          <a:custGeom>
            <a:avLst/>
            <a:gdLst/>
            <a:ahLst/>
            <a:cxnLst/>
            <a:rect l="l" t="t" r="r" b="b"/>
            <a:pathLst>
              <a:path w="664845" h="5143500">
                <a:moveTo>
                  <a:pt x="532282" y="0"/>
                </a:moveTo>
                <a:lnTo>
                  <a:pt x="0" y="0"/>
                </a:lnTo>
                <a:lnTo>
                  <a:pt x="0" y="5143499"/>
                </a:lnTo>
                <a:lnTo>
                  <a:pt x="532282" y="5143499"/>
                </a:lnTo>
                <a:lnTo>
                  <a:pt x="533476" y="5092302"/>
                </a:lnTo>
                <a:lnTo>
                  <a:pt x="539432" y="5047058"/>
                </a:lnTo>
                <a:lnTo>
                  <a:pt x="547763" y="5007775"/>
                </a:lnTo>
                <a:lnTo>
                  <a:pt x="558482" y="4973243"/>
                </a:lnTo>
                <a:lnTo>
                  <a:pt x="570395" y="4942281"/>
                </a:lnTo>
                <a:lnTo>
                  <a:pt x="584682" y="4914900"/>
                </a:lnTo>
                <a:lnTo>
                  <a:pt x="613257" y="4857750"/>
                </a:lnTo>
                <a:lnTo>
                  <a:pt x="637070" y="4799406"/>
                </a:lnTo>
                <a:lnTo>
                  <a:pt x="657313" y="4725593"/>
                </a:lnTo>
                <a:lnTo>
                  <a:pt x="662076" y="4680343"/>
                </a:lnTo>
                <a:lnTo>
                  <a:pt x="664464" y="4629150"/>
                </a:lnTo>
                <a:lnTo>
                  <a:pt x="662076" y="4577956"/>
                </a:lnTo>
                <a:lnTo>
                  <a:pt x="657313" y="4532706"/>
                </a:lnTo>
                <a:lnTo>
                  <a:pt x="648982" y="4493425"/>
                </a:lnTo>
                <a:lnTo>
                  <a:pt x="625170" y="4427931"/>
                </a:lnTo>
                <a:lnTo>
                  <a:pt x="584682" y="4343400"/>
                </a:lnTo>
                <a:lnTo>
                  <a:pt x="570395" y="4316018"/>
                </a:lnTo>
                <a:lnTo>
                  <a:pt x="558482" y="4285056"/>
                </a:lnTo>
                <a:lnTo>
                  <a:pt x="547763" y="4250524"/>
                </a:lnTo>
                <a:lnTo>
                  <a:pt x="539432" y="4211243"/>
                </a:lnTo>
                <a:lnTo>
                  <a:pt x="533476" y="4165993"/>
                </a:lnTo>
                <a:lnTo>
                  <a:pt x="532282" y="4114800"/>
                </a:lnTo>
                <a:lnTo>
                  <a:pt x="533476" y="4063606"/>
                </a:lnTo>
                <a:lnTo>
                  <a:pt x="539432" y="4018356"/>
                </a:lnTo>
                <a:lnTo>
                  <a:pt x="547763" y="3979062"/>
                </a:lnTo>
                <a:lnTo>
                  <a:pt x="570395" y="3913581"/>
                </a:lnTo>
                <a:lnTo>
                  <a:pt x="584682" y="3886200"/>
                </a:lnTo>
                <a:lnTo>
                  <a:pt x="613257" y="3829050"/>
                </a:lnTo>
                <a:lnTo>
                  <a:pt x="637070" y="3770756"/>
                </a:lnTo>
                <a:lnTo>
                  <a:pt x="657313" y="3696843"/>
                </a:lnTo>
                <a:lnTo>
                  <a:pt x="662076" y="3651630"/>
                </a:lnTo>
                <a:lnTo>
                  <a:pt x="664464" y="3600450"/>
                </a:lnTo>
                <a:lnTo>
                  <a:pt x="662076" y="3549269"/>
                </a:lnTo>
                <a:lnTo>
                  <a:pt x="657313" y="3504056"/>
                </a:lnTo>
                <a:lnTo>
                  <a:pt x="648982" y="3464687"/>
                </a:lnTo>
                <a:lnTo>
                  <a:pt x="625170" y="3399281"/>
                </a:lnTo>
                <a:lnTo>
                  <a:pt x="584682" y="3314700"/>
                </a:lnTo>
                <a:lnTo>
                  <a:pt x="570395" y="3287268"/>
                </a:lnTo>
                <a:lnTo>
                  <a:pt x="558482" y="3256406"/>
                </a:lnTo>
                <a:lnTo>
                  <a:pt x="547763" y="3221863"/>
                </a:lnTo>
                <a:lnTo>
                  <a:pt x="539432" y="3182493"/>
                </a:lnTo>
                <a:lnTo>
                  <a:pt x="533476" y="3137281"/>
                </a:lnTo>
                <a:lnTo>
                  <a:pt x="532282" y="3086100"/>
                </a:lnTo>
                <a:lnTo>
                  <a:pt x="533476" y="3034919"/>
                </a:lnTo>
                <a:lnTo>
                  <a:pt x="539432" y="2989707"/>
                </a:lnTo>
                <a:lnTo>
                  <a:pt x="547763" y="2950337"/>
                </a:lnTo>
                <a:lnTo>
                  <a:pt x="570395" y="2884932"/>
                </a:lnTo>
                <a:lnTo>
                  <a:pt x="584682" y="2857500"/>
                </a:lnTo>
                <a:lnTo>
                  <a:pt x="613257" y="2800350"/>
                </a:lnTo>
                <a:lnTo>
                  <a:pt x="637070" y="2742057"/>
                </a:lnTo>
                <a:lnTo>
                  <a:pt x="657313" y="2668143"/>
                </a:lnTo>
                <a:lnTo>
                  <a:pt x="662076" y="2622931"/>
                </a:lnTo>
                <a:lnTo>
                  <a:pt x="664464" y="2570607"/>
                </a:lnTo>
                <a:lnTo>
                  <a:pt x="662076" y="2520569"/>
                </a:lnTo>
                <a:lnTo>
                  <a:pt x="657313" y="2475357"/>
                </a:lnTo>
                <a:lnTo>
                  <a:pt x="648982" y="2435987"/>
                </a:lnTo>
                <a:lnTo>
                  <a:pt x="625170" y="2370582"/>
                </a:lnTo>
                <a:lnTo>
                  <a:pt x="584682" y="2286000"/>
                </a:lnTo>
                <a:lnTo>
                  <a:pt x="570395" y="2258568"/>
                </a:lnTo>
                <a:lnTo>
                  <a:pt x="558482" y="2227707"/>
                </a:lnTo>
                <a:lnTo>
                  <a:pt x="547763" y="2193163"/>
                </a:lnTo>
                <a:lnTo>
                  <a:pt x="539432" y="2153793"/>
                </a:lnTo>
                <a:lnTo>
                  <a:pt x="533476" y="2108581"/>
                </a:lnTo>
                <a:lnTo>
                  <a:pt x="532282" y="2057400"/>
                </a:lnTo>
                <a:lnTo>
                  <a:pt x="533476" y="2006219"/>
                </a:lnTo>
                <a:lnTo>
                  <a:pt x="539432" y="1961007"/>
                </a:lnTo>
                <a:lnTo>
                  <a:pt x="547763" y="1921637"/>
                </a:lnTo>
                <a:lnTo>
                  <a:pt x="570395" y="1856232"/>
                </a:lnTo>
                <a:lnTo>
                  <a:pt x="584682" y="1828800"/>
                </a:lnTo>
                <a:lnTo>
                  <a:pt x="613257" y="1771650"/>
                </a:lnTo>
                <a:lnTo>
                  <a:pt x="637070" y="1713357"/>
                </a:lnTo>
                <a:lnTo>
                  <a:pt x="657313" y="1639442"/>
                </a:lnTo>
                <a:lnTo>
                  <a:pt x="662076" y="1594230"/>
                </a:lnTo>
                <a:lnTo>
                  <a:pt x="664464" y="1543050"/>
                </a:lnTo>
                <a:lnTo>
                  <a:pt x="662076" y="1491869"/>
                </a:lnTo>
                <a:lnTo>
                  <a:pt x="657313" y="1446657"/>
                </a:lnTo>
                <a:lnTo>
                  <a:pt x="648982" y="1407287"/>
                </a:lnTo>
                <a:lnTo>
                  <a:pt x="625170" y="1341882"/>
                </a:lnTo>
                <a:lnTo>
                  <a:pt x="584682" y="1257300"/>
                </a:lnTo>
                <a:lnTo>
                  <a:pt x="570395" y="1229867"/>
                </a:lnTo>
                <a:lnTo>
                  <a:pt x="558482" y="1199007"/>
                </a:lnTo>
                <a:lnTo>
                  <a:pt x="547763" y="1164463"/>
                </a:lnTo>
                <a:lnTo>
                  <a:pt x="539432" y="1125092"/>
                </a:lnTo>
                <a:lnTo>
                  <a:pt x="533476" y="1079880"/>
                </a:lnTo>
                <a:lnTo>
                  <a:pt x="532282" y="1028700"/>
                </a:lnTo>
                <a:lnTo>
                  <a:pt x="533476" y="977519"/>
                </a:lnTo>
                <a:lnTo>
                  <a:pt x="539432" y="932307"/>
                </a:lnTo>
                <a:lnTo>
                  <a:pt x="547763" y="892937"/>
                </a:lnTo>
                <a:lnTo>
                  <a:pt x="570395" y="827532"/>
                </a:lnTo>
                <a:lnTo>
                  <a:pt x="584682" y="800100"/>
                </a:lnTo>
                <a:lnTo>
                  <a:pt x="613257" y="742950"/>
                </a:lnTo>
                <a:lnTo>
                  <a:pt x="637070" y="684657"/>
                </a:lnTo>
                <a:lnTo>
                  <a:pt x="657313" y="610742"/>
                </a:lnTo>
                <a:lnTo>
                  <a:pt x="662076" y="565530"/>
                </a:lnTo>
                <a:lnTo>
                  <a:pt x="664464" y="514350"/>
                </a:lnTo>
                <a:lnTo>
                  <a:pt x="662076" y="463169"/>
                </a:lnTo>
                <a:lnTo>
                  <a:pt x="657313" y="417957"/>
                </a:lnTo>
                <a:lnTo>
                  <a:pt x="648982" y="378587"/>
                </a:lnTo>
                <a:lnTo>
                  <a:pt x="625170" y="313182"/>
                </a:lnTo>
                <a:lnTo>
                  <a:pt x="584682" y="228600"/>
                </a:lnTo>
                <a:lnTo>
                  <a:pt x="570395" y="201167"/>
                </a:lnTo>
                <a:lnTo>
                  <a:pt x="558482" y="170307"/>
                </a:lnTo>
                <a:lnTo>
                  <a:pt x="547763" y="135762"/>
                </a:lnTo>
                <a:lnTo>
                  <a:pt x="539432" y="96392"/>
                </a:lnTo>
                <a:lnTo>
                  <a:pt x="533476" y="51180"/>
                </a:lnTo>
                <a:lnTo>
                  <a:pt x="53228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58011" y="0"/>
            <a:ext cx="8286115" cy="5143500"/>
            <a:chOff x="858011" y="0"/>
            <a:chExt cx="8286115" cy="5143500"/>
          </a:xfrm>
        </p:grpSpPr>
        <p:sp>
          <p:nvSpPr>
            <p:cNvPr id="4" name="object 4"/>
            <p:cNvSpPr/>
            <p:nvPr/>
          </p:nvSpPr>
          <p:spPr>
            <a:xfrm>
              <a:off x="8932164" y="0"/>
              <a:ext cx="212090" cy="5143500"/>
            </a:xfrm>
            <a:custGeom>
              <a:avLst/>
              <a:gdLst/>
              <a:ahLst/>
              <a:cxnLst/>
              <a:rect l="l" t="t" r="r" b="b"/>
              <a:pathLst>
                <a:path w="212090" h="5143500">
                  <a:moveTo>
                    <a:pt x="211835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211835" y="5143500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F9D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6635" y="4483607"/>
              <a:ext cx="795527" cy="6598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4652" y="4238244"/>
              <a:ext cx="685800" cy="685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8011" y="1705355"/>
              <a:ext cx="7403592" cy="27051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142" y="73228"/>
            <a:ext cx="3575050" cy="609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800" spc="100" dirty="0"/>
              <a:t>BACKGROUND</a:t>
            </a:r>
            <a:endParaRPr sz="3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2788" y="0"/>
            <a:ext cx="3601720" cy="5143500"/>
          </a:xfrm>
          <a:custGeom>
            <a:avLst/>
            <a:gdLst/>
            <a:ahLst/>
            <a:cxnLst/>
            <a:rect l="l" t="t" r="r" b="b"/>
            <a:pathLst>
              <a:path w="3601720" h="5143500">
                <a:moveTo>
                  <a:pt x="3601212" y="0"/>
                </a:moveTo>
                <a:lnTo>
                  <a:pt x="0" y="0"/>
                </a:lnTo>
                <a:lnTo>
                  <a:pt x="3556" y="50037"/>
                </a:lnTo>
                <a:lnTo>
                  <a:pt x="9525" y="91694"/>
                </a:lnTo>
                <a:lnTo>
                  <a:pt x="16637" y="130937"/>
                </a:lnTo>
                <a:lnTo>
                  <a:pt x="40512" y="195199"/>
                </a:lnTo>
                <a:lnTo>
                  <a:pt x="54737" y="222630"/>
                </a:lnTo>
                <a:lnTo>
                  <a:pt x="82169" y="277367"/>
                </a:lnTo>
                <a:lnTo>
                  <a:pt x="107187" y="338074"/>
                </a:lnTo>
                <a:lnTo>
                  <a:pt x="126237" y="409575"/>
                </a:lnTo>
                <a:lnTo>
                  <a:pt x="132079" y="454787"/>
                </a:lnTo>
                <a:lnTo>
                  <a:pt x="134492" y="504825"/>
                </a:lnTo>
                <a:lnTo>
                  <a:pt x="132079" y="558419"/>
                </a:lnTo>
                <a:lnTo>
                  <a:pt x="126237" y="601217"/>
                </a:lnTo>
                <a:lnTo>
                  <a:pt x="117856" y="640588"/>
                </a:lnTo>
                <a:lnTo>
                  <a:pt x="95250" y="707263"/>
                </a:lnTo>
                <a:lnTo>
                  <a:pt x="66675" y="763142"/>
                </a:lnTo>
                <a:lnTo>
                  <a:pt x="52324" y="791717"/>
                </a:lnTo>
                <a:lnTo>
                  <a:pt x="26162" y="852424"/>
                </a:lnTo>
                <a:lnTo>
                  <a:pt x="8382" y="926338"/>
                </a:lnTo>
                <a:lnTo>
                  <a:pt x="1142" y="971550"/>
                </a:lnTo>
                <a:lnTo>
                  <a:pt x="0" y="1022730"/>
                </a:lnTo>
                <a:lnTo>
                  <a:pt x="1142" y="1073912"/>
                </a:lnTo>
                <a:lnTo>
                  <a:pt x="8382" y="1119124"/>
                </a:lnTo>
                <a:lnTo>
                  <a:pt x="15494" y="1158494"/>
                </a:lnTo>
                <a:lnTo>
                  <a:pt x="39242" y="1223899"/>
                </a:lnTo>
                <a:lnTo>
                  <a:pt x="66675" y="1281049"/>
                </a:lnTo>
                <a:lnTo>
                  <a:pt x="80899" y="1307338"/>
                </a:lnTo>
                <a:lnTo>
                  <a:pt x="95250" y="1337055"/>
                </a:lnTo>
                <a:lnTo>
                  <a:pt x="117856" y="1402588"/>
                </a:lnTo>
                <a:lnTo>
                  <a:pt x="126237" y="1441830"/>
                </a:lnTo>
                <a:lnTo>
                  <a:pt x="132079" y="1487042"/>
                </a:lnTo>
                <a:lnTo>
                  <a:pt x="134492" y="1538224"/>
                </a:lnTo>
                <a:lnTo>
                  <a:pt x="132079" y="1589532"/>
                </a:lnTo>
                <a:lnTo>
                  <a:pt x="126237" y="1634744"/>
                </a:lnTo>
                <a:lnTo>
                  <a:pt x="117856" y="1673987"/>
                </a:lnTo>
                <a:lnTo>
                  <a:pt x="95250" y="1739519"/>
                </a:lnTo>
                <a:lnTo>
                  <a:pt x="66675" y="1796669"/>
                </a:lnTo>
                <a:lnTo>
                  <a:pt x="52324" y="1825244"/>
                </a:lnTo>
                <a:lnTo>
                  <a:pt x="26162" y="1884807"/>
                </a:lnTo>
                <a:lnTo>
                  <a:pt x="8382" y="1959737"/>
                </a:lnTo>
                <a:lnTo>
                  <a:pt x="1142" y="2003806"/>
                </a:lnTo>
                <a:lnTo>
                  <a:pt x="0" y="2056257"/>
                </a:lnTo>
                <a:lnTo>
                  <a:pt x="1142" y="2107438"/>
                </a:lnTo>
                <a:lnTo>
                  <a:pt x="8382" y="2151507"/>
                </a:lnTo>
                <a:lnTo>
                  <a:pt x="15494" y="2191893"/>
                </a:lnTo>
                <a:lnTo>
                  <a:pt x="39242" y="2257425"/>
                </a:lnTo>
                <a:lnTo>
                  <a:pt x="66675" y="2313432"/>
                </a:lnTo>
                <a:lnTo>
                  <a:pt x="80899" y="2340737"/>
                </a:lnTo>
                <a:lnTo>
                  <a:pt x="95250" y="2370582"/>
                </a:lnTo>
                <a:lnTo>
                  <a:pt x="117856" y="2435987"/>
                </a:lnTo>
                <a:lnTo>
                  <a:pt x="126237" y="2475357"/>
                </a:lnTo>
                <a:lnTo>
                  <a:pt x="132079" y="2520569"/>
                </a:lnTo>
                <a:lnTo>
                  <a:pt x="134492" y="2570607"/>
                </a:lnTo>
                <a:lnTo>
                  <a:pt x="132079" y="2622931"/>
                </a:lnTo>
                <a:lnTo>
                  <a:pt x="126237" y="2668143"/>
                </a:lnTo>
                <a:lnTo>
                  <a:pt x="117856" y="2707513"/>
                </a:lnTo>
                <a:lnTo>
                  <a:pt x="95250" y="2772918"/>
                </a:lnTo>
                <a:lnTo>
                  <a:pt x="52324" y="2858643"/>
                </a:lnTo>
                <a:lnTo>
                  <a:pt x="39242" y="2886075"/>
                </a:lnTo>
                <a:lnTo>
                  <a:pt x="15494" y="2951607"/>
                </a:lnTo>
                <a:lnTo>
                  <a:pt x="8382" y="2990850"/>
                </a:lnTo>
                <a:lnTo>
                  <a:pt x="1142" y="3036062"/>
                </a:lnTo>
                <a:lnTo>
                  <a:pt x="0" y="3087243"/>
                </a:lnTo>
                <a:lnTo>
                  <a:pt x="1142" y="3139694"/>
                </a:lnTo>
                <a:lnTo>
                  <a:pt x="8382" y="3183763"/>
                </a:lnTo>
                <a:lnTo>
                  <a:pt x="15494" y="3223006"/>
                </a:lnTo>
                <a:lnTo>
                  <a:pt x="39242" y="3289680"/>
                </a:lnTo>
                <a:lnTo>
                  <a:pt x="80899" y="3374263"/>
                </a:lnTo>
                <a:lnTo>
                  <a:pt x="95250" y="3402838"/>
                </a:lnTo>
                <a:lnTo>
                  <a:pt x="117856" y="3469513"/>
                </a:lnTo>
                <a:lnTo>
                  <a:pt x="126237" y="3508755"/>
                </a:lnTo>
                <a:lnTo>
                  <a:pt x="132079" y="3553968"/>
                </a:lnTo>
                <a:lnTo>
                  <a:pt x="134492" y="3605149"/>
                </a:lnTo>
                <a:lnTo>
                  <a:pt x="132079" y="3656456"/>
                </a:lnTo>
                <a:lnTo>
                  <a:pt x="126237" y="3701669"/>
                </a:lnTo>
                <a:lnTo>
                  <a:pt x="117856" y="3740912"/>
                </a:lnTo>
                <a:lnTo>
                  <a:pt x="95250" y="3806444"/>
                </a:lnTo>
                <a:lnTo>
                  <a:pt x="66675" y="3862324"/>
                </a:lnTo>
                <a:lnTo>
                  <a:pt x="52324" y="3889768"/>
                </a:lnTo>
                <a:lnTo>
                  <a:pt x="26162" y="3951681"/>
                </a:lnTo>
                <a:lnTo>
                  <a:pt x="8382" y="4024312"/>
                </a:lnTo>
                <a:lnTo>
                  <a:pt x="1142" y="4069549"/>
                </a:lnTo>
                <a:lnTo>
                  <a:pt x="0" y="4120756"/>
                </a:lnTo>
                <a:lnTo>
                  <a:pt x="1142" y="4171950"/>
                </a:lnTo>
                <a:lnTo>
                  <a:pt x="8382" y="4217187"/>
                </a:lnTo>
                <a:lnTo>
                  <a:pt x="15494" y="4256481"/>
                </a:lnTo>
                <a:lnTo>
                  <a:pt x="39242" y="4321962"/>
                </a:lnTo>
                <a:lnTo>
                  <a:pt x="66675" y="4380306"/>
                </a:lnTo>
                <a:lnTo>
                  <a:pt x="80899" y="4407700"/>
                </a:lnTo>
                <a:lnTo>
                  <a:pt x="95250" y="4436275"/>
                </a:lnTo>
                <a:lnTo>
                  <a:pt x="117856" y="4502950"/>
                </a:lnTo>
                <a:lnTo>
                  <a:pt x="126237" y="4542231"/>
                </a:lnTo>
                <a:lnTo>
                  <a:pt x="132079" y="4585093"/>
                </a:lnTo>
                <a:lnTo>
                  <a:pt x="134492" y="4637481"/>
                </a:lnTo>
                <a:lnTo>
                  <a:pt x="132079" y="4688674"/>
                </a:lnTo>
                <a:lnTo>
                  <a:pt x="126237" y="4733925"/>
                </a:lnTo>
                <a:lnTo>
                  <a:pt x="107187" y="4805362"/>
                </a:lnTo>
                <a:lnTo>
                  <a:pt x="82169" y="4866081"/>
                </a:lnTo>
                <a:lnTo>
                  <a:pt x="54737" y="4920856"/>
                </a:lnTo>
                <a:lnTo>
                  <a:pt x="40512" y="4948237"/>
                </a:lnTo>
                <a:lnTo>
                  <a:pt x="16637" y="5012524"/>
                </a:lnTo>
                <a:lnTo>
                  <a:pt x="9525" y="5051821"/>
                </a:lnTo>
                <a:lnTo>
                  <a:pt x="3556" y="5093493"/>
                </a:lnTo>
                <a:lnTo>
                  <a:pt x="0" y="5143499"/>
                </a:lnTo>
                <a:lnTo>
                  <a:pt x="3601212" y="5143499"/>
                </a:lnTo>
                <a:lnTo>
                  <a:pt x="360121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13360" cy="5143500"/>
          </a:xfrm>
          <a:custGeom>
            <a:avLst/>
            <a:gdLst/>
            <a:ahLst/>
            <a:cxnLst/>
            <a:rect l="l" t="t" r="r" b="b"/>
            <a:pathLst>
              <a:path w="213360" h="5143500">
                <a:moveTo>
                  <a:pt x="213360" y="0"/>
                </a:moveTo>
                <a:lnTo>
                  <a:pt x="0" y="0"/>
                </a:lnTo>
                <a:lnTo>
                  <a:pt x="0" y="5143500"/>
                </a:lnTo>
                <a:lnTo>
                  <a:pt x="213360" y="5143500"/>
                </a:lnTo>
                <a:lnTo>
                  <a:pt x="213360" y="0"/>
                </a:lnTo>
                <a:close/>
              </a:path>
            </a:pathLst>
          </a:custGeom>
          <a:solidFill>
            <a:srgbClr val="F9D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8095" y="35051"/>
            <a:ext cx="707898" cy="5920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34202" y="579831"/>
            <a:ext cx="271970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145" dirty="0">
                <a:solidFill>
                  <a:srgbClr val="F9D121"/>
                </a:solidFill>
                <a:latin typeface="Calibri"/>
                <a:cs typeface="Calibri"/>
              </a:rPr>
              <a:t>S</a:t>
            </a:r>
            <a:r>
              <a:rPr sz="1300" b="1" spc="-7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215" dirty="0">
                <a:solidFill>
                  <a:srgbClr val="F9D121"/>
                </a:solidFill>
                <a:latin typeface="Calibri"/>
                <a:cs typeface="Calibri"/>
              </a:rPr>
              <a:t>O</a:t>
            </a:r>
            <a:r>
              <a:rPr sz="1300" b="1" spc="-6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210" dirty="0">
                <a:solidFill>
                  <a:srgbClr val="F9D121"/>
                </a:solidFill>
                <a:latin typeface="Calibri"/>
                <a:cs typeface="Calibri"/>
              </a:rPr>
              <a:t>C</a:t>
            </a:r>
            <a:r>
              <a:rPr sz="1300" b="1" spc="-7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65" dirty="0">
                <a:solidFill>
                  <a:srgbClr val="F9D121"/>
                </a:solidFill>
                <a:latin typeface="Calibri"/>
                <a:cs typeface="Calibri"/>
              </a:rPr>
              <a:t>I</a:t>
            </a:r>
            <a:r>
              <a:rPr sz="1300" b="1" spc="-7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55" dirty="0">
                <a:solidFill>
                  <a:srgbClr val="F9D121"/>
                </a:solidFill>
                <a:latin typeface="Calibri"/>
                <a:cs typeface="Calibri"/>
              </a:rPr>
              <a:t>A</a:t>
            </a:r>
            <a:r>
              <a:rPr sz="1300" b="1" spc="-7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30" dirty="0">
                <a:solidFill>
                  <a:srgbClr val="F9D121"/>
                </a:solidFill>
                <a:latin typeface="Calibri"/>
                <a:cs typeface="Calibri"/>
              </a:rPr>
              <a:t>L</a:t>
            </a:r>
            <a:r>
              <a:rPr sz="1300" b="1" spc="45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65" dirty="0">
                <a:solidFill>
                  <a:srgbClr val="F9D121"/>
                </a:solidFill>
                <a:latin typeface="Calibri"/>
                <a:cs typeface="Calibri"/>
              </a:rPr>
              <a:t>I</a:t>
            </a:r>
            <a:r>
              <a:rPr sz="1300" b="1" spc="-7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60" dirty="0">
                <a:solidFill>
                  <a:srgbClr val="F9D121"/>
                </a:solidFill>
                <a:latin typeface="Calibri"/>
                <a:cs typeface="Calibri"/>
              </a:rPr>
              <a:t>N</a:t>
            </a:r>
            <a:r>
              <a:rPr sz="1300" b="1" spc="-7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45" dirty="0">
                <a:solidFill>
                  <a:srgbClr val="F9D121"/>
                </a:solidFill>
                <a:latin typeface="Calibri"/>
                <a:cs typeface="Calibri"/>
              </a:rPr>
              <a:t>F</a:t>
            </a:r>
            <a:r>
              <a:rPr sz="1300" b="1" spc="-7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20" dirty="0">
                <a:solidFill>
                  <a:srgbClr val="F9D121"/>
                </a:solidFill>
                <a:latin typeface="Calibri"/>
                <a:cs typeface="Calibri"/>
              </a:rPr>
              <a:t>R</a:t>
            </a:r>
            <a:r>
              <a:rPr sz="1300" b="1" spc="-6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55" dirty="0">
                <a:solidFill>
                  <a:srgbClr val="F9D121"/>
                </a:solidFill>
                <a:latin typeface="Calibri"/>
                <a:cs typeface="Calibri"/>
              </a:rPr>
              <a:t>A</a:t>
            </a:r>
            <a:r>
              <a:rPr sz="1300" b="1" spc="-6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45" dirty="0">
                <a:solidFill>
                  <a:srgbClr val="F9D121"/>
                </a:solidFill>
                <a:latin typeface="Calibri"/>
                <a:cs typeface="Calibri"/>
              </a:rPr>
              <a:t>S</a:t>
            </a:r>
            <a:r>
              <a:rPr sz="1300" b="1" spc="-8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05" dirty="0">
                <a:solidFill>
                  <a:srgbClr val="F9D121"/>
                </a:solidFill>
                <a:latin typeface="Calibri"/>
                <a:cs typeface="Calibri"/>
              </a:rPr>
              <a:t>T</a:t>
            </a:r>
            <a:r>
              <a:rPr sz="1300" b="1" spc="-6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20" dirty="0">
                <a:solidFill>
                  <a:srgbClr val="F9D121"/>
                </a:solidFill>
                <a:latin typeface="Calibri"/>
                <a:cs typeface="Calibri"/>
              </a:rPr>
              <a:t>R</a:t>
            </a:r>
            <a:r>
              <a:rPr sz="1300" b="1" spc="-6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00" dirty="0">
                <a:solidFill>
                  <a:srgbClr val="F9D121"/>
                </a:solidFill>
                <a:latin typeface="Calibri"/>
                <a:cs typeface="Calibri"/>
              </a:rPr>
              <a:t>U</a:t>
            </a:r>
            <a:r>
              <a:rPr sz="1300" b="1" spc="-6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210" dirty="0">
                <a:solidFill>
                  <a:srgbClr val="F9D121"/>
                </a:solidFill>
                <a:latin typeface="Calibri"/>
                <a:cs typeface="Calibri"/>
              </a:rPr>
              <a:t>C</a:t>
            </a:r>
            <a:r>
              <a:rPr sz="1300" b="1" spc="-8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05" dirty="0">
                <a:solidFill>
                  <a:srgbClr val="F9D121"/>
                </a:solidFill>
                <a:latin typeface="Calibri"/>
                <a:cs typeface="Calibri"/>
              </a:rPr>
              <a:t>T</a:t>
            </a:r>
            <a:r>
              <a:rPr sz="1300" b="1" spc="-6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00" dirty="0">
                <a:solidFill>
                  <a:srgbClr val="F9D121"/>
                </a:solidFill>
                <a:latin typeface="Calibri"/>
                <a:cs typeface="Calibri"/>
              </a:rPr>
              <a:t>U</a:t>
            </a:r>
            <a:r>
              <a:rPr sz="1300" b="1" spc="-7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20" dirty="0">
                <a:solidFill>
                  <a:srgbClr val="F9D121"/>
                </a:solidFill>
                <a:latin typeface="Calibri"/>
                <a:cs typeface="Calibri"/>
              </a:rPr>
              <a:t>R</a:t>
            </a:r>
            <a:r>
              <a:rPr sz="1300" b="1" spc="-6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00" dirty="0">
                <a:solidFill>
                  <a:srgbClr val="F9D121"/>
                </a:solidFill>
                <a:latin typeface="Calibri"/>
                <a:cs typeface="Calibri"/>
              </a:rPr>
              <a:t>E</a:t>
            </a:r>
            <a:endParaRPr sz="1300">
              <a:latin typeface="Calibri"/>
              <a:cs typeface="Calibri"/>
            </a:endParaRPr>
          </a:p>
          <a:p>
            <a:pPr marL="12700" marR="887730">
              <a:lnSpc>
                <a:spcPct val="100000"/>
              </a:lnSpc>
              <a:spcBef>
                <a:spcPts val="5"/>
              </a:spcBef>
            </a:pPr>
            <a:r>
              <a:rPr sz="1300" b="1" spc="90" dirty="0">
                <a:solidFill>
                  <a:srgbClr val="F9D121"/>
                </a:solidFill>
                <a:latin typeface="Calibri"/>
                <a:cs typeface="Calibri"/>
              </a:rPr>
              <a:t>&amp;</a:t>
            </a:r>
            <a:r>
              <a:rPr sz="1300" b="1" spc="48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60" dirty="0">
                <a:solidFill>
                  <a:srgbClr val="F9D121"/>
                </a:solidFill>
                <a:latin typeface="Calibri"/>
                <a:cs typeface="Calibri"/>
              </a:rPr>
              <a:t>H</a:t>
            </a:r>
            <a:r>
              <a:rPr sz="1300" b="1" spc="-6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50" dirty="0">
                <a:solidFill>
                  <a:srgbClr val="F9D121"/>
                </a:solidFill>
                <a:latin typeface="Calibri"/>
                <a:cs typeface="Calibri"/>
              </a:rPr>
              <a:t>E</a:t>
            </a:r>
            <a:r>
              <a:rPr sz="1300" b="1" spc="-6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45" dirty="0">
                <a:solidFill>
                  <a:srgbClr val="F9D121"/>
                </a:solidFill>
                <a:latin typeface="Calibri"/>
                <a:cs typeface="Calibri"/>
              </a:rPr>
              <a:t>A</a:t>
            </a:r>
            <a:r>
              <a:rPr sz="1300" b="1" spc="-6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70" dirty="0">
                <a:solidFill>
                  <a:srgbClr val="F9D121"/>
                </a:solidFill>
                <a:latin typeface="Calibri"/>
                <a:cs typeface="Calibri"/>
              </a:rPr>
              <a:t>LT</a:t>
            </a:r>
            <a:r>
              <a:rPr sz="1300" b="1" spc="-6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60" dirty="0">
                <a:solidFill>
                  <a:srgbClr val="F9D121"/>
                </a:solidFill>
                <a:latin typeface="Calibri"/>
                <a:cs typeface="Calibri"/>
              </a:rPr>
              <a:t>H</a:t>
            </a:r>
            <a:r>
              <a:rPr sz="1300" b="1" spc="45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25" dirty="0">
                <a:solidFill>
                  <a:srgbClr val="F9D121"/>
                </a:solidFill>
                <a:latin typeface="Calibri"/>
                <a:cs typeface="Calibri"/>
              </a:rPr>
              <a:t>L</a:t>
            </a:r>
            <a:r>
              <a:rPr sz="1300" b="1" spc="-6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60" dirty="0">
                <a:solidFill>
                  <a:srgbClr val="F9D121"/>
                </a:solidFill>
                <a:latin typeface="Calibri"/>
                <a:cs typeface="Calibri"/>
              </a:rPr>
              <a:t>I</a:t>
            </a:r>
            <a:r>
              <a:rPr sz="1300" b="1" spc="-7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14" dirty="0">
                <a:solidFill>
                  <a:srgbClr val="F9D121"/>
                </a:solidFill>
                <a:latin typeface="Calibri"/>
                <a:cs typeface="Calibri"/>
              </a:rPr>
              <a:t>V</a:t>
            </a:r>
            <a:r>
              <a:rPr sz="1300" b="1" spc="-6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60" dirty="0">
                <a:solidFill>
                  <a:srgbClr val="F9D121"/>
                </a:solidFill>
                <a:latin typeface="Calibri"/>
                <a:cs typeface="Calibri"/>
              </a:rPr>
              <a:t>I</a:t>
            </a:r>
            <a:r>
              <a:rPr sz="1300" b="1" spc="-7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60" dirty="0">
                <a:solidFill>
                  <a:srgbClr val="F9D121"/>
                </a:solidFill>
                <a:latin typeface="Calibri"/>
                <a:cs typeface="Calibri"/>
              </a:rPr>
              <a:t>N</a:t>
            </a:r>
            <a:r>
              <a:rPr sz="1300" b="1" spc="-7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14" dirty="0">
                <a:solidFill>
                  <a:srgbClr val="F9D121"/>
                </a:solidFill>
                <a:latin typeface="Calibri"/>
                <a:cs typeface="Calibri"/>
              </a:rPr>
              <a:t>G </a:t>
            </a:r>
            <a:r>
              <a:rPr sz="1300" b="1" spc="130" dirty="0">
                <a:solidFill>
                  <a:srgbClr val="F9D121"/>
                </a:solidFill>
                <a:latin typeface="Calibri"/>
                <a:cs typeface="Calibri"/>
              </a:rPr>
              <a:t>P</a:t>
            </a:r>
            <a:r>
              <a:rPr sz="1300" b="1" spc="-7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20" dirty="0">
                <a:solidFill>
                  <a:srgbClr val="F9D121"/>
                </a:solidFill>
                <a:latin typeface="Calibri"/>
                <a:cs typeface="Calibri"/>
              </a:rPr>
              <a:t>R</a:t>
            </a:r>
            <a:r>
              <a:rPr sz="1300" b="1" spc="-6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325" dirty="0">
                <a:solidFill>
                  <a:srgbClr val="F9D121"/>
                </a:solidFill>
                <a:latin typeface="Calibri"/>
                <a:cs typeface="Calibri"/>
              </a:rPr>
              <a:t>OJ</a:t>
            </a:r>
            <a:r>
              <a:rPr sz="1300" b="1" spc="-7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50" dirty="0">
                <a:solidFill>
                  <a:srgbClr val="F9D121"/>
                </a:solidFill>
                <a:latin typeface="Calibri"/>
                <a:cs typeface="Calibri"/>
              </a:rPr>
              <a:t>E</a:t>
            </a:r>
            <a:r>
              <a:rPr sz="1300" b="1" spc="-6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210" dirty="0">
                <a:solidFill>
                  <a:srgbClr val="F9D121"/>
                </a:solidFill>
                <a:latin typeface="Calibri"/>
                <a:cs typeface="Calibri"/>
              </a:rPr>
              <a:t>C</a:t>
            </a:r>
            <a:r>
              <a:rPr sz="1300" b="1" spc="-8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100" dirty="0">
                <a:solidFill>
                  <a:srgbClr val="F9D121"/>
                </a:solidFill>
                <a:latin typeface="Calibri"/>
                <a:cs typeface="Calibri"/>
              </a:rPr>
              <a:t>T</a:t>
            </a:r>
            <a:r>
              <a:rPr sz="1300" b="1" spc="-6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300" b="1" spc="95" dirty="0">
                <a:solidFill>
                  <a:srgbClr val="F9D121"/>
                </a:solidFill>
                <a:latin typeface="Calibri"/>
                <a:cs typeface="Calibri"/>
              </a:rPr>
              <a:t>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92341" y="1448562"/>
            <a:ext cx="2147570" cy="288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20000"/>
              </a:lnSpc>
              <a:spcBef>
                <a:spcPts val="100"/>
              </a:spcBef>
              <a:buClr>
                <a:srgbClr val="FFFFFF"/>
              </a:buClr>
              <a:buFont typeface="Arial"/>
              <a:buChar char="•"/>
              <a:tabLst>
                <a:tab pos="185420" algn="l"/>
              </a:tabLst>
            </a:pP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The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largest</a:t>
            </a:r>
            <a:r>
              <a:rPr sz="1200" spc="8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project</a:t>
            </a: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in</a:t>
            </a: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3F3F1"/>
                </a:solidFill>
                <a:latin typeface="Calibri"/>
                <a:cs typeface="Calibri"/>
              </a:rPr>
              <a:t>this </a:t>
            </a: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phase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for</a:t>
            </a:r>
            <a:r>
              <a:rPr sz="1200" spc="7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improving</a:t>
            </a:r>
            <a:r>
              <a:rPr sz="1200" spc="10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3F3F1"/>
                </a:solidFill>
                <a:latin typeface="Calibri"/>
                <a:cs typeface="Calibri"/>
              </a:rPr>
              <a:t>healthy 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living</a:t>
            </a:r>
            <a:r>
              <a:rPr sz="1200" spc="4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and</a:t>
            </a:r>
            <a:r>
              <a:rPr sz="1200" spc="3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F3F3F1"/>
                </a:solidFill>
                <a:latin typeface="Calibri"/>
                <a:cs typeface="Calibri"/>
              </a:rPr>
              <a:t>social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infrastructure</a:t>
            </a:r>
            <a:r>
              <a:rPr sz="1200" spc="32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will</a:t>
            </a:r>
            <a:r>
              <a:rPr sz="1200" spc="27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be 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constructing</a:t>
            </a:r>
            <a:r>
              <a:rPr sz="1200" spc="6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a</a:t>
            </a:r>
            <a:r>
              <a:rPr sz="1200" spc="3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F3F3F1"/>
                </a:solidFill>
                <a:latin typeface="Calibri"/>
                <a:cs typeface="Calibri"/>
              </a:rPr>
              <a:t>community </a:t>
            </a:r>
            <a:r>
              <a:rPr sz="1200" spc="75" dirty="0">
                <a:solidFill>
                  <a:srgbClr val="F3F3F1"/>
                </a:solidFill>
                <a:latin typeface="Calibri"/>
                <a:cs typeface="Calibri"/>
              </a:rPr>
              <a:t>playground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on</a:t>
            </a:r>
            <a:r>
              <a:rPr sz="1200" spc="4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Parkridge 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Medical</a:t>
            </a:r>
            <a:r>
              <a:rPr sz="1200" spc="2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Center’s</a:t>
            </a:r>
            <a:r>
              <a:rPr sz="1200" spc="6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campus.</a:t>
            </a:r>
            <a:endParaRPr sz="1200">
              <a:latin typeface="Calibri"/>
              <a:cs typeface="Calibri"/>
            </a:endParaRPr>
          </a:p>
          <a:p>
            <a:pPr marL="184785" marR="34290" indent="-172720">
              <a:lnSpc>
                <a:spcPct val="120000"/>
              </a:lnSpc>
              <a:spcBef>
                <a:spcPts val="900"/>
              </a:spcBef>
              <a:buClr>
                <a:srgbClr val="FFFFFF"/>
              </a:buClr>
              <a:buFont typeface="Arial"/>
              <a:buChar char="•"/>
              <a:tabLst>
                <a:tab pos="185420" algn="l"/>
              </a:tabLst>
            </a:pPr>
            <a:r>
              <a:rPr sz="1200" spc="145" dirty="0">
                <a:solidFill>
                  <a:srgbClr val="F3F3F1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location</a:t>
            </a:r>
            <a:r>
              <a:rPr sz="1200" spc="4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has</a:t>
            </a:r>
            <a:r>
              <a:rPr sz="1200" spc="4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already </a:t>
            </a:r>
            <a:r>
              <a:rPr sz="1200" spc="65" dirty="0">
                <a:solidFill>
                  <a:srgbClr val="F3F3F1"/>
                </a:solidFill>
                <a:latin typeface="Calibri"/>
                <a:cs typeface="Calibri"/>
              </a:rPr>
              <a:t>been </a:t>
            </a: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identified</a:t>
            </a:r>
            <a:r>
              <a:rPr sz="1200" spc="4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and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is</a:t>
            </a:r>
            <a:r>
              <a:rPr sz="1200" spc="6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F3F3F1"/>
                </a:solidFill>
                <a:latin typeface="Calibri"/>
                <a:cs typeface="Calibri"/>
              </a:rPr>
              <a:t>outlined </a:t>
            </a:r>
            <a:r>
              <a:rPr sz="1200" spc="75" dirty="0">
                <a:solidFill>
                  <a:srgbClr val="F3F3F1"/>
                </a:solidFill>
                <a:latin typeface="Calibri"/>
                <a:cs typeface="Calibri"/>
              </a:rPr>
              <a:t>below</a:t>
            </a: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in</a:t>
            </a:r>
            <a:r>
              <a:rPr sz="1200" spc="8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F3F3F1"/>
                </a:solidFill>
                <a:latin typeface="Calibri"/>
                <a:cs typeface="Calibri"/>
              </a:rPr>
              <a:t>blue.</a:t>
            </a:r>
            <a:endParaRPr sz="1200">
              <a:latin typeface="Calibri"/>
              <a:cs typeface="Calibri"/>
            </a:endParaRPr>
          </a:p>
          <a:p>
            <a:pPr marL="184785" marR="258445" indent="-172720">
              <a:lnSpc>
                <a:spcPct val="120200"/>
              </a:lnSpc>
              <a:spcBef>
                <a:spcPts val="900"/>
              </a:spcBef>
              <a:buClr>
                <a:srgbClr val="FFFFFF"/>
              </a:buClr>
              <a:buFont typeface="Arial"/>
              <a:buChar char="•"/>
              <a:tabLst>
                <a:tab pos="185420" algn="l"/>
              </a:tabLst>
            </a:pP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This</a:t>
            </a:r>
            <a:r>
              <a:rPr sz="1200" spc="7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is</a:t>
            </a: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an</a:t>
            </a:r>
            <a:r>
              <a:rPr sz="1200" spc="6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“all</a:t>
            </a: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F3F3F1"/>
                </a:solidFill>
                <a:latin typeface="Calibri"/>
                <a:cs typeface="Calibri"/>
              </a:rPr>
              <a:t>community </a:t>
            </a: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hands</a:t>
            </a:r>
            <a:r>
              <a:rPr sz="1200" spc="4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on</a:t>
            </a:r>
            <a:r>
              <a:rPr sz="1200" spc="4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F3F3F1"/>
                </a:solidFill>
                <a:latin typeface="Calibri"/>
                <a:cs typeface="Calibri"/>
              </a:rPr>
              <a:t>deck”</a:t>
            </a:r>
            <a:r>
              <a:rPr sz="1200" spc="2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F3F3F1"/>
                </a:solidFill>
                <a:latin typeface="Calibri"/>
                <a:cs typeface="Calibri"/>
              </a:rPr>
              <a:t>project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35279" y="1114044"/>
            <a:ext cx="5081270" cy="3030220"/>
            <a:chOff x="335279" y="1114044"/>
            <a:chExt cx="5081270" cy="30302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79" y="1114044"/>
              <a:ext cx="5081016" cy="302971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26722" y="1903585"/>
              <a:ext cx="430530" cy="474980"/>
            </a:xfrm>
            <a:custGeom>
              <a:avLst/>
              <a:gdLst/>
              <a:ahLst/>
              <a:cxnLst/>
              <a:rect l="l" t="t" r="r" b="b"/>
              <a:pathLst>
                <a:path w="430530" h="474980">
                  <a:moveTo>
                    <a:pt x="139263" y="29735"/>
                  </a:moveTo>
                  <a:lnTo>
                    <a:pt x="151977" y="13029"/>
                  </a:lnTo>
                  <a:lnTo>
                    <a:pt x="169537" y="2859"/>
                  </a:lnTo>
                  <a:lnTo>
                    <a:pt x="189644" y="0"/>
                  </a:lnTo>
                  <a:lnTo>
                    <a:pt x="210002" y="5224"/>
                  </a:lnTo>
                  <a:lnTo>
                    <a:pt x="400502" y="97553"/>
                  </a:lnTo>
                  <a:lnTo>
                    <a:pt x="417228" y="110321"/>
                  </a:lnTo>
                  <a:lnTo>
                    <a:pt x="427442" y="127875"/>
                  </a:lnTo>
                  <a:lnTo>
                    <a:pt x="430345" y="147953"/>
                  </a:lnTo>
                  <a:lnTo>
                    <a:pt x="425140" y="168292"/>
                  </a:lnTo>
                  <a:lnTo>
                    <a:pt x="291028" y="444898"/>
                  </a:lnTo>
                  <a:lnTo>
                    <a:pt x="278334" y="461605"/>
                  </a:lnTo>
                  <a:lnTo>
                    <a:pt x="260818" y="471775"/>
                  </a:lnTo>
                  <a:lnTo>
                    <a:pt x="240754" y="474634"/>
                  </a:lnTo>
                  <a:lnTo>
                    <a:pt x="220416" y="469409"/>
                  </a:lnTo>
                  <a:lnTo>
                    <a:pt x="29789" y="377080"/>
                  </a:lnTo>
                  <a:lnTo>
                    <a:pt x="13065" y="364313"/>
                  </a:lnTo>
                  <a:lnTo>
                    <a:pt x="2865" y="346759"/>
                  </a:lnTo>
                  <a:lnTo>
                    <a:pt x="0" y="326681"/>
                  </a:lnTo>
                  <a:lnTo>
                    <a:pt x="5278" y="306341"/>
                  </a:lnTo>
                  <a:lnTo>
                    <a:pt x="139263" y="29735"/>
                  </a:lnTo>
                  <a:close/>
                </a:path>
              </a:pathLst>
            </a:custGeom>
            <a:ln w="12700">
              <a:solidFill>
                <a:srgbClr val="7CA8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4845" cy="5143500"/>
          </a:xfrm>
          <a:custGeom>
            <a:avLst/>
            <a:gdLst/>
            <a:ahLst/>
            <a:cxnLst/>
            <a:rect l="l" t="t" r="r" b="b"/>
            <a:pathLst>
              <a:path w="664845" h="5143500">
                <a:moveTo>
                  <a:pt x="532282" y="0"/>
                </a:moveTo>
                <a:lnTo>
                  <a:pt x="0" y="0"/>
                </a:lnTo>
                <a:lnTo>
                  <a:pt x="0" y="5143499"/>
                </a:lnTo>
                <a:lnTo>
                  <a:pt x="532282" y="5143499"/>
                </a:lnTo>
                <a:lnTo>
                  <a:pt x="533476" y="5092302"/>
                </a:lnTo>
                <a:lnTo>
                  <a:pt x="539432" y="5047058"/>
                </a:lnTo>
                <a:lnTo>
                  <a:pt x="547763" y="5007775"/>
                </a:lnTo>
                <a:lnTo>
                  <a:pt x="558482" y="4973243"/>
                </a:lnTo>
                <a:lnTo>
                  <a:pt x="570395" y="4942281"/>
                </a:lnTo>
                <a:lnTo>
                  <a:pt x="584682" y="4914900"/>
                </a:lnTo>
                <a:lnTo>
                  <a:pt x="613257" y="4857750"/>
                </a:lnTo>
                <a:lnTo>
                  <a:pt x="637070" y="4799406"/>
                </a:lnTo>
                <a:lnTo>
                  <a:pt x="657313" y="4725593"/>
                </a:lnTo>
                <a:lnTo>
                  <a:pt x="662076" y="4680343"/>
                </a:lnTo>
                <a:lnTo>
                  <a:pt x="664464" y="4629150"/>
                </a:lnTo>
                <a:lnTo>
                  <a:pt x="662076" y="4577956"/>
                </a:lnTo>
                <a:lnTo>
                  <a:pt x="657313" y="4532706"/>
                </a:lnTo>
                <a:lnTo>
                  <a:pt x="648982" y="4493425"/>
                </a:lnTo>
                <a:lnTo>
                  <a:pt x="625170" y="4427931"/>
                </a:lnTo>
                <a:lnTo>
                  <a:pt x="584682" y="4343400"/>
                </a:lnTo>
                <a:lnTo>
                  <a:pt x="570395" y="4316018"/>
                </a:lnTo>
                <a:lnTo>
                  <a:pt x="558482" y="4285056"/>
                </a:lnTo>
                <a:lnTo>
                  <a:pt x="547763" y="4250524"/>
                </a:lnTo>
                <a:lnTo>
                  <a:pt x="539432" y="4211243"/>
                </a:lnTo>
                <a:lnTo>
                  <a:pt x="533476" y="4165993"/>
                </a:lnTo>
                <a:lnTo>
                  <a:pt x="532282" y="4114800"/>
                </a:lnTo>
                <a:lnTo>
                  <a:pt x="533476" y="4063606"/>
                </a:lnTo>
                <a:lnTo>
                  <a:pt x="539432" y="4018356"/>
                </a:lnTo>
                <a:lnTo>
                  <a:pt x="547763" y="3979062"/>
                </a:lnTo>
                <a:lnTo>
                  <a:pt x="570395" y="3913581"/>
                </a:lnTo>
                <a:lnTo>
                  <a:pt x="584682" y="3886200"/>
                </a:lnTo>
                <a:lnTo>
                  <a:pt x="613257" y="3829050"/>
                </a:lnTo>
                <a:lnTo>
                  <a:pt x="637070" y="3770756"/>
                </a:lnTo>
                <a:lnTo>
                  <a:pt x="657313" y="3696843"/>
                </a:lnTo>
                <a:lnTo>
                  <a:pt x="662076" y="3651630"/>
                </a:lnTo>
                <a:lnTo>
                  <a:pt x="664464" y="3600450"/>
                </a:lnTo>
                <a:lnTo>
                  <a:pt x="662076" y="3549269"/>
                </a:lnTo>
                <a:lnTo>
                  <a:pt x="657313" y="3504056"/>
                </a:lnTo>
                <a:lnTo>
                  <a:pt x="648982" y="3464687"/>
                </a:lnTo>
                <a:lnTo>
                  <a:pt x="625170" y="3399281"/>
                </a:lnTo>
                <a:lnTo>
                  <a:pt x="584682" y="3314700"/>
                </a:lnTo>
                <a:lnTo>
                  <a:pt x="570395" y="3287268"/>
                </a:lnTo>
                <a:lnTo>
                  <a:pt x="558482" y="3256406"/>
                </a:lnTo>
                <a:lnTo>
                  <a:pt x="547763" y="3221863"/>
                </a:lnTo>
                <a:lnTo>
                  <a:pt x="539432" y="3182493"/>
                </a:lnTo>
                <a:lnTo>
                  <a:pt x="533476" y="3137281"/>
                </a:lnTo>
                <a:lnTo>
                  <a:pt x="532282" y="3086100"/>
                </a:lnTo>
                <a:lnTo>
                  <a:pt x="533476" y="3034919"/>
                </a:lnTo>
                <a:lnTo>
                  <a:pt x="539432" y="2989707"/>
                </a:lnTo>
                <a:lnTo>
                  <a:pt x="547763" y="2950337"/>
                </a:lnTo>
                <a:lnTo>
                  <a:pt x="570395" y="2884932"/>
                </a:lnTo>
                <a:lnTo>
                  <a:pt x="584682" y="2857500"/>
                </a:lnTo>
                <a:lnTo>
                  <a:pt x="613257" y="2800350"/>
                </a:lnTo>
                <a:lnTo>
                  <a:pt x="637070" y="2742057"/>
                </a:lnTo>
                <a:lnTo>
                  <a:pt x="657313" y="2668143"/>
                </a:lnTo>
                <a:lnTo>
                  <a:pt x="662076" y="2622931"/>
                </a:lnTo>
                <a:lnTo>
                  <a:pt x="664464" y="2570607"/>
                </a:lnTo>
                <a:lnTo>
                  <a:pt x="662076" y="2520569"/>
                </a:lnTo>
                <a:lnTo>
                  <a:pt x="657313" y="2475357"/>
                </a:lnTo>
                <a:lnTo>
                  <a:pt x="648982" y="2435987"/>
                </a:lnTo>
                <a:lnTo>
                  <a:pt x="625170" y="2370582"/>
                </a:lnTo>
                <a:lnTo>
                  <a:pt x="584682" y="2286000"/>
                </a:lnTo>
                <a:lnTo>
                  <a:pt x="570395" y="2258568"/>
                </a:lnTo>
                <a:lnTo>
                  <a:pt x="558482" y="2227707"/>
                </a:lnTo>
                <a:lnTo>
                  <a:pt x="547763" y="2193163"/>
                </a:lnTo>
                <a:lnTo>
                  <a:pt x="539432" y="2153793"/>
                </a:lnTo>
                <a:lnTo>
                  <a:pt x="533476" y="2108581"/>
                </a:lnTo>
                <a:lnTo>
                  <a:pt x="532282" y="2057400"/>
                </a:lnTo>
                <a:lnTo>
                  <a:pt x="533476" y="2006219"/>
                </a:lnTo>
                <a:lnTo>
                  <a:pt x="539432" y="1961007"/>
                </a:lnTo>
                <a:lnTo>
                  <a:pt x="547763" y="1921637"/>
                </a:lnTo>
                <a:lnTo>
                  <a:pt x="570395" y="1856232"/>
                </a:lnTo>
                <a:lnTo>
                  <a:pt x="584682" y="1828800"/>
                </a:lnTo>
                <a:lnTo>
                  <a:pt x="613257" y="1771650"/>
                </a:lnTo>
                <a:lnTo>
                  <a:pt x="637070" y="1713357"/>
                </a:lnTo>
                <a:lnTo>
                  <a:pt x="657313" y="1639442"/>
                </a:lnTo>
                <a:lnTo>
                  <a:pt x="662076" y="1594230"/>
                </a:lnTo>
                <a:lnTo>
                  <a:pt x="664464" y="1543050"/>
                </a:lnTo>
                <a:lnTo>
                  <a:pt x="662076" y="1491869"/>
                </a:lnTo>
                <a:lnTo>
                  <a:pt x="657313" y="1446657"/>
                </a:lnTo>
                <a:lnTo>
                  <a:pt x="648982" y="1407287"/>
                </a:lnTo>
                <a:lnTo>
                  <a:pt x="625170" y="1341882"/>
                </a:lnTo>
                <a:lnTo>
                  <a:pt x="584682" y="1257300"/>
                </a:lnTo>
                <a:lnTo>
                  <a:pt x="570395" y="1229867"/>
                </a:lnTo>
                <a:lnTo>
                  <a:pt x="558482" y="1199007"/>
                </a:lnTo>
                <a:lnTo>
                  <a:pt x="547763" y="1164463"/>
                </a:lnTo>
                <a:lnTo>
                  <a:pt x="539432" y="1125092"/>
                </a:lnTo>
                <a:lnTo>
                  <a:pt x="533476" y="1079880"/>
                </a:lnTo>
                <a:lnTo>
                  <a:pt x="532282" y="1028700"/>
                </a:lnTo>
                <a:lnTo>
                  <a:pt x="533476" y="977519"/>
                </a:lnTo>
                <a:lnTo>
                  <a:pt x="539432" y="932307"/>
                </a:lnTo>
                <a:lnTo>
                  <a:pt x="547763" y="892937"/>
                </a:lnTo>
                <a:lnTo>
                  <a:pt x="570395" y="827532"/>
                </a:lnTo>
                <a:lnTo>
                  <a:pt x="584682" y="800100"/>
                </a:lnTo>
                <a:lnTo>
                  <a:pt x="613257" y="742950"/>
                </a:lnTo>
                <a:lnTo>
                  <a:pt x="637070" y="684657"/>
                </a:lnTo>
                <a:lnTo>
                  <a:pt x="657313" y="610742"/>
                </a:lnTo>
                <a:lnTo>
                  <a:pt x="662076" y="565530"/>
                </a:lnTo>
                <a:lnTo>
                  <a:pt x="664464" y="514350"/>
                </a:lnTo>
                <a:lnTo>
                  <a:pt x="662076" y="463169"/>
                </a:lnTo>
                <a:lnTo>
                  <a:pt x="657313" y="417957"/>
                </a:lnTo>
                <a:lnTo>
                  <a:pt x="648982" y="378587"/>
                </a:lnTo>
                <a:lnTo>
                  <a:pt x="625170" y="313182"/>
                </a:lnTo>
                <a:lnTo>
                  <a:pt x="584682" y="228600"/>
                </a:lnTo>
                <a:lnTo>
                  <a:pt x="570395" y="201167"/>
                </a:lnTo>
                <a:lnTo>
                  <a:pt x="558482" y="170307"/>
                </a:lnTo>
                <a:lnTo>
                  <a:pt x="547763" y="135762"/>
                </a:lnTo>
                <a:lnTo>
                  <a:pt x="539432" y="96392"/>
                </a:lnTo>
                <a:lnTo>
                  <a:pt x="533476" y="51180"/>
                </a:lnTo>
                <a:lnTo>
                  <a:pt x="53228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136635" y="0"/>
            <a:ext cx="1007744" cy="5143500"/>
            <a:chOff x="8136635" y="0"/>
            <a:chExt cx="1007744" cy="5143500"/>
          </a:xfrm>
        </p:grpSpPr>
        <p:sp>
          <p:nvSpPr>
            <p:cNvPr id="4" name="object 4"/>
            <p:cNvSpPr/>
            <p:nvPr/>
          </p:nvSpPr>
          <p:spPr>
            <a:xfrm>
              <a:off x="8932163" y="0"/>
              <a:ext cx="212090" cy="5143500"/>
            </a:xfrm>
            <a:custGeom>
              <a:avLst/>
              <a:gdLst/>
              <a:ahLst/>
              <a:cxnLst/>
              <a:rect l="l" t="t" r="r" b="b"/>
              <a:pathLst>
                <a:path w="212090" h="5143500">
                  <a:moveTo>
                    <a:pt x="211835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211835" y="5143500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F9D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6635" y="4483607"/>
              <a:ext cx="795527" cy="65989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7524" y="254635"/>
            <a:ext cx="6189345" cy="100965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3670"/>
              </a:lnSpc>
              <a:spcBef>
                <a:spcPts val="560"/>
              </a:spcBef>
            </a:pPr>
            <a:r>
              <a:rPr sz="3400" spc="95" dirty="0"/>
              <a:t>SOCIAL</a:t>
            </a:r>
            <a:r>
              <a:rPr sz="3400" spc="365" dirty="0"/>
              <a:t> </a:t>
            </a:r>
            <a:r>
              <a:rPr sz="3400" spc="110" dirty="0"/>
              <a:t>INFRASTRUCTURE</a:t>
            </a:r>
            <a:r>
              <a:rPr sz="3400" spc="390" dirty="0"/>
              <a:t> </a:t>
            </a:r>
            <a:r>
              <a:rPr sz="3400" spc="-50" dirty="0"/>
              <a:t>&amp; </a:t>
            </a:r>
            <a:r>
              <a:rPr sz="3400" spc="95" dirty="0"/>
              <a:t>HEALTH</a:t>
            </a:r>
            <a:r>
              <a:rPr sz="3400" spc="360" dirty="0"/>
              <a:t> </a:t>
            </a:r>
            <a:r>
              <a:rPr sz="3400" spc="95" dirty="0"/>
              <a:t>LIVING</a:t>
            </a:r>
            <a:r>
              <a:rPr sz="3400" spc="345" dirty="0"/>
              <a:t> </a:t>
            </a:r>
            <a:r>
              <a:rPr sz="3400" spc="80" dirty="0"/>
              <a:t>PROJECTS</a:t>
            </a:r>
            <a:endParaRPr sz="3400"/>
          </a:p>
        </p:txBody>
      </p:sp>
      <p:sp>
        <p:nvSpPr>
          <p:cNvPr id="7" name="object 7"/>
          <p:cNvSpPr txBox="1"/>
          <p:nvPr/>
        </p:nvSpPr>
        <p:spPr>
          <a:xfrm>
            <a:off x="1017524" y="1654810"/>
            <a:ext cx="7192645" cy="2630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800" spc="1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8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Calibri"/>
                <a:cs typeface="Calibri"/>
              </a:rPr>
              <a:t>collaborative</a:t>
            </a:r>
            <a:r>
              <a:rPr sz="18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will</a:t>
            </a:r>
            <a:r>
              <a:rPr sz="18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Calibri"/>
                <a:cs typeface="Calibri"/>
              </a:rPr>
              <a:t>continue </a:t>
            </a:r>
            <a:r>
              <a:rPr sz="1800" spc="105" dirty="0">
                <a:solidFill>
                  <a:srgbClr val="404040"/>
                </a:solidFill>
                <a:latin typeface="Calibri"/>
                <a:cs typeface="Calibri"/>
              </a:rPr>
              <a:t>focusing</a:t>
            </a:r>
            <a:r>
              <a:rPr sz="18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18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Ivy</a:t>
            </a:r>
            <a:r>
              <a:rPr sz="18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Calibri"/>
                <a:cs typeface="Calibri"/>
              </a:rPr>
              <a:t>St.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8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Calibri"/>
                <a:cs typeface="Calibri"/>
              </a:rPr>
              <a:t>starting</a:t>
            </a:r>
            <a:r>
              <a:rPr sz="18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Calibri"/>
                <a:cs typeface="Calibri"/>
              </a:rPr>
              <a:t>point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18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Calibri"/>
                <a:cs typeface="Calibri"/>
              </a:rPr>
              <a:t>general</a:t>
            </a:r>
            <a:r>
              <a:rPr sz="18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Calibri"/>
                <a:cs typeface="Calibri"/>
              </a:rPr>
              <a:t>neighborhood</a:t>
            </a:r>
            <a:r>
              <a:rPr sz="18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Calibri"/>
                <a:cs typeface="Calibri"/>
              </a:rPr>
              <a:t>projects.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145" dirty="0">
                <a:solidFill>
                  <a:srgbClr val="404040"/>
                </a:solidFill>
                <a:latin typeface="Calibri"/>
                <a:cs typeface="Calibri"/>
              </a:rPr>
              <a:t>Upcoming</a:t>
            </a:r>
            <a:r>
              <a:rPr sz="18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Calibri"/>
                <a:cs typeface="Calibri"/>
              </a:rPr>
              <a:t>projects</a:t>
            </a:r>
            <a:r>
              <a:rPr sz="1800" spc="65" dirty="0">
                <a:solidFill>
                  <a:srgbClr val="404040"/>
                </a:solidFill>
                <a:latin typeface="Calibri"/>
                <a:cs typeface="Calibri"/>
              </a:rPr>
              <a:t> are</a:t>
            </a:r>
            <a:r>
              <a:rPr sz="18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Calibri"/>
                <a:cs typeface="Calibri"/>
              </a:rPr>
              <a:t>listed </a:t>
            </a:r>
            <a:r>
              <a:rPr sz="1800" spc="75" dirty="0">
                <a:solidFill>
                  <a:srgbClr val="404040"/>
                </a:solidFill>
                <a:latin typeface="Calibri"/>
                <a:cs typeface="Calibri"/>
              </a:rPr>
              <a:t>below.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515"/>
              </a:spcBef>
              <a:buClr>
                <a:srgbClr val="001F5F"/>
              </a:buClr>
              <a:buFont typeface="Gill Sans MT"/>
              <a:buChar char="–"/>
              <a:tabLst>
                <a:tab pos="528320" algn="l"/>
              </a:tabLst>
            </a:pPr>
            <a:r>
              <a:rPr sz="1600" spc="80" dirty="0">
                <a:solidFill>
                  <a:srgbClr val="404040"/>
                </a:solidFill>
                <a:latin typeface="Calibri"/>
                <a:cs typeface="Calibri"/>
              </a:rPr>
              <a:t>Additional</a:t>
            </a:r>
            <a:r>
              <a:rPr sz="16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street</a:t>
            </a:r>
            <a:r>
              <a:rPr sz="16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75" dirty="0">
                <a:solidFill>
                  <a:srgbClr val="404040"/>
                </a:solidFill>
                <a:latin typeface="Calibri"/>
                <a:cs typeface="Calibri"/>
              </a:rPr>
              <a:t>lighting</a:t>
            </a:r>
            <a:endParaRPr sz="16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490"/>
              </a:spcBef>
              <a:buClr>
                <a:srgbClr val="001F5F"/>
              </a:buClr>
              <a:buFont typeface="Gill Sans MT"/>
              <a:buChar char="–"/>
              <a:tabLst>
                <a:tab pos="528320" algn="l"/>
              </a:tabLst>
            </a:pPr>
            <a:r>
              <a:rPr sz="1600" spc="170" dirty="0">
                <a:solidFill>
                  <a:srgbClr val="404040"/>
                </a:solidFill>
                <a:latin typeface="Calibri"/>
                <a:cs typeface="Calibri"/>
              </a:rPr>
              <a:t>Add</a:t>
            </a:r>
            <a:r>
              <a:rPr sz="16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75" dirty="0">
                <a:solidFill>
                  <a:srgbClr val="404040"/>
                </a:solidFill>
                <a:latin typeface="Calibri"/>
                <a:cs typeface="Calibri"/>
              </a:rPr>
              <a:t>ground/walk</a:t>
            </a:r>
            <a:r>
              <a:rPr sz="16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70" dirty="0">
                <a:solidFill>
                  <a:srgbClr val="404040"/>
                </a:solidFill>
                <a:latin typeface="Calibri"/>
                <a:cs typeface="Calibri"/>
              </a:rPr>
              <a:t>path</a:t>
            </a:r>
            <a:r>
              <a:rPr sz="16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75" dirty="0">
                <a:solidFill>
                  <a:srgbClr val="404040"/>
                </a:solidFill>
                <a:latin typeface="Calibri"/>
                <a:cs typeface="Calibri"/>
              </a:rPr>
              <a:t>lighting</a:t>
            </a:r>
            <a:endParaRPr sz="16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505"/>
              </a:spcBef>
              <a:buClr>
                <a:srgbClr val="001F5F"/>
              </a:buClr>
              <a:buFont typeface="Gill Sans MT"/>
              <a:buChar char="–"/>
              <a:tabLst>
                <a:tab pos="528320" algn="l"/>
              </a:tabLst>
            </a:pP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Tree</a:t>
            </a:r>
            <a:r>
              <a:rPr sz="16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80" dirty="0">
                <a:solidFill>
                  <a:srgbClr val="404040"/>
                </a:solidFill>
                <a:latin typeface="Calibri"/>
                <a:cs typeface="Calibri"/>
              </a:rPr>
              <a:t>planting</a:t>
            </a:r>
            <a:r>
              <a:rPr sz="16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60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16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100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16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track</a:t>
            </a:r>
            <a:r>
              <a:rPr sz="16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6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start</a:t>
            </a:r>
            <a:r>
              <a:rPr sz="16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80" dirty="0">
                <a:solidFill>
                  <a:srgbClr val="404040"/>
                </a:solidFill>
                <a:latin typeface="Calibri"/>
                <a:cs typeface="Calibri"/>
              </a:rPr>
              <a:t>planting</a:t>
            </a:r>
            <a:r>
              <a:rPr sz="16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6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Winter</a:t>
            </a:r>
            <a:r>
              <a:rPr sz="16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85" dirty="0">
                <a:solidFill>
                  <a:srgbClr val="404040"/>
                </a:solidFill>
                <a:latin typeface="Calibri"/>
                <a:cs typeface="Calibri"/>
              </a:rPr>
              <a:t>2021</a:t>
            </a:r>
            <a:endParaRPr sz="1600">
              <a:latin typeface="Calibri"/>
              <a:cs typeface="Calibri"/>
            </a:endParaRPr>
          </a:p>
          <a:p>
            <a:pPr marL="527685" marR="262255" lvl="1" indent="-172720">
              <a:lnSpc>
                <a:spcPct val="100000"/>
              </a:lnSpc>
              <a:spcBef>
                <a:spcPts val="505"/>
              </a:spcBef>
              <a:buClr>
                <a:srgbClr val="001F5F"/>
              </a:buClr>
              <a:buFont typeface="Gill Sans MT"/>
              <a:buChar char="–"/>
              <a:tabLst>
                <a:tab pos="528320" algn="l"/>
              </a:tabLst>
            </a:pPr>
            <a:r>
              <a:rPr sz="1600" spc="100" dirty="0">
                <a:solidFill>
                  <a:srgbClr val="404040"/>
                </a:solidFill>
                <a:latin typeface="Calibri"/>
                <a:cs typeface="Calibri"/>
              </a:rPr>
              <a:t>Replacing</a:t>
            </a:r>
            <a:r>
              <a:rPr sz="1600" spc="105" dirty="0">
                <a:solidFill>
                  <a:srgbClr val="404040"/>
                </a:solidFill>
                <a:latin typeface="Calibri"/>
                <a:cs typeface="Calibri"/>
              </a:rPr>
              <a:t> old</a:t>
            </a:r>
            <a:r>
              <a:rPr sz="1600" spc="110" dirty="0">
                <a:solidFill>
                  <a:srgbClr val="404040"/>
                </a:solidFill>
                <a:latin typeface="Calibri"/>
                <a:cs typeface="Calibri"/>
              </a:rPr>
              <a:t> neighborhood</a:t>
            </a:r>
            <a:r>
              <a:rPr sz="16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entry/exit</a:t>
            </a:r>
            <a:r>
              <a:rPr sz="16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100" dirty="0">
                <a:solidFill>
                  <a:srgbClr val="404040"/>
                </a:solidFill>
                <a:latin typeface="Calibri"/>
                <a:cs typeface="Calibri"/>
              </a:rPr>
              <a:t>signs</a:t>
            </a:r>
            <a:r>
              <a:rPr sz="16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16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60" dirty="0">
                <a:solidFill>
                  <a:srgbClr val="404040"/>
                </a:solidFill>
                <a:latin typeface="Calibri"/>
                <a:cs typeface="Calibri"/>
              </a:rPr>
              <a:t>newer</a:t>
            </a:r>
            <a:r>
              <a:rPr sz="16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120" dirty="0">
                <a:solidFill>
                  <a:srgbClr val="404040"/>
                </a:solidFill>
                <a:latin typeface="Calibri"/>
                <a:cs typeface="Calibri"/>
              </a:rPr>
              <a:t>signage</a:t>
            </a:r>
            <a:r>
              <a:rPr sz="16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8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1600" spc="105" dirty="0">
                <a:solidFill>
                  <a:srgbClr val="404040"/>
                </a:solidFill>
                <a:latin typeface="Calibri"/>
                <a:cs typeface="Calibri"/>
              </a:rPr>
              <a:t>updated</a:t>
            </a:r>
            <a:r>
              <a:rPr sz="16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114" dirty="0">
                <a:solidFill>
                  <a:srgbClr val="404040"/>
                </a:solidFill>
                <a:latin typeface="Calibri"/>
                <a:cs typeface="Calibri"/>
              </a:rPr>
              <a:t>logo</a:t>
            </a:r>
            <a:endParaRPr sz="16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495"/>
              </a:spcBef>
              <a:buClr>
                <a:srgbClr val="001F5F"/>
              </a:buClr>
              <a:buFont typeface="Gill Sans MT"/>
              <a:buChar char="–"/>
              <a:tabLst>
                <a:tab pos="528320" algn="l"/>
              </a:tabLst>
            </a:pPr>
            <a:r>
              <a:rPr sz="1600" spc="100" dirty="0">
                <a:solidFill>
                  <a:srgbClr val="404040"/>
                </a:solidFill>
                <a:latin typeface="Calibri"/>
                <a:cs typeface="Calibri"/>
              </a:rPr>
              <a:t>Replacing</a:t>
            </a:r>
            <a:r>
              <a:rPr sz="16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street</a:t>
            </a:r>
            <a:r>
              <a:rPr sz="16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105" dirty="0">
                <a:solidFill>
                  <a:srgbClr val="404040"/>
                </a:solidFill>
                <a:latin typeface="Calibri"/>
                <a:cs typeface="Calibri"/>
              </a:rPr>
              <a:t>sign</a:t>
            </a:r>
            <a:r>
              <a:rPr sz="16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85" dirty="0">
                <a:solidFill>
                  <a:srgbClr val="404040"/>
                </a:solidFill>
                <a:latin typeface="Calibri"/>
                <a:cs typeface="Calibri"/>
              </a:rPr>
              <a:t>toppers</a:t>
            </a:r>
            <a:r>
              <a:rPr sz="16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16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130" dirty="0">
                <a:solidFill>
                  <a:srgbClr val="404040"/>
                </a:solidFill>
                <a:latin typeface="Calibri"/>
                <a:cs typeface="Calibri"/>
              </a:rPr>
              <a:t>bigger</a:t>
            </a:r>
            <a:r>
              <a:rPr sz="16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85" dirty="0">
                <a:solidFill>
                  <a:srgbClr val="404040"/>
                </a:solidFill>
                <a:latin typeface="Calibri"/>
                <a:cs typeface="Calibri"/>
              </a:rPr>
              <a:t>toppers</a:t>
            </a:r>
            <a:r>
              <a:rPr sz="1600" spc="105" dirty="0">
                <a:solidFill>
                  <a:srgbClr val="404040"/>
                </a:solidFill>
                <a:latin typeface="Calibri"/>
                <a:cs typeface="Calibri"/>
              </a:rPr>
              <a:t> and</a:t>
            </a:r>
            <a:r>
              <a:rPr sz="16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100" dirty="0">
                <a:solidFill>
                  <a:srgbClr val="404040"/>
                </a:solidFill>
                <a:latin typeface="Calibri"/>
                <a:cs typeface="Calibri"/>
              </a:rPr>
              <a:t>updated</a:t>
            </a:r>
            <a:r>
              <a:rPr sz="1600" spc="110" dirty="0">
                <a:solidFill>
                  <a:srgbClr val="404040"/>
                </a:solidFill>
                <a:latin typeface="Calibri"/>
                <a:cs typeface="Calibri"/>
              </a:rPr>
              <a:t> logo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2788" y="0"/>
            <a:ext cx="3601720" cy="5143500"/>
          </a:xfrm>
          <a:custGeom>
            <a:avLst/>
            <a:gdLst/>
            <a:ahLst/>
            <a:cxnLst/>
            <a:rect l="l" t="t" r="r" b="b"/>
            <a:pathLst>
              <a:path w="3601720" h="5143500">
                <a:moveTo>
                  <a:pt x="3601212" y="0"/>
                </a:moveTo>
                <a:lnTo>
                  <a:pt x="0" y="0"/>
                </a:lnTo>
                <a:lnTo>
                  <a:pt x="3556" y="50037"/>
                </a:lnTo>
                <a:lnTo>
                  <a:pt x="9525" y="91694"/>
                </a:lnTo>
                <a:lnTo>
                  <a:pt x="16637" y="130937"/>
                </a:lnTo>
                <a:lnTo>
                  <a:pt x="40512" y="195199"/>
                </a:lnTo>
                <a:lnTo>
                  <a:pt x="54737" y="222630"/>
                </a:lnTo>
                <a:lnTo>
                  <a:pt x="82169" y="277367"/>
                </a:lnTo>
                <a:lnTo>
                  <a:pt x="107187" y="338074"/>
                </a:lnTo>
                <a:lnTo>
                  <a:pt x="126237" y="409575"/>
                </a:lnTo>
                <a:lnTo>
                  <a:pt x="132079" y="454787"/>
                </a:lnTo>
                <a:lnTo>
                  <a:pt x="134492" y="504825"/>
                </a:lnTo>
                <a:lnTo>
                  <a:pt x="132079" y="558419"/>
                </a:lnTo>
                <a:lnTo>
                  <a:pt x="126237" y="601217"/>
                </a:lnTo>
                <a:lnTo>
                  <a:pt x="117856" y="640588"/>
                </a:lnTo>
                <a:lnTo>
                  <a:pt x="95250" y="707263"/>
                </a:lnTo>
                <a:lnTo>
                  <a:pt x="66675" y="763142"/>
                </a:lnTo>
                <a:lnTo>
                  <a:pt x="52324" y="791717"/>
                </a:lnTo>
                <a:lnTo>
                  <a:pt x="26162" y="852424"/>
                </a:lnTo>
                <a:lnTo>
                  <a:pt x="8382" y="926338"/>
                </a:lnTo>
                <a:lnTo>
                  <a:pt x="1142" y="971550"/>
                </a:lnTo>
                <a:lnTo>
                  <a:pt x="0" y="1022730"/>
                </a:lnTo>
                <a:lnTo>
                  <a:pt x="1142" y="1073912"/>
                </a:lnTo>
                <a:lnTo>
                  <a:pt x="8382" y="1119124"/>
                </a:lnTo>
                <a:lnTo>
                  <a:pt x="15494" y="1158494"/>
                </a:lnTo>
                <a:lnTo>
                  <a:pt x="39242" y="1223899"/>
                </a:lnTo>
                <a:lnTo>
                  <a:pt x="66675" y="1281049"/>
                </a:lnTo>
                <a:lnTo>
                  <a:pt x="80899" y="1307338"/>
                </a:lnTo>
                <a:lnTo>
                  <a:pt x="95250" y="1337055"/>
                </a:lnTo>
                <a:lnTo>
                  <a:pt x="117856" y="1402588"/>
                </a:lnTo>
                <a:lnTo>
                  <a:pt x="126237" y="1441830"/>
                </a:lnTo>
                <a:lnTo>
                  <a:pt x="132079" y="1487042"/>
                </a:lnTo>
                <a:lnTo>
                  <a:pt x="134492" y="1538224"/>
                </a:lnTo>
                <a:lnTo>
                  <a:pt x="132079" y="1589532"/>
                </a:lnTo>
                <a:lnTo>
                  <a:pt x="126237" y="1634744"/>
                </a:lnTo>
                <a:lnTo>
                  <a:pt x="117856" y="1673987"/>
                </a:lnTo>
                <a:lnTo>
                  <a:pt x="95250" y="1739519"/>
                </a:lnTo>
                <a:lnTo>
                  <a:pt x="66675" y="1796669"/>
                </a:lnTo>
                <a:lnTo>
                  <a:pt x="52324" y="1825244"/>
                </a:lnTo>
                <a:lnTo>
                  <a:pt x="26162" y="1884807"/>
                </a:lnTo>
                <a:lnTo>
                  <a:pt x="8382" y="1959737"/>
                </a:lnTo>
                <a:lnTo>
                  <a:pt x="1142" y="2003806"/>
                </a:lnTo>
                <a:lnTo>
                  <a:pt x="0" y="2056257"/>
                </a:lnTo>
                <a:lnTo>
                  <a:pt x="1142" y="2107438"/>
                </a:lnTo>
                <a:lnTo>
                  <a:pt x="8382" y="2151507"/>
                </a:lnTo>
                <a:lnTo>
                  <a:pt x="15494" y="2191893"/>
                </a:lnTo>
                <a:lnTo>
                  <a:pt x="39242" y="2257425"/>
                </a:lnTo>
                <a:lnTo>
                  <a:pt x="66675" y="2313432"/>
                </a:lnTo>
                <a:lnTo>
                  <a:pt x="80899" y="2340737"/>
                </a:lnTo>
                <a:lnTo>
                  <a:pt x="95250" y="2370582"/>
                </a:lnTo>
                <a:lnTo>
                  <a:pt x="117856" y="2435987"/>
                </a:lnTo>
                <a:lnTo>
                  <a:pt x="126237" y="2475357"/>
                </a:lnTo>
                <a:lnTo>
                  <a:pt x="132079" y="2520569"/>
                </a:lnTo>
                <a:lnTo>
                  <a:pt x="134492" y="2570607"/>
                </a:lnTo>
                <a:lnTo>
                  <a:pt x="132079" y="2622931"/>
                </a:lnTo>
                <a:lnTo>
                  <a:pt x="126237" y="2668143"/>
                </a:lnTo>
                <a:lnTo>
                  <a:pt x="117856" y="2707513"/>
                </a:lnTo>
                <a:lnTo>
                  <a:pt x="95250" y="2772918"/>
                </a:lnTo>
                <a:lnTo>
                  <a:pt x="52324" y="2858643"/>
                </a:lnTo>
                <a:lnTo>
                  <a:pt x="39242" y="2886075"/>
                </a:lnTo>
                <a:lnTo>
                  <a:pt x="15494" y="2951607"/>
                </a:lnTo>
                <a:lnTo>
                  <a:pt x="8382" y="2990850"/>
                </a:lnTo>
                <a:lnTo>
                  <a:pt x="1142" y="3036062"/>
                </a:lnTo>
                <a:lnTo>
                  <a:pt x="0" y="3087243"/>
                </a:lnTo>
                <a:lnTo>
                  <a:pt x="1142" y="3139694"/>
                </a:lnTo>
                <a:lnTo>
                  <a:pt x="8382" y="3183763"/>
                </a:lnTo>
                <a:lnTo>
                  <a:pt x="15494" y="3223006"/>
                </a:lnTo>
                <a:lnTo>
                  <a:pt x="39242" y="3289680"/>
                </a:lnTo>
                <a:lnTo>
                  <a:pt x="80899" y="3374263"/>
                </a:lnTo>
                <a:lnTo>
                  <a:pt x="95250" y="3402838"/>
                </a:lnTo>
                <a:lnTo>
                  <a:pt x="117856" y="3469513"/>
                </a:lnTo>
                <a:lnTo>
                  <a:pt x="126237" y="3508755"/>
                </a:lnTo>
                <a:lnTo>
                  <a:pt x="132079" y="3553968"/>
                </a:lnTo>
                <a:lnTo>
                  <a:pt x="134492" y="3605149"/>
                </a:lnTo>
                <a:lnTo>
                  <a:pt x="132079" y="3656456"/>
                </a:lnTo>
                <a:lnTo>
                  <a:pt x="126237" y="3701669"/>
                </a:lnTo>
                <a:lnTo>
                  <a:pt x="117856" y="3740912"/>
                </a:lnTo>
                <a:lnTo>
                  <a:pt x="95250" y="3806444"/>
                </a:lnTo>
                <a:lnTo>
                  <a:pt x="66675" y="3862324"/>
                </a:lnTo>
                <a:lnTo>
                  <a:pt x="52324" y="3889768"/>
                </a:lnTo>
                <a:lnTo>
                  <a:pt x="26162" y="3951681"/>
                </a:lnTo>
                <a:lnTo>
                  <a:pt x="8382" y="4024312"/>
                </a:lnTo>
                <a:lnTo>
                  <a:pt x="1142" y="4069549"/>
                </a:lnTo>
                <a:lnTo>
                  <a:pt x="0" y="4120756"/>
                </a:lnTo>
                <a:lnTo>
                  <a:pt x="1142" y="4171950"/>
                </a:lnTo>
                <a:lnTo>
                  <a:pt x="8382" y="4217187"/>
                </a:lnTo>
                <a:lnTo>
                  <a:pt x="15494" y="4256481"/>
                </a:lnTo>
                <a:lnTo>
                  <a:pt x="39242" y="4321962"/>
                </a:lnTo>
                <a:lnTo>
                  <a:pt x="66675" y="4380306"/>
                </a:lnTo>
                <a:lnTo>
                  <a:pt x="80899" y="4407700"/>
                </a:lnTo>
                <a:lnTo>
                  <a:pt x="95250" y="4436275"/>
                </a:lnTo>
                <a:lnTo>
                  <a:pt x="117856" y="4502950"/>
                </a:lnTo>
                <a:lnTo>
                  <a:pt x="126237" y="4542231"/>
                </a:lnTo>
                <a:lnTo>
                  <a:pt x="132079" y="4585093"/>
                </a:lnTo>
                <a:lnTo>
                  <a:pt x="134492" y="4637481"/>
                </a:lnTo>
                <a:lnTo>
                  <a:pt x="132079" y="4688674"/>
                </a:lnTo>
                <a:lnTo>
                  <a:pt x="126237" y="4733925"/>
                </a:lnTo>
                <a:lnTo>
                  <a:pt x="107187" y="4805362"/>
                </a:lnTo>
                <a:lnTo>
                  <a:pt x="82169" y="4866081"/>
                </a:lnTo>
                <a:lnTo>
                  <a:pt x="54737" y="4920856"/>
                </a:lnTo>
                <a:lnTo>
                  <a:pt x="40512" y="4948237"/>
                </a:lnTo>
                <a:lnTo>
                  <a:pt x="16637" y="5012524"/>
                </a:lnTo>
                <a:lnTo>
                  <a:pt x="9525" y="5051821"/>
                </a:lnTo>
                <a:lnTo>
                  <a:pt x="3556" y="5093493"/>
                </a:lnTo>
                <a:lnTo>
                  <a:pt x="0" y="5143499"/>
                </a:lnTo>
                <a:lnTo>
                  <a:pt x="3601212" y="5143499"/>
                </a:lnTo>
                <a:lnTo>
                  <a:pt x="360121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13360" cy="5143500"/>
          </a:xfrm>
          <a:custGeom>
            <a:avLst/>
            <a:gdLst/>
            <a:ahLst/>
            <a:cxnLst/>
            <a:rect l="l" t="t" r="r" b="b"/>
            <a:pathLst>
              <a:path w="213360" h="5143500">
                <a:moveTo>
                  <a:pt x="213360" y="0"/>
                </a:moveTo>
                <a:lnTo>
                  <a:pt x="0" y="0"/>
                </a:lnTo>
                <a:lnTo>
                  <a:pt x="0" y="5143500"/>
                </a:lnTo>
                <a:lnTo>
                  <a:pt x="213360" y="5143500"/>
                </a:lnTo>
                <a:lnTo>
                  <a:pt x="213360" y="0"/>
                </a:lnTo>
                <a:close/>
              </a:path>
            </a:pathLst>
          </a:custGeom>
          <a:solidFill>
            <a:srgbClr val="F9D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8095" y="35051"/>
            <a:ext cx="707898" cy="5920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33235" y="622503"/>
            <a:ext cx="15786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380" dirty="0">
                <a:solidFill>
                  <a:srgbClr val="F9D121"/>
                </a:solidFill>
                <a:latin typeface="Calibri"/>
                <a:cs typeface="Calibri"/>
              </a:rPr>
              <a:t>ENTRY</a:t>
            </a:r>
            <a:r>
              <a:rPr sz="1800" b="1" spc="39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800" b="1" spc="355" dirty="0">
                <a:solidFill>
                  <a:srgbClr val="F9D121"/>
                </a:solidFill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345" dirty="0">
                <a:solidFill>
                  <a:srgbClr val="F9D121"/>
                </a:solidFill>
                <a:latin typeface="Calibri"/>
                <a:cs typeface="Calibri"/>
              </a:rPr>
              <a:t>EXIT</a:t>
            </a:r>
            <a:r>
              <a:rPr sz="1800" b="1" spc="45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800" b="1" spc="355" dirty="0">
                <a:solidFill>
                  <a:srgbClr val="F9D121"/>
                </a:solidFill>
                <a:latin typeface="Calibri"/>
                <a:cs typeface="Calibri"/>
              </a:rPr>
              <a:t>SIGNS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33235" y="1314577"/>
            <a:ext cx="210883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20000"/>
              </a:lnSpc>
              <a:spcBef>
                <a:spcPts val="100"/>
              </a:spcBef>
              <a:buClr>
                <a:srgbClr val="FFFFFF"/>
              </a:buClr>
              <a:buFont typeface="Arial"/>
              <a:buChar char="•"/>
              <a:tabLst>
                <a:tab pos="185420" algn="l"/>
              </a:tabLst>
            </a:pPr>
            <a:r>
              <a:rPr sz="1200" spc="180" dirty="0">
                <a:solidFill>
                  <a:srgbClr val="F3F3F1"/>
                </a:solidFill>
                <a:latin typeface="Calibri"/>
                <a:cs typeface="Calibri"/>
              </a:rPr>
              <a:t>OKC</a:t>
            </a:r>
            <a:r>
              <a:rPr sz="1200" spc="4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will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105" dirty="0">
                <a:solidFill>
                  <a:srgbClr val="F3F3F1"/>
                </a:solidFill>
                <a:latin typeface="Calibri"/>
                <a:cs typeface="Calibri"/>
              </a:rPr>
              <a:t>be</a:t>
            </a:r>
            <a:r>
              <a:rPr sz="1200" spc="6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working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3F3F1"/>
                </a:solidFill>
                <a:latin typeface="Calibri"/>
                <a:cs typeface="Calibri"/>
              </a:rPr>
              <a:t>with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the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75" dirty="0">
                <a:solidFill>
                  <a:srgbClr val="F3F3F1"/>
                </a:solidFill>
                <a:latin typeface="Calibri"/>
                <a:cs typeface="Calibri"/>
              </a:rPr>
              <a:t>Orchard</a:t>
            </a:r>
            <a:r>
              <a:rPr sz="1200" spc="114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85" dirty="0">
                <a:solidFill>
                  <a:srgbClr val="F3F3F1"/>
                </a:solidFill>
                <a:latin typeface="Calibri"/>
                <a:cs typeface="Calibri"/>
              </a:rPr>
              <a:t>Knob 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Association</a:t>
            </a:r>
            <a:r>
              <a:rPr sz="1200" spc="4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on</a:t>
            </a:r>
            <a:r>
              <a:rPr sz="1200" spc="4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a</a:t>
            </a:r>
            <a:r>
              <a:rPr sz="1200" spc="2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new</a:t>
            </a:r>
            <a:r>
              <a:rPr sz="1200" spc="4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logo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to</a:t>
            </a:r>
            <a:r>
              <a:rPr sz="1200" spc="9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use</a:t>
            </a:r>
            <a:r>
              <a:rPr sz="1200" spc="11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for</a:t>
            </a:r>
            <a:r>
              <a:rPr sz="1200" spc="11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the</a:t>
            </a:r>
            <a:r>
              <a:rPr sz="1200" spc="10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entry</a:t>
            </a:r>
            <a:r>
              <a:rPr sz="1200" spc="10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and</a:t>
            </a:r>
            <a:r>
              <a:rPr sz="1200" spc="9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3F3F1"/>
                </a:solidFill>
                <a:latin typeface="Calibri"/>
                <a:cs typeface="Calibri"/>
              </a:rPr>
              <a:t>exit </a:t>
            </a:r>
            <a:r>
              <a:rPr sz="1200" spc="75" dirty="0">
                <a:solidFill>
                  <a:srgbClr val="F3F3F1"/>
                </a:solidFill>
                <a:latin typeface="Calibri"/>
                <a:cs typeface="Calibri"/>
              </a:rPr>
              <a:t>signs</a:t>
            </a:r>
            <a:r>
              <a:rPr sz="1200" spc="12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into</a:t>
            </a:r>
            <a:r>
              <a:rPr sz="1200" spc="10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and</a:t>
            </a:r>
            <a:r>
              <a:rPr sz="1200" spc="10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out</a:t>
            </a:r>
            <a:r>
              <a:rPr sz="1200" spc="12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of</a:t>
            </a:r>
            <a:r>
              <a:rPr sz="1200" spc="13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3F3F1"/>
                </a:solidFill>
                <a:latin typeface="Calibri"/>
                <a:cs typeface="Calibri"/>
              </a:rPr>
              <a:t>the </a:t>
            </a:r>
            <a:r>
              <a:rPr sz="1200" spc="75" dirty="0">
                <a:solidFill>
                  <a:srgbClr val="F3F3F1"/>
                </a:solidFill>
                <a:latin typeface="Calibri"/>
                <a:cs typeface="Calibri"/>
              </a:rPr>
              <a:t>neighborhood.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F3F3F1"/>
                </a:solidFill>
                <a:latin typeface="Calibri"/>
                <a:cs typeface="Calibri"/>
              </a:rPr>
              <a:t>We</a:t>
            </a:r>
            <a:r>
              <a:rPr sz="1200" spc="7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will</a:t>
            </a:r>
            <a:r>
              <a:rPr sz="1200" spc="7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be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installing</a:t>
            </a:r>
            <a:r>
              <a:rPr sz="1200" spc="21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newer</a:t>
            </a:r>
            <a:r>
              <a:rPr sz="1200" spc="22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and</a:t>
            </a:r>
            <a:r>
              <a:rPr sz="1200" spc="19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95" dirty="0">
                <a:solidFill>
                  <a:srgbClr val="F3F3F1"/>
                </a:solidFill>
                <a:latin typeface="Calibri"/>
                <a:cs typeface="Calibri"/>
              </a:rPr>
              <a:t>bigger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street</a:t>
            </a:r>
            <a:r>
              <a:rPr sz="1200" spc="8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F3F3F1"/>
                </a:solidFill>
                <a:latin typeface="Calibri"/>
                <a:cs typeface="Calibri"/>
              </a:rPr>
              <a:t>signs. </a:t>
            </a: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Model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sign</a:t>
            </a:r>
            <a:r>
              <a:rPr sz="1200" spc="9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3F3F1"/>
                </a:solidFill>
                <a:latin typeface="Calibri"/>
                <a:cs typeface="Calibri"/>
              </a:rPr>
              <a:t>will </a:t>
            </a:r>
            <a:r>
              <a:rPr sz="1200" spc="105" dirty="0">
                <a:solidFill>
                  <a:srgbClr val="F3F3F1"/>
                </a:solidFill>
                <a:latin typeface="Calibri"/>
                <a:cs typeface="Calibri"/>
              </a:rPr>
              <a:t>be</a:t>
            </a:r>
            <a:r>
              <a:rPr sz="1200" spc="19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at</a:t>
            </a:r>
            <a:r>
              <a:rPr sz="1200" spc="18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the</a:t>
            </a:r>
            <a:r>
              <a:rPr sz="1200" spc="19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intersection</a:t>
            </a:r>
            <a:r>
              <a:rPr sz="1200" spc="23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3F3F1"/>
                </a:solidFill>
                <a:latin typeface="Calibri"/>
                <a:cs typeface="Calibri"/>
              </a:rPr>
              <a:t>of </a:t>
            </a:r>
            <a:r>
              <a:rPr sz="1200" spc="65" dirty="0">
                <a:solidFill>
                  <a:srgbClr val="F3F3F1"/>
                </a:solidFill>
                <a:latin typeface="Calibri"/>
                <a:cs typeface="Calibri"/>
              </a:rPr>
              <a:t>McCallie</a:t>
            </a:r>
            <a:r>
              <a:rPr sz="1200" spc="2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75" dirty="0">
                <a:solidFill>
                  <a:srgbClr val="F3F3F1"/>
                </a:solidFill>
                <a:latin typeface="Calibri"/>
                <a:cs typeface="Calibri"/>
              </a:rPr>
              <a:t>and</a:t>
            </a:r>
            <a:r>
              <a:rPr sz="1200" spc="3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N.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F3F3F1"/>
                </a:solidFill>
                <a:latin typeface="Calibri"/>
                <a:cs typeface="Calibri"/>
              </a:rPr>
              <a:t>Kelley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359" y="0"/>
            <a:ext cx="5515356" cy="514349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2788" y="0"/>
            <a:ext cx="3601720" cy="5143500"/>
          </a:xfrm>
          <a:custGeom>
            <a:avLst/>
            <a:gdLst/>
            <a:ahLst/>
            <a:cxnLst/>
            <a:rect l="l" t="t" r="r" b="b"/>
            <a:pathLst>
              <a:path w="3601720" h="5143500">
                <a:moveTo>
                  <a:pt x="3601212" y="0"/>
                </a:moveTo>
                <a:lnTo>
                  <a:pt x="0" y="0"/>
                </a:lnTo>
                <a:lnTo>
                  <a:pt x="3556" y="50037"/>
                </a:lnTo>
                <a:lnTo>
                  <a:pt x="9525" y="91694"/>
                </a:lnTo>
                <a:lnTo>
                  <a:pt x="16637" y="130937"/>
                </a:lnTo>
                <a:lnTo>
                  <a:pt x="40512" y="195199"/>
                </a:lnTo>
                <a:lnTo>
                  <a:pt x="54737" y="222630"/>
                </a:lnTo>
                <a:lnTo>
                  <a:pt x="82169" y="277367"/>
                </a:lnTo>
                <a:lnTo>
                  <a:pt x="107187" y="338074"/>
                </a:lnTo>
                <a:lnTo>
                  <a:pt x="126237" y="409575"/>
                </a:lnTo>
                <a:lnTo>
                  <a:pt x="132079" y="454787"/>
                </a:lnTo>
                <a:lnTo>
                  <a:pt x="134492" y="504825"/>
                </a:lnTo>
                <a:lnTo>
                  <a:pt x="132079" y="558419"/>
                </a:lnTo>
                <a:lnTo>
                  <a:pt x="126237" y="601217"/>
                </a:lnTo>
                <a:lnTo>
                  <a:pt x="117856" y="640588"/>
                </a:lnTo>
                <a:lnTo>
                  <a:pt x="95250" y="707263"/>
                </a:lnTo>
                <a:lnTo>
                  <a:pt x="66675" y="763142"/>
                </a:lnTo>
                <a:lnTo>
                  <a:pt x="52324" y="791717"/>
                </a:lnTo>
                <a:lnTo>
                  <a:pt x="26162" y="852424"/>
                </a:lnTo>
                <a:lnTo>
                  <a:pt x="8382" y="926338"/>
                </a:lnTo>
                <a:lnTo>
                  <a:pt x="1142" y="971550"/>
                </a:lnTo>
                <a:lnTo>
                  <a:pt x="0" y="1022730"/>
                </a:lnTo>
                <a:lnTo>
                  <a:pt x="1142" y="1073912"/>
                </a:lnTo>
                <a:lnTo>
                  <a:pt x="8382" y="1119124"/>
                </a:lnTo>
                <a:lnTo>
                  <a:pt x="15494" y="1158494"/>
                </a:lnTo>
                <a:lnTo>
                  <a:pt x="39242" y="1223899"/>
                </a:lnTo>
                <a:lnTo>
                  <a:pt x="66675" y="1281049"/>
                </a:lnTo>
                <a:lnTo>
                  <a:pt x="80899" y="1307338"/>
                </a:lnTo>
                <a:lnTo>
                  <a:pt x="95250" y="1337055"/>
                </a:lnTo>
                <a:lnTo>
                  <a:pt x="117856" y="1402588"/>
                </a:lnTo>
                <a:lnTo>
                  <a:pt x="126237" y="1441830"/>
                </a:lnTo>
                <a:lnTo>
                  <a:pt x="132079" y="1487042"/>
                </a:lnTo>
                <a:lnTo>
                  <a:pt x="134492" y="1538224"/>
                </a:lnTo>
                <a:lnTo>
                  <a:pt x="132079" y="1589532"/>
                </a:lnTo>
                <a:lnTo>
                  <a:pt x="126237" y="1634744"/>
                </a:lnTo>
                <a:lnTo>
                  <a:pt x="117856" y="1673987"/>
                </a:lnTo>
                <a:lnTo>
                  <a:pt x="95250" y="1739519"/>
                </a:lnTo>
                <a:lnTo>
                  <a:pt x="66675" y="1796669"/>
                </a:lnTo>
                <a:lnTo>
                  <a:pt x="52324" y="1825244"/>
                </a:lnTo>
                <a:lnTo>
                  <a:pt x="26162" y="1884807"/>
                </a:lnTo>
                <a:lnTo>
                  <a:pt x="8382" y="1959737"/>
                </a:lnTo>
                <a:lnTo>
                  <a:pt x="1142" y="2003806"/>
                </a:lnTo>
                <a:lnTo>
                  <a:pt x="0" y="2056257"/>
                </a:lnTo>
                <a:lnTo>
                  <a:pt x="1142" y="2107438"/>
                </a:lnTo>
                <a:lnTo>
                  <a:pt x="8382" y="2151507"/>
                </a:lnTo>
                <a:lnTo>
                  <a:pt x="15494" y="2191893"/>
                </a:lnTo>
                <a:lnTo>
                  <a:pt x="39242" y="2257425"/>
                </a:lnTo>
                <a:lnTo>
                  <a:pt x="66675" y="2313432"/>
                </a:lnTo>
                <a:lnTo>
                  <a:pt x="80899" y="2340737"/>
                </a:lnTo>
                <a:lnTo>
                  <a:pt x="95250" y="2370582"/>
                </a:lnTo>
                <a:lnTo>
                  <a:pt x="117856" y="2435987"/>
                </a:lnTo>
                <a:lnTo>
                  <a:pt x="126237" y="2475357"/>
                </a:lnTo>
                <a:lnTo>
                  <a:pt x="132079" y="2520569"/>
                </a:lnTo>
                <a:lnTo>
                  <a:pt x="134492" y="2570607"/>
                </a:lnTo>
                <a:lnTo>
                  <a:pt x="132079" y="2622931"/>
                </a:lnTo>
                <a:lnTo>
                  <a:pt x="126237" y="2668143"/>
                </a:lnTo>
                <a:lnTo>
                  <a:pt x="117856" y="2707513"/>
                </a:lnTo>
                <a:lnTo>
                  <a:pt x="95250" y="2772918"/>
                </a:lnTo>
                <a:lnTo>
                  <a:pt x="52324" y="2858643"/>
                </a:lnTo>
                <a:lnTo>
                  <a:pt x="39242" y="2886075"/>
                </a:lnTo>
                <a:lnTo>
                  <a:pt x="15494" y="2951607"/>
                </a:lnTo>
                <a:lnTo>
                  <a:pt x="8382" y="2990850"/>
                </a:lnTo>
                <a:lnTo>
                  <a:pt x="1142" y="3036062"/>
                </a:lnTo>
                <a:lnTo>
                  <a:pt x="0" y="3087243"/>
                </a:lnTo>
                <a:lnTo>
                  <a:pt x="1142" y="3139694"/>
                </a:lnTo>
                <a:lnTo>
                  <a:pt x="8382" y="3183763"/>
                </a:lnTo>
                <a:lnTo>
                  <a:pt x="15494" y="3223006"/>
                </a:lnTo>
                <a:lnTo>
                  <a:pt x="39242" y="3289680"/>
                </a:lnTo>
                <a:lnTo>
                  <a:pt x="80899" y="3374263"/>
                </a:lnTo>
                <a:lnTo>
                  <a:pt x="95250" y="3402838"/>
                </a:lnTo>
                <a:lnTo>
                  <a:pt x="117856" y="3469513"/>
                </a:lnTo>
                <a:lnTo>
                  <a:pt x="126237" y="3508755"/>
                </a:lnTo>
                <a:lnTo>
                  <a:pt x="132079" y="3553968"/>
                </a:lnTo>
                <a:lnTo>
                  <a:pt x="134492" y="3605149"/>
                </a:lnTo>
                <a:lnTo>
                  <a:pt x="132079" y="3656456"/>
                </a:lnTo>
                <a:lnTo>
                  <a:pt x="126237" y="3701669"/>
                </a:lnTo>
                <a:lnTo>
                  <a:pt x="117856" y="3740912"/>
                </a:lnTo>
                <a:lnTo>
                  <a:pt x="95250" y="3806444"/>
                </a:lnTo>
                <a:lnTo>
                  <a:pt x="66675" y="3862324"/>
                </a:lnTo>
                <a:lnTo>
                  <a:pt x="52324" y="3889768"/>
                </a:lnTo>
                <a:lnTo>
                  <a:pt x="26162" y="3951681"/>
                </a:lnTo>
                <a:lnTo>
                  <a:pt x="8382" y="4024312"/>
                </a:lnTo>
                <a:lnTo>
                  <a:pt x="1142" y="4069549"/>
                </a:lnTo>
                <a:lnTo>
                  <a:pt x="0" y="4120756"/>
                </a:lnTo>
                <a:lnTo>
                  <a:pt x="1142" y="4171950"/>
                </a:lnTo>
                <a:lnTo>
                  <a:pt x="8382" y="4217187"/>
                </a:lnTo>
                <a:lnTo>
                  <a:pt x="15494" y="4256481"/>
                </a:lnTo>
                <a:lnTo>
                  <a:pt x="39242" y="4321962"/>
                </a:lnTo>
                <a:lnTo>
                  <a:pt x="66675" y="4380306"/>
                </a:lnTo>
                <a:lnTo>
                  <a:pt x="80899" y="4407700"/>
                </a:lnTo>
                <a:lnTo>
                  <a:pt x="95250" y="4436275"/>
                </a:lnTo>
                <a:lnTo>
                  <a:pt x="117856" y="4502950"/>
                </a:lnTo>
                <a:lnTo>
                  <a:pt x="126237" y="4542231"/>
                </a:lnTo>
                <a:lnTo>
                  <a:pt x="132079" y="4585093"/>
                </a:lnTo>
                <a:lnTo>
                  <a:pt x="134492" y="4637481"/>
                </a:lnTo>
                <a:lnTo>
                  <a:pt x="132079" y="4688674"/>
                </a:lnTo>
                <a:lnTo>
                  <a:pt x="126237" y="4733925"/>
                </a:lnTo>
                <a:lnTo>
                  <a:pt x="107187" y="4805362"/>
                </a:lnTo>
                <a:lnTo>
                  <a:pt x="82169" y="4866081"/>
                </a:lnTo>
                <a:lnTo>
                  <a:pt x="54737" y="4920856"/>
                </a:lnTo>
                <a:lnTo>
                  <a:pt x="40512" y="4948237"/>
                </a:lnTo>
                <a:lnTo>
                  <a:pt x="16637" y="5012524"/>
                </a:lnTo>
                <a:lnTo>
                  <a:pt x="9525" y="5051821"/>
                </a:lnTo>
                <a:lnTo>
                  <a:pt x="3556" y="5093493"/>
                </a:lnTo>
                <a:lnTo>
                  <a:pt x="0" y="5143499"/>
                </a:lnTo>
                <a:lnTo>
                  <a:pt x="3601212" y="5143499"/>
                </a:lnTo>
                <a:lnTo>
                  <a:pt x="360121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13360" cy="5143500"/>
          </a:xfrm>
          <a:custGeom>
            <a:avLst/>
            <a:gdLst/>
            <a:ahLst/>
            <a:cxnLst/>
            <a:rect l="l" t="t" r="r" b="b"/>
            <a:pathLst>
              <a:path w="213360" h="5143500">
                <a:moveTo>
                  <a:pt x="213360" y="0"/>
                </a:moveTo>
                <a:lnTo>
                  <a:pt x="0" y="0"/>
                </a:lnTo>
                <a:lnTo>
                  <a:pt x="0" y="5143500"/>
                </a:lnTo>
                <a:lnTo>
                  <a:pt x="213360" y="5143500"/>
                </a:lnTo>
                <a:lnTo>
                  <a:pt x="213360" y="0"/>
                </a:lnTo>
                <a:close/>
              </a:path>
            </a:pathLst>
          </a:custGeom>
          <a:solidFill>
            <a:srgbClr val="F9D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8095" y="35051"/>
            <a:ext cx="707898" cy="5920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33235" y="622503"/>
            <a:ext cx="19945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370" dirty="0">
                <a:solidFill>
                  <a:srgbClr val="F9D121"/>
                </a:solidFill>
                <a:latin typeface="Calibri"/>
                <a:cs typeface="Calibri"/>
              </a:rPr>
              <a:t>NEW</a:t>
            </a:r>
            <a:r>
              <a:rPr sz="1800" b="1" spc="44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800" b="1" spc="350" dirty="0">
                <a:solidFill>
                  <a:srgbClr val="F9D121"/>
                </a:solidFill>
                <a:latin typeface="Calibri"/>
                <a:cs typeface="Calibri"/>
              </a:rPr>
              <a:t>STREET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355" dirty="0">
                <a:solidFill>
                  <a:srgbClr val="F9D121"/>
                </a:solidFill>
                <a:latin typeface="Calibri"/>
                <a:cs typeface="Calibri"/>
              </a:rPr>
              <a:t>SIGN</a:t>
            </a:r>
            <a:r>
              <a:rPr sz="1800" b="1" spc="44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800" b="1" spc="380" dirty="0">
                <a:solidFill>
                  <a:srgbClr val="F9D121"/>
                </a:solidFill>
                <a:latin typeface="Calibri"/>
                <a:cs typeface="Calibri"/>
              </a:rPr>
              <a:t>TOPPERS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33235" y="1314577"/>
            <a:ext cx="2074545" cy="156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20100"/>
              </a:lnSpc>
              <a:spcBef>
                <a:spcPts val="100"/>
              </a:spcBef>
              <a:buClr>
                <a:srgbClr val="FFFFFF"/>
              </a:buClr>
              <a:buFont typeface="Arial"/>
              <a:buChar char="•"/>
              <a:tabLst>
                <a:tab pos="185420" algn="l"/>
              </a:tabLst>
            </a:pPr>
            <a:r>
              <a:rPr sz="1200" spc="75" dirty="0">
                <a:solidFill>
                  <a:srgbClr val="F3F3F1"/>
                </a:solidFill>
                <a:latin typeface="Calibri"/>
                <a:cs typeface="Calibri"/>
              </a:rPr>
              <a:t>Continued</a:t>
            </a:r>
            <a:r>
              <a:rPr sz="1200" spc="13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from</a:t>
            </a:r>
            <a:r>
              <a:rPr sz="1200" spc="15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the</a:t>
            </a:r>
            <a:r>
              <a:rPr sz="1200" spc="12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3F3F1"/>
                </a:solidFill>
                <a:latin typeface="Calibri"/>
                <a:cs typeface="Calibri"/>
              </a:rPr>
              <a:t>entry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and</a:t>
            </a:r>
            <a:r>
              <a:rPr sz="1200" spc="6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exit</a:t>
            </a: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signage,</a:t>
            </a: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180" dirty="0">
                <a:solidFill>
                  <a:srgbClr val="F3F3F1"/>
                </a:solidFill>
                <a:latin typeface="Calibri"/>
                <a:cs typeface="Calibri"/>
              </a:rPr>
              <a:t>OKC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3F3F1"/>
                </a:solidFill>
                <a:latin typeface="Calibri"/>
                <a:cs typeface="Calibri"/>
              </a:rPr>
              <a:t>will 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also</a:t>
            </a:r>
            <a:r>
              <a:rPr sz="1200" spc="6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105" dirty="0">
                <a:solidFill>
                  <a:srgbClr val="F3F3F1"/>
                </a:solidFill>
                <a:latin typeface="Calibri"/>
                <a:cs typeface="Calibri"/>
              </a:rPr>
              <a:t>be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 working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with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3F3F1"/>
                </a:solidFill>
                <a:latin typeface="Calibri"/>
                <a:cs typeface="Calibri"/>
              </a:rPr>
              <a:t>the </a:t>
            </a:r>
            <a:r>
              <a:rPr sz="1200" spc="85" dirty="0">
                <a:solidFill>
                  <a:srgbClr val="F3F3F1"/>
                </a:solidFill>
                <a:latin typeface="Calibri"/>
                <a:cs typeface="Calibri"/>
              </a:rPr>
              <a:t>neighborhood</a:t>
            </a:r>
            <a:r>
              <a:rPr sz="1200" spc="6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F3F3F1"/>
                </a:solidFill>
                <a:latin typeface="Calibri"/>
                <a:cs typeface="Calibri"/>
              </a:rPr>
              <a:t>association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on</a:t>
            </a:r>
            <a:r>
              <a:rPr sz="1200" spc="4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a</a:t>
            </a:r>
            <a:r>
              <a:rPr sz="1200" spc="3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newer</a:t>
            </a:r>
            <a:r>
              <a:rPr sz="1200" spc="4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and</a:t>
            </a:r>
            <a:r>
              <a:rPr sz="1200" spc="3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F3F3F1"/>
                </a:solidFill>
                <a:latin typeface="Calibri"/>
                <a:cs typeface="Calibri"/>
              </a:rPr>
              <a:t>more 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visible</a:t>
            </a:r>
            <a:r>
              <a:rPr sz="1200" spc="8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90" dirty="0">
                <a:solidFill>
                  <a:srgbClr val="F3F3F1"/>
                </a:solidFill>
                <a:latin typeface="Calibri"/>
                <a:cs typeface="Calibri"/>
              </a:rPr>
              <a:t>design</a:t>
            </a:r>
            <a:r>
              <a:rPr sz="1200" spc="9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for</a:t>
            </a:r>
            <a:r>
              <a:rPr sz="1200" spc="9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the</a:t>
            </a:r>
            <a:r>
              <a:rPr sz="1200" spc="7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3F3F1"/>
                </a:solidFill>
                <a:latin typeface="Calibri"/>
                <a:cs typeface="Calibri"/>
              </a:rPr>
              <a:t>street </a:t>
            </a:r>
            <a:r>
              <a:rPr sz="1200" spc="45" dirty="0">
                <a:solidFill>
                  <a:srgbClr val="F3F3F1"/>
                </a:solidFill>
                <a:latin typeface="Calibri"/>
                <a:cs typeface="Calibri"/>
              </a:rPr>
              <a:t>toppers.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836" y="1523"/>
            <a:ext cx="5516879" cy="514197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2788" y="0"/>
            <a:ext cx="3601720" cy="5143500"/>
          </a:xfrm>
          <a:custGeom>
            <a:avLst/>
            <a:gdLst/>
            <a:ahLst/>
            <a:cxnLst/>
            <a:rect l="l" t="t" r="r" b="b"/>
            <a:pathLst>
              <a:path w="3601720" h="5143500">
                <a:moveTo>
                  <a:pt x="3601212" y="0"/>
                </a:moveTo>
                <a:lnTo>
                  <a:pt x="0" y="0"/>
                </a:lnTo>
                <a:lnTo>
                  <a:pt x="3556" y="50037"/>
                </a:lnTo>
                <a:lnTo>
                  <a:pt x="9525" y="91694"/>
                </a:lnTo>
                <a:lnTo>
                  <a:pt x="16637" y="130937"/>
                </a:lnTo>
                <a:lnTo>
                  <a:pt x="40512" y="195199"/>
                </a:lnTo>
                <a:lnTo>
                  <a:pt x="54737" y="222630"/>
                </a:lnTo>
                <a:lnTo>
                  <a:pt x="82169" y="277367"/>
                </a:lnTo>
                <a:lnTo>
                  <a:pt x="107187" y="338074"/>
                </a:lnTo>
                <a:lnTo>
                  <a:pt x="126237" y="409575"/>
                </a:lnTo>
                <a:lnTo>
                  <a:pt x="132079" y="454787"/>
                </a:lnTo>
                <a:lnTo>
                  <a:pt x="134492" y="504825"/>
                </a:lnTo>
                <a:lnTo>
                  <a:pt x="132079" y="558419"/>
                </a:lnTo>
                <a:lnTo>
                  <a:pt x="126237" y="601217"/>
                </a:lnTo>
                <a:lnTo>
                  <a:pt x="117856" y="640588"/>
                </a:lnTo>
                <a:lnTo>
                  <a:pt x="95250" y="707263"/>
                </a:lnTo>
                <a:lnTo>
                  <a:pt x="66675" y="763142"/>
                </a:lnTo>
                <a:lnTo>
                  <a:pt x="52324" y="791717"/>
                </a:lnTo>
                <a:lnTo>
                  <a:pt x="26162" y="852424"/>
                </a:lnTo>
                <a:lnTo>
                  <a:pt x="8382" y="926338"/>
                </a:lnTo>
                <a:lnTo>
                  <a:pt x="1142" y="971550"/>
                </a:lnTo>
                <a:lnTo>
                  <a:pt x="0" y="1022730"/>
                </a:lnTo>
                <a:lnTo>
                  <a:pt x="1142" y="1073912"/>
                </a:lnTo>
                <a:lnTo>
                  <a:pt x="8382" y="1119124"/>
                </a:lnTo>
                <a:lnTo>
                  <a:pt x="15494" y="1158494"/>
                </a:lnTo>
                <a:lnTo>
                  <a:pt x="39242" y="1223899"/>
                </a:lnTo>
                <a:lnTo>
                  <a:pt x="66675" y="1281049"/>
                </a:lnTo>
                <a:lnTo>
                  <a:pt x="80899" y="1307338"/>
                </a:lnTo>
                <a:lnTo>
                  <a:pt x="95250" y="1337055"/>
                </a:lnTo>
                <a:lnTo>
                  <a:pt x="117856" y="1402588"/>
                </a:lnTo>
                <a:lnTo>
                  <a:pt x="126237" y="1441830"/>
                </a:lnTo>
                <a:lnTo>
                  <a:pt x="132079" y="1487042"/>
                </a:lnTo>
                <a:lnTo>
                  <a:pt x="134492" y="1538224"/>
                </a:lnTo>
                <a:lnTo>
                  <a:pt x="132079" y="1589532"/>
                </a:lnTo>
                <a:lnTo>
                  <a:pt x="126237" y="1634744"/>
                </a:lnTo>
                <a:lnTo>
                  <a:pt x="117856" y="1673987"/>
                </a:lnTo>
                <a:lnTo>
                  <a:pt x="95250" y="1739519"/>
                </a:lnTo>
                <a:lnTo>
                  <a:pt x="66675" y="1796669"/>
                </a:lnTo>
                <a:lnTo>
                  <a:pt x="52324" y="1825244"/>
                </a:lnTo>
                <a:lnTo>
                  <a:pt x="26162" y="1884807"/>
                </a:lnTo>
                <a:lnTo>
                  <a:pt x="8382" y="1959737"/>
                </a:lnTo>
                <a:lnTo>
                  <a:pt x="1142" y="2003806"/>
                </a:lnTo>
                <a:lnTo>
                  <a:pt x="0" y="2056257"/>
                </a:lnTo>
                <a:lnTo>
                  <a:pt x="1142" y="2107438"/>
                </a:lnTo>
                <a:lnTo>
                  <a:pt x="8382" y="2151507"/>
                </a:lnTo>
                <a:lnTo>
                  <a:pt x="15494" y="2191893"/>
                </a:lnTo>
                <a:lnTo>
                  <a:pt x="39242" y="2257425"/>
                </a:lnTo>
                <a:lnTo>
                  <a:pt x="66675" y="2313432"/>
                </a:lnTo>
                <a:lnTo>
                  <a:pt x="80899" y="2340737"/>
                </a:lnTo>
                <a:lnTo>
                  <a:pt x="95250" y="2370582"/>
                </a:lnTo>
                <a:lnTo>
                  <a:pt x="117856" y="2435987"/>
                </a:lnTo>
                <a:lnTo>
                  <a:pt x="126237" y="2475357"/>
                </a:lnTo>
                <a:lnTo>
                  <a:pt x="132079" y="2520569"/>
                </a:lnTo>
                <a:lnTo>
                  <a:pt x="134492" y="2570607"/>
                </a:lnTo>
                <a:lnTo>
                  <a:pt x="132079" y="2622931"/>
                </a:lnTo>
                <a:lnTo>
                  <a:pt x="126237" y="2668143"/>
                </a:lnTo>
                <a:lnTo>
                  <a:pt x="117856" y="2707513"/>
                </a:lnTo>
                <a:lnTo>
                  <a:pt x="95250" y="2772918"/>
                </a:lnTo>
                <a:lnTo>
                  <a:pt x="52324" y="2858643"/>
                </a:lnTo>
                <a:lnTo>
                  <a:pt x="39242" y="2886075"/>
                </a:lnTo>
                <a:lnTo>
                  <a:pt x="15494" y="2951607"/>
                </a:lnTo>
                <a:lnTo>
                  <a:pt x="8382" y="2990850"/>
                </a:lnTo>
                <a:lnTo>
                  <a:pt x="1142" y="3036062"/>
                </a:lnTo>
                <a:lnTo>
                  <a:pt x="0" y="3087243"/>
                </a:lnTo>
                <a:lnTo>
                  <a:pt x="1142" y="3139694"/>
                </a:lnTo>
                <a:lnTo>
                  <a:pt x="8382" y="3183763"/>
                </a:lnTo>
                <a:lnTo>
                  <a:pt x="15494" y="3223006"/>
                </a:lnTo>
                <a:lnTo>
                  <a:pt x="39242" y="3289680"/>
                </a:lnTo>
                <a:lnTo>
                  <a:pt x="80899" y="3374263"/>
                </a:lnTo>
                <a:lnTo>
                  <a:pt x="95250" y="3402838"/>
                </a:lnTo>
                <a:lnTo>
                  <a:pt x="117856" y="3469513"/>
                </a:lnTo>
                <a:lnTo>
                  <a:pt x="126237" y="3508755"/>
                </a:lnTo>
                <a:lnTo>
                  <a:pt x="132079" y="3553968"/>
                </a:lnTo>
                <a:lnTo>
                  <a:pt x="134492" y="3605149"/>
                </a:lnTo>
                <a:lnTo>
                  <a:pt x="132079" y="3656456"/>
                </a:lnTo>
                <a:lnTo>
                  <a:pt x="126237" y="3701669"/>
                </a:lnTo>
                <a:lnTo>
                  <a:pt x="117856" y="3740912"/>
                </a:lnTo>
                <a:lnTo>
                  <a:pt x="95250" y="3806444"/>
                </a:lnTo>
                <a:lnTo>
                  <a:pt x="66675" y="3862324"/>
                </a:lnTo>
                <a:lnTo>
                  <a:pt x="52324" y="3889768"/>
                </a:lnTo>
                <a:lnTo>
                  <a:pt x="26162" y="3951681"/>
                </a:lnTo>
                <a:lnTo>
                  <a:pt x="8382" y="4024312"/>
                </a:lnTo>
                <a:lnTo>
                  <a:pt x="1142" y="4069549"/>
                </a:lnTo>
                <a:lnTo>
                  <a:pt x="0" y="4120756"/>
                </a:lnTo>
                <a:lnTo>
                  <a:pt x="1142" y="4171950"/>
                </a:lnTo>
                <a:lnTo>
                  <a:pt x="8382" y="4217187"/>
                </a:lnTo>
                <a:lnTo>
                  <a:pt x="15494" y="4256481"/>
                </a:lnTo>
                <a:lnTo>
                  <a:pt x="39242" y="4321962"/>
                </a:lnTo>
                <a:lnTo>
                  <a:pt x="66675" y="4380306"/>
                </a:lnTo>
                <a:lnTo>
                  <a:pt x="80899" y="4407700"/>
                </a:lnTo>
                <a:lnTo>
                  <a:pt x="95250" y="4436275"/>
                </a:lnTo>
                <a:lnTo>
                  <a:pt x="117856" y="4502950"/>
                </a:lnTo>
                <a:lnTo>
                  <a:pt x="126237" y="4542231"/>
                </a:lnTo>
                <a:lnTo>
                  <a:pt x="132079" y="4585093"/>
                </a:lnTo>
                <a:lnTo>
                  <a:pt x="134492" y="4637481"/>
                </a:lnTo>
                <a:lnTo>
                  <a:pt x="132079" y="4688674"/>
                </a:lnTo>
                <a:lnTo>
                  <a:pt x="126237" y="4733925"/>
                </a:lnTo>
                <a:lnTo>
                  <a:pt x="107187" y="4805362"/>
                </a:lnTo>
                <a:lnTo>
                  <a:pt x="82169" y="4866081"/>
                </a:lnTo>
                <a:lnTo>
                  <a:pt x="54737" y="4920856"/>
                </a:lnTo>
                <a:lnTo>
                  <a:pt x="40512" y="4948237"/>
                </a:lnTo>
                <a:lnTo>
                  <a:pt x="16637" y="5012524"/>
                </a:lnTo>
                <a:lnTo>
                  <a:pt x="9525" y="5051821"/>
                </a:lnTo>
                <a:lnTo>
                  <a:pt x="3556" y="5093493"/>
                </a:lnTo>
                <a:lnTo>
                  <a:pt x="0" y="5143499"/>
                </a:lnTo>
                <a:lnTo>
                  <a:pt x="3601212" y="5143499"/>
                </a:lnTo>
                <a:lnTo>
                  <a:pt x="360121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13360" cy="5143500"/>
          </a:xfrm>
          <a:custGeom>
            <a:avLst/>
            <a:gdLst/>
            <a:ahLst/>
            <a:cxnLst/>
            <a:rect l="l" t="t" r="r" b="b"/>
            <a:pathLst>
              <a:path w="213360" h="5143500">
                <a:moveTo>
                  <a:pt x="213360" y="0"/>
                </a:moveTo>
                <a:lnTo>
                  <a:pt x="0" y="0"/>
                </a:lnTo>
                <a:lnTo>
                  <a:pt x="0" y="5143500"/>
                </a:lnTo>
                <a:lnTo>
                  <a:pt x="213360" y="5143500"/>
                </a:lnTo>
                <a:lnTo>
                  <a:pt x="213360" y="0"/>
                </a:lnTo>
                <a:close/>
              </a:path>
            </a:pathLst>
          </a:custGeom>
          <a:solidFill>
            <a:srgbClr val="F9D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8095" y="35051"/>
            <a:ext cx="707898" cy="5920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33235" y="248158"/>
            <a:ext cx="1879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365" dirty="0">
                <a:solidFill>
                  <a:srgbClr val="F9D121"/>
                </a:solidFill>
                <a:latin typeface="Calibri"/>
                <a:cs typeface="Calibri"/>
              </a:rPr>
              <a:t>CURB</a:t>
            </a:r>
            <a:r>
              <a:rPr sz="1800" b="1" spc="45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800" b="1" spc="355" dirty="0">
                <a:solidFill>
                  <a:srgbClr val="F9D121"/>
                </a:solidFill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360" dirty="0">
                <a:solidFill>
                  <a:srgbClr val="F9D121"/>
                </a:solidFill>
                <a:latin typeface="Calibri"/>
                <a:cs typeface="Calibri"/>
              </a:rPr>
              <a:t>YARD</a:t>
            </a:r>
            <a:r>
              <a:rPr sz="1800" b="1" spc="44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800" b="1" spc="375" dirty="0">
                <a:solidFill>
                  <a:srgbClr val="F9D121"/>
                </a:solidFill>
                <a:latin typeface="Calibri"/>
                <a:cs typeface="Calibri"/>
              </a:rPr>
              <a:t>APPEAL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33235" y="972439"/>
            <a:ext cx="2155825" cy="3675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63500" indent="-172720">
              <a:lnSpc>
                <a:spcPct val="110000"/>
              </a:lnSpc>
              <a:spcBef>
                <a:spcPts val="100"/>
              </a:spcBef>
              <a:buClr>
                <a:srgbClr val="FFFFFF"/>
              </a:buClr>
              <a:buFont typeface="Arial"/>
              <a:buChar char="•"/>
              <a:tabLst>
                <a:tab pos="185420" algn="l"/>
              </a:tabLst>
            </a:pPr>
            <a:r>
              <a:rPr sz="1200" spc="75" dirty="0">
                <a:solidFill>
                  <a:srgbClr val="F3F3F1"/>
                </a:solidFill>
                <a:latin typeface="Calibri"/>
                <a:cs typeface="Calibri"/>
              </a:rPr>
              <a:t>Continuing</a:t>
            </a:r>
            <a:r>
              <a:rPr sz="1200" spc="9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the</a:t>
            </a:r>
            <a:r>
              <a:rPr sz="1200" spc="9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F3F3F1"/>
                </a:solidFill>
                <a:latin typeface="Calibri"/>
                <a:cs typeface="Calibri"/>
              </a:rPr>
              <a:t>theme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related</a:t>
            </a:r>
            <a:r>
              <a:rPr sz="1200" spc="13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to</a:t>
            </a:r>
            <a:r>
              <a:rPr sz="1200" spc="13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fencing,</a:t>
            </a:r>
            <a:r>
              <a:rPr sz="1200" spc="12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180" dirty="0">
                <a:solidFill>
                  <a:srgbClr val="F3F3F1"/>
                </a:solidFill>
                <a:latin typeface="Calibri"/>
                <a:cs typeface="Calibri"/>
              </a:rPr>
              <a:t>OKC</a:t>
            </a:r>
            <a:r>
              <a:rPr sz="1200" spc="12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3F3F1"/>
                </a:solidFill>
                <a:latin typeface="Calibri"/>
                <a:cs typeface="Calibri"/>
              </a:rPr>
              <a:t>will </a:t>
            </a: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work</a:t>
            </a:r>
            <a:r>
              <a:rPr sz="1200" spc="15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on</a:t>
            </a:r>
            <a:r>
              <a:rPr sz="1200" spc="14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exterior</a:t>
            </a:r>
            <a:r>
              <a:rPr sz="1200" spc="15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home improvements</a:t>
            </a: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including </a:t>
            </a: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fixing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 porches,</a:t>
            </a: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3F3F1"/>
                </a:solidFill>
                <a:latin typeface="Calibri"/>
                <a:cs typeface="Calibri"/>
              </a:rPr>
              <a:t>refresh 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painting,</a:t>
            </a:r>
            <a:r>
              <a:rPr sz="1200" spc="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and</a:t>
            </a:r>
            <a:r>
              <a:rPr sz="1200" spc="4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landscaping,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(mainly</a:t>
            </a:r>
            <a:r>
              <a:rPr sz="1200" spc="18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working</a:t>
            </a:r>
            <a:r>
              <a:rPr sz="1200" spc="20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3F3F1"/>
                </a:solidFill>
                <a:latin typeface="Calibri"/>
                <a:cs typeface="Calibri"/>
              </a:rPr>
              <a:t>with</a:t>
            </a:r>
            <a:r>
              <a:rPr sz="1200" spc="50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Habitat</a:t>
            </a:r>
            <a:r>
              <a:rPr sz="1200" spc="19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for</a:t>
            </a:r>
            <a:r>
              <a:rPr sz="1200" spc="24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3F3F1"/>
                </a:solidFill>
                <a:latin typeface="Calibri"/>
                <a:cs typeface="Calibri"/>
              </a:rPr>
              <a:t>Humanity)</a:t>
            </a:r>
            <a:endParaRPr sz="1200">
              <a:latin typeface="Calibri"/>
              <a:cs typeface="Calibri"/>
            </a:endParaRPr>
          </a:p>
          <a:p>
            <a:pPr marL="184785" marR="11430" indent="-172720">
              <a:lnSpc>
                <a:spcPct val="110000"/>
              </a:lnSpc>
              <a:spcBef>
                <a:spcPts val="900"/>
              </a:spcBef>
              <a:buClr>
                <a:srgbClr val="FFFFFF"/>
              </a:buClr>
              <a:buFont typeface="Arial"/>
              <a:buChar char="•"/>
              <a:tabLst>
                <a:tab pos="185420" algn="l"/>
              </a:tabLst>
            </a:pP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We</a:t>
            </a:r>
            <a:r>
              <a:rPr sz="1200" spc="4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conducted</a:t>
            </a:r>
            <a:r>
              <a:rPr sz="1200" spc="2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a</a:t>
            </a:r>
            <a:r>
              <a:rPr sz="1200" spc="3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F3F3F1"/>
                </a:solidFill>
                <a:latin typeface="Calibri"/>
                <a:cs typeface="Calibri"/>
              </a:rPr>
              <a:t>community 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clean</a:t>
            </a: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90" dirty="0">
                <a:solidFill>
                  <a:srgbClr val="F3F3F1"/>
                </a:solidFill>
                <a:latin typeface="Calibri"/>
                <a:cs typeface="Calibri"/>
              </a:rPr>
              <a:t>up</a:t>
            </a:r>
            <a:r>
              <a:rPr sz="1200" spc="6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the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 week</a:t>
            </a: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of</a:t>
            </a:r>
            <a:r>
              <a:rPr sz="1200" spc="42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3F3F1"/>
                </a:solidFill>
                <a:latin typeface="Calibri"/>
                <a:cs typeface="Calibri"/>
              </a:rPr>
              <a:t>May</a:t>
            </a:r>
            <a:endParaRPr sz="1200">
              <a:latin typeface="Calibri"/>
              <a:cs typeface="Calibri"/>
            </a:endParaRPr>
          </a:p>
          <a:p>
            <a:pPr marL="184785" marR="24130">
              <a:lnSpc>
                <a:spcPct val="110000"/>
              </a:lnSpc>
            </a:pP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24.</a:t>
            </a:r>
            <a:r>
              <a:rPr sz="1200" spc="3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85" dirty="0">
                <a:solidFill>
                  <a:srgbClr val="F3F3F1"/>
                </a:solidFill>
                <a:latin typeface="Calibri"/>
                <a:cs typeface="Calibri"/>
              </a:rPr>
              <a:t>During</a:t>
            </a:r>
            <a:r>
              <a:rPr sz="1200" spc="7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this</a:t>
            </a: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week,</a:t>
            </a:r>
            <a:r>
              <a:rPr sz="1200" spc="4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30" dirty="0">
                <a:solidFill>
                  <a:srgbClr val="F3F3F1"/>
                </a:solidFill>
                <a:latin typeface="Calibri"/>
                <a:cs typeface="Calibri"/>
              </a:rPr>
              <a:t>we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accepted</a:t>
            </a:r>
            <a:r>
              <a:rPr sz="1200" spc="10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old</a:t>
            </a:r>
            <a:r>
              <a:rPr sz="1200" spc="10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furniture,</a:t>
            </a:r>
            <a:r>
              <a:rPr sz="1200" spc="9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3F3F1"/>
                </a:solidFill>
                <a:latin typeface="Calibri"/>
                <a:cs typeface="Calibri"/>
              </a:rPr>
              <a:t>cars,</a:t>
            </a:r>
            <a:endParaRPr sz="1200">
              <a:latin typeface="Calibri"/>
              <a:cs typeface="Calibri"/>
            </a:endParaRPr>
          </a:p>
          <a:p>
            <a:pPr marL="184785" marR="5080">
              <a:lnSpc>
                <a:spcPct val="110000"/>
              </a:lnSpc>
              <a:spcBef>
                <a:spcPts val="5"/>
              </a:spcBef>
            </a:pP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electronics,</a:t>
            </a:r>
            <a:r>
              <a:rPr sz="1200" spc="24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etc.</a:t>
            </a:r>
            <a:r>
              <a:rPr sz="1200" spc="20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as</a:t>
            </a:r>
            <a:r>
              <a:rPr sz="1200" spc="27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well</a:t>
            </a:r>
            <a:r>
              <a:rPr sz="1200" spc="26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30" dirty="0">
                <a:solidFill>
                  <a:srgbClr val="F3F3F1"/>
                </a:solidFill>
                <a:latin typeface="Calibri"/>
                <a:cs typeface="Calibri"/>
              </a:rPr>
              <a:t>as </a:t>
            </a:r>
            <a:r>
              <a:rPr sz="1200" spc="45" dirty="0">
                <a:solidFill>
                  <a:srgbClr val="F3F3F1"/>
                </a:solidFill>
                <a:latin typeface="Calibri"/>
                <a:cs typeface="Calibri"/>
              </a:rPr>
              <a:t>offering</a:t>
            </a:r>
            <a:r>
              <a:rPr sz="1200" spc="9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a</a:t>
            </a: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F3F3F1"/>
                </a:solidFill>
                <a:latin typeface="Calibri"/>
                <a:cs typeface="Calibri"/>
              </a:rPr>
              <a:t>means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of</a:t>
            </a:r>
            <a:r>
              <a:rPr sz="1200" spc="9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disposal altogether</a:t>
            </a:r>
            <a:r>
              <a:rPr sz="1200" spc="6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to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help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3F3F1"/>
                </a:solidFill>
                <a:latin typeface="Calibri"/>
                <a:cs typeface="Calibri"/>
              </a:rPr>
              <a:t>with </a:t>
            </a:r>
            <a:r>
              <a:rPr sz="1200" spc="65" dirty="0">
                <a:solidFill>
                  <a:srgbClr val="F3F3F1"/>
                </a:solidFill>
                <a:latin typeface="Calibri"/>
                <a:cs typeface="Calibri"/>
              </a:rPr>
              <a:t>neighborhood.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045"/>
              </a:spcBef>
              <a:buClr>
                <a:srgbClr val="FFFFFF"/>
              </a:buClr>
              <a:buFont typeface="Arial"/>
              <a:buChar char="•"/>
              <a:tabLst>
                <a:tab pos="185420" algn="l"/>
              </a:tabLst>
            </a:pPr>
            <a:r>
              <a:rPr sz="1200" spc="75" dirty="0">
                <a:solidFill>
                  <a:srgbClr val="F3F3F1"/>
                </a:solidFill>
                <a:latin typeface="Calibri"/>
                <a:cs typeface="Calibri"/>
              </a:rPr>
              <a:t>Cost:</a:t>
            </a:r>
            <a:r>
              <a:rPr sz="1200" spc="2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$350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45907" y="4632959"/>
            <a:ext cx="1498092" cy="51053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85572" y="210311"/>
            <a:ext cx="4916805" cy="4754880"/>
            <a:chOff x="385572" y="210311"/>
            <a:chExt cx="4916805" cy="475488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8632" y="2494788"/>
              <a:ext cx="3293364" cy="24704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572" y="210311"/>
              <a:ext cx="2368295" cy="26822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2788" y="0"/>
            <a:ext cx="3601720" cy="5143500"/>
          </a:xfrm>
          <a:custGeom>
            <a:avLst/>
            <a:gdLst/>
            <a:ahLst/>
            <a:cxnLst/>
            <a:rect l="l" t="t" r="r" b="b"/>
            <a:pathLst>
              <a:path w="3601720" h="5143500">
                <a:moveTo>
                  <a:pt x="3601212" y="0"/>
                </a:moveTo>
                <a:lnTo>
                  <a:pt x="0" y="0"/>
                </a:lnTo>
                <a:lnTo>
                  <a:pt x="3556" y="50037"/>
                </a:lnTo>
                <a:lnTo>
                  <a:pt x="9525" y="91694"/>
                </a:lnTo>
                <a:lnTo>
                  <a:pt x="16637" y="130937"/>
                </a:lnTo>
                <a:lnTo>
                  <a:pt x="40512" y="195199"/>
                </a:lnTo>
                <a:lnTo>
                  <a:pt x="54737" y="222630"/>
                </a:lnTo>
                <a:lnTo>
                  <a:pt x="82169" y="277367"/>
                </a:lnTo>
                <a:lnTo>
                  <a:pt x="107187" y="338074"/>
                </a:lnTo>
                <a:lnTo>
                  <a:pt x="126237" y="409575"/>
                </a:lnTo>
                <a:lnTo>
                  <a:pt x="132079" y="454787"/>
                </a:lnTo>
                <a:lnTo>
                  <a:pt x="134492" y="504825"/>
                </a:lnTo>
                <a:lnTo>
                  <a:pt x="132079" y="558419"/>
                </a:lnTo>
                <a:lnTo>
                  <a:pt x="126237" y="601217"/>
                </a:lnTo>
                <a:lnTo>
                  <a:pt x="117856" y="640588"/>
                </a:lnTo>
                <a:lnTo>
                  <a:pt x="95250" y="707263"/>
                </a:lnTo>
                <a:lnTo>
                  <a:pt x="66675" y="763142"/>
                </a:lnTo>
                <a:lnTo>
                  <a:pt x="52324" y="791717"/>
                </a:lnTo>
                <a:lnTo>
                  <a:pt x="26162" y="852424"/>
                </a:lnTo>
                <a:lnTo>
                  <a:pt x="8382" y="926338"/>
                </a:lnTo>
                <a:lnTo>
                  <a:pt x="1142" y="971550"/>
                </a:lnTo>
                <a:lnTo>
                  <a:pt x="0" y="1022730"/>
                </a:lnTo>
                <a:lnTo>
                  <a:pt x="1142" y="1073912"/>
                </a:lnTo>
                <a:lnTo>
                  <a:pt x="8382" y="1119124"/>
                </a:lnTo>
                <a:lnTo>
                  <a:pt x="15494" y="1158494"/>
                </a:lnTo>
                <a:lnTo>
                  <a:pt x="39242" y="1223899"/>
                </a:lnTo>
                <a:lnTo>
                  <a:pt x="66675" y="1281049"/>
                </a:lnTo>
                <a:lnTo>
                  <a:pt x="80899" y="1307338"/>
                </a:lnTo>
                <a:lnTo>
                  <a:pt x="95250" y="1337055"/>
                </a:lnTo>
                <a:lnTo>
                  <a:pt x="117856" y="1402588"/>
                </a:lnTo>
                <a:lnTo>
                  <a:pt x="126237" y="1441830"/>
                </a:lnTo>
                <a:lnTo>
                  <a:pt x="132079" y="1487042"/>
                </a:lnTo>
                <a:lnTo>
                  <a:pt x="134492" y="1538224"/>
                </a:lnTo>
                <a:lnTo>
                  <a:pt x="132079" y="1589532"/>
                </a:lnTo>
                <a:lnTo>
                  <a:pt x="126237" y="1634744"/>
                </a:lnTo>
                <a:lnTo>
                  <a:pt x="117856" y="1673987"/>
                </a:lnTo>
                <a:lnTo>
                  <a:pt x="95250" y="1739519"/>
                </a:lnTo>
                <a:lnTo>
                  <a:pt x="66675" y="1796669"/>
                </a:lnTo>
                <a:lnTo>
                  <a:pt x="52324" y="1825244"/>
                </a:lnTo>
                <a:lnTo>
                  <a:pt x="26162" y="1884807"/>
                </a:lnTo>
                <a:lnTo>
                  <a:pt x="8382" y="1959737"/>
                </a:lnTo>
                <a:lnTo>
                  <a:pt x="1142" y="2003806"/>
                </a:lnTo>
                <a:lnTo>
                  <a:pt x="0" y="2056257"/>
                </a:lnTo>
                <a:lnTo>
                  <a:pt x="1142" y="2107438"/>
                </a:lnTo>
                <a:lnTo>
                  <a:pt x="8382" y="2151507"/>
                </a:lnTo>
                <a:lnTo>
                  <a:pt x="15494" y="2191893"/>
                </a:lnTo>
                <a:lnTo>
                  <a:pt x="39242" y="2257425"/>
                </a:lnTo>
                <a:lnTo>
                  <a:pt x="66675" y="2313432"/>
                </a:lnTo>
                <a:lnTo>
                  <a:pt x="80899" y="2340737"/>
                </a:lnTo>
                <a:lnTo>
                  <a:pt x="95250" y="2370582"/>
                </a:lnTo>
                <a:lnTo>
                  <a:pt x="117856" y="2435987"/>
                </a:lnTo>
                <a:lnTo>
                  <a:pt x="126237" y="2475357"/>
                </a:lnTo>
                <a:lnTo>
                  <a:pt x="132079" y="2520569"/>
                </a:lnTo>
                <a:lnTo>
                  <a:pt x="134492" y="2570607"/>
                </a:lnTo>
                <a:lnTo>
                  <a:pt x="132079" y="2622931"/>
                </a:lnTo>
                <a:lnTo>
                  <a:pt x="126237" y="2668143"/>
                </a:lnTo>
                <a:lnTo>
                  <a:pt x="117856" y="2707513"/>
                </a:lnTo>
                <a:lnTo>
                  <a:pt x="95250" y="2772918"/>
                </a:lnTo>
                <a:lnTo>
                  <a:pt x="52324" y="2858643"/>
                </a:lnTo>
                <a:lnTo>
                  <a:pt x="39242" y="2886075"/>
                </a:lnTo>
                <a:lnTo>
                  <a:pt x="15494" y="2951607"/>
                </a:lnTo>
                <a:lnTo>
                  <a:pt x="8382" y="2990850"/>
                </a:lnTo>
                <a:lnTo>
                  <a:pt x="1142" y="3036062"/>
                </a:lnTo>
                <a:lnTo>
                  <a:pt x="0" y="3087243"/>
                </a:lnTo>
                <a:lnTo>
                  <a:pt x="1142" y="3139694"/>
                </a:lnTo>
                <a:lnTo>
                  <a:pt x="8382" y="3183763"/>
                </a:lnTo>
                <a:lnTo>
                  <a:pt x="15494" y="3223006"/>
                </a:lnTo>
                <a:lnTo>
                  <a:pt x="39242" y="3289680"/>
                </a:lnTo>
                <a:lnTo>
                  <a:pt x="80899" y="3374263"/>
                </a:lnTo>
                <a:lnTo>
                  <a:pt x="95250" y="3402838"/>
                </a:lnTo>
                <a:lnTo>
                  <a:pt x="117856" y="3469513"/>
                </a:lnTo>
                <a:lnTo>
                  <a:pt x="126237" y="3508755"/>
                </a:lnTo>
                <a:lnTo>
                  <a:pt x="132079" y="3553968"/>
                </a:lnTo>
                <a:lnTo>
                  <a:pt x="134492" y="3605149"/>
                </a:lnTo>
                <a:lnTo>
                  <a:pt x="132079" y="3656456"/>
                </a:lnTo>
                <a:lnTo>
                  <a:pt x="126237" y="3701669"/>
                </a:lnTo>
                <a:lnTo>
                  <a:pt x="117856" y="3740912"/>
                </a:lnTo>
                <a:lnTo>
                  <a:pt x="95250" y="3806444"/>
                </a:lnTo>
                <a:lnTo>
                  <a:pt x="66675" y="3862324"/>
                </a:lnTo>
                <a:lnTo>
                  <a:pt x="52324" y="3889768"/>
                </a:lnTo>
                <a:lnTo>
                  <a:pt x="26162" y="3951681"/>
                </a:lnTo>
                <a:lnTo>
                  <a:pt x="8382" y="4024312"/>
                </a:lnTo>
                <a:lnTo>
                  <a:pt x="1142" y="4069549"/>
                </a:lnTo>
                <a:lnTo>
                  <a:pt x="0" y="4120756"/>
                </a:lnTo>
                <a:lnTo>
                  <a:pt x="1142" y="4171950"/>
                </a:lnTo>
                <a:lnTo>
                  <a:pt x="8382" y="4217187"/>
                </a:lnTo>
                <a:lnTo>
                  <a:pt x="15494" y="4256481"/>
                </a:lnTo>
                <a:lnTo>
                  <a:pt x="39242" y="4321962"/>
                </a:lnTo>
                <a:lnTo>
                  <a:pt x="66675" y="4380306"/>
                </a:lnTo>
                <a:lnTo>
                  <a:pt x="80899" y="4407700"/>
                </a:lnTo>
                <a:lnTo>
                  <a:pt x="95250" y="4436275"/>
                </a:lnTo>
                <a:lnTo>
                  <a:pt x="117856" y="4502950"/>
                </a:lnTo>
                <a:lnTo>
                  <a:pt x="126237" y="4542231"/>
                </a:lnTo>
                <a:lnTo>
                  <a:pt x="132079" y="4585093"/>
                </a:lnTo>
                <a:lnTo>
                  <a:pt x="134492" y="4637481"/>
                </a:lnTo>
                <a:lnTo>
                  <a:pt x="132079" y="4688674"/>
                </a:lnTo>
                <a:lnTo>
                  <a:pt x="126237" y="4733925"/>
                </a:lnTo>
                <a:lnTo>
                  <a:pt x="107187" y="4805362"/>
                </a:lnTo>
                <a:lnTo>
                  <a:pt x="82169" y="4866081"/>
                </a:lnTo>
                <a:lnTo>
                  <a:pt x="54737" y="4920856"/>
                </a:lnTo>
                <a:lnTo>
                  <a:pt x="40512" y="4948237"/>
                </a:lnTo>
                <a:lnTo>
                  <a:pt x="16637" y="5012524"/>
                </a:lnTo>
                <a:lnTo>
                  <a:pt x="9525" y="5051821"/>
                </a:lnTo>
                <a:lnTo>
                  <a:pt x="3556" y="5093493"/>
                </a:lnTo>
                <a:lnTo>
                  <a:pt x="0" y="5143499"/>
                </a:lnTo>
                <a:lnTo>
                  <a:pt x="3601212" y="5143499"/>
                </a:lnTo>
                <a:lnTo>
                  <a:pt x="360121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13360" cy="5143500"/>
          </a:xfrm>
          <a:custGeom>
            <a:avLst/>
            <a:gdLst/>
            <a:ahLst/>
            <a:cxnLst/>
            <a:rect l="l" t="t" r="r" b="b"/>
            <a:pathLst>
              <a:path w="213360" h="5143500">
                <a:moveTo>
                  <a:pt x="213360" y="0"/>
                </a:moveTo>
                <a:lnTo>
                  <a:pt x="0" y="0"/>
                </a:lnTo>
                <a:lnTo>
                  <a:pt x="0" y="5143500"/>
                </a:lnTo>
                <a:lnTo>
                  <a:pt x="213360" y="5143500"/>
                </a:lnTo>
                <a:lnTo>
                  <a:pt x="213360" y="0"/>
                </a:lnTo>
                <a:close/>
              </a:path>
            </a:pathLst>
          </a:custGeom>
          <a:solidFill>
            <a:srgbClr val="F9D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8095" y="35051"/>
            <a:ext cx="707898" cy="5920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34202" y="959865"/>
            <a:ext cx="28301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70" dirty="0">
                <a:solidFill>
                  <a:srgbClr val="F9D121"/>
                </a:solidFill>
                <a:latin typeface="Calibri"/>
                <a:cs typeface="Calibri"/>
              </a:rPr>
              <a:t>I</a:t>
            </a:r>
            <a:r>
              <a:rPr sz="1400" b="1" spc="-9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110" dirty="0">
                <a:solidFill>
                  <a:srgbClr val="F9D121"/>
                </a:solidFill>
                <a:latin typeface="Calibri"/>
                <a:cs typeface="Calibri"/>
              </a:rPr>
              <a:t>M</a:t>
            </a:r>
            <a:r>
              <a:rPr sz="1400" b="1" spc="-8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145" dirty="0">
                <a:solidFill>
                  <a:srgbClr val="F9D121"/>
                </a:solidFill>
                <a:latin typeface="Calibri"/>
                <a:cs typeface="Calibri"/>
              </a:rPr>
              <a:t>P</a:t>
            </a:r>
            <a:r>
              <a:rPr sz="1400" b="1" spc="-8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140" dirty="0">
                <a:solidFill>
                  <a:srgbClr val="F9D121"/>
                </a:solidFill>
                <a:latin typeface="Calibri"/>
                <a:cs typeface="Calibri"/>
              </a:rPr>
              <a:t>R</a:t>
            </a:r>
            <a:r>
              <a:rPr sz="1400" b="1" spc="-8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285" dirty="0">
                <a:solidFill>
                  <a:srgbClr val="F9D121"/>
                </a:solidFill>
                <a:latin typeface="Calibri"/>
                <a:cs typeface="Calibri"/>
              </a:rPr>
              <a:t>OV</a:t>
            </a:r>
            <a:r>
              <a:rPr sz="1400" b="1" spc="-10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70" dirty="0">
                <a:solidFill>
                  <a:srgbClr val="F9D121"/>
                </a:solidFill>
                <a:latin typeface="Calibri"/>
                <a:cs typeface="Calibri"/>
              </a:rPr>
              <a:t>I</a:t>
            </a:r>
            <a:r>
              <a:rPr sz="1400" b="1" spc="-9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180" dirty="0">
                <a:solidFill>
                  <a:srgbClr val="F9D121"/>
                </a:solidFill>
                <a:latin typeface="Calibri"/>
                <a:cs typeface="Calibri"/>
              </a:rPr>
              <a:t>N</a:t>
            </a:r>
            <a:r>
              <a:rPr sz="1400" b="1" spc="-9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185" dirty="0">
                <a:solidFill>
                  <a:srgbClr val="F9D121"/>
                </a:solidFill>
                <a:latin typeface="Calibri"/>
                <a:cs typeface="Calibri"/>
              </a:rPr>
              <a:t>G</a:t>
            </a:r>
            <a:r>
              <a:rPr sz="1400" b="1" spc="41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165" dirty="0">
                <a:solidFill>
                  <a:srgbClr val="F9D121"/>
                </a:solidFill>
                <a:latin typeface="Calibri"/>
                <a:cs typeface="Calibri"/>
              </a:rPr>
              <a:t>A</a:t>
            </a:r>
            <a:r>
              <a:rPr sz="1400" b="1" spc="-9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70" dirty="0">
                <a:solidFill>
                  <a:srgbClr val="F9D121"/>
                </a:solidFill>
                <a:latin typeface="Calibri"/>
                <a:cs typeface="Calibri"/>
              </a:rPr>
              <a:t>I</a:t>
            </a:r>
            <a:r>
              <a:rPr sz="1400" b="1" spc="-9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140" dirty="0">
                <a:solidFill>
                  <a:srgbClr val="F9D121"/>
                </a:solidFill>
                <a:latin typeface="Calibri"/>
                <a:cs typeface="Calibri"/>
              </a:rPr>
              <a:t>R</a:t>
            </a:r>
            <a:r>
              <a:rPr sz="1400" b="1" spc="484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240" dirty="0">
                <a:solidFill>
                  <a:srgbClr val="F9D121"/>
                </a:solidFill>
                <a:latin typeface="Calibri"/>
                <a:cs typeface="Calibri"/>
              </a:rPr>
              <a:t>Q</a:t>
            </a:r>
            <a:r>
              <a:rPr sz="1400" b="1" spc="-9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114" dirty="0">
                <a:solidFill>
                  <a:srgbClr val="F9D121"/>
                </a:solidFill>
                <a:latin typeface="Calibri"/>
                <a:cs typeface="Calibri"/>
              </a:rPr>
              <a:t>U</a:t>
            </a:r>
            <a:r>
              <a:rPr sz="1400" b="1" spc="-12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165" dirty="0">
                <a:solidFill>
                  <a:srgbClr val="F9D121"/>
                </a:solidFill>
                <a:latin typeface="Calibri"/>
                <a:cs typeface="Calibri"/>
              </a:rPr>
              <a:t>A</a:t>
            </a:r>
            <a:r>
              <a:rPr sz="1400" b="1" spc="-9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140" dirty="0">
                <a:solidFill>
                  <a:srgbClr val="F9D121"/>
                </a:solidFill>
                <a:latin typeface="Calibri"/>
                <a:cs typeface="Calibri"/>
              </a:rPr>
              <a:t>L</a:t>
            </a:r>
            <a:r>
              <a:rPr sz="1400" b="1" spc="-8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70" dirty="0">
                <a:solidFill>
                  <a:srgbClr val="F9D121"/>
                </a:solidFill>
                <a:latin typeface="Calibri"/>
                <a:cs typeface="Calibri"/>
              </a:rPr>
              <a:t>I</a:t>
            </a:r>
            <a:r>
              <a:rPr sz="1400" b="1" spc="-9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114" dirty="0">
                <a:solidFill>
                  <a:srgbClr val="F9D121"/>
                </a:solidFill>
                <a:latin typeface="Calibri"/>
                <a:cs typeface="Calibri"/>
              </a:rPr>
              <a:t>T</a:t>
            </a:r>
            <a:r>
              <a:rPr sz="1400" b="1" spc="-10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160" dirty="0">
                <a:solidFill>
                  <a:srgbClr val="F9D121"/>
                </a:solidFill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92341" y="1448562"/>
            <a:ext cx="2136140" cy="2563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20000"/>
              </a:lnSpc>
              <a:spcBef>
                <a:spcPts val="100"/>
              </a:spcBef>
              <a:buClr>
                <a:srgbClr val="FFFFFF"/>
              </a:buClr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To</a:t>
            </a:r>
            <a:r>
              <a:rPr sz="1200" spc="11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improve</a:t>
            </a:r>
            <a:r>
              <a:rPr sz="1200" spc="14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the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air</a:t>
            </a:r>
            <a:r>
              <a:rPr sz="1200" spc="114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3F3F1"/>
                </a:solidFill>
                <a:latin typeface="Calibri"/>
                <a:cs typeface="Calibri"/>
              </a:rPr>
              <a:t>quality, </a:t>
            </a:r>
            <a:r>
              <a:rPr sz="1200" spc="135" dirty="0">
                <a:solidFill>
                  <a:srgbClr val="F3F3F1"/>
                </a:solidFill>
                <a:latin typeface="Calibri"/>
                <a:cs typeface="Calibri"/>
              </a:rPr>
              <a:t>OKC,</a:t>
            </a:r>
            <a:r>
              <a:rPr sz="1200" spc="-2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led</a:t>
            </a:r>
            <a:r>
              <a:rPr sz="1200" spc="4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85" dirty="0">
                <a:solidFill>
                  <a:srgbClr val="F3F3F1"/>
                </a:solidFill>
                <a:latin typeface="Calibri"/>
                <a:cs typeface="Calibri"/>
              </a:rPr>
              <a:t>by</a:t>
            </a:r>
            <a:r>
              <a:rPr sz="1200" spc="3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green│spaces, has</a:t>
            </a:r>
            <a:r>
              <a:rPr sz="1200" spc="9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partnered</a:t>
            </a:r>
            <a:r>
              <a:rPr sz="1200" spc="114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with</a:t>
            </a:r>
            <a:r>
              <a:rPr sz="1200" spc="6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the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F3F3F1"/>
                </a:solidFill>
                <a:latin typeface="Calibri"/>
                <a:cs typeface="Calibri"/>
              </a:rPr>
              <a:t>City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of</a:t>
            </a:r>
            <a:r>
              <a:rPr sz="1200" spc="12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Chattanooga</a:t>
            </a:r>
            <a:r>
              <a:rPr sz="1200" spc="9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to</a:t>
            </a:r>
            <a:r>
              <a:rPr sz="1200" spc="7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F3F3F1"/>
                </a:solidFill>
                <a:latin typeface="Calibri"/>
                <a:cs typeface="Calibri"/>
              </a:rPr>
              <a:t>purchase 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and</a:t>
            </a:r>
            <a:r>
              <a:rPr sz="1200" spc="13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plant</a:t>
            </a:r>
            <a:r>
              <a:rPr sz="1200" spc="13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more</a:t>
            </a:r>
            <a:r>
              <a:rPr sz="1200" spc="16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trees</a:t>
            </a:r>
            <a:r>
              <a:rPr sz="1200" spc="14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3F3F1"/>
                </a:solidFill>
                <a:latin typeface="Calibri"/>
                <a:cs typeface="Calibri"/>
              </a:rPr>
              <a:t>in </a:t>
            </a:r>
            <a:r>
              <a:rPr sz="1200" spc="75" dirty="0">
                <a:solidFill>
                  <a:srgbClr val="F3F3F1"/>
                </a:solidFill>
                <a:latin typeface="Calibri"/>
                <a:cs typeface="Calibri"/>
              </a:rPr>
              <a:t>Orchard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Knob.</a:t>
            </a:r>
            <a:endParaRPr sz="1200">
              <a:latin typeface="Calibri"/>
              <a:cs typeface="Calibri"/>
            </a:endParaRPr>
          </a:p>
          <a:p>
            <a:pPr marL="184785" marR="226695" indent="-172720">
              <a:lnSpc>
                <a:spcPct val="120100"/>
              </a:lnSpc>
              <a:spcBef>
                <a:spcPts val="894"/>
              </a:spcBef>
              <a:buClr>
                <a:srgbClr val="FFFFFF"/>
              </a:buClr>
              <a:buFont typeface="Arial"/>
              <a:buChar char="•"/>
              <a:tabLst>
                <a:tab pos="185420" algn="l"/>
              </a:tabLst>
            </a:pP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The</a:t>
            </a:r>
            <a:r>
              <a:rPr sz="1200" spc="7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tree</a:t>
            </a:r>
            <a:r>
              <a:rPr sz="1200" spc="7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planning</a:t>
            </a:r>
            <a:r>
              <a:rPr sz="1200" spc="8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plan</a:t>
            </a:r>
            <a:r>
              <a:rPr sz="1200" spc="8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3F3F1"/>
                </a:solidFill>
                <a:latin typeface="Calibri"/>
                <a:cs typeface="Calibri"/>
              </a:rPr>
              <a:t>is </a:t>
            </a:r>
            <a:r>
              <a:rPr sz="1200" spc="40" dirty="0">
                <a:solidFill>
                  <a:srgbClr val="F3F3F1"/>
                </a:solidFill>
                <a:latin typeface="Calibri"/>
                <a:cs typeface="Calibri"/>
              </a:rPr>
              <a:t>pictured.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190"/>
              </a:spcBef>
              <a:buClr>
                <a:srgbClr val="FFFFFF"/>
              </a:buClr>
              <a:buFont typeface="Arial"/>
              <a:buChar char="•"/>
              <a:tabLst>
                <a:tab pos="185420" algn="l"/>
              </a:tabLst>
            </a:pPr>
            <a:r>
              <a:rPr sz="1200" spc="70" dirty="0">
                <a:solidFill>
                  <a:srgbClr val="F3F3F1"/>
                </a:solidFill>
                <a:latin typeface="Calibri"/>
                <a:cs typeface="Calibri"/>
              </a:rPr>
              <a:t>Cost:</a:t>
            </a:r>
            <a:r>
              <a:rPr sz="1200" spc="4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F3F3F1"/>
                </a:solidFill>
                <a:latin typeface="Calibri"/>
                <a:cs typeface="Calibri"/>
              </a:rPr>
              <a:t>$18,140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190"/>
              </a:spcBef>
              <a:buClr>
                <a:srgbClr val="FFFFFF"/>
              </a:buClr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F3F3F1"/>
                </a:solidFill>
                <a:latin typeface="Calibri"/>
                <a:cs typeface="Calibri"/>
              </a:rPr>
              <a:t>Target</a:t>
            </a:r>
            <a:r>
              <a:rPr sz="1200" spc="14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Date:</a:t>
            </a:r>
            <a:r>
              <a:rPr sz="1200" spc="8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F3F3F1"/>
                </a:solidFill>
                <a:latin typeface="Calibri"/>
                <a:cs typeface="Calibri"/>
              </a:rPr>
              <a:t>January</a:t>
            </a:r>
            <a:r>
              <a:rPr sz="1200" spc="14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F3F3F1"/>
                </a:solidFill>
                <a:latin typeface="Calibri"/>
                <a:cs typeface="Calibri"/>
              </a:rPr>
              <a:t>2022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4508" y="0"/>
            <a:ext cx="5179060" cy="4954905"/>
            <a:chOff x="254508" y="0"/>
            <a:chExt cx="5179060" cy="4954905"/>
          </a:xfrm>
        </p:grpSpPr>
        <p:sp>
          <p:nvSpPr>
            <p:cNvPr id="8" name="object 8"/>
            <p:cNvSpPr/>
            <p:nvPr/>
          </p:nvSpPr>
          <p:spPr>
            <a:xfrm>
              <a:off x="1526722" y="1903585"/>
              <a:ext cx="430530" cy="474980"/>
            </a:xfrm>
            <a:custGeom>
              <a:avLst/>
              <a:gdLst/>
              <a:ahLst/>
              <a:cxnLst/>
              <a:rect l="l" t="t" r="r" b="b"/>
              <a:pathLst>
                <a:path w="430530" h="474980">
                  <a:moveTo>
                    <a:pt x="139263" y="29735"/>
                  </a:moveTo>
                  <a:lnTo>
                    <a:pt x="151977" y="13029"/>
                  </a:lnTo>
                  <a:lnTo>
                    <a:pt x="169537" y="2859"/>
                  </a:lnTo>
                  <a:lnTo>
                    <a:pt x="189644" y="0"/>
                  </a:lnTo>
                  <a:lnTo>
                    <a:pt x="210002" y="5224"/>
                  </a:lnTo>
                  <a:lnTo>
                    <a:pt x="400502" y="97553"/>
                  </a:lnTo>
                  <a:lnTo>
                    <a:pt x="417228" y="110321"/>
                  </a:lnTo>
                  <a:lnTo>
                    <a:pt x="427442" y="127875"/>
                  </a:lnTo>
                  <a:lnTo>
                    <a:pt x="430345" y="147953"/>
                  </a:lnTo>
                  <a:lnTo>
                    <a:pt x="425140" y="168292"/>
                  </a:lnTo>
                  <a:lnTo>
                    <a:pt x="291028" y="444898"/>
                  </a:lnTo>
                  <a:lnTo>
                    <a:pt x="278334" y="461605"/>
                  </a:lnTo>
                  <a:lnTo>
                    <a:pt x="260818" y="471775"/>
                  </a:lnTo>
                  <a:lnTo>
                    <a:pt x="240754" y="474634"/>
                  </a:lnTo>
                  <a:lnTo>
                    <a:pt x="220416" y="469409"/>
                  </a:lnTo>
                  <a:lnTo>
                    <a:pt x="29789" y="377080"/>
                  </a:lnTo>
                  <a:lnTo>
                    <a:pt x="13065" y="364313"/>
                  </a:lnTo>
                  <a:lnTo>
                    <a:pt x="2865" y="346759"/>
                  </a:lnTo>
                  <a:lnTo>
                    <a:pt x="0" y="326681"/>
                  </a:lnTo>
                  <a:lnTo>
                    <a:pt x="5278" y="306341"/>
                  </a:lnTo>
                  <a:lnTo>
                    <a:pt x="139263" y="29735"/>
                  </a:lnTo>
                  <a:close/>
                </a:path>
              </a:pathLst>
            </a:custGeom>
            <a:ln w="12700">
              <a:solidFill>
                <a:srgbClr val="FCE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7988" y="2058923"/>
              <a:ext cx="4005072" cy="2895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508" y="0"/>
              <a:ext cx="2804160" cy="23957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2788" y="0"/>
            <a:ext cx="3601720" cy="5143500"/>
          </a:xfrm>
          <a:custGeom>
            <a:avLst/>
            <a:gdLst/>
            <a:ahLst/>
            <a:cxnLst/>
            <a:rect l="l" t="t" r="r" b="b"/>
            <a:pathLst>
              <a:path w="3601720" h="5143500">
                <a:moveTo>
                  <a:pt x="3601212" y="0"/>
                </a:moveTo>
                <a:lnTo>
                  <a:pt x="0" y="0"/>
                </a:lnTo>
                <a:lnTo>
                  <a:pt x="3556" y="50037"/>
                </a:lnTo>
                <a:lnTo>
                  <a:pt x="9525" y="91694"/>
                </a:lnTo>
                <a:lnTo>
                  <a:pt x="16637" y="130937"/>
                </a:lnTo>
                <a:lnTo>
                  <a:pt x="40512" y="195199"/>
                </a:lnTo>
                <a:lnTo>
                  <a:pt x="54737" y="222630"/>
                </a:lnTo>
                <a:lnTo>
                  <a:pt x="82169" y="277367"/>
                </a:lnTo>
                <a:lnTo>
                  <a:pt x="107187" y="338074"/>
                </a:lnTo>
                <a:lnTo>
                  <a:pt x="126237" y="409575"/>
                </a:lnTo>
                <a:lnTo>
                  <a:pt x="132079" y="454787"/>
                </a:lnTo>
                <a:lnTo>
                  <a:pt x="134492" y="504825"/>
                </a:lnTo>
                <a:lnTo>
                  <a:pt x="132079" y="558419"/>
                </a:lnTo>
                <a:lnTo>
                  <a:pt x="126237" y="601217"/>
                </a:lnTo>
                <a:lnTo>
                  <a:pt x="117856" y="640588"/>
                </a:lnTo>
                <a:lnTo>
                  <a:pt x="95250" y="707263"/>
                </a:lnTo>
                <a:lnTo>
                  <a:pt x="66675" y="763142"/>
                </a:lnTo>
                <a:lnTo>
                  <a:pt x="52324" y="791717"/>
                </a:lnTo>
                <a:lnTo>
                  <a:pt x="26162" y="852424"/>
                </a:lnTo>
                <a:lnTo>
                  <a:pt x="8382" y="926338"/>
                </a:lnTo>
                <a:lnTo>
                  <a:pt x="1142" y="971550"/>
                </a:lnTo>
                <a:lnTo>
                  <a:pt x="0" y="1022730"/>
                </a:lnTo>
                <a:lnTo>
                  <a:pt x="1142" y="1073912"/>
                </a:lnTo>
                <a:lnTo>
                  <a:pt x="8382" y="1119124"/>
                </a:lnTo>
                <a:lnTo>
                  <a:pt x="15494" y="1158494"/>
                </a:lnTo>
                <a:lnTo>
                  <a:pt x="39242" y="1223899"/>
                </a:lnTo>
                <a:lnTo>
                  <a:pt x="66675" y="1281049"/>
                </a:lnTo>
                <a:lnTo>
                  <a:pt x="80899" y="1307338"/>
                </a:lnTo>
                <a:lnTo>
                  <a:pt x="95250" y="1337055"/>
                </a:lnTo>
                <a:lnTo>
                  <a:pt x="117856" y="1402588"/>
                </a:lnTo>
                <a:lnTo>
                  <a:pt x="126237" y="1441830"/>
                </a:lnTo>
                <a:lnTo>
                  <a:pt x="132079" y="1487042"/>
                </a:lnTo>
                <a:lnTo>
                  <a:pt x="134492" y="1538224"/>
                </a:lnTo>
                <a:lnTo>
                  <a:pt x="132079" y="1589532"/>
                </a:lnTo>
                <a:lnTo>
                  <a:pt x="126237" y="1634744"/>
                </a:lnTo>
                <a:lnTo>
                  <a:pt x="117856" y="1673987"/>
                </a:lnTo>
                <a:lnTo>
                  <a:pt x="95250" y="1739519"/>
                </a:lnTo>
                <a:lnTo>
                  <a:pt x="66675" y="1796669"/>
                </a:lnTo>
                <a:lnTo>
                  <a:pt x="52324" y="1825244"/>
                </a:lnTo>
                <a:lnTo>
                  <a:pt x="26162" y="1884807"/>
                </a:lnTo>
                <a:lnTo>
                  <a:pt x="8382" y="1959737"/>
                </a:lnTo>
                <a:lnTo>
                  <a:pt x="1142" y="2003806"/>
                </a:lnTo>
                <a:lnTo>
                  <a:pt x="0" y="2056257"/>
                </a:lnTo>
                <a:lnTo>
                  <a:pt x="1142" y="2107438"/>
                </a:lnTo>
                <a:lnTo>
                  <a:pt x="8382" y="2151507"/>
                </a:lnTo>
                <a:lnTo>
                  <a:pt x="15494" y="2191893"/>
                </a:lnTo>
                <a:lnTo>
                  <a:pt x="39242" y="2257425"/>
                </a:lnTo>
                <a:lnTo>
                  <a:pt x="66675" y="2313432"/>
                </a:lnTo>
                <a:lnTo>
                  <a:pt x="80899" y="2340737"/>
                </a:lnTo>
                <a:lnTo>
                  <a:pt x="95250" y="2370582"/>
                </a:lnTo>
                <a:lnTo>
                  <a:pt x="117856" y="2435987"/>
                </a:lnTo>
                <a:lnTo>
                  <a:pt x="126237" y="2475357"/>
                </a:lnTo>
                <a:lnTo>
                  <a:pt x="132079" y="2520569"/>
                </a:lnTo>
                <a:lnTo>
                  <a:pt x="134492" y="2570607"/>
                </a:lnTo>
                <a:lnTo>
                  <a:pt x="132079" y="2622931"/>
                </a:lnTo>
                <a:lnTo>
                  <a:pt x="126237" y="2668143"/>
                </a:lnTo>
                <a:lnTo>
                  <a:pt x="117856" y="2707513"/>
                </a:lnTo>
                <a:lnTo>
                  <a:pt x="95250" y="2772918"/>
                </a:lnTo>
                <a:lnTo>
                  <a:pt x="52324" y="2858643"/>
                </a:lnTo>
                <a:lnTo>
                  <a:pt x="39242" y="2886075"/>
                </a:lnTo>
                <a:lnTo>
                  <a:pt x="15494" y="2951607"/>
                </a:lnTo>
                <a:lnTo>
                  <a:pt x="8382" y="2990850"/>
                </a:lnTo>
                <a:lnTo>
                  <a:pt x="1142" y="3036062"/>
                </a:lnTo>
                <a:lnTo>
                  <a:pt x="0" y="3087243"/>
                </a:lnTo>
                <a:lnTo>
                  <a:pt x="1142" y="3139694"/>
                </a:lnTo>
                <a:lnTo>
                  <a:pt x="8382" y="3183763"/>
                </a:lnTo>
                <a:lnTo>
                  <a:pt x="15494" y="3223006"/>
                </a:lnTo>
                <a:lnTo>
                  <a:pt x="39242" y="3289680"/>
                </a:lnTo>
                <a:lnTo>
                  <a:pt x="80899" y="3374263"/>
                </a:lnTo>
                <a:lnTo>
                  <a:pt x="95250" y="3402838"/>
                </a:lnTo>
                <a:lnTo>
                  <a:pt x="117856" y="3469513"/>
                </a:lnTo>
                <a:lnTo>
                  <a:pt x="126237" y="3508755"/>
                </a:lnTo>
                <a:lnTo>
                  <a:pt x="132079" y="3553968"/>
                </a:lnTo>
                <a:lnTo>
                  <a:pt x="134492" y="3605149"/>
                </a:lnTo>
                <a:lnTo>
                  <a:pt x="132079" y="3656456"/>
                </a:lnTo>
                <a:lnTo>
                  <a:pt x="126237" y="3701669"/>
                </a:lnTo>
                <a:lnTo>
                  <a:pt x="117856" y="3740912"/>
                </a:lnTo>
                <a:lnTo>
                  <a:pt x="95250" y="3806444"/>
                </a:lnTo>
                <a:lnTo>
                  <a:pt x="66675" y="3862324"/>
                </a:lnTo>
                <a:lnTo>
                  <a:pt x="52324" y="3889768"/>
                </a:lnTo>
                <a:lnTo>
                  <a:pt x="26162" y="3951681"/>
                </a:lnTo>
                <a:lnTo>
                  <a:pt x="8382" y="4024312"/>
                </a:lnTo>
                <a:lnTo>
                  <a:pt x="1142" y="4069549"/>
                </a:lnTo>
                <a:lnTo>
                  <a:pt x="0" y="4120756"/>
                </a:lnTo>
                <a:lnTo>
                  <a:pt x="1142" y="4171950"/>
                </a:lnTo>
                <a:lnTo>
                  <a:pt x="8382" y="4217187"/>
                </a:lnTo>
                <a:lnTo>
                  <a:pt x="15494" y="4256481"/>
                </a:lnTo>
                <a:lnTo>
                  <a:pt x="39242" y="4321962"/>
                </a:lnTo>
                <a:lnTo>
                  <a:pt x="66675" y="4380306"/>
                </a:lnTo>
                <a:lnTo>
                  <a:pt x="80899" y="4407700"/>
                </a:lnTo>
                <a:lnTo>
                  <a:pt x="95250" y="4436275"/>
                </a:lnTo>
                <a:lnTo>
                  <a:pt x="117856" y="4502950"/>
                </a:lnTo>
                <a:lnTo>
                  <a:pt x="126237" y="4542231"/>
                </a:lnTo>
                <a:lnTo>
                  <a:pt x="132079" y="4585093"/>
                </a:lnTo>
                <a:lnTo>
                  <a:pt x="134492" y="4637481"/>
                </a:lnTo>
                <a:lnTo>
                  <a:pt x="132079" y="4688674"/>
                </a:lnTo>
                <a:lnTo>
                  <a:pt x="126237" y="4733925"/>
                </a:lnTo>
                <a:lnTo>
                  <a:pt x="107187" y="4805362"/>
                </a:lnTo>
                <a:lnTo>
                  <a:pt x="82169" y="4866081"/>
                </a:lnTo>
                <a:lnTo>
                  <a:pt x="54737" y="4920856"/>
                </a:lnTo>
                <a:lnTo>
                  <a:pt x="40512" y="4948237"/>
                </a:lnTo>
                <a:lnTo>
                  <a:pt x="16637" y="5012524"/>
                </a:lnTo>
                <a:lnTo>
                  <a:pt x="9525" y="5051821"/>
                </a:lnTo>
                <a:lnTo>
                  <a:pt x="3556" y="5093493"/>
                </a:lnTo>
                <a:lnTo>
                  <a:pt x="0" y="5143499"/>
                </a:lnTo>
                <a:lnTo>
                  <a:pt x="3601212" y="5143499"/>
                </a:lnTo>
                <a:lnTo>
                  <a:pt x="360121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13360" cy="5143500"/>
          </a:xfrm>
          <a:custGeom>
            <a:avLst/>
            <a:gdLst/>
            <a:ahLst/>
            <a:cxnLst/>
            <a:rect l="l" t="t" r="r" b="b"/>
            <a:pathLst>
              <a:path w="213360" h="5143500">
                <a:moveTo>
                  <a:pt x="213360" y="0"/>
                </a:moveTo>
                <a:lnTo>
                  <a:pt x="0" y="0"/>
                </a:lnTo>
                <a:lnTo>
                  <a:pt x="0" y="5143500"/>
                </a:lnTo>
                <a:lnTo>
                  <a:pt x="213360" y="5143500"/>
                </a:lnTo>
                <a:lnTo>
                  <a:pt x="213360" y="0"/>
                </a:lnTo>
                <a:close/>
              </a:path>
            </a:pathLst>
          </a:custGeom>
          <a:solidFill>
            <a:srgbClr val="F9D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8095" y="35051"/>
            <a:ext cx="707898" cy="59207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13359" y="0"/>
            <a:ext cx="8930640" cy="5143500"/>
            <a:chOff x="213359" y="0"/>
            <a:chExt cx="8930640" cy="51435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59" y="0"/>
              <a:ext cx="5515356" cy="51434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8715" y="4623815"/>
              <a:ext cx="3415284" cy="51968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33235" y="521589"/>
            <a:ext cx="1811655" cy="677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90"/>
              </a:spcBef>
            </a:pPr>
            <a:r>
              <a:rPr sz="1400" b="1" spc="155" dirty="0">
                <a:solidFill>
                  <a:srgbClr val="F9D121"/>
                </a:solidFill>
                <a:latin typeface="Calibri"/>
                <a:cs typeface="Calibri"/>
              </a:rPr>
              <a:t>R</a:t>
            </a:r>
            <a:r>
              <a:rPr sz="1400" b="1" spc="-9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175" dirty="0">
                <a:solidFill>
                  <a:srgbClr val="F9D121"/>
                </a:solidFill>
                <a:latin typeface="Calibri"/>
                <a:cs typeface="Calibri"/>
              </a:rPr>
              <a:t>E</a:t>
            </a:r>
            <a:r>
              <a:rPr sz="1400" b="1" spc="-9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240" dirty="0">
                <a:solidFill>
                  <a:srgbClr val="F9D121"/>
                </a:solidFill>
                <a:latin typeface="Calibri"/>
                <a:cs typeface="Calibri"/>
              </a:rPr>
              <a:t>PA</a:t>
            </a:r>
            <a:r>
              <a:rPr sz="1400" b="1" spc="-8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75" dirty="0">
                <a:solidFill>
                  <a:srgbClr val="F9D121"/>
                </a:solidFill>
                <a:latin typeface="Calibri"/>
                <a:cs typeface="Calibri"/>
              </a:rPr>
              <a:t>I</a:t>
            </a:r>
            <a:r>
              <a:rPr sz="1400" b="1" spc="-9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155" dirty="0">
                <a:solidFill>
                  <a:srgbClr val="F9D121"/>
                </a:solidFill>
                <a:latin typeface="Calibri"/>
                <a:cs typeface="Calibri"/>
              </a:rPr>
              <a:t>R</a:t>
            </a:r>
            <a:r>
              <a:rPr sz="1400" b="1" spc="-8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75" dirty="0">
                <a:solidFill>
                  <a:srgbClr val="F9D121"/>
                </a:solidFill>
                <a:latin typeface="Calibri"/>
                <a:cs typeface="Calibri"/>
              </a:rPr>
              <a:t>I</a:t>
            </a:r>
            <a:r>
              <a:rPr sz="1400" b="1" spc="-9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200" dirty="0">
                <a:solidFill>
                  <a:srgbClr val="F9D121"/>
                </a:solidFill>
                <a:latin typeface="Calibri"/>
                <a:cs typeface="Calibri"/>
              </a:rPr>
              <a:t>N</a:t>
            </a:r>
            <a:r>
              <a:rPr sz="1400" b="1" spc="-10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204" dirty="0">
                <a:solidFill>
                  <a:srgbClr val="F9D121"/>
                </a:solidFill>
                <a:latin typeface="Calibri"/>
                <a:cs typeface="Calibri"/>
              </a:rPr>
              <a:t>G</a:t>
            </a:r>
            <a:r>
              <a:rPr sz="1400" b="1" spc="44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185" dirty="0">
                <a:solidFill>
                  <a:srgbClr val="F9D121"/>
                </a:solidFill>
                <a:latin typeface="Calibri"/>
                <a:cs typeface="Calibri"/>
              </a:rPr>
              <a:t>A</a:t>
            </a:r>
            <a:r>
              <a:rPr sz="1400" b="1" spc="-8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200" dirty="0">
                <a:solidFill>
                  <a:srgbClr val="F9D121"/>
                </a:solidFill>
                <a:latin typeface="Calibri"/>
                <a:cs typeface="Calibri"/>
              </a:rPr>
              <a:t>N</a:t>
            </a:r>
            <a:r>
              <a:rPr sz="1400" b="1" spc="-9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170" dirty="0">
                <a:solidFill>
                  <a:srgbClr val="F9D121"/>
                </a:solidFill>
                <a:latin typeface="Calibri"/>
                <a:cs typeface="Calibri"/>
              </a:rPr>
              <a:t>D </a:t>
            </a:r>
            <a:r>
              <a:rPr sz="1400" b="1" spc="240" dirty="0">
                <a:solidFill>
                  <a:srgbClr val="F9D121"/>
                </a:solidFill>
                <a:latin typeface="Calibri"/>
                <a:cs typeface="Calibri"/>
              </a:rPr>
              <a:t>PA</a:t>
            </a:r>
            <a:r>
              <a:rPr sz="1400" b="1" spc="-9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75" dirty="0">
                <a:solidFill>
                  <a:srgbClr val="F9D121"/>
                </a:solidFill>
                <a:latin typeface="Calibri"/>
                <a:cs typeface="Calibri"/>
              </a:rPr>
              <a:t>I</a:t>
            </a:r>
            <a:r>
              <a:rPr sz="1400" b="1" spc="-8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200" dirty="0">
                <a:solidFill>
                  <a:srgbClr val="F9D121"/>
                </a:solidFill>
                <a:latin typeface="Calibri"/>
                <a:cs typeface="Calibri"/>
              </a:rPr>
              <a:t>N</a:t>
            </a:r>
            <a:r>
              <a:rPr sz="1400" b="1" spc="-8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130" dirty="0">
                <a:solidFill>
                  <a:srgbClr val="F9D121"/>
                </a:solidFill>
                <a:latin typeface="Calibri"/>
                <a:cs typeface="Calibri"/>
              </a:rPr>
              <a:t>T</a:t>
            </a:r>
            <a:r>
              <a:rPr sz="1400" b="1" spc="-9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75" dirty="0">
                <a:solidFill>
                  <a:srgbClr val="F9D121"/>
                </a:solidFill>
                <a:latin typeface="Calibri"/>
                <a:cs typeface="Calibri"/>
              </a:rPr>
              <a:t>I</a:t>
            </a:r>
            <a:r>
              <a:rPr sz="1400" b="1" spc="-9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200" dirty="0">
                <a:solidFill>
                  <a:srgbClr val="F9D121"/>
                </a:solidFill>
                <a:latin typeface="Calibri"/>
                <a:cs typeface="Calibri"/>
              </a:rPr>
              <a:t>N</a:t>
            </a:r>
            <a:r>
              <a:rPr sz="1400" b="1" spc="-9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155" dirty="0">
                <a:solidFill>
                  <a:srgbClr val="F9D121"/>
                </a:solidFill>
                <a:latin typeface="Calibri"/>
                <a:cs typeface="Calibri"/>
              </a:rPr>
              <a:t>G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b="1" spc="250" dirty="0">
                <a:solidFill>
                  <a:srgbClr val="F9D121"/>
                </a:solidFill>
                <a:latin typeface="Calibri"/>
                <a:cs typeface="Calibri"/>
              </a:rPr>
              <a:t>C</a:t>
            </a:r>
            <a:r>
              <a:rPr sz="1400" b="1" spc="-9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155" dirty="0">
                <a:solidFill>
                  <a:srgbClr val="F9D121"/>
                </a:solidFill>
                <a:latin typeface="Calibri"/>
                <a:cs typeface="Calibri"/>
              </a:rPr>
              <a:t>R</a:t>
            </a:r>
            <a:r>
              <a:rPr sz="1400" b="1" spc="-9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265" dirty="0">
                <a:solidFill>
                  <a:srgbClr val="F9D121"/>
                </a:solidFill>
                <a:latin typeface="Calibri"/>
                <a:cs typeface="Calibri"/>
              </a:rPr>
              <a:t>O</a:t>
            </a:r>
            <a:r>
              <a:rPr sz="1400" b="1" spc="-9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175" dirty="0">
                <a:solidFill>
                  <a:srgbClr val="F9D121"/>
                </a:solidFill>
                <a:latin typeface="Calibri"/>
                <a:cs typeface="Calibri"/>
              </a:rPr>
              <a:t>S</a:t>
            </a:r>
            <a:r>
              <a:rPr sz="1400" b="1" spc="-9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175" dirty="0">
                <a:solidFill>
                  <a:srgbClr val="F9D121"/>
                </a:solidFill>
                <a:latin typeface="Calibri"/>
                <a:cs typeface="Calibri"/>
              </a:rPr>
              <a:t>S</a:t>
            </a:r>
            <a:r>
              <a:rPr sz="1400" b="1" spc="-9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190" dirty="0">
                <a:solidFill>
                  <a:srgbClr val="F9D121"/>
                </a:solidFill>
                <a:latin typeface="Calibri"/>
                <a:cs typeface="Calibri"/>
              </a:rPr>
              <a:t>W</a:t>
            </a:r>
            <a:r>
              <a:rPr sz="1400" b="1" spc="-10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185" dirty="0">
                <a:solidFill>
                  <a:srgbClr val="F9D121"/>
                </a:solidFill>
                <a:latin typeface="Calibri"/>
                <a:cs typeface="Calibri"/>
              </a:rPr>
              <a:t>A</a:t>
            </a:r>
            <a:r>
              <a:rPr sz="1400" b="1" spc="-10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150" dirty="0">
                <a:solidFill>
                  <a:srgbClr val="F9D121"/>
                </a:solidFill>
                <a:latin typeface="Calibri"/>
                <a:cs typeface="Calibri"/>
              </a:rPr>
              <a:t>L</a:t>
            </a:r>
            <a:r>
              <a:rPr sz="1400" b="1" spc="-9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245" dirty="0">
                <a:solidFill>
                  <a:srgbClr val="F9D121"/>
                </a:solidFill>
                <a:latin typeface="Calibri"/>
                <a:cs typeface="Calibri"/>
              </a:rPr>
              <a:t>K</a:t>
            </a:r>
            <a:r>
              <a:rPr sz="1400" b="1" spc="-9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400" b="1" spc="125" dirty="0">
                <a:solidFill>
                  <a:srgbClr val="F9D121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82435" y="1317467"/>
            <a:ext cx="2270760" cy="287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5585" marR="68580" indent="-172720">
              <a:lnSpc>
                <a:spcPct val="120000"/>
              </a:lnSpc>
              <a:spcBef>
                <a:spcPts val="95"/>
              </a:spcBef>
              <a:buClr>
                <a:srgbClr val="FFFFFF"/>
              </a:buClr>
              <a:buFont typeface="Arial"/>
              <a:buChar char="•"/>
              <a:tabLst>
                <a:tab pos="236220" algn="l"/>
              </a:tabLst>
            </a:pPr>
            <a:r>
              <a:rPr sz="1100" spc="170" dirty="0">
                <a:solidFill>
                  <a:srgbClr val="F3F3F1"/>
                </a:solidFill>
                <a:latin typeface="Calibri"/>
                <a:cs typeface="Calibri"/>
              </a:rPr>
              <a:t>OKC</a:t>
            </a:r>
            <a:r>
              <a:rPr sz="1100" spc="4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3F3F1"/>
                </a:solidFill>
                <a:latin typeface="Calibri"/>
                <a:cs typeface="Calibri"/>
              </a:rPr>
              <a:t>will</a:t>
            </a:r>
            <a:r>
              <a:rPr sz="1100" spc="4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100" dirty="0">
                <a:solidFill>
                  <a:srgbClr val="F3F3F1"/>
                </a:solidFill>
                <a:latin typeface="Calibri"/>
                <a:cs typeface="Calibri"/>
              </a:rPr>
              <a:t>be</a:t>
            </a:r>
            <a:r>
              <a:rPr sz="1100" spc="5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F3F3F1"/>
                </a:solidFill>
                <a:latin typeface="Calibri"/>
                <a:cs typeface="Calibri"/>
              </a:rPr>
              <a:t>partnering</a:t>
            </a:r>
            <a:r>
              <a:rPr sz="1100" spc="6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F3F3F1"/>
                </a:solidFill>
                <a:latin typeface="Calibri"/>
                <a:cs typeface="Calibri"/>
              </a:rPr>
              <a:t>with </a:t>
            </a:r>
            <a:r>
              <a:rPr sz="1100" spc="80" dirty="0">
                <a:solidFill>
                  <a:srgbClr val="F3F3F1"/>
                </a:solidFill>
                <a:latin typeface="Calibri"/>
                <a:cs typeface="Calibri"/>
              </a:rPr>
              <a:t>Orchard</a:t>
            </a:r>
            <a:r>
              <a:rPr sz="1100" spc="2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95" dirty="0">
                <a:solidFill>
                  <a:srgbClr val="F3F3F1"/>
                </a:solidFill>
                <a:latin typeface="Calibri"/>
                <a:cs typeface="Calibri"/>
              </a:rPr>
              <a:t>Knob</a:t>
            </a:r>
            <a:r>
              <a:rPr sz="1100" spc="3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F3F3F1"/>
                </a:solidFill>
                <a:latin typeface="Calibri"/>
                <a:cs typeface="Calibri"/>
              </a:rPr>
              <a:t>Elementary</a:t>
            </a:r>
            <a:r>
              <a:rPr sz="1100" spc="2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F3F3F1"/>
                </a:solidFill>
                <a:latin typeface="Calibri"/>
                <a:cs typeface="Calibri"/>
              </a:rPr>
              <a:t>and </a:t>
            </a:r>
            <a:r>
              <a:rPr sz="1100" spc="65" dirty="0">
                <a:solidFill>
                  <a:srgbClr val="F3F3F1"/>
                </a:solidFill>
                <a:latin typeface="Calibri"/>
                <a:cs typeface="Calibri"/>
              </a:rPr>
              <a:t>Middle</a:t>
            </a:r>
            <a:r>
              <a:rPr sz="110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3F3F1"/>
                </a:solidFill>
                <a:latin typeface="Calibri"/>
                <a:cs typeface="Calibri"/>
              </a:rPr>
              <a:t>Schools</a:t>
            </a:r>
            <a:r>
              <a:rPr sz="1100" spc="3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3F3F1"/>
                </a:solidFill>
                <a:latin typeface="Calibri"/>
                <a:cs typeface="Calibri"/>
              </a:rPr>
              <a:t>on</a:t>
            </a:r>
            <a:r>
              <a:rPr sz="1100" spc="3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F3F3F1"/>
                </a:solidFill>
                <a:latin typeface="Calibri"/>
                <a:cs typeface="Calibri"/>
              </a:rPr>
              <a:t>this</a:t>
            </a:r>
            <a:r>
              <a:rPr sz="1100" spc="500" dirty="0">
                <a:solidFill>
                  <a:srgbClr val="F3F3F1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3F3F1"/>
                </a:solidFill>
                <a:latin typeface="Calibri"/>
                <a:cs typeface="Calibri"/>
              </a:rPr>
              <a:t>project.</a:t>
            </a:r>
            <a:r>
              <a:rPr sz="1100" spc="29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3F3F1"/>
                </a:solidFill>
                <a:latin typeface="Calibri"/>
                <a:cs typeface="Calibri"/>
              </a:rPr>
              <a:t>The</a:t>
            </a:r>
            <a:r>
              <a:rPr sz="1100" spc="25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3F3F1"/>
                </a:solidFill>
                <a:latin typeface="Calibri"/>
                <a:cs typeface="Calibri"/>
              </a:rPr>
              <a:t>students</a:t>
            </a:r>
            <a:r>
              <a:rPr sz="1100" spc="24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F3F3F1"/>
                </a:solidFill>
                <a:latin typeface="Calibri"/>
                <a:cs typeface="Calibri"/>
              </a:rPr>
              <a:t>will </a:t>
            </a:r>
            <a:r>
              <a:rPr sz="1100" spc="85" dirty="0">
                <a:solidFill>
                  <a:srgbClr val="F3F3F1"/>
                </a:solidFill>
                <a:latin typeface="Calibri"/>
                <a:cs typeface="Calibri"/>
              </a:rPr>
              <a:t>design</a:t>
            </a:r>
            <a:r>
              <a:rPr sz="1100" spc="4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3F3F1"/>
                </a:solidFill>
                <a:latin typeface="Calibri"/>
                <a:cs typeface="Calibri"/>
              </a:rPr>
              <a:t>and</a:t>
            </a:r>
            <a:r>
              <a:rPr sz="1100" spc="8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3F3F1"/>
                </a:solidFill>
                <a:latin typeface="Calibri"/>
                <a:cs typeface="Calibri"/>
              </a:rPr>
              <a:t>vote</a:t>
            </a:r>
            <a:r>
              <a:rPr sz="1100" spc="7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3F3F1"/>
                </a:solidFill>
                <a:latin typeface="Calibri"/>
                <a:cs typeface="Calibri"/>
              </a:rPr>
              <a:t>on</a:t>
            </a:r>
            <a:r>
              <a:rPr sz="1100" spc="7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3F3F1"/>
                </a:solidFill>
                <a:latin typeface="Calibri"/>
                <a:cs typeface="Calibri"/>
              </a:rPr>
              <a:t>the </a:t>
            </a:r>
            <a:r>
              <a:rPr sz="1100" spc="50" dirty="0">
                <a:solidFill>
                  <a:srgbClr val="F3F3F1"/>
                </a:solidFill>
                <a:latin typeface="Calibri"/>
                <a:cs typeface="Calibri"/>
              </a:rPr>
              <a:t>crosswalk</a:t>
            </a:r>
            <a:r>
              <a:rPr sz="1100" spc="2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F3F3F1"/>
                </a:solidFill>
                <a:latin typeface="Calibri"/>
                <a:cs typeface="Calibri"/>
              </a:rPr>
              <a:t>spaces,</a:t>
            </a:r>
            <a:r>
              <a:rPr sz="1100" spc="1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3F3F1"/>
                </a:solidFill>
                <a:latin typeface="Calibri"/>
                <a:cs typeface="Calibri"/>
              </a:rPr>
              <a:t>and</a:t>
            </a:r>
            <a:r>
              <a:rPr sz="1100" spc="3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F3F3F1"/>
                </a:solidFill>
                <a:latin typeface="Calibri"/>
                <a:cs typeface="Calibri"/>
              </a:rPr>
              <a:t>then</a:t>
            </a:r>
            <a:r>
              <a:rPr sz="1100" spc="50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3F3F1"/>
                </a:solidFill>
                <a:latin typeface="Calibri"/>
                <a:cs typeface="Calibri"/>
              </a:rPr>
              <a:t>they</a:t>
            </a:r>
            <a:r>
              <a:rPr sz="1100" spc="8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3F3F1"/>
                </a:solidFill>
                <a:latin typeface="Calibri"/>
                <a:cs typeface="Calibri"/>
              </a:rPr>
              <a:t>will</a:t>
            </a:r>
            <a:r>
              <a:rPr sz="1100" spc="10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3F3F1"/>
                </a:solidFill>
                <a:latin typeface="Calibri"/>
                <a:cs typeface="Calibri"/>
              </a:rPr>
              <a:t>help</a:t>
            </a:r>
            <a:r>
              <a:rPr sz="1100" spc="9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3F3F1"/>
                </a:solidFill>
                <a:latin typeface="Calibri"/>
                <a:cs typeface="Calibri"/>
              </a:rPr>
              <a:t>the </a:t>
            </a:r>
            <a:r>
              <a:rPr sz="1100" spc="80" dirty="0">
                <a:solidFill>
                  <a:srgbClr val="F3F3F1"/>
                </a:solidFill>
                <a:latin typeface="Calibri"/>
                <a:cs typeface="Calibri"/>
              </a:rPr>
              <a:t>neighborhood</a:t>
            </a:r>
            <a:r>
              <a:rPr sz="1100" spc="9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3F3F1"/>
                </a:solidFill>
                <a:latin typeface="Calibri"/>
                <a:cs typeface="Calibri"/>
              </a:rPr>
              <a:t>paint</a:t>
            </a:r>
            <a:r>
              <a:rPr sz="1100" spc="17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3F3F1"/>
                </a:solidFill>
                <a:latin typeface="Calibri"/>
                <a:cs typeface="Calibri"/>
              </a:rPr>
              <a:t>the </a:t>
            </a:r>
            <a:r>
              <a:rPr sz="1100" dirty="0">
                <a:solidFill>
                  <a:srgbClr val="F3F3F1"/>
                </a:solidFill>
                <a:latin typeface="Calibri"/>
                <a:cs typeface="Calibri"/>
              </a:rPr>
              <a:t>crosswalks.</a:t>
            </a:r>
            <a:r>
              <a:rPr sz="1100" spc="29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F3F3F1"/>
                </a:solidFill>
                <a:latin typeface="Calibri"/>
                <a:cs typeface="Calibri"/>
              </a:rPr>
              <a:t>Model</a:t>
            </a:r>
            <a:r>
              <a:rPr sz="1100" spc="229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3F3F1"/>
                </a:solidFill>
                <a:latin typeface="Calibri"/>
                <a:cs typeface="Calibri"/>
              </a:rPr>
              <a:t>crosswalk </a:t>
            </a:r>
            <a:r>
              <a:rPr sz="1100" dirty="0">
                <a:solidFill>
                  <a:srgbClr val="F3F3F1"/>
                </a:solidFill>
                <a:latin typeface="Calibri"/>
                <a:cs typeface="Calibri"/>
              </a:rPr>
              <a:t>will</a:t>
            </a:r>
            <a:r>
              <a:rPr sz="1100" spc="15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100" dirty="0">
                <a:solidFill>
                  <a:srgbClr val="F3F3F1"/>
                </a:solidFill>
                <a:latin typeface="Calibri"/>
                <a:cs typeface="Calibri"/>
              </a:rPr>
              <a:t>be</a:t>
            </a:r>
            <a:r>
              <a:rPr sz="1100" spc="15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3F3F1"/>
                </a:solidFill>
                <a:latin typeface="Calibri"/>
                <a:cs typeface="Calibri"/>
              </a:rPr>
              <a:t>at</a:t>
            </a:r>
            <a:r>
              <a:rPr sz="1100" spc="17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3F3F1"/>
                </a:solidFill>
                <a:latin typeface="Calibri"/>
                <a:cs typeface="Calibri"/>
              </a:rPr>
              <a:t>the</a:t>
            </a:r>
            <a:r>
              <a:rPr sz="1100" spc="14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3F3F1"/>
                </a:solidFill>
                <a:latin typeface="Calibri"/>
                <a:cs typeface="Calibri"/>
              </a:rPr>
              <a:t>intersection</a:t>
            </a:r>
            <a:r>
              <a:rPr sz="1100" spc="14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3F3F1"/>
                </a:solidFill>
                <a:latin typeface="Calibri"/>
                <a:cs typeface="Calibri"/>
              </a:rPr>
              <a:t>of</a:t>
            </a:r>
            <a:r>
              <a:rPr sz="1100" spc="16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3F3F1"/>
                </a:solidFill>
                <a:latin typeface="Calibri"/>
                <a:cs typeface="Calibri"/>
              </a:rPr>
              <a:t>Ivy </a:t>
            </a:r>
            <a:r>
              <a:rPr sz="1100" dirty="0">
                <a:solidFill>
                  <a:srgbClr val="F3F3F1"/>
                </a:solidFill>
                <a:latin typeface="Calibri"/>
                <a:cs typeface="Calibri"/>
              </a:rPr>
              <a:t>St.</a:t>
            </a:r>
            <a:r>
              <a:rPr sz="1100" spc="6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F3F3F1"/>
                </a:solidFill>
                <a:latin typeface="Calibri"/>
                <a:cs typeface="Calibri"/>
              </a:rPr>
              <a:t>and</a:t>
            </a:r>
            <a:r>
              <a:rPr sz="1100" spc="5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F3F3F1"/>
                </a:solidFill>
                <a:latin typeface="Calibri"/>
                <a:cs typeface="Calibri"/>
              </a:rPr>
              <a:t>3</a:t>
            </a:r>
            <a:r>
              <a:rPr sz="1050" spc="89" baseline="27777" dirty="0">
                <a:solidFill>
                  <a:srgbClr val="F3F3F1"/>
                </a:solidFill>
                <a:latin typeface="Calibri"/>
                <a:cs typeface="Calibri"/>
              </a:rPr>
              <a:t>rd</a:t>
            </a:r>
            <a:r>
              <a:rPr sz="1050" spc="232" baseline="27777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3F3F1"/>
                </a:solidFill>
                <a:latin typeface="Calibri"/>
                <a:cs typeface="Calibri"/>
              </a:rPr>
              <a:t>Street.</a:t>
            </a:r>
            <a:endParaRPr sz="1100">
              <a:latin typeface="Calibri"/>
              <a:cs typeface="Calibri"/>
            </a:endParaRPr>
          </a:p>
          <a:p>
            <a:pPr marL="235585" indent="-172720">
              <a:lnSpc>
                <a:spcPct val="100000"/>
              </a:lnSpc>
              <a:spcBef>
                <a:spcPts val="1165"/>
              </a:spcBef>
              <a:buClr>
                <a:srgbClr val="FFFFFF"/>
              </a:buClr>
              <a:buFont typeface="Arial"/>
              <a:buChar char="•"/>
              <a:tabLst>
                <a:tab pos="236220" algn="l"/>
              </a:tabLst>
            </a:pPr>
            <a:r>
              <a:rPr sz="1100" spc="70" dirty="0">
                <a:solidFill>
                  <a:srgbClr val="F3F3F1"/>
                </a:solidFill>
                <a:latin typeface="Calibri"/>
                <a:cs typeface="Calibri"/>
              </a:rPr>
              <a:t>Cost:</a:t>
            </a:r>
            <a:r>
              <a:rPr sz="1100" spc="1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F3F3F1"/>
                </a:solidFill>
                <a:latin typeface="Calibri"/>
                <a:cs typeface="Calibri"/>
              </a:rPr>
              <a:t>$1000</a:t>
            </a:r>
            <a:endParaRPr sz="1100">
              <a:latin typeface="Calibri"/>
              <a:cs typeface="Calibri"/>
            </a:endParaRPr>
          </a:p>
          <a:p>
            <a:pPr marL="235585" indent="-172720">
              <a:lnSpc>
                <a:spcPct val="100000"/>
              </a:lnSpc>
              <a:spcBef>
                <a:spcPts val="1165"/>
              </a:spcBef>
              <a:buClr>
                <a:srgbClr val="FFFFFF"/>
              </a:buClr>
              <a:buFont typeface="Arial"/>
              <a:buChar char="•"/>
              <a:tabLst>
                <a:tab pos="236220" algn="l"/>
              </a:tabLst>
            </a:pPr>
            <a:r>
              <a:rPr sz="1100" spc="60" dirty="0">
                <a:solidFill>
                  <a:srgbClr val="F3F3F1"/>
                </a:solidFill>
                <a:latin typeface="Calibri"/>
                <a:cs typeface="Calibri"/>
              </a:rPr>
              <a:t>Target</a:t>
            </a:r>
            <a:r>
              <a:rPr sz="1100" spc="30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F3F3F1"/>
                </a:solidFill>
                <a:latin typeface="Calibri"/>
                <a:cs typeface="Calibri"/>
              </a:rPr>
              <a:t>Date:</a:t>
            </a:r>
            <a:r>
              <a:rPr sz="1100" spc="1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130" dirty="0">
                <a:solidFill>
                  <a:srgbClr val="F3F3F1"/>
                </a:solidFill>
                <a:latin typeface="Calibri"/>
                <a:cs typeface="Calibri"/>
              </a:rPr>
              <a:t>Q4</a:t>
            </a:r>
            <a:r>
              <a:rPr sz="1100" spc="15" dirty="0">
                <a:solidFill>
                  <a:srgbClr val="F3F3F1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F3F3F1"/>
                </a:solidFill>
                <a:latin typeface="Calibri"/>
                <a:cs typeface="Calibri"/>
              </a:rPr>
              <a:t>2021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4845" cy="5143500"/>
          </a:xfrm>
          <a:custGeom>
            <a:avLst/>
            <a:gdLst/>
            <a:ahLst/>
            <a:cxnLst/>
            <a:rect l="l" t="t" r="r" b="b"/>
            <a:pathLst>
              <a:path w="664845" h="5143500">
                <a:moveTo>
                  <a:pt x="532282" y="0"/>
                </a:moveTo>
                <a:lnTo>
                  <a:pt x="0" y="0"/>
                </a:lnTo>
                <a:lnTo>
                  <a:pt x="0" y="5143499"/>
                </a:lnTo>
                <a:lnTo>
                  <a:pt x="532282" y="5143499"/>
                </a:lnTo>
                <a:lnTo>
                  <a:pt x="533476" y="5092302"/>
                </a:lnTo>
                <a:lnTo>
                  <a:pt x="539432" y="5047058"/>
                </a:lnTo>
                <a:lnTo>
                  <a:pt x="547763" y="5007775"/>
                </a:lnTo>
                <a:lnTo>
                  <a:pt x="558482" y="4973243"/>
                </a:lnTo>
                <a:lnTo>
                  <a:pt x="570395" y="4942281"/>
                </a:lnTo>
                <a:lnTo>
                  <a:pt x="584682" y="4914900"/>
                </a:lnTo>
                <a:lnTo>
                  <a:pt x="613257" y="4857750"/>
                </a:lnTo>
                <a:lnTo>
                  <a:pt x="637070" y="4799406"/>
                </a:lnTo>
                <a:lnTo>
                  <a:pt x="657313" y="4725593"/>
                </a:lnTo>
                <a:lnTo>
                  <a:pt x="662076" y="4680343"/>
                </a:lnTo>
                <a:lnTo>
                  <a:pt x="664464" y="4629150"/>
                </a:lnTo>
                <a:lnTo>
                  <a:pt x="662076" y="4577956"/>
                </a:lnTo>
                <a:lnTo>
                  <a:pt x="657313" y="4532706"/>
                </a:lnTo>
                <a:lnTo>
                  <a:pt x="648982" y="4493425"/>
                </a:lnTo>
                <a:lnTo>
                  <a:pt x="625170" y="4427931"/>
                </a:lnTo>
                <a:lnTo>
                  <a:pt x="584682" y="4343400"/>
                </a:lnTo>
                <a:lnTo>
                  <a:pt x="570395" y="4316018"/>
                </a:lnTo>
                <a:lnTo>
                  <a:pt x="558482" y="4285056"/>
                </a:lnTo>
                <a:lnTo>
                  <a:pt x="547763" y="4250524"/>
                </a:lnTo>
                <a:lnTo>
                  <a:pt x="539432" y="4211243"/>
                </a:lnTo>
                <a:lnTo>
                  <a:pt x="533476" y="4165993"/>
                </a:lnTo>
                <a:lnTo>
                  <a:pt x="532282" y="4114800"/>
                </a:lnTo>
                <a:lnTo>
                  <a:pt x="533476" y="4063606"/>
                </a:lnTo>
                <a:lnTo>
                  <a:pt x="539432" y="4018356"/>
                </a:lnTo>
                <a:lnTo>
                  <a:pt x="547763" y="3979062"/>
                </a:lnTo>
                <a:lnTo>
                  <a:pt x="570395" y="3913581"/>
                </a:lnTo>
                <a:lnTo>
                  <a:pt x="584682" y="3886200"/>
                </a:lnTo>
                <a:lnTo>
                  <a:pt x="613257" y="3829050"/>
                </a:lnTo>
                <a:lnTo>
                  <a:pt x="637070" y="3770756"/>
                </a:lnTo>
                <a:lnTo>
                  <a:pt x="657313" y="3696843"/>
                </a:lnTo>
                <a:lnTo>
                  <a:pt x="662076" y="3651630"/>
                </a:lnTo>
                <a:lnTo>
                  <a:pt x="664464" y="3600450"/>
                </a:lnTo>
                <a:lnTo>
                  <a:pt x="662076" y="3549269"/>
                </a:lnTo>
                <a:lnTo>
                  <a:pt x="657313" y="3504056"/>
                </a:lnTo>
                <a:lnTo>
                  <a:pt x="648982" y="3464687"/>
                </a:lnTo>
                <a:lnTo>
                  <a:pt x="625170" y="3399281"/>
                </a:lnTo>
                <a:lnTo>
                  <a:pt x="584682" y="3314700"/>
                </a:lnTo>
                <a:lnTo>
                  <a:pt x="570395" y="3287268"/>
                </a:lnTo>
                <a:lnTo>
                  <a:pt x="558482" y="3256406"/>
                </a:lnTo>
                <a:lnTo>
                  <a:pt x="547763" y="3221863"/>
                </a:lnTo>
                <a:lnTo>
                  <a:pt x="539432" y="3182493"/>
                </a:lnTo>
                <a:lnTo>
                  <a:pt x="533476" y="3137281"/>
                </a:lnTo>
                <a:lnTo>
                  <a:pt x="532282" y="3086100"/>
                </a:lnTo>
                <a:lnTo>
                  <a:pt x="533476" y="3034919"/>
                </a:lnTo>
                <a:lnTo>
                  <a:pt x="539432" y="2989707"/>
                </a:lnTo>
                <a:lnTo>
                  <a:pt x="547763" y="2950337"/>
                </a:lnTo>
                <a:lnTo>
                  <a:pt x="570395" y="2884932"/>
                </a:lnTo>
                <a:lnTo>
                  <a:pt x="584682" y="2857500"/>
                </a:lnTo>
                <a:lnTo>
                  <a:pt x="613257" y="2800350"/>
                </a:lnTo>
                <a:lnTo>
                  <a:pt x="637070" y="2742057"/>
                </a:lnTo>
                <a:lnTo>
                  <a:pt x="657313" y="2668143"/>
                </a:lnTo>
                <a:lnTo>
                  <a:pt x="662076" y="2622931"/>
                </a:lnTo>
                <a:lnTo>
                  <a:pt x="664464" y="2570607"/>
                </a:lnTo>
                <a:lnTo>
                  <a:pt x="662076" y="2520569"/>
                </a:lnTo>
                <a:lnTo>
                  <a:pt x="657313" y="2475357"/>
                </a:lnTo>
                <a:lnTo>
                  <a:pt x="648982" y="2435987"/>
                </a:lnTo>
                <a:lnTo>
                  <a:pt x="625170" y="2370582"/>
                </a:lnTo>
                <a:lnTo>
                  <a:pt x="584682" y="2286000"/>
                </a:lnTo>
                <a:lnTo>
                  <a:pt x="570395" y="2258568"/>
                </a:lnTo>
                <a:lnTo>
                  <a:pt x="558482" y="2227707"/>
                </a:lnTo>
                <a:lnTo>
                  <a:pt x="547763" y="2193163"/>
                </a:lnTo>
                <a:lnTo>
                  <a:pt x="539432" y="2153793"/>
                </a:lnTo>
                <a:lnTo>
                  <a:pt x="533476" y="2108581"/>
                </a:lnTo>
                <a:lnTo>
                  <a:pt x="532282" y="2057400"/>
                </a:lnTo>
                <a:lnTo>
                  <a:pt x="533476" y="2006219"/>
                </a:lnTo>
                <a:lnTo>
                  <a:pt x="539432" y="1961007"/>
                </a:lnTo>
                <a:lnTo>
                  <a:pt x="547763" y="1921637"/>
                </a:lnTo>
                <a:lnTo>
                  <a:pt x="570395" y="1856232"/>
                </a:lnTo>
                <a:lnTo>
                  <a:pt x="584682" y="1828800"/>
                </a:lnTo>
                <a:lnTo>
                  <a:pt x="613257" y="1771650"/>
                </a:lnTo>
                <a:lnTo>
                  <a:pt x="637070" y="1713357"/>
                </a:lnTo>
                <a:lnTo>
                  <a:pt x="657313" y="1639442"/>
                </a:lnTo>
                <a:lnTo>
                  <a:pt x="662076" y="1594230"/>
                </a:lnTo>
                <a:lnTo>
                  <a:pt x="664464" y="1543050"/>
                </a:lnTo>
                <a:lnTo>
                  <a:pt x="662076" y="1491869"/>
                </a:lnTo>
                <a:lnTo>
                  <a:pt x="657313" y="1446657"/>
                </a:lnTo>
                <a:lnTo>
                  <a:pt x="648982" y="1407287"/>
                </a:lnTo>
                <a:lnTo>
                  <a:pt x="625170" y="1341882"/>
                </a:lnTo>
                <a:lnTo>
                  <a:pt x="584682" y="1257300"/>
                </a:lnTo>
                <a:lnTo>
                  <a:pt x="570395" y="1229867"/>
                </a:lnTo>
                <a:lnTo>
                  <a:pt x="558482" y="1199007"/>
                </a:lnTo>
                <a:lnTo>
                  <a:pt x="547763" y="1164463"/>
                </a:lnTo>
                <a:lnTo>
                  <a:pt x="539432" y="1125092"/>
                </a:lnTo>
                <a:lnTo>
                  <a:pt x="533476" y="1079880"/>
                </a:lnTo>
                <a:lnTo>
                  <a:pt x="532282" y="1028700"/>
                </a:lnTo>
                <a:lnTo>
                  <a:pt x="533476" y="977519"/>
                </a:lnTo>
                <a:lnTo>
                  <a:pt x="539432" y="932307"/>
                </a:lnTo>
                <a:lnTo>
                  <a:pt x="547763" y="892937"/>
                </a:lnTo>
                <a:lnTo>
                  <a:pt x="570395" y="827532"/>
                </a:lnTo>
                <a:lnTo>
                  <a:pt x="584682" y="800100"/>
                </a:lnTo>
                <a:lnTo>
                  <a:pt x="613257" y="742950"/>
                </a:lnTo>
                <a:lnTo>
                  <a:pt x="637070" y="684657"/>
                </a:lnTo>
                <a:lnTo>
                  <a:pt x="657313" y="610742"/>
                </a:lnTo>
                <a:lnTo>
                  <a:pt x="662076" y="565530"/>
                </a:lnTo>
                <a:lnTo>
                  <a:pt x="664464" y="514350"/>
                </a:lnTo>
                <a:lnTo>
                  <a:pt x="662076" y="463169"/>
                </a:lnTo>
                <a:lnTo>
                  <a:pt x="657313" y="417957"/>
                </a:lnTo>
                <a:lnTo>
                  <a:pt x="648982" y="378587"/>
                </a:lnTo>
                <a:lnTo>
                  <a:pt x="625170" y="313182"/>
                </a:lnTo>
                <a:lnTo>
                  <a:pt x="584682" y="228600"/>
                </a:lnTo>
                <a:lnTo>
                  <a:pt x="570395" y="201167"/>
                </a:lnTo>
                <a:lnTo>
                  <a:pt x="558482" y="170307"/>
                </a:lnTo>
                <a:lnTo>
                  <a:pt x="547763" y="135762"/>
                </a:lnTo>
                <a:lnTo>
                  <a:pt x="539432" y="96392"/>
                </a:lnTo>
                <a:lnTo>
                  <a:pt x="533476" y="51180"/>
                </a:lnTo>
                <a:lnTo>
                  <a:pt x="53228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136635" y="0"/>
            <a:ext cx="1007744" cy="5143500"/>
            <a:chOff x="8136635" y="0"/>
            <a:chExt cx="1007744" cy="5143500"/>
          </a:xfrm>
        </p:grpSpPr>
        <p:sp>
          <p:nvSpPr>
            <p:cNvPr id="4" name="object 4"/>
            <p:cNvSpPr/>
            <p:nvPr/>
          </p:nvSpPr>
          <p:spPr>
            <a:xfrm>
              <a:off x="8932163" y="0"/>
              <a:ext cx="212090" cy="5143500"/>
            </a:xfrm>
            <a:custGeom>
              <a:avLst/>
              <a:gdLst/>
              <a:ahLst/>
              <a:cxnLst/>
              <a:rect l="l" t="t" r="r" b="b"/>
              <a:pathLst>
                <a:path w="212090" h="5143500">
                  <a:moveTo>
                    <a:pt x="211835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211835" y="5143500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F9D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6635" y="4483607"/>
              <a:ext cx="795527" cy="65989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7524" y="266827"/>
            <a:ext cx="558101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pc="75" dirty="0"/>
              <a:t>IMPROVED</a:t>
            </a:r>
            <a:r>
              <a:rPr spc="350" dirty="0"/>
              <a:t> </a:t>
            </a:r>
            <a:r>
              <a:rPr spc="100" dirty="0"/>
              <a:t>STREET</a:t>
            </a:r>
            <a:r>
              <a:rPr spc="310" dirty="0"/>
              <a:t> </a:t>
            </a:r>
            <a:r>
              <a:rPr dirty="0"/>
              <a:t>&amp;</a:t>
            </a:r>
            <a:r>
              <a:rPr spc="320" dirty="0"/>
              <a:t> </a:t>
            </a:r>
            <a:r>
              <a:rPr spc="80" dirty="0"/>
              <a:t>GROUND </a:t>
            </a:r>
            <a:r>
              <a:rPr spc="95" dirty="0"/>
              <a:t>LIGHTING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17524" y="1723770"/>
            <a:ext cx="7242175" cy="140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10000"/>
              </a:lnSpc>
              <a:spcBef>
                <a:spcPts val="100"/>
              </a:spcBef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500" spc="220" dirty="0">
                <a:solidFill>
                  <a:srgbClr val="404040"/>
                </a:solidFill>
                <a:latin typeface="Calibri"/>
                <a:cs typeface="Calibri"/>
              </a:rPr>
              <a:t>OKC</a:t>
            </a:r>
            <a:r>
              <a:rPr sz="15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will</a:t>
            </a:r>
            <a:r>
              <a:rPr sz="15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60" dirty="0">
                <a:solidFill>
                  <a:srgbClr val="404040"/>
                </a:solidFill>
                <a:latin typeface="Calibri"/>
                <a:cs typeface="Calibri"/>
              </a:rPr>
              <a:t>work</a:t>
            </a:r>
            <a:r>
              <a:rPr sz="15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15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120" dirty="0">
                <a:solidFill>
                  <a:srgbClr val="404040"/>
                </a:solidFill>
                <a:latin typeface="Calibri"/>
                <a:cs typeface="Calibri"/>
              </a:rPr>
              <a:t>EPB</a:t>
            </a:r>
            <a:r>
              <a:rPr sz="15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95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15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85" dirty="0">
                <a:solidFill>
                  <a:srgbClr val="404040"/>
                </a:solidFill>
                <a:latin typeface="Calibri"/>
                <a:cs typeface="Calibri"/>
              </a:rPr>
              <a:t>improving</a:t>
            </a:r>
            <a:r>
              <a:rPr sz="15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street</a:t>
            </a:r>
            <a:r>
              <a:rPr sz="15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80" dirty="0">
                <a:solidFill>
                  <a:srgbClr val="404040"/>
                </a:solidFill>
                <a:latin typeface="Calibri"/>
                <a:cs typeface="Calibri"/>
              </a:rPr>
              <a:t>lighting</a:t>
            </a:r>
            <a:r>
              <a:rPr sz="15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105" dirty="0">
                <a:solidFill>
                  <a:srgbClr val="404040"/>
                </a:solidFill>
                <a:latin typeface="Calibri"/>
                <a:cs typeface="Calibri"/>
              </a:rPr>
              <a:t>by</a:t>
            </a:r>
            <a:r>
              <a:rPr sz="15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85" dirty="0">
                <a:solidFill>
                  <a:srgbClr val="404040"/>
                </a:solidFill>
                <a:latin typeface="Calibri"/>
                <a:cs typeface="Calibri"/>
              </a:rPr>
              <a:t>replacing</a:t>
            </a:r>
            <a:r>
              <a:rPr sz="15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street</a:t>
            </a:r>
            <a:r>
              <a:rPr sz="15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70" dirty="0">
                <a:solidFill>
                  <a:srgbClr val="404040"/>
                </a:solidFill>
                <a:latin typeface="Calibri"/>
                <a:cs typeface="Calibri"/>
              </a:rPr>
              <a:t>lights</a:t>
            </a:r>
            <a:r>
              <a:rPr sz="15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404040"/>
                </a:solidFill>
                <a:latin typeface="Calibri"/>
                <a:cs typeface="Calibri"/>
              </a:rPr>
              <a:t>that </a:t>
            </a:r>
            <a:r>
              <a:rPr sz="1500" spc="55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1500" spc="50" dirty="0">
                <a:solidFill>
                  <a:srgbClr val="404040"/>
                </a:solidFill>
                <a:latin typeface="Calibri"/>
                <a:cs typeface="Calibri"/>
              </a:rPr>
              <a:t> out</a:t>
            </a:r>
            <a:r>
              <a:rPr sz="15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10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5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125" dirty="0">
                <a:solidFill>
                  <a:srgbClr val="404040"/>
                </a:solidFill>
                <a:latin typeface="Calibri"/>
                <a:cs typeface="Calibri"/>
              </a:rPr>
              <a:t>adding</a:t>
            </a:r>
            <a:r>
              <a:rPr sz="15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70" dirty="0">
                <a:solidFill>
                  <a:srgbClr val="404040"/>
                </a:solidFill>
                <a:latin typeface="Calibri"/>
                <a:cs typeface="Calibri"/>
              </a:rPr>
              <a:t>additional</a:t>
            </a:r>
            <a:r>
              <a:rPr sz="15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80" dirty="0">
                <a:solidFill>
                  <a:srgbClr val="404040"/>
                </a:solidFill>
                <a:latin typeface="Calibri"/>
                <a:cs typeface="Calibri"/>
              </a:rPr>
              <a:t>lighting</a:t>
            </a:r>
            <a:r>
              <a:rPr sz="15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55" dirty="0">
                <a:solidFill>
                  <a:srgbClr val="404040"/>
                </a:solidFill>
                <a:latin typeface="Calibri"/>
                <a:cs typeface="Calibri"/>
              </a:rPr>
              <a:t>were</a:t>
            </a:r>
            <a:r>
              <a:rPr sz="15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100" dirty="0">
                <a:solidFill>
                  <a:srgbClr val="404040"/>
                </a:solidFill>
                <a:latin typeface="Calibri"/>
                <a:cs typeface="Calibri"/>
              </a:rPr>
              <a:t>needed.</a:t>
            </a:r>
            <a:r>
              <a:rPr sz="15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70" dirty="0">
                <a:solidFill>
                  <a:srgbClr val="404040"/>
                </a:solidFill>
                <a:latin typeface="Calibri"/>
                <a:cs typeface="Calibri"/>
              </a:rPr>
              <a:t>Also,</a:t>
            </a:r>
            <a:r>
              <a:rPr sz="15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70" dirty="0">
                <a:solidFill>
                  <a:srgbClr val="404040"/>
                </a:solidFill>
                <a:latin typeface="Calibri"/>
                <a:cs typeface="Calibri"/>
              </a:rPr>
              <a:t>we</a:t>
            </a:r>
            <a:r>
              <a:rPr sz="15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will</a:t>
            </a:r>
            <a:r>
              <a:rPr sz="15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135" dirty="0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sz="15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114" dirty="0">
                <a:solidFill>
                  <a:srgbClr val="404040"/>
                </a:solidFill>
                <a:latin typeface="Calibri"/>
                <a:cs typeface="Calibri"/>
              </a:rPr>
              <a:t>adding </a:t>
            </a:r>
            <a:r>
              <a:rPr sz="1500" spc="80" dirty="0">
                <a:solidFill>
                  <a:srgbClr val="404040"/>
                </a:solidFill>
                <a:latin typeface="Calibri"/>
                <a:cs typeface="Calibri"/>
              </a:rPr>
              <a:t>ground/path</a:t>
            </a:r>
            <a:r>
              <a:rPr sz="1500" spc="85" dirty="0">
                <a:solidFill>
                  <a:srgbClr val="404040"/>
                </a:solidFill>
                <a:latin typeface="Calibri"/>
                <a:cs typeface="Calibri"/>
              </a:rPr>
              <a:t> lighting</a:t>
            </a:r>
            <a:r>
              <a:rPr sz="15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7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5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well</a:t>
            </a:r>
            <a:r>
              <a:rPr sz="15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7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5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85" dirty="0">
                <a:solidFill>
                  <a:srgbClr val="404040"/>
                </a:solidFill>
                <a:latin typeface="Calibri"/>
                <a:cs typeface="Calibri"/>
              </a:rPr>
              <a:t>improving</a:t>
            </a:r>
            <a:r>
              <a:rPr sz="15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interior</a:t>
            </a:r>
            <a:r>
              <a:rPr sz="15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404040"/>
                </a:solidFill>
                <a:latin typeface="Calibri"/>
                <a:cs typeface="Calibri"/>
              </a:rPr>
              <a:t>lights.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1F5F"/>
              </a:buClr>
              <a:buFont typeface="Arial"/>
              <a:buChar char="•"/>
            </a:pPr>
            <a:endParaRPr sz="25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500" spc="55" dirty="0">
                <a:solidFill>
                  <a:srgbClr val="404040"/>
                </a:solidFill>
                <a:latin typeface="Calibri"/>
                <a:cs typeface="Calibri"/>
              </a:rPr>
              <a:t>Target</a:t>
            </a:r>
            <a:r>
              <a:rPr sz="15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75" dirty="0">
                <a:solidFill>
                  <a:srgbClr val="404040"/>
                </a:solidFill>
                <a:latin typeface="Calibri"/>
                <a:cs typeface="Calibri"/>
              </a:rPr>
              <a:t>Date:</a:t>
            </a:r>
            <a:r>
              <a:rPr sz="15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105" dirty="0">
                <a:solidFill>
                  <a:srgbClr val="404040"/>
                </a:solidFill>
                <a:latin typeface="Calibri"/>
                <a:cs typeface="Calibri"/>
              </a:rPr>
              <a:t>Beginning</a:t>
            </a:r>
            <a:r>
              <a:rPr sz="15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105" dirty="0">
                <a:solidFill>
                  <a:srgbClr val="404040"/>
                </a:solidFill>
                <a:latin typeface="Calibri"/>
                <a:cs typeface="Calibri"/>
              </a:rPr>
              <a:t>October</a:t>
            </a:r>
            <a:r>
              <a:rPr sz="15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85" dirty="0">
                <a:solidFill>
                  <a:srgbClr val="404040"/>
                </a:solidFill>
                <a:latin typeface="Calibri"/>
                <a:cs typeface="Calibri"/>
              </a:rPr>
              <a:t>2021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783" y="4410455"/>
            <a:ext cx="1092708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1298" y="2392502"/>
            <a:ext cx="5050155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300" spc="590" dirty="0">
                <a:solidFill>
                  <a:srgbClr val="F3F3F1"/>
                </a:solidFill>
                <a:latin typeface="Rockwell"/>
                <a:cs typeface="Rockwell"/>
              </a:rPr>
              <a:t>T</a:t>
            </a:r>
            <a:r>
              <a:rPr sz="6300" spc="595" dirty="0">
                <a:solidFill>
                  <a:srgbClr val="F3F3F1"/>
                </a:solidFill>
                <a:latin typeface="Rockwell"/>
                <a:cs typeface="Rockwell"/>
              </a:rPr>
              <a:t>HAN</a:t>
            </a:r>
            <a:r>
              <a:rPr sz="6300" dirty="0">
                <a:solidFill>
                  <a:srgbClr val="F3F3F1"/>
                </a:solidFill>
                <a:latin typeface="Rockwell"/>
                <a:cs typeface="Rockwell"/>
              </a:rPr>
              <a:t>K</a:t>
            </a:r>
            <a:r>
              <a:rPr sz="6300" spc="555" dirty="0">
                <a:solidFill>
                  <a:srgbClr val="F3F3F1"/>
                </a:solidFill>
                <a:latin typeface="Rockwell"/>
                <a:cs typeface="Rockwell"/>
              </a:rPr>
              <a:t> </a:t>
            </a:r>
            <a:r>
              <a:rPr sz="6300" spc="90" dirty="0">
                <a:solidFill>
                  <a:srgbClr val="F3F3F1"/>
                </a:solidFill>
                <a:latin typeface="Rockwell"/>
                <a:cs typeface="Rockwell"/>
              </a:rPr>
              <a:t>Y</a:t>
            </a:r>
            <a:r>
              <a:rPr sz="6300" spc="565" dirty="0">
                <a:solidFill>
                  <a:srgbClr val="F3F3F1"/>
                </a:solidFill>
                <a:latin typeface="Rockwell"/>
                <a:cs typeface="Rockwell"/>
              </a:rPr>
              <a:t>O</a:t>
            </a:r>
            <a:r>
              <a:rPr sz="6300" spc="-25" dirty="0">
                <a:solidFill>
                  <a:srgbClr val="F3F3F1"/>
                </a:solidFill>
                <a:latin typeface="Rockwell"/>
                <a:cs typeface="Rockwell"/>
              </a:rPr>
              <a:t>U</a:t>
            </a:r>
            <a:endParaRPr sz="630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1298" y="4143552"/>
            <a:ext cx="5373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40" dirty="0">
                <a:solidFill>
                  <a:srgbClr val="F9D121"/>
                </a:solidFill>
                <a:latin typeface="Calibri"/>
                <a:cs typeface="Calibri"/>
              </a:rPr>
              <a:t>W</a:t>
            </a:r>
            <a:r>
              <a:rPr sz="1200" b="1" spc="2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55" dirty="0">
                <a:solidFill>
                  <a:srgbClr val="F9D121"/>
                </a:solidFill>
                <a:latin typeface="Calibri"/>
                <a:cs typeface="Calibri"/>
              </a:rPr>
              <a:t>H</a:t>
            </a:r>
            <a:r>
              <a:rPr sz="1200" b="1" spc="2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60" dirty="0">
                <a:solidFill>
                  <a:srgbClr val="F9D121"/>
                </a:solidFill>
                <a:latin typeface="Calibri"/>
                <a:cs typeface="Calibri"/>
              </a:rPr>
              <a:t>I</a:t>
            </a:r>
            <a:r>
              <a:rPr sz="1200" b="1" spc="3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00" dirty="0">
                <a:solidFill>
                  <a:srgbClr val="F9D121"/>
                </a:solidFill>
                <a:latin typeface="Calibri"/>
                <a:cs typeface="Calibri"/>
              </a:rPr>
              <a:t>T</a:t>
            </a:r>
            <a:r>
              <a:rPr sz="1200" b="1" spc="3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50" dirty="0">
                <a:solidFill>
                  <a:srgbClr val="F9D121"/>
                </a:solidFill>
                <a:latin typeface="Calibri"/>
                <a:cs typeface="Calibri"/>
              </a:rPr>
              <a:t>N</a:t>
            </a:r>
            <a:r>
              <a:rPr sz="1200" b="1" spc="2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40" dirty="0">
                <a:solidFill>
                  <a:srgbClr val="F9D121"/>
                </a:solidFill>
                <a:latin typeface="Calibri"/>
                <a:cs typeface="Calibri"/>
              </a:rPr>
              <a:t>E</a:t>
            </a:r>
            <a:r>
              <a:rPr sz="1200" b="1" spc="3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70" dirty="0">
                <a:solidFill>
                  <a:srgbClr val="F9D121"/>
                </a:solidFill>
                <a:latin typeface="Calibri"/>
                <a:cs typeface="Calibri"/>
              </a:rPr>
              <a:t>Y</a:t>
            </a:r>
            <a:r>
              <a:rPr sz="1200" b="1" spc="-6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9D121"/>
                </a:solidFill>
                <a:latin typeface="Calibri"/>
                <a:cs typeface="Calibri"/>
              </a:rPr>
              <a:t>.</a:t>
            </a:r>
            <a:r>
              <a:rPr sz="1200" b="1" spc="3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40" dirty="0">
                <a:solidFill>
                  <a:srgbClr val="F9D121"/>
                </a:solidFill>
                <a:latin typeface="Calibri"/>
                <a:cs typeface="Calibri"/>
              </a:rPr>
              <a:t>E</a:t>
            </a:r>
            <a:r>
              <a:rPr sz="1200" b="1" spc="3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05" dirty="0">
                <a:solidFill>
                  <a:srgbClr val="F9D121"/>
                </a:solidFill>
                <a:latin typeface="Calibri"/>
                <a:cs typeface="Calibri"/>
              </a:rPr>
              <a:t>V</a:t>
            </a:r>
            <a:r>
              <a:rPr sz="1200" b="1" spc="-1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45" dirty="0">
                <a:solidFill>
                  <a:srgbClr val="F9D121"/>
                </a:solidFill>
                <a:latin typeface="Calibri"/>
                <a:cs typeface="Calibri"/>
              </a:rPr>
              <a:t>A</a:t>
            </a:r>
            <a:r>
              <a:rPr sz="1200" b="1" spc="3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50" dirty="0">
                <a:solidFill>
                  <a:srgbClr val="F9D121"/>
                </a:solidFill>
                <a:latin typeface="Calibri"/>
                <a:cs typeface="Calibri"/>
              </a:rPr>
              <a:t>N</a:t>
            </a:r>
            <a:r>
              <a:rPr sz="1200" b="1" spc="3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40" dirty="0">
                <a:solidFill>
                  <a:srgbClr val="F9D121"/>
                </a:solidFill>
                <a:latin typeface="Calibri"/>
                <a:cs typeface="Calibri"/>
              </a:rPr>
              <a:t>S</a:t>
            </a:r>
            <a:r>
              <a:rPr sz="1200" b="1" spc="2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40" dirty="0">
                <a:solidFill>
                  <a:srgbClr val="F9D121"/>
                </a:solidFill>
                <a:latin typeface="Calibri"/>
                <a:cs typeface="Calibri"/>
              </a:rPr>
              <a:t>S</a:t>
            </a:r>
            <a:r>
              <a:rPr sz="1200" b="1" spc="3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50" dirty="0">
                <a:solidFill>
                  <a:srgbClr val="F9D121"/>
                </a:solidFill>
                <a:latin typeface="Calibri"/>
                <a:cs typeface="Calibri"/>
              </a:rPr>
              <a:t>N</a:t>
            </a:r>
            <a:r>
              <a:rPr sz="1200" b="1" spc="3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45" dirty="0">
                <a:solidFill>
                  <a:srgbClr val="F9D121"/>
                </a:solidFill>
                <a:latin typeface="Calibri"/>
                <a:cs typeface="Calibri"/>
              </a:rPr>
              <a:t>A</a:t>
            </a:r>
            <a:r>
              <a:rPr sz="1200" b="1" spc="3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10" dirty="0">
                <a:solidFill>
                  <a:srgbClr val="F9D121"/>
                </a:solidFill>
                <a:latin typeface="Calibri"/>
                <a:cs typeface="Calibri"/>
              </a:rPr>
              <a:t>R</a:t>
            </a:r>
            <a:r>
              <a:rPr sz="1200" b="1" spc="2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65" dirty="0">
                <a:solidFill>
                  <a:srgbClr val="F9D121"/>
                </a:solidFill>
                <a:latin typeface="Calibri"/>
                <a:cs typeface="Calibri"/>
              </a:rPr>
              <a:t>D</a:t>
            </a:r>
            <a:r>
              <a:rPr sz="1200" b="1" spc="2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200" dirty="0">
                <a:solidFill>
                  <a:srgbClr val="F9D121"/>
                </a:solidFill>
                <a:latin typeface="Calibri"/>
                <a:cs typeface="Calibri"/>
              </a:rPr>
              <a:t>O</a:t>
            </a:r>
            <a:r>
              <a:rPr sz="1200" b="1" spc="3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50" dirty="0">
                <a:solidFill>
                  <a:srgbClr val="F9D121"/>
                </a:solidFill>
                <a:latin typeface="Calibri"/>
                <a:cs typeface="Calibri"/>
              </a:rPr>
              <a:t>N</a:t>
            </a:r>
            <a:r>
              <a:rPr sz="1200" b="1" spc="3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-125" dirty="0">
                <a:solidFill>
                  <a:srgbClr val="F9D121"/>
                </a:solidFill>
                <a:latin typeface="Calibri"/>
                <a:cs typeface="Calibri"/>
              </a:rPr>
              <a:t>@</a:t>
            </a:r>
            <a:r>
              <a:rPr sz="1200" b="1" spc="3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55" dirty="0">
                <a:solidFill>
                  <a:srgbClr val="F9D121"/>
                </a:solidFill>
                <a:latin typeface="Calibri"/>
                <a:cs typeface="Calibri"/>
              </a:rPr>
              <a:t>H</a:t>
            </a:r>
            <a:r>
              <a:rPr sz="1200" b="1" spc="2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95" dirty="0">
                <a:solidFill>
                  <a:srgbClr val="F9D121"/>
                </a:solidFill>
                <a:latin typeface="Calibri"/>
                <a:cs typeface="Calibri"/>
              </a:rPr>
              <a:t>C</a:t>
            </a:r>
            <a:r>
              <a:rPr sz="1200" b="1" spc="2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45" dirty="0">
                <a:solidFill>
                  <a:srgbClr val="F9D121"/>
                </a:solidFill>
                <a:latin typeface="Calibri"/>
                <a:cs typeface="Calibri"/>
              </a:rPr>
              <a:t>A</a:t>
            </a:r>
            <a:r>
              <a:rPr sz="1200" b="1" spc="3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55" dirty="0">
                <a:solidFill>
                  <a:srgbClr val="F9D121"/>
                </a:solidFill>
                <a:latin typeface="Calibri"/>
                <a:cs typeface="Calibri"/>
              </a:rPr>
              <a:t>H</a:t>
            </a:r>
            <a:r>
              <a:rPr sz="1200" b="1" spc="2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40" dirty="0">
                <a:solidFill>
                  <a:srgbClr val="F9D121"/>
                </a:solidFill>
                <a:latin typeface="Calibri"/>
                <a:cs typeface="Calibri"/>
              </a:rPr>
              <a:t>E</a:t>
            </a:r>
            <a:r>
              <a:rPr sz="1200" b="1" spc="3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45" dirty="0">
                <a:solidFill>
                  <a:srgbClr val="F9D121"/>
                </a:solidFill>
                <a:latin typeface="Calibri"/>
                <a:cs typeface="Calibri"/>
              </a:rPr>
              <a:t>A</a:t>
            </a:r>
            <a:r>
              <a:rPr sz="1200" b="1" spc="2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20" dirty="0">
                <a:solidFill>
                  <a:srgbClr val="F9D121"/>
                </a:solidFill>
                <a:latin typeface="Calibri"/>
                <a:cs typeface="Calibri"/>
              </a:rPr>
              <a:t>L</a:t>
            </a:r>
            <a:r>
              <a:rPr sz="1200" b="1" spc="-6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00" dirty="0">
                <a:solidFill>
                  <a:srgbClr val="F9D121"/>
                </a:solidFill>
                <a:latin typeface="Calibri"/>
                <a:cs typeface="Calibri"/>
              </a:rPr>
              <a:t>T</a:t>
            </a:r>
            <a:r>
              <a:rPr sz="1200" b="1" spc="3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55" dirty="0">
                <a:solidFill>
                  <a:srgbClr val="F9D121"/>
                </a:solidFill>
                <a:latin typeface="Calibri"/>
                <a:cs typeface="Calibri"/>
              </a:rPr>
              <a:t>H</a:t>
            </a:r>
            <a:r>
              <a:rPr sz="1200" b="1" spc="2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95" dirty="0">
                <a:solidFill>
                  <a:srgbClr val="F9D121"/>
                </a:solidFill>
                <a:latin typeface="Calibri"/>
                <a:cs typeface="Calibri"/>
              </a:rPr>
              <a:t>C</a:t>
            </a:r>
            <a:r>
              <a:rPr sz="1200" b="1" spc="2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45" dirty="0">
                <a:solidFill>
                  <a:srgbClr val="F9D121"/>
                </a:solidFill>
                <a:latin typeface="Calibri"/>
                <a:cs typeface="Calibri"/>
              </a:rPr>
              <a:t>A</a:t>
            </a:r>
            <a:r>
              <a:rPr sz="1200" b="1" spc="3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10" dirty="0">
                <a:solidFill>
                  <a:srgbClr val="F9D121"/>
                </a:solidFill>
                <a:latin typeface="Calibri"/>
                <a:cs typeface="Calibri"/>
              </a:rPr>
              <a:t>R</a:t>
            </a:r>
            <a:r>
              <a:rPr sz="1200" b="1" spc="2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40" dirty="0">
                <a:solidFill>
                  <a:srgbClr val="F9D121"/>
                </a:solidFill>
                <a:latin typeface="Calibri"/>
                <a:cs typeface="Calibri"/>
              </a:rPr>
              <a:t>E</a:t>
            </a:r>
            <a:r>
              <a:rPr sz="1200" b="1" spc="3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9D121"/>
                </a:solidFill>
                <a:latin typeface="Calibri"/>
                <a:cs typeface="Calibri"/>
              </a:rPr>
              <a:t>.</a:t>
            </a:r>
            <a:r>
              <a:rPr sz="1200" b="1" spc="2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195" dirty="0">
                <a:solidFill>
                  <a:srgbClr val="F9D121"/>
                </a:solidFill>
                <a:latin typeface="Calibri"/>
                <a:cs typeface="Calibri"/>
              </a:rPr>
              <a:t>C</a:t>
            </a:r>
            <a:r>
              <a:rPr sz="1200" b="1" spc="25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200" dirty="0">
                <a:solidFill>
                  <a:srgbClr val="F9D121"/>
                </a:solidFill>
                <a:latin typeface="Calibri"/>
                <a:cs typeface="Calibri"/>
              </a:rPr>
              <a:t>O</a:t>
            </a:r>
            <a:r>
              <a:rPr sz="1200" b="1" spc="30" dirty="0">
                <a:solidFill>
                  <a:srgbClr val="F9D121"/>
                </a:solidFill>
                <a:latin typeface="Calibri"/>
                <a:cs typeface="Calibri"/>
              </a:rPr>
              <a:t> </a:t>
            </a:r>
            <a:r>
              <a:rPr sz="1200" b="1" spc="40" dirty="0">
                <a:solidFill>
                  <a:srgbClr val="F9D121"/>
                </a:solidFill>
                <a:latin typeface="Calibri"/>
                <a:cs typeface="Calibri"/>
              </a:rPr>
              <a:t>M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4845" cy="5143500"/>
          </a:xfrm>
          <a:custGeom>
            <a:avLst/>
            <a:gdLst/>
            <a:ahLst/>
            <a:cxnLst/>
            <a:rect l="l" t="t" r="r" b="b"/>
            <a:pathLst>
              <a:path w="664845" h="5143500">
                <a:moveTo>
                  <a:pt x="532282" y="0"/>
                </a:moveTo>
                <a:lnTo>
                  <a:pt x="0" y="0"/>
                </a:lnTo>
                <a:lnTo>
                  <a:pt x="0" y="5143499"/>
                </a:lnTo>
                <a:lnTo>
                  <a:pt x="532282" y="5143499"/>
                </a:lnTo>
                <a:lnTo>
                  <a:pt x="533476" y="5092302"/>
                </a:lnTo>
                <a:lnTo>
                  <a:pt x="539432" y="5047058"/>
                </a:lnTo>
                <a:lnTo>
                  <a:pt x="547763" y="5007775"/>
                </a:lnTo>
                <a:lnTo>
                  <a:pt x="558482" y="4973243"/>
                </a:lnTo>
                <a:lnTo>
                  <a:pt x="570395" y="4942281"/>
                </a:lnTo>
                <a:lnTo>
                  <a:pt x="584682" y="4914900"/>
                </a:lnTo>
                <a:lnTo>
                  <a:pt x="613257" y="4857750"/>
                </a:lnTo>
                <a:lnTo>
                  <a:pt x="637070" y="4799406"/>
                </a:lnTo>
                <a:lnTo>
                  <a:pt x="657313" y="4725593"/>
                </a:lnTo>
                <a:lnTo>
                  <a:pt x="662076" y="4680343"/>
                </a:lnTo>
                <a:lnTo>
                  <a:pt x="664464" y="4629150"/>
                </a:lnTo>
                <a:lnTo>
                  <a:pt x="662076" y="4577956"/>
                </a:lnTo>
                <a:lnTo>
                  <a:pt x="657313" y="4532706"/>
                </a:lnTo>
                <a:lnTo>
                  <a:pt x="648982" y="4493425"/>
                </a:lnTo>
                <a:lnTo>
                  <a:pt x="625170" y="4427931"/>
                </a:lnTo>
                <a:lnTo>
                  <a:pt x="584682" y="4343400"/>
                </a:lnTo>
                <a:lnTo>
                  <a:pt x="570395" y="4316018"/>
                </a:lnTo>
                <a:lnTo>
                  <a:pt x="558482" y="4285056"/>
                </a:lnTo>
                <a:lnTo>
                  <a:pt x="547763" y="4250524"/>
                </a:lnTo>
                <a:lnTo>
                  <a:pt x="539432" y="4211243"/>
                </a:lnTo>
                <a:lnTo>
                  <a:pt x="533476" y="4165993"/>
                </a:lnTo>
                <a:lnTo>
                  <a:pt x="532282" y="4114800"/>
                </a:lnTo>
                <a:lnTo>
                  <a:pt x="533476" y="4063606"/>
                </a:lnTo>
                <a:lnTo>
                  <a:pt x="539432" y="4018356"/>
                </a:lnTo>
                <a:lnTo>
                  <a:pt x="547763" y="3979062"/>
                </a:lnTo>
                <a:lnTo>
                  <a:pt x="570395" y="3913581"/>
                </a:lnTo>
                <a:lnTo>
                  <a:pt x="584682" y="3886200"/>
                </a:lnTo>
                <a:lnTo>
                  <a:pt x="613257" y="3829050"/>
                </a:lnTo>
                <a:lnTo>
                  <a:pt x="637070" y="3770756"/>
                </a:lnTo>
                <a:lnTo>
                  <a:pt x="657313" y="3696843"/>
                </a:lnTo>
                <a:lnTo>
                  <a:pt x="662076" y="3651630"/>
                </a:lnTo>
                <a:lnTo>
                  <a:pt x="664464" y="3600450"/>
                </a:lnTo>
                <a:lnTo>
                  <a:pt x="662076" y="3549269"/>
                </a:lnTo>
                <a:lnTo>
                  <a:pt x="657313" y="3504056"/>
                </a:lnTo>
                <a:lnTo>
                  <a:pt x="648982" y="3464687"/>
                </a:lnTo>
                <a:lnTo>
                  <a:pt x="625170" y="3399281"/>
                </a:lnTo>
                <a:lnTo>
                  <a:pt x="584682" y="3314700"/>
                </a:lnTo>
                <a:lnTo>
                  <a:pt x="570395" y="3287268"/>
                </a:lnTo>
                <a:lnTo>
                  <a:pt x="558482" y="3256406"/>
                </a:lnTo>
                <a:lnTo>
                  <a:pt x="547763" y="3221863"/>
                </a:lnTo>
                <a:lnTo>
                  <a:pt x="539432" y="3182493"/>
                </a:lnTo>
                <a:lnTo>
                  <a:pt x="533476" y="3137281"/>
                </a:lnTo>
                <a:lnTo>
                  <a:pt x="532282" y="3086100"/>
                </a:lnTo>
                <a:lnTo>
                  <a:pt x="533476" y="3034919"/>
                </a:lnTo>
                <a:lnTo>
                  <a:pt x="539432" y="2989707"/>
                </a:lnTo>
                <a:lnTo>
                  <a:pt x="547763" y="2950337"/>
                </a:lnTo>
                <a:lnTo>
                  <a:pt x="570395" y="2884932"/>
                </a:lnTo>
                <a:lnTo>
                  <a:pt x="584682" y="2857500"/>
                </a:lnTo>
                <a:lnTo>
                  <a:pt x="613257" y="2800350"/>
                </a:lnTo>
                <a:lnTo>
                  <a:pt x="637070" y="2742057"/>
                </a:lnTo>
                <a:lnTo>
                  <a:pt x="657313" y="2668143"/>
                </a:lnTo>
                <a:lnTo>
                  <a:pt x="662076" y="2622931"/>
                </a:lnTo>
                <a:lnTo>
                  <a:pt x="664464" y="2570607"/>
                </a:lnTo>
                <a:lnTo>
                  <a:pt x="662076" y="2520569"/>
                </a:lnTo>
                <a:lnTo>
                  <a:pt x="657313" y="2475357"/>
                </a:lnTo>
                <a:lnTo>
                  <a:pt x="648982" y="2435987"/>
                </a:lnTo>
                <a:lnTo>
                  <a:pt x="625170" y="2370582"/>
                </a:lnTo>
                <a:lnTo>
                  <a:pt x="584682" y="2286000"/>
                </a:lnTo>
                <a:lnTo>
                  <a:pt x="570395" y="2258568"/>
                </a:lnTo>
                <a:lnTo>
                  <a:pt x="558482" y="2227707"/>
                </a:lnTo>
                <a:lnTo>
                  <a:pt x="547763" y="2193163"/>
                </a:lnTo>
                <a:lnTo>
                  <a:pt x="539432" y="2153793"/>
                </a:lnTo>
                <a:lnTo>
                  <a:pt x="533476" y="2108581"/>
                </a:lnTo>
                <a:lnTo>
                  <a:pt x="532282" y="2057400"/>
                </a:lnTo>
                <a:lnTo>
                  <a:pt x="533476" y="2006219"/>
                </a:lnTo>
                <a:lnTo>
                  <a:pt x="539432" y="1961007"/>
                </a:lnTo>
                <a:lnTo>
                  <a:pt x="547763" y="1921637"/>
                </a:lnTo>
                <a:lnTo>
                  <a:pt x="570395" y="1856232"/>
                </a:lnTo>
                <a:lnTo>
                  <a:pt x="584682" y="1828800"/>
                </a:lnTo>
                <a:lnTo>
                  <a:pt x="613257" y="1771650"/>
                </a:lnTo>
                <a:lnTo>
                  <a:pt x="637070" y="1713357"/>
                </a:lnTo>
                <a:lnTo>
                  <a:pt x="657313" y="1639442"/>
                </a:lnTo>
                <a:lnTo>
                  <a:pt x="662076" y="1594230"/>
                </a:lnTo>
                <a:lnTo>
                  <a:pt x="664464" y="1543050"/>
                </a:lnTo>
                <a:lnTo>
                  <a:pt x="662076" y="1491869"/>
                </a:lnTo>
                <a:lnTo>
                  <a:pt x="657313" y="1446657"/>
                </a:lnTo>
                <a:lnTo>
                  <a:pt x="648982" y="1407287"/>
                </a:lnTo>
                <a:lnTo>
                  <a:pt x="625170" y="1341882"/>
                </a:lnTo>
                <a:lnTo>
                  <a:pt x="584682" y="1257300"/>
                </a:lnTo>
                <a:lnTo>
                  <a:pt x="570395" y="1229867"/>
                </a:lnTo>
                <a:lnTo>
                  <a:pt x="558482" y="1199007"/>
                </a:lnTo>
                <a:lnTo>
                  <a:pt x="547763" y="1164463"/>
                </a:lnTo>
                <a:lnTo>
                  <a:pt x="539432" y="1125092"/>
                </a:lnTo>
                <a:lnTo>
                  <a:pt x="533476" y="1079880"/>
                </a:lnTo>
                <a:lnTo>
                  <a:pt x="532282" y="1028700"/>
                </a:lnTo>
                <a:lnTo>
                  <a:pt x="533476" y="977519"/>
                </a:lnTo>
                <a:lnTo>
                  <a:pt x="539432" y="932307"/>
                </a:lnTo>
                <a:lnTo>
                  <a:pt x="547763" y="892937"/>
                </a:lnTo>
                <a:lnTo>
                  <a:pt x="570395" y="827532"/>
                </a:lnTo>
                <a:lnTo>
                  <a:pt x="584682" y="800100"/>
                </a:lnTo>
                <a:lnTo>
                  <a:pt x="613257" y="742950"/>
                </a:lnTo>
                <a:lnTo>
                  <a:pt x="637070" y="684657"/>
                </a:lnTo>
                <a:lnTo>
                  <a:pt x="657313" y="610742"/>
                </a:lnTo>
                <a:lnTo>
                  <a:pt x="662076" y="565530"/>
                </a:lnTo>
                <a:lnTo>
                  <a:pt x="664464" y="514350"/>
                </a:lnTo>
                <a:lnTo>
                  <a:pt x="662076" y="463169"/>
                </a:lnTo>
                <a:lnTo>
                  <a:pt x="657313" y="417957"/>
                </a:lnTo>
                <a:lnTo>
                  <a:pt x="648982" y="378587"/>
                </a:lnTo>
                <a:lnTo>
                  <a:pt x="625170" y="313182"/>
                </a:lnTo>
                <a:lnTo>
                  <a:pt x="584682" y="228600"/>
                </a:lnTo>
                <a:lnTo>
                  <a:pt x="570395" y="201167"/>
                </a:lnTo>
                <a:lnTo>
                  <a:pt x="558482" y="170307"/>
                </a:lnTo>
                <a:lnTo>
                  <a:pt x="547763" y="135762"/>
                </a:lnTo>
                <a:lnTo>
                  <a:pt x="539432" y="96392"/>
                </a:lnTo>
                <a:lnTo>
                  <a:pt x="533476" y="51180"/>
                </a:lnTo>
                <a:lnTo>
                  <a:pt x="53228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136635" y="0"/>
            <a:ext cx="1007744" cy="5143500"/>
            <a:chOff x="8136635" y="0"/>
            <a:chExt cx="1007744" cy="5143500"/>
          </a:xfrm>
        </p:grpSpPr>
        <p:sp>
          <p:nvSpPr>
            <p:cNvPr id="4" name="object 4"/>
            <p:cNvSpPr/>
            <p:nvPr/>
          </p:nvSpPr>
          <p:spPr>
            <a:xfrm>
              <a:off x="8932163" y="0"/>
              <a:ext cx="212090" cy="5143500"/>
            </a:xfrm>
            <a:custGeom>
              <a:avLst/>
              <a:gdLst/>
              <a:ahLst/>
              <a:cxnLst/>
              <a:rect l="l" t="t" r="r" b="b"/>
              <a:pathLst>
                <a:path w="212090" h="5143500">
                  <a:moveTo>
                    <a:pt x="211835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211835" y="5143500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F9D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6635" y="4483607"/>
              <a:ext cx="795527" cy="6598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7511" y="4285488"/>
              <a:ext cx="685800" cy="6873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34008" y="140665"/>
            <a:ext cx="5270500" cy="101028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3670"/>
              </a:lnSpc>
              <a:spcBef>
                <a:spcPts val="560"/>
              </a:spcBef>
            </a:pPr>
            <a:r>
              <a:rPr sz="3400" spc="90" dirty="0"/>
              <a:t>ORCHARD</a:t>
            </a:r>
            <a:r>
              <a:rPr sz="3400" spc="365" dirty="0"/>
              <a:t> </a:t>
            </a:r>
            <a:r>
              <a:rPr sz="3400" spc="60" dirty="0"/>
              <a:t>KNOB </a:t>
            </a:r>
            <a:r>
              <a:rPr sz="3400" spc="105" dirty="0"/>
              <a:t>COLLABORATIVE</a:t>
            </a:r>
            <a:r>
              <a:rPr sz="3400" spc="360" dirty="0"/>
              <a:t> </a:t>
            </a:r>
            <a:r>
              <a:rPr sz="3400" spc="70" dirty="0"/>
              <a:t>(OKC)</a:t>
            </a:r>
            <a:endParaRPr sz="3400"/>
          </a:p>
        </p:txBody>
      </p:sp>
      <p:sp>
        <p:nvSpPr>
          <p:cNvPr id="8" name="object 8"/>
          <p:cNvSpPr txBox="1"/>
          <p:nvPr/>
        </p:nvSpPr>
        <p:spPr>
          <a:xfrm>
            <a:off x="1017524" y="1668205"/>
            <a:ext cx="7469505" cy="254254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655"/>
              </a:spcBef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500" b="1" spc="95" dirty="0">
                <a:solidFill>
                  <a:srgbClr val="404040"/>
                </a:solidFill>
                <a:latin typeface="Calibri"/>
                <a:cs typeface="Calibri"/>
              </a:rPr>
              <a:t>Roots</a:t>
            </a:r>
            <a:endParaRPr sz="1500">
              <a:latin typeface="Calibri"/>
              <a:cs typeface="Calibri"/>
            </a:endParaRPr>
          </a:p>
          <a:p>
            <a:pPr marL="527685" marR="5080" lvl="1" indent="-172720">
              <a:lnSpc>
                <a:spcPct val="100000"/>
              </a:lnSpc>
              <a:spcBef>
                <a:spcPts val="509"/>
              </a:spcBef>
              <a:buClr>
                <a:srgbClr val="001F5F"/>
              </a:buClr>
              <a:buFont typeface="Gill Sans MT"/>
              <a:buChar char="–"/>
              <a:tabLst>
                <a:tab pos="528320" algn="l"/>
              </a:tabLst>
            </a:pPr>
            <a:r>
              <a:rPr sz="1350" spc="200" dirty="0">
                <a:solidFill>
                  <a:srgbClr val="404040"/>
                </a:solidFill>
                <a:latin typeface="Calibri"/>
                <a:cs typeface="Calibri"/>
              </a:rPr>
              <a:t>OKC</a:t>
            </a:r>
            <a:r>
              <a:rPr sz="135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114" dirty="0">
                <a:solidFill>
                  <a:srgbClr val="404040"/>
                </a:solidFill>
                <a:latin typeface="Calibri"/>
                <a:cs typeface="Calibri"/>
              </a:rPr>
              <a:t>began</a:t>
            </a:r>
            <a:r>
              <a:rPr sz="135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35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95" dirty="0">
                <a:solidFill>
                  <a:srgbClr val="404040"/>
                </a:solidFill>
                <a:latin typeface="Calibri"/>
                <a:cs typeface="Calibri"/>
              </a:rPr>
              <a:t>November</a:t>
            </a:r>
            <a:r>
              <a:rPr sz="135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95" dirty="0">
                <a:solidFill>
                  <a:srgbClr val="404040"/>
                </a:solidFill>
                <a:latin typeface="Calibri"/>
                <a:cs typeface="Calibri"/>
              </a:rPr>
              <a:t>2019</a:t>
            </a:r>
            <a:r>
              <a:rPr sz="135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70" dirty="0">
                <a:solidFill>
                  <a:srgbClr val="404040"/>
                </a:solidFill>
                <a:latin typeface="Calibri"/>
                <a:cs typeface="Calibri"/>
              </a:rPr>
              <a:t>through</a:t>
            </a:r>
            <a:r>
              <a:rPr sz="135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35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60" dirty="0">
                <a:solidFill>
                  <a:srgbClr val="404040"/>
                </a:solidFill>
                <a:latin typeface="Calibri"/>
                <a:cs typeface="Calibri"/>
              </a:rPr>
              <a:t>partnership</a:t>
            </a:r>
            <a:r>
              <a:rPr sz="135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5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35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90" dirty="0">
                <a:solidFill>
                  <a:srgbClr val="404040"/>
                </a:solidFill>
                <a:latin typeface="Calibri"/>
                <a:cs typeface="Calibri"/>
              </a:rPr>
              <a:t>Orchard</a:t>
            </a:r>
            <a:r>
              <a:rPr sz="135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120" dirty="0">
                <a:solidFill>
                  <a:srgbClr val="404040"/>
                </a:solidFill>
                <a:latin typeface="Calibri"/>
                <a:cs typeface="Calibri"/>
              </a:rPr>
              <a:t>Knob</a:t>
            </a:r>
            <a:r>
              <a:rPr sz="135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95" dirty="0">
                <a:solidFill>
                  <a:srgbClr val="404040"/>
                </a:solidFill>
                <a:latin typeface="Calibri"/>
                <a:cs typeface="Calibri"/>
              </a:rPr>
              <a:t>Neighborhood </a:t>
            </a:r>
            <a:r>
              <a:rPr sz="1350" spc="65" dirty="0">
                <a:solidFill>
                  <a:srgbClr val="404040"/>
                </a:solidFill>
                <a:latin typeface="Calibri"/>
                <a:cs typeface="Calibri"/>
              </a:rPr>
              <a:t>Association,</a:t>
            </a:r>
            <a:r>
              <a:rPr sz="135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85" dirty="0">
                <a:solidFill>
                  <a:srgbClr val="404040"/>
                </a:solidFill>
                <a:latin typeface="Calibri"/>
                <a:cs typeface="Calibri"/>
              </a:rPr>
              <a:t>Glass</a:t>
            </a:r>
            <a:r>
              <a:rPr sz="135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95" dirty="0">
                <a:solidFill>
                  <a:srgbClr val="404040"/>
                </a:solidFill>
                <a:latin typeface="Calibri"/>
                <a:cs typeface="Calibri"/>
              </a:rPr>
              <a:t>House</a:t>
            </a:r>
            <a:r>
              <a:rPr sz="135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65" dirty="0">
                <a:solidFill>
                  <a:srgbClr val="404040"/>
                </a:solidFill>
                <a:latin typeface="Calibri"/>
                <a:cs typeface="Calibri"/>
              </a:rPr>
              <a:t>Collective,</a:t>
            </a:r>
            <a:r>
              <a:rPr sz="135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70" dirty="0">
                <a:solidFill>
                  <a:srgbClr val="404040"/>
                </a:solidFill>
                <a:latin typeface="Calibri"/>
                <a:cs typeface="Calibri"/>
              </a:rPr>
              <a:t>Parkridge</a:t>
            </a:r>
            <a:r>
              <a:rPr sz="135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55" dirty="0">
                <a:solidFill>
                  <a:srgbClr val="404040"/>
                </a:solidFill>
                <a:latin typeface="Calibri"/>
                <a:cs typeface="Calibri"/>
              </a:rPr>
              <a:t>Health</a:t>
            </a:r>
            <a:r>
              <a:rPr sz="1350" spc="60" dirty="0">
                <a:solidFill>
                  <a:srgbClr val="404040"/>
                </a:solidFill>
                <a:latin typeface="Calibri"/>
                <a:cs typeface="Calibri"/>
              </a:rPr>
              <a:t> System,</a:t>
            </a:r>
            <a:r>
              <a:rPr sz="1350" spc="3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50" dirty="0">
                <a:solidFill>
                  <a:srgbClr val="404040"/>
                </a:solidFill>
                <a:latin typeface="Calibri"/>
                <a:cs typeface="Calibri"/>
              </a:rPr>
              <a:t>Habitat</a:t>
            </a:r>
            <a:r>
              <a:rPr sz="135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135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60" dirty="0">
                <a:solidFill>
                  <a:srgbClr val="404040"/>
                </a:solidFill>
                <a:latin typeface="Calibri"/>
                <a:cs typeface="Calibri"/>
              </a:rPr>
              <a:t>Humanity</a:t>
            </a:r>
            <a:r>
              <a:rPr sz="135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2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1350" spc="60" dirty="0">
                <a:solidFill>
                  <a:srgbClr val="404040"/>
                </a:solidFill>
                <a:latin typeface="Calibri"/>
                <a:cs typeface="Calibri"/>
              </a:rPr>
              <a:t>Greater</a:t>
            </a:r>
            <a:r>
              <a:rPr sz="135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80" dirty="0">
                <a:solidFill>
                  <a:srgbClr val="404040"/>
                </a:solidFill>
                <a:latin typeface="Calibri"/>
                <a:cs typeface="Calibri"/>
              </a:rPr>
              <a:t>Chattanooga,</a:t>
            </a:r>
            <a:r>
              <a:rPr sz="135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85" dirty="0">
                <a:solidFill>
                  <a:srgbClr val="404040"/>
                </a:solidFill>
                <a:latin typeface="Calibri"/>
                <a:cs typeface="Calibri"/>
              </a:rPr>
              <a:t>Chattanooga</a:t>
            </a:r>
            <a:r>
              <a:rPr sz="135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110" dirty="0">
                <a:solidFill>
                  <a:srgbClr val="404040"/>
                </a:solidFill>
                <a:latin typeface="Calibri"/>
                <a:cs typeface="Calibri"/>
              </a:rPr>
              <a:t>Design</a:t>
            </a:r>
            <a:r>
              <a:rPr sz="135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65" dirty="0">
                <a:solidFill>
                  <a:srgbClr val="404040"/>
                </a:solidFill>
                <a:latin typeface="Calibri"/>
                <a:cs typeface="Calibri"/>
              </a:rPr>
              <a:t>Studio,</a:t>
            </a:r>
            <a:r>
              <a:rPr sz="135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9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35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70" dirty="0">
                <a:solidFill>
                  <a:srgbClr val="404040"/>
                </a:solidFill>
                <a:latin typeface="Calibri"/>
                <a:cs typeface="Calibri"/>
              </a:rPr>
              <a:t>United</a:t>
            </a:r>
            <a:r>
              <a:rPr sz="135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55" dirty="0">
                <a:solidFill>
                  <a:srgbClr val="404040"/>
                </a:solidFill>
                <a:latin typeface="Calibri"/>
                <a:cs typeface="Calibri"/>
              </a:rPr>
              <a:t>Way</a:t>
            </a:r>
            <a:r>
              <a:rPr sz="135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5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35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50" dirty="0">
                <a:solidFill>
                  <a:srgbClr val="404040"/>
                </a:solidFill>
                <a:latin typeface="Calibri"/>
                <a:cs typeface="Calibri"/>
              </a:rPr>
              <a:t>Greater </a:t>
            </a:r>
            <a:r>
              <a:rPr sz="1350" spc="75" dirty="0">
                <a:solidFill>
                  <a:srgbClr val="404040"/>
                </a:solidFill>
                <a:latin typeface="Calibri"/>
                <a:cs typeface="Calibri"/>
              </a:rPr>
              <a:t>Chattanooga</a:t>
            </a:r>
            <a:endParaRPr sz="13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90"/>
              </a:spcBef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500" b="1" spc="85" dirty="0">
                <a:solidFill>
                  <a:srgbClr val="404040"/>
                </a:solidFill>
                <a:latin typeface="Calibri"/>
                <a:cs typeface="Calibri"/>
              </a:rPr>
              <a:t>Mission</a:t>
            </a:r>
            <a:endParaRPr sz="15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509"/>
              </a:spcBef>
              <a:buClr>
                <a:srgbClr val="001F5F"/>
              </a:buClr>
              <a:buFont typeface="Gill Sans MT"/>
              <a:buChar char="–"/>
              <a:tabLst>
                <a:tab pos="528320" algn="l"/>
              </a:tabLst>
            </a:pPr>
            <a:r>
              <a:rPr sz="135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35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75" dirty="0">
                <a:solidFill>
                  <a:srgbClr val="404040"/>
                </a:solidFill>
                <a:latin typeface="Calibri"/>
                <a:cs typeface="Calibri"/>
              </a:rPr>
              <a:t>improve</a:t>
            </a:r>
            <a:r>
              <a:rPr sz="135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5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35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50" dirty="0">
                <a:solidFill>
                  <a:srgbClr val="404040"/>
                </a:solidFill>
                <a:latin typeface="Calibri"/>
                <a:cs typeface="Calibri"/>
              </a:rPr>
              <a:t>health</a:t>
            </a:r>
            <a:r>
              <a:rPr sz="135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9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35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80" dirty="0">
                <a:solidFill>
                  <a:srgbClr val="404040"/>
                </a:solidFill>
                <a:latin typeface="Calibri"/>
                <a:cs typeface="Calibri"/>
              </a:rPr>
              <a:t>wellbeing</a:t>
            </a:r>
            <a:r>
              <a:rPr sz="135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5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35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5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35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65" dirty="0">
                <a:solidFill>
                  <a:srgbClr val="404040"/>
                </a:solidFill>
                <a:latin typeface="Calibri"/>
                <a:cs typeface="Calibri"/>
              </a:rPr>
              <a:t>community</a:t>
            </a:r>
            <a:r>
              <a:rPr sz="135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95" dirty="0">
                <a:solidFill>
                  <a:srgbClr val="404040"/>
                </a:solidFill>
                <a:latin typeface="Calibri"/>
                <a:cs typeface="Calibri"/>
              </a:rPr>
              <a:t>by</a:t>
            </a:r>
            <a:r>
              <a:rPr sz="135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85" dirty="0">
                <a:solidFill>
                  <a:srgbClr val="404040"/>
                </a:solidFill>
                <a:latin typeface="Calibri"/>
                <a:cs typeface="Calibri"/>
              </a:rPr>
              <a:t>addressing</a:t>
            </a:r>
            <a:r>
              <a:rPr sz="135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5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35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55" dirty="0">
                <a:solidFill>
                  <a:srgbClr val="404040"/>
                </a:solidFill>
                <a:latin typeface="Calibri"/>
                <a:cs typeface="Calibri"/>
              </a:rPr>
              <a:t>social</a:t>
            </a:r>
            <a:endParaRPr sz="135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1350" spc="60" dirty="0">
                <a:solidFill>
                  <a:srgbClr val="404040"/>
                </a:solidFill>
                <a:latin typeface="Calibri"/>
                <a:cs typeface="Calibri"/>
              </a:rPr>
              <a:t>determinants</a:t>
            </a:r>
            <a:r>
              <a:rPr sz="135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5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35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40" dirty="0">
                <a:solidFill>
                  <a:srgbClr val="404040"/>
                </a:solidFill>
                <a:latin typeface="Calibri"/>
                <a:cs typeface="Calibri"/>
              </a:rPr>
              <a:t>health</a:t>
            </a:r>
            <a:endParaRPr sz="13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00"/>
              </a:spcBef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500" b="1" spc="90" dirty="0">
                <a:solidFill>
                  <a:srgbClr val="404040"/>
                </a:solidFill>
                <a:latin typeface="Calibri"/>
                <a:cs typeface="Calibri"/>
              </a:rPr>
              <a:t>Vision</a:t>
            </a:r>
            <a:endParaRPr sz="15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509"/>
              </a:spcBef>
              <a:buClr>
                <a:srgbClr val="001F5F"/>
              </a:buClr>
              <a:buFont typeface="Gill Sans MT"/>
              <a:buChar char="–"/>
              <a:tabLst>
                <a:tab pos="528320" algn="l"/>
              </a:tabLst>
            </a:pPr>
            <a:r>
              <a:rPr sz="135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35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120" dirty="0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sz="135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7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35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45" dirty="0">
                <a:solidFill>
                  <a:srgbClr val="404040"/>
                </a:solidFill>
                <a:latin typeface="Calibri"/>
                <a:cs typeface="Calibri"/>
              </a:rPr>
              <a:t>vibrant</a:t>
            </a:r>
            <a:r>
              <a:rPr sz="135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9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35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55" dirty="0">
                <a:solidFill>
                  <a:srgbClr val="404040"/>
                </a:solidFill>
                <a:latin typeface="Calibri"/>
                <a:cs typeface="Calibri"/>
              </a:rPr>
              <a:t>thriving</a:t>
            </a:r>
            <a:r>
              <a:rPr sz="135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65" dirty="0">
                <a:solidFill>
                  <a:srgbClr val="404040"/>
                </a:solidFill>
                <a:latin typeface="Calibri"/>
                <a:cs typeface="Calibri"/>
              </a:rPr>
              <a:t>community</a:t>
            </a:r>
            <a:r>
              <a:rPr sz="135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135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5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135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04040"/>
                </a:solidFill>
                <a:latin typeface="Calibri"/>
                <a:cs typeface="Calibri"/>
              </a:rPr>
              <a:t>healthy,</a:t>
            </a:r>
            <a:r>
              <a:rPr sz="135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04040"/>
                </a:solidFill>
                <a:latin typeface="Calibri"/>
                <a:cs typeface="Calibri"/>
              </a:rPr>
              <a:t>safe,</a:t>
            </a:r>
            <a:r>
              <a:rPr sz="135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9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35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75" dirty="0">
                <a:solidFill>
                  <a:srgbClr val="404040"/>
                </a:solidFill>
                <a:latin typeface="Calibri"/>
                <a:cs typeface="Calibri"/>
              </a:rPr>
              <a:t>economically</a:t>
            </a:r>
            <a:r>
              <a:rPr sz="135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55" dirty="0">
                <a:solidFill>
                  <a:srgbClr val="404040"/>
                </a:solidFill>
                <a:latin typeface="Calibri"/>
                <a:cs typeface="Calibri"/>
              </a:rPr>
              <a:t>viable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4845" cy="5143500"/>
          </a:xfrm>
          <a:custGeom>
            <a:avLst/>
            <a:gdLst/>
            <a:ahLst/>
            <a:cxnLst/>
            <a:rect l="l" t="t" r="r" b="b"/>
            <a:pathLst>
              <a:path w="664845" h="5143500">
                <a:moveTo>
                  <a:pt x="532282" y="0"/>
                </a:moveTo>
                <a:lnTo>
                  <a:pt x="0" y="0"/>
                </a:lnTo>
                <a:lnTo>
                  <a:pt x="0" y="5143499"/>
                </a:lnTo>
                <a:lnTo>
                  <a:pt x="532282" y="5143499"/>
                </a:lnTo>
                <a:lnTo>
                  <a:pt x="533476" y="5092302"/>
                </a:lnTo>
                <a:lnTo>
                  <a:pt x="539432" y="5047058"/>
                </a:lnTo>
                <a:lnTo>
                  <a:pt x="547763" y="5007775"/>
                </a:lnTo>
                <a:lnTo>
                  <a:pt x="558482" y="4973243"/>
                </a:lnTo>
                <a:lnTo>
                  <a:pt x="570395" y="4942281"/>
                </a:lnTo>
                <a:lnTo>
                  <a:pt x="584682" y="4914900"/>
                </a:lnTo>
                <a:lnTo>
                  <a:pt x="613257" y="4857750"/>
                </a:lnTo>
                <a:lnTo>
                  <a:pt x="637070" y="4799406"/>
                </a:lnTo>
                <a:lnTo>
                  <a:pt x="657313" y="4725593"/>
                </a:lnTo>
                <a:lnTo>
                  <a:pt x="662076" y="4680343"/>
                </a:lnTo>
                <a:lnTo>
                  <a:pt x="664464" y="4629150"/>
                </a:lnTo>
                <a:lnTo>
                  <a:pt x="662076" y="4577956"/>
                </a:lnTo>
                <a:lnTo>
                  <a:pt x="657313" y="4532706"/>
                </a:lnTo>
                <a:lnTo>
                  <a:pt x="648982" y="4493425"/>
                </a:lnTo>
                <a:lnTo>
                  <a:pt x="625170" y="4427931"/>
                </a:lnTo>
                <a:lnTo>
                  <a:pt x="584682" y="4343400"/>
                </a:lnTo>
                <a:lnTo>
                  <a:pt x="570395" y="4316018"/>
                </a:lnTo>
                <a:lnTo>
                  <a:pt x="558482" y="4285056"/>
                </a:lnTo>
                <a:lnTo>
                  <a:pt x="547763" y="4250524"/>
                </a:lnTo>
                <a:lnTo>
                  <a:pt x="539432" y="4211243"/>
                </a:lnTo>
                <a:lnTo>
                  <a:pt x="533476" y="4165993"/>
                </a:lnTo>
                <a:lnTo>
                  <a:pt x="532282" y="4114800"/>
                </a:lnTo>
                <a:lnTo>
                  <a:pt x="533476" y="4063606"/>
                </a:lnTo>
                <a:lnTo>
                  <a:pt x="539432" y="4018356"/>
                </a:lnTo>
                <a:lnTo>
                  <a:pt x="547763" y="3979062"/>
                </a:lnTo>
                <a:lnTo>
                  <a:pt x="570395" y="3913581"/>
                </a:lnTo>
                <a:lnTo>
                  <a:pt x="584682" y="3886200"/>
                </a:lnTo>
                <a:lnTo>
                  <a:pt x="613257" y="3829050"/>
                </a:lnTo>
                <a:lnTo>
                  <a:pt x="637070" y="3770756"/>
                </a:lnTo>
                <a:lnTo>
                  <a:pt x="657313" y="3696843"/>
                </a:lnTo>
                <a:lnTo>
                  <a:pt x="662076" y="3651630"/>
                </a:lnTo>
                <a:lnTo>
                  <a:pt x="664464" y="3600450"/>
                </a:lnTo>
                <a:lnTo>
                  <a:pt x="662076" y="3549269"/>
                </a:lnTo>
                <a:lnTo>
                  <a:pt x="657313" y="3504056"/>
                </a:lnTo>
                <a:lnTo>
                  <a:pt x="648982" y="3464687"/>
                </a:lnTo>
                <a:lnTo>
                  <a:pt x="625170" y="3399281"/>
                </a:lnTo>
                <a:lnTo>
                  <a:pt x="584682" y="3314700"/>
                </a:lnTo>
                <a:lnTo>
                  <a:pt x="570395" y="3287268"/>
                </a:lnTo>
                <a:lnTo>
                  <a:pt x="558482" y="3256406"/>
                </a:lnTo>
                <a:lnTo>
                  <a:pt x="547763" y="3221863"/>
                </a:lnTo>
                <a:lnTo>
                  <a:pt x="539432" y="3182493"/>
                </a:lnTo>
                <a:lnTo>
                  <a:pt x="533476" y="3137281"/>
                </a:lnTo>
                <a:lnTo>
                  <a:pt x="532282" y="3086100"/>
                </a:lnTo>
                <a:lnTo>
                  <a:pt x="533476" y="3034919"/>
                </a:lnTo>
                <a:lnTo>
                  <a:pt x="539432" y="2989707"/>
                </a:lnTo>
                <a:lnTo>
                  <a:pt x="547763" y="2950337"/>
                </a:lnTo>
                <a:lnTo>
                  <a:pt x="570395" y="2884932"/>
                </a:lnTo>
                <a:lnTo>
                  <a:pt x="584682" y="2857500"/>
                </a:lnTo>
                <a:lnTo>
                  <a:pt x="613257" y="2800350"/>
                </a:lnTo>
                <a:lnTo>
                  <a:pt x="637070" y="2742057"/>
                </a:lnTo>
                <a:lnTo>
                  <a:pt x="657313" y="2668143"/>
                </a:lnTo>
                <a:lnTo>
                  <a:pt x="662076" y="2622931"/>
                </a:lnTo>
                <a:lnTo>
                  <a:pt x="664464" y="2570607"/>
                </a:lnTo>
                <a:lnTo>
                  <a:pt x="662076" y="2520569"/>
                </a:lnTo>
                <a:lnTo>
                  <a:pt x="657313" y="2475357"/>
                </a:lnTo>
                <a:lnTo>
                  <a:pt x="648982" y="2435987"/>
                </a:lnTo>
                <a:lnTo>
                  <a:pt x="625170" y="2370582"/>
                </a:lnTo>
                <a:lnTo>
                  <a:pt x="584682" y="2286000"/>
                </a:lnTo>
                <a:lnTo>
                  <a:pt x="570395" y="2258568"/>
                </a:lnTo>
                <a:lnTo>
                  <a:pt x="558482" y="2227707"/>
                </a:lnTo>
                <a:lnTo>
                  <a:pt x="547763" y="2193163"/>
                </a:lnTo>
                <a:lnTo>
                  <a:pt x="539432" y="2153793"/>
                </a:lnTo>
                <a:lnTo>
                  <a:pt x="533476" y="2108581"/>
                </a:lnTo>
                <a:lnTo>
                  <a:pt x="532282" y="2057400"/>
                </a:lnTo>
                <a:lnTo>
                  <a:pt x="533476" y="2006219"/>
                </a:lnTo>
                <a:lnTo>
                  <a:pt x="539432" y="1961007"/>
                </a:lnTo>
                <a:lnTo>
                  <a:pt x="547763" y="1921637"/>
                </a:lnTo>
                <a:lnTo>
                  <a:pt x="570395" y="1856232"/>
                </a:lnTo>
                <a:lnTo>
                  <a:pt x="584682" y="1828800"/>
                </a:lnTo>
                <a:lnTo>
                  <a:pt x="613257" y="1771650"/>
                </a:lnTo>
                <a:lnTo>
                  <a:pt x="637070" y="1713357"/>
                </a:lnTo>
                <a:lnTo>
                  <a:pt x="657313" y="1639442"/>
                </a:lnTo>
                <a:lnTo>
                  <a:pt x="662076" y="1594230"/>
                </a:lnTo>
                <a:lnTo>
                  <a:pt x="664464" y="1543050"/>
                </a:lnTo>
                <a:lnTo>
                  <a:pt x="662076" y="1491869"/>
                </a:lnTo>
                <a:lnTo>
                  <a:pt x="657313" y="1446657"/>
                </a:lnTo>
                <a:lnTo>
                  <a:pt x="648982" y="1407287"/>
                </a:lnTo>
                <a:lnTo>
                  <a:pt x="625170" y="1341882"/>
                </a:lnTo>
                <a:lnTo>
                  <a:pt x="584682" y="1257300"/>
                </a:lnTo>
                <a:lnTo>
                  <a:pt x="570395" y="1229867"/>
                </a:lnTo>
                <a:lnTo>
                  <a:pt x="558482" y="1199007"/>
                </a:lnTo>
                <a:lnTo>
                  <a:pt x="547763" y="1164463"/>
                </a:lnTo>
                <a:lnTo>
                  <a:pt x="539432" y="1125092"/>
                </a:lnTo>
                <a:lnTo>
                  <a:pt x="533476" y="1079880"/>
                </a:lnTo>
                <a:lnTo>
                  <a:pt x="532282" y="1028700"/>
                </a:lnTo>
                <a:lnTo>
                  <a:pt x="533476" y="977519"/>
                </a:lnTo>
                <a:lnTo>
                  <a:pt x="539432" y="932307"/>
                </a:lnTo>
                <a:lnTo>
                  <a:pt x="547763" y="892937"/>
                </a:lnTo>
                <a:lnTo>
                  <a:pt x="570395" y="827532"/>
                </a:lnTo>
                <a:lnTo>
                  <a:pt x="584682" y="800100"/>
                </a:lnTo>
                <a:lnTo>
                  <a:pt x="613257" y="742950"/>
                </a:lnTo>
                <a:lnTo>
                  <a:pt x="637070" y="684657"/>
                </a:lnTo>
                <a:lnTo>
                  <a:pt x="657313" y="610742"/>
                </a:lnTo>
                <a:lnTo>
                  <a:pt x="662076" y="565530"/>
                </a:lnTo>
                <a:lnTo>
                  <a:pt x="664464" y="514350"/>
                </a:lnTo>
                <a:lnTo>
                  <a:pt x="662076" y="463169"/>
                </a:lnTo>
                <a:lnTo>
                  <a:pt x="657313" y="417957"/>
                </a:lnTo>
                <a:lnTo>
                  <a:pt x="648982" y="378587"/>
                </a:lnTo>
                <a:lnTo>
                  <a:pt x="625170" y="313182"/>
                </a:lnTo>
                <a:lnTo>
                  <a:pt x="584682" y="228600"/>
                </a:lnTo>
                <a:lnTo>
                  <a:pt x="570395" y="201167"/>
                </a:lnTo>
                <a:lnTo>
                  <a:pt x="558482" y="170307"/>
                </a:lnTo>
                <a:lnTo>
                  <a:pt x="547763" y="135762"/>
                </a:lnTo>
                <a:lnTo>
                  <a:pt x="539432" y="96392"/>
                </a:lnTo>
                <a:lnTo>
                  <a:pt x="533476" y="51180"/>
                </a:lnTo>
                <a:lnTo>
                  <a:pt x="53228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136635" y="0"/>
            <a:ext cx="1007744" cy="5143500"/>
            <a:chOff x="8136635" y="0"/>
            <a:chExt cx="1007744" cy="5143500"/>
          </a:xfrm>
        </p:grpSpPr>
        <p:sp>
          <p:nvSpPr>
            <p:cNvPr id="4" name="object 4"/>
            <p:cNvSpPr/>
            <p:nvPr/>
          </p:nvSpPr>
          <p:spPr>
            <a:xfrm>
              <a:off x="8932163" y="0"/>
              <a:ext cx="212090" cy="5143500"/>
            </a:xfrm>
            <a:custGeom>
              <a:avLst/>
              <a:gdLst/>
              <a:ahLst/>
              <a:cxnLst/>
              <a:rect l="l" t="t" r="r" b="b"/>
              <a:pathLst>
                <a:path w="212090" h="5143500">
                  <a:moveTo>
                    <a:pt x="211835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211835" y="5143500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F9D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6635" y="4483607"/>
              <a:ext cx="795527" cy="65989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7524" y="257682"/>
            <a:ext cx="727519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125" dirty="0"/>
              <a:t>ORCHARD</a:t>
            </a:r>
            <a:r>
              <a:rPr sz="3200" spc="280" dirty="0"/>
              <a:t> </a:t>
            </a:r>
            <a:r>
              <a:rPr sz="3200" spc="114" dirty="0"/>
              <a:t>KNOB</a:t>
            </a:r>
            <a:r>
              <a:rPr sz="3200" spc="270" dirty="0"/>
              <a:t> </a:t>
            </a:r>
            <a:r>
              <a:rPr sz="3200" spc="120" dirty="0"/>
              <a:t>COLLABORATIVE: </a:t>
            </a:r>
            <a:r>
              <a:rPr sz="3200" spc="110" dirty="0"/>
              <a:t>MISSION,</a:t>
            </a:r>
            <a:r>
              <a:rPr sz="3200" spc="-250" dirty="0"/>
              <a:t> </a:t>
            </a:r>
            <a:r>
              <a:rPr sz="3200" spc="110" dirty="0"/>
              <a:t>VISION,</a:t>
            </a:r>
            <a:r>
              <a:rPr sz="3200" spc="10" dirty="0"/>
              <a:t> </a:t>
            </a:r>
            <a:r>
              <a:rPr sz="3200" dirty="0"/>
              <a:t>&amp;</a:t>
            </a:r>
            <a:r>
              <a:rPr sz="3200" spc="310" dirty="0"/>
              <a:t> </a:t>
            </a:r>
            <a:r>
              <a:rPr sz="3200" spc="70" dirty="0"/>
              <a:t>GOALS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1017524" y="1626716"/>
            <a:ext cx="7373620" cy="229235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85"/>
              </a:spcBef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500" spc="9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5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55" dirty="0">
                <a:solidFill>
                  <a:srgbClr val="404040"/>
                </a:solidFill>
                <a:latin typeface="Calibri"/>
                <a:cs typeface="Calibri"/>
              </a:rPr>
              <a:t>Mission:</a:t>
            </a:r>
            <a:r>
              <a:rPr sz="15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5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75" dirty="0">
                <a:solidFill>
                  <a:srgbClr val="404040"/>
                </a:solidFill>
                <a:latin typeface="Calibri"/>
                <a:cs typeface="Calibri"/>
              </a:rPr>
              <a:t>improve</a:t>
            </a:r>
            <a:r>
              <a:rPr sz="15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5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55" dirty="0">
                <a:solidFill>
                  <a:srgbClr val="404040"/>
                </a:solidFill>
                <a:latin typeface="Calibri"/>
                <a:cs typeface="Calibri"/>
              </a:rPr>
              <a:t>health</a:t>
            </a:r>
            <a:r>
              <a:rPr sz="15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10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5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well</a:t>
            </a:r>
            <a:r>
              <a:rPr sz="15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114" dirty="0">
                <a:solidFill>
                  <a:srgbClr val="404040"/>
                </a:solidFill>
                <a:latin typeface="Calibri"/>
                <a:cs typeface="Calibri"/>
              </a:rPr>
              <a:t>being</a:t>
            </a:r>
            <a:r>
              <a:rPr sz="15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5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5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70" dirty="0">
                <a:solidFill>
                  <a:srgbClr val="404040"/>
                </a:solidFill>
                <a:latin typeface="Calibri"/>
                <a:cs typeface="Calibri"/>
              </a:rPr>
              <a:t>community</a:t>
            </a:r>
            <a:r>
              <a:rPr sz="15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105" dirty="0">
                <a:solidFill>
                  <a:srgbClr val="404040"/>
                </a:solidFill>
                <a:latin typeface="Calibri"/>
                <a:cs typeface="Calibri"/>
              </a:rPr>
              <a:t>by</a:t>
            </a:r>
            <a:r>
              <a:rPr sz="15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85" dirty="0">
                <a:solidFill>
                  <a:srgbClr val="404040"/>
                </a:solidFill>
                <a:latin typeface="Calibri"/>
                <a:cs typeface="Calibri"/>
              </a:rPr>
              <a:t>addressing</a:t>
            </a:r>
            <a:endParaRPr sz="15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180"/>
              </a:spcBef>
            </a:pPr>
            <a:r>
              <a:rPr sz="1500" spc="5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5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70" dirty="0">
                <a:solidFill>
                  <a:srgbClr val="404040"/>
                </a:solidFill>
                <a:latin typeface="Calibri"/>
                <a:cs typeface="Calibri"/>
              </a:rPr>
              <a:t>social</a:t>
            </a:r>
            <a:r>
              <a:rPr sz="1500" spc="60" dirty="0">
                <a:solidFill>
                  <a:srgbClr val="404040"/>
                </a:solidFill>
                <a:latin typeface="Calibri"/>
                <a:cs typeface="Calibri"/>
              </a:rPr>
              <a:t> determinants</a:t>
            </a:r>
            <a:r>
              <a:rPr sz="15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5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health.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500" spc="9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500" spc="55" dirty="0">
                <a:solidFill>
                  <a:srgbClr val="404040"/>
                </a:solidFill>
                <a:latin typeface="Calibri"/>
                <a:cs typeface="Calibri"/>
              </a:rPr>
              <a:t> Vision:</a:t>
            </a:r>
            <a:r>
              <a:rPr sz="15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7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5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404040"/>
                </a:solidFill>
                <a:latin typeface="Calibri"/>
                <a:cs typeface="Calibri"/>
              </a:rPr>
              <a:t>vibrant</a:t>
            </a:r>
            <a:r>
              <a:rPr sz="15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11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5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60" dirty="0">
                <a:solidFill>
                  <a:srgbClr val="404040"/>
                </a:solidFill>
                <a:latin typeface="Calibri"/>
                <a:cs typeface="Calibri"/>
              </a:rPr>
              <a:t>thriving</a:t>
            </a:r>
            <a:r>
              <a:rPr sz="15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70" dirty="0">
                <a:solidFill>
                  <a:srgbClr val="404040"/>
                </a:solidFill>
                <a:latin typeface="Calibri"/>
                <a:cs typeface="Calibri"/>
              </a:rPr>
              <a:t>community</a:t>
            </a:r>
            <a:r>
              <a:rPr sz="15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15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15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healthy,</a:t>
            </a:r>
            <a:r>
              <a:rPr sz="15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safe,</a:t>
            </a:r>
            <a:r>
              <a:rPr sz="15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11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5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65" dirty="0">
                <a:solidFill>
                  <a:srgbClr val="404040"/>
                </a:solidFill>
                <a:latin typeface="Calibri"/>
                <a:cs typeface="Calibri"/>
              </a:rPr>
              <a:t>economically</a:t>
            </a:r>
            <a:endParaRPr sz="15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180"/>
              </a:spcBef>
            </a:pPr>
            <a:r>
              <a:rPr sz="1500" spc="50" dirty="0">
                <a:solidFill>
                  <a:srgbClr val="404040"/>
                </a:solidFill>
                <a:latin typeface="Calibri"/>
                <a:cs typeface="Calibri"/>
              </a:rPr>
              <a:t>viable.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b="1" i="1" spc="9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300" b="1" i="1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b="1" i="1" spc="85" dirty="0">
                <a:solidFill>
                  <a:srgbClr val="404040"/>
                </a:solidFill>
                <a:latin typeface="Calibri"/>
                <a:cs typeface="Calibri"/>
              </a:rPr>
              <a:t>investments</a:t>
            </a:r>
            <a:r>
              <a:rPr sz="1300" b="1" i="1" spc="90" dirty="0">
                <a:solidFill>
                  <a:srgbClr val="404040"/>
                </a:solidFill>
                <a:latin typeface="Calibri"/>
                <a:cs typeface="Calibri"/>
              </a:rPr>
              <a:t> of</a:t>
            </a:r>
            <a:r>
              <a:rPr sz="1300" b="1" i="1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b="1" i="1" spc="7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300" b="1" i="1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b="1" i="1" spc="90" dirty="0">
                <a:solidFill>
                  <a:srgbClr val="404040"/>
                </a:solidFill>
                <a:latin typeface="Calibri"/>
                <a:cs typeface="Calibri"/>
              </a:rPr>
              <a:t>Orchard</a:t>
            </a:r>
            <a:r>
              <a:rPr sz="1300" b="1" i="1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b="1" i="1" spc="140" dirty="0">
                <a:solidFill>
                  <a:srgbClr val="404040"/>
                </a:solidFill>
                <a:latin typeface="Calibri"/>
                <a:cs typeface="Calibri"/>
              </a:rPr>
              <a:t>Knob</a:t>
            </a:r>
            <a:r>
              <a:rPr sz="1300" b="1" i="1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b="1" i="1" spc="80" dirty="0">
                <a:solidFill>
                  <a:srgbClr val="404040"/>
                </a:solidFill>
                <a:latin typeface="Calibri"/>
                <a:cs typeface="Calibri"/>
              </a:rPr>
              <a:t>Collaborative</a:t>
            </a:r>
            <a:r>
              <a:rPr sz="1300" b="1" i="1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b="1" i="1" spc="80" dirty="0">
                <a:solidFill>
                  <a:srgbClr val="404040"/>
                </a:solidFill>
                <a:latin typeface="Calibri"/>
                <a:cs typeface="Calibri"/>
              </a:rPr>
              <a:t>will</a:t>
            </a:r>
            <a:r>
              <a:rPr sz="1300" b="1" i="1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b="1" i="1" spc="105" dirty="0">
                <a:solidFill>
                  <a:srgbClr val="404040"/>
                </a:solidFill>
                <a:latin typeface="Calibri"/>
                <a:cs typeface="Calibri"/>
              </a:rPr>
              <a:t>seek</a:t>
            </a:r>
            <a:r>
              <a:rPr sz="1300" b="1" i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b="1" i="1" spc="65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300" b="1" i="1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b="1" i="1" spc="105" dirty="0">
                <a:solidFill>
                  <a:srgbClr val="404040"/>
                </a:solidFill>
                <a:latin typeface="Calibri"/>
                <a:cs typeface="Calibri"/>
              </a:rPr>
              <a:t>provide</a:t>
            </a:r>
            <a:r>
              <a:rPr sz="1300" b="1" i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b="1" i="1" spc="95" dirty="0">
                <a:solidFill>
                  <a:srgbClr val="404040"/>
                </a:solidFill>
                <a:latin typeface="Calibri"/>
                <a:cs typeface="Calibri"/>
              </a:rPr>
              <a:t>improved:</a:t>
            </a:r>
            <a:endParaRPr sz="13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  <a:spcBef>
                <a:spcPts val="660"/>
              </a:spcBef>
              <a:tabLst>
                <a:tab pos="3441700" algn="l"/>
                <a:tab pos="6185535" algn="l"/>
              </a:tabLst>
            </a:pPr>
            <a:r>
              <a:rPr sz="1300" spc="55" dirty="0">
                <a:solidFill>
                  <a:srgbClr val="404040"/>
                </a:solidFill>
                <a:latin typeface="Calibri"/>
                <a:cs typeface="Calibri"/>
              </a:rPr>
              <a:t>Physical</a:t>
            </a:r>
            <a:r>
              <a:rPr sz="13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Calibri"/>
                <a:cs typeface="Calibri"/>
              </a:rPr>
              <a:t>infrastructure.</a:t>
            </a:r>
            <a:r>
              <a:rPr sz="13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300" spc="75" dirty="0">
                <a:solidFill>
                  <a:srgbClr val="404040"/>
                </a:solidFill>
                <a:latin typeface="Calibri"/>
                <a:cs typeface="Calibri"/>
              </a:rPr>
              <a:t>Social</a:t>
            </a:r>
            <a:r>
              <a:rPr sz="13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Calibri"/>
                <a:cs typeface="Calibri"/>
              </a:rPr>
              <a:t>Infrastructure.</a:t>
            </a:r>
            <a:r>
              <a:rPr sz="13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300" spc="50" dirty="0">
                <a:solidFill>
                  <a:srgbClr val="404040"/>
                </a:solidFill>
                <a:latin typeface="Calibri"/>
                <a:cs typeface="Calibri"/>
              </a:rPr>
              <a:t>Healthy </a:t>
            </a:r>
            <a:r>
              <a:rPr sz="1300" spc="55" dirty="0">
                <a:solidFill>
                  <a:srgbClr val="404040"/>
                </a:solidFill>
                <a:latin typeface="Calibri"/>
                <a:cs typeface="Calibri"/>
              </a:rPr>
              <a:t>Living.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5775" y="3572255"/>
            <a:ext cx="419100" cy="4191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3585971"/>
            <a:ext cx="419100" cy="4191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36080" y="3653028"/>
            <a:ext cx="417575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7524" y="254635"/>
            <a:ext cx="5879465" cy="100965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3670"/>
              </a:lnSpc>
              <a:spcBef>
                <a:spcPts val="560"/>
              </a:spcBef>
            </a:pPr>
            <a:r>
              <a:rPr sz="3400" spc="105" dirty="0"/>
              <a:t>COLLABORATIVE</a:t>
            </a:r>
            <a:r>
              <a:rPr sz="3400" spc="385" dirty="0"/>
              <a:t> </a:t>
            </a:r>
            <a:r>
              <a:rPr sz="3400" spc="80" dirty="0"/>
              <a:t>ANCHOR </a:t>
            </a:r>
            <a:r>
              <a:rPr sz="3400" spc="100" dirty="0"/>
              <a:t>INSTITUTIONS</a:t>
            </a:r>
            <a:endParaRPr sz="3400"/>
          </a:p>
        </p:txBody>
      </p:sp>
      <p:grpSp>
        <p:nvGrpSpPr>
          <p:cNvPr id="3" name="object 3"/>
          <p:cNvGrpSpPr/>
          <p:nvPr/>
        </p:nvGrpSpPr>
        <p:grpSpPr>
          <a:xfrm>
            <a:off x="1246632" y="2439936"/>
            <a:ext cx="2417445" cy="1757680"/>
            <a:chOff x="1246632" y="2439936"/>
            <a:chExt cx="2417445" cy="17576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500" y="3293363"/>
              <a:ext cx="1187183" cy="6705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6172" y="3336036"/>
              <a:ext cx="1033272" cy="51663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66266" y="3326130"/>
              <a:ext cx="1053465" cy="536575"/>
            </a:xfrm>
            <a:custGeom>
              <a:avLst/>
              <a:gdLst/>
              <a:ahLst/>
              <a:cxnLst/>
              <a:rect l="l" t="t" r="r" b="b"/>
              <a:pathLst>
                <a:path w="1053464" h="536575">
                  <a:moveTo>
                    <a:pt x="0" y="536448"/>
                  </a:moveTo>
                  <a:lnTo>
                    <a:pt x="1053084" y="536448"/>
                  </a:lnTo>
                  <a:lnTo>
                    <a:pt x="1053084" y="0"/>
                  </a:lnTo>
                  <a:lnTo>
                    <a:pt x="0" y="0"/>
                  </a:lnTo>
                  <a:lnTo>
                    <a:pt x="0" y="536448"/>
                  </a:lnTo>
                  <a:close/>
                </a:path>
              </a:pathLst>
            </a:custGeom>
            <a:ln w="19812">
              <a:solidFill>
                <a:srgbClr val="F9D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7272" y="3383280"/>
              <a:ext cx="1106436" cy="8138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9944" y="3425952"/>
              <a:ext cx="952500" cy="6598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590038" y="3416046"/>
              <a:ext cx="972819" cy="680085"/>
            </a:xfrm>
            <a:custGeom>
              <a:avLst/>
              <a:gdLst/>
              <a:ahLst/>
              <a:cxnLst/>
              <a:rect l="l" t="t" r="r" b="b"/>
              <a:pathLst>
                <a:path w="972820" h="680085">
                  <a:moveTo>
                    <a:pt x="0" y="679703"/>
                  </a:moveTo>
                  <a:lnTo>
                    <a:pt x="972312" y="679703"/>
                  </a:lnTo>
                  <a:lnTo>
                    <a:pt x="972312" y="0"/>
                  </a:lnTo>
                  <a:lnTo>
                    <a:pt x="0" y="0"/>
                  </a:lnTo>
                  <a:lnTo>
                    <a:pt x="0" y="679703"/>
                  </a:lnTo>
                  <a:close/>
                </a:path>
              </a:pathLst>
            </a:custGeom>
            <a:ln w="19812">
              <a:solidFill>
                <a:srgbClr val="F9D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8524" y="2439936"/>
              <a:ext cx="883907" cy="8839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11196" y="2482596"/>
              <a:ext cx="729995" cy="72999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01290" y="2472690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5" h="749935">
                  <a:moveTo>
                    <a:pt x="0" y="749807"/>
                  </a:moveTo>
                  <a:lnTo>
                    <a:pt x="749808" y="749807"/>
                  </a:lnTo>
                  <a:lnTo>
                    <a:pt x="749808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9812">
              <a:solidFill>
                <a:srgbClr val="F9D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46632" y="2592336"/>
              <a:ext cx="1360932" cy="57301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89304" y="2634996"/>
              <a:ext cx="1207008" cy="4191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79398" y="2625090"/>
              <a:ext cx="1226820" cy="439420"/>
            </a:xfrm>
            <a:custGeom>
              <a:avLst/>
              <a:gdLst/>
              <a:ahLst/>
              <a:cxnLst/>
              <a:rect l="l" t="t" r="r" b="b"/>
              <a:pathLst>
                <a:path w="1226820" h="439419">
                  <a:moveTo>
                    <a:pt x="0" y="438912"/>
                  </a:moveTo>
                  <a:lnTo>
                    <a:pt x="1226819" y="438912"/>
                  </a:lnTo>
                  <a:lnTo>
                    <a:pt x="1226819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19812">
              <a:solidFill>
                <a:srgbClr val="F9D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132832" y="2503893"/>
            <a:ext cx="1271270" cy="521334"/>
            <a:chOff x="5132832" y="2503893"/>
            <a:chExt cx="1271270" cy="521334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32832" y="2503893"/>
              <a:ext cx="1271015" cy="52124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75504" y="2546603"/>
              <a:ext cx="1117091" cy="36728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165598" y="2536697"/>
              <a:ext cx="1137285" cy="387350"/>
            </a:xfrm>
            <a:custGeom>
              <a:avLst/>
              <a:gdLst/>
              <a:ahLst/>
              <a:cxnLst/>
              <a:rect l="l" t="t" r="r" b="b"/>
              <a:pathLst>
                <a:path w="1137285" h="387350">
                  <a:moveTo>
                    <a:pt x="0" y="387095"/>
                  </a:moveTo>
                  <a:lnTo>
                    <a:pt x="1136903" y="387095"/>
                  </a:lnTo>
                  <a:lnTo>
                    <a:pt x="1136903" y="0"/>
                  </a:lnTo>
                  <a:lnTo>
                    <a:pt x="0" y="0"/>
                  </a:lnTo>
                  <a:lnTo>
                    <a:pt x="0" y="387095"/>
                  </a:lnTo>
                  <a:close/>
                </a:path>
              </a:pathLst>
            </a:custGeom>
            <a:ln w="19812">
              <a:solidFill>
                <a:srgbClr val="F9D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902708" y="2333244"/>
            <a:ext cx="2971800" cy="1335405"/>
            <a:chOff x="4902708" y="2333244"/>
            <a:chExt cx="2971800" cy="1335405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02708" y="3159264"/>
              <a:ext cx="1537715" cy="5090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45380" y="3201924"/>
              <a:ext cx="1383791" cy="35509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935474" y="3192018"/>
              <a:ext cx="1403985" cy="375285"/>
            </a:xfrm>
            <a:custGeom>
              <a:avLst/>
              <a:gdLst/>
              <a:ahLst/>
              <a:cxnLst/>
              <a:rect l="l" t="t" r="r" b="b"/>
              <a:pathLst>
                <a:path w="1403985" h="375285">
                  <a:moveTo>
                    <a:pt x="0" y="374903"/>
                  </a:moveTo>
                  <a:lnTo>
                    <a:pt x="1403603" y="374903"/>
                  </a:lnTo>
                  <a:lnTo>
                    <a:pt x="1403603" y="0"/>
                  </a:lnTo>
                  <a:lnTo>
                    <a:pt x="0" y="0"/>
                  </a:lnTo>
                  <a:lnTo>
                    <a:pt x="0" y="374903"/>
                  </a:lnTo>
                  <a:close/>
                </a:path>
              </a:pathLst>
            </a:custGeom>
            <a:ln w="19812">
              <a:solidFill>
                <a:srgbClr val="F9D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51092" y="2333244"/>
              <a:ext cx="1423415" cy="86410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93764" y="2375916"/>
              <a:ext cx="1269491" cy="7101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483858" y="2366010"/>
              <a:ext cx="1289685" cy="730250"/>
            </a:xfrm>
            <a:custGeom>
              <a:avLst/>
              <a:gdLst/>
              <a:ahLst/>
              <a:cxnLst/>
              <a:rect l="l" t="t" r="r" b="b"/>
              <a:pathLst>
                <a:path w="1289684" h="730250">
                  <a:moveTo>
                    <a:pt x="0" y="729995"/>
                  </a:moveTo>
                  <a:lnTo>
                    <a:pt x="1289304" y="729995"/>
                  </a:lnTo>
                  <a:lnTo>
                    <a:pt x="1289304" y="0"/>
                  </a:lnTo>
                  <a:lnTo>
                    <a:pt x="0" y="0"/>
                  </a:lnTo>
                  <a:lnTo>
                    <a:pt x="0" y="729995"/>
                  </a:lnTo>
                  <a:close/>
                </a:path>
              </a:pathLst>
            </a:custGeom>
            <a:ln w="19812">
              <a:solidFill>
                <a:srgbClr val="F9D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62405" y="1617725"/>
            <a:ext cx="3127375" cy="2708275"/>
          </a:xfrm>
          <a:prstGeom prst="rect">
            <a:avLst/>
          </a:prstGeom>
          <a:ln w="38100">
            <a:solidFill>
              <a:srgbClr val="F9D121"/>
            </a:solidFill>
          </a:ln>
        </p:spPr>
        <p:txBody>
          <a:bodyPr vert="horz" wrap="square" lIns="0" tIns="125095" rIns="0" bIns="0" rtlCol="0">
            <a:spAutoFit/>
          </a:bodyPr>
          <a:lstStyle/>
          <a:p>
            <a:pPr marL="373380" marR="571500">
              <a:lnSpc>
                <a:spcPct val="100000"/>
              </a:lnSpc>
              <a:spcBef>
                <a:spcPts val="985"/>
              </a:spcBef>
            </a:pPr>
            <a:r>
              <a:rPr sz="1050" b="1" i="1" spc="70" dirty="0">
                <a:solidFill>
                  <a:srgbClr val="001641"/>
                </a:solidFill>
                <a:latin typeface="Calibri"/>
                <a:cs typeface="Calibri"/>
              </a:rPr>
              <a:t>Representatives</a:t>
            </a:r>
            <a:r>
              <a:rPr sz="1050" b="1" i="1" spc="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1050" b="1" i="1" spc="75" dirty="0">
                <a:solidFill>
                  <a:srgbClr val="001641"/>
                </a:solidFill>
                <a:latin typeface="Calibri"/>
                <a:cs typeface="Calibri"/>
              </a:rPr>
              <a:t>from</a:t>
            </a:r>
            <a:r>
              <a:rPr sz="1050" b="1" i="1" spc="3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1050" b="1" i="1" spc="60" dirty="0">
                <a:solidFill>
                  <a:srgbClr val="001641"/>
                </a:solidFill>
                <a:latin typeface="Calibri"/>
                <a:cs typeface="Calibri"/>
              </a:rPr>
              <a:t>core </a:t>
            </a:r>
            <a:r>
              <a:rPr sz="1050" b="1" i="1" spc="65" dirty="0">
                <a:solidFill>
                  <a:srgbClr val="001641"/>
                </a:solidFill>
                <a:latin typeface="Calibri"/>
                <a:cs typeface="Calibri"/>
              </a:rPr>
              <a:t>organizations</a:t>
            </a:r>
            <a:r>
              <a:rPr sz="1050" b="1" i="1" spc="28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001641"/>
                </a:solidFill>
                <a:latin typeface="Calibri"/>
                <a:cs typeface="Calibri"/>
              </a:rPr>
              <a:t>facilitate</a:t>
            </a:r>
            <a:r>
              <a:rPr sz="1050" b="1" i="1" spc="24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1050" b="1" i="1" spc="70" dirty="0">
                <a:solidFill>
                  <a:srgbClr val="001641"/>
                </a:solidFill>
                <a:latin typeface="Calibri"/>
                <a:cs typeface="Calibri"/>
              </a:rPr>
              <a:t>discussion </a:t>
            </a:r>
            <a:r>
              <a:rPr sz="1050" b="1" i="1" spc="80" dirty="0">
                <a:solidFill>
                  <a:srgbClr val="001641"/>
                </a:solidFill>
                <a:latin typeface="Calibri"/>
                <a:cs typeface="Calibri"/>
              </a:rPr>
              <a:t>and</a:t>
            </a:r>
            <a:r>
              <a:rPr sz="1050" b="1" i="1" spc="2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1050" b="1" i="1" spc="100" dirty="0">
                <a:solidFill>
                  <a:srgbClr val="001641"/>
                </a:solidFill>
                <a:latin typeface="Calibri"/>
                <a:cs typeface="Calibri"/>
              </a:rPr>
              <a:t>guide</a:t>
            </a:r>
            <a:r>
              <a:rPr sz="1050" b="1" i="1" spc="1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1050" b="1" i="1" spc="85" dirty="0">
                <a:solidFill>
                  <a:srgbClr val="001641"/>
                </a:solidFill>
                <a:latin typeface="Calibri"/>
                <a:cs typeface="Calibri"/>
              </a:rPr>
              <a:t>decision</a:t>
            </a:r>
            <a:r>
              <a:rPr sz="1050" b="1" i="1" spc="1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1050" b="1" i="1" spc="70" dirty="0">
                <a:solidFill>
                  <a:srgbClr val="001641"/>
                </a:solidFill>
                <a:latin typeface="Calibri"/>
                <a:cs typeface="Calibri"/>
              </a:rPr>
              <a:t>making </a:t>
            </a:r>
            <a:r>
              <a:rPr sz="1050" b="1" i="1" spc="75" dirty="0">
                <a:solidFill>
                  <a:srgbClr val="001641"/>
                </a:solidFill>
                <a:latin typeface="Calibri"/>
                <a:cs typeface="Calibri"/>
              </a:rPr>
              <a:t>processes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37938" y="1617725"/>
            <a:ext cx="3127375" cy="2708275"/>
          </a:xfrm>
          <a:prstGeom prst="rect">
            <a:avLst/>
          </a:prstGeom>
          <a:ln w="38100">
            <a:solidFill>
              <a:srgbClr val="F9D121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279400" marR="500380">
              <a:lnSpc>
                <a:spcPct val="100000"/>
              </a:lnSpc>
              <a:spcBef>
                <a:spcPts val="1000"/>
              </a:spcBef>
            </a:pPr>
            <a:r>
              <a:rPr sz="1050" b="1" i="1" spc="70" dirty="0">
                <a:solidFill>
                  <a:srgbClr val="001641"/>
                </a:solidFill>
                <a:latin typeface="Calibri"/>
                <a:cs typeface="Calibri"/>
              </a:rPr>
              <a:t>Representatives</a:t>
            </a:r>
            <a:r>
              <a:rPr sz="1050" b="1" i="1" spc="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1050" b="1" i="1" spc="75" dirty="0">
                <a:solidFill>
                  <a:srgbClr val="001641"/>
                </a:solidFill>
                <a:latin typeface="Calibri"/>
                <a:cs typeface="Calibri"/>
              </a:rPr>
              <a:t>from</a:t>
            </a:r>
            <a:r>
              <a:rPr sz="1050" b="1" i="1" spc="3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1050" b="1" i="1" spc="75" dirty="0">
                <a:solidFill>
                  <a:srgbClr val="001641"/>
                </a:solidFill>
                <a:latin typeface="Calibri"/>
                <a:cs typeface="Calibri"/>
              </a:rPr>
              <a:t>supporting </a:t>
            </a:r>
            <a:r>
              <a:rPr sz="1050" b="1" i="1" spc="65" dirty="0">
                <a:solidFill>
                  <a:srgbClr val="001641"/>
                </a:solidFill>
                <a:latin typeface="Calibri"/>
                <a:cs typeface="Calibri"/>
              </a:rPr>
              <a:t>organizations</a:t>
            </a:r>
            <a:r>
              <a:rPr sz="1050" b="1" i="1" spc="5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1050" b="1" i="1" spc="90" dirty="0">
                <a:solidFill>
                  <a:srgbClr val="001641"/>
                </a:solidFill>
                <a:latin typeface="Calibri"/>
                <a:cs typeface="Calibri"/>
              </a:rPr>
              <a:t>provide</a:t>
            </a:r>
            <a:r>
              <a:rPr sz="1050" b="1" i="1" spc="3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1050" b="1" i="1" spc="75" dirty="0">
                <a:solidFill>
                  <a:srgbClr val="001641"/>
                </a:solidFill>
                <a:latin typeface="Calibri"/>
                <a:cs typeface="Calibri"/>
              </a:rPr>
              <a:t>resources</a:t>
            </a:r>
            <a:r>
              <a:rPr sz="1050" b="1" i="1" spc="2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1050" b="1" i="1" spc="55" dirty="0">
                <a:solidFill>
                  <a:srgbClr val="001641"/>
                </a:solidFill>
                <a:latin typeface="Calibri"/>
                <a:cs typeface="Calibri"/>
              </a:rPr>
              <a:t>and </a:t>
            </a:r>
            <a:r>
              <a:rPr sz="1050" b="1" i="1" spc="70" dirty="0">
                <a:solidFill>
                  <a:srgbClr val="001641"/>
                </a:solidFill>
                <a:latin typeface="Calibri"/>
                <a:cs typeface="Calibri"/>
              </a:rPr>
              <a:t>insight</a:t>
            </a:r>
            <a:r>
              <a:rPr sz="1050" b="1" i="1" spc="2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1050" b="1" i="1" spc="55" dirty="0">
                <a:solidFill>
                  <a:srgbClr val="001641"/>
                </a:solidFill>
                <a:latin typeface="Calibri"/>
                <a:cs typeface="Calibri"/>
              </a:rPr>
              <a:t>for</a:t>
            </a:r>
            <a:r>
              <a:rPr sz="1050" b="1" i="1" spc="45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1050" b="1" i="1" spc="70" dirty="0">
                <a:solidFill>
                  <a:srgbClr val="001641"/>
                </a:solidFill>
                <a:latin typeface="Calibri"/>
                <a:cs typeface="Calibri"/>
              </a:rPr>
              <a:t>programmatic</a:t>
            </a:r>
            <a:r>
              <a:rPr sz="1050" b="1" i="1" spc="4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1050" b="1" i="1" spc="50" dirty="0">
                <a:solidFill>
                  <a:srgbClr val="001641"/>
                </a:solidFill>
                <a:latin typeface="Calibri"/>
                <a:cs typeface="Calibri"/>
              </a:rPr>
              <a:t>structures </a:t>
            </a:r>
            <a:r>
              <a:rPr sz="1050" b="1" i="1" spc="85" dirty="0">
                <a:solidFill>
                  <a:srgbClr val="001641"/>
                </a:solidFill>
                <a:latin typeface="Calibri"/>
                <a:cs typeface="Calibri"/>
              </a:rPr>
              <a:t>and</a:t>
            </a:r>
            <a:r>
              <a:rPr sz="1050" b="1" i="1" spc="10" dirty="0">
                <a:solidFill>
                  <a:srgbClr val="001641"/>
                </a:solidFill>
                <a:latin typeface="Calibri"/>
                <a:cs typeface="Calibri"/>
              </a:rPr>
              <a:t> </a:t>
            </a:r>
            <a:r>
              <a:rPr sz="1050" b="1" i="1" spc="80" dirty="0">
                <a:solidFill>
                  <a:srgbClr val="001641"/>
                </a:solidFill>
                <a:latin typeface="Calibri"/>
                <a:cs typeface="Calibri"/>
              </a:rPr>
              <a:t>development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462015" y="3259835"/>
            <a:ext cx="2196465" cy="932815"/>
            <a:chOff x="5462015" y="3259835"/>
            <a:chExt cx="2196465" cy="932815"/>
          </a:xfrm>
        </p:grpSpPr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12279" y="3259835"/>
              <a:ext cx="845820" cy="85192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57999" y="3305555"/>
              <a:ext cx="704088" cy="71018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848093" y="3295649"/>
              <a:ext cx="723900" cy="730250"/>
            </a:xfrm>
            <a:custGeom>
              <a:avLst/>
              <a:gdLst/>
              <a:ahLst/>
              <a:cxnLst/>
              <a:rect l="l" t="t" r="r" b="b"/>
              <a:pathLst>
                <a:path w="723900" h="730250">
                  <a:moveTo>
                    <a:pt x="0" y="729996"/>
                  </a:moveTo>
                  <a:lnTo>
                    <a:pt x="723900" y="729996"/>
                  </a:lnTo>
                  <a:lnTo>
                    <a:pt x="723900" y="0"/>
                  </a:lnTo>
                  <a:lnTo>
                    <a:pt x="0" y="0"/>
                  </a:lnTo>
                  <a:lnTo>
                    <a:pt x="0" y="729996"/>
                  </a:lnTo>
                  <a:close/>
                </a:path>
              </a:pathLst>
            </a:custGeom>
            <a:ln w="19812">
              <a:solidFill>
                <a:srgbClr val="F9D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81827" y="3709415"/>
              <a:ext cx="847344" cy="46329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471921" y="3699509"/>
              <a:ext cx="867410" cy="483234"/>
            </a:xfrm>
            <a:custGeom>
              <a:avLst/>
              <a:gdLst/>
              <a:ahLst/>
              <a:cxnLst/>
              <a:rect l="l" t="t" r="r" b="b"/>
              <a:pathLst>
                <a:path w="867410" h="483235">
                  <a:moveTo>
                    <a:pt x="0" y="483107"/>
                  </a:moveTo>
                  <a:lnTo>
                    <a:pt x="867155" y="483107"/>
                  </a:lnTo>
                  <a:lnTo>
                    <a:pt x="867155" y="0"/>
                  </a:lnTo>
                  <a:lnTo>
                    <a:pt x="0" y="0"/>
                  </a:lnTo>
                  <a:lnTo>
                    <a:pt x="0" y="483107"/>
                  </a:lnTo>
                  <a:close/>
                </a:path>
              </a:pathLst>
            </a:custGeom>
            <a:ln w="19811">
              <a:solidFill>
                <a:srgbClr val="F9D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4845" cy="5143500"/>
          </a:xfrm>
          <a:custGeom>
            <a:avLst/>
            <a:gdLst/>
            <a:ahLst/>
            <a:cxnLst/>
            <a:rect l="l" t="t" r="r" b="b"/>
            <a:pathLst>
              <a:path w="664845" h="5143500">
                <a:moveTo>
                  <a:pt x="532282" y="0"/>
                </a:moveTo>
                <a:lnTo>
                  <a:pt x="0" y="0"/>
                </a:lnTo>
                <a:lnTo>
                  <a:pt x="0" y="5143499"/>
                </a:lnTo>
                <a:lnTo>
                  <a:pt x="532282" y="5143499"/>
                </a:lnTo>
                <a:lnTo>
                  <a:pt x="533476" y="5092302"/>
                </a:lnTo>
                <a:lnTo>
                  <a:pt x="539432" y="5047058"/>
                </a:lnTo>
                <a:lnTo>
                  <a:pt x="547763" y="5007775"/>
                </a:lnTo>
                <a:lnTo>
                  <a:pt x="558482" y="4973243"/>
                </a:lnTo>
                <a:lnTo>
                  <a:pt x="570395" y="4942281"/>
                </a:lnTo>
                <a:lnTo>
                  <a:pt x="584682" y="4914900"/>
                </a:lnTo>
                <a:lnTo>
                  <a:pt x="613257" y="4857750"/>
                </a:lnTo>
                <a:lnTo>
                  <a:pt x="637070" y="4799406"/>
                </a:lnTo>
                <a:lnTo>
                  <a:pt x="657313" y="4725593"/>
                </a:lnTo>
                <a:lnTo>
                  <a:pt x="662076" y="4680343"/>
                </a:lnTo>
                <a:lnTo>
                  <a:pt x="664464" y="4629150"/>
                </a:lnTo>
                <a:lnTo>
                  <a:pt x="662076" y="4577956"/>
                </a:lnTo>
                <a:lnTo>
                  <a:pt x="657313" y="4532706"/>
                </a:lnTo>
                <a:lnTo>
                  <a:pt x="648982" y="4493425"/>
                </a:lnTo>
                <a:lnTo>
                  <a:pt x="625170" y="4427931"/>
                </a:lnTo>
                <a:lnTo>
                  <a:pt x="584682" y="4343400"/>
                </a:lnTo>
                <a:lnTo>
                  <a:pt x="570395" y="4316018"/>
                </a:lnTo>
                <a:lnTo>
                  <a:pt x="558482" y="4285056"/>
                </a:lnTo>
                <a:lnTo>
                  <a:pt x="547763" y="4250524"/>
                </a:lnTo>
                <a:lnTo>
                  <a:pt x="539432" y="4211243"/>
                </a:lnTo>
                <a:lnTo>
                  <a:pt x="533476" y="4165993"/>
                </a:lnTo>
                <a:lnTo>
                  <a:pt x="532282" y="4114800"/>
                </a:lnTo>
                <a:lnTo>
                  <a:pt x="533476" y="4063606"/>
                </a:lnTo>
                <a:lnTo>
                  <a:pt x="539432" y="4018356"/>
                </a:lnTo>
                <a:lnTo>
                  <a:pt x="547763" y="3979062"/>
                </a:lnTo>
                <a:lnTo>
                  <a:pt x="570395" y="3913581"/>
                </a:lnTo>
                <a:lnTo>
                  <a:pt x="584682" y="3886200"/>
                </a:lnTo>
                <a:lnTo>
                  <a:pt x="613257" y="3829050"/>
                </a:lnTo>
                <a:lnTo>
                  <a:pt x="637070" y="3770756"/>
                </a:lnTo>
                <a:lnTo>
                  <a:pt x="657313" y="3696843"/>
                </a:lnTo>
                <a:lnTo>
                  <a:pt x="662076" y="3651630"/>
                </a:lnTo>
                <a:lnTo>
                  <a:pt x="664464" y="3600450"/>
                </a:lnTo>
                <a:lnTo>
                  <a:pt x="662076" y="3549269"/>
                </a:lnTo>
                <a:lnTo>
                  <a:pt x="657313" y="3504056"/>
                </a:lnTo>
                <a:lnTo>
                  <a:pt x="648982" y="3464687"/>
                </a:lnTo>
                <a:lnTo>
                  <a:pt x="625170" y="3399281"/>
                </a:lnTo>
                <a:lnTo>
                  <a:pt x="584682" y="3314700"/>
                </a:lnTo>
                <a:lnTo>
                  <a:pt x="570395" y="3287268"/>
                </a:lnTo>
                <a:lnTo>
                  <a:pt x="558482" y="3256406"/>
                </a:lnTo>
                <a:lnTo>
                  <a:pt x="547763" y="3221863"/>
                </a:lnTo>
                <a:lnTo>
                  <a:pt x="539432" y="3182493"/>
                </a:lnTo>
                <a:lnTo>
                  <a:pt x="533476" y="3137281"/>
                </a:lnTo>
                <a:lnTo>
                  <a:pt x="532282" y="3086100"/>
                </a:lnTo>
                <a:lnTo>
                  <a:pt x="533476" y="3034919"/>
                </a:lnTo>
                <a:lnTo>
                  <a:pt x="539432" y="2989707"/>
                </a:lnTo>
                <a:lnTo>
                  <a:pt x="547763" y="2950337"/>
                </a:lnTo>
                <a:lnTo>
                  <a:pt x="570395" y="2884932"/>
                </a:lnTo>
                <a:lnTo>
                  <a:pt x="584682" y="2857500"/>
                </a:lnTo>
                <a:lnTo>
                  <a:pt x="613257" y="2800350"/>
                </a:lnTo>
                <a:lnTo>
                  <a:pt x="637070" y="2742057"/>
                </a:lnTo>
                <a:lnTo>
                  <a:pt x="657313" y="2668143"/>
                </a:lnTo>
                <a:lnTo>
                  <a:pt x="662076" y="2622931"/>
                </a:lnTo>
                <a:lnTo>
                  <a:pt x="664464" y="2570607"/>
                </a:lnTo>
                <a:lnTo>
                  <a:pt x="662076" y="2520569"/>
                </a:lnTo>
                <a:lnTo>
                  <a:pt x="657313" y="2475357"/>
                </a:lnTo>
                <a:lnTo>
                  <a:pt x="648982" y="2435987"/>
                </a:lnTo>
                <a:lnTo>
                  <a:pt x="625170" y="2370582"/>
                </a:lnTo>
                <a:lnTo>
                  <a:pt x="584682" y="2286000"/>
                </a:lnTo>
                <a:lnTo>
                  <a:pt x="570395" y="2258568"/>
                </a:lnTo>
                <a:lnTo>
                  <a:pt x="558482" y="2227707"/>
                </a:lnTo>
                <a:lnTo>
                  <a:pt x="547763" y="2193163"/>
                </a:lnTo>
                <a:lnTo>
                  <a:pt x="539432" y="2153793"/>
                </a:lnTo>
                <a:lnTo>
                  <a:pt x="533476" y="2108581"/>
                </a:lnTo>
                <a:lnTo>
                  <a:pt x="532282" y="2057400"/>
                </a:lnTo>
                <a:lnTo>
                  <a:pt x="533476" y="2006219"/>
                </a:lnTo>
                <a:lnTo>
                  <a:pt x="539432" y="1961007"/>
                </a:lnTo>
                <a:lnTo>
                  <a:pt x="547763" y="1921637"/>
                </a:lnTo>
                <a:lnTo>
                  <a:pt x="570395" y="1856232"/>
                </a:lnTo>
                <a:lnTo>
                  <a:pt x="584682" y="1828800"/>
                </a:lnTo>
                <a:lnTo>
                  <a:pt x="613257" y="1771650"/>
                </a:lnTo>
                <a:lnTo>
                  <a:pt x="637070" y="1713357"/>
                </a:lnTo>
                <a:lnTo>
                  <a:pt x="657313" y="1639442"/>
                </a:lnTo>
                <a:lnTo>
                  <a:pt x="662076" y="1594230"/>
                </a:lnTo>
                <a:lnTo>
                  <a:pt x="664464" y="1543050"/>
                </a:lnTo>
                <a:lnTo>
                  <a:pt x="662076" y="1491869"/>
                </a:lnTo>
                <a:lnTo>
                  <a:pt x="657313" y="1446657"/>
                </a:lnTo>
                <a:lnTo>
                  <a:pt x="648982" y="1407287"/>
                </a:lnTo>
                <a:lnTo>
                  <a:pt x="625170" y="1341882"/>
                </a:lnTo>
                <a:lnTo>
                  <a:pt x="584682" y="1257300"/>
                </a:lnTo>
                <a:lnTo>
                  <a:pt x="570395" y="1229867"/>
                </a:lnTo>
                <a:lnTo>
                  <a:pt x="558482" y="1199007"/>
                </a:lnTo>
                <a:lnTo>
                  <a:pt x="547763" y="1164463"/>
                </a:lnTo>
                <a:lnTo>
                  <a:pt x="539432" y="1125092"/>
                </a:lnTo>
                <a:lnTo>
                  <a:pt x="533476" y="1079880"/>
                </a:lnTo>
                <a:lnTo>
                  <a:pt x="532282" y="1028700"/>
                </a:lnTo>
                <a:lnTo>
                  <a:pt x="533476" y="977519"/>
                </a:lnTo>
                <a:lnTo>
                  <a:pt x="539432" y="932307"/>
                </a:lnTo>
                <a:lnTo>
                  <a:pt x="547763" y="892937"/>
                </a:lnTo>
                <a:lnTo>
                  <a:pt x="570395" y="827532"/>
                </a:lnTo>
                <a:lnTo>
                  <a:pt x="584682" y="800100"/>
                </a:lnTo>
                <a:lnTo>
                  <a:pt x="613257" y="742950"/>
                </a:lnTo>
                <a:lnTo>
                  <a:pt x="637070" y="684657"/>
                </a:lnTo>
                <a:lnTo>
                  <a:pt x="657313" y="610742"/>
                </a:lnTo>
                <a:lnTo>
                  <a:pt x="662076" y="565530"/>
                </a:lnTo>
                <a:lnTo>
                  <a:pt x="664464" y="514350"/>
                </a:lnTo>
                <a:lnTo>
                  <a:pt x="662076" y="463169"/>
                </a:lnTo>
                <a:lnTo>
                  <a:pt x="657313" y="417957"/>
                </a:lnTo>
                <a:lnTo>
                  <a:pt x="648982" y="378587"/>
                </a:lnTo>
                <a:lnTo>
                  <a:pt x="625170" y="313182"/>
                </a:lnTo>
                <a:lnTo>
                  <a:pt x="584682" y="228600"/>
                </a:lnTo>
                <a:lnTo>
                  <a:pt x="570395" y="201167"/>
                </a:lnTo>
                <a:lnTo>
                  <a:pt x="558482" y="170307"/>
                </a:lnTo>
                <a:lnTo>
                  <a:pt x="547763" y="135762"/>
                </a:lnTo>
                <a:lnTo>
                  <a:pt x="539432" y="96392"/>
                </a:lnTo>
                <a:lnTo>
                  <a:pt x="533476" y="51180"/>
                </a:lnTo>
                <a:lnTo>
                  <a:pt x="53228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136635" y="0"/>
            <a:ext cx="1007744" cy="5143500"/>
            <a:chOff x="8136635" y="0"/>
            <a:chExt cx="1007744" cy="5143500"/>
          </a:xfrm>
        </p:grpSpPr>
        <p:sp>
          <p:nvSpPr>
            <p:cNvPr id="4" name="object 4"/>
            <p:cNvSpPr/>
            <p:nvPr/>
          </p:nvSpPr>
          <p:spPr>
            <a:xfrm>
              <a:off x="8932163" y="0"/>
              <a:ext cx="212090" cy="5143500"/>
            </a:xfrm>
            <a:custGeom>
              <a:avLst/>
              <a:gdLst/>
              <a:ahLst/>
              <a:cxnLst/>
              <a:rect l="l" t="t" r="r" b="b"/>
              <a:pathLst>
                <a:path w="212090" h="5143500">
                  <a:moveTo>
                    <a:pt x="211835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211835" y="5143500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F9D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6635" y="4483607"/>
              <a:ext cx="795527" cy="65989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50747" y="1882902"/>
            <a:ext cx="173228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60" dirty="0">
                <a:solidFill>
                  <a:srgbClr val="4E4540"/>
                </a:solidFill>
                <a:latin typeface="Calibri"/>
                <a:cs typeface="Calibri"/>
              </a:rPr>
              <a:t>Physical</a:t>
            </a:r>
            <a:r>
              <a:rPr sz="1350" spc="25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4E4540"/>
                </a:solidFill>
                <a:latin typeface="Calibri"/>
                <a:cs typeface="Calibri"/>
              </a:rPr>
              <a:t>Infrastructure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0519" y="2294077"/>
            <a:ext cx="2240915" cy="1467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75" dirty="0">
                <a:solidFill>
                  <a:srgbClr val="4E4540"/>
                </a:solidFill>
                <a:latin typeface="Calibri"/>
                <a:cs typeface="Calibri"/>
              </a:rPr>
              <a:t>Phase</a:t>
            </a:r>
            <a:r>
              <a:rPr sz="1350" spc="25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E4540"/>
                </a:solidFill>
                <a:latin typeface="Calibri"/>
                <a:cs typeface="Calibri"/>
              </a:rPr>
              <a:t>I</a:t>
            </a:r>
            <a:r>
              <a:rPr sz="1350" spc="50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65" dirty="0">
                <a:solidFill>
                  <a:srgbClr val="4E4540"/>
                </a:solidFill>
                <a:latin typeface="Calibri"/>
                <a:cs typeface="Calibri"/>
              </a:rPr>
              <a:t>includes:</a:t>
            </a:r>
            <a:endParaRPr sz="1350">
              <a:latin typeface="Calibri"/>
              <a:cs typeface="Calibri"/>
            </a:endParaRPr>
          </a:p>
          <a:p>
            <a:pPr marL="184785" marR="38735" indent="-172720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350" spc="85" dirty="0">
                <a:solidFill>
                  <a:srgbClr val="4E4540"/>
                </a:solidFill>
                <a:latin typeface="Calibri"/>
                <a:cs typeface="Calibri"/>
              </a:rPr>
              <a:t>improving</a:t>
            </a:r>
            <a:r>
              <a:rPr sz="1350" spc="55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E4540"/>
                </a:solidFill>
                <a:latin typeface="Calibri"/>
                <a:cs typeface="Calibri"/>
              </a:rPr>
              <a:t>the</a:t>
            </a:r>
            <a:r>
              <a:rPr sz="1350" spc="85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50" dirty="0">
                <a:solidFill>
                  <a:srgbClr val="4E4540"/>
                </a:solidFill>
                <a:latin typeface="Calibri"/>
                <a:cs typeface="Calibri"/>
              </a:rPr>
              <a:t>quality</a:t>
            </a:r>
            <a:r>
              <a:rPr sz="1350" spc="90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70" dirty="0">
                <a:solidFill>
                  <a:srgbClr val="4E4540"/>
                </a:solidFill>
                <a:latin typeface="Calibri"/>
                <a:cs typeface="Calibri"/>
              </a:rPr>
              <a:t>and </a:t>
            </a:r>
            <a:r>
              <a:rPr sz="1350" dirty="0">
                <a:solidFill>
                  <a:srgbClr val="4E4540"/>
                </a:solidFill>
                <a:latin typeface="Calibri"/>
                <a:cs typeface="Calibri"/>
              </a:rPr>
              <a:t>safety</a:t>
            </a:r>
            <a:r>
              <a:rPr sz="1350" spc="110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50" dirty="0">
                <a:solidFill>
                  <a:srgbClr val="4E4540"/>
                </a:solidFill>
                <a:latin typeface="Calibri"/>
                <a:cs typeface="Calibri"/>
              </a:rPr>
              <a:t>of</a:t>
            </a:r>
            <a:r>
              <a:rPr sz="1350" spc="150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95" dirty="0">
                <a:solidFill>
                  <a:srgbClr val="4E4540"/>
                </a:solidFill>
                <a:latin typeface="Calibri"/>
                <a:cs typeface="Calibri"/>
              </a:rPr>
              <a:t>homes</a:t>
            </a:r>
            <a:r>
              <a:rPr sz="1350" spc="80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70" dirty="0">
                <a:solidFill>
                  <a:srgbClr val="4E4540"/>
                </a:solidFill>
                <a:latin typeface="Calibri"/>
                <a:cs typeface="Calibri"/>
              </a:rPr>
              <a:t>and community</a:t>
            </a:r>
            <a:r>
              <a:rPr sz="1350" spc="5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75" dirty="0">
                <a:solidFill>
                  <a:srgbClr val="4E4540"/>
                </a:solidFill>
                <a:latin typeface="Calibri"/>
                <a:cs typeface="Calibri"/>
              </a:rPr>
              <a:t>landscapes</a:t>
            </a:r>
            <a:endParaRPr sz="135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350" spc="90" dirty="0">
                <a:solidFill>
                  <a:srgbClr val="4E4540"/>
                </a:solidFill>
                <a:latin typeface="Calibri"/>
                <a:cs typeface="Calibri"/>
              </a:rPr>
              <a:t>reducing</a:t>
            </a:r>
            <a:r>
              <a:rPr sz="1350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50" dirty="0">
                <a:solidFill>
                  <a:srgbClr val="4E4540"/>
                </a:solidFill>
                <a:latin typeface="Calibri"/>
                <a:cs typeface="Calibri"/>
              </a:rPr>
              <a:t>risks</a:t>
            </a:r>
            <a:r>
              <a:rPr sz="1350" spc="20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60" dirty="0">
                <a:solidFill>
                  <a:srgbClr val="4E4540"/>
                </a:solidFill>
                <a:latin typeface="Calibri"/>
                <a:cs typeface="Calibri"/>
              </a:rPr>
              <a:t>associated </a:t>
            </a:r>
            <a:r>
              <a:rPr sz="1350" dirty="0">
                <a:solidFill>
                  <a:srgbClr val="4E4540"/>
                </a:solidFill>
                <a:latin typeface="Calibri"/>
                <a:cs typeface="Calibri"/>
              </a:rPr>
              <a:t>with</a:t>
            </a:r>
            <a:r>
              <a:rPr sz="1350" spc="75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55" dirty="0">
                <a:solidFill>
                  <a:srgbClr val="4E4540"/>
                </a:solidFill>
                <a:latin typeface="Calibri"/>
                <a:cs typeface="Calibri"/>
              </a:rPr>
              <a:t>unhealthy</a:t>
            </a:r>
            <a:r>
              <a:rPr sz="1350" spc="50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95" dirty="0">
                <a:solidFill>
                  <a:srgbClr val="4E4540"/>
                </a:solidFill>
                <a:latin typeface="Calibri"/>
                <a:cs typeface="Calibri"/>
              </a:rPr>
              <a:t>and</a:t>
            </a:r>
            <a:r>
              <a:rPr sz="1350" spc="85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50" dirty="0">
                <a:solidFill>
                  <a:srgbClr val="4E4540"/>
                </a:solidFill>
                <a:latin typeface="Calibri"/>
                <a:cs typeface="Calibri"/>
              </a:rPr>
              <a:t>unsafe </a:t>
            </a:r>
            <a:r>
              <a:rPr sz="1350" spc="65" dirty="0">
                <a:solidFill>
                  <a:srgbClr val="4E4540"/>
                </a:solidFill>
                <a:latin typeface="Calibri"/>
                <a:cs typeface="Calibri"/>
              </a:rPr>
              <a:t>living</a:t>
            </a:r>
            <a:r>
              <a:rPr sz="1350" spc="35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60" dirty="0">
                <a:solidFill>
                  <a:srgbClr val="4E4540"/>
                </a:solidFill>
                <a:latin typeface="Calibri"/>
                <a:cs typeface="Calibri"/>
              </a:rPr>
              <a:t>conditions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8340" y="207009"/>
            <a:ext cx="5665470" cy="608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800" spc="125" dirty="0"/>
              <a:t>COLLABORATIVE</a:t>
            </a:r>
            <a:r>
              <a:rPr sz="3800" spc="295" dirty="0"/>
              <a:t> </a:t>
            </a:r>
            <a:r>
              <a:rPr sz="3800" spc="95" dirty="0"/>
              <a:t>PLAN</a:t>
            </a:r>
            <a:endParaRPr sz="3800"/>
          </a:p>
        </p:txBody>
      </p:sp>
      <p:sp>
        <p:nvSpPr>
          <p:cNvPr id="9" name="object 9"/>
          <p:cNvSpPr txBox="1"/>
          <p:nvPr/>
        </p:nvSpPr>
        <p:spPr>
          <a:xfrm>
            <a:off x="3901185" y="1882902"/>
            <a:ext cx="157416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80" dirty="0">
                <a:solidFill>
                  <a:srgbClr val="4E4540"/>
                </a:solidFill>
                <a:latin typeface="Calibri"/>
                <a:cs typeface="Calibri"/>
              </a:rPr>
              <a:t>Social</a:t>
            </a:r>
            <a:r>
              <a:rPr sz="1350" spc="35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4E4540"/>
                </a:solidFill>
                <a:latin typeface="Calibri"/>
                <a:cs typeface="Calibri"/>
              </a:rPr>
              <a:t>Infrastructure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30497" y="2294077"/>
            <a:ext cx="1948814" cy="1673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75" dirty="0">
                <a:solidFill>
                  <a:srgbClr val="4E4540"/>
                </a:solidFill>
                <a:latin typeface="Calibri"/>
                <a:cs typeface="Calibri"/>
              </a:rPr>
              <a:t>Phase</a:t>
            </a:r>
            <a:r>
              <a:rPr sz="1350" spc="25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E4540"/>
                </a:solidFill>
                <a:latin typeface="Calibri"/>
                <a:cs typeface="Calibri"/>
              </a:rPr>
              <a:t>II</a:t>
            </a:r>
            <a:r>
              <a:rPr sz="1350" spc="50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65" dirty="0">
                <a:solidFill>
                  <a:srgbClr val="4E4540"/>
                </a:solidFill>
                <a:latin typeface="Calibri"/>
                <a:cs typeface="Calibri"/>
              </a:rPr>
              <a:t>includes:</a:t>
            </a:r>
            <a:endParaRPr sz="1350">
              <a:latin typeface="Calibri"/>
              <a:cs typeface="Calibri"/>
            </a:endParaRPr>
          </a:p>
          <a:p>
            <a:pPr marL="184785" marR="236220" indent="-172720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350" spc="85" dirty="0">
                <a:solidFill>
                  <a:srgbClr val="4E4540"/>
                </a:solidFill>
                <a:latin typeface="Calibri"/>
                <a:cs typeface="Calibri"/>
              </a:rPr>
              <a:t>providing</a:t>
            </a:r>
            <a:r>
              <a:rPr sz="1350" spc="20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85" dirty="0">
                <a:solidFill>
                  <a:srgbClr val="4E4540"/>
                </a:solidFill>
                <a:latin typeface="Calibri"/>
                <a:cs typeface="Calibri"/>
              </a:rPr>
              <a:t>access</a:t>
            </a:r>
            <a:r>
              <a:rPr sz="1350" spc="30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4E4540"/>
                </a:solidFill>
                <a:latin typeface="Calibri"/>
                <a:cs typeface="Calibri"/>
              </a:rPr>
              <a:t>to </a:t>
            </a:r>
            <a:r>
              <a:rPr sz="1350" spc="60" dirty="0">
                <a:solidFill>
                  <a:srgbClr val="4E4540"/>
                </a:solidFill>
                <a:latin typeface="Calibri"/>
                <a:cs typeface="Calibri"/>
              </a:rPr>
              <a:t>available</a:t>
            </a:r>
            <a:r>
              <a:rPr sz="1350" spc="75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55" dirty="0">
                <a:solidFill>
                  <a:srgbClr val="4E4540"/>
                </a:solidFill>
                <a:latin typeface="Calibri"/>
                <a:cs typeface="Calibri"/>
              </a:rPr>
              <a:t>resources</a:t>
            </a:r>
            <a:endParaRPr sz="135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350" spc="45" dirty="0">
                <a:solidFill>
                  <a:srgbClr val="4E4540"/>
                </a:solidFill>
                <a:latin typeface="Calibri"/>
                <a:cs typeface="Calibri"/>
              </a:rPr>
              <a:t>alleviate </a:t>
            </a:r>
            <a:r>
              <a:rPr sz="1350" spc="65" dirty="0">
                <a:solidFill>
                  <a:srgbClr val="4E4540"/>
                </a:solidFill>
                <a:latin typeface="Calibri"/>
                <a:cs typeface="Calibri"/>
              </a:rPr>
              <a:t>social</a:t>
            </a:r>
            <a:r>
              <a:rPr sz="1350" spc="40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85" dirty="0">
                <a:solidFill>
                  <a:srgbClr val="4E4540"/>
                </a:solidFill>
                <a:latin typeface="Calibri"/>
                <a:cs typeface="Calibri"/>
              </a:rPr>
              <a:t>need </a:t>
            </a:r>
            <a:r>
              <a:rPr sz="1350" dirty="0">
                <a:solidFill>
                  <a:srgbClr val="4E4540"/>
                </a:solidFill>
                <a:latin typeface="Calibri"/>
                <a:cs typeface="Calibri"/>
              </a:rPr>
              <a:t>stressors,</a:t>
            </a:r>
            <a:r>
              <a:rPr sz="1350" spc="105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80" dirty="0">
                <a:solidFill>
                  <a:srgbClr val="4E4540"/>
                </a:solidFill>
                <a:latin typeface="Calibri"/>
                <a:cs typeface="Calibri"/>
              </a:rPr>
              <a:t>such</a:t>
            </a:r>
            <a:r>
              <a:rPr sz="1350" spc="190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70" dirty="0">
                <a:solidFill>
                  <a:srgbClr val="4E4540"/>
                </a:solidFill>
                <a:latin typeface="Calibri"/>
                <a:cs typeface="Calibri"/>
              </a:rPr>
              <a:t>as</a:t>
            </a:r>
            <a:r>
              <a:rPr sz="1350" spc="200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70" dirty="0">
                <a:solidFill>
                  <a:srgbClr val="4E4540"/>
                </a:solidFill>
                <a:latin typeface="Calibri"/>
                <a:cs typeface="Calibri"/>
              </a:rPr>
              <a:t>food </a:t>
            </a:r>
            <a:r>
              <a:rPr sz="1350" dirty="0">
                <a:solidFill>
                  <a:srgbClr val="4E4540"/>
                </a:solidFill>
                <a:latin typeface="Calibri"/>
                <a:cs typeface="Calibri"/>
              </a:rPr>
              <a:t>insecurity,</a:t>
            </a:r>
            <a:r>
              <a:rPr sz="1350" spc="440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4E4540"/>
                </a:solidFill>
                <a:latin typeface="Calibri"/>
                <a:cs typeface="Calibri"/>
              </a:rPr>
              <a:t>safety, </a:t>
            </a:r>
            <a:r>
              <a:rPr sz="1350" spc="90" dirty="0">
                <a:solidFill>
                  <a:srgbClr val="4E4540"/>
                </a:solidFill>
                <a:latin typeface="Calibri"/>
                <a:cs typeface="Calibri"/>
              </a:rPr>
              <a:t>expense</a:t>
            </a:r>
            <a:r>
              <a:rPr sz="1350" spc="35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4E4540"/>
                </a:solidFill>
                <a:latin typeface="Calibri"/>
                <a:cs typeface="Calibri"/>
              </a:rPr>
              <a:t>affordability, </a:t>
            </a:r>
            <a:r>
              <a:rPr sz="1350" spc="-20" dirty="0">
                <a:solidFill>
                  <a:srgbClr val="4E4540"/>
                </a:solidFill>
                <a:latin typeface="Calibri"/>
                <a:cs typeface="Calibri"/>
              </a:rPr>
              <a:t>etc.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57543" y="1882902"/>
            <a:ext cx="112966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55" dirty="0">
                <a:solidFill>
                  <a:srgbClr val="4E4540"/>
                </a:solidFill>
                <a:latin typeface="Calibri"/>
                <a:cs typeface="Calibri"/>
              </a:rPr>
              <a:t>Healthy</a:t>
            </a:r>
            <a:r>
              <a:rPr sz="1350" spc="60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75" dirty="0">
                <a:solidFill>
                  <a:srgbClr val="4E4540"/>
                </a:solidFill>
                <a:latin typeface="Calibri"/>
                <a:cs typeface="Calibri"/>
              </a:rPr>
              <a:t>Living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71590" y="2294077"/>
            <a:ext cx="2105025" cy="1261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75" dirty="0">
                <a:solidFill>
                  <a:srgbClr val="4E4540"/>
                </a:solidFill>
                <a:latin typeface="Calibri"/>
                <a:cs typeface="Calibri"/>
              </a:rPr>
              <a:t>Phase</a:t>
            </a:r>
            <a:r>
              <a:rPr sz="1350" spc="25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E4540"/>
                </a:solidFill>
                <a:latin typeface="Calibri"/>
                <a:cs typeface="Calibri"/>
              </a:rPr>
              <a:t>III</a:t>
            </a:r>
            <a:r>
              <a:rPr sz="1350" spc="50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45" dirty="0">
                <a:solidFill>
                  <a:srgbClr val="4E4540"/>
                </a:solidFill>
                <a:latin typeface="Calibri"/>
                <a:cs typeface="Calibri"/>
              </a:rPr>
              <a:t>involves:</a:t>
            </a:r>
            <a:endParaRPr sz="1350">
              <a:latin typeface="Calibri"/>
              <a:cs typeface="Calibri"/>
            </a:endParaRPr>
          </a:p>
          <a:p>
            <a:pPr marL="184785" marR="323215" indent="-172720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350" spc="55" dirty="0">
                <a:solidFill>
                  <a:srgbClr val="4E4540"/>
                </a:solidFill>
                <a:latin typeface="Calibri"/>
                <a:cs typeface="Calibri"/>
              </a:rPr>
              <a:t>strategic</a:t>
            </a:r>
            <a:r>
              <a:rPr sz="1350" spc="25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60" dirty="0">
                <a:solidFill>
                  <a:srgbClr val="4E4540"/>
                </a:solidFill>
                <a:latin typeface="Calibri"/>
                <a:cs typeface="Calibri"/>
              </a:rPr>
              <a:t>community </a:t>
            </a:r>
            <a:r>
              <a:rPr sz="1350" spc="75" dirty="0">
                <a:solidFill>
                  <a:srgbClr val="4E4540"/>
                </a:solidFill>
                <a:latin typeface="Calibri"/>
                <a:cs typeface="Calibri"/>
              </a:rPr>
              <a:t>development</a:t>
            </a:r>
            <a:endParaRPr sz="135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350" spc="80" dirty="0">
                <a:solidFill>
                  <a:srgbClr val="4E4540"/>
                </a:solidFill>
                <a:latin typeface="Calibri"/>
                <a:cs typeface="Calibri"/>
              </a:rPr>
              <a:t>provide</a:t>
            </a:r>
            <a:r>
              <a:rPr sz="1350" spc="30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50" dirty="0">
                <a:solidFill>
                  <a:srgbClr val="4E4540"/>
                </a:solidFill>
                <a:latin typeface="Calibri"/>
                <a:cs typeface="Calibri"/>
              </a:rPr>
              <a:t>sustainable </a:t>
            </a:r>
            <a:r>
              <a:rPr sz="1350" spc="60" dirty="0">
                <a:solidFill>
                  <a:srgbClr val="4E4540"/>
                </a:solidFill>
                <a:latin typeface="Calibri"/>
                <a:cs typeface="Calibri"/>
              </a:rPr>
              <a:t>solutions</a:t>
            </a:r>
            <a:r>
              <a:rPr sz="1350" spc="65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E4540"/>
                </a:solidFill>
                <a:latin typeface="Calibri"/>
                <a:cs typeface="Calibri"/>
              </a:rPr>
              <a:t>for</a:t>
            </a:r>
            <a:r>
              <a:rPr sz="1350" spc="75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45" dirty="0">
                <a:solidFill>
                  <a:srgbClr val="4E4540"/>
                </a:solidFill>
                <a:latin typeface="Calibri"/>
                <a:cs typeface="Calibri"/>
              </a:rPr>
              <a:t>current </a:t>
            </a:r>
            <a:r>
              <a:rPr sz="1350" spc="70" dirty="0">
                <a:solidFill>
                  <a:srgbClr val="4E4540"/>
                </a:solidFill>
                <a:latin typeface="Calibri"/>
                <a:cs typeface="Calibri"/>
              </a:rPr>
              <a:t>and </a:t>
            </a:r>
            <a:r>
              <a:rPr sz="1350" dirty="0">
                <a:solidFill>
                  <a:srgbClr val="4E4540"/>
                </a:solidFill>
                <a:latin typeface="Calibri"/>
                <a:cs typeface="Calibri"/>
              </a:rPr>
              <a:t>future</a:t>
            </a:r>
            <a:r>
              <a:rPr sz="1350" spc="215" dirty="0">
                <a:solidFill>
                  <a:srgbClr val="4E4540"/>
                </a:solidFill>
                <a:latin typeface="Calibri"/>
                <a:cs typeface="Calibri"/>
              </a:rPr>
              <a:t> </a:t>
            </a:r>
            <a:r>
              <a:rPr sz="1350" spc="50" dirty="0">
                <a:solidFill>
                  <a:srgbClr val="4E4540"/>
                </a:solidFill>
                <a:latin typeface="Calibri"/>
                <a:cs typeface="Calibri"/>
              </a:rPr>
              <a:t>residents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72083" y="1752600"/>
            <a:ext cx="2332990" cy="433070"/>
            <a:chOff x="672083" y="1752600"/>
            <a:chExt cx="2332990" cy="43307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083" y="1752600"/>
              <a:ext cx="419100" cy="41757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58189" y="2166366"/>
              <a:ext cx="2246630" cy="0"/>
            </a:xfrm>
            <a:custGeom>
              <a:avLst/>
              <a:gdLst/>
              <a:ahLst/>
              <a:cxnLst/>
              <a:rect l="l" t="t" r="r" b="b"/>
              <a:pathLst>
                <a:path w="2246630">
                  <a:moveTo>
                    <a:pt x="0" y="0"/>
                  </a:moveTo>
                  <a:lnTo>
                    <a:pt x="2246629" y="0"/>
                  </a:lnTo>
                </a:path>
              </a:pathLst>
            </a:custGeom>
            <a:ln w="38100">
              <a:solidFill>
                <a:srgbClr val="F9D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523488" y="1749551"/>
            <a:ext cx="2326640" cy="431800"/>
            <a:chOff x="3523488" y="1749551"/>
            <a:chExt cx="2326640" cy="431800"/>
          </a:xfrm>
        </p:grpSpPr>
        <p:sp>
          <p:nvSpPr>
            <p:cNvPr id="17" name="object 17"/>
            <p:cNvSpPr/>
            <p:nvPr/>
          </p:nvSpPr>
          <p:spPr>
            <a:xfrm>
              <a:off x="3603498" y="2161793"/>
              <a:ext cx="2246630" cy="0"/>
            </a:xfrm>
            <a:custGeom>
              <a:avLst/>
              <a:gdLst/>
              <a:ahLst/>
              <a:cxnLst/>
              <a:rect l="l" t="t" r="r" b="b"/>
              <a:pathLst>
                <a:path w="2246629">
                  <a:moveTo>
                    <a:pt x="0" y="0"/>
                  </a:moveTo>
                  <a:lnTo>
                    <a:pt x="2246629" y="0"/>
                  </a:lnTo>
                </a:path>
              </a:pathLst>
            </a:custGeom>
            <a:ln w="38100">
              <a:solidFill>
                <a:srgbClr val="F9D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3488" y="1749551"/>
              <a:ext cx="417575" cy="419100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6379464" y="1749551"/>
            <a:ext cx="2308860" cy="419100"/>
            <a:chOff x="6379464" y="1749551"/>
            <a:chExt cx="2308860" cy="419100"/>
          </a:xfrm>
        </p:grpSpPr>
        <p:sp>
          <p:nvSpPr>
            <p:cNvPr id="20" name="object 20"/>
            <p:cNvSpPr/>
            <p:nvPr/>
          </p:nvSpPr>
          <p:spPr>
            <a:xfrm>
              <a:off x="6441186" y="2146553"/>
              <a:ext cx="2246630" cy="0"/>
            </a:xfrm>
            <a:custGeom>
              <a:avLst/>
              <a:gdLst/>
              <a:ahLst/>
              <a:cxnLst/>
              <a:rect l="l" t="t" r="r" b="b"/>
              <a:pathLst>
                <a:path w="2246629">
                  <a:moveTo>
                    <a:pt x="0" y="0"/>
                  </a:moveTo>
                  <a:lnTo>
                    <a:pt x="2246630" y="0"/>
                  </a:lnTo>
                </a:path>
              </a:pathLst>
            </a:custGeom>
            <a:ln w="38100">
              <a:solidFill>
                <a:srgbClr val="F9D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9464" y="1749551"/>
              <a:ext cx="419099" cy="41910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744423" y="1030351"/>
            <a:ext cx="7646670" cy="4597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1620"/>
              </a:lnSpc>
              <a:spcBef>
                <a:spcPts val="305"/>
              </a:spcBef>
            </a:pPr>
            <a:r>
              <a:rPr sz="1500" i="1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1500" i="1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i="1" spc="75" dirty="0">
                <a:solidFill>
                  <a:srgbClr val="001F5F"/>
                </a:solidFill>
                <a:latin typeface="Calibri"/>
                <a:cs typeface="Calibri"/>
              </a:rPr>
              <a:t>order</a:t>
            </a:r>
            <a:r>
              <a:rPr sz="1500" i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i="1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1500" i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i="1" spc="85" dirty="0">
                <a:solidFill>
                  <a:srgbClr val="001F5F"/>
                </a:solidFill>
                <a:latin typeface="Calibri"/>
                <a:cs typeface="Calibri"/>
              </a:rPr>
              <a:t>accomplish</a:t>
            </a:r>
            <a:r>
              <a:rPr sz="1500" i="1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i="1" spc="55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1500" i="1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i="1" spc="65" dirty="0">
                <a:solidFill>
                  <a:srgbClr val="001F5F"/>
                </a:solidFill>
                <a:latin typeface="Calibri"/>
                <a:cs typeface="Calibri"/>
              </a:rPr>
              <a:t>vision</a:t>
            </a:r>
            <a:r>
              <a:rPr sz="1500" i="1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i="1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1500" i="1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i="1" spc="80" dirty="0">
                <a:solidFill>
                  <a:srgbClr val="001F5F"/>
                </a:solidFill>
                <a:latin typeface="Calibri"/>
                <a:cs typeface="Calibri"/>
              </a:rPr>
              <a:t>goals</a:t>
            </a:r>
            <a:r>
              <a:rPr sz="1500" i="1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i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1500" i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i="1" spc="50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1500" i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i="1" spc="60" dirty="0">
                <a:solidFill>
                  <a:srgbClr val="001F5F"/>
                </a:solidFill>
                <a:latin typeface="Calibri"/>
                <a:cs typeface="Calibri"/>
              </a:rPr>
              <a:t>Collaborative,</a:t>
            </a:r>
            <a:r>
              <a:rPr sz="1500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i="1" spc="50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1500" i="1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i="1" spc="90" dirty="0">
                <a:solidFill>
                  <a:srgbClr val="001F5F"/>
                </a:solidFill>
                <a:latin typeface="Calibri"/>
                <a:cs typeface="Calibri"/>
              </a:rPr>
              <a:t>core</a:t>
            </a:r>
            <a:r>
              <a:rPr sz="1500" i="1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i="1" spc="50" dirty="0">
                <a:solidFill>
                  <a:srgbClr val="001F5F"/>
                </a:solidFill>
                <a:latin typeface="Calibri"/>
                <a:cs typeface="Calibri"/>
              </a:rPr>
              <a:t>partners</a:t>
            </a:r>
            <a:r>
              <a:rPr sz="1500" i="1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i="1" dirty="0">
                <a:solidFill>
                  <a:srgbClr val="001F5F"/>
                </a:solidFill>
                <a:latin typeface="Calibri"/>
                <a:cs typeface="Calibri"/>
              </a:rPr>
              <a:t>will</a:t>
            </a:r>
            <a:r>
              <a:rPr sz="1500" i="1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i="1" spc="65" dirty="0">
                <a:solidFill>
                  <a:srgbClr val="001F5F"/>
                </a:solidFill>
                <a:latin typeface="Calibri"/>
                <a:cs typeface="Calibri"/>
              </a:rPr>
              <a:t>focus </a:t>
            </a:r>
            <a:r>
              <a:rPr sz="1500" i="1" dirty="0">
                <a:solidFill>
                  <a:srgbClr val="001F5F"/>
                </a:solidFill>
                <a:latin typeface="Calibri"/>
                <a:cs typeface="Calibri"/>
              </a:rPr>
              <a:t>their</a:t>
            </a:r>
            <a:r>
              <a:rPr sz="1500" i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i="1" dirty="0">
                <a:solidFill>
                  <a:srgbClr val="001F5F"/>
                </a:solidFill>
                <a:latin typeface="Calibri"/>
                <a:cs typeface="Calibri"/>
              </a:rPr>
              <a:t>efforts</a:t>
            </a:r>
            <a:r>
              <a:rPr sz="1500" i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i="1" spc="105" dirty="0">
                <a:solidFill>
                  <a:srgbClr val="001F5F"/>
                </a:solidFill>
                <a:latin typeface="Calibri"/>
                <a:cs typeface="Calibri"/>
              </a:rPr>
              <a:t>on </a:t>
            </a:r>
            <a:r>
              <a:rPr sz="1500" i="1" spc="50" dirty="0">
                <a:solidFill>
                  <a:srgbClr val="001F5F"/>
                </a:solidFill>
                <a:latin typeface="Calibri"/>
                <a:cs typeface="Calibri"/>
              </a:rPr>
              <a:t>three</a:t>
            </a:r>
            <a:r>
              <a:rPr sz="1500" i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i="1" spc="90" dirty="0">
                <a:solidFill>
                  <a:srgbClr val="001F5F"/>
                </a:solidFill>
                <a:latin typeface="Calibri"/>
                <a:cs typeface="Calibri"/>
              </a:rPr>
              <a:t>phases</a:t>
            </a:r>
            <a:r>
              <a:rPr sz="1500" i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i="1" spc="5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1500" i="1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i="1" spc="60" dirty="0">
                <a:solidFill>
                  <a:srgbClr val="001F5F"/>
                </a:solidFill>
                <a:latin typeface="Calibri"/>
                <a:cs typeface="Calibri"/>
              </a:rPr>
              <a:t>improvement.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4845" cy="5143500"/>
          </a:xfrm>
          <a:custGeom>
            <a:avLst/>
            <a:gdLst/>
            <a:ahLst/>
            <a:cxnLst/>
            <a:rect l="l" t="t" r="r" b="b"/>
            <a:pathLst>
              <a:path w="664845" h="5143500">
                <a:moveTo>
                  <a:pt x="532282" y="0"/>
                </a:moveTo>
                <a:lnTo>
                  <a:pt x="0" y="0"/>
                </a:lnTo>
                <a:lnTo>
                  <a:pt x="0" y="5143499"/>
                </a:lnTo>
                <a:lnTo>
                  <a:pt x="532282" y="5143499"/>
                </a:lnTo>
                <a:lnTo>
                  <a:pt x="533476" y="5092302"/>
                </a:lnTo>
                <a:lnTo>
                  <a:pt x="539432" y="5047058"/>
                </a:lnTo>
                <a:lnTo>
                  <a:pt x="547763" y="5007775"/>
                </a:lnTo>
                <a:lnTo>
                  <a:pt x="558482" y="4973243"/>
                </a:lnTo>
                <a:lnTo>
                  <a:pt x="570395" y="4942281"/>
                </a:lnTo>
                <a:lnTo>
                  <a:pt x="584682" y="4914900"/>
                </a:lnTo>
                <a:lnTo>
                  <a:pt x="613257" y="4857750"/>
                </a:lnTo>
                <a:lnTo>
                  <a:pt x="637070" y="4799406"/>
                </a:lnTo>
                <a:lnTo>
                  <a:pt x="657313" y="4725593"/>
                </a:lnTo>
                <a:lnTo>
                  <a:pt x="662076" y="4680343"/>
                </a:lnTo>
                <a:lnTo>
                  <a:pt x="664464" y="4629150"/>
                </a:lnTo>
                <a:lnTo>
                  <a:pt x="662076" y="4577956"/>
                </a:lnTo>
                <a:lnTo>
                  <a:pt x="657313" y="4532706"/>
                </a:lnTo>
                <a:lnTo>
                  <a:pt x="648982" y="4493425"/>
                </a:lnTo>
                <a:lnTo>
                  <a:pt x="625170" y="4427931"/>
                </a:lnTo>
                <a:lnTo>
                  <a:pt x="584682" y="4343400"/>
                </a:lnTo>
                <a:lnTo>
                  <a:pt x="570395" y="4316018"/>
                </a:lnTo>
                <a:lnTo>
                  <a:pt x="558482" y="4285056"/>
                </a:lnTo>
                <a:lnTo>
                  <a:pt x="547763" y="4250524"/>
                </a:lnTo>
                <a:lnTo>
                  <a:pt x="539432" y="4211243"/>
                </a:lnTo>
                <a:lnTo>
                  <a:pt x="533476" y="4165993"/>
                </a:lnTo>
                <a:lnTo>
                  <a:pt x="532282" y="4114800"/>
                </a:lnTo>
                <a:lnTo>
                  <a:pt x="533476" y="4063606"/>
                </a:lnTo>
                <a:lnTo>
                  <a:pt x="539432" y="4018356"/>
                </a:lnTo>
                <a:lnTo>
                  <a:pt x="547763" y="3979062"/>
                </a:lnTo>
                <a:lnTo>
                  <a:pt x="570395" y="3913581"/>
                </a:lnTo>
                <a:lnTo>
                  <a:pt x="584682" y="3886200"/>
                </a:lnTo>
                <a:lnTo>
                  <a:pt x="613257" y="3829050"/>
                </a:lnTo>
                <a:lnTo>
                  <a:pt x="637070" y="3770756"/>
                </a:lnTo>
                <a:lnTo>
                  <a:pt x="657313" y="3696843"/>
                </a:lnTo>
                <a:lnTo>
                  <a:pt x="662076" y="3651630"/>
                </a:lnTo>
                <a:lnTo>
                  <a:pt x="664464" y="3600450"/>
                </a:lnTo>
                <a:lnTo>
                  <a:pt x="662076" y="3549269"/>
                </a:lnTo>
                <a:lnTo>
                  <a:pt x="657313" y="3504056"/>
                </a:lnTo>
                <a:lnTo>
                  <a:pt x="648982" y="3464687"/>
                </a:lnTo>
                <a:lnTo>
                  <a:pt x="625170" y="3399281"/>
                </a:lnTo>
                <a:lnTo>
                  <a:pt x="584682" y="3314700"/>
                </a:lnTo>
                <a:lnTo>
                  <a:pt x="570395" y="3287268"/>
                </a:lnTo>
                <a:lnTo>
                  <a:pt x="558482" y="3256406"/>
                </a:lnTo>
                <a:lnTo>
                  <a:pt x="547763" y="3221863"/>
                </a:lnTo>
                <a:lnTo>
                  <a:pt x="539432" y="3182493"/>
                </a:lnTo>
                <a:lnTo>
                  <a:pt x="533476" y="3137281"/>
                </a:lnTo>
                <a:lnTo>
                  <a:pt x="532282" y="3086100"/>
                </a:lnTo>
                <a:lnTo>
                  <a:pt x="533476" y="3034919"/>
                </a:lnTo>
                <a:lnTo>
                  <a:pt x="539432" y="2989707"/>
                </a:lnTo>
                <a:lnTo>
                  <a:pt x="547763" y="2950337"/>
                </a:lnTo>
                <a:lnTo>
                  <a:pt x="570395" y="2884932"/>
                </a:lnTo>
                <a:lnTo>
                  <a:pt x="584682" y="2857500"/>
                </a:lnTo>
                <a:lnTo>
                  <a:pt x="613257" y="2800350"/>
                </a:lnTo>
                <a:lnTo>
                  <a:pt x="637070" y="2742057"/>
                </a:lnTo>
                <a:lnTo>
                  <a:pt x="657313" y="2668143"/>
                </a:lnTo>
                <a:lnTo>
                  <a:pt x="662076" y="2622931"/>
                </a:lnTo>
                <a:lnTo>
                  <a:pt x="664464" y="2570607"/>
                </a:lnTo>
                <a:lnTo>
                  <a:pt x="662076" y="2520569"/>
                </a:lnTo>
                <a:lnTo>
                  <a:pt x="657313" y="2475357"/>
                </a:lnTo>
                <a:lnTo>
                  <a:pt x="648982" y="2435987"/>
                </a:lnTo>
                <a:lnTo>
                  <a:pt x="625170" y="2370582"/>
                </a:lnTo>
                <a:lnTo>
                  <a:pt x="584682" y="2286000"/>
                </a:lnTo>
                <a:lnTo>
                  <a:pt x="570395" y="2258568"/>
                </a:lnTo>
                <a:lnTo>
                  <a:pt x="558482" y="2227707"/>
                </a:lnTo>
                <a:lnTo>
                  <a:pt x="547763" y="2193163"/>
                </a:lnTo>
                <a:lnTo>
                  <a:pt x="539432" y="2153793"/>
                </a:lnTo>
                <a:lnTo>
                  <a:pt x="533476" y="2108581"/>
                </a:lnTo>
                <a:lnTo>
                  <a:pt x="532282" y="2057400"/>
                </a:lnTo>
                <a:lnTo>
                  <a:pt x="533476" y="2006219"/>
                </a:lnTo>
                <a:lnTo>
                  <a:pt x="539432" y="1961007"/>
                </a:lnTo>
                <a:lnTo>
                  <a:pt x="547763" y="1921637"/>
                </a:lnTo>
                <a:lnTo>
                  <a:pt x="570395" y="1856232"/>
                </a:lnTo>
                <a:lnTo>
                  <a:pt x="584682" y="1828800"/>
                </a:lnTo>
                <a:lnTo>
                  <a:pt x="613257" y="1771650"/>
                </a:lnTo>
                <a:lnTo>
                  <a:pt x="637070" y="1713357"/>
                </a:lnTo>
                <a:lnTo>
                  <a:pt x="657313" y="1639442"/>
                </a:lnTo>
                <a:lnTo>
                  <a:pt x="662076" y="1594230"/>
                </a:lnTo>
                <a:lnTo>
                  <a:pt x="664464" y="1543050"/>
                </a:lnTo>
                <a:lnTo>
                  <a:pt x="662076" y="1491869"/>
                </a:lnTo>
                <a:lnTo>
                  <a:pt x="657313" y="1446657"/>
                </a:lnTo>
                <a:lnTo>
                  <a:pt x="648982" y="1407287"/>
                </a:lnTo>
                <a:lnTo>
                  <a:pt x="625170" y="1341882"/>
                </a:lnTo>
                <a:lnTo>
                  <a:pt x="584682" y="1257300"/>
                </a:lnTo>
                <a:lnTo>
                  <a:pt x="570395" y="1229867"/>
                </a:lnTo>
                <a:lnTo>
                  <a:pt x="558482" y="1199007"/>
                </a:lnTo>
                <a:lnTo>
                  <a:pt x="547763" y="1164463"/>
                </a:lnTo>
                <a:lnTo>
                  <a:pt x="539432" y="1125092"/>
                </a:lnTo>
                <a:lnTo>
                  <a:pt x="533476" y="1079880"/>
                </a:lnTo>
                <a:lnTo>
                  <a:pt x="532282" y="1028700"/>
                </a:lnTo>
                <a:lnTo>
                  <a:pt x="533476" y="977519"/>
                </a:lnTo>
                <a:lnTo>
                  <a:pt x="539432" y="932307"/>
                </a:lnTo>
                <a:lnTo>
                  <a:pt x="547763" y="892937"/>
                </a:lnTo>
                <a:lnTo>
                  <a:pt x="570395" y="827532"/>
                </a:lnTo>
                <a:lnTo>
                  <a:pt x="584682" y="800100"/>
                </a:lnTo>
                <a:lnTo>
                  <a:pt x="613257" y="742950"/>
                </a:lnTo>
                <a:lnTo>
                  <a:pt x="637070" y="684657"/>
                </a:lnTo>
                <a:lnTo>
                  <a:pt x="657313" y="610742"/>
                </a:lnTo>
                <a:lnTo>
                  <a:pt x="662076" y="565530"/>
                </a:lnTo>
                <a:lnTo>
                  <a:pt x="664464" y="514350"/>
                </a:lnTo>
                <a:lnTo>
                  <a:pt x="662076" y="463169"/>
                </a:lnTo>
                <a:lnTo>
                  <a:pt x="657313" y="417957"/>
                </a:lnTo>
                <a:lnTo>
                  <a:pt x="648982" y="378587"/>
                </a:lnTo>
                <a:lnTo>
                  <a:pt x="625170" y="313182"/>
                </a:lnTo>
                <a:lnTo>
                  <a:pt x="584682" y="228600"/>
                </a:lnTo>
                <a:lnTo>
                  <a:pt x="570395" y="201167"/>
                </a:lnTo>
                <a:lnTo>
                  <a:pt x="558482" y="170307"/>
                </a:lnTo>
                <a:lnTo>
                  <a:pt x="547763" y="135762"/>
                </a:lnTo>
                <a:lnTo>
                  <a:pt x="539432" y="96392"/>
                </a:lnTo>
                <a:lnTo>
                  <a:pt x="533476" y="51180"/>
                </a:lnTo>
                <a:lnTo>
                  <a:pt x="53228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136635" y="0"/>
            <a:ext cx="1007744" cy="5143500"/>
            <a:chOff x="8136635" y="0"/>
            <a:chExt cx="1007744" cy="5143500"/>
          </a:xfrm>
        </p:grpSpPr>
        <p:sp>
          <p:nvSpPr>
            <p:cNvPr id="4" name="object 4"/>
            <p:cNvSpPr/>
            <p:nvPr/>
          </p:nvSpPr>
          <p:spPr>
            <a:xfrm>
              <a:off x="8932163" y="0"/>
              <a:ext cx="212090" cy="5143500"/>
            </a:xfrm>
            <a:custGeom>
              <a:avLst/>
              <a:gdLst/>
              <a:ahLst/>
              <a:cxnLst/>
              <a:rect l="l" t="t" r="r" b="b"/>
              <a:pathLst>
                <a:path w="212090" h="5143500">
                  <a:moveTo>
                    <a:pt x="211835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211835" y="5143500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F9D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6635" y="4483607"/>
              <a:ext cx="795527" cy="65989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7524" y="254635"/>
            <a:ext cx="7449184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95" dirty="0"/>
              <a:t>ORCHARD</a:t>
            </a:r>
            <a:r>
              <a:rPr sz="3400" spc="355" dirty="0"/>
              <a:t> </a:t>
            </a:r>
            <a:r>
              <a:rPr sz="3400" spc="80" dirty="0"/>
              <a:t>KNOB</a:t>
            </a:r>
            <a:r>
              <a:rPr sz="3400" spc="350" dirty="0"/>
              <a:t> </a:t>
            </a:r>
            <a:r>
              <a:rPr sz="3400" spc="95" dirty="0"/>
              <a:t>DEMOGRAPHICS</a:t>
            </a:r>
            <a:endParaRPr sz="34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783" y="944880"/>
            <a:ext cx="3211067" cy="405079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0308" y="944878"/>
            <a:ext cx="3211067" cy="40812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7524" y="254635"/>
            <a:ext cx="5719445" cy="114427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3670"/>
              </a:lnSpc>
              <a:spcBef>
                <a:spcPts val="560"/>
              </a:spcBef>
            </a:pPr>
            <a:r>
              <a:rPr sz="3400" spc="65" dirty="0"/>
              <a:t>WHY</a:t>
            </a:r>
            <a:r>
              <a:rPr sz="3400" spc="350" dirty="0"/>
              <a:t> </a:t>
            </a:r>
            <a:r>
              <a:rPr sz="3400" spc="55" dirty="0"/>
              <a:t>IS</a:t>
            </a:r>
            <a:r>
              <a:rPr sz="3400" spc="305" dirty="0"/>
              <a:t> </a:t>
            </a:r>
            <a:r>
              <a:rPr sz="3400" spc="95" dirty="0"/>
              <a:t>HEALTHCARE</a:t>
            </a:r>
            <a:r>
              <a:rPr sz="3400" spc="229" dirty="0"/>
              <a:t> </a:t>
            </a:r>
            <a:r>
              <a:rPr sz="3400" spc="45" dirty="0"/>
              <a:t>THE </a:t>
            </a:r>
            <a:r>
              <a:rPr sz="3400" spc="75" dirty="0"/>
              <a:t>FRAMEWORK?</a:t>
            </a:r>
            <a:endParaRPr sz="3400"/>
          </a:p>
          <a:p>
            <a:pPr marL="12700">
              <a:lnSpc>
                <a:spcPts val="1010"/>
              </a:lnSpc>
            </a:pPr>
            <a:r>
              <a:rPr sz="900" i="1" dirty="0">
                <a:latin typeface="Rockwell"/>
                <a:cs typeface="Rockwell"/>
              </a:rPr>
              <a:t>P</a:t>
            </a:r>
            <a:r>
              <a:rPr sz="900" i="1" spc="-6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E</a:t>
            </a:r>
            <a:r>
              <a:rPr sz="900" i="1" spc="-70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R</a:t>
            </a:r>
            <a:r>
              <a:rPr sz="900" i="1" spc="-6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C</a:t>
            </a:r>
            <a:r>
              <a:rPr sz="900" i="1" spc="-70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E</a:t>
            </a:r>
            <a:r>
              <a:rPr sz="900" i="1" spc="-80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N</a:t>
            </a:r>
            <a:r>
              <a:rPr sz="900" i="1" spc="-7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T</a:t>
            </a:r>
            <a:r>
              <a:rPr sz="900" i="1" spc="-80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A</a:t>
            </a:r>
            <a:r>
              <a:rPr sz="900" i="1" spc="-7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G</a:t>
            </a:r>
            <a:r>
              <a:rPr sz="900" i="1" spc="-6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E</a:t>
            </a:r>
            <a:r>
              <a:rPr sz="900" i="1" spc="-80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S</a:t>
            </a:r>
            <a:r>
              <a:rPr sz="900" i="1" spc="26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A</a:t>
            </a:r>
            <a:r>
              <a:rPr sz="900" i="1" spc="-7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R</a:t>
            </a:r>
            <a:r>
              <a:rPr sz="900" i="1" spc="-6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E</a:t>
            </a:r>
            <a:r>
              <a:rPr sz="900" i="1" spc="290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F</a:t>
            </a:r>
            <a:r>
              <a:rPr sz="900" i="1" spc="-70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O</a:t>
            </a:r>
            <a:r>
              <a:rPr sz="900" i="1" spc="-6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R</a:t>
            </a:r>
            <a:r>
              <a:rPr sz="900" i="1" spc="29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O</a:t>
            </a:r>
            <a:r>
              <a:rPr sz="900" i="1" spc="-6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K</a:t>
            </a:r>
            <a:r>
              <a:rPr sz="900" i="1" spc="-6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C</a:t>
            </a:r>
            <a:r>
              <a:rPr sz="900" i="1" spc="280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Z</a:t>
            </a:r>
            <a:r>
              <a:rPr sz="900" i="1" spc="-7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I</a:t>
            </a:r>
            <a:r>
              <a:rPr sz="900" i="1" spc="-70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P</a:t>
            </a:r>
            <a:r>
              <a:rPr sz="900" i="1" spc="-6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,</a:t>
            </a:r>
            <a:r>
              <a:rPr sz="900" i="1" spc="27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N</a:t>
            </a:r>
            <a:r>
              <a:rPr sz="900" i="1" spc="-7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A</a:t>
            </a:r>
            <a:r>
              <a:rPr sz="900" i="1" spc="-7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T</a:t>
            </a:r>
            <a:r>
              <a:rPr sz="900" i="1" spc="-6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I</a:t>
            </a:r>
            <a:r>
              <a:rPr sz="900" i="1" spc="-70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O</a:t>
            </a:r>
            <a:r>
              <a:rPr sz="900" i="1" spc="-6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N</a:t>
            </a:r>
            <a:r>
              <a:rPr sz="900" i="1" spc="-7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A</a:t>
            </a:r>
            <a:r>
              <a:rPr sz="900" i="1" spc="-7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L</a:t>
            </a:r>
            <a:r>
              <a:rPr sz="900" i="1" spc="26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P</a:t>
            </a:r>
            <a:r>
              <a:rPr sz="900" i="1" spc="-6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E</a:t>
            </a:r>
            <a:r>
              <a:rPr sz="900" i="1" spc="-70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R</a:t>
            </a:r>
            <a:r>
              <a:rPr sz="900" i="1" spc="-6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C</a:t>
            </a:r>
            <a:r>
              <a:rPr sz="900" i="1" spc="-70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E</a:t>
            </a:r>
            <a:r>
              <a:rPr sz="900" i="1" spc="-80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N</a:t>
            </a:r>
            <a:r>
              <a:rPr sz="900" i="1" spc="-7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T</a:t>
            </a:r>
            <a:r>
              <a:rPr sz="900" i="1" spc="-80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A</a:t>
            </a:r>
            <a:r>
              <a:rPr sz="900" i="1" spc="-7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G</a:t>
            </a:r>
            <a:r>
              <a:rPr sz="900" i="1" spc="-7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E</a:t>
            </a:r>
            <a:r>
              <a:rPr sz="900" i="1" spc="-70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S</a:t>
            </a:r>
            <a:r>
              <a:rPr sz="900" i="1" spc="26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A</a:t>
            </a:r>
            <a:r>
              <a:rPr sz="900" i="1" spc="-7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R</a:t>
            </a:r>
            <a:r>
              <a:rPr sz="900" i="1" spc="-6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E</a:t>
            </a:r>
            <a:r>
              <a:rPr sz="900" i="1" spc="290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I</a:t>
            </a:r>
            <a:r>
              <a:rPr sz="900" i="1" spc="-70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N</a:t>
            </a:r>
            <a:r>
              <a:rPr sz="900" i="1" spc="28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P</a:t>
            </a:r>
            <a:r>
              <a:rPr sz="900" i="1" spc="-6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A</a:t>
            </a:r>
            <a:r>
              <a:rPr sz="900" i="1" spc="-7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R</a:t>
            </a:r>
            <a:r>
              <a:rPr sz="900" i="1" spc="-6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E</a:t>
            </a:r>
            <a:r>
              <a:rPr sz="900" i="1" spc="-70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N</a:t>
            </a:r>
            <a:r>
              <a:rPr sz="900" i="1" spc="-7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T</a:t>
            </a:r>
            <a:r>
              <a:rPr sz="900" i="1" spc="-65" dirty="0">
                <a:latin typeface="Rockwell"/>
                <a:cs typeface="Rockwell"/>
              </a:rPr>
              <a:t> </a:t>
            </a:r>
            <a:r>
              <a:rPr sz="900" i="1" spc="50" dirty="0">
                <a:latin typeface="Rockwell"/>
                <a:cs typeface="Rockwell"/>
              </a:rPr>
              <a:t>HE</a:t>
            </a:r>
            <a:r>
              <a:rPr sz="900" i="1" spc="-8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S</a:t>
            </a:r>
            <a:r>
              <a:rPr sz="900" i="1" spc="-75" dirty="0">
                <a:latin typeface="Rockwell"/>
                <a:cs typeface="Rockwell"/>
              </a:rPr>
              <a:t> </a:t>
            </a:r>
            <a:r>
              <a:rPr sz="900" i="1" dirty="0">
                <a:latin typeface="Rockwell"/>
                <a:cs typeface="Rockwell"/>
              </a:rPr>
              <a:t>E</a:t>
            </a:r>
            <a:r>
              <a:rPr sz="900" i="1" spc="-85" dirty="0">
                <a:latin typeface="Rockwell"/>
                <a:cs typeface="Rockwell"/>
              </a:rPr>
              <a:t> </a:t>
            </a:r>
            <a:r>
              <a:rPr sz="900" i="1" spc="-50" dirty="0">
                <a:latin typeface="Rockwell"/>
                <a:cs typeface="Rockwell"/>
              </a:rPr>
              <a:t>S</a:t>
            </a:r>
            <a:endParaRPr sz="90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1791" y="1739010"/>
            <a:ext cx="2915285" cy="2235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Preventative</a:t>
            </a:r>
            <a:r>
              <a:rPr sz="15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65" dirty="0">
                <a:solidFill>
                  <a:srgbClr val="404040"/>
                </a:solidFill>
                <a:latin typeface="Calibri"/>
                <a:cs typeface="Calibri"/>
              </a:rPr>
              <a:t>dental</a:t>
            </a:r>
            <a:r>
              <a:rPr sz="15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visits</a:t>
            </a:r>
            <a:r>
              <a:rPr sz="1500" spc="2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155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1500" spc="2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195" dirty="0">
                <a:solidFill>
                  <a:srgbClr val="FF0000"/>
                </a:solidFill>
                <a:latin typeface="Calibri"/>
                <a:cs typeface="Calibri"/>
              </a:rPr>
              <a:t>43%</a:t>
            </a:r>
            <a:endParaRPr sz="15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500" spc="60" dirty="0">
                <a:solidFill>
                  <a:srgbClr val="0046D2"/>
                </a:solidFill>
                <a:latin typeface="Calibri"/>
                <a:cs typeface="Calibri"/>
              </a:rPr>
              <a:t>(68%)</a:t>
            </a:r>
            <a:endParaRPr sz="15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05"/>
              </a:spcBef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500" spc="80" dirty="0">
                <a:solidFill>
                  <a:srgbClr val="404040"/>
                </a:solidFill>
                <a:latin typeface="Calibri"/>
                <a:cs typeface="Calibri"/>
              </a:rPr>
              <a:t>Asthma</a:t>
            </a:r>
            <a:r>
              <a:rPr sz="15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155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15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225" dirty="0">
                <a:solidFill>
                  <a:srgbClr val="FF0000"/>
                </a:solidFill>
                <a:latin typeface="Calibri"/>
                <a:cs typeface="Calibri"/>
              </a:rPr>
              <a:t>12%</a:t>
            </a:r>
            <a:r>
              <a:rPr sz="15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45" dirty="0">
                <a:solidFill>
                  <a:srgbClr val="404040"/>
                </a:solidFill>
                <a:latin typeface="Calibri"/>
                <a:cs typeface="Calibri"/>
              </a:rPr>
              <a:t>(8%)</a:t>
            </a:r>
            <a:endParaRPr sz="15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90"/>
              </a:spcBef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500" spc="105" dirty="0">
                <a:solidFill>
                  <a:srgbClr val="404040"/>
                </a:solidFill>
                <a:latin typeface="Calibri"/>
                <a:cs typeface="Calibri"/>
              </a:rPr>
              <a:t>Cancer</a:t>
            </a:r>
            <a:r>
              <a:rPr sz="15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155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15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229" dirty="0">
                <a:solidFill>
                  <a:srgbClr val="FF0000"/>
                </a:solidFill>
                <a:latin typeface="Calibri"/>
                <a:cs typeface="Calibri"/>
              </a:rPr>
              <a:t>5%</a:t>
            </a:r>
            <a:r>
              <a:rPr sz="15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40" dirty="0">
                <a:solidFill>
                  <a:srgbClr val="404040"/>
                </a:solidFill>
                <a:latin typeface="Calibri"/>
                <a:cs typeface="Calibri"/>
              </a:rPr>
              <a:t>(4%)</a:t>
            </a:r>
            <a:endParaRPr sz="15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05"/>
              </a:spcBef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500" spc="200" dirty="0">
                <a:solidFill>
                  <a:srgbClr val="404040"/>
                </a:solidFill>
                <a:latin typeface="Calibri"/>
                <a:cs typeface="Calibri"/>
              </a:rPr>
              <a:t>COPD</a:t>
            </a:r>
            <a:r>
              <a:rPr sz="15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155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15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220" dirty="0">
                <a:solidFill>
                  <a:srgbClr val="FF0000"/>
                </a:solidFill>
                <a:latin typeface="Calibri"/>
                <a:cs typeface="Calibri"/>
              </a:rPr>
              <a:t>11%</a:t>
            </a:r>
            <a:r>
              <a:rPr sz="150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40" dirty="0">
                <a:solidFill>
                  <a:srgbClr val="404040"/>
                </a:solidFill>
                <a:latin typeface="Calibri"/>
                <a:cs typeface="Calibri"/>
              </a:rPr>
              <a:t>(6%)</a:t>
            </a:r>
            <a:endParaRPr sz="15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05"/>
              </a:spcBef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500" spc="90" dirty="0">
                <a:solidFill>
                  <a:srgbClr val="404040"/>
                </a:solidFill>
                <a:latin typeface="Calibri"/>
                <a:cs typeface="Calibri"/>
              </a:rPr>
              <a:t>Diabetes</a:t>
            </a:r>
            <a:r>
              <a:rPr sz="15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155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15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225" dirty="0">
                <a:solidFill>
                  <a:srgbClr val="FF0000"/>
                </a:solidFill>
                <a:latin typeface="Calibri"/>
                <a:cs typeface="Calibri"/>
              </a:rPr>
              <a:t>19%</a:t>
            </a:r>
            <a:r>
              <a:rPr sz="15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60" dirty="0">
                <a:solidFill>
                  <a:srgbClr val="404040"/>
                </a:solidFill>
                <a:latin typeface="Calibri"/>
                <a:cs typeface="Calibri"/>
              </a:rPr>
              <a:t>(13%)</a:t>
            </a:r>
            <a:endParaRPr sz="15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95"/>
              </a:spcBef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500" spc="90" dirty="0">
                <a:solidFill>
                  <a:srgbClr val="404040"/>
                </a:solidFill>
                <a:latin typeface="Calibri"/>
                <a:cs typeface="Calibri"/>
              </a:rPr>
              <a:t>Obesity</a:t>
            </a:r>
            <a:r>
              <a:rPr sz="15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155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15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220" dirty="0">
                <a:solidFill>
                  <a:srgbClr val="00AF50"/>
                </a:solidFill>
                <a:latin typeface="Calibri"/>
                <a:cs typeface="Calibri"/>
              </a:rPr>
              <a:t>40%</a:t>
            </a:r>
            <a:r>
              <a:rPr sz="1500" b="1" spc="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spc="60" dirty="0">
                <a:solidFill>
                  <a:srgbClr val="404040"/>
                </a:solidFill>
                <a:latin typeface="Calibri"/>
                <a:cs typeface="Calibri"/>
              </a:rPr>
              <a:t>(42%)</a:t>
            </a:r>
            <a:endParaRPr sz="15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05"/>
              </a:spcBef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500" spc="110" dirty="0">
                <a:solidFill>
                  <a:srgbClr val="404040"/>
                </a:solidFill>
                <a:latin typeface="Calibri"/>
                <a:cs typeface="Calibri"/>
              </a:rPr>
              <a:t>Smoking</a:t>
            </a:r>
            <a:r>
              <a:rPr sz="15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155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15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220" dirty="0">
                <a:solidFill>
                  <a:srgbClr val="FF0000"/>
                </a:solidFill>
                <a:latin typeface="Calibri"/>
                <a:cs typeface="Calibri"/>
              </a:rPr>
              <a:t>30%</a:t>
            </a:r>
            <a:r>
              <a:rPr sz="150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60" dirty="0">
                <a:solidFill>
                  <a:srgbClr val="404040"/>
                </a:solidFill>
                <a:latin typeface="Calibri"/>
                <a:cs typeface="Calibri"/>
              </a:rPr>
              <a:t>(14%)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5267" y="1675002"/>
            <a:ext cx="3442335" cy="256667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605"/>
              </a:spcBef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500" spc="60" dirty="0">
                <a:solidFill>
                  <a:srgbClr val="404040"/>
                </a:solidFill>
                <a:latin typeface="Calibri"/>
                <a:cs typeface="Calibri"/>
              </a:rPr>
              <a:t>Poor</a:t>
            </a:r>
            <a:r>
              <a:rPr sz="15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60" dirty="0">
                <a:solidFill>
                  <a:srgbClr val="404040"/>
                </a:solidFill>
                <a:latin typeface="Calibri"/>
                <a:cs typeface="Calibri"/>
              </a:rPr>
              <a:t>mental</a:t>
            </a:r>
            <a:r>
              <a:rPr sz="1500" spc="50" dirty="0">
                <a:solidFill>
                  <a:srgbClr val="404040"/>
                </a:solidFill>
                <a:latin typeface="Calibri"/>
                <a:cs typeface="Calibri"/>
              </a:rPr>
              <a:t> health</a:t>
            </a:r>
            <a:r>
              <a:rPr sz="15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155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15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220" dirty="0">
                <a:solidFill>
                  <a:srgbClr val="00AF50"/>
                </a:solidFill>
                <a:latin typeface="Calibri"/>
                <a:cs typeface="Calibri"/>
              </a:rPr>
              <a:t>18%</a:t>
            </a:r>
            <a:r>
              <a:rPr sz="1500" b="1" spc="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spc="60" dirty="0">
                <a:solidFill>
                  <a:srgbClr val="404040"/>
                </a:solidFill>
                <a:latin typeface="Calibri"/>
                <a:cs typeface="Calibri"/>
              </a:rPr>
              <a:t>(20%)</a:t>
            </a:r>
            <a:endParaRPr sz="15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00"/>
              </a:spcBef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500" spc="80" dirty="0">
                <a:solidFill>
                  <a:srgbClr val="404040"/>
                </a:solidFill>
                <a:latin typeface="Calibri"/>
                <a:cs typeface="Calibri"/>
              </a:rPr>
              <a:t>Uninsured</a:t>
            </a:r>
            <a:r>
              <a:rPr sz="15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105" dirty="0">
                <a:solidFill>
                  <a:srgbClr val="404040"/>
                </a:solidFill>
                <a:latin typeface="Calibri"/>
                <a:cs typeface="Calibri"/>
              </a:rPr>
              <a:t>people</a:t>
            </a:r>
            <a:r>
              <a:rPr sz="15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155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15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220" dirty="0">
                <a:solidFill>
                  <a:srgbClr val="FF0000"/>
                </a:solidFill>
                <a:latin typeface="Calibri"/>
                <a:cs typeface="Calibri"/>
              </a:rPr>
              <a:t>25%</a:t>
            </a:r>
            <a:r>
              <a:rPr sz="150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40" dirty="0">
                <a:solidFill>
                  <a:srgbClr val="404040"/>
                </a:solidFill>
                <a:latin typeface="Calibri"/>
                <a:cs typeface="Calibri"/>
              </a:rPr>
              <a:t>(9%)</a:t>
            </a:r>
            <a:endParaRPr sz="1500">
              <a:latin typeface="Calibri"/>
              <a:cs typeface="Calibri"/>
            </a:endParaRPr>
          </a:p>
          <a:p>
            <a:pPr marL="184785" marR="170815" indent="-172720">
              <a:lnSpc>
                <a:spcPct val="100000"/>
              </a:lnSpc>
              <a:spcBef>
                <a:spcPts val="495"/>
              </a:spcBef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500" b="1" spc="80" dirty="0">
                <a:solidFill>
                  <a:srgbClr val="404040"/>
                </a:solidFill>
                <a:latin typeface="Calibri"/>
                <a:cs typeface="Calibri"/>
              </a:rPr>
              <a:t>Infant</a:t>
            </a:r>
            <a:r>
              <a:rPr sz="15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85" dirty="0">
                <a:solidFill>
                  <a:srgbClr val="404040"/>
                </a:solidFill>
                <a:latin typeface="Calibri"/>
                <a:cs typeface="Calibri"/>
              </a:rPr>
              <a:t>mortality</a:t>
            </a:r>
            <a:r>
              <a:rPr sz="1500" b="1" spc="90" dirty="0">
                <a:solidFill>
                  <a:srgbClr val="404040"/>
                </a:solidFill>
                <a:latin typeface="Calibri"/>
                <a:cs typeface="Calibri"/>
              </a:rPr>
              <a:t> (county)</a:t>
            </a:r>
            <a:r>
              <a:rPr sz="1500" b="1" dirty="0">
                <a:solidFill>
                  <a:srgbClr val="404040"/>
                </a:solidFill>
                <a:latin typeface="Calibri"/>
                <a:cs typeface="Calibri"/>
              </a:rPr>
              <a:t> -</a:t>
            </a:r>
            <a:r>
              <a:rPr sz="1500" b="1" spc="4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204" dirty="0">
                <a:solidFill>
                  <a:srgbClr val="FF0000"/>
                </a:solidFill>
                <a:latin typeface="Calibri"/>
                <a:cs typeface="Calibri"/>
              </a:rPr>
              <a:t>15</a:t>
            </a:r>
            <a:r>
              <a:rPr sz="150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b="1" spc="95" dirty="0">
                <a:solidFill>
                  <a:srgbClr val="FF0000"/>
                </a:solidFill>
                <a:latin typeface="Calibri"/>
                <a:cs typeface="Calibri"/>
              </a:rPr>
              <a:t>per </a:t>
            </a:r>
            <a:r>
              <a:rPr sz="1500" b="1" spc="180" dirty="0">
                <a:solidFill>
                  <a:srgbClr val="FF0000"/>
                </a:solidFill>
                <a:latin typeface="Calibri"/>
                <a:cs typeface="Calibri"/>
              </a:rPr>
              <a:t>100,000</a:t>
            </a:r>
            <a:r>
              <a:rPr sz="150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b="1" spc="140" dirty="0">
                <a:solidFill>
                  <a:srgbClr val="404040"/>
                </a:solidFill>
                <a:latin typeface="Calibri"/>
                <a:cs typeface="Calibri"/>
              </a:rPr>
              <a:t>(6/100k</a:t>
            </a:r>
            <a:r>
              <a:rPr sz="1500" b="1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85" dirty="0">
                <a:solidFill>
                  <a:srgbClr val="404040"/>
                </a:solidFill>
                <a:latin typeface="Calibri"/>
                <a:cs typeface="Calibri"/>
              </a:rPr>
              <a:t>nationally)</a:t>
            </a:r>
            <a:r>
              <a:rPr sz="1500" b="1" spc="75" dirty="0">
                <a:solidFill>
                  <a:srgbClr val="404040"/>
                </a:solidFill>
                <a:latin typeface="Calibri"/>
                <a:cs typeface="Calibri"/>
              </a:rPr>
              <a:t> of </a:t>
            </a:r>
            <a:r>
              <a:rPr sz="1500" b="1" spc="125" dirty="0">
                <a:solidFill>
                  <a:srgbClr val="404040"/>
                </a:solidFill>
                <a:latin typeface="Calibri"/>
                <a:cs typeface="Calibri"/>
              </a:rPr>
              <a:t>Black</a:t>
            </a:r>
            <a:r>
              <a:rPr sz="1500" b="1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105" dirty="0">
                <a:solidFill>
                  <a:srgbClr val="404040"/>
                </a:solidFill>
                <a:latin typeface="Calibri"/>
                <a:cs typeface="Calibri"/>
              </a:rPr>
              <a:t>mothers</a:t>
            </a:r>
            <a:r>
              <a:rPr sz="1500" b="1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130" dirty="0">
                <a:solidFill>
                  <a:srgbClr val="404040"/>
                </a:solidFill>
                <a:latin typeface="Calibri"/>
                <a:cs typeface="Calibri"/>
              </a:rPr>
              <a:t>compared</a:t>
            </a:r>
            <a:r>
              <a:rPr sz="15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85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500" b="1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204" dirty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sz="15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95" dirty="0">
                <a:solidFill>
                  <a:srgbClr val="404040"/>
                </a:solidFill>
                <a:latin typeface="Calibri"/>
                <a:cs typeface="Calibri"/>
              </a:rPr>
              <a:t>per </a:t>
            </a:r>
            <a:r>
              <a:rPr sz="1500" b="1" spc="180" dirty="0">
                <a:solidFill>
                  <a:srgbClr val="404040"/>
                </a:solidFill>
                <a:latin typeface="Calibri"/>
                <a:cs typeface="Calibri"/>
              </a:rPr>
              <a:t>100,000</a:t>
            </a:r>
            <a:r>
              <a:rPr sz="1500" b="1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1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500" b="1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105" dirty="0">
                <a:solidFill>
                  <a:srgbClr val="404040"/>
                </a:solidFill>
                <a:latin typeface="Calibri"/>
                <a:cs typeface="Calibri"/>
              </a:rPr>
              <a:t>White</a:t>
            </a:r>
            <a:r>
              <a:rPr sz="1500" b="1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95" dirty="0">
                <a:solidFill>
                  <a:srgbClr val="404040"/>
                </a:solidFill>
                <a:latin typeface="Calibri"/>
                <a:cs typeface="Calibri"/>
              </a:rPr>
              <a:t>mothers</a:t>
            </a:r>
            <a:endParaRPr sz="15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spcBef>
                <a:spcPts val="505"/>
              </a:spcBef>
              <a:buClr>
                <a:srgbClr val="001F5F"/>
              </a:buClr>
              <a:buFont typeface="Arial"/>
              <a:buChar char="•"/>
              <a:tabLst>
                <a:tab pos="185420" algn="l"/>
              </a:tabLst>
            </a:pPr>
            <a:r>
              <a:rPr sz="1500" b="1" spc="130" dirty="0">
                <a:solidFill>
                  <a:srgbClr val="404040"/>
                </a:solidFill>
                <a:latin typeface="Calibri"/>
                <a:cs typeface="Calibri"/>
              </a:rPr>
              <a:t>Homicides</a:t>
            </a:r>
            <a:r>
              <a:rPr sz="1500" b="1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90" dirty="0">
                <a:solidFill>
                  <a:srgbClr val="404040"/>
                </a:solidFill>
                <a:latin typeface="Calibri"/>
                <a:cs typeface="Calibri"/>
              </a:rPr>
              <a:t>(county)</a:t>
            </a:r>
            <a:r>
              <a:rPr sz="1500" b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-155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15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204" dirty="0">
                <a:solidFill>
                  <a:srgbClr val="FF0000"/>
                </a:solidFill>
                <a:latin typeface="Calibri"/>
                <a:cs typeface="Calibri"/>
              </a:rPr>
              <a:t>43</a:t>
            </a:r>
            <a:r>
              <a:rPr sz="150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b="1" spc="105" dirty="0">
                <a:solidFill>
                  <a:srgbClr val="FF0000"/>
                </a:solidFill>
                <a:latin typeface="Calibri"/>
                <a:cs typeface="Calibri"/>
              </a:rPr>
              <a:t>deaths</a:t>
            </a:r>
            <a:r>
              <a:rPr sz="150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b="1" spc="95" dirty="0">
                <a:solidFill>
                  <a:srgbClr val="FF0000"/>
                </a:solidFill>
                <a:latin typeface="Calibri"/>
                <a:cs typeface="Calibri"/>
              </a:rPr>
              <a:t>per </a:t>
            </a:r>
            <a:r>
              <a:rPr sz="1500" b="1" spc="180" dirty="0">
                <a:solidFill>
                  <a:srgbClr val="FF0000"/>
                </a:solidFill>
                <a:latin typeface="Calibri"/>
                <a:cs typeface="Calibri"/>
              </a:rPr>
              <a:t>100,000</a:t>
            </a:r>
            <a:r>
              <a:rPr sz="150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b="1" spc="120" dirty="0">
                <a:solidFill>
                  <a:srgbClr val="404040"/>
                </a:solidFill>
                <a:latin typeface="Calibri"/>
                <a:cs typeface="Calibri"/>
              </a:rPr>
              <a:t>(5</a:t>
            </a:r>
            <a:r>
              <a:rPr sz="15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105" dirty="0">
                <a:solidFill>
                  <a:srgbClr val="404040"/>
                </a:solidFill>
                <a:latin typeface="Calibri"/>
                <a:cs typeface="Calibri"/>
              </a:rPr>
              <a:t>deaths</a:t>
            </a:r>
            <a:r>
              <a:rPr sz="1500" b="1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120" dirty="0">
                <a:solidFill>
                  <a:srgbClr val="404040"/>
                </a:solidFill>
                <a:latin typeface="Calibri"/>
                <a:cs typeface="Calibri"/>
              </a:rPr>
              <a:t>per</a:t>
            </a:r>
            <a:r>
              <a:rPr sz="1500" b="1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175" dirty="0">
                <a:solidFill>
                  <a:srgbClr val="404040"/>
                </a:solidFill>
                <a:latin typeface="Calibri"/>
                <a:cs typeface="Calibri"/>
              </a:rPr>
              <a:t>100,000 </a:t>
            </a:r>
            <a:r>
              <a:rPr sz="1500" b="1" spc="85" dirty="0">
                <a:solidFill>
                  <a:srgbClr val="404040"/>
                </a:solidFill>
                <a:latin typeface="Calibri"/>
                <a:cs typeface="Calibri"/>
              </a:rPr>
              <a:t>nationally)</a:t>
            </a:r>
            <a:r>
              <a:rPr sz="1500" b="1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130" dirty="0">
                <a:solidFill>
                  <a:srgbClr val="404040"/>
                </a:solidFill>
                <a:latin typeface="Calibri"/>
                <a:cs typeface="Calibri"/>
              </a:rPr>
              <a:t>compared</a:t>
            </a:r>
            <a:r>
              <a:rPr sz="1500" b="1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85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5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204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sz="1500" b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95" dirty="0">
                <a:solidFill>
                  <a:srgbClr val="404040"/>
                </a:solidFill>
                <a:latin typeface="Calibri"/>
                <a:cs typeface="Calibri"/>
              </a:rPr>
              <a:t>deaths </a:t>
            </a:r>
            <a:r>
              <a:rPr sz="1500" b="1" spc="120" dirty="0">
                <a:solidFill>
                  <a:srgbClr val="404040"/>
                </a:solidFill>
                <a:latin typeface="Calibri"/>
                <a:cs typeface="Calibri"/>
              </a:rPr>
              <a:t>per</a:t>
            </a:r>
            <a:r>
              <a:rPr sz="1500" b="1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spc="170" dirty="0">
                <a:solidFill>
                  <a:srgbClr val="404040"/>
                </a:solidFill>
                <a:latin typeface="Calibri"/>
                <a:cs typeface="Calibri"/>
              </a:rPr>
              <a:t>100,000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1936</Words>
  <Application>Microsoft Office PowerPoint</Application>
  <PresentationFormat>On-screen Show (16:9)</PresentationFormat>
  <Paragraphs>194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Gill Sans MT</vt:lpstr>
      <vt:lpstr>Rockwell</vt:lpstr>
      <vt:lpstr>Times New Roman</vt:lpstr>
      <vt:lpstr>Office Theme</vt:lpstr>
      <vt:lpstr>O R CHAR D KN O B COLLABOR ATIVE</vt:lpstr>
      <vt:lpstr>HISTORY</vt:lpstr>
      <vt:lpstr>BACKGROUND</vt:lpstr>
      <vt:lpstr>ORCHARD KNOB COLLABORATIVE (OKC)</vt:lpstr>
      <vt:lpstr>ORCHARD KNOB COLLABORATIVE: MISSION, VISION, &amp; GOALS</vt:lpstr>
      <vt:lpstr>COLLABORATIVE ANCHOR INSTITUTIONS</vt:lpstr>
      <vt:lpstr>COLLABORATIVE PLAN</vt:lpstr>
      <vt:lpstr>ORCHARD KNOB DEMOGRAPHICS</vt:lpstr>
      <vt:lpstr>WHY IS HEALTHCARE THE FRAMEWORK? P E R C E N T A G E S A R E F O R O K C Z I P , N A T I O N A L P E R C E N T A G E S A R E I N P A R E N T HE S E S</vt:lpstr>
      <vt:lpstr>A STATEWIDE ISSUE</vt:lpstr>
      <vt:lpstr>A STATEWIDE ISSUE</vt:lpstr>
      <vt:lpstr>A STATEWIDE ISSUE</vt:lpstr>
      <vt:lpstr>A STATEWIDE ISSUE</vt:lpstr>
      <vt:lpstr>1ST ROUND OF FUNDRAISING</vt:lpstr>
      <vt:lpstr>2ND ROUND OF FUNDRAISING</vt:lpstr>
      <vt:lpstr>G OA L 1 :</vt:lpstr>
      <vt:lpstr>CONNECT TO PURPOSE</vt:lpstr>
      <vt:lpstr>PowerPoint Presentation</vt:lpstr>
      <vt:lpstr>HOME RESTORATION PROJECT- HOME 1</vt:lpstr>
      <vt:lpstr>HOME RESTORATION PROJECT- HOME 2</vt:lpstr>
      <vt:lpstr>HOME RESTORATION PROJECT- HOME 3</vt:lpstr>
      <vt:lpstr>HOME RESTORATION PROJECT- HOME 4</vt:lpstr>
      <vt:lpstr>HOME RESTORATION PROJECT- HOME 5</vt:lpstr>
      <vt:lpstr>HOME RESTORATION PROJECTS – PHASE 2</vt:lpstr>
      <vt:lpstr>G OA L S 2 &amp; 3 :</vt:lpstr>
      <vt:lpstr>A M U LT I - A G E N C Y P L A N T O C O O R D I N AT E</vt:lpstr>
      <vt:lpstr>PowerPoint Presentation</vt:lpstr>
      <vt:lpstr>PowerPoint Presentation</vt:lpstr>
      <vt:lpstr>THE FUTURE ENVISIONED</vt:lpstr>
      <vt:lpstr>S O C I A L I N F R A S T R U C T U R E &amp; H E A LT H L I V I N G P R OJ E C T S</vt:lpstr>
      <vt:lpstr>SOCIAL INFRASTRUCTURE &amp; HEALTH LIVING PROJECTS</vt:lpstr>
      <vt:lpstr>ENTRY AND EXIT SIGNS</vt:lpstr>
      <vt:lpstr>NEW STREET SIGN TOPPERS</vt:lpstr>
      <vt:lpstr>CURB AND YARD APPEAL</vt:lpstr>
      <vt:lpstr>I M P R OV I N G A I R Q U A L I T Y</vt:lpstr>
      <vt:lpstr>R E PA I R I N G A N D PA I N T I N G C R O S S W A L K S</vt:lpstr>
      <vt:lpstr>IMPROVED STREET &amp; GROUND LIGHTING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Evans Snardon Whitney</dc:creator>
  <cp:lastModifiedBy>Phil Trammell</cp:lastModifiedBy>
  <cp:revision>1</cp:revision>
  <dcterms:created xsi:type="dcterms:W3CDTF">2022-03-21T12:13:36Z</dcterms:created>
  <dcterms:modified xsi:type="dcterms:W3CDTF">2022-08-20T14:58:34Z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2022-03-21T00:00:00Z</vt:filetime>
  </property>
</Properties>
</file>