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57" r:id="rId2"/>
  </p:sldMasterIdLst>
  <p:notesMasterIdLst>
    <p:notesMasterId r:id="rId50"/>
  </p:notesMasterIdLst>
  <p:sldIdLst>
    <p:sldId id="298" r:id="rId3"/>
    <p:sldId id="273" r:id="rId4"/>
    <p:sldId id="307" r:id="rId5"/>
    <p:sldId id="318" r:id="rId6"/>
    <p:sldId id="349" r:id="rId7"/>
    <p:sldId id="337" r:id="rId8"/>
    <p:sldId id="345" r:id="rId9"/>
    <p:sldId id="328" r:id="rId10"/>
    <p:sldId id="350" r:id="rId11"/>
    <p:sldId id="330" r:id="rId12"/>
    <p:sldId id="344" r:id="rId13"/>
    <p:sldId id="340" r:id="rId14"/>
    <p:sldId id="332" r:id="rId15"/>
    <p:sldId id="342" r:id="rId16"/>
    <p:sldId id="351" r:id="rId17"/>
    <p:sldId id="352" r:id="rId18"/>
    <p:sldId id="353" r:id="rId19"/>
    <p:sldId id="354" r:id="rId20"/>
    <p:sldId id="355" r:id="rId21"/>
    <p:sldId id="356" r:id="rId22"/>
    <p:sldId id="357" r:id="rId23"/>
    <p:sldId id="358" r:id="rId24"/>
    <p:sldId id="359" r:id="rId25"/>
    <p:sldId id="360" r:id="rId26"/>
    <p:sldId id="361" r:id="rId27"/>
    <p:sldId id="362" r:id="rId28"/>
    <p:sldId id="363" r:id="rId29"/>
    <p:sldId id="364" r:id="rId30"/>
    <p:sldId id="365" r:id="rId31"/>
    <p:sldId id="366" r:id="rId32"/>
    <p:sldId id="367" r:id="rId33"/>
    <p:sldId id="368" r:id="rId34"/>
    <p:sldId id="369" r:id="rId35"/>
    <p:sldId id="370" r:id="rId36"/>
    <p:sldId id="371" r:id="rId37"/>
    <p:sldId id="372" r:id="rId38"/>
    <p:sldId id="373" r:id="rId39"/>
    <p:sldId id="374" r:id="rId40"/>
    <p:sldId id="375" r:id="rId41"/>
    <p:sldId id="376" r:id="rId42"/>
    <p:sldId id="377" r:id="rId43"/>
    <p:sldId id="378" r:id="rId44"/>
    <p:sldId id="379" r:id="rId45"/>
    <p:sldId id="380" r:id="rId46"/>
    <p:sldId id="381" r:id="rId47"/>
    <p:sldId id="382" r:id="rId48"/>
    <p:sldId id="327" r:id="rId49"/>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ve Pytel" initials="EP" lastIdx="5" clrIdx="0">
    <p:extLst>
      <p:ext uri="{19B8F6BF-5375-455C-9EA6-DF929625EA0E}">
        <p15:presenceInfo xmlns:p15="http://schemas.microsoft.com/office/powerpoint/2012/main" userId="S-1-5-21-680162632-2487546329-2473537966-361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A638"/>
    <a:srgbClr val="FFFFFF"/>
    <a:srgbClr val="228DBA"/>
    <a:srgbClr val="4BACC6"/>
    <a:srgbClr val="6A646A"/>
    <a:srgbClr val="9BBB5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33" autoAdjust="0"/>
    <p:restoredTop sz="79826" autoAdjust="0"/>
  </p:normalViewPr>
  <p:slideViewPr>
    <p:cSldViewPr snapToGrid="0" snapToObjects="1">
      <p:cViewPr varScale="1">
        <p:scale>
          <a:sx n="70" d="100"/>
          <a:sy n="70" d="100"/>
        </p:scale>
        <p:origin x="1902" y="60"/>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commentAuthors" Target="commentAuthor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2670D91-1269-47B6-84B3-E8FBDDBA8F5F}" type="doc">
      <dgm:prSet loTypeId="urn:microsoft.com/office/officeart/2005/8/layout/arrow3" loCatId="relationship" qsTypeId="urn:microsoft.com/office/officeart/2005/8/quickstyle/simple1" qsCatId="simple" csTypeId="urn:microsoft.com/office/officeart/2005/8/colors/colorful4" csCatId="colorful" phldr="1"/>
      <dgm:spPr/>
      <dgm:t>
        <a:bodyPr/>
        <a:lstStyle/>
        <a:p>
          <a:endParaRPr lang="en-US"/>
        </a:p>
      </dgm:t>
    </dgm:pt>
    <dgm:pt modelId="{A88F2798-B164-4D73-BD73-7A019BB19A18}">
      <dgm:prSet phldrT="[Text]"/>
      <dgm:spPr/>
      <dgm:t>
        <a:bodyPr/>
        <a:lstStyle/>
        <a:p>
          <a:r>
            <a:rPr lang="en-US" dirty="0" smtClean="0">
              <a:latin typeface="Effra" panose="020B0506080202020204" pitchFamily="34" charset="0"/>
            </a:rPr>
            <a:t>Top Down resulting in yes/no</a:t>
          </a:r>
          <a:endParaRPr lang="en-US" dirty="0">
            <a:latin typeface="Effra" panose="020B0506080202020204" pitchFamily="34" charset="0"/>
          </a:endParaRPr>
        </a:p>
      </dgm:t>
    </dgm:pt>
    <dgm:pt modelId="{294F7C8A-EB95-4131-8CE3-071A5E283B84}" type="parTrans" cxnId="{66E671FE-F667-4938-86AD-0A3F57BD4A6C}">
      <dgm:prSet/>
      <dgm:spPr/>
      <dgm:t>
        <a:bodyPr/>
        <a:lstStyle/>
        <a:p>
          <a:endParaRPr lang="en-US"/>
        </a:p>
      </dgm:t>
    </dgm:pt>
    <dgm:pt modelId="{68A633AE-BE60-4159-BB01-382719EBE671}" type="sibTrans" cxnId="{66E671FE-F667-4938-86AD-0A3F57BD4A6C}">
      <dgm:prSet/>
      <dgm:spPr/>
      <dgm:t>
        <a:bodyPr/>
        <a:lstStyle/>
        <a:p>
          <a:endParaRPr lang="en-US"/>
        </a:p>
      </dgm:t>
    </dgm:pt>
    <dgm:pt modelId="{0E21AD6A-093F-4F4F-94C7-FDAFC4325C6A}">
      <dgm:prSet phldrT="[Text]"/>
      <dgm:spPr/>
      <dgm:t>
        <a:bodyPr/>
        <a:lstStyle/>
        <a:p>
          <a:r>
            <a:rPr lang="en-US" dirty="0" smtClean="0">
              <a:latin typeface="Effra" panose="020B0506080202020204" pitchFamily="34" charset="0"/>
            </a:rPr>
            <a:t>Behavior change resulting in participation rate</a:t>
          </a:r>
          <a:endParaRPr lang="en-US" dirty="0">
            <a:latin typeface="Effra" panose="020B0506080202020204" pitchFamily="34" charset="0"/>
          </a:endParaRPr>
        </a:p>
      </dgm:t>
    </dgm:pt>
    <dgm:pt modelId="{CF597F0C-512E-47DA-A983-EE8C74DE1DDB}" type="parTrans" cxnId="{FD4E13A2-1A27-41B1-B765-9B1F1A4960ED}">
      <dgm:prSet/>
      <dgm:spPr/>
      <dgm:t>
        <a:bodyPr/>
        <a:lstStyle/>
        <a:p>
          <a:endParaRPr lang="en-US"/>
        </a:p>
      </dgm:t>
    </dgm:pt>
    <dgm:pt modelId="{38608ADA-236F-4878-B23E-4E4E855E05E9}" type="sibTrans" cxnId="{FD4E13A2-1A27-41B1-B765-9B1F1A4960ED}">
      <dgm:prSet/>
      <dgm:spPr/>
      <dgm:t>
        <a:bodyPr/>
        <a:lstStyle/>
        <a:p>
          <a:endParaRPr lang="en-US"/>
        </a:p>
      </dgm:t>
    </dgm:pt>
    <dgm:pt modelId="{950728CA-D094-4836-BE25-EB7E6C6AF74F}" type="pres">
      <dgm:prSet presAssocID="{52670D91-1269-47B6-84B3-E8FBDDBA8F5F}" presName="compositeShape" presStyleCnt="0">
        <dgm:presLayoutVars>
          <dgm:chMax val="2"/>
          <dgm:dir/>
          <dgm:resizeHandles val="exact"/>
        </dgm:presLayoutVars>
      </dgm:prSet>
      <dgm:spPr/>
      <dgm:t>
        <a:bodyPr/>
        <a:lstStyle/>
        <a:p>
          <a:endParaRPr lang="en-US"/>
        </a:p>
      </dgm:t>
    </dgm:pt>
    <dgm:pt modelId="{4F9059BE-FA33-4DD8-B629-A3B33951622B}" type="pres">
      <dgm:prSet presAssocID="{52670D91-1269-47B6-84B3-E8FBDDBA8F5F}" presName="divider" presStyleLbl="fgShp" presStyleIdx="0" presStyleCnt="1"/>
      <dgm:spPr/>
      <dgm:t>
        <a:bodyPr/>
        <a:lstStyle/>
        <a:p>
          <a:endParaRPr lang="en-US"/>
        </a:p>
      </dgm:t>
    </dgm:pt>
    <dgm:pt modelId="{54282C22-3989-46E0-BC28-830EEA0D9B31}" type="pres">
      <dgm:prSet presAssocID="{A88F2798-B164-4D73-BD73-7A019BB19A18}" presName="downArrow" presStyleLbl="node1" presStyleIdx="0" presStyleCnt="2"/>
      <dgm:spPr/>
    </dgm:pt>
    <dgm:pt modelId="{9D7F02CB-F7B3-434A-8A1E-EEF294755636}" type="pres">
      <dgm:prSet presAssocID="{A88F2798-B164-4D73-BD73-7A019BB19A18}" presName="downArrowText" presStyleLbl="revTx" presStyleIdx="0" presStyleCnt="2" custScaleX="184779" custScaleY="47283" custLinFactNeighborX="-12485" custLinFactNeighborY="-15134">
        <dgm:presLayoutVars>
          <dgm:bulletEnabled val="1"/>
        </dgm:presLayoutVars>
      </dgm:prSet>
      <dgm:spPr/>
      <dgm:t>
        <a:bodyPr/>
        <a:lstStyle/>
        <a:p>
          <a:endParaRPr lang="en-US"/>
        </a:p>
      </dgm:t>
    </dgm:pt>
    <dgm:pt modelId="{C20C2D1F-E54B-4817-BE0B-6E43C7ECDBFC}" type="pres">
      <dgm:prSet presAssocID="{0E21AD6A-093F-4F4F-94C7-FDAFC4325C6A}" presName="upArrow" presStyleLbl="node1" presStyleIdx="1" presStyleCnt="2"/>
      <dgm:spPr>
        <a:solidFill>
          <a:srgbClr val="80A638"/>
        </a:solidFill>
      </dgm:spPr>
      <dgm:t>
        <a:bodyPr/>
        <a:lstStyle/>
        <a:p>
          <a:endParaRPr lang="en-US"/>
        </a:p>
      </dgm:t>
    </dgm:pt>
    <dgm:pt modelId="{68B61E2B-000B-4FAA-AE07-19EF7E831645}" type="pres">
      <dgm:prSet presAssocID="{0E21AD6A-093F-4F4F-94C7-FDAFC4325C6A}" presName="upArrowText" presStyleLbl="revTx" presStyleIdx="1" presStyleCnt="2" custScaleX="164786" custScaleY="51627" custLinFactNeighborX="-14482" custLinFactNeighborY="-540">
        <dgm:presLayoutVars>
          <dgm:bulletEnabled val="1"/>
        </dgm:presLayoutVars>
      </dgm:prSet>
      <dgm:spPr/>
      <dgm:t>
        <a:bodyPr/>
        <a:lstStyle/>
        <a:p>
          <a:endParaRPr lang="en-US"/>
        </a:p>
      </dgm:t>
    </dgm:pt>
  </dgm:ptLst>
  <dgm:cxnLst>
    <dgm:cxn modelId="{66E671FE-F667-4938-86AD-0A3F57BD4A6C}" srcId="{52670D91-1269-47B6-84B3-E8FBDDBA8F5F}" destId="{A88F2798-B164-4D73-BD73-7A019BB19A18}" srcOrd="0" destOrd="0" parTransId="{294F7C8A-EB95-4131-8CE3-071A5E283B84}" sibTransId="{68A633AE-BE60-4159-BB01-382719EBE671}"/>
    <dgm:cxn modelId="{FD4E13A2-1A27-41B1-B765-9B1F1A4960ED}" srcId="{52670D91-1269-47B6-84B3-E8FBDDBA8F5F}" destId="{0E21AD6A-093F-4F4F-94C7-FDAFC4325C6A}" srcOrd="1" destOrd="0" parTransId="{CF597F0C-512E-47DA-A983-EE8C74DE1DDB}" sibTransId="{38608ADA-236F-4878-B23E-4E4E855E05E9}"/>
    <dgm:cxn modelId="{81C8707D-E3B9-42A4-9A7A-5A0D5A0E265B}" type="presOf" srcId="{0E21AD6A-093F-4F4F-94C7-FDAFC4325C6A}" destId="{68B61E2B-000B-4FAA-AE07-19EF7E831645}" srcOrd="0" destOrd="0" presId="urn:microsoft.com/office/officeart/2005/8/layout/arrow3"/>
    <dgm:cxn modelId="{291EC8DE-1C5A-4681-8A6D-3289B80E54D3}" type="presOf" srcId="{52670D91-1269-47B6-84B3-E8FBDDBA8F5F}" destId="{950728CA-D094-4836-BE25-EB7E6C6AF74F}" srcOrd="0" destOrd="0" presId="urn:microsoft.com/office/officeart/2005/8/layout/arrow3"/>
    <dgm:cxn modelId="{0B244E94-4313-4424-8AFF-5486B6322203}" type="presOf" srcId="{A88F2798-B164-4D73-BD73-7A019BB19A18}" destId="{9D7F02CB-F7B3-434A-8A1E-EEF294755636}" srcOrd="0" destOrd="0" presId="urn:microsoft.com/office/officeart/2005/8/layout/arrow3"/>
    <dgm:cxn modelId="{1BA77DDB-807A-449D-9ADE-407941B05735}" type="presParOf" srcId="{950728CA-D094-4836-BE25-EB7E6C6AF74F}" destId="{4F9059BE-FA33-4DD8-B629-A3B33951622B}" srcOrd="0" destOrd="0" presId="urn:microsoft.com/office/officeart/2005/8/layout/arrow3"/>
    <dgm:cxn modelId="{3B3E34DF-36E7-4968-974F-A9EEFD6F43F0}" type="presParOf" srcId="{950728CA-D094-4836-BE25-EB7E6C6AF74F}" destId="{54282C22-3989-46E0-BC28-830EEA0D9B31}" srcOrd="1" destOrd="0" presId="urn:microsoft.com/office/officeart/2005/8/layout/arrow3"/>
    <dgm:cxn modelId="{C51A2E47-AC63-4C45-A527-CE88973CF7BD}" type="presParOf" srcId="{950728CA-D094-4836-BE25-EB7E6C6AF74F}" destId="{9D7F02CB-F7B3-434A-8A1E-EEF294755636}" srcOrd="2" destOrd="0" presId="urn:microsoft.com/office/officeart/2005/8/layout/arrow3"/>
    <dgm:cxn modelId="{95AA57FB-85C5-4D5C-8C1B-E9A50E8E7B8F}" type="presParOf" srcId="{950728CA-D094-4836-BE25-EB7E6C6AF74F}" destId="{C20C2D1F-E54B-4817-BE0B-6E43C7ECDBFC}" srcOrd="3" destOrd="0" presId="urn:microsoft.com/office/officeart/2005/8/layout/arrow3"/>
    <dgm:cxn modelId="{39696066-4C85-4A79-A826-B32266AE6794}" type="presParOf" srcId="{950728CA-D094-4836-BE25-EB7E6C6AF74F}" destId="{68B61E2B-000B-4FAA-AE07-19EF7E831645}" srcOrd="4" destOrd="0" presId="urn:microsoft.com/office/officeart/2005/8/layout/arrow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9059BE-FA33-4DD8-B629-A3B33951622B}">
      <dsp:nvSpPr>
        <dsp:cNvPr id="0" name=""/>
        <dsp:cNvSpPr/>
      </dsp:nvSpPr>
      <dsp:spPr>
        <a:xfrm rot="21300000">
          <a:off x="25254" y="1794666"/>
          <a:ext cx="8179091" cy="936629"/>
        </a:xfrm>
        <a:prstGeom prst="mathMinus">
          <a:avLst/>
        </a:prstGeom>
        <a:solidFill>
          <a:schemeClr val="accent4">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4282C22-3989-46E0-BC28-830EEA0D9B31}">
      <dsp:nvSpPr>
        <dsp:cNvPr id="0" name=""/>
        <dsp:cNvSpPr/>
      </dsp:nvSpPr>
      <dsp:spPr>
        <a:xfrm>
          <a:off x="987552" y="226298"/>
          <a:ext cx="2468880" cy="1810385"/>
        </a:xfrm>
        <a:prstGeom prst="downArrow">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D7F02CB-F7B3-434A-8A1E-EEF294755636}">
      <dsp:nvSpPr>
        <dsp:cNvPr id="0" name=""/>
        <dsp:cNvSpPr/>
      </dsp:nvSpPr>
      <dsp:spPr>
        <a:xfrm>
          <a:off x="2916583" y="213367"/>
          <a:ext cx="4866103" cy="8988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3576" tIns="163576" rIns="163576" bIns="163576" numCol="1" spcCol="1270" anchor="ctr" anchorCtr="0">
          <a:noAutofit/>
        </a:bodyPr>
        <a:lstStyle/>
        <a:p>
          <a:pPr lvl="0" algn="ctr" defTabSz="1022350">
            <a:lnSpc>
              <a:spcPct val="90000"/>
            </a:lnSpc>
            <a:spcBef>
              <a:spcPct val="0"/>
            </a:spcBef>
            <a:spcAft>
              <a:spcPct val="35000"/>
            </a:spcAft>
          </a:pPr>
          <a:r>
            <a:rPr lang="en-US" sz="2300" kern="1200" dirty="0" smtClean="0">
              <a:latin typeface="Effra" panose="020B0506080202020204" pitchFamily="34" charset="0"/>
            </a:rPr>
            <a:t>Top Down resulting in yes/no</a:t>
          </a:r>
          <a:endParaRPr lang="en-US" sz="2300" kern="1200" dirty="0">
            <a:latin typeface="Effra" panose="020B0506080202020204" pitchFamily="34" charset="0"/>
          </a:endParaRPr>
        </a:p>
      </dsp:txBody>
      <dsp:txXfrm>
        <a:off x="2916583" y="213367"/>
        <a:ext cx="4866103" cy="898804"/>
      </dsp:txXfrm>
    </dsp:sp>
    <dsp:sp modelId="{C20C2D1F-E54B-4817-BE0B-6E43C7ECDBFC}">
      <dsp:nvSpPr>
        <dsp:cNvPr id="0" name=""/>
        <dsp:cNvSpPr/>
      </dsp:nvSpPr>
      <dsp:spPr>
        <a:xfrm>
          <a:off x="4773168" y="2489279"/>
          <a:ext cx="2468880" cy="1810385"/>
        </a:xfrm>
        <a:prstGeom prst="upArrow">
          <a:avLst/>
        </a:prstGeom>
        <a:solidFill>
          <a:srgbClr val="80A638"/>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8B61E2B-000B-4FAA-AE07-19EF7E831645}">
      <dsp:nvSpPr>
        <dsp:cNvPr id="0" name=""/>
        <dsp:cNvSpPr/>
      </dsp:nvSpPr>
      <dsp:spPr>
        <a:xfrm>
          <a:off x="0" y="3074555"/>
          <a:ext cx="4339593" cy="9813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3576" tIns="163576" rIns="163576" bIns="163576" numCol="1" spcCol="1270" anchor="ctr" anchorCtr="0">
          <a:noAutofit/>
        </a:bodyPr>
        <a:lstStyle/>
        <a:p>
          <a:pPr lvl="0" algn="ctr" defTabSz="1022350">
            <a:lnSpc>
              <a:spcPct val="90000"/>
            </a:lnSpc>
            <a:spcBef>
              <a:spcPct val="0"/>
            </a:spcBef>
            <a:spcAft>
              <a:spcPct val="35000"/>
            </a:spcAft>
          </a:pPr>
          <a:r>
            <a:rPr lang="en-US" sz="2300" kern="1200" dirty="0" smtClean="0">
              <a:latin typeface="Effra" panose="020B0506080202020204" pitchFamily="34" charset="0"/>
            </a:rPr>
            <a:t>Behavior change resulting in participation rate</a:t>
          </a:r>
          <a:endParaRPr lang="en-US" sz="2300" kern="1200" dirty="0">
            <a:latin typeface="Effra" panose="020B0506080202020204" pitchFamily="34" charset="0"/>
          </a:endParaRPr>
        </a:p>
      </dsp:txBody>
      <dsp:txXfrm>
        <a:off x="0" y="3074555"/>
        <a:ext cx="4339593" cy="981379"/>
      </dsp:txXfrm>
    </dsp:sp>
  </dsp:spTree>
</dsp:drawing>
</file>

<file path=ppt/diagrams/layout1.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C933F1BB-5AF7-434F-A174-22329244F2EC}" type="datetimeFigureOut">
              <a:rPr lang="en-US" smtClean="0"/>
              <a:t>12/22/2015</a:t>
            </a:fld>
            <a:endParaRPr lang="en-US"/>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AA871051-3583-496B-8041-A44BDD75CA52}" type="slidenum">
              <a:rPr lang="en-US" smtClean="0"/>
              <a:t>‹#›</a:t>
            </a:fld>
            <a:endParaRPr lang="en-US"/>
          </a:p>
        </p:txBody>
      </p:sp>
    </p:spTree>
    <p:extLst>
      <p:ext uri="{BB962C8B-B14F-4D97-AF65-F5344CB8AC3E}">
        <p14:creationId xmlns:p14="http://schemas.microsoft.com/office/powerpoint/2010/main" val="27777762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A871051-3583-496B-8041-A44BDD75CA52}" type="slidenum">
              <a:rPr lang="en-US" smtClean="0"/>
              <a:t>1</a:t>
            </a:fld>
            <a:endParaRPr lang="en-US"/>
          </a:p>
        </p:txBody>
      </p:sp>
    </p:spTree>
    <p:extLst>
      <p:ext uri="{BB962C8B-B14F-4D97-AF65-F5344CB8AC3E}">
        <p14:creationId xmlns:p14="http://schemas.microsoft.com/office/powerpoint/2010/main" val="27432480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A871051-3583-496B-8041-A44BDD75CA52}" type="slidenum">
              <a:rPr lang="en-US" smtClean="0"/>
              <a:t>10</a:t>
            </a:fld>
            <a:endParaRPr lang="en-US"/>
          </a:p>
        </p:txBody>
      </p:sp>
    </p:spTree>
    <p:extLst>
      <p:ext uri="{BB962C8B-B14F-4D97-AF65-F5344CB8AC3E}">
        <p14:creationId xmlns:p14="http://schemas.microsoft.com/office/powerpoint/2010/main" val="24907336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A871051-3583-496B-8041-A44BDD75CA52}" type="slidenum">
              <a:rPr lang="en-US" smtClean="0"/>
              <a:t>11</a:t>
            </a:fld>
            <a:endParaRPr lang="en-US"/>
          </a:p>
        </p:txBody>
      </p:sp>
    </p:spTree>
    <p:extLst>
      <p:ext uri="{BB962C8B-B14F-4D97-AF65-F5344CB8AC3E}">
        <p14:creationId xmlns:p14="http://schemas.microsoft.com/office/powerpoint/2010/main" val="17328670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A871051-3583-496B-8041-A44BDD75CA52}" type="slidenum">
              <a:rPr lang="en-US" smtClean="0"/>
              <a:t>12</a:t>
            </a:fld>
            <a:endParaRPr lang="en-US"/>
          </a:p>
        </p:txBody>
      </p:sp>
    </p:spTree>
    <p:extLst>
      <p:ext uri="{BB962C8B-B14F-4D97-AF65-F5344CB8AC3E}">
        <p14:creationId xmlns:p14="http://schemas.microsoft.com/office/powerpoint/2010/main" val="29477401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871051-3583-496B-8041-A44BDD75CA52}" type="slidenum">
              <a:rPr lang="en-US" smtClean="0"/>
              <a:t>13</a:t>
            </a:fld>
            <a:endParaRPr lang="en-US"/>
          </a:p>
        </p:txBody>
      </p:sp>
    </p:spTree>
    <p:extLst>
      <p:ext uri="{BB962C8B-B14F-4D97-AF65-F5344CB8AC3E}">
        <p14:creationId xmlns:p14="http://schemas.microsoft.com/office/powerpoint/2010/main" val="26746438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871051-3583-496B-8041-A44BDD75CA52}" type="slidenum">
              <a:rPr lang="en-US" smtClean="0"/>
              <a:t>14</a:t>
            </a:fld>
            <a:endParaRPr lang="en-US"/>
          </a:p>
        </p:txBody>
      </p:sp>
    </p:spTree>
    <p:extLst>
      <p:ext uri="{BB962C8B-B14F-4D97-AF65-F5344CB8AC3E}">
        <p14:creationId xmlns:p14="http://schemas.microsoft.com/office/powerpoint/2010/main" val="20296593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871051-3583-496B-8041-A44BDD75CA52}" type="slidenum">
              <a:rPr lang="en-US" smtClean="0"/>
              <a:t>15</a:t>
            </a:fld>
            <a:endParaRPr lang="en-US"/>
          </a:p>
        </p:txBody>
      </p:sp>
    </p:spTree>
    <p:extLst>
      <p:ext uri="{BB962C8B-B14F-4D97-AF65-F5344CB8AC3E}">
        <p14:creationId xmlns:p14="http://schemas.microsoft.com/office/powerpoint/2010/main" val="40219251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871051-3583-496B-8041-A44BDD75CA52}" type="slidenum">
              <a:rPr lang="en-US" smtClean="0"/>
              <a:t>16</a:t>
            </a:fld>
            <a:endParaRPr lang="en-US"/>
          </a:p>
        </p:txBody>
      </p:sp>
    </p:spTree>
    <p:extLst>
      <p:ext uri="{BB962C8B-B14F-4D97-AF65-F5344CB8AC3E}">
        <p14:creationId xmlns:p14="http://schemas.microsoft.com/office/powerpoint/2010/main" val="30488024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871051-3583-496B-8041-A44BDD75CA52}" type="slidenum">
              <a:rPr lang="en-US" smtClean="0"/>
              <a:t>17</a:t>
            </a:fld>
            <a:endParaRPr lang="en-US"/>
          </a:p>
        </p:txBody>
      </p:sp>
    </p:spTree>
    <p:extLst>
      <p:ext uri="{BB962C8B-B14F-4D97-AF65-F5344CB8AC3E}">
        <p14:creationId xmlns:p14="http://schemas.microsoft.com/office/powerpoint/2010/main" val="30207803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871051-3583-496B-8041-A44BDD75CA52}" type="slidenum">
              <a:rPr lang="en-US" smtClean="0"/>
              <a:t>18</a:t>
            </a:fld>
            <a:endParaRPr lang="en-US"/>
          </a:p>
        </p:txBody>
      </p:sp>
    </p:spTree>
    <p:extLst>
      <p:ext uri="{BB962C8B-B14F-4D97-AF65-F5344CB8AC3E}">
        <p14:creationId xmlns:p14="http://schemas.microsoft.com/office/powerpoint/2010/main" val="9015685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871051-3583-496B-8041-A44BDD75CA52}" type="slidenum">
              <a:rPr lang="en-US" smtClean="0"/>
              <a:t>19</a:t>
            </a:fld>
            <a:endParaRPr lang="en-US"/>
          </a:p>
        </p:txBody>
      </p:sp>
    </p:spTree>
    <p:extLst>
      <p:ext uri="{BB962C8B-B14F-4D97-AF65-F5344CB8AC3E}">
        <p14:creationId xmlns:p14="http://schemas.microsoft.com/office/powerpoint/2010/main" val="15372019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A871051-3583-496B-8041-A44BDD75CA52}" type="slidenum">
              <a:rPr lang="en-US" smtClean="0"/>
              <a:t>2</a:t>
            </a:fld>
            <a:endParaRPr lang="en-US"/>
          </a:p>
        </p:txBody>
      </p:sp>
    </p:spTree>
    <p:extLst>
      <p:ext uri="{BB962C8B-B14F-4D97-AF65-F5344CB8AC3E}">
        <p14:creationId xmlns:p14="http://schemas.microsoft.com/office/powerpoint/2010/main" val="32024500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871051-3583-496B-8041-A44BDD75CA52}" type="slidenum">
              <a:rPr lang="en-US" smtClean="0"/>
              <a:t>20</a:t>
            </a:fld>
            <a:endParaRPr lang="en-US"/>
          </a:p>
        </p:txBody>
      </p:sp>
    </p:spTree>
    <p:extLst>
      <p:ext uri="{BB962C8B-B14F-4D97-AF65-F5344CB8AC3E}">
        <p14:creationId xmlns:p14="http://schemas.microsoft.com/office/powerpoint/2010/main" val="15980010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871051-3583-496B-8041-A44BDD75CA52}" type="slidenum">
              <a:rPr lang="en-US" smtClean="0"/>
              <a:t>21</a:t>
            </a:fld>
            <a:endParaRPr lang="en-US"/>
          </a:p>
        </p:txBody>
      </p:sp>
    </p:spTree>
    <p:extLst>
      <p:ext uri="{BB962C8B-B14F-4D97-AF65-F5344CB8AC3E}">
        <p14:creationId xmlns:p14="http://schemas.microsoft.com/office/powerpoint/2010/main" val="41491264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871051-3583-496B-8041-A44BDD75CA52}" type="slidenum">
              <a:rPr lang="en-US" smtClean="0"/>
              <a:t>22</a:t>
            </a:fld>
            <a:endParaRPr lang="en-US"/>
          </a:p>
        </p:txBody>
      </p:sp>
    </p:spTree>
    <p:extLst>
      <p:ext uri="{BB962C8B-B14F-4D97-AF65-F5344CB8AC3E}">
        <p14:creationId xmlns:p14="http://schemas.microsoft.com/office/powerpoint/2010/main" val="35123269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871051-3583-496B-8041-A44BDD75CA52}" type="slidenum">
              <a:rPr lang="en-US" smtClean="0"/>
              <a:t>23</a:t>
            </a:fld>
            <a:endParaRPr lang="en-US"/>
          </a:p>
        </p:txBody>
      </p:sp>
    </p:spTree>
    <p:extLst>
      <p:ext uri="{BB962C8B-B14F-4D97-AF65-F5344CB8AC3E}">
        <p14:creationId xmlns:p14="http://schemas.microsoft.com/office/powerpoint/2010/main" val="20689558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871051-3583-496B-8041-A44BDD75CA52}" type="slidenum">
              <a:rPr lang="en-US" smtClean="0"/>
              <a:t>24</a:t>
            </a:fld>
            <a:endParaRPr lang="en-US"/>
          </a:p>
        </p:txBody>
      </p:sp>
    </p:spTree>
    <p:extLst>
      <p:ext uri="{BB962C8B-B14F-4D97-AF65-F5344CB8AC3E}">
        <p14:creationId xmlns:p14="http://schemas.microsoft.com/office/powerpoint/2010/main" val="12837931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871051-3583-496B-8041-A44BDD75CA52}" type="slidenum">
              <a:rPr lang="en-US" smtClean="0"/>
              <a:t>25</a:t>
            </a:fld>
            <a:endParaRPr lang="en-US"/>
          </a:p>
        </p:txBody>
      </p:sp>
    </p:spTree>
    <p:extLst>
      <p:ext uri="{BB962C8B-B14F-4D97-AF65-F5344CB8AC3E}">
        <p14:creationId xmlns:p14="http://schemas.microsoft.com/office/powerpoint/2010/main" val="33928136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871051-3583-496B-8041-A44BDD75CA52}" type="slidenum">
              <a:rPr lang="en-US" smtClean="0"/>
              <a:t>26</a:t>
            </a:fld>
            <a:endParaRPr lang="en-US"/>
          </a:p>
        </p:txBody>
      </p:sp>
    </p:spTree>
    <p:extLst>
      <p:ext uri="{BB962C8B-B14F-4D97-AF65-F5344CB8AC3E}">
        <p14:creationId xmlns:p14="http://schemas.microsoft.com/office/powerpoint/2010/main" val="31105627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871051-3583-496B-8041-A44BDD75CA52}" type="slidenum">
              <a:rPr lang="en-US" smtClean="0"/>
              <a:t>27</a:t>
            </a:fld>
            <a:endParaRPr lang="en-US"/>
          </a:p>
        </p:txBody>
      </p:sp>
    </p:spTree>
    <p:extLst>
      <p:ext uri="{BB962C8B-B14F-4D97-AF65-F5344CB8AC3E}">
        <p14:creationId xmlns:p14="http://schemas.microsoft.com/office/powerpoint/2010/main" val="25491597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871051-3583-496B-8041-A44BDD75CA52}" type="slidenum">
              <a:rPr lang="en-US" smtClean="0"/>
              <a:t>28</a:t>
            </a:fld>
            <a:endParaRPr lang="en-US"/>
          </a:p>
        </p:txBody>
      </p:sp>
    </p:spTree>
    <p:extLst>
      <p:ext uri="{BB962C8B-B14F-4D97-AF65-F5344CB8AC3E}">
        <p14:creationId xmlns:p14="http://schemas.microsoft.com/office/powerpoint/2010/main" val="38438692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871051-3583-496B-8041-A44BDD75CA52}" type="slidenum">
              <a:rPr lang="en-US" smtClean="0"/>
              <a:t>29</a:t>
            </a:fld>
            <a:endParaRPr lang="en-US"/>
          </a:p>
        </p:txBody>
      </p:sp>
    </p:spTree>
    <p:extLst>
      <p:ext uri="{BB962C8B-B14F-4D97-AF65-F5344CB8AC3E}">
        <p14:creationId xmlns:p14="http://schemas.microsoft.com/office/powerpoint/2010/main" val="39918364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871051-3583-496B-8041-A44BDD75CA52}" type="slidenum">
              <a:rPr lang="en-US" smtClean="0"/>
              <a:t>3</a:t>
            </a:fld>
            <a:endParaRPr lang="en-US"/>
          </a:p>
        </p:txBody>
      </p:sp>
    </p:spTree>
    <p:extLst>
      <p:ext uri="{BB962C8B-B14F-4D97-AF65-F5344CB8AC3E}">
        <p14:creationId xmlns:p14="http://schemas.microsoft.com/office/powerpoint/2010/main" val="10075228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871051-3583-496B-8041-A44BDD75CA52}" type="slidenum">
              <a:rPr lang="en-US" smtClean="0"/>
              <a:t>30</a:t>
            </a:fld>
            <a:endParaRPr lang="en-US"/>
          </a:p>
        </p:txBody>
      </p:sp>
    </p:spTree>
    <p:extLst>
      <p:ext uri="{BB962C8B-B14F-4D97-AF65-F5344CB8AC3E}">
        <p14:creationId xmlns:p14="http://schemas.microsoft.com/office/powerpoint/2010/main" val="40813802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871051-3583-496B-8041-A44BDD75CA52}" type="slidenum">
              <a:rPr lang="en-US" smtClean="0"/>
              <a:t>31</a:t>
            </a:fld>
            <a:endParaRPr lang="en-US"/>
          </a:p>
        </p:txBody>
      </p:sp>
    </p:spTree>
    <p:extLst>
      <p:ext uri="{BB962C8B-B14F-4D97-AF65-F5344CB8AC3E}">
        <p14:creationId xmlns:p14="http://schemas.microsoft.com/office/powerpoint/2010/main" val="39290096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871051-3583-496B-8041-A44BDD75CA52}" type="slidenum">
              <a:rPr lang="en-US" smtClean="0"/>
              <a:t>32</a:t>
            </a:fld>
            <a:endParaRPr lang="en-US"/>
          </a:p>
        </p:txBody>
      </p:sp>
    </p:spTree>
    <p:extLst>
      <p:ext uri="{BB962C8B-B14F-4D97-AF65-F5344CB8AC3E}">
        <p14:creationId xmlns:p14="http://schemas.microsoft.com/office/powerpoint/2010/main" val="19006909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871051-3583-496B-8041-A44BDD75CA52}" type="slidenum">
              <a:rPr lang="en-US" smtClean="0"/>
              <a:t>33</a:t>
            </a:fld>
            <a:endParaRPr lang="en-US"/>
          </a:p>
        </p:txBody>
      </p:sp>
    </p:spTree>
    <p:extLst>
      <p:ext uri="{BB962C8B-B14F-4D97-AF65-F5344CB8AC3E}">
        <p14:creationId xmlns:p14="http://schemas.microsoft.com/office/powerpoint/2010/main" val="160367755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871051-3583-496B-8041-A44BDD75CA52}" type="slidenum">
              <a:rPr lang="en-US" smtClean="0"/>
              <a:t>34</a:t>
            </a:fld>
            <a:endParaRPr lang="en-US"/>
          </a:p>
        </p:txBody>
      </p:sp>
    </p:spTree>
    <p:extLst>
      <p:ext uri="{BB962C8B-B14F-4D97-AF65-F5344CB8AC3E}">
        <p14:creationId xmlns:p14="http://schemas.microsoft.com/office/powerpoint/2010/main" val="112698069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871051-3583-496B-8041-A44BDD75CA52}" type="slidenum">
              <a:rPr lang="en-US" smtClean="0"/>
              <a:t>35</a:t>
            </a:fld>
            <a:endParaRPr lang="en-US"/>
          </a:p>
        </p:txBody>
      </p:sp>
    </p:spTree>
    <p:extLst>
      <p:ext uri="{BB962C8B-B14F-4D97-AF65-F5344CB8AC3E}">
        <p14:creationId xmlns:p14="http://schemas.microsoft.com/office/powerpoint/2010/main" val="37117245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871051-3583-496B-8041-A44BDD75CA52}" type="slidenum">
              <a:rPr lang="en-US" smtClean="0"/>
              <a:t>36</a:t>
            </a:fld>
            <a:endParaRPr lang="en-US"/>
          </a:p>
        </p:txBody>
      </p:sp>
    </p:spTree>
    <p:extLst>
      <p:ext uri="{BB962C8B-B14F-4D97-AF65-F5344CB8AC3E}">
        <p14:creationId xmlns:p14="http://schemas.microsoft.com/office/powerpoint/2010/main" val="148226292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871051-3583-496B-8041-A44BDD75CA52}" type="slidenum">
              <a:rPr lang="en-US" smtClean="0"/>
              <a:t>37</a:t>
            </a:fld>
            <a:endParaRPr lang="en-US"/>
          </a:p>
        </p:txBody>
      </p:sp>
    </p:spTree>
    <p:extLst>
      <p:ext uri="{BB962C8B-B14F-4D97-AF65-F5344CB8AC3E}">
        <p14:creationId xmlns:p14="http://schemas.microsoft.com/office/powerpoint/2010/main" val="223931618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871051-3583-496B-8041-A44BDD75CA52}" type="slidenum">
              <a:rPr lang="en-US" smtClean="0"/>
              <a:t>38</a:t>
            </a:fld>
            <a:endParaRPr lang="en-US"/>
          </a:p>
        </p:txBody>
      </p:sp>
    </p:spTree>
    <p:extLst>
      <p:ext uri="{BB962C8B-B14F-4D97-AF65-F5344CB8AC3E}">
        <p14:creationId xmlns:p14="http://schemas.microsoft.com/office/powerpoint/2010/main" val="199054701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871051-3583-496B-8041-A44BDD75CA52}" type="slidenum">
              <a:rPr lang="en-US" smtClean="0"/>
              <a:t>39</a:t>
            </a:fld>
            <a:endParaRPr lang="en-US"/>
          </a:p>
        </p:txBody>
      </p:sp>
    </p:spTree>
    <p:extLst>
      <p:ext uri="{BB962C8B-B14F-4D97-AF65-F5344CB8AC3E}">
        <p14:creationId xmlns:p14="http://schemas.microsoft.com/office/powerpoint/2010/main" val="18243087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A871051-3583-496B-8041-A44BDD75CA52}" type="slidenum">
              <a:rPr lang="en-US" smtClean="0"/>
              <a:t>4</a:t>
            </a:fld>
            <a:endParaRPr lang="en-US"/>
          </a:p>
        </p:txBody>
      </p:sp>
    </p:spTree>
    <p:extLst>
      <p:ext uri="{BB962C8B-B14F-4D97-AF65-F5344CB8AC3E}">
        <p14:creationId xmlns:p14="http://schemas.microsoft.com/office/powerpoint/2010/main" val="31165108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871051-3583-496B-8041-A44BDD75CA52}" type="slidenum">
              <a:rPr lang="en-US" smtClean="0"/>
              <a:t>40</a:t>
            </a:fld>
            <a:endParaRPr lang="en-US"/>
          </a:p>
        </p:txBody>
      </p:sp>
    </p:spTree>
    <p:extLst>
      <p:ext uri="{BB962C8B-B14F-4D97-AF65-F5344CB8AC3E}">
        <p14:creationId xmlns:p14="http://schemas.microsoft.com/office/powerpoint/2010/main" val="265827111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871051-3583-496B-8041-A44BDD75CA52}" type="slidenum">
              <a:rPr lang="en-US" smtClean="0"/>
              <a:t>41</a:t>
            </a:fld>
            <a:endParaRPr lang="en-US"/>
          </a:p>
        </p:txBody>
      </p:sp>
    </p:spTree>
    <p:extLst>
      <p:ext uri="{BB962C8B-B14F-4D97-AF65-F5344CB8AC3E}">
        <p14:creationId xmlns:p14="http://schemas.microsoft.com/office/powerpoint/2010/main" val="387571374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871051-3583-496B-8041-A44BDD75CA52}" type="slidenum">
              <a:rPr lang="en-US" smtClean="0"/>
              <a:t>42</a:t>
            </a:fld>
            <a:endParaRPr lang="en-US"/>
          </a:p>
        </p:txBody>
      </p:sp>
    </p:spTree>
    <p:extLst>
      <p:ext uri="{BB962C8B-B14F-4D97-AF65-F5344CB8AC3E}">
        <p14:creationId xmlns:p14="http://schemas.microsoft.com/office/powerpoint/2010/main" val="265424049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871051-3583-496B-8041-A44BDD75CA52}" type="slidenum">
              <a:rPr lang="en-US" smtClean="0"/>
              <a:t>43</a:t>
            </a:fld>
            <a:endParaRPr lang="en-US"/>
          </a:p>
        </p:txBody>
      </p:sp>
    </p:spTree>
    <p:extLst>
      <p:ext uri="{BB962C8B-B14F-4D97-AF65-F5344CB8AC3E}">
        <p14:creationId xmlns:p14="http://schemas.microsoft.com/office/powerpoint/2010/main" val="73484927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871051-3583-496B-8041-A44BDD75CA52}" type="slidenum">
              <a:rPr lang="en-US" smtClean="0"/>
              <a:t>44</a:t>
            </a:fld>
            <a:endParaRPr lang="en-US"/>
          </a:p>
        </p:txBody>
      </p:sp>
    </p:spTree>
    <p:extLst>
      <p:ext uri="{BB962C8B-B14F-4D97-AF65-F5344CB8AC3E}">
        <p14:creationId xmlns:p14="http://schemas.microsoft.com/office/powerpoint/2010/main" val="358446113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871051-3583-496B-8041-A44BDD75CA52}" type="slidenum">
              <a:rPr lang="en-US" smtClean="0"/>
              <a:t>45</a:t>
            </a:fld>
            <a:endParaRPr lang="en-US"/>
          </a:p>
        </p:txBody>
      </p:sp>
    </p:spTree>
    <p:extLst>
      <p:ext uri="{BB962C8B-B14F-4D97-AF65-F5344CB8AC3E}">
        <p14:creationId xmlns:p14="http://schemas.microsoft.com/office/powerpoint/2010/main" val="26091355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871051-3583-496B-8041-A44BDD75CA52}" type="slidenum">
              <a:rPr lang="en-US" smtClean="0"/>
              <a:t>46</a:t>
            </a:fld>
            <a:endParaRPr lang="en-US"/>
          </a:p>
        </p:txBody>
      </p:sp>
    </p:spTree>
    <p:extLst>
      <p:ext uri="{BB962C8B-B14F-4D97-AF65-F5344CB8AC3E}">
        <p14:creationId xmlns:p14="http://schemas.microsoft.com/office/powerpoint/2010/main" val="606026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871051-3583-496B-8041-A44BDD75CA52}" type="slidenum">
              <a:rPr lang="en-US" smtClean="0"/>
              <a:t>47</a:t>
            </a:fld>
            <a:endParaRPr lang="en-US"/>
          </a:p>
        </p:txBody>
      </p:sp>
    </p:spTree>
    <p:extLst>
      <p:ext uri="{BB962C8B-B14F-4D97-AF65-F5344CB8AC3E}">
        <p14:creationId xmlns:p14="http://schemas.microsoft.com/office/powerpoint/2010/main" val="41625096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AA871051-3583-496B-8041-A44BDD75CA52}" type="slidenum">
              <a:rPr lang="en-US" smtClean="0"/>
              <a:t>5</a:t>
            </a:fld>
            <a:endParaRPr lang="en-US"/>
          </a:p>
        </p:txBody>
      </p:sp>
    </p:spTree>
    <p:extLst>
      <p:ext uri="{BB962C8B-B14F-4D97-AF65-F5344CB8AC3E}">
        <p14:creationId xmlns:p14="http://schemas.microsoft.com/office/powerpoint/2010/main" val="28323896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871051-3583-496B-8041-A44BDD75CA52}" type="slidenum">
              <a:rPr lang="en-US" smtClean="0"/>
              <a:t>6</a:t>
            </a:fld>
            <a:endParaRPr lang="en-US"/>
          </a:p>
        </p:txBody>
      </p:sp>
    </p:spTree>
    <p:extLst>
      <p:ext uri="{BB962C8B-B14F-4D97-AF65-F5344CB8AC3E}">
        <p14:creationId xmlns:p14="http://schemas.microsoft.com/office/powerpoint/2010/main" val="4201745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871051-3583-496B-8041-A44BDD75CA52}" type="slidenum">
              <a:rPr lang="en-US" smtClean="0"/>
              <a:t>7</a:t>
            </a:fld>
            <a:endParaRPr lang="en-US"/>
          </a:p>
        </p:txBody>
      </p:sp>
    </p:spTree>
    <p:extLst>
      <p:ext uri="{BB962C8B-B14F-4D97-AF65-F5344CB8AC3E}">
        <p14:creationId xmlns:p14="http://schemas.microsoft.com/office/powerpoint/2010/main" val="40886642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A871051-3583-496B-8041-A44BDD75CA52}" type="slidenum">
              <a:rPr lang="en-US" smtClean="0"/>
              <a:t>8</a:t>
            </a:fld>
            <a:endParaRPr lang="en-US"/>
          </a:p>
        </p:txBody>
      </p:sp>
    </p:spTree>
    <p:extLst>
      <p:ext uri="{BB962C8B-B14F-4D97-AF65-F5344CB8AC3E}">
        <p14:creationId xmlns:p14="http://schemas.microsoft.com/office/powerpoint/2010/main" val="2302004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A871051-3583-496B-8041-A44BDD75CA52}" type="slidenum">
              <a:rPr lang="en-US" smtClean="0"/>
              <a:t>9</a:t>
            </a:fld>
            <a:endParaRPr lang="en-US"/>
          </a:p>
        </p:txBody>
      </p:sp>
    </p:spTree>
    <p:extLst>
      <p:ext uri="{BB962C8B-B14F-4D97-AF65-F5344CB8AC3E}">
        <p14:creationId xmlns:p14="http://schemas.microsoft.com/office/powerpoint/2010/main" val="41855991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descr="DLTA005 3AS Powerpoint template_COVER-1.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685800" y="1902691"/>
            <a:ext cx="7772400" cy="2064964"/>
          </a:xfrm>
        </p:spPr>
        <p:txBody>
          <a:bodyPr/>
          <a:lstStyle>
            <a:lvl1pPr algn="l">
              <a:defRPr b="0" i="1" baseline="0">
                <a:solidFill>
                  <a:schemeClr val="bg1"/>
                </a:solidFill>
                <a:latin typeface="Chaparral Pro"/>
                <a:cs typeface="Chaparral Pro"/>
              </a:defRPr>
            </a:lvl1pPr>
          </a:lstStyle>
          <a:p>
            <a:r>
              <a:rPr lang="en-US" dirty="0" smtClean="0"/>
              <a:t>PRESENTATION TITLE HERE</a:t>
            </a:r>
            <a:br>
              <a:rPr lang="en-US" dirty="0" smtClean="0"/>
            </a:br>
            <a:r>
              <a:rPr lang="en-US" dirty="0" smtClean="0"/>
              <a:t>LOREM IPSUM</a:t>
            </a:r>
            <a:endParaRPr lang="en-US" dirty="0"/>
          </a:p>
        </p:txBody>
      </p:sp>
      <p:sp>
        <p:nvSpPr>
          <p:cNvPr id="4" name="Date Placeholder 3"/>
          <p:cNvSpPr>
            <a:spLocks noGrp="1"/>
          </p:cNvSpPr>
          <p:nvPr>
            <p:ph type="dt" sz="half" idx="10"/>
          </p:nvPr>
        </p:nvSpPr>
        <p:spPr>
          <a:xfrm>
            <a:off x="1262994" y="1947862"/>
            <a:ext cx="2133600" cy="365125"/>
          </a:xfrm>
        </p:spPr>
        <p:txBody>
          <a:bodyPr/>
          <a:lstStyle>
            <a:lvl1pPr algn="ctr">
              <a:defRPr>
                <a:solidFill>
                  <a:schemeClr val="bg1"/>
                </a:solidFill>
                <a:latin typeface="Effra"/>
                <a:cs typeface="Effra"/>
              </a:defRPr>
            </a:lvl1pPr>
          </a:lstStyle>
          <a:p>
            <a:r>
              <a:rPr lang="en-US" dirty="0" smtClean="0"/>
              <a:t>MARCH 2014</a:t>
            </a:r>
            <a:endParaRPr lang="en-US" dirty="0"/>
          </a:p>
        </p:txBody>
      </p:sp>
    </p:spTree>
    <p:extLst>
      <p:ext uri="{BB962C8B-B14F-4D97-AF65-F5344CB8AC3E}">
        <p14:creationId xmlns:p14="http://schemas.microsoft.com/office/powerpoint/2010/main" val="401772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7" name="Picture 6" descr="DLTA005 3AS Powerpoint template_SUB-v1-photo-3.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itle 1"/>
          <p:cNvSpPr>
            <a:spLocks noGrp="1"/>
          </p:cNvSpPr>
          <p:nvPr>
            <p:ph type="ctrTitle" hasCustomPrompt="1"/>
          </p:nvPr>
        </p:nvSpPr>
        <p:spPr>
          <a:xfrm>
            <a:off x="685800" y="2147926"/>
            <a:ext cx="4762062" cy="2064964"/>
          </a:xfrm>
        </p:spPr>
        <p:txBody>
          <a:bodyPr>
            <a:normAutofit/>
          </a:bodyPr>
          <a:lstStyle>
            <a:lvl1pPr algn="l">
              <a:defRPr sz="2800" b="0" i="1" baseline="0">
                <a:solidFill>
                  <a:schemeClr val="accent3"/>
                </a:solidFill>
                <a:latin typeface="Chaparral Pro"/>
                <a:cs typeface="Chaparral Pro"/>
              </a:defRPr>
            </a:lvl1pPr>
          </a:lstStyle>
          <a:p>
            <a:r>
              <a:rPr lang="en-US" dirty="0" smtClean="0"/>
              <a:t>SUB SECTION TITLE HERE</a:t>
            </a:r>
            <a:br>
              <a:rPr lang="en-US" dirty="0" smtClean="0"/>
            </a:br>
            <a:r>
              <a:rPr lang="en-US" dirty="0" smtClean="0"/>
              <a:t>LOREM IPSUM.</a:t>
            </a:r>
            <a:endParaRPr lang="en-US" dirty="0"/>
          </a:p>
        </p:txBody>
      </p:sp>
    </p:spTree>
    <p:extLst>
      <p:ext uri="{BB962C8B-B14F-4D97-AF65-F5344CB8AC3E}">
        <p14:creationId xmlns:p14="http://schemas.microsoft.com/office/powerpoint/2010/main" val="5215765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7" name="Picture 6" descr="DLTA005 3AS Powerpoint template_SUB-v2_BLUE.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itle 1"/>
          <p:cNvSpPr>
            <a:spLocks noGrp="1"/>
          </p:cNvSpPr>
          <p:nvPr>
            <p:ph type="ctrTitle" hasCustomPrompt="1"/>
          </p:nvPr>
        </p:nvSpPr>
        <p:spPr>
          <a:xfrm>
            <a:off x="685800" y="2077864"/>
            <a:ext cx="7772400" cy="2064964"/>
          </a:xfrm>
        </p:spPr>
        <p:txBody>
          <a:bodyPr>
            <a:noAutofit/>
          </a:bodyPr>
          <a:lstStyle>
            <a:lvl1pPr algn="l">
              <a:defRPr sz="5400" b="0" i="1" baseline="0">
                <a:solidFill>
                  <a:schemeClr val="bg1"/>
                </a:solidFill>
                <a:latin typeface="Chaparral Pro"/>
                <a:cs typeface="Chaparral Pro"/>
              </a:defRPr>
            </a:lvl1pPr>
          </a:lstStyle>
          <a:p>
            <a:r>
              <a:rPr lang="en-US" dirty="0" smtClean="0"/>
              <a:t>PRESENTATION TITLE HERE LOREM IPSUM</a:t>
            </a:r>
            <a:endParaRPr lang="en-US" dirty="0"/>
          </a:p>
        </p:txBody>
      </p:sp>
    </p:spTree>
    <p:extLst>
      <p:ext uri="{BB962C8B-B14F-4D97-AF65-F5344CB8AC3E}">
        <p14:creationId xmlns:p14="http://schemas.microsoft.com/office/powerpoint/2010/main" val="14049638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pic>
        <p:nvPicPr>
          <p:cNvPr id="7" name="Picture 6" descr="DLTA005 3AS Powerpoint template_SUB-v2_GREEN.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itle 1"/>
          <p:cNvSpPr>
            <a:spLocks noGrp="1"/>
          </p:cNvSpPr>
          <p:nvPr>
            <p:ph type="ctrTitle" hasCustomPrompt="1"/>
          </p:nvPr>
        </p:nvSpPr>
        <p:spPr>
          <a:xfrm>
            <a:off x="685800" y="2077864"/>
            <a:ext cx="7772400" cy="2064964"/>
          </a:xfrm>
        </p:spPr>
        <p:txBody>
          <a:bodyPr>
            <a:noAutofit/>
          </a:bodyPr>
          <a:lstStyle>
            <a:lvl1pPr algn="l">
              <a:defRPr sz="5400" b="0" i="1" baseline="0">
                <a:solidFill>
                  <a:schemeClr val="bg1"/>
                </a:solidFill>
                <a:latin typeface="Chaparral Pro"/>
                <a:cs typeface="Chaparral Pro"/>
              </a:defRPr>
            </a:lvl1pPr>
          </a:lstStyle>
          <a:p>
            <a:r>
              <a:rPr lang="en-US" dirty="0" smtClean="0"/>
              <a:t>PRESENTATION TITLE HERE LOREM IPSUM</a:t>
            </a:r>
            <a:endParaRPr lang="en-US" dirty="0"/>
          </a:p>
        </p:txBody>
      </p:sp>
    </p:spTree>
    <p:extLst>
      <p:ext uri="{BB962C8B-B14F-4D97-AF65-F5344CB8AC3E}">
        <p14:creationId xmlns:p14="http://schemas.microsoft.com/office/powerpoint/2010/main" val="22220591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2_Title Slide">
    <p:spTree>
      <p:nvGrpSpPr>
        <p:cNvPr id="1" name=""/>
        <p:cNvGrpSpPr/>
        <p:nvPr/>
      </p:nvGrpSpPr>
      <p:grpSpPr>
        <a:xfrm>
          <a:off x="0" y="0"/>
          <a:ext cx="0" cy="0"/>
          <a:chOff x="0" y="0"/>
          <a:chExt cx="0" cy="0"/>
        </a:xfrm>
      </p:grpSpPr>
      <p:pic>
        <p:nvPicPr>
          <p:cNvPr id="7" name="Picture 6" descr="DLTA005 3AS Powerpoint template_Content.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1622425"/>
            <a:ext cx="7772400" cy="1470025"/>
          </a:xfrm>
        </p:spPr>
        <p:txBody>
          <a:bodyPr>
            <a:noAutofit/>
          </a:bodyPr>
          <a:lstStyle>
            <a:lvl1pPr algn="l">
              <a:defRPr sz="3600" cap="all" baseline="0">
                <a:solidFill>
                  <a:srgbClr val="9BBB59"/>
                </a:solidFill>
                <a:latin typeface="Chaparral Pro Light"/>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3229304"/>
            <a:ext cx="7772400" cy="1752600"/>
          </a:xfrm>
        </p:spPr>
        <p:txBody>
          <a:bodyPr>
            <a:normAutofit/>
          </a:bodyPr>
          <a:lstStyle>
            <a:lvl1pPr marL="0" indent="0" algn="l">
              <a:buNone/>
              <a:defRPr sz="2000">
                <a:solidFill>
                  <a:srgbClr val="4BACC6"/>
                </a:solidFill>
                <a:latin typeface="Effr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309626107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pic>
        <p:nvPicPr>
          <p:cNvPr id="7" name="Picture 6" descr="DLTA005 3AS Powerpoint template_Content.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sz="2000">
                <a:solidFill>
                  <a:srgbClr val="4BACC6"/>
                </a:solidFill>
              </a:defRPr>
            </a:lvl1pPr>
            <a:lvl2pPr>
              <a:defRPr sz="2000">
                <a:solidFill>
                  <a:srgbClr val="9BBB59"/>
                </a:solidFill>
              </a:defRPr>
            </a:lvl2pPr>
            <a:lvl3pPr>
              <a:defRPr sz="1800">
                <a:solidFill>
                  <a:srgbClr val="4BACC6"/>
                </a:solidFill>
              </a:defRPr>
            </a:lvl3pPr>
            <a:lvl4pPr>
              <a:defRPr sz="1800"/>
            </a:lvl4pPr>
            <a:lvl5pP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897398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LTA005 3AS Powerpoint template_Content.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1622425"/>
            <a:ext cx="7772400" cy="1470025"/>
          </a:xfrm>
        </p:spPr>
        <p:txBody>
          <a:bodyPr>
            <a:noAutofit/>
          </a:bodyPr>
          <a:lstStyle>
            <a:lvl1pPr algn="l">
              <a:defRPr sz="3600" cap="all" baseline="0">
                <a:solidFill>
                  <a:srgbClr val="9BBB59"/>
                </a:solidFill>
                <a:latin typeface="Chaparral Pro Light"/>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3229304"/>
            <a:ext cx="7772400" cy="1752600"/>
          </a:xfrm>
        </p:spPr>
        <p:txBody>
          <a:bodyPr>
            <a:normAutofit/>
          </a:bodyPr>
          <a:lstStyle>
            <a:lvl1pPr marL="0" indent="0" algn="l">
              <a:buNone/>
              <a:defRPr sz="2000">
                <a:solidFill>
                  <a:srgbClr val="4BACC6"/>
                </a:solidFill>
                <a:latin typeface="Effr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39643462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DLTA005 3AS Powerpoint template_Content.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sz="2000">
                <a:solidFill>
                  <a:srgbClr val="4BACC6"/>
                </a:solidFill>
              </a:defRPr>
            </a:lvl1pPr>
            <a:lvl2pPr>
              <a:defRPr sz="2000">
                <a:solidFill>
                  <a:srgbClr val="9BBB59"/>
                </a:solidFill>
              </a:defRPr>
            </a:lvl2pPr>
            <a:lvl3pPr>
              <a:defRPr sz="1800">
                <a:solidFill>
                  <a:srgbClr val="4BACC6"/>
                </a:solidFill>
              </a:defRPr>
            </a:lvl3pPr>
            <a:lvl4pPr>
              <a:defRPr sz="1800"/>
            </a:lvl4pPr>
            <a:lvl5pP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249595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7" name="Picture 6" descr="DLTA005 3AS Powerpoint template_Content.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sz="2000">
                <a:solidFill>
                  <a:srgbClr val="4BACC6"/>
                </a:solidFill>
              </a:defRPr>
            </a:lvl1pPr>
            <a:lvl2pPr>
              <a:defRPr sz="2000">
                <a:solidFill>
                  <a:srgbClr val="9BBB59"/>
                </a:solidFill>
              </a:defRPr>
            </a:lvl2pPr>
            <a:lvl3pPr>
              <a:defRPr sz="1800">
                <a:solidFill>
                  <a:srgbClr val="4BACC6"/>
                </a:solidFill>
              </a:defRPr>
            </a:lvl3pPr>
            <a:lvl4pPr>
              <a:defRPr sz="1800"/>
            </a:lvl4pPr>
            <a:lvl5pP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630311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DLTA005 3AS Powerpoint template_Content.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44758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DLTA005 3AS Powerpoint template_Content.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1792288" y="4800600"/>
            <a:ext cx="5486400" cy="566738"/>
          </a:xfrm>
        </p:spPr>
        <p:txBody>
          <a:bodyPr anchor="b">
            <a:normAutofit/>
          </a:bodyPr>
          <a:lstStyle>
            <a:lvl1pPr algn="l">
              <a:defRPr sz="2400" b="0" i="0" cap="none">
                <a:solidFill>
                  <a:srgbClr val="4BACC6"/>
                </a:solidFill>
                <a:latin typeface="Effra"/>
              </a:defRPr>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22541398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2" descr="Cover Slide Photo 1.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685800" y="1902691"/>
            <a:ext cx="7772400" cy="2064964"/>
          </a:xfrm>
        </p:spPr>
        <p:txBody>
          <a:bodyPr/>
          <a:lstStyle>
            <a:lvl1pPr algn="l">
              <a:defRPr b="0" i="1" baseline="0">
                <a:solidFill>
                  <a:schemeClr val="bg1"/>
                </a:solidFill>
                <a:latin typeface="Chaparral Pro"/>
                <a:cs typeface="Chaparral Pro"/>
              </a:defRPr>
            </a:lvl1pPr>
          </a:lstStyle>
          <a:p>
            <a:r>
              <a:rPr lang="en-US" dirty="0" smtClean="0"/>
              <a:t>PRESENTATION TITLE HERE</a:t>
            </a:r>
            <a:br>
              <a:rPr lang="en-US" dirty="0" smtClean="0"/>
            </a:br>
            <a:r>
              <a:rPr lang="en-US" dirty="0" smtClean="0"/>
              <a:t>LOREM IPSUM</a:t>
            </a:r>
            <a:endParaRPr lang="en-US" dirty="0"/>
          </a:p>
        </p:txBody>
      </p:sp>
      <p:sp>
        <p:nvSpPr>
          <p:cNvPr id="4" name="Date Placeholder 3"/>
          <p:cNvSpPr>
            <a:spLocks noGrp="1"/>
          </p:cNvSpPr>
          <p:nvPr>
            <p:ph type="dt" sz="half" idx="10"/>
          </p:nvPr>
        </p:nvSpPr>
        <p:spPr>
          <a:xfrm>
            <a:off x="1262994" y="1947862"/>
            <a:ext cx="2133600" cy="365125"/>
          </a:xfrm>
        </p:spPr>
        <p:txBody>
          <a:bodyPr/>
          <a:lstStyle>
            <a:lvl1pPr algn="ctr">
              <a:defRPr>
                <a:solidFill>
                  <a:schemeClr val="bg1"/>
                </a:solidFill>
                <a:latin typeface="Effra"/>
                <a:cs typeface="Effra"/>
              </a:defRPr>
            </a:lvl1pPr>
          </a:lstStyle>
          <a:p>
            <a:r>
              <a:rPr lang="en-US" dirty="0" smtClean="0"/>
              <a:t>MARCH 2014</a:t>
            </a:r>
            <a:endParaRPr lang="en-US" dirty="0"/>
          </a:p>
        </p:txBody>
      </p:sp>
    </p:spTree>
    <p:extLst>
      <p:ext uri="{BB962C8B-B14F-4D97-AF65-F5344CB8AC3E}">
        <p14:creationId xmlns:p14="http://schemas.microsoft.com/office/powerpoint/2010/main" val="10129789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pic>
        <p:nvPicPr>
          <p:cNvPr id="7" name="Picture 6" descr="DLTA005 3AS Powerpoint template_SUB-v2_GREEN.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itle 1"/>
          <p:cNvSpPr>
            <a:spLocks noGrp="1"/>
          </p:cNvSpPr>
          <p:nvPr>
            <p:ph type="ctrTitle" hasCustomPrompt="1"/>
          </p:nvPr>
        </p:nvSpPr>
        <p:spPr>
          <a:xfrm>
            <a:off x="685800" y="2077864"/>
            <a:ext cx="7772400" cy="2064964"/>
          </a:xfrm>
        </p:spPr>
        <p:txBody>
          <a:bodyPr>
            <a:noAutofit/>
          </a:bodyPr>
          <a:lstStyle>
            <a:lvl1pPr algn="l">
              <a:defRPr sz="5400" b="0" i="1" baseline="0">
                <a:solidFill>
                  <a:schemeClr val="bg1"/>
                </a:solidFill>
                <a:latin typeface="Chaparral Pro"/>
                <a:cs typeface="Chaparral Pro"/>
              </a:defRPr>
            </a:lvl1pPr>
          </a:lstStyle>
          <a:p>
            <a:r>
              <a:rPr lang="en-US" dirty="0" smtClean="0"/>
              <a:t>PRESENTATION TITLE HERE LOREM IPSUM</a:t>
            </a:r>
            <a:endParaRPr lang="en-US" dirty="0"/>
          </a:p>
        </p:txBody>
      </p:sp>
    </p:spTree>
    <p:extLst>
      <p:ext uri="{BB962C8B-B14F-4D97-AF65-F5344CB8AC3E}">
        <p14:creationId xmlns:p14="http://schemas.microsoft.com/office/powerpoint/2010/main" val="12920568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pic>
        <p:nvPicPr>
          <p:cNvPr id="7" name="Picture 6" descr="DLTA005 3AS Powerpoint template_SUB-v2_BLUE.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itle 1"/>
          <p:cNvSpPr>
            <a:spLocks noGrp="1"/>
          </p:cNvSpPr>
          <p:nvPr>
            <p:ph type="ctrTitle" hasCustomPrompt="1"/>
          </p:nvPr>
        </p:nvSpPr>
        <p:spPr>
          <a:xfrm>
            <a:off x="685800" y="2077864"/>
            <a:ext cx="7772400" cy="2064964"/>
          </a:xfrm>
        </p:spPr>
        <p:txBody>
          <a:bodyPr>
            <a:noAutofit/>
          </a:bodyPr>
          <a:lstStyle>
            <a:lvl1pPr algn="l">
              <a:defRPr sz="5400" b="0" i="1" baseline="0">
                <a:solidFill>
                  <a:schemeClr val="bg1"/>
                </a:solidFill>
                <a:latin typeface="Chaparral Pro"/>
                <a:cs typeface="Chaparral Pro"/>
              </a:defRPr>
            </a:lvl1pPr>
          </a:lstStyle>
          <a:p>
            <a:r>
              <a:rPr lang="en-US" dirty="0" smtClean="0"/>
              <a:t>PRESENTATION TITLE HERE LOREM IPSUM</a:t>
            </a:r>
            <a:endParaRPr lang="en-US" dirty="0"/>
          </a:p>
        </p:txBody>
      </p:sp>
    </p:spTree>
    <p:extLst>
      <p:ext uri="{BB962C8B-B14F-4D97-AF65-F5344CB8AC3E}">
        <p14:creationId xmlns:p14="http://schemas.microsoft.com/office/powerpoint/2010/main" val="19823295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pic>
        <p:nvPicPr>
          <p:cNvPr id="2" name="Picture 1" descr="Cover Slide Photo 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itle 1"/>
          <p:cNvSpPr>
            <a:spLocks noGrp="1"/>
          </p:cNvSpPr>
          <p:nvPr>
            <p:ph type="ctrTitle" hasCustomPrompt="1"/>
          </p:nvPr>
        </p:nvSpPr>
        <p:spPr>
          <a:xfrm>
            <a:off x="685800" y="1902691"/>
            <a:ext cx="7772400" cy="2064964"/>
          </a:xfrm>
        </p:spPr>
        <p:txBody>
          <a:bodyPr/>
          <a:lstStyle>
            <a:lvl1pPr algn="l">
              <a:defRPr b="0" i="1" baseline="0">
                <a:solidFill>
                  <a:schemeClr val="bg1"/>
                </a:solidFill>
                <a:latin typeface="Chaparral Pro"/>
                <a:cs typeface="Chaparral Pro"/>
              </a:defRPr>
            </a:lvl1pPr>
          </a:lstStyle>
          <a:p>
            <a:r>
              <a:rPr lang="en-US" dirty="0" smtClean="0"/>
              <a:t>PRESENTATION TITLE HERE</a:t>
            </a:r>
            <a:br>
              <a:rPr lang="en-US" dirty="0" smtClean="0"/>
            </a:br>
            <a:r>
              <a:rPr lang="en-US" dirty="0" smtClean="0"/>
              <a:t>LOREM IPSUM</a:t>
            </a:r>
            <a:endParaRPr lang="en-US" dirty="0"/>
          </a:p>
        </p:txBody>
      </p:sp>
      <p:sp>
        <p:nvSpPr>
          <p:cNvPr id="7" name="Date Placeholder 3"/>
          <p:cNvSpPr>
            <a:spLocks noGrp="1"/>
          </p:cNvSpPr>
          <p:nvPr>
            <p:ph type="dt" sz="half" idx="10"/>
          </p:nvPr>
        </p:nvSpPr>
        <p:spPr>
          <a:xfrm>
            <a:off x="1262994" y="1947862"/>
            <a:ext cx="2133600" cy="365125"/>
          </a:xfrm>
        </p:spPr>
        <p:txBody>
          <a:bodyPr/>
          <a:lstStyle>
            <a:lvl1pPr algn="ctr">
              <a:defRPr>
                <a:solidFill>
                  <a:schemeClr val="bg1"/>
                </a:solidFill>
                <a:latin typeface="Effra"/>
                <a:cs typeface="Effra"/>
              </a:defRPr>
            </a:lvl1pPr>
          </a:lstStyle>
          <a:p>
            <a:r>
              <a:rPr lang="en-US" dirty="0" smtClean="0"/>
              <a:t>MARCH 2014</a:t>
            </a:r>
            <a:endParaRPr lang="en-US" dirty="0"/>
          </a:p>
        </p:txBody>
      </p:sp>
    </p:spTree>
    <p:extLst>
      <p:ext uri="{BB962C8B-B14F-4D97-AF65-F5344CB8AC3E}">
        <p14:creationId xmlns:p14="http://schemas.microsoft.com/office/powerpoint/2010/main" val="15290466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8" name="Picture 7" descr="DLTA005 3AS Powerpoint template_COVER-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itle 1"/>
          <p:cNvSpPr>
            <a:spLocks noGrp="1"/>
          </p:cNvSpPr>
          <p:nvPr>
            <p:ph type="ctrTitle" hasCustomPrompt="1"/>
          </p:nvPr>
        </p:nvSpPr>
        <p:spPr>
          <a:xfrm>
            <a:off x="685800" y="1902691"/>
            <a:ext cx="7772400" cy="2064964"/>
          </a:xfrm>
        </p:spPr>
        <p:txBody>
          <a:bodyPr/>
          <a:lstStyle>
            <a:lvl1pPr algn="l">
              <a:defRPr b="0" i="1" baseline="0">
                <a:solidFill>
                  <a:schemeClr val="bg1"/>
                </a:solidFill>
                <a:latin typeface="Chaparral Pro"/>
                <a:cs typeface="Chaparral Pro"/>
              </a:defRPr>
            </a:lvl1pPr>
          </a:lstStyle>
          <a:p>
            <a:r>
              <a:rPr lang="en-US" dirty="0" smtClean="0"/>
              <a:t>PRESENTATION TITLE HERE</a:t>
            </a:r>
            <a:br>
              <a:rPr lang="en-US" dirty="0" smtClean="0"/>
            </a:br>
            <a:r>
              <a:rPr lang="en-US" dirty="0" smtClean="0"/>
              <a:t>LOREM IPSUM</a:t>
            </a:r>
            <a:endParaRPr lang="en-US" dirty="0"/>
          </a:p>
        </p:txBody>
      </p:sp>
      <p:sp>
        <p:nvSpPr>
          <p:cNvPr id="7" name="Date Placeholder 3"/>
          <p:cNvSpPr>
            <a:spLocks noGrp="1"/>
          </p:cNvSpPr>
          <p:nvPr>
            <p:ph type="dt" sz="half" idx="10"/>
          </p:nvPr>
        </p:nvSpPr>
        <p:spPr>
          <a:xfrm>
            <a:off x="1262994" y="1947862"/>
            <a:ext cx="2133600" cy="365125"/>
          </a:xfrm>
        </p:spPr>
        <p:txBody>
          <a:bodyPr/>
          <a:lstStyle>
            <a:lvl1pPr algn="ctr">
              <a:defRPr>
                <a:solidFill>
                  <a:schemeClr val="bg1"/>
                </a:solidFill>
                <a:latin typeface="Effra"/>
                <a:cs typeface="Effra"/>
              </a:defRPr>
            </a:lvl1pPr>
          </a:lstStyle>
          <a:p>
            <a:r>
              <a:rPr lang="en-US" dirty="0" smtClean="0"/>
              <a:t>MARCH 2014</a:t>
            </a:r>
            <a:endParaRPr lang="en-US" dirty="0"/>
          </a:p>
        </p:txBody>
      </p:sp>
    </p:spTree>
    <p:extLst>
      <p:ext uri="{BB962C8B-B14F-4D97-AF65-F5344CB8AC3E}">
        <p14:creationId xmlns:p14="http://schemas.microsoft.com/office/powerpoint/2010/main" val="7421707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8" name="Picture 7" descr="DLTA005 3AS Powerpoint template_COVER-3.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itle 1"/>
          <p:cNvSpPr>
            <a:spLocks noGrp="1"/>
          </p:cNvSpPr>
          <p:nvPr>
            <p:ph type="ctrTitle" hasCustomPrompt="1"/>
          </p:nvPr>
        </p:nvSpPr>
        <p:spPr>
          <a:xfrm>
            <a:off x="685800" y="1902691"/>
            <a:ext cx="7772400" cy="2064964"/>
          </a:xfrm>
        </p:spPr>
        <p:txBody>
          <a:bodyPr/>
          <a:lstStyle>
            <a:lvl1pPr algn="l">
              <a:defRPr b="0" i="1" baseline="0">
                <a:solidFill>
                  <a:schemeClr val="bg1"/>
                </a:solidFill>
                <a:latin typeface="Chaparral Pro"/>
                <a:cs typeface="Chaparral Pro"/>
              </a:defRPr>
            </a:lvl1pPr>
          </a:lstStyle>
          <a:p>
            <a:r>
              <a:rPr lang="en-US" dirty="0" smtClean="0"/>
              <a:t>PRESENTATION TITLE HERE</a:t>
            </a:r>
            <a:br>
              <a:rPr lang="en-US" dirty="0" smtClean="0"/>
            </a:br>
            <a:r>
              <a:rPr lang="en-US" dirty="0" smtClean="0"/>
              <a:t>LOREM IPSUM</a:t>
            </a:r>
            <a:endParaRPr lang="en-US" dirty="0"/>
          </a:p>
        </p:txBody>
      </p:sp>
      <p:sp>
        <p:nvSpPr>
          <p:cNvPr id="7" name="Date Placeholder 3"/>
          <p:cNvSpPr>
            <a:spLocks noGrp="1"/>
          </p:cNvSpPr>
          <p:nvPr>
            <p:ph type="dt" sz="half" idx="10"/>
          </p:nvPr>
        </p:nvSpPr>
        <p:spPr>
          <a:xfrm>
            <a:off x="1262994" y="1947862"/>
            <a:ext cx="2133600" cy="365125"/>
          </a:xfrm>
        </p:spPr>
        <p:txBody>
          <a:bodyPr/>
          <a:lstStyle>
            <a:lvl1pPr algn="ctr">
              <a:defRPr>
                <a:solidFill>
                  <a:schemeClr val="bg1"/>
                </a:solidFill>
                <a:latin typeface="Effra"/>
                <a:cs typeface="Effra"/>
              </a:defRPr>
            </a:lvl1pPr>
          </a:lstStyle>
          <a:p>
            <a:r>
              <a:rPr lang="en-US" dirty="0" smtClean="0"/>
              <a:t>MARCH 2014</a:t>
            </a:r>
            <a:endParaRPr lang="en-US" dirty="0"/>
          </a:p>
        </p:txBody>
      </p:sp>
    </p:spTree>
    <p:extLst>
      <p:ext uri="{BB962C8B-B14F-4D97-AF65-F5344CB8AC3E}">
        <p14:creationId xmlns:p14="http://schemas.microsoft.com/office/powerpoint/2010/main" val="41216769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6" name="Picture 5" descr="DLTA005 3AS Powerpoint template_SUB-v1-photo-1.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itle 1"/>
          <p:cNvSpPr>
            <a:spLocks noGrp="1"/>
          </p:cNvSpPr>
          <p:nvPr>
            <p:ph type="ctrTitle" hasCustomPrompt="1"/>
          </p:nvPr>
        </p:nvSpPr>
        <p:spPr>
          <a:xfrm>
            <a:off x="685800" y="2147926"/>
            <a:ext cx="4762062" cy="2064964"/>
          </a:xfrm>
        </p:spPr>
        <p:txBody>
          <a:bodyPr>
            <a:normAutofit/>
          </a:bodyPr>
          <a:lstStyle>
            <a:lvl1pPr algn="l">
              <a:defRPr sz="2800" b="0" i="1" baseline="0">
                <a:solidFill>
                  <a:schemeClr val="accent3"/>
                </a:solidFill>
                <a:latin typeface="Chaparral Pro"/>
                <a:cs typeface="Chaparral Pro"/>
              </a:defRPr>
            </a:lvl1pPr>
          </a:lstStyle>
          <a:p>
            <a:r>
              <a:rPr lang="en-US" dirty="0" smtClean="0"/>
              <a:t>SUB SECTION TITLE HERE</a:t>
            </a:r>
            <a:br>
              <a:rPr lang="en-US" dirty="0" smtClean="0"/>
            </a:br>
            <a:r>
              <a:rPr lang="en-US" dirty="0" smtClean="0"/>
              <a:t>LOREM IPSUM.</a:t>
            </a:r>
            <a:endParaRPr lang="en-US" dirty="0"/>
          </a:p>
        </p:txBody>
      </p:sp>
    </p:spTree>
    <p:extLst>
      <p:ext uri="{BB962C8B-B14F-4D97-AF65-F5344CB8AC3E}">
        <p14:creationId xmlns:p14="http://schemas.microsoft.com/office/powerpoint/2010/main" val="21383416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pic>
        <p:nvPicPr>
          <p:cNvPr id="2" name="Picture 1" descr="Subsection Slide Photo 1.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itle 1"/>
          <p:cNvSpPr>
            <a:spLocks noGrp="1"/>
          </p:cNvSpPr>
          <p:nvPr>
            <p:ph type="ctrTitle" hasCustomPrompt="1"/>
          </p:nvPr>
        </p:nvSpPr>
        <p:spPr>
          <a:xfrm>
            <a:off x="685800" y="2147926"/>
            <a:ext cx="4762062" cy="2064964"/>
          </a:xfrm>
        </p:spPr>
        <p:txBody>
          <a:bodyPr>
            <a:normAutofit/>
          </a:bodyPr>
          <a:lstStyle>
            <a:lvl1pPr algn="l">
              <a:defRPr sz="2800" b="0" i="1" baseline="0">
                <a:solidFill>
                  <a:schemeClr val="accent3"/>
                </a:solidFill>
                <a:latin typeface="Chaparral Pro"/>
                <a:cs typeface="Chaparral Pro"/>
              </a:defRPr>
            </a:lvl1pPr>
          </a:lstStyle>
          <a:p>
            <a:r>
              <a:rPr lang="en-US" dirty="0" smtClean="0"/>
              <a:t>SUB SECTION TITLE HERE</a:t>
            </a:r>
            <a:br>
              <a:rPr lang="en-US" dirty="0" smtClean="0"/>
            </a:br>
            <a:r>
              <a:rPr lang="en-US" dirty="0" smtClean="0"/>
              <a:t>LOREM IPSUM.</a:t>
            </a:r>
            <a:endParaRPr lang="en-US" dirty="0"/>
          </a:p>
        </p:txBody>
      </p:sp>
    </p:spTree>
    <p:extLst>
      <p:ext uri="{BB962C8B-B14F-4D97-AF65-F5344CB8AC3E}">
        <p14:creationId xmlns:p14="http://schemas.microsoft.com/office/powerpoint/2010/main" val="22271196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pic>
        <p:nvPicPr>
          <p:cNvPr id="4" name="Picture 3" descr="Subsection Slide Photo 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itle 1"/>
          <p:cNvSpPr>
            <a:spLocks noGrp="1"/>
          </p:cNvSpPr>
          <p:nvPr>
            <p:ph type="ctrTitle" hasCustomPrompt="1"/>
          </p:nvPr>
        </p:nvSpPr>
        <p:spPr>
          <a:xfrm>
            <a:off x="685800" y="2147926"/>
            <a:ext cx="4762062" cy="2064964"/>
          </a:xfrm>
        </p:spPr>
        <p:txBody>
          <a:bodyPr>
            <a:normAutofit/>
          </a:bodyPr>
          <a:lstStyle>
            <a:lvl1pPr algn="l">
              <a:defRPr sz="2800" b="0" i="1" baseline="0">
                <a:solidFill>
                  <a:schemeClr val="accent3"/>
                </a:solidFill>
                <a:latin typeface="Chaparral Pro"/>
                <a:cs typeface="Chaparral Pro"/>
              </a:defRPr>
            </a:lvl1pPr>
          </a:lstStyle>
          <a:p>
            <a:r>
              <a:rPr lang="en-US" dirty="0" smtClean="0"/>
              <a:t>SUB SECTION TITLE HERE</a:t>
            </a:r>
            <a:br>
              <a:rPr lang="en-US" dirty="0" smtClean="0"/>
            </a:br>
            <a:r>
              <a:rPr lang="en-US" dirty="0" smtClean="0"/>
              <a:t>LOREM IPSUM.</a:t>
            </a:r>
            <a:endParaRPr lang="en-US" dirty="0"/>
          </a:p>
        </p:txBody>
      </p:sp>
    </p:spTree>
    <p:extLst>
      <p:ext uri="{BB962C8B-B14F-4D97-AF65-F5344CB8AC3E}">
        <p14:creationId xmlns:p14="http://schemas.microsoft.com/office/powerpoint/2010/main" val="29586853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7" name="Picture 6" descr="DLTA005 3AS Powerpoint template_SUB-v1-photo-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itle 1"/>
          <p:cNvSpPr>
            <a:spLocks noGrp="1"/>
          </p:cNvSpPr>
          <p:nvPr>
            <p:ph type="ctrTitle" hasCustomPrompt="1"/>
          </p:nvPr>
        </p:nvSpPr>
        <p:spPr>
          <a:xfrm>
            <a:off x="685800" y="2147926"/>
            <a:ext cx="4762062" cy="2064964"/>
          </a:xfrm>
        </p:spPr>
        <p:txBody>
          <a:bodyPr>
            <a:normAutofit/>
          </a:bodyPr>
          <a:lstStyle>
            <a:lvl1pPr algn="l">
              <a:defRPr sz="2800" b="0" i="1" baseline="0">
                <a:solidFill>
                  <a:schemeClr val="accent3"/>
                </a:solidFill>
                <a:latin typeface="Chaparral Pro"/>
                <a:cs typeface="Chaparral Pro"/>
              </a:defRPr>
            </a:lvl1pPr>
          </a:lstStyle>
          <a:p>
            <a:r>
              <a:rPr lang="en-US" dirty="0" smtClean="0"/>
              <a:t>SUB SECTION TITLE HERE</a:t>
            </a:r>
            <a:br>
              <a:rPr lang="en-US" dirty="0" smtClean="0"/>
            </a:br>
            <a:r>
              <a:rPr lang="en-US" dirty="0" smtClean="0"/>
              <a:t>LOREM IPSUM.</a:t>
            </a:r>
            <a:endParaRPr lang="en-US" dirty="0"/>
          </a:p>
        </p:txBody>
      </p:sp>
    </p:spTree>
    <p:extLst>
      <p:ext uri="{BB962C8B-B14F-4D97-AF65-F5344CB8AC3E}">
        <p14:creationId xmlns:p14="http://schemas.microsoft.com/office/powerpoint/2010/main" val="5725393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1F02B3-A86D-0A4B-B3F2-8C71BB49210D}" type="datetimeFigureOut">
              <a:rPr lang="en-US" smtClean="0"/>
              <a:t>12/22/2015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AA0BA2-38CF-F34E-9265-6D8751910EAF}" type="slidenum">
              <a:rPr lang="en-US" smtClean="0"/>
              <a:t>‹#›</a:t>
            </a:fld>
            <a:endParaRPr lang="en-US"/>
          </a:p>
        </p:txBody>
      </p:sp>
    </p:spTree>
    <p:extLst>
      <p:ext uri="{BB962C8B-B14F-4D97-AF65-F5344CB8AC3E}">
        <p14:creationId xmlns:p14="http://schemas.microsoft.com/office/powerpoint/2010/main" val="3825865317"/>
      </p:ext>
    </p:extLst>
  </p:cSld>
  <p:clrMap bg1="lt1" tx1="dk1" bg2="lt2" tx2="dk2" accent1="accent1" accent2="accent2" accent3="accent3" accent4="accent4" accent5="accent5" accent6="accent6" hlink="hlink" folHlink="folHlink"/>
  <p:sldLayoutIdLst>
    <p:sldLayoutId id="2147483649" r:id="rId1"/>
    <p:sldLayoutId id="2147483668" r:id="rId2"/>
    <p:sldLayoutId id="2147483669" r:id="rId3"/>
    <p:sldLayoutId id="2147483650" r:id="rId4"/>
    <p:sldLayoutId id="2147483651" r:id="rId5"/>
    <p:sldLayoutId id="2147483652" r:id="rId6"/>
    <p:sldLayoutId id="2147483670" r:id="rId7"/>
    <p:sldLayoutId id="2147483671" r:id="rId8"/>
    <p:sldLayoutId id="2147483653" r:id="rId9"/>
    <p:sldLayoutId id="2147483654" r:id="rId10"/>
    <p:sldLayoutId id="2147483655" r:id="rId11"/>
    <p:sldLayoutId id="2147483656" r:id="rId12"/>
    <p:sldLayoutId id="2147483672" r:id="rId13"/>
    <p:sldLayoutId id="2147483673" r:id="rId14"/>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6CC4473-F82D-8140-A679-174F0D3AEEE6}" type="datetimeFigureOut">
              <a:rPr lang="en-US" smtClean="0"/>
              <a:t>12/22/2015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8D0D6C-A414-E244-A5C1-B39389916163}" type="slidenum">
              <a:rPr lang="en-US" smtClean="0"/>
              <a:t>‹#›</a:t>
            </a:fld>
            <a:endParaRPr lang="en-US"/>
          </a:p>
        </p:txBody>
      </p:sp>
    </p:spTree>
    <p:extLst>
      <p:ext uri="{BB962C8B-B14F-4D97-AF65-F5344CB8AC3E}">
        <p14:creationId xmlns:p14="http://schemas.microsoft.com/office/powerpoint/2010/main" val="3200901850"/>
      </p:ext>
    </p:extLst>
  </p:cSld>
  <p:clrMap bg1="lt1" tx1="dk1" bg2="lt2" tx2="dk2" accent1="accent1" accent2="accent2" accent3="accent3" accent4="accent4" accent5="accent5" accent6="accent6" hlink="hlink" folHlink="folHlink"/>
  <p:sldLayoutIdLst>
    <p:sldLayoutId id="2147483658" r:id="rId1"/>
    <p:sldLayoutId id="2147483659" r:id="rId2"/>
    <p:sldLayoutId id="2147483667" r:id="rId3"/>
    <p:sldLayoutId id="2147483661" r:id="rId4"/>
    <p:sldLayoutId id="2147483666" r:id="rId5"/>
    <p:sldLayoutId id="2147483674" r:id="rId6"/>
    <p:sldLayoutId id="2147483675" r:id="rId7"/>
  </p:sldLayoutIdLst>
  <p:txStyles>
    <p:titleStyle>
      <a:lvl1pPr algn="l" defTabSz="457200" rtl="0" eaLnBrk="1" latinLnBrk="0" hangingPunct="1">
        <a:spcBef>
          <a:spcPct val="0"/>
        </a:spcBef>
        <a:buNone/>
        <a:defRPr sz="3600" kern="1200" cap="all" baseline="0">
          <a:solidFill>
            <a:srgbClr val="9BBB59"/>
          </a:solidFill>
          <a:latin typeface="Chaparral Pro Ligh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bg1">
              <a:lumMod val="65000"/>
            </a:schemeClr>
          </a:solidFill>
          <a:latin typeface="Effra"/>
          <a:ea typeface="+mn-ea"/>
          <a:cs typeface="+mn-cs"/>
        </a:defRPr>
      </a:lvl1pPr>
      <a:lvl2pPr marL="742950" indent="-285750" algn="l" defTabSz="457200" rtl="0" eaLnBrk="1" latinLnBrk="0" hangingPunct="1">
        <a:spcBef>
          <a:spcPct val="20000"/>
        </a:spcBef>
        <a:buFont typeface="Arial"/>
        <a:buChar char="–"/>
        <a:defRPr sz="2800" kern="1200">
          <a:solidFill>
            <a:schemeClr val="bg1">
              <a:lumMod val="65000"/>
            </a:schemeClr>
          </a:solidFill>
          <a:latin typeface="Effra"/>
          <a:ea typeface="+mn-ea"/>
          <a:cs typeface="+mn-cs"/>
        </a:defRPr>
      </a:lvl2pPr>
      <a:lvl3pPr marL="1143000" indent="-228600" algn="l" defTabSz="457200" rtl="0" eaLnBrk="1" latinLnBrk="0" hangingPunct="1">
        <a:spcBef>
          <a:spcPct val="20000"/>
        </a:spcBef>
        <a:buFont typeface="Arial"/>
        <a:buChar char="•"/>
        <a:defRPr sz="2400" kern="1200">
          <a:solidFill>
            <a:schemeClr val="bg1">
              <a:lumMod val="65000"/>
            </a:schemeClr>
          </a:solidFill>
          <a:latin typeface="Effra"/>
          <a:ea typeface="+mn-ea"/>
          <a:cs typeface="+mn-cs"/>
        </a:defRPr>
      </a:lvl3pPr>
      <a:lvl4pPr marL="1600200" indent="-228600" algn="l" defTabSz="457200" rtl="0" eaLnBrk="1" latinLnBrk="0" hangingPunct="1">
        <a:spcBef>
          <a:spcPct val="20000"/>
        </a:spcBef>
        <a:buFont typeface="Arial"/>
        <a:buChar char="–"/>
        <a:defRPr sz="2000" kern="1200">
          <a:solidFill>
            <a:schemeClr val="bg1">
              <a:lumMod val="65000"/>
            </a:schemeClr>
          </a:solidFill>
          <a:latin typeface="Effra"/>
          <a:ea typeface="+mn-ea"/>
          <a:cs typeface="+mn-cs"/>
        </a:defRPr>
      </a:lvl4pPr>
      <a:lvl5pPr marL="2057400" indent="-228600" algn="l" defTabSz="457200" rtl="0" eaLnBrk="1" latinLnBrk="0" hangingPunct="1">
        <a:spcBef>
          <a:spcPct val="20000"/>
        </a:spcBef>
        <a:buFont typeface="Arial"/>
        <a:buChar char="»"/>
        <a:defRPr sz="2000" kern="1200">
          <a:solidFill>
            <a:schemeClr val="bg1">
              <a:lumMod val="65000"/>
            </a:schemeClr>
          </a:solidFill>
          <a:latin typeface="Effra"/>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1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3" Type="http://schemas.openxmlformats.org/officeDocument/2006/relationships/hyperlink" Target="http://kb-cgoc.greenpsf.com/lighting-retrofit-worksheet/lighting-retrofit-worksheet-3/" TargetMode="External"/><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hyperlink" Target="http://kb-cgoc.greenpsf.com/lighting-retrofit-worksheet/lighting-retrofit-worksheet-3/" TargetMode="External"/><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3" Type="http://schemas.openxmlformats.org/officeDocument/2006/relationships/hyperlink" Target="http://kb-cgoc.greenpsf.com/lighting-retrofit-worksheet/lighting-retrofit-worksheet-3/" TargetMode="External"/><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3" Type="http://schemas.openxmlformats.org/officeDocument/2006/relationships/hyperlink" Target="http://kb-cgoc.greenpsf.com/lighting-retrofit-worksheet/lighting-retrofit-worksheet-3/" TargetMode="External"/><Relationship Id="rId2" Type="http://schemas.openxmlformats.org/officeDocument/2006/relationships/notesSlide" Target="../notesSlides/notesSlide37.xml"/><Relationship Id="rId1" Type="http://schemas.openxmlformats.org/officeDocument/2006/relationships/slideLayout" Target="../slideLayouts/slideLayout17.xml"/><Relationship Id="rId4" Type="http://schemas.openxmlformats.org/officeDocument/2006/relationships/hyperlink" Target="http://www.twitter.com/"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38.xml"/><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3" Type="http://schemas.openxmlformats.org/officeDocument/2006/relationships/hyperlink" Target="http://kb-cgoc.greenpsf.com/lighting-retrofit-worksheet/lighting-retrofit-worksheet-3/" TargetMode="External"/><Relationship Id="rId2" Type="http://schemas.openxmlformats.org/officeDocument/2006/relationships/notesSlide" Target="../notesSlides/notesSlide39.xml"/><Relationship Id="rId1" Type="http://schemas.openxmlformats.org/officeDocument/2006/relationships/slideLayout" Target="../slideLayouts/slideLayout17.xml"/><Relationship Id="rId4" Type="http://schemas.openxmlformats.org/officeDocument/2006/relationships/hyperlink" Target="http://www.twitter.com/"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kb-cgoc.greenpsf.com/lighting-retrofit-worksheet/lighting-retrofit-worksheet-3/" TargetMode="External"/><Relationship Id="rId2" Type="http://schemas.openxmlformats.org/officeDocument/2006/relationships/notesSlide" Target="../notesSlides/notesSlide40.xml"/><Relationship Id="rId1" Type="http://schemas.openxmlformats.org/officeDocument/2006/relationships/slideLayout" Target="../slideLayouts/slideLayout17.xml"/><Relationship Id="rId4" Type="http://schemas.openxmlformats.org/officeDocument/2006/relationships/hyperlink" Target="http://www.twitter.com/" TargetMode="Externa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Box 4"/>
          <p:cNvSpPr txBox="1"/>
          <p:nvPr/>
        </p:nvSpPr>
        <p:spPr>
          <a:xfrm>
            <a:off x="203200" y="1858178"/>
            <a:ext cx="8737600" cy="2308324"/>
          </a:xfrm>
          <a:prstGeom prst="rect">
            <a:avLst/>
          </a:prstGeom>
          <a:noFill/>
        </p:spPr>
        <p:txBody>
          <a:bodyPr wrap="square" rtlCol="0">
            <a:spAutoFit/>
          </a:bodyPr>
          <a:lstStyle/>
          <a:p>
            <a:pPr algn="ctr"/>
            <a:r>
              <a:rPr lang="en-US" sz="4800" dirty="0" smtClean="0">
                <a:solidFill>
                  <a:schemeClr val="bg1"/>
                </a:solidFill>
                <a:latin typeface="Chaparral Pro Light" panose="02060403030505090203" pitchFamily="18" charset="0"/>
              </a:rPr>
              <a:t>WORKPLACE AND NEIGHBORHOOD CHALLENGE</a:t>
            </a:r>
          </a:p>
          <a:p>
            <a:pPr algn="ctr"/>
            <a:r>
              <a:rPr lang="en-US" sz="4800" dirty="0" smtClean="0">
                <a:solidFill>
                  <a:schemeClr val="bg1"/>
                </a:solidFill>
                <a:latin typeface="Chaparral Pro Light" panose="02060403030505090203" pitchFamily="18" charset="0"/>
              </a:rPr>
              <a:t>			ACTIVITY DESIGN WEBINAR </a:t>
            </a:r>
            <a:endParaRPr lang="en-US" sz="4800" dirty="0">
              <a:solidFill>
                <a:schemeClr val="bg1"/>
              </a:solidFill>
              <a:latin typeface="Chaparral Pro Light" panose="02060403030505090203" pitchFamily="18" charset="0"/>
            </a:endParaRPr>
          </a:p>
        </p:txBody>
      </p:sp>
    </p:spTree>
    <p:extLst>
      <p:ext uri="{BB962C8B-B14F-4D97-AF65-F5344CB8AC3E}">
        <p14:creationId xmlns:p14="http://schemas.microsoft.com/office/powerpoint/2010/main" val="37206436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Challenge activities are the actions the challenge seeks participants to adopt. </a:t>
            </a:r>
            <a:endParaRPr lang="en-US" dirty="0"/>
          </a:p>
        </p:txBody>
      </p:sp>
    </p:spTree>
    <p:extLst>
      <p:ext uri="{BB962C8B-B14F-4D97-AF65-F5344CB8AC3E}">
        <p14:creationId xmlns:p14="http://schemas.microsoft.com/office/powerpoint/2010/main" val="30049079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challenge types,  Activity Types</a:t>
            </a:r>
            <a:endParaRPr lang="en-US" dirty="0"/>
          </a:p>
        </p:txBody>
      </p:sp>
      <p:sp>
        <p:nvSpPr>
          <p:cNvPr id="3" name="Content Placeholder 2"/>
          <p:cNvSpPr>
            <a:spLocks noGrp="1"/>
          </p:cNvSpPr>
          <p:nvPr>
            <p:ph idx="1"/>
          </p:nvPr>
        </p:nvSpPr>
        <p:spPr/>
        <p:txBody>
          <a:bodyPr/>
          <a:lstStyle/>
          <a:p>
            <a:r>
              <a:rPr lang="en-US" b="1" dirty="0" smtClean="0"/>
              <a:t>Green</a:t>
            </a:r>
            <a:r>
              <a:rPr lang="en-US" dirty="0" smtClean="0"/>
              <a:t>: Encourages businesses and residents to adopt activities to support environmental quality. </a:t>
            </a:r>
          </a:p>
          <a:p>
            <a:pPr lvl="1"/>
            <a:r>
              <a:rPr lang="en-US" dirty="0" smtClean="0">
                <a:solidFill>
                  <a:schemeClr val="bg1">
                    <a:lumMod val="50000"/>
                  </a:schemeClr>
                </a:solidFill>
              </a:rPr>
              <a:t>Businesses, employees, and/or residents take the actions</a:t>
            </a:r>
          </a:p>
          <a:p>
            <a:r>
              <a:rPr lang="en-US" b="1" dirty="0" smtClean="0"/>
              <a:t>Healthy</a:t>
            </a:r>
            <a:r>
              <a:rPr lang="en-US" dirty="0" smtClean="0"/>
              <a:t>: Encourages businesses and communities to </a:t>
            </a:r>
            <a:r>
              <a:rPr lang="en-US" i="1" dirty="0" smtClean="0"/>
              <a:t>enable/encourage</a:t>
            </a:r>
            <a:r>
              <a:rPr lang="en-US" dirty="0" smtClean="0"/>
              <a:t> employees and residents to be more healthy. </a:t>
            </a:r>
          </a:p>
          <a:p>
            <a:pPr lvl="1"/>
            <a:r>
              <a:rPr lang="en-US" dirty="0" smtClean="0">
                <a:solidFill>
                  <a:schemeClr val="bg1">
                    <a:lumMod val="50000"/>
                  </a:schemeClr>
                </a:solidFill>
              </a:rPr>
              <a:t>Businesses and communities </a:t>
            </a:r>
            <a:r>
              <a:rPr lang="en-US" i="1" dirty="0" smtClean="0">
                <a:solidFill>
                  <a:schemeClr val="bg1">
                    <a:lumMod val="50000"/>
                  </a:schemeClr>
                </a:solidFill>
              </a:rPr>
              <a:t>create conditions </a:t>
            </a:r>
            <a:r>
              <a:rPr lang="en-US" dirty="0" smtClean="0">
                <a:solidFill>
                  <a:schemeClr val="bg1">
                    <a:lumMod val="50000"/>
                  </a:schemeClr>
                </a:solidFill>
              </a:rPr>
              <a:t>for employees and residents to take the action</a:t>
            </a:r>
          </a:p>
          <a:p>
            <a:r>
              <a:rPr lang="en-US" b="1" dirty="0" smtClean="0"/>
              <a:t>Involved</a:t>
            </a:r>
            <a:r>
              <a:rPr lang="en-US" dirty="0" smtClean="0"/>
              <a:t>: Encourages businesses or neighborhoods to </a:t>
            </a:r>
            <a:r>
              <a:rPr lang="en-US" i="1" dirty="0" smtClean="0"/>
              <a:t>enable/encourage</a:t>
            </a:r>
            <a:r>
              <a:rPr lang="en-US" dirty="0" smtClean="0"/>
              <a:t> their employees and residents to be more involved in the community.</a:t>
            </a:r>
          </a:p>
          <a:p>
            <a:pPr lvl="1"/>
            <a:r>
              <a:rPr lang="en-US" dirty="0">
                <a:solidFill>
                  <a:schemeClr val="bg1">
                    <a:lumMod val="50000"/>
                  </a:schemeClr>
                </a:solidFill>
              </a:rPr>
              <a:t>Business and communities create conditions for employees and residents to take the action</a:t>
            </a:r>
          </a:p>
          <a:p>
            <a:pPr marL="0" indent="0">
              <a:buNone/>
            </a:pPr>
            <a:endParaRPr lang="en-US" dirty="0" smtClean="0"/>
          </a:p>
          <a:p>
            <a:pPr marL="0" indent="0">
              <a:buNone/>
            </a:pPr>
            <a:endParaRPr lang="en-US" dirty="0"/>
          </a:p>
        </p:txBody>
      </p:sp>
    </p:spTree>
    <p:extLst>
      <p:ext uri="{BB962C8B-B14F-4D97-AF65-F5344CB8AC3E}">
        <p14:creationId xmlns:p14="http://schemas.microsoft.com/office/powerpoint/2010/main" val="2257805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 types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520779825"/>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834775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Healthy  Activities</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Appendix C4 Nashville Healthy Activities </a:t>
            </a:r>
          </a:p>
          <a:p>
            <a:pPr marL="0" indent="0">
              <a:buNone/>
            </a:pPr>
            <a:endParaRPr lang="en-US" dirty="0" smtClean="0"/>
          </a:p>
          <a:p>
            <a:pPr marL="0" indent="0">
              <a:buNone/>
            </a:pPr>
            <a:r>
              <a:rPr lang="en-US" dirty="0" smtClean="0"/>
              <a:t>Encourage the employer to adopt </a:t>
            </a:r>
            <a:r>
              <a:rPr lang="en-US" i="1" dirty="0" smtClean="0"/>
              <a:t>create and adopt policies</a:t>
            </a:r>
            <a:r>
              <a:rPr lang="en-US" dirty="0" smtClean="0"/>
              <a:t> so employees can take action</a:t>
            </a:r>
          </a:p>
          <a:p>
            <a:r>
              <a:rPr lang="en-US" dirty="0" smtClean="0"/>
              <a:t>Wellness policies</a:t>
            </a:r>
          </a:p>
          <a:p>
            <a:r>
              <a:rPr lang="en-US" dirty="0" smtClean="0"/>
              <a:t>Activity/Active Transportation</a:t>
            </a:r>
          </a:p>
          <a:p>
            <a:r>
              <a:rPr lang="en-US" dirty="0" smtClean="0"/>
              <a:t>Healthy food</a:t>
            </a:r>
          </a:p>
          <a:p>
            <a:r>
              <a:rPr lang="en-US" dirty="0" smtClean="0"/>
              <a:t>Lactation</a:t>
            </a:r>
          </a:p>
          <a:p>
            <a:r>
              <a:rPr lang="en-US" dirty="0" smtClean="0"/>
              <a:t>Tobacco free</a:t>
            </a:r>
          </a:p>
        </p:txBody>
      </p:sp>
    </p:spTree>
    <p:extLst>
      <p:ext uri="{BB962C8B-B14F-4D97-AF65-F5344CB8AC3E}">
        <p14:creationId xmlns:p14="http://schemas.microsoft.com/office/powerpoint/2010/main" val="26104866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Workplace Challenges and </a:t>
            </a:r>
            <a:br>
              <a:rPr lang="en-US" dirty="0" smtClean="0"/>
            </a:br>
            <a:r>
              <a:rPr lang="en-US" dirty="0" smtClean="0"/>
              <a:t>Human Resources</a:t>
            </a:r>
            <a:endParaRPr lang="en-US" dirty="0"/>
          </a:p>
        </p:txBody>
      </p:sp>
      <p:sp>
        <p:nvSpPr>
          <p:cNvPr id="3" name="Content Placeholder 2"/>
          <p:cNvSpPr>
            <a:spLocks noGrp="1"/>
          </p:cNvSpPr>
          <p:nvPr>
            <p:ph sz="half" idx="1"/>
          </p:nvPr>
        </p:nvSpPr>
        <p:spPr>
          <a:xfrm>
            <a:off x="457200" y="1417638"/>
            <a:ext cx="4038600" cy="4525963"/>
          </a:xfrm>
        </p:spPr>
        <p:txBody>
          <a:bodyPr/>
          <a:lstStyle/>
          <a:p>
            <a:r>
              <a:rPr lang="en-US" dirty="0" smtClean="0"/>
              <a:t>Employee wellness impacts the bottom line</a:t>
            </a:r>
          </a:p>
          <a:p>
            <a:pPr lvl="1"/>
            <a:r>
              <a:rPr lang="en-US" dirty="0" smtClean="0"/>
              <a:t>Health insurance costs</a:t>
            </a:r>
          </a:p>
          <a:p>
            <a:pPr lvl="1"/>
            <a:r>
              <a:rPr lang="en-US" dirty="0" smtClean="0"/>
              <a:t>Wellness trackers customized to employees</a:t>
            </a:r>
          </a:p>
        </p:txBody>
      </p:sp>
      <p:sp>
        <p:nvSpPr>
          <p:cNvPr id="4" name="Content Placeholder 3"/>
          <p:cNvSpPr>
            <a:spLocks noGrp="1"/>
          </p:cNvSpPr>
          <p:nvPr>
            <p:ph sz="half" idx="2"/>
          </p:nvPr>
        </p:nvSpPr>
        <p:spPr>
          <a:xfrm>
            <a:off x="4648200" y="1406752"/>
            <a:ext cx="4038600" cy="4525963"/>
          </a:xfrm>
        </p:spPr>
        <p:txBody>
          <a:bodyPr/>
          <a:lstStyle/>
          <a:p>
            <a:r>
              <a:rPr lang="en-US" dirty="0" smtClean="0"/>
              <a:t>Employee wellness is employee’s business</a:t>
            </a:r>
            <a:endParaRPr lang="en-US" dirty="0"/>
          </a:p>
          <a:p>
            <a:pPr lvl="1"/>
            <a:r>
              <a:rPr lang="en-US" dirty="0" smtClean="0"/>
              <a:t>Provide the resources</a:t>
            </a:r>
          </a:p>
          <a:p>
            <a:pPr lvl="1"/>
            <a:r>
              <a:rPr lang="en-US" dirty="0" smtClean="0"/>
              <a:t>Hope for the best</a:t>
            </a:r>
          </a:p>
          <a:p>
            <a:pPr lvl="1"/>
            <a:r>
              <a:rPr lang="en-US" dirty="0" smtClean="0"/>
              <a:t>Privacy concerns- lean on your HR</a:t>
            </a:r>
          </a:p>
          <a:p>
            <a:pPr lvl="1"/>
            <a:r>
              <a:rPr lang="en-US" dirty="0" smtClean="0"/>
              <a:t>Let the employee use private market products</a:t>
            </a:r>
          </a:p>
          <a:p>
            <a:pPr lvl="1"/>
            <a:endParaRPr lang="en-US" dirty="0" smtClean="0"/>
          </a:p>
        </p:txBody>
      </p:sp>
    </p:spTree>
    <p:extLst>
      <p:ext uri="{BB962C8B-B14F-4D97-AF65-F5344CB8AC3E}">
        <p14:creationId xmlns:p14="http://schemas.microsoft.com/office/powerpoint/2010/main" val="29445708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HOW TO BUILD AN IMPACTFUL ACTIVITY</a:t>
            </a:r>
            <a:endParaRPr lang="en-US" dirty="0"/>
          </a:p>
        </p:txBody>
      </p:sp>
    </p:spTree>
    <p:extLst>
      <p:ext uri="{BB962C8B-B14F-4D97-AF65-F5344CB8AC3E}">
        <p14:creationId xmlns:p14="http://schemas.microsoft.com/office/powerpoint/2010/main" val="36354861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272" y="938151"/>
            <a:ext cx="7855527" cy="4465121"/>
          </a:xfrm>
        </p:spPr>
        <p:txBody>
          <a:bodyPr>
            <a:normAutofit/>
          </a:bodyPr>
          <a:lstStyle/>
          <a:p>
            <a:r>
              <a:rPr lang="en-US" dirty="0" smtClean="0"/>
              <a:t>1. GOAL ALIGNMENT</a:t>
            </a:r>
            <a:br>
              <a:rPr lang="en-US" dirty="0" smtClean="0"/>
            </a:br>
            <a:r>
              <a:rPr lang="en-US" dirty="0" smtClean="0"/>
              <a:t>2. TRANSLATION TO ACTION</a:t>
            </a:r>
            <a:br>
              <a:rPr lang="en-US" dirty="0" smtClean="0"/>
            </a:br>
            <a:r>
              <a:rPr lang="en-US" dirty="0" smtClean="0"/>
              <a:t>3. MEASURE ACTION</a:t>
            </a:r>
            <a:br>
              <a:rPr lang="en-US" dirty="0" smtClean="0"/>
            </a:br>
            <a:r>
              <a:rPr lang="en-US" dirty="0" smtClean="0"/>
              <a:t>4. REPORT RESULTS</a:t>
            </a:r>
            <a:endParaRPr lang="en-US" dirty="0"/>
          </a:p>
        </p:txBody>
      </p:sp>
      <p:sp>
        <p:nvSpPr>
          <p:cNvPr id="8" name="Rectangle 7"/>
          <p:cNvSpPr/>
          <p:nvPr/>
        </p:nvSpPr>
        <p:spPr>
          <a:xfrm>
            <a:off x="1394928" y="4726015"/>
            <a:ext cx="4339593" cy="98137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Tree>
    <p:extLst>
      <p:ext uri="{BB962C8B-B14F-4D97-AF65-F5344CB8AC3E}">
        <p14:creationId xmlns:p14="http://schemas.microsoft.com/office/powerpoint/2010/main" val="7763959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1. GOAL ALIGNMENT</a:t>
            </a:r>
            <a:endParaRPr lang="en-US" dirty="0"/>
          </a:p>
        </p:txBody>
      </p:sp>
      <p:sp>
        <p:nvSpPr>
          <p:cNvPr id="3" name="Content Placeholder 2"/>
          <p:cNvSpPr>
            <a:spLocks noGrp="1"/>
          </p:cNvSpPr>
          <p:nvPr>
            <p:ph idx="1"/>
          </p:nvPr>
        </p:nvSpPr>
        <p:spPr/>
        <p:txBody>
          <a:bodyPr/>
          <a:lstStyle/>
          <a:p>
            <a:pPr marL="0" indent="0">
              <a:buNone/>
            </a:pPr>
            <a:r>
              <a:rPr lang="en-US" dirty="0" smtClean="0"/>
              <a:t>Challenge activities should grow out of the goals of the Challenge</a:t>
            </a:r>
            <a:endParaRPr lang="en-US" dirty="0"/>
          </a:p>
        </p:txBody>
      </p:sp>
      <p:sp>
        <p:nvSpPr>
          <p:cNvPr id="8" name="Rectangle 7"/>
          <p:cNvSpPr/>
          <p:nvPr/>
        </p:nvSpPr>
        <p:spPr>
          <a:xfrm>
            <a:off x="1394928" y="4726015"/>
            <a:ext cx="4339593" cy="98137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Tree>
    <p:extLst>
      <p:ext uri="{BB962C8B-B14F-4D97-AF65-F5344CB8AC3E}">
        <p14:creationId xmlns:p14="http://schemas.microsoft.com/office/powerpoint/2010/main" val="37365686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1. GOAL ALIGNMENT</a:t>
            </a:r>
            <a:endParaRPr lang="en-US" dirty="0"/>
          </a:p>
        </p:txBody>
      </p:sp>
      <p:sp>
        <p:nvSpPr>
          <p:cNvPr id="3" name="Content Placeholder 2"/>
          <p:cNvSpPr>
            <a:spLocks noGrp="1"/>
          </p:cNvSpPr>
          <p:nvPr>
            <p:ph idx="1"/>
          </p:nvPr>
        </p:nvSpPr>
        <p:spPr/>
        <p:txBody>
          <a:bodyPr/>
          <a:lstStyle/>
          <a:p>
            <a:pPr marL="0" indent="0">
              <a:buNone/>
            </a:pPr>
            <a:r>
              <a:rPr lang="en-US" dirty="0" smtClean="0"/>
              <a:t>Challenge activities should grow out of the goals of the Challenge</a:t>
            </a:r>
          </a:p>
          <a:p>
            <a:pPr marL="0" indent="0">
              <a:buNone/>
            </a:pPr>
            <a:endParaRPr lang="en-US" dirty="0"/>
          </a:p>
          <a:p>
            <a:pPr marL="0" indent="0">
              <a:buNone/>
            </a:pPr>
            <a:r>
              <a:rPr lang="en-US" dirty="0" smtClean="0">
                <a:solidFill>
                  <a:srgbClr val="80A638"/>
                </a:solidFill>
              </a:rPr>
              <a:t>Example:</a:t>
            </a:r>
          </a:p>
          <a:p>
            <a:pPr marL="0" indent="0">
              <a:buNone/>
            </a:pPr>
            <a:r>
              <a:rPr lang="en-US" dirty="0" smtClean="0">
                <a:solidFill>
                  <a:srgbClr val="80A638"/>
                </a:solidFill>
              </a:rPr>
              <a:t>The goal of the Chicago Green Office Challenge was to</a:t>
            </a:r>
          </a:p>
          <a:p>
            <a:pPr marL="0" indent="0">
              <a:buNone/>
            </a:pPr>
            <a:endParaRPr lang="en-US" dirty="0">
              <a:solidFill>
                <a:srgbClr val="80A638"/>
              </a:solidFill>
            </a:endParaRPr>
          </a:p>
          <a:p>
            <a:pPr marL="0" indent="0">
              <a:buNone/>
            </a:pPr>
            <a:r>
              <a:rPr lang="en-US" sz="2800" dirty="0" smtClean="0">
                <a:solidFill>
                  <a:srgbClr val="80A638"/>
                </a:solidFill>
              </a:rPr>
              <a:t>“…engage and support Chicago businesses in adopting sustainable practices that </a:t>
            </a:r>
            <a:r>
              <a:rPr lang="en-US" sz="2800" b="1" dirty="0" smtClean="0">
                <a:solidFill>
                  <a:srgbClr val="80A638"/>
                </a:solidFill>
              </a:rPr>
              <a:t>promote efficiency</a:t>
            </a:r>
            <a:r>
              <a:rPr lang="en-US" sz="2800" dirty="0" smtClean="0">
                <a:solidFill>
                  <a:srgbClr val="80A638"/>
                </a:solidFill>
              </a:rPr>
              <a:t>, </a:t>
            </a:r>
            <a:r>
              <a:rPr lang="en-US" sz="2800" b="1" dirty="0" smtClean="0">
                <a:solidFill>
                  <a:srgbClr val="80A638"/>
                </a:solidFill>
              </a:rPr>
              <a:t>save money</a:t>
            </a:r>
            <a:r>
              <a:rPr lang="en-US" sz="2800" dirty="0" smtClean="0">
                <a:solidFill>
                  <a:srgbClr val="80A638"/>
                </a:solidFill>
              </a:rPr>
              <a:t>, and </a:t>
            </a:r>
            <a:r>
              <a:rPr lang="en-US" sz="2800" b="1" dirty="0" smtClean="0">
                <a:solidFill>
                  <a:srgbClr val="80A638"/>
                </a:solidFill>
              </a:rPr>
              <a:t>reduce greenhouse gas emissions</a:t>
            </a:r>
            <a:r>
              <a:rPr lang="en-US" sz="2800" dirty="0" smtClean="0">
                <a:solidFill>
                  <a:srgbClr val="80A638"/>
                </a:solidFill>
              </a:rPr>
              <a:t>.” </a:t>
            </a:r>
            <a:endParaRPr lang="en-US" sz="2800" dirty="0">
              <a:solidFill>
                <a:srgbClr val="80A638"/>
              </a:solidFill>
            </a:endParaRPr>
          </a:p>
        </p:txBody>
      </p:sp>
      <p:sp>
        <p:nvSpPr>
          <p:cNvPr id="8" name="Rectangle 7"/>
          <p:cNvSpPr/>
          <p:nvPr/>
        </p:nvSpPr>
        <p:spPr>
          <a:xfrm>
            <a:off x="1394928" y="4726015"/>
            <a:ext cx="4339593" cy="98137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Tree>
    <p:extLst>
      <p:ext uri="{BB962C8B-B14F-4D97-AF65-F5344CB8AC3E}">
        <p14:creationId xmlns:p14="http://schemas.microsoft.com/office/powerpoint/2010/main" val="35856088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2</a:t>
            </a:r>
            <a:r>
              <a:rPr lang="en-US" dirty="0"/>
              <a:t>. TRANSLATION TO ACTION</a:t>
            </a:r>
          </a:p>
        </p:txBody>
      </p:sp>
      <p:sp>
        <p:nvSpPr>
          <p:cNvPr id="3" name="Content Placeholder 2"/>
          <p:cNvSpPr>
            <a:spLocks noGrp="1"/>
          </p:cNvSpPr>
          <p:nvPr>
            <p:ph idx="1"/>
          </p:nvPr>
        </p:nvSpPr>
        <p:spPr/>
        <p:txBody>
          <a:bodyPr/>
          <a:lstStyle/>
          <a:p>
            <a:pPr marL="0" indent="0">
              <a:buNone/>
            </a:pPr>
            <a:r>
              <a:rPr lang="en-US" dirty="0" smtClean="0"/>
              <a:t>Challenge activities should support goals of the Challenge, but should be discrete and actionable </a:t>
            </a:r>
            <a:endParaRPr lang="en-US" dirty="0"/>
          </a:p>
        </p:txBody>
      </p:sp>
      <p:sp>
        <p:nvSpPr>
          <p:cNvPr id="8" name="Rectangle 7"/>
          <p:cNvSpPr/>
          <p:nvPr/>
        </p:nvSpPr>
        <p:spPr>
          <a:xfrm>
            <a:off x="1394928" y="4726015"/>
            <a:ext cx="4339593" cy="98137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Tree>
    <p:extLst>
      <p:ext uri="{BB962C8B-B14F-4D97-AF65-F5344CB8AC3E}">
        <p14:creationId xmlns:p14="http://schemas.microsoft.com/office/powerpoint/2010/main" val="25199107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799" y="2006221"/>
            <a:ext cx="4580263" cy="3523722"/>
          </a:xfrm>
        </p:spPr>
        <p:txBody>
          <a:bodyPr>
            <a:normAutofit/>
          </a:bodyPr>
          <a:lstStyle/>
          <a:p>
            <a:r>
              <a:rPr lang="en-US" sz="3100" i="0" dirty="0" smtClean="0">
                <a:solidFill>
                  <a:srgbClr val="4BACC6"/>
                </a:solidFill>
                <a:latin typeface="Effra" panose="020B0506080202020204" pitchFamily="34" charset="0"/>
              </a:rPr>
              <a:t>- Introduction</a:t>
            </a:r>
            <a:br>
              <a:rPr lang="en-US" sz="3100" i="0" dirty="0" smtClean="0">
                <a:solidFill>
                  <a:srgbClr val="4BACC6"/>
                </a:solidFill>
                <a:latin typeface="Effra" panose="020B0506080202020204" pitchFamily="34" charset="0"/>
              </a:rPr>
            </a:br>
            <a:r>
              <a:rPr lang="en-US" sz="3100" i="0" dirty="0" smtClean="0">
                <a:solidFill>
                  <a:srgbClr val="4BACC6"/>
                </a:solidFill>
                <a:latin typeface="Effra" panose="020B0506080202020204" pitchFamily="34" charset="0"/>
              </a:rPr>
              <a:t>- Challenges </a:t>
            </a:r>
            <a:r>
              <a:rPr lang="en-US" sz="3100" i="0" dirty="0">
                <a:solidFill>
                  <a:srgbClr val="4BACC6"/>
                </a:solidFill>
                <a:latin typeface="Effra" panose="020B0506080202020204" pitchFamily="34" charset="0"/>
              </a:rPr>
              <a:t>and </a:t>
            </a:r>
            <a:r>
              <a:rPr lang="en-US" sz="3100" i="0" dirty="0" smtClean="0">
                <a:solidFill>
                  <a:srgbClr val="4BACC6"/>
                </a:solidFill>
                <a:latin typeface="Effra" panose="020B0506080202020204" pitchFamily="34" charset="0"/>
              </a:rPr>
              <a:t>Manual</a:t>
            </a:r>
            <a:br>
              <a:rPr lang="en-US" sz="3100" i="0" dirty="0" smtClean="0">
                <a:solidFill>
                  <a:srgbClr val="4BACC6"/>
                </a:solidFill>
                <a:latin typeface="Effra" panose="020B0506080202020204" pitchFamily="34" charset="0"/>
              </a:rPr>
            </a:br>
            <a:r>
              <a:rPr lang="en-US" sz="3100" i="0" dirty="0">
                <a:solidFill>
                  <a:srgbClr val="4BACC6"/>
                </a:solidFill>
                <a:latin typeface="Effra" panose="020B0506080202020204" pitchFamily="34" charset="0"/>
              </a:rPr>
              <a:t>	</a:t>
            </a:r>
            <a:r>
              <a:rPr lang="en-US" sz="3100" i="0" dirty="0" smtClean="0">
                <a:solidFill>
                  <a:srgbClr val="4BACC6"/>
                </a:solidFill>
                <a:latin typeface="Effra" panose="020B0506080202020204" pitchFamily="34" charset="0"/>
              </a:rPr>
              <a:t>Overview</a:t>
            </a:r>
            <a:r>
              <a:rPr lang="en-US" sz="3100" i="0" dirty="0">
                <a:solidFill>
                  <a:srgbClr val="4BACC6"/>
                </a:solidFill>
                <a:latin typeface="Effra" panose="020B0506080202020204" pitchFamily="34" charset="0"/>
              </a:rPr>
              <a:t/>
            </a:r>
            <a:br>
              <a:rPr lang="en-US" sz="3100" i="0" dirty="0">
                <a:solidFill>
                  <a:srgbClr val="4BACC6"/>
                </a:solidFill>
                <a:latin typeface="Effra" panose="020B0506080202020204" pitchFamily="34" charset="0"/>
              </a:rPr>
            </a:br>
            <a:r>
              <a:rPr lang="en-US" sz="3100" i="0" dirty="0" smtClean="0">
                <a:solidFill>
                  <a:srgbClr val="4BACC6"/>
                </a:solidFill>
                <a:latin typeface="Effra" panose="020B0506080202020204" pitchFamily="34" charset="0"/>
              </a:rPr>
              <a:t>- 4 </a:t>
            </a:r>
            <a:r>
              <a:rPr lang="en-US" sz="3100" i="0" dirty="0">
                <a:solidFill>
                  <a:srgbClr val="4BACC6"/>
                </a:solidFill>
                <a:latin typeface="Effra" panose="020B0506080202020204" pitchFamily="34" charset="0"/>
              </a:rPr>
              <a:t>Steps to Designing </a:t>
            </a:r>
            <a:r>
              <a:rPr lang="en-US" sz="3100" i="0" dirty="0" smtClean="0">
                <a:solidFill>
                  <a:srgbClr val="4BACC6"/>
                </a:solidFill>
                <a:latin typeface="Effra" panose="020B0506080202020204" pitchFamily="34" charset="0"/>
              </a:rPr>
              <a:t>	Impactful </a:t>
            </a:r>
            <a:r>
              <a:rPr lang="en-US" sz="3100" i="0" dirty="0">
                <a:solidFill>
                  <a:srgbClr val="4BACC6"/>
                </a:solidFill>
                <a:latin typeface="Effra" panose="020B0506080202020204" pitchFamily="34" charset="0"/>
              </a:rPr>
              <a:t>Activities</a:t>
            </a:r>
            <a:endParaRPr lang="en-US" sz="3100" dirty="0"/>
          </a:p>
        </p:txBody>
      </p:sp>
      <p:sp>
        <p:nvSpPr>
          <p:cNvPr id="4" name="TextBox 3"/>
          <p:cNvSpPr txBox="1"/>
          <p:nvPr/>
        </p:nvSpPr>
        <p:spPr>
          <a:xfrm>
            <a:off x="685799" y="1282890"/>
            <a:ext cx="3817962" cy="723331"/>
          </a:xfrm>
          <a:prstGeom prst="rect">
            <a:avLst/>
          </a:prstGeom>
          <a:noFill/>
        </p:spPr>
        <p:txBody>
          <a:bodyPr wrap="square" rtlCol="0">
            <a:spAutoFit/>
          </a:bodyPr>
          <a:lstStyle/>
          <a:p>
            <a:r>
              <a:rPr lang="en-US" sz="4000" i="1">
                <a:solidFill>
                  <a:srgbClr val="9BBB59"/>
                </a:solidFill>
                <a:latin typeface="Chaparral Pro Light" panose="02060403030505090203" pitchFamily="18" charset="0"/>
                <a:ea typeface="+mj-ea"/>
              </a:rPr>
              <a:t>OUTLINE</a:t>
            </a:r>
            <a:endParaRPr lang="en-US" dirty="0"/>
          </a:p>
        </p:txBody>
      </p:sp>
    </p:spTree>
    <p:extLst>
      <p:ext uri="{BB962C8B-B14F-4D97-AF65-F5344CB8AC3E}">
        <p14:creationId xmlns:p14="http://schemas.microsoft.com/office/powerpoint/2010/main" val="211218684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2</a:t>
            </a:r>
            <a:r>
              <a:rPr lang="en-US" dirty="0"/>
              <a:t>. TRANSLATION TO ACTION</a:t>
            </a:r>
          </a:p>
        </p:txBody>
      </p:sp>
      <p:sp>
        <p:nvSpPr>
          <p:cNvPr id="3" name="Content Placeholder 2"/>
          <p:cNvSpPr>
            <a:spLocks noGrp="1"/>
          </p:cNvSpPr>
          <p:nvPr>
            <p:ph idx="1"/>
          </p:nvPr>
        </p:nvSpPr>
        <p:spPr>
          <a:xfrm>
            <a:off x="585851" y="3336969"/>
            <a:ext cx="2716209" cy="2256311"/>
          </a:xfrm>
        </p:spPr>
        <p:txBody>
          <a:bodyPr>
            <a:normAutofit lnSpcReduction="10000"/>
          </a:bodyPr>
          <a:lstStyle/>
          <a:p>
            <a:pPr marL="0" indent="0">
              <a:buNone/>
            </a:pPr>
            <a:r>
              <a:rPr lang="en-US" dirty="0" smtClean="0">
                <a:solidFill>
                  <a:srgbClr val="80A638"/>
                </a:solidFill>
              </a:rPr>
              <a:t>GOALS OF CGOC</a:t>
            </a:r>
          </a:p>
          <a:p>
            <a:pPr marL="457200" indent="-457200">
              <a:buFont typeface="+mj-lt"/>
              <a:buAutoNum type="arabicPeriod"/>
            </a:pPr>
            <a:r>
              <a:rPr lang="en-US" dirty="0" smtClean="0">
                <a:solidFill>
                  <a:srgbClr val="80A638"/>
                </a:solidFill>
              </a:rPr>
              <a:t>promote efficiency</a:t>
            </a:r>
          </a:p>
          <a:p>
            <a:pPr marL="457200" indent="-457200">
              <a:buFont typeface="+mj-lt"/>
              <a:buAutoNum type="arabicPeriod"/>
            </a:pPr>
            <a:r>
              <a:rPr lang="en-US" dirty="0" smtClean="0">
                <a:solidFill>
                  <a:srgbClr val="80A638"/>
                </a:solidFill>
              </a:rPr>
              <a:t>save money</a:t>
            </a:r>
          </a:p>
          <a:p>
            <a:pPr marL="457200" indent="-457200">
              <a:buFont typeface="+mj-lt"/>
              <a:buAutoNum type="arabicPeriod"/>
            </a:pPr>
            <a:r>
              <a:rPr lang="en-US" dirty="0" smtClean="0">
                <a:solidFill>
                  <a:srgbClr val="80A638"/>
                </a:solidFill>
              </a:rPr>
              <a:t>reduce </a:t>
            </a:r>
            <a:r>
              <a:rPr lang="en-US" dirty="0">
                <a:solidFill>
                  <a:srgbClr val="80A638"/>
                </a:solidFill>
              </a:rPr>
              <a:t>greenhouse gas emissions</a:t>
            </a:r>
          </a:p>
        </p:txBody>
      </p:sp>
      <p:sp>
        <p:nvSpPr>
          <p:cNvPr id="11" name="Content Placeholder 2"/>
          <p:cNvSpPr txBox="1">
            <a:spLocks/>
          </p:cNvSpPr>
          <p:nvPr/>
        </p:nvSpPr>
        <p:spPr>
          <a:xfrm>
            <a:off x="457200" y="1600201"/>
            <a:ext cx="8229600" cy="155863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000" kern="1200">
                <a:solidFill>
                  <a:srgbClr val="4BACC6"/>
                </a:solidFill>
                <a:latin typeface="Effra"/>
                <a:ea typeface="+mn-ea"/>
                <a:cs typeface="+mn-cs"/>
              </a:defRPr>
            </a:lvl1pPr>
            <a:lvl2pPr marL="742950" indent="-285750" algn="l" defTabSz="457200" rtl="0" eaLnBrk="1" latinLnBrk="0" hangingPunct="1">
              <a:spcBef>
                <a:spcPct val="20000"/>
              </a:spcBef>
              <a:buFont typeface="Arial"/>
              <a:buChar char="–"/>
              <a:defRPr sz="2000" kern="1200">
                <a:solidFill>
                  <a:srgbClr val="9BBB59"/>
                </a:solidFill>
                <a:latin typeface="Effra"/>
                <a:ea typeface="+mn-ea"/>
                <a:cs typeface="+mn-cs"/>
              </a:defRPr>
            </a:lvl2pPr>
            <a:lvl3pPr marL="1143000" indent="-228600" algn="l" defTabSz="457200" rtl="0" eaLnBrk="1" latinLnBrk="0" hangingPunct="1">
              <a:spcBef>
                <a:spcPct val="20000"/>
              </a:spcBef>
              <a:buFont typeface="Arial"/>
              <a:buChar char="•"/>
              <a:defRPr sz="1800" kern="1200">
                <a:solidFill>
                  <a:srgbClr val="4BACC6"/>
                </a:solidFill>
                <a:latin typeface="Effra"/>
                <a:ea typeface="+mn-ea"/>
                <a:cs typeface="+mn-cs"/>
              </a:defRPr>
            </a:lvl3pPr>
            <a:lvl4pPr marL="1600200" indent="-228600" algn="l" defTabSz="457200" rtl="0" eaLnBrk="1" latinLnBrk="0" hangingPunct="1">
              <a:spcBef>
                <a:spcPct val="20000"/>
              </a:spcBef>
              <a:buFont typeface="Arial"/>
              <a:buChar char="–"/>
              <a:defRPr sz="1800" kern="1200">
                <a:solidFill>
                  <a:schemeClr val="bg1">
                    <a:lumMod val="65000"/>
                  </a:schemeClr>
                </a:solidFill>
                <a:latin typeface="Effra"/>
                <a:ea typeface="+mn-ea"/>
                <a:cs typeface="+mn-cs"/>
              </a:defRPr>
            </a:lvl4pPr>
            <a:lvl5pPr marL="2057400" indent="-228600" algn="l" defTabSz="457200" rtl="0" eaLnBrk="1" latinLnBrk="0" hangingPunct="1">
              <a:spcBef>
                <a:spcPct val="20000"/>
              </a:spcBef>
              <a:buFont typeface="Arial"/>
              <a:buChar char="»"/>
              <a:defRPr sz="1600" kern="1200">
                <a:solidFill>
                  <a:schemeClr val="bg1">
                    <a:lumMod val="65000"/>
                  </a:schemeClr>
                </a:solidFill>
                <a:latin typeface="Effra"/>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smtClean="0"/>
              <a:t>Challenge activities should support goals of the Challenge, but should be discrete and actionable </a:t>
            </a:r>
          </a:p>
          <a:p>
            <a:pPr marL="0" indent="0">
              <a:buFont typeface="Arial"/>
              <a:buNone/>
            </a:pPr>
            <a:endParaRPr lang="en-US" dirty="0"/>
          </a:p>
          <a:p>
            <a:pPr marL="0" indent="0">
              <a:buFont typeface="Arial"/>
              <a:buNone/>
            </a:pPr>
            <a:r>
              <a:rPr lang="en-US" dirty="0" smtClean="0">
                <a:solidFill>
                  <a:srgbClr val="80A638"/>
                </a:solidFill>
              </a:rPr>
              <a:t>Example: </a:t>
            </a:r>
            <a:endParaRPr lang="en-US" dirty="0">
              <a:solidFill>
                <a:srgbClr val="80A638"/>
              </a:solidFill>
            </a:endParaRPr>
          </a:p>
        </p:txBody>
      </p:sp>
      <p:sp>
        <p:nvSpPr>
          <p:cNvPr id="12" name="Content Placeholder 2"/>
          <p:cNvSpPr txBox="1">
            <a:spLocks/>
          </p:cNvSpPr>
          <p:nvPr/>
        </p:nvSpPr>
        <p:spPr>
          <a:xfrm>
            <a:off x="585851" y="3235039"/>
            <a:ext cx="2810494" cy="2460169"/>
          </a:xfrm>
          <a:prstGeom prst="rect">
            <a:avLst/>
          </a:prstGeom>
          <a:solidFill>
            <a:srgbClr val="80A638"/>
          </a:solidFill>
        </p:spPr>
        <p:txBody>
          <a:bodyPr vert="horz" lIns="91440" tIns="45720" rIns="91440" bIns="45720" rtlCol="0" anchor="ctr">
            <a:noAutofit/>
          </a:bodyPr>
          <a:lstStyle>
            <a:lvl1pPr marL="342900" indent="-342900" algn="l" defTabSz="457200" rtl="0" eaLnBrk="1" latinLnBrk="0" hangingPunct="1">
              <a:spcBef>
                <a:spcPct val="20000"/>
              </a:spcBef>
              <a:buFont typeface="Arial"/>
              <a:buChar char="•"/>
              <a:defRPr sz="2000" kern="1200">
                <a:solidFill>
                  <a:srgbClr val="4BACC6"/>
                </a:solidFill>
                <a:latin typeface="Effra"/>
                <a:ea typeface="+mn-ea"/>
                <a:cs typeface="+mn-cs"/>
              </a:defRPr>
            </a:lvl1pPr>
            <a:lvl2pPr marL="742950" indent="-285750" algn="l" defTabSz="457200" rtl="0" eaLnBrk="1" latinLnBrk="0" hangingPunct="1">
              <a:spcBef>
                <a:spcPct val="20000"/>
              </a:spcBef>
              <a:buFont typeface="Arial"/>
              <a:buChar char="–"/>
              <a:defRPr sz="2000" kern="1200">
                <a:solidFill>
                  <a:srgbClr val="9BBB59"/>
                </a:solidFill>
                <a:latin typeface="Effra"/>
                <a:ea typeface="+mn-ea"/>
                <a:cs typeface="+mn-cs"/>
              </a:defRPr>
            </a:lvl2pPr>
            <a:lvl3pPr marL="1143000" indent="-228600" algn="l" defTabSz="457200" rtl="0" eaLnBrk="1" latinLnBrk="0" hangingPunct="1">
              <a:spcBef>
                <a:spcPct val="20000"/>
              </a:spcBef>
              <a:buFont typeface="Arial"/>
              <a:buChar char="•"/>
              <a:defRPr sz="1800" kern="1200">
                <a:solidFill>
                  <a:srgbClr val="4BACC6"/>
                </a:solidFill>
                <a:latin typeface="Effra"/>
                <a:ea typeface="+mn-ea"/>
                <a:cs typeface="+mn-cs"/>
              </a:defRPr>
            </a:lvl3pPr>
            <a:lvl4pPr marL="1600200" indent="-228600" algn="l" defTabSz="457200" rtl="0" eaLnBrk="1" latinLnBrk="0" hangingPunct="1">
              <a:spcBef>
                <a:spcPct val="20000"/>
              </a:spcBef>
              <a:buFont typeface="Arial"/>
              <a:buChar char="–"/>
              <a:defRPr sz="1800" kern="1200">
                <a:solidFill>
                  <a:schemeClr val="bg1">
                    <a:lumMod val="65000"/>
                  </a:schemeClr>
                </a:solidFill>
                <a:latin typeface="Effra"/>
                <a:ea typeface="+mn-ea"/>
                <a:cs typeface="+mn-cs"/>
              </a:defRPr>
            </a:lvl4pPr>
            <a:lvl5pPr marL="2057400" indent="-228600" algn="l" defTabSz="457200" rtl="0" eaLnBrk="1" latinLnBrk="0" hangingPunct="1">
              <a:spcBef>
                <a:spcPct val="20000"/>
              </a:spcBef>
              <a:buFont typeface="Arial"/>
              <a:buChar char="»"/>
              <a:defRPr sz="1600" kern="1200">
                <a:solidFill>
                  <a:schemeClr val="bg1">
                    <a:lumMod val="65000"/>
                  </a:schemeClr>
                </a:solidFill>
                <a:latin typeface="Effra"/>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200" dirty="0" smtClean="0">
                <a:solidFill>
                  <a:schemeClr val="bg1"/>
                </a:solidFill>
                <a:latin typeface="Effra" panose="020B0506080202020204" pitchFamily="34" charset="0"/>
              </a:rPr>
              <a:t>What are the goals of the Challenge? </a:t>
            </a:r>
            <a:endParaRPr lang="en-US" sz="2200" dirty="0">
              <a:solidFill>
                <a:schemeClr val="bg1"/>
              </a:solidFill>
              <a:latin typeface="Effra" panose="020B0506080202020204" pitchFamily="34" charset="0"/>
            </a:endParaRPr>
          </a:p>
        </p:txBody>
      </p:sp>
    </p:spTree>
    <p:extLst>
      <p:ext uri="{BB962C8B-B14F-4D97-AF65-F5344CB8AC3E}">
        <p14:creationId xmlns:p14="http://schemas.microsoft.com/office/powerpoint/2010/main" val="7419499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2</a:t>
            </a:r>
            <a:r>
              <a:rPr lang="en-US" dirty="0"/>
              <a:t>. TRANSLATION TO ACTION</a:t>
            </a:r>
          </a:p>
        </p:txBody>
      </p:sp>
      <p:sp>
        <p:nvSpPr>
          <p:cNvPr id="3" name="Content Placeholder 2"/>
          <p:cNvSpPr>
            <a:spLocks noGrp="1"/>
          </p:cNvSpPr>
          <p:nvPr>
            <p:ph idx="1"/>
          </p:nvPr>
        </p:nvSpPr>
        <p:spPr>
          <a:xfrm>
            <a:off x="585851" y="3336969"/>
            <a:ext cx="2716209" cy="2256311"/>
          </a:xfrm>
        </p:spPr>
        <p:txBody>
          <a:bodyPr>
            <a:normAutofit lnSpcReduction="10000"/>
          </a:bodyPr>
          <a:lstStyle/>
          <a:p>
            <a:pPr marL="0" indent="0">
              <a:buNone/>
            </a:pPr>
            <a:r>
              <a:rPr lang="en-US" dirty="0" smtClean="0">
                <a:solidFill>
                  <a:srgbClr val="80A638"/>
                </a:solidFill>
              </a:rPr>
              <a:t>GOALS OF CGOC</a:t>
            </a:r>
          </a:p>
          <a:p>
            <a:pPr marL="457200" indent="-457200">
              <a:buFont typeface="+mj-lt"/>
              <a:buAutoNum type="arabicPeriod"/>
            </a:pPr>
            <a:r>
              <a:rPr lang="en-US" dirty="0" smtClean="0">
                <a:solidFill>
                  <a:srgbClr val="80A638"/>
                </a:solidFill>
              </a:rPr>
              <a:t>promote efficiency</a:t>
            </a:r>
          </a:p>
          <a:p>
            <a:pPr marL="457200" indent="-457200">
              <a:buFont typeface="+mj-lt"/>
              <a:buAutoNum type="arabicPeriod"/>
            </a:pPr>
            <a:r>
              <a:rPr lang="en-US" dirty="0" smtClean="0">
                <a:solidFill>
                  <a:srgbClr val="80A638"/>
                </a:solidFill>
              </a:rPr>
              <a:t>save money</a:t>
            </a:r>
          </a:p>
          <a:p>
            <a:pPr marL="457200" indent="-457200">
              <a:buFont typeface="+mj-lt"/>
              <a:buAutoNum type="arabicPeriod"/>
            </a:pPr>
            <a:r>
              <a:rPr lang="en-US" dirty="0" smtClean="0">
                <a:solidFill>
                  <a:srgbClr val="80A638"/>
                </a:solidFill>
              </a:rPr>
              <a:t>reduce </a:t>
            </a:r>
            <a:r>
              <a:rPr lang="en-US" dirty="0">
                <a:solidFill>
                  <a:srgbClr val="80A638"/>
                </a:solidFill>
              </a:rPr>
              <a:t>greenhouse gas emissions</a:t>
            </a:r>
          </a:p>
        </p:txBody>
      </p:sp>
      <p:sp>
        <p:nvSpPr>
          <p:cNvPr id="11" name="Content Placeholder 2"/>
          <p:cNvSpPr txBox="1">
            <a:spLocks/>
          </p:cNvSpPr>
          <p:nvPr/>
        </p:nvSpPr>
        <p:spPr>
          <a:xfrm>
            <a:off x="457200" y="1600201"/>
            <a:ext cx="8229600" cy="155863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000" kern="1200">
                <a:solidFill>
                  <a:srgbClr val="4BACC6"/>
                </a:solidFill>
                <a:latin typeface="Effra"/>
                <a:ea typeface="+mn-ea"/>
                <a:cs typeface="+mn-cs"/>
              </a:defRPr>
            </a:lvl1pPr>
            <a:lvl2pPr marL="742950" indent="-285750" algn="l" defTabSz="457200" rtl="0" eaLnBrk="1" latinLnBrk="0" hangingPunct="1">
              <a:spcBef>
                <a:spcPct val="20000"/>
              </a:spcBef>
              <a:buFont typeface="Arial"/>
              <a:buChar char="–"/>
              <a:defRPr sz="2000" kern="1200">
                <a:solidFill>
                  <a:srgbClr val="9BBB59"/>
                </a:solidFill>
                <a:latin typeface="Effra"/>
                <a:ea typeface="+mn-ea"/>
                <a:cs typeface="+mn-cs"/>
              </a:defRPr>
            </a:lvl2pPr>
            <a:lvl3pPr marL="1143000" indent="-228600" algn="l" defTabSz="457200" rtl="0" eaLnBrk="1" latinLnBrk="0" hangingPunct="1">
              <a:spcBef>
                <a:spcPct val="20000"/>
              </a:spcBef>
              <a:buFont typeface="Arial"/>
              <a:buChar char="•"/>
              <a:defRPr sz="1800" kern="1200">
                <a:solidFill>
                  <a:srgbClr val="4BACC6"/>
                </a:solidFill>
                <a:latin typeface="Effra"/>
                <a:ea typeface="+mn-ea"/>
                <a:cs typeface="+mn-cs"/>
              </a:defRPr>
            </a:lvl3pPr>
            <a:lvl4pPr marL="1600200" indent="-228600" algn="l" defTabSz="457200" rtl="0" eaLnBrk="1" latinLnBrk="0" hangingPunct="1">
              <a:spcBef>
                <a:spcPct val="20000"/>
              </a:spcBef>
              <a:buFont typeface="Arial"/>
              <a:buChar char="–"/>
              <a:defRPr sz="1800" kern="1200">
                <a:solidFill>
                  <a:schemeClr val="bg1">
                    <a:lumMod val="65000"/>
                  </a:schemeClr>
                </a:solidFill>
                <a:latin typeface="Effra"/>
                <a:ea typeface="+mn-ea"/>
                <a:cs typeface="+mn-cs"/>
              </a:defRPr>
            </a:lvl4pPr>
            <a:lvl5pPr marL="2057400" indent="-228600" algn="l" defTabSz="457200" rtl="0" eaLnBrk="1" latinLnBrk="0" hangingPunct="1">
              <a:spcBef>
                <a:spcPct val="20000"/>
              </a:spcBef>
              <a:buFont typeface="Arial"/>
              <a:buChar char="»"/>
              <a:defRPr sz="1600" kern="1200">
                <a:solidFill>
                  <a:schemeClr val="bg1">
                    <a:lumMod val="65000"/>
                  </a:schemeClr>
                </a:solidFill>
                <a:latin typeface="Effra"/>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smtClean="0"/>
              <a:t>Challenge activities should support goals of the Challenge, but should be discrete and actionable </a:t>
            </a:r>
          </a:p>
          <a:p>
            <a:pPr marL="0" indent="0">
              <a:buFont typeface="Arial"/>
              <a:buNone/>
            </a:pPr>
            <a:endParaRPr lang="en-US" dirty="0"/>
          </a:p>
          <a:p>
            <a:pPr marL="0" indent="0">
              <a:buFont typeface="Arial"/>
              <a:buNone/>
            </a:pPr>
            <a:r>
              <a:rPr lang="en-US" dirty="0" smtClean="0">
                <a:solidFill>
                  <a:srgbClr val="80A638"/>
                </a:solidFill>
              </a:rPr>
              <a:t>Example: </a:t>
            </a:r>
            <a:endParaRPr lang="en-US" dirty="0">
              <a:solidFill>
                <a:srgbClr val="80A638"/>
              </a:solidFill>
            </a:endParaRPr>
          </a:p>
        </p:txBody>
      </p:sp>
    </p:spTree>
    <p:extLst>
      <p:ext uri="{BB962C8B-B14F-4D97-AF65-F5344CB8AC3E}">
        <p14:creationId xmlns:p14="http://schemas.microsoft.com/office/powerpoint/2010/main" val="25124085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2</a:t>
            </a:r>
            <a:r>
              <a:rPr lang="en-US" dirty="0"/>
              <a:t>. TRANSLATION TO ACTION</a:t>
            </a:r>
          </a:p>
        </p:txBody>
      </p:sp>
      <p:sp>
        <p:nvSpPr>
          <p:cNvPr id="3" name="Content Placeholder 2"/>
          <p:cNvSpPr>
            <a:spLocks noGrp="1"/>
          </p:cNvSpPr>
          <p:nvPr>
            <p:ph idx="1"/>
          </p:nvPr>
        </p:nvSpPr>
        <p:spPr>
          <a:xfrm>
            <a:off x="585851" y="3336969"/>
            <a:ext cx="2716209" cy="2256311"/>
          </a:xfrm>
        </p:spPr>
        <p:txBody>
          <a:bodyPr>
            <a:normAutofit lnSpcReduction="10000"/>
          </a:bodyPr>
          <a:lstStyle/>
          <a:p>
            <a:pPr marL="0" indent="0">
              <a:buNone/>
            </a:pPr>
            <a:r>
              <a:rPr lang="en-US" dirty="0" smtClean="0">
                <a:solidFill>
                  <a:srgbClr val="80A638"/>
                </a:solidFill>
              </a:rPr>
              <a:t>GOALS OF CGOC</a:t>
            </a:r>
          </a:p>
          <a:p>
            <a:pPr marL="457200" indent="-457200">
              <a:buFont typeface="+mj-lt"/>
              <a:buAutoNum type="arabicPeriod"/>
            </a:pPr>
            <a:r>
              <a:rPr lang="en-US" dirty="0" smtClean="0">
                <a:solidFill>
                  <a:srgbClr val="80A638"/>
                </a:solidFill>
              </a:rPr>
              <a:t>promote efficiency</a:t>
            </a:r>
          </a:p>
          <a:p>
            <a:pPr marL="457200" indent="-457200">
              <a:buFont typeface="+mj-lt"/>
              <a:buAutoNum type="arabicPeriod"/>
            </a:pPr>
            <a:r>
              <a:rPr lang="en-US" dirty="0" smtClean="0">
                <a:solidFill>
                  <a:srgbClr val="80A638"/>
                </a:solidFill>
              </a:rPr>
              <a:t>save money</a:t>
            </a:r>
          </a:p>
          <a:p>
            <a:pPr marL="457200" indent="-457200">
              <a:buFont typeface="+mj-lt"/>
              <a:buAutoNum type="arabicPeriod"/>
            </a:pPr>
            <a:r>
              <a:rPr lang="en-US" dirty="0" smtClean="0">
                <a:solidFill>
                  <a:srgbClr val="80A638"/>
                </a:solidFill>
              </a:rPr>
              <a:t>reduce </a:t>
            </a:r>
            <a:r>
              <a:rPr lang="en-US" dirty="0">
                <a:solidFill>
                  <a:srgbClr val="80A638"/>
                </a:solidFill>
              </a:rPr>
              <a:t>greenhouse gas emissions</a:t>
            </a:r>
          </a:p>
        </p:txBody>
      </p:sp>
      <p:sp>
        <p:nvSpPr>
          <p:cNvPr id="7" name="Content Placeholder 2"/>
          <p:cNvSpPr txBox="1">
            <a:spLocks/>
          </p:cNvSpPr>
          <p:nvPr/>
        </p:nvSpPr>
        <p:spPr>
          <a:xfrm>
            <a:off x="3590603" y="3336969"/>
            <a:ext cx="2026426" cy="2256311"/>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000" kern="1200">
                <a:solidFill>
                  <a:srgbClr val="4BACC6"/>
                </a:solidFill>
                <a:latin typeface="Effra"/>
                <a:ea typeface="+mn-ea"/>
                <a:cs typeface="+mn-cs"/>
              </a:defRPr>
            </a:lvl1pPr>
            <a:lvl2pPr marL="742950" indent="-285750" algn="l" defTabSz="457200" rtl="0" eaLnBrk="1" latinLnBrk="0" hangingPunct="1">
              <a:spcBef>
                <a:spcPct val="20000"/>
              </a:spcBef>
              <a:buFont typeface="Arial"/>
              <a:buChar char="–"/>
              <a:defRPr sz="2000" kern="1200">
                <a:solidFill>
                  <a:srgbClr val="9BBB59"/>
                </a:solidFill>
                <a:latin typeface="Effra"/>
                <a:ea typeface="+mn-ea"/>
                <a:cs typeface="+mn-cs"/>
              </a:defRPr>
            </a:lvl2pPr>
            <a:lvl3pPr marL="1143000" indent="-228600" algn="l" defTabSz="457200" rtl="0" eaLnBrk="1" latinLnBrk="0" hangingPunct="1">
              <a:spcBef>
                <a:spcPct val="20000"/>
              </a:spcBef>
              <a:buFont typeface="Arial"/>
              <a:buChar char="•"/>
              <a:defRPr sz="1800" kern="1200">
                <a:solidFill>
                  <a:srgbClr val="4BACC6"/>
                </a:solidFill>
                <a:latin typeface="Effra"/>
                <a:ea typeface="+mn-ea"/>
                <a:cs typeface="+mn-cs"/>
              </a:defRPr>
            </a:lvl3pPr>
            <a:lvl4pPr marL="1600200" indent="-228600" algn="l" defTabSz="457200" rtl="0" eaLnBrk="1" latinLnBrk="0" hangingPunct="1">
              <a:spcBef>
                <a:spcPct val="20000"/>
              </a:spcBef>
              <a:buFont typeface="Arial"/>
              <a:buChar char="–"/>
              <a:defRPr sz="1800" kern="1200">
                <a:solidFill>
                  <a:schemeClr val="bg1">
                    <a:lumMod val="65000"/>
                  </a:schemeClr>
                </a:solidFill>
                <a:latin typeface="Effra"/>
                <a:ea typeface="+mn-ea"/>
                <a:cs typeface="+mn-cs"/>
              </a:defRPr>
            </a:lvl4pPr>
            <a:lvl5pPr marL="2057400" indent="-228600" algn="l" defTabSz="457200" rtl="0" eaLnBrk="1" latinLnBrk="0" hangingPunct="1">
              <a:spcBef>
                <a:spcPct val="20000"/>
              </a:spcBef>
              <a:buFont typeface="Arial"/>
              <a:buChar char="»"/>
              <a:defRPr sz="1600" kern="1200">
                <a:solidFill>
                  <a:schemeClr val="bg1">
                    <a:lumMod val="65000"/>
                  </a:schemeClr>
                </a:solidFill>
                <a:latin typeface="Effra"/>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smtClean="0">
                <a:solidFill>
                  <a:srgbClr val="80A638"/>
                </a:solidFill>
              </a:rPr>
              <a:t>ACTION AREAS </a:t>
            </a:r>
          </a:p>
          <a:p>
            <a:pPr marL="0" indent="0">
              <a:buNone/>
            </a:pPr>
            <a:r>
              <a:rPr lang="en-US" dirty="0" smtClean="0">
                <a:solidFill>
                  <a:srgbClr val="80A638"/>
                </a:solidFill>
              </a:rPr>
              <a:t>Energy</a:t>
            </a:r>
          </a:p>
          <a:p>
            <a:pPr marL="0" indent="0">
              <a:buNone/>
            </a:pPr>
            <a:r>
              <a:rPr lang="en-US" dirty="0" smtClean="0">
                <a:solidFill>
                  <a:srgbClr val="80A638"/>
                </a:solidFill>
              </a:rPr>
              <a:t>Water</a:t>
            </a:r>
          </a:p>
          <a:p>
            <a:pPr marL="0" indent="0">
              <a:buNone/>
            </a:pPr>
            <a:r>
              <a:rPr lang="en-US" dirty="0" smtClean="0">
                <a:solidFill>
                  <a:srgbClr val="80A638"/>
                </a:solidFill>
              </a:rPr>
              <a:t>Waste</a:t>
            </a:r>
          </a:p>
          <a:p>
            <a:pPr marL="0" indent="0">
              <a:buNone/>
            </a:pPr>
            <a:r>
              <a:rPr lang="en-US" dirty="0" smtClean="0">
                <a:solidFill>
                  <a:srgbClr val="80A638"/>
                </a:solidFill>
              </a:rPr>
              <a:t>Transportation</a:t>
            </a:r>
          </a:p>
          <a:p>
            <a:pPr marL="0" indent="0">
              <a:buNone/>
            </a:pPr>
            <a:r>
              <a:rPr lang="en-US" dirty="0" smtClean="0">
                <a:solidFill>
                  <a:srgbClr val="80A638"/>
                </a:solidFill>
              </a:rPr>
              <a:t>Purchasing</a:t>
            </a:r>
          </a:p>
        </p:txBody>
      </p:sp>
      <p:sp>
        <p:nvSpPr>
          <p:cNvPr id="11" name="Content Placeholder 2"/>
          <p:cNvSpPr txBox="1">
            <a:spLocks/>
          </p:cNvSpPr>
          <p:nvPr/>
        </p:nvSpPr>
        <p:spPr>
          <a:xfrm>
            <a:off x="457200" y="1600201"/>
            <a:ext cx="8229600" cy="155863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000" kern="1200">
                <a:solidFill>
                  <a:srgbClr val="4BACC6"/>
                </a:solidFill>
                <a:latin typeface="Effra"/>
                <a:ea typeface="+mn-ea"/>
                <a:cs typeface="+mn-cs"/>
              </a:defRPr>
            </a:lvl1pPr>
            <a:lvl2pPr marL="742950" indent="-285750" algn="l" defTabSz="457200" rtl="0" eaLnBrk="1" latinLnBrk="0" hangingPunct="1">
              <a:spcBef>
                <a:spcPct val="20000"/>
              </a:spcBef>
              <a:buFont typeface="Arial"/>
              <a:buChar char="–"/>
              <a:defRPr sz="2000" kern="1200">
                <a:solidFill>
                  <a:srgbClr val="9BBB59"/>
                </a:solidFill>
                <a:latin typeface="Effra"/>
                <a:ea typeface="+mn-ea"/>
                <a:cs typeface="+mn-cs"/>
              </a:defRPr>
            </a:lvl2pPr>
            <a:lvl3pPr marL="1143000" indent="-228600" algn="l" defTabSz="457200" rtl="0" eaLnBrk="1" latinLnBrk="0" hangingPunct="1">
              <a:spcBef>
                <a:spcPct val="20000"/>
              </a:spcBef>
              <a:buFont typeface="Arial"/>
              <a:buChar char="•"/>
              <a:defRPr sz="1800" kern="1200">
                <a:solidFill>
                  <a:srgbClr val="4BACC6"/>
                </a:solidFill>
                <a:latin typeface="Effra"/>
                <a:ea typeface="+mn-ea"/>
                <a:cs typeface="+mn-cs"/>
              </a:defRPr>
            </a:lvl3pPr>
            <a:lvl4pPr marL="1600200" indent="-228600" algn="l" defTabSz="457200" rtl="0" eaLnBrk="1" latinLnBrk="0" hangingPunct="1">
              <a:spcBef>
                <a:spcPct val="20000"/>
              </a:spcBef>
              <a:buFont typeface="Arial"/>
              <a:buChar char="–"/>
              <a:defRPr sz="1800" kern="1200">
                <a:solidFill>
                  <a:schemeClr val="bg1">
                    <a:lumMod val="65000"/>
                  </a:schemeClr>
                </a:solidFill>
                <a:latin typeface="Effra"/>
                <a:ea typeface="+mn-ea"/>
                <a:cs typeface="+mn-cs"/>
              </a:defRPr>
            </a:lvl4pPr>
            <a:lvl5pPr marL="2057400" indent="-228600" algn="l" defTabSz="457200" rtl="0" eaLnBrk="1" latinLnBrk="0" hangingPunct="1">
              <a:spcBef>
                <a:spcPct val="20000"/>
              </a:spcBef>
              <a:buFont typeface="Arial"/>
              <a:buChar char="»"/>
              <a:defRPr sz="1600" kern="1200">
                <a:solidFill>
                  <a:schemeClr val="bg1">
                    <a:lumMod val="65000"/>
                  </a:schemeClr>
                </a:solidFill>
                <a:latin typeface="Effra"/>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smtClean="0"/>
              <a:t>Challenge activities should support goals of the Challenge, but should be discrete and actionable </a:t>
            </a:r>
          </a:p>
          <a:p>
            <a:pPr marL="0" indent="0">
              <a:buFont typeface="Arial"/>
              <a:buNone/>
            </a:pPr>
            <a:endParaRPr lang="en-US" dirty="0"/>
          </a:p>
          <a:p>
            <a:pPr marL="0" indent="0">
              <a:buFont typeface="Arial"/>
              <a:buNone/>
            </a:pPr>
            <a:r>
              <a:rPr lang="en-US" dirty="0" smtClean="0">
                <a:solidFill>
                  <a:srgbClr val="80A638"/>
                </a:solidFill>
              </a:rPr>
              <a:t>Example: </a:t>
            </a:r>
            <a:endParaRPr lang="en-US" dirty="0">
              <a:solidFill>
                <a:srgbClr val="80A638"/>
              </a:solidFill>
            </a:endParaRPr>
          </a:p>
        </p:txBody>
      </p:sp>
      <p:sp>
        <p:nvSpPr>
          <p:cNvPr id="8" name="Content Placeholder 2"/>
          <p:cNvSpPr txBox="1">
            <a:spLocks/>
          </p:cNvSpPr>
          <p:nvPr/>
        </p:nvSpPr>
        <p:spPr>
          <a:xfrm>
            <a:off x="3302060" y="3336972"/>
            <a:ext cx="2810494" cy="2460169"/>
          </a:xfrm>
          <a:prstGeom prst="rect">
            <a:avLst/>
          </a:prstGeom>
          <a:solidFill>
            <a:srgbClr val="80A638"/>
          </a:solidFill>
        </p:spPr>
        <p:txBody>
          <a:bodyPr vert="horz" lIns="91440" tIns="45720" rIns="91440" bIns="45720" rtlCol="0" anchor="ctr">
            <a:noAutofit/>
          </a:bodyPr>
          <a:lstStyle>
            <a:lvl1pPr marL="342900" indent="-342900" algn="l" defTabSz="457200" rtl="0" eaLnBrk="1" latinLnBrk="0" hangingPunct="1">
              <a:spcBef>
                <a:spcPct val="20000"/>
              </a:spcBef>
              <a:buFont typeface="Arial"/>
              <a:buChar char="•"/>
              <a:defRPr sz="2000" kern="1200">
                <a:solidFill>
                  <a:srgbClr val="4BACC6"/>
                </a:solidFill>
                <a:latin typeface="Effra"/>
                <a:ea typeface="+mn-ea"/>
                <a:cs typeface="+mn-cs"/>
              </a:defRPr>
            </a:lvl1pPr>
            <a:lvl2pPr marL="742950" indent="-285750" algn="l" defTabSz="457200" rtl="0" eaLnBrk="1" latinLnBrk="0" hangingPunct="1">
              <a:spcBef>
                <a:spcPct val="20000"/>
              </a:spcBef>
              <a:buFont typeface="Arial"/>
              <a:buChar char="–"/>
              <a:defRPr sz="2000" kern="1200">
                <a:solidFill>
                  <a:srgbClr val="9BBB59"/>
                </a:solidFill>
                <a:latin typeface="Effra"/>
                <a:ea typeface="+mn-ea"/>
                <a:cs typeface="+mn-cs"/>
              </a:defRPr>
            </a:lvl2pPr>
            <a:lvl3pPr marL="1143000" indent="-228600" algn="l" defTabSz="457200" rtl="0" eaLnBrk="1" latinLnBrk="0" hangingPunct="1">
              <a:spcBef>
                <a:spcPct val="20000"/>
              </a:spcBef>
              <a:buFont typeface="Arial"/>
              <a:buChar char="•"/>
              <a:defRPr sz="1800" kern="1200">
                <a:solidFill>
                  <a:srgbClr val="4BACC6"/>
                </a:solidFill>
                <a:latin typeface="Effra"/>
                <a:ea typeface="+mn-ea"/>
                <a:cs typeface="+mn-cs"/>
              </a:defRPr>
            </a:lvl3pPr>
            <a:lvl4pPr marL="1600200" indent="-228600" algn="l" defTabSz="457200" rtl="0" eaLnBrk="1" latinLnBrk="0" hangingPunct="1">
              <a:spcBef>
                <a:spcPct val="20000"/>
              </a:spcBef>
              <a:buFont typeface="Arial"/>
              <a:buChar char="–"/>
              <a:defRPr sz="1800" kern="1200">
                <a:solidFill>
                  <a:schemeClr val="bg1">
                    <a:lumMod val="65000"/>
                  </a:schemeClr>
                </a:solidFill>
                <a:latin typeface="Effra"/>
                <a:ea typeface="+mn-ea"/>
                <a:cs typeface="+mn-cs"/>
              </a:defRPr>
            </a:lvl4pPr>
            <a:lvl5pPr marL="2057400" indent="-228600" algn="l" defTabSz="457200" rtl="0" eaLnBrk="1" latinLnBrk="0" hangingPunct="1">
              <a:spcBef>
                <a:spcPct val="20000"/>
              </a:spcBef>
              <a:buFont typeface="Arial"/>
              <a:buChar char="»"/>
              <a:defRPr sz="1600" kern="1200">
                <a:solidFill>
                  <a:schemeClr val="bg1">
                    <a:lumMod val="65000"/>
                  </a:schemeClr>
                </a:solidFill>
                <a:latin typeface="Effra"/>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200" dirty="0" smtClean="0">
                <a:solidFill>
                  <a:schemeClr val="bg1"/>
                </a:solidFill>
                <a:latin typeface="Effra" panose="020B0506080202020204" pitchFamily="34" charset="0"/>
              </a:rPr>
              <a:t>What are the areas of action businesses can take to meet those goals? </a:t>
            </a:r>
            <a:endParaRPr lang="en-US" sz="2200" dirty="0">
              <a:solidFill>
                <a:schemeClr val="bg1"/>
              </a:solidFill>
              <a:latin typeface="Effra" panose="020B0506080202020204" pitchFamily="34" charset="0"/>
            </a:endParaRPr>
          </a:p>
        </p:txBody>
      </p:sp>
    </p:spTree>
    <p:extLst>
      <p:ext uri="{BB962C8B-B14F-4D97-AF65-F5344CB8AC3E}">
        <p14:creationId xmlns:p14="http://schemas.microsoft.com/office/powerpoint/2010/main" val="11180760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2</a:t>
            </a:r>
            <a:r>
              <a:rPr lang="en-US" dirty="0"/>
              <a:t>. TRANSLATION TO ACTION</a:t>
            </a:r>
          </a:p>
        </p:txBody>
      </p:sp>
      <p:sp>
        <p:nvSpPr>
          <p:cNvPr id="3" name="Content Placeholder 2"/>
          <p:cNvSpPr>
            <a:spLocks noGrp="1"/>
          </p:cNvSpPr>
          <p:nvPr>
            <p:ph idx="1"/>
          </p:nvPr>
        </p:nvSpPr>
        <p:spPr>
          <a:xfrm>
            <a:off x="585851" y="3336969"/>
            <a:ext cx="2716209" cy="2256311"/>
          </a:xfrm>
        </p:spPr>
        <p:txBody>
          <a:bodyPr>
            <a:normAutofit lnSpcReduction="10000"/>
          </a:bodyPr>
          <a:lstStyle/>
          <a:p>
            <a:pPr marL="0" indent="0">
              <a:buNone/>
            </a:pPr>
            <a:r>
              <a:rPr lang="en-US" dirty="0" smtClean="0">
                <a:solidFill>
                  <a:srgbClr val="80A638"/>
                </a:solidFill>
              </a:rPr>
              <a:t>GOALS OF CGOC</a:t>
            </a:r>
          </a:p>
          <a:p>
            <a:pPr marL="457200" indent="-457200">
              <a:buFont typeface="+mj-lt"/>
              <a:buAutoNum type="arabicPeriod"/>
            </a:pPr>
            <a:r>
              <a:rPr lang="en-US" dirty="0" smtClean="0">
                <a:solidFill>
                  <a:srgbClr val="80A638"/>
                </a:solidFill>
              </a:rPr>
              <a:t>promote efficiency</a:t>
            </a:r>
          </a:p>
          <a:p>
            <a:pPr marL="457200" indent="-457200">
              <a:buFont typeface="+mj-lt"/>
              <a:buAutoNum type="arabicPeriod"/>
            </a:pPr>
            <a:r>
              <a:rPr lang="en-US" dirty="0" smtClean="0">
                <a:solidFill>
                  <a:srgbClr val="80A638"/>
                </a:solidFill>
              </a:rPr>
              <a:t>save money</a:t>
            </a:r>
          </a:p>
          <a:p>
            <a:pPr marL="457200" indent="-457200">
              <a:buFont typeface="+mj-lt"/>
              <a:buAutoNum type="arabicPeriod"/>
            </a:pPr>
            <a:r>
              <a:rPr lang="en-US" dirty="0" smtClean="0">
                <a:solidFill>
                  <a:srgbClr val="80A638"/>
                </a:solidFill>
              </a:rPr>
              <a:t>reduce </a:t>
            </a:r>
            <a:r>
              <a:rPr lang="en-US" dirty="0">
                <a:solidFill>
                  <a:srgbClr val="80A638"/>
                </a:solidFill>
              </a:rPr>
              <a:t>greenhouse gas emissions</a:t>
            </a:r>
          </a:p>
        </p:txBody>
      </p:sp>
      <p:sp>
        <p:nvSpPr>
          <p:cNvPr id="7" name="Content Placeholder 2"/>
          <p:cNvSpPr txBox="1">
            <a:spLocks/>
          </p:cNvSpPr>
          <p:nvPr/>
        </p:nvSpPr>
        <p:spPr>
          <a:xfrm>
            <a:off x="3590603" y="3336969"/>
            <a:ext cx="2026426" cy="2256311"/>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000" kern="1200">
                <a:solidFill>
                  <a:srgbClr val="4BACC6"/>
                </a:solidFill>
                <a:latin typeface="Effra"/>
                <a:ea typeface="+mn-ea"/>
                <a:cs typeface="+mn-cs"/>
              </a:defRPr>
            </a:lvl1pPr>
            <a:lvl2pPr marL="742950" indent="-285750" algn="l" defTabSz="457200" rtl="0" eaLnBrk="1" latinLnBrk="0" hangingPunct="1">
              <a:spcBef>
                <a:spcPct val="20000"/>
              </a:spcBef>
              <a:buFont typeface="Arial"/>
              <a:buChar char="–"/>
              <a:defRPr sz="2000" kern="1200">
                <a:solidFill>
                  <a:srgbClr val="9BBB59"/>
                </a:solidFill>
                <a:latin typeface="Effra"/>
                <a:ea typeface="+mn-ea"/>
                <a:cs typeface="+mn-cs"/>
              </a:defRPr>
            </a:lvl2pPr>
            <a:lvl3pPr marL="1143000" indent="-228600" algn="l" defTabSz="457200" rtl="0" eaLnBrk="1" latinLnBrk="0" hangingPunct="1">
              <a:spcBef>
                <a:spcPct val="20000"/>
              </a:spcBef>
              <a:buFont typeface="Arial"/>
              <a:buChar char="•"/>
              <a:defRPr sz="1800" kern="1200">
                <a:solidFill>
                  <a:srgbClr val="4BACC6"/>
                </a:solidFill>
                <a:latin typeface="Effra"/>
                <a:ea typeface="+mn-ea"/>
                <a:cs typeface="+mn-cs"/>
              </a:defRPr>
            </a:lvl3pPr>
            <a:lvl4pPr marL="1600200" indent="-228600" algn="l" defTabSz="457200" rtl="0" eaLnBrk="1" latinLnBrk="0" hangingPunct="1">
              <a:spcBef>
                <a:spcPct val="20000"/>
              </a:spcBef>
              <a:buFont typeface="Arial"/>
              <a:buChar char="–"/>
              <a:defRPr sz="1800" kern="1200">
                <a:solidFill>
                  <a:schemeClr val="bg1">
                    <a:lumMod val="65000"/>
                  </a:schemeClr>
                </a:solidFill>
                <a:latin typeface="Effra"/>
                <a:ea typeface="+mn-ea"/>
                <a:cs typeface="+mn-cs"/>
              </a:defRPr>
            </a:lvl4pPr>
            <a:lvl5pPr marL="2057400" indent="-228600" algn="l" defTabSz="457200" rtl="0" eaLnBrk="1" latinLnBrk="0" hangingPunct="1">
              <a:spcBef>
                <a:spcPct val="20000"/>
              </a:spcBef>
              <a:buFont typeface="Arial"/>
              <a:buChar char="»"/>
              <a:defRPr sz="1600" kern="1200">
                <a:solidFill>
                  <a:schemeClr val="bg1">
                    <a:lumMod val="65000"/>
                  </a:schemeClr>
                </a:solidFill>
                <a:latin typeface="Effra"/>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smtClean="0">
                <a:solidFill>
                  <a:srgbClr val="80A638"/>
                </a:solidFill>
              </a:rPr>
              <a:t>ACTION AREAS </a:t>
            </a:r>
          </a:p>
          <a:p>
            <a:pPr marL="0" indent="0">
              <a:buNone/>
            </a:pPr>
            <a:r>
              <a:rPr lang="en-US" dirty="0" smtClean="0">
                <a:solidFill>
                  <a:srgbClr val="80A638"/>
                </a:solidFill>
              </a:rPr>
              <a:t>Energy</a:t>
            </a:r>
          </a:p>
          <a:p>
            <a:pPr marL="0" indent="0">
              <a:buNone/>
            </a:pPr>
            <a:r>
              <a:rPr lang="en-US" dirty="0" smtClean="0">
                <a:solidFill>
                  <a:srgbClr val="80A638"/>
                </a:solidFill>
              </a:rPr>
              <a:t>Water</a:t>
            </a:r>
          </a:p>
          <a:p>
            <a:pPr marL="0" indent="0">
              <a:buNone/>
            </a:pPr>
            <a:r>
              <a:rPr lang="en-US" dirty="0" smtClean="0">
                <a:solidFill>
                  <a:srgbClr val="80A638"/>
                </a:solidFill>
              </a:rPr>
              <a:t>Waste</a:t>
            </a:r>
          </a:p>
          <a:p>
            <a:pPr marL="0" indent="0">
              <a:buNone/>
            </a:pPr>
            <a:r>
              <a:rPr lang="en-US" dirty="0" smtClean="0">
                <a:solidFill>
                  <a:srgbClr val="80A638"/>
                </a:solidFill>
              </a:rPr>
              <a:t>Transportation</a:t>
            </a:r>
          </a:p>
          <a:p>
            <a:pPr marL="0" indent="0">
              <a:buNone/>
            </a:pPr>
            <a:r>
              <a:rPr lang="en-US" dirty="0" smtClean="0">
                <a:solidFill>
                  <a:srgbClr val="80A638"/>
                </a:solidFill>
              </a:rPr>
              <a:t>Purchasing</a:t>
            </a:r>
          </a:p>
        </p:txBody>
      </p:sp>
      <p:sp>
        <p:nvSpPr>
          <p:cNvPr id="11" name="Content Placeholder 2"/>
          <p:cNvSpPr txBox="1">
            <a:spLocks/>
          </p:cNvSpPr>
          <p:nvPr/>
        </p:nvSpPr>
        <p:spPr>
          <a:xfrm>
            <a:off x="457200" y="1600201"/>
            <a:ext cx="8229600" cy="155863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000" kern="1200">
                <a:solidFill>
                  <a:srgbClr val="4BACC6"/>
                </a:solidFill>
                <a:latin typeface="Effra"/>
                <a:ea typeface="+mn-ea"/>
                <a:cs typeface="+mn-cs"/>
              </a:defRPr>
            </a:lvl1pPr>
            <a:lvl2pPr marL="742950" indent="-285750" algn="l" defTabSz="457200" rtl="0" eaLnBrk="1" latinLnBrk="0" hangingPunct="1">
              <a:spcBef>
                <a:spcPct val="20000"/>
              </a:spcBef>
              <a:buFont typeface="Arial"/>
              <a:buChar char="–"/>
              <a:defRPr sz="2000" kern="1200">
                <a:solidFill>
                  <a:srgbClr val="9BBB59"/>
                </a:solidFill>
                <a:latin typeface="Effra"/>
                <a:ea typeface="+mn-ea"/>
                <a:cs typeface="+mn-cs"/>
              </a:defRPr>
            </a:lvl2pPr>
            <a:lvl3pPr marL="1143000" indent="-228600" algn="l" defTabSz="457200" rtl="0" eaLnBrk="1" latinLnBrk="0" hangingPunct="1">
              <a:spcBef>
                <a:spcPct val="20000"/>
              </a:spcBef>
              <a:buFont typeface="Arial"/>
              <a:buChar char="•"/>
              <a:defRPr sz="1800" kern="1200">
                <a:solidFill>
                  <a:srgbClr val="4BACC6"/>
                </a:solidFill>
                <a:latin typeface="Effra"/>
                <a:ea typeface="+mn-ea"/>
                <a:cs typeface="+mn-cs"/>
              </a:defRPr>
            </a:lvl3pPr>
            <a:lvl4pPr marL="1600200" indent="-228600" algn="l" defTabSz="457200" rtl="0" eaLnBrk="1" latinLnBrk="0" hangingPunct="1">
              <a:spcBef>
                <a:spcPct val="20000"/>
              </a:spcBef>
              <a:buFont typeface="Arial"/>
              <a:buChar char="–"/>
              <a:defRPr sz="1800" kern="1200">
                <a:solidFill>
                  <a:schemeClr val="bg1">
                    <a:lumMod val="65000"/>
                  </a:schemeClr>
                </a:solidFill>
                <a:latin typeface="Effra"/>
                <a:ea typeface="+mn-ea"/>
                <a:cs typeface="+mn-cs"/>
              </a:defRPr>
            </a:lvl4pPr>
            <a:lvl5pPr marL="2057400" indent="-228600" algn="l" defTabSz="457200" rtl="0" eaLnBrk="1" latinLnBrk="0" hangingPunct="1">
              <a:spcBef>
                <a:spcPct val="20000"/>
              </a:spcBef>
              <a:buFont typeface="Arial"/>
              <a:buChar char="»"/>
              <a:defRPr sz="1600" kern="1200">
                <a:solidFill>
                  <a:schemeClr val="bg1">
                    <a:lumMod val="65000"/>
                  </a:schemeClr>
                </a:solidFill>
                <a:latin typeface="Effra"/>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smtClean="0"/>
              <a:t>Challenge activities should support goals of the Challenge, but should be discrete and actionable </a:t>
            </a:r>
          </a:p>
          <a:p>
            <a:pPr marL="0" indent="0">
              <a:buFont typeface="Arial"/>
              <a:buNone/>
            </a:pPr>
            <a:endParaRPr lang="en-US" dirty="0"/>
          </a:p>
          <a:p>
            <a:pPr marL="0" indent="0">
              <a:buFont typeface="Arial"/>
              <a:buNone/>
            </a:pPr>
            <a:r>
              <a:rPr lang="en-US" dirty="0" smtClean="0">
                <a:solidFill>
                  <a:srgbClr val="80A638"/>
                </a:solidFill>
              </a:rPr>
              <a:t>Example: </a:t>
            </a:r>
            <a:endParaRPr lang="en-US" dirty="0">
              <a:solidFill>
                <a:srgbClr val="80A638"/>
              </a:solidFill>
            </a:endParaRPr>
          </a:p>
        </p:txBody>
      </p:sp>
    </p:spTree>
    <p:extLst>
      <p:ext uri="{BB962C8B-B14F-4D97-AF65-F5344CB8AC3E}">
        <p14:creationId xmlns:p14="http://schemas.microsoft.com/office/powerpoint/2010/main" val="42064452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2</a:t>
            </a:r>
            <a:r>
              <a:rPr lang="en-US" dirty="0"/>
              <a:t>. TRANSLATION TO ACTION</a:t>
            </a:r>
          </a:p>
        </p:txBody>
      </p:sp>
      <p:sp>
        <p:nvSpPr>
          <p:cNvPr id="3" name="Content Placeholder 2"/>
          <p:cNvSpPr>
            <a:spLocks noGrp="1"/>
          </p:cNvSpPr>
          <p:nvPr>
            <p:ph idx="1"/>
          </p:nvPr>
        </p:nvSpPr>
        <p:spPr>
          <a:xfrm>
            <a:off x="585851" y="3336969"/>
            <a:ext cx="2716209" cy="2256311"/>
          </a:xfrm>
        </p:spPr>
        <p:txBody>
          <a:bodyPr>
            <a:normAutofit lnSpcReduction="10000"/>
          </a:bodyPr>
          <a:lstStyle/>
          <a:p>
            <a:pPr marL="0" indent="0">
              <a:buNone/>
            </a:pPr>
            <a:r>
              <a:rPr lang="en-US" dirty="0" smtClean="0">
                <a:solidFill>
                  <a:srgbClr val="80A638"/>
                </a:solidFill>
              </a:rPr>
              <a:t>GOALS OF CGOC</a:t>
            </a:r>
          </a:p>
          <a:p>
            <a:pPr marL="457200" indent="-457200">
              <a:buFont typeface="+mj-lt"/>
              <a:buAutoNum type="arabicPeriod"/>
            </a:pPr>
            <a:r>
              <a:rPr lang="en-US" dirty="0" smtClean="0">
                <a:solidFill>
                  <a:srgbClr val="80A638"/>
                </a:solidFill>
              </a:rPr>
              <a:t>promote efficiency</a:t>
            </a:r>
          </a:p>
          <a:p>
            <a:pPr marL="457200" indent="-457200">
              <a:buFont typeface="+mj-lt"/>
              <a:buAutoNum type="arabicPeriod"/>
            </a:pPr>
            <a:r>
              <a:rPr lang="en-US" dirty="0" smtClean="0">
                <a:solidFill>
                  <a:srgbClr val="80A638"/>
                </a:solidFill>
              </a:rPr>
              <a:t>save money</a:t>
            </a:r>
          </a:p>
          <a:p>
            <a:pPr marL="457200" indent="-457200">
              <a:buFont typeface="+mj-lt"/>
              <a:buAutoNum type="arabicPeriod"/>
            </a:pPr>
            <a:r>
              <a:rPr lang="en-US" dirty="0" smtClean="0">
                <a:solidFill>
                  <a:srgbClr val="80A638"/>
                </a:solidFill>
              </a:rPr>
              <a:t>reduce </a:t>
            </a:r>
            <a:r>
              <a:rPr lang="en-US" dirty="0">
                <a:solidFill>
                  <a:srgbClr val="80A638"/>
                </a:solidFill>
              </a:rPr>
              <a:t>greenhouse gas emissions</a:t>
            </a:r>
          </a:p>
        </p:txBody>
      </p:sp>
      <p:sp>
        <p:nvSpPr>
          <p:cNvPr id="7" name="Content Placeholder 2"/>
          <p:cNvSpPr txBox="1">
            <a:spLocks/>
          </p:cNvSpPr>
          <p:nvPr/>
        </p:nvSpPr>
        <p:spPr>
          <a:xfrm>
            <a:off x="3590603" y="3336969"/>
            <a:ext cx="2026426" cy="2256311"/>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000" kern="1200">
                <a:solidFill>
                  <a:srgbClr val="4BACC6"/>
                </a:solidFill>
                <a:latin typeface="Effra"/>
                <a:ea typeface="+mn-ea"/>
                <a:cs typeface="+mn-cs"/>
              </a:defRPr>
            </a:lvl1pPr>
            <a:lvl2pPr marL="742950" indent="-285750" algn="l" defTabSz="457200" rtl="0" eaLnBrk="1" latinLnBrk="0" hangingPunct="1">
              <a:spcBef>
                <a:spcPct val="20000"/>
              </a:spcBef>
              <a:buFont typeface="Arial"/>
              <a:buChar char="–"/>
              <a:defRPr sz="2000" kern="1200">
                <a:solidFill>
                  <a:srgbClr val="9BBB59"/>
                </a:solidFill>
                <a:latin typeface="Effra"/>
                <a:ea typeface="+mn-ea"/>
                <a:cs typeface="+mn-cs"/>
              </a:defRPr>
            </a:lvl2pPr>
            <a:lvl3pPr marL="1143000" indent="-228600" algn="l" defTabSz="457200" rtl="0" eaLnBrk="1" latinLnBrk="0" hangingPunct="1">
              <a:spcBef>
                <a:spcPct val="20000"/>
              </a:spcBef>
              <a:buFont typeface="Arial"/>
              <a:buChar char="•"/>
              <a:defRPr sz="1800" kern="1200">
                <a:solidFill>
                  <a:srgbClr val="4BACC6"/>
                </a:solidFill>
                <a:latin typeface="Effra"/>
                <a:ea typeface="+mn-ea"/>
                <a:cs typeface="+mn-cs"/>
              </a:defRPr>
            </a:lvl3pPr>
            <a:lvl4pPr marL="1600200" indent="-228600" algn="l" defTabSz="457200" rtl="0" eaLnBrk="1" latinLnBrk="0" hangingPunct="1">
              <a:spcBef>
                <a:spcPct val="20000"/>
              </a:spcBef>
              <a:buFont typeface="Arial"/>
              <a:buChar char="–"/>
              <a:defRPr sz="1800" kern="1200">
                <a:solidFill>
                  <a:schemeClr val="bg1">
                    <a:lumMod val="65000"/>
                  </a:schemeClr>
                </a:solidFill>
                <a:latin typeface="Effra"/>
                <a:ea typeface="+mn-ea"/>
                <a:cs typeface="+mn-cs"/>
              </a:defRPr>
            </a:lvl4pPr>
            <a:lvl5pPr marL="2057400" indent="-228600" algn="l" defTabSz="457200" rtl="0" eaLnBrk="1" latinLnBrk="0" hangingPunct="1">
              <a:spcBef>
                <a:spcPct val="20000"/>
              </a:spcBef>
              <a:buFont typeface="Arial"/>
              <a:buChar char="»"/>
              <a:defRPr sz="1600" kern="1200">
                <a:solidFill>
                  <a:schemeClr val="bg1">
                    <a:lumMod val="65000"/>
                  </a:schemeClr>
                </a:solidFill>
                <a:latin typeface="Effra"/>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smtClean="0">
                <a:solidFill>
                  <a:srgbClr val="80A638"/>
                </a:solidFill>
              </a:rPr>
              <a:t>ACTION AREAS </a:t>
            </a:r>
          </a:p>
          <a:p>
            <a:pPr marL="0" indent="0">
              <a:buNone/>
            </a:pPr>
            <a:r>
              <a:rPr lang="en-US" b="1" dirty="0" smtClean="0">
                <a:solidFill>
                  <a:srgbClr val="80A638"/>
                </a:solidFill>
              </a:rPr>
              <a:t>Energy</a:t>
            </a:r>
          </a:p>
          <a:p>
            <a:pPr marL="0" indent="0">
              <a:buNone/>
            </a:pPr>
            <a:r>
              <a:rPr lang="en-US" dirty="0" smtClean="0">
                <a:solidFill>
                  <a:srgbClr val="80A638">
                    <a:alpha val="40000"/>
                  </a:srgbClr>
                </a:solidFill>
              </a:rPr>
              <a:t>Water</a:t>
            </a:r>
          </a:p>
          <a:p>
            <a:pPr marL="0" indent="0">
              <a:buNone/>
            </a:pPr>
            <a:r>
              <a:rPr lang="en-US" dirty="0" smtClean="0">
                <a:solidFill>
                  <a:srgbClr val="80A638">
                    <a:alpha val="40000"/>
                  </a:srgbClr>
                </a:solidFill>
              </a:rPr>
              <a:t>Waste</a:t>
            </a:r>
          </a:p>
          <a:p>
            <a:pPr marL="0" indent="0">
              <a:buNone/>
            </a:pPr>
            <a:r>
              <a:rPr lang="en-US" dirty="0" smtClean="0">
                <a:solidFill>
                  <a:srgbClr val="80A638">
                    <a:alpha val="40000"/>
                  </a:srgbClr>
                </a:solidFill>
              </a:rPr>
              <a:t>Transportation</a:t>
            </a:r>
          </a:p>
          <a:p>
            <a:pPr marL="0" indent="0">
              <a:buNone/>
            </a:pPr>
            <a:r>
              <a:rPr lang="en-US" dirty="0" smtClean="0">
                <a:solidFill>
                  <a:srgbClr val="80A638">
                    <a:alpha val="40000"/>
                  </a:srgbClr>
                </a:solidFill>
              </a:rPr>
              <a:t>Purchasing</a:t>
            </a:r>
          </a:p>
        </p:txBody>
      </p:sp>
      <p:sp>
        <p:nvSpPr>
          <p:cNvPr id="11" name="Content Placeholder 2"/>
          <p:cNvSpPr txBox="1">
            <a:spLocks/>
          </p:cNvSpPr>
          <p:nvPr/>
        </p:nvSpPr>
        <p:spPr>
          <a:xfrm>
            <a:off x="457200" y="1600201"/>
            <a:ext cx="8229600" cy="155863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000" kern="1200">
                <a:solidFill>
                  <a:srgbClr val="4BACC6"/>
                </a:solidFill>
                <a:latin typeface="Effra"/>
                <a:ea typeface="+mn-ea"/>
                <a:cs typeface="+mn-cs"/>
              </a:defRPr>
            </a:lvl1pPr>
            <a:lvl2pPr marL="742950" indent="-285750" algn="l" defTabSz="457200" rtl="0" eaLnBrk="1" latinLnBrk="0" hangingPunct="1">
              <a:spcBef>
                <a:spcPct val="20000"/>
              </a:spcBef>
              <a:buFont typeface="Arial"/>
              <a:buChar char="–"/>
              <a:defRPr sz="2000" kern="1200">
                <a:solidFill>
                  <a:srgbClr val="9BBB59"/>
                </a:solidFill>
                <a:latin typeface="Effra"/>
                <a:ea typeface="+mn-ea"/>
                <a:cs typeface="+mn-cs"/>
              </a:defRPr>
            </a:lvl2pPr>
            <a:lvl3pPr marL="1143000" indent="-228600" algn="l" defTabSz="457200" rtl="0" eaLnBrk="1" latinLnBrk="0" hangingPunct="1">
              <a:spcBef>
                <a:spcPct val="20000"/>
              </a:spcBef>
              <a:buFont typeface="Arial"/>
              <a:buChar char="•"/>
              <a:defRPr sz="1800" kern="1200">
                <a:solidFill>
                  <a:srgbClr val="4BACC6"/>
                </a:solidFill>
                <a:latin typeface="Effra"/>
                <a:ea typeface="+mn-ea"/>
                <a:cs typeface="+mn-cs"/>
              </a:defRPr>
            </a:lvl3pPr>
            <a:lvl4pPr marL="1600200" indent="-228600" algn="l" defTabSz="457200" rtl="0" eaLnBrk="1" latinLnBrk="0" hangingPunct="1">
              <a:spcBef>
                <a:spcPct val="20000"/>
              </a:spcBef>
              <a:buFont typeface="Arial"/>
              <a:buChar char="–"/>
              <a:defRPr sz="1800" kern="1200">
                <a:solidFill>
                  <a:schemeClr val="bg1">
                    <a:lumMod val="65000"/>
                  </a:schemeClr>
                </a:solidFill>
                <a:latin typeface="Effra"/>
                <a:ea typeface="+mn-ea"/>
                <a:cs typeface="+mn-cs"/>
              </a:defRPr>
            </a:lvl4pPr>
            <a:lvl5pPr marL="2057400" indent="-228600" algn="l" defTabSz="457200" rtl="0" eaLnBrk="1" latinLnBrk="0" hangingPunct="1">
              <a:spcBef>
                <a:spcPct val="20000"/>
              </a:spcBef>
              <a:buFont typeface="Arial"/>
              <a:buChar char="»"/>
              <a:defRPr sz="1600" kern="1200">
                <a:solidFill>
                  <a:schemeClr val="bg1">
                    <a:lumMod val="65000"/>
                  </a:schemeClr>
                </a:solidFill>
                <a:latin typeface="Effra"/>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smtClean="0"/>
              <a:t>Challenge activities should support goals of the Challenge, but should be discrete and actionable </a:t>
            </a:r>
          </a:p>
          <a:p>
            <a:pPr marL="0" indent="0">
              <a:buFont typeface="Arial"/>
              <a:buNone/>
            </a:pPr>
            <a:endParaRPr lang="en-US" dirty="0"/>
          </a:p>
          <a:p>
            <a:pPr marL="0" indent="0">
              <a:buFont typeface="Arial"/>
              <a:buNone/>
            </a:pPr>
            <a:r>
              <a:rPr lang="en-US" dirty="0" smtClean="0">
                <a:solidFill>
                  <a:srgbClr val="80A638"/>
                </a:solidFill>
              </a:rPr>
              <a:t>Example: </a:t>
            </a:r>
            <a:endParaRPr lang="en-US" dirty="0">
              <a:solidFill>
                <a:srgbClr val="80A638"/>
              </a:solidFill>
            </a:endParaRPr>
          </a:p>
        </p:txBody>
      </p:sp>
    </p:spTree>
    <p:extLst>
      <p:ext uri="{BB962C8B-B14F-4D97-AF65-F5344CB8AC3E}">
        <p14:creationId xmlns:p14="http://schemas.microsoft.com/office/powerpoint/2010/main" val="5917094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2</a:t>
            </a:r>
            <a:r>
              <a:rPr lang="en-US" dirty="0"/>
              <a:t>. TRANSLATION TO ACTION</a:t>
            </a:r>
          </a:p>
        </p:txBody>
      </p:sp>
      <p:sp>
        <p:nvSpPr>
          <p:cNvPr id="3" name="Content Placeholder 2"/>
          <p:cNvSpPr>
            <a:spLocks noGrp="1"/>
          </p:cNvSpPr>
          <p:nvPr>
            <p:ph idx="1"/>
          </p:nvPr>
        </p:nvSpPr>
        <p:spPr>
          <a:xfrm>
            <a:off x="585851" y="3336969"/>
            <a:ext cx="2716209" cy="2256311"/>
          </a:xfrm>
        </p:spPr>
        <p:txBody>
          <a:bodyPr>
            <a:normAutofit lnSpcReduction="10000"/>
          </a:bodyPr>
          <a:lstStyle/>
          <a:p>
            <a:pPr marL="0" indent="0">
              <a:buNone/>
            </a:pPr>
            <a:r>
              <a:rPr lang="en-US" dirty="0" smtClean="0">
                <a:solidFill>
                  <a:srgbClr val="80A638"/>
                </a:solidFill>
              </a:rPr>
              <a:t>GOALS OF CGOC</a:t>
            </a:r>
          </a:p>
          <a:p>
            <a:pPr marL="457200" indent="-457200">
              <a:buFont typeface="+mj-lt"/>
              <a:buAutoNum type="arabicPeriod"/>
            </a:pPr>
            <a:r>
              <a:rPr lang="en-US" dirty="0" smtClean="0">
                <a:solidFill>
                  <a:srgbClr val="80A638"/>
                </a:solidFill>
              </a:rPr>
              <a:t>promote efficiency</a:t>
            </a:r>
          </a:p>
          <a:p>
            <a:pPr marL="457200" indent="-457200">
              <a:buFont typeface="+mj-lt"/>
              <a:buAutoNum type="arabicPeriod"/>
            </a:pPr>
            <a:r>
              <a:rPr lang="en-US" dirty="0" smtClean="0">
                <a:solidFill>
                  <a:srgbClr val="80A638"/>
                </a:solidFill>
              </a:rPr>
              <a:t>save money</a:t>
            </a:r>
          </a:p>
          <a:p>
            <a:pPr marL="457200" indent="-457200">
              <a:buFont typeface="+mj-lt"/>
              <a:buAutoNum type="arabicPeriod"/>
            </a:pPr>
            <a:r>
              <a:rPr lang="en-US" dirty="0" smtClean="0">
                <a:solidFill>
                  <a:srgbClr val="80A638"/>
                </a:solidFill>
              </a:rPr>
              <a:t>reduce </a:t>
            </a:r>
            <a:r>
              <a:rPr lang="en-US" dirty="0">
                <a:solidFill>
                  <a:srgbClr val="80A638"/>
                </a:solidFill>
              </a:rPr>
              <a:t>greenhouse gas emissions</a:t>
            </a:r>
          </a:p>
        </p:txBody>
      </p:sp>
      <p:sp>
        <p:nvSpPr>
          <p:cNvPr id="10" name="Content Placeholder 2"/>
          <p:cNvSpPr txBox="1">
            <a:spLocks/>
          </p:cNvSpPr>
          <p:nvPr/>
        </p:nvSpPr>
        <p:spPr>
          <a:xfrm>
            <a:off x="5963687" y="3334989"/>
            <a:ext cx="2810494" cy="2460169"/>
          </a:xfrm>
          <a:prstGeom prst="rect">
            <a:avLst/>
          </a:prstGeom>
          <a:solidFill>
            <a:srgbClr val="80A638"/>
          </a:solidFill>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2000" kern="1200">
                <a:solidFill>
                  <a:srgbClr val="4BACC6"/>
                </a:solidFill>
                <a:latin typeface="Effra"/>
                <a:ea typeface="+mn-ea"/>
                <a:cs typeface="+mn-cs"/>
              </a:defRPr>
            </a:lvl1pPr>
            <a:lvl2pPr marL="742950" indent="-285750" algn="l" defTabSz="457200" rtl="0" eaLnBrk="1" latinLnBrk="0" hangingPunct="1">
              <a:spcBef>
                <a:spcPct val="20000"/>
              </a:spcBef>
              <a:buFont typeface="Arial"/>
              <a:buChar char="–"/>
              <a:defRPr sz="2000" kern="1200">
                <a:solidFill>
                  <a:srgbClr val="9BBB59"/>
                </a:solidFill>
                <a:latin typeface="Effra"/>
                <a:ea typeface="+mn-ea"/>
                <a:cs typeface="+mn-cs"/>
              </a:defRPr>
            </a:lvl2pPr>
            <a:lvl3pPr marL="1143000" indent="-228600" algn="l" defTabSz="457200" rtl="0" eaLnBrk="1" latinLnBrk="0" hangingPunct="1">
              <a:spcBef>
                <a:spcPct val="20000"/>
              </a:spcBef>
              <a:buFont typeface="Arial"/>
              <a:buChar char="•"/>
              <a:defRPr sz="1800" kern="1200">
                <a:solidFill>
                  <a:srgbClr val="4BACC6"/>
                </a:solidFill>
                <a:latin typeface="Effra"/>
                <a:ea typeface="+mn-ea"/>
                <a:cs typeface="+mn-cs"/>
              </a:defRPr>
            </a:lvl3pPr>
            <a:lvl4pPr marL="1600200" indent="-228600" algn="l" defTabSz="457200" rtl="0" eaLnBrk="1" latinLnBrk="0" hangingPunct="1">
              <a:spcBef>
                <a:spcPct val="20000"/>
              </a:spcBef>
              <a:buFont typeface="Arial"/>
              <a:buChar char="–"/>
              <a:defRPr sz="1800" kern="1200">
                <a:solidFill>
                  <a:schemeClr val="bg1">
                    <a:lumMod val="65000"/>
                  </a:schemeClr>
                </a:solidFill>
                <a:latin typeface="Effra"/>
                <a:ea typeface="+mn-ea"/>
                <a:cs typeface="+mn-cs"/>
              </a:defRPr>
            </a:lvl4pPr>
            <a:lvl5pPr marL="2057400" indent="-228600" algn="l" defTabSz="457200" rtl="0" eaLnBrk="1" latinLnBrk="0" hangingPunct="1">
              <a:spcBef>
                <a:spcPct val="20000"/>
              </a:spcBef>
              <a:buFont typeface="Arial"/>
              <a:buChar char="»"/>
              <a:defRPr sz="1600" kern="1200">
                <a:solidFill>
                  <a:schemeClr val="bg1">
                    <a:lumMod val="65000"/>
                  </a:schemeClr>
                </a:solidFill>
                <a:latin typeface="Effra"/>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200" dirty="0" smtClean="0">
                <a:solidFill>
                  <a:schemeClr val="bg1"/>
                </a:solidFill>
                <a:latin typeface="Effra" panose="020B0506080202020204" pitchFamily="34" charset="0"/>
              </a:rPr>
              <a:t>What energy-related actions can businesses take to promote efficiency, save money, and reduce greenhouse gases?</a:t>
            </a:r>
            <a:endParaRPr lang="en-US" sz="2200" dirty="0">
              <a:solidFill>
                <a:schemeClr val="bg1"/>
              </a:solidFill>
              <a:latin typeface="Effra" panose="020B0506080202020204" pitchFamily="34" charset="0"/>
            </a:endParaRPr>
          </a:p>
        </p:txBody>
      </p:sp>
      <p:sp>
        <p:nvSpPr>
          <p:cNvPr id="11" name="Content Placeholder 2"/>
          <p:cNvSpPr txBox="1">
            <a:spLocks/>
          </p:cNvSpPr>
          <p:nvPr/>
        </p:nvSpPr>
        <p:spPr>
          <a:xfrm>
            <a:off x="457200" y="1600201"/>
            <a:ext cx="8229600" cy="155863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000" kern="1200">
                <a:solidFill>
                  <a:srgbClr val="4BACC6"/>
                </a:solidFill>
                <a:latin typeface="Effra"/>
                <a:ea typeface="+mn-ea"/>
                <a:cs typeface="+mn-cs"/>
              </a:defRPr>
            </a:lvl1pPr>
            <a:lvl2pPr marL="742950" indent="-285750" algn="l" defTabSz="457200" rtl="0" eaLnBrk="1" latinLnBrk="0" hangingPunct="1">
              <a:spcBef>
                <a:spcPct val="20000"/>
              </a:spcBef>
              <a:buFont typeface="Arial"/>
              <a:buChar char="–"/>
              <a:defRPr sz="2000" kern="1200">
                <a:solidFill>
                  <a:srgbClr val="9BBB59"/>
                </a:solidFill>
                <a:latin typeface="Effra"/>
                <a:ea typeface="+mn-ea"/>
                <a:cs typeface="+mn-cs"/>
              </a:defRPr>
            </a:lvl2pPr>
            <a:lvl3pPr marL="1143000" indent="-228600" algn="l" defTabSz="457200" rtl="0" eaLnBrk="1" latinLnBrk="0" hangingPunct="1">
              <a:spcBef>
                <a:spcPct val="20000"/>
              </a:spcBef>
              <a:buFont typeface="Arial"/>
              <a:buChar char="•"/>
              <a:defRPr sz="1800" kern="1200">
                <a:solidFill>
                  <a:srgbClr val="4BACC6"/>
                </a:solidFill>
                <a:latin typeface="Effra"/>
                <a:ea typeface="+mn-ea"/>
                <a:cs typeface="+mn-cs"/>
              </a:defRPr>
            </a:lvl3pPr>
            <a:lvl4pPr marL="1600200" indent="-228600" algn="l" defTabSz="457200" rtl="0" eaLnBrk="1" latinLnBrk="0" hangingPunct="1">
              <a:spcBef>
                <a:spcPct val="20000"/>
              </a:spcBef>
              <a:buFont typeface="Arial"/>
              <a:buChar char="–"/>
              <a:defRPr sz="1800" kern="1200">
                <a:solidFill>
                  <a:schemeClr val="bg1">
                    <a:lumMod val="65000"/>
                  </a:schemeClr>
                </a:solidFill>
                <a:latin typeface="Effra"/>
                <a:ea typeface="+mn-ea"/>
                <a:cs typeface="+mn-cs"/>
              </a:defRPr>
            </a:lvl4pPr>
            <a:lvl5pPr marL="2057400" indent="-228600" algn="l" defTabSz="457200" rtl="0" eaLnBrk="1" latinLnBrk="0" hangingPunct="1">
              <a:spcBef>
                <a:spcPct val="20000"/>
              </a:spcBef>
              <a:buFont typeface="Arial"/>
              <a:buChar char="»"/>
              <a:defRPr sz="1600" kern="1200">
                <a:solidFill>
                  <a:schemeClr val="bg1">
                    <a:lumMod val="65000"/>
                  </a:schemeClr>
                </a:solidFill>
                <a:latin typeface="Effra"/>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smtClean="0"/>
              <a:t>Challenge activities should support goals of the Challenge, but should be discrete and actionable </a:t>
            </a:r>
          </a:p>
          <a:p>
            <a:pPr marL="0" indent="0">
              <a:buFont typeface="Arial"/>
              <a:buNone/>
            </a:pPr>
            <a:endParaRPr lang="en-US" dirty="0"/>
          </a:p>
          <a:p>
            <a:pPr marL="0" indent="0">
              <a:buFont typeface="Arial"/>
              <a:buNone/>
            </a:pPr>
            <a:r>
              <a:rPr lang="en-US" dirty="0" smtClean="0">
                <a:solidFill>
                  <a:srgbClr val="80A638"/>
                </a:solidFill>
              </a:rPr>
              <a:t>Example: </a:t>
            </a:r>
            <a:endParaRPr lang="en-US" dirty="0">
              <a:solidFill>
                <a:srgbClr val="80A638"/>
              </a:solidFill>
            </a:endParaRPr>
          </a:p>
        </p:txBody>
      </p:sp>
      <p:sp>
        <p:nvSpPr>
          <p:cNvPr id="8" name="Content Placeholder 2"/>
          <p:cNvSpPr txBox="1">
            <a:spLocks/>
          </p:cNvSpPr>
          <p:nvPr/>
        </p:nvSpPr>
        <p:spPr>
          <a:xfrm>
            <a:off x="3590603" y="3336969"/>
            <a:ext cx="2026426" cy="2256311"/>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000" kern="1200">
                <a:solidFill>
                  <a:srgbClr val="4BACC6"/>
                </a:solidFill>
                <a:latin typeface="Effra"/>
                <a:ea typeface="+mn-ea"/>
                <a:cs typeface="+mn-cs"/>
              </a:defRPr>
            </a:lvl1pPr>
            <a:lvl2pPr marL="742950" indent="-285750" algn="l" defTabSz="457200" rtl="0" eaLnBrk="1" latinLnBrk="0" hangingPunct="1">
              <a:spcBef>
                <a:spcPct val="20000"/>
              </a:spcBef>
              <a:buFont typeface="Arial"/>
              <a:buChar char="–"/>
              <a:defRPr sz="2000" kern="1200">
                <a:solidFill>
                  <a:srgbClr val="9BBB59"/>
                </a:solidFill>
                <a:latin typeface="Effra"/>
                <a:ea typeface="+mn-ea"/>
                <a:cs typeface="+mn-cs"/>
              </a:defRPr>
            </a:lvl2pPr>
            <a:lvl3pPr marL="1143000" indent="-228600" algn="l" defTabSz="457200" rtl="0" eaLnBrk="1" latinLnBrk="0" hangingPunct="1">
              <a:spcBef>
                <a:spcPct val="20000"/>
              </a:spcBef>
              <a:buFont typeface="Arial"/>
              <a:buChar char="•"/>
              <a:defRPr sz="1800" kern="1200">
                <a:solidFill>
                  <a:srgbClr val="4BACC6"/>
                </a:solidFill>
                <a:latin typeface="Effra"/>
                <a:ea typeface="+mn-ea"/>
                <a:cs typeface="+mn-cs"/>
              </a:defRPr>
            </a:lvl3pPr>
            <a:lvl4pPr marL="1600200" indent="-228600" algn="l" defTabSz="457200" rtl="0" eaLnBrk="1" latinLnBrk="0" hangingPunct="1">
              <a:spcBef>
                <a:spcPct val="20000"/>
              </a:spcBef>
              <a:buFont typeface="Arial"/>
              <a:buChar char="–"/>
              <a:defRPr sz="1800" kern="1200">
                <a:solidFill>
                  <a:schemeClr val="bg1">
                    <a:lumMod val="65000"/>
                  </a:schemeClr>
                </a:solidFill>
                <a:latin typeface="Effra"/>
                <a:ea typeface="+mn-ea"/>
                <a:cs typeface="+mn-cs"/>
              </a:defRPr>
            </a:lvl4pPr>
            <a:lvl5pPr marL="2057400" indent="-228600" algn="l" defTabSz="457200" rtl="0" eaLnBrk="1" latinLnBrk="0" hangingPunct="1">
              <a:spcBef>
                <a:spcPct val="20000"/>
              </a:spcBef>
              <a:buFont typeface="Arial"/>
              <a:buChar char="»"/>
              <a:defRPr sz="1600" kern="1200">
                <a:solidFill>
                  <a:schemeClr val="bg1">
                    <a:lumMod val="65000"/>
                  </a:schemeClr>
                </a:solidFill>
                <a:latin typeface="Effra"/>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smtClean="0">
                <a:solidFill>
                  <a:srgbClr val="80A638"/>
                </a:solidFill>
              </a:rPr>
              <a:t>ACTION AREAS </a:t>
            </a:r>
          </a:p>
          <a:p>
            <a:pPr marL="0" indent="0">
              <a:buNone/>
            </a:pPr>
            <a:r>
              <a:rPr lang="en-US" b="1" dirty="0" smtClean="0">
                <a:solidFill>
                  <a:srgbClr val="80A638"/>
                </a:solidFill>
              </a:rPr>
              <a:t>Energy</a:t>
            </a:r>
          </a:p>
          <a:p>
            <a:pPr marL="0" indent="0">
              <a:buNone/>
            </a:pPr>
            <a:r>
              <a:rPr lang="en-US" dirty="0" smtClean="0">
                <a:solidFill>
                  <a:srgbClr val="80A638">
                    <a:alpha val="40000"/>
                  </a:srgbClr>
                </a:solidFill>
              </a:rPr>
              <a:t>Water</a:t>
            </a:r>
          </a:p>
          <a:p>
            <a:pPr marL="0" indent="0">
              <a:buNone/>
            </a:pPr>
            <a:r>
              <a:rPr lang="en-US" dirty="0" smtClean="0">
                <a:solidFill>
                  <a:srgbClr val="80A638">
                    <a:alpha val="40000"/>
                  </a:srgbClr>
                </a:solidFill>
              </a:rPr>
              <a:t>Waste</a:t>
            </a:r>
          </a:p>
          <a:p>
            <a:pPr marL="0" indent="0">
              <a:buNone/>
            </a:pPr>
            <a:r>
              <a:rPr lang="en-US" dirty="0" smtClean="0">
                <a:solidFill>
                  <a:srgbClr val="80A638">
                    <a:alpha val="40000"/>
                  </a:srgbClr>
                </a:solidFill>
              </a:rPr>
              <a:t>Transportation</a:t>
            </a:r>
          </a:p>
          <a:p>
            <a:pPr marL="0" indent="0">
              <a:buNone/>
            </a:pPr>
            <a:r>
              <a:rPr lang="en-US" dirty="0" smtClean="0">
                <a:solidFill>
                  <a:srgbClr val="80A638">
                    <a:alpha val="40000"/>
                  </a:srgbClr>
                </a:solidFill>
              </a:rPr>
              <a:t>Purchasing</a:t>
            </a:r>
          </a:p>
        </p:txBody>
      </p:sp>
    </p:spTree>
    <p:extLst>
      <p:ext uri="{BB962C8B-B14F-4D97-AF65-F5344CB8AC3E}">
        <p14:creationId xmlns:p14="http://schemas.microsoft.com/office/powerpoint/2010/main" val="16758318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2</a:t>
            </a:r>
            <a:r>
              <a:rPr lang="en-US" dirty="0"/>
              <a:t>. TRANSLATION TO ACTION</a:t>
            </a:r>
          </a:p>
        </p:txBody>
      </p:sp>
      <p:sp>
        <p:nvSpPr>
          <p:cNvPr id="3" name="Content Placeholder 2"/>
          <p:cNvSpPr>
            <a:spLocks noGrp="1"/>
          </p:cNvSpPr>
          <p:nvPr>
            <p:ph idx="1"/>
          </p:nvPr>
        </p:nvSpPr>
        <p:spPr>
          <a:xfrm>
            <a:off x="585851" y="3336969"/>
            <a:ext cx="2716209" cy="2256311"/>
          </a:xfrm>
        </p:spPr>
        <p:txBody>
          <a:bodyPr>
            <a:normAutofit lnSpcReduction="10000"/>
          </a:bodyPr>
          <a:lstStyle/>
          <a:p>
            <a:pPr marL="0" indent="0">
              <a:buNone/>
            </a:pPr>
            <a:r>
              <a:rPr lang="en-US" dirty="0" smtClean="0">
                <a:solidFill>
                  <a:srgbClr val="80A638"/>
                </a:solidFill>
              </a:rPr>
              <a:t>GOALS OF CGOC</a:t>
            </a:r>
          </a:p>
          <a:p>
            <a:pPr marL="457200" indent="-457200">
              <a:buFont typeface="+mj-lt"/>
              <a:buAutoNum type="arabicPeriod"/>
            </a:pPr>
            <a:r>
              <a:rPr lang="en-US" dirty="0" smtClean="0">
                <a:solidFill>
                  <a:srgbClr val="80A638"/>
                </a:solidFill>
              </a:rPr>
              <a:t>promote efficiency</a:t>
            </a:r>
          </a:p>
          <a:p>
            <a:pPr marL="457200" indent="-457200">
              <a:buFont typeface="+mj-lt"/>
              <a:buAutoNum type="arabicPeriod"/>
            </a:pPr>
            <a:r>
              <a:rPr lang="en-US" dirty="0" smtClean="0">
                <a:solidFill>
                  <a:srgbClr val="80A638"/>
                </a:solidFill>
              </a:rPr>
              <a:t>save money</a:t>
            </a:r>
          </a:p>
          <a:p>
            <a:pPr marL="457200" indent="-457200">
              <a:buFont typeface="+mj-lt"/>
              <a:buAutoNum type="arabicPeriod"/>
            </a:pPr>
            <a:r>
              <a:rPr lang="en-US" dirty="0" smtClean="0">
                <a:solidFill>
                  <a:srgbClr val="80A638"/>
                </a:solidFill>
              </a:rPr>
              <a:t>reduce </a:t>
            </a:r>
            <a:r>
              <a:rPr lang="en-US" dirty="0">
                <a:solidFill>
                  <a:srgbClr val="80A638"/>
                </a:solidFill>
              </a:rPr>
              <a:t>greenhouse gas emissions</a:t>
            </a:r>
          </a:p>
        </p:txBody>
      </p:sp>
      <p:sp>
        <p:nvSpPr>
          <p:cNvPr id="11" name="Content Placeholder 2"/>
          <p:cNvSpPr txBox="1">
            <a:spLocks/>
          </p:cNvSpPr>
          <p:nvPr/>
        </p:nvSpPr>
        <p:spPr>
          <a:xfrm>
            <a:off x="457200" y="1600201"/>
            <a:ext cx="8229600" cy="155863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000" kern="1200">
                <a:solidFill>
                  <a:srgbClr val="4BACC6"/>
                </a:solidFill>
                <a:latin typeface="Effra"/>
                <a:ea typeface="+mn-ea"/>
                <a:cs typeface="+mn-cs"/>
              </a:defRPr>
            </a:lvl1pPr>
            <a:lvl2pPr marL="742950" indent="-285750" algn="l" defTabSz="457200" rtl="0" eaLnBrk="1" latinLnBrk="0" hangingPunct="1">
              <a:spcBef>
                <a:spcPct val="20000"/>
              </a:spcBef>
              <a:buFont typeface="Arial"/>
              <a:buChar char="–"/>
              <a:defRPr sz="2000" kern="1200">
                <a:solidFill>
                  <a:srgbClr val="9BBB59"/>
                </a:solidFill>
                <a:latin typeface="Effra"/>
                <a:ea typeface="+mn-ea"/>
                <a:cs typeface="+mn-cs"/>
              </a:defRPr>
            </a:lvl2pPr>
            <a:lvl3pPr marL="1143000" indent="-228600" algn="l" defTabSz="457200" rtl="0" eaLnBrk="1" latinLnBrk="0" hangingPunct="1">
              <a:spcBef>
                <a:spcPct val="20000"/>
              </a:spcBef>
              <a:buFont typeface="Arial"/>
              <a:buChar char="•"/>
              <a:defRPr sz="1800" kern="1200">
                <a:solidFill>
                  <a:srgbClr val="4BACC6"/>
                </a:solidFill>
                <a:latin typeface="Effra"/>
                <a:ea typeface="+mn-ea"/>
                <a:cs typeface="+mn-cs"/>
              </a:defRPr>
            </a:lvl3pPr>
            <a:lvl4pPr marL="1600200" indent="-228600" algn="l" defTabSz="457200" rtl="0" eaLnBrk="1" latinLnBrk="0" hangingPunct="1">
              <a:spcBef>
                <a:spcPct val="20000"/>
              </a:spcBef>
              <a:buFont typeface="Arial"/>
              <a:buChar char="–"/>
              <a:defRPr sz="1800" kern="1200">
                <a:solidFill>
                  <a:schemeClr val="bg1">
                    <a:lumMod val="65000"/>
                  </a:schemeClr>
                </a:solidFill>
                <a:latin typeface="Effra"/>
                <a:ea typeface="+mn-ea"/>
                <a:cs typeface="+mn-cs"/>
              </a:defRPr>
            </a:lvl4pPr>
            <a:lvl5pPr marL="2057400" indent="-228600" algn="l" defTabSz="457200" rtl="0" eaLnBrk="1" latinLnBrk="0" hangingPunct="1">
              <a:spcBef>
                <a:spcPct val="20000"/>
              </a:spcBef>
              <a:buFont typeface="Arial"/>
              <a:buChar char="»"/>
              <a:defRPr sz="1600" kern="1200">
                <a:solidFill>
                  <a:schemeClr val="bg1">
                    <a:lumMod val="65000"/>
                  </a:schemeClr>
                </a:solidFill>
                <a:latin typeface="Effra"/>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smtClean="0"/>
              <a:t>Challenge activities should support goals of the Challenge, but should be discrete and actionable </a:t>
            </a:r>
          </a:p>
          <a:p>
            <a:pPr marL="0" indent="0">
              <a:buFont typeface="Arial"/>
              <a:buNone/>
            </a:pPr>
            <a:endParaRPr lang="en-US" dirty="0"/>
          </a:p>
          <a:p>
            <a:pPr marL="0" indent="0">
              <a:buFont typeface="Arial"/>
              <a:buNone/>
            </a:pPr>
            <a:r>
              <a:rPr lang="en-US" dirty="0" smtClean="0">
                <a:solidFill>
                  <a:srgbClr val="80A638"/>
                </a:solidFill>
              </a:rPr>
              <a:t>Example: </a:t>
            </a:r>
            <a:endParaRPr lang="en-US" dirty="0">
              <a:solidFill>
                <a:srgbClr val="80A638"/>
              </a:solidFill>
            </a:endParaRPr>
          </a:p>
        </p:txBody>
      </p:sp>
      <p:sp>
        <p:nvSpPr>
          <p:cNvPr id="8" name="Content Placeholder 2"/>
          <p:cNvSpPr txBox="1">
            <a:spLocks/>
          </p:cNvSpPr>
          <p:nvPr/>
        </p:nvSpPr>
        <p:spPr>
          <a:xfrm>
            <a:off x="3590603" y="3336969"/>
            <a:ext cx="2026426" cy="2256311"/>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000" kern="1200">
                <a:solidFill>
                  <a:srgbClr val="4BACC6"/>
                </a:solidFill>
                <a:latin typeface="Effra"/>
                <a:ea typeface="+mn-ea"/>
                <a:cs typeface="+mn-cs"/>
              </a:defRPr>
            </a:lvl1pPr>
            <a:lvl2pPr marL="742950" indent="-285750" algn="l" defTabSz="457200" rtl="0" eaLnBrk="1" latinLnBrk="0" hangingPunct="1">
              <a:spcBef>
                <a:spcPct val="20000"/>
              </a:spcBef>
              <a:buFont typeface="Arial"/>
              <a:buChar char="–"/>
              <a:defRPr sz="2000" kern="1200">
                <a:solidFill>
                  <a:srgbClr val="9BBB59"/>
                </a:solidFill>
                <a:latin typeface="Effra"/>
                <a:ea typeface="+mn-ea"/>
                <a:cs typeface="+mn-cs"/>
              </a:defRPr>
            </a:lvl2pPr>
            <a:lvl3pPr marL="1143000" indent="-228600" algn="l" defTabSz="457200" rtl="0" eaLnBrk="1" latinLnBrk="0" hangingPunct="1">
              <a:spcBef>
                <a:spcPct val="20000"/>
              </a:spcBef>
              <a:buFont typeface="Arial"/>
              <a:buChar char="•"/>
              <a:defRPr sz="1800" kern="1200">
                <a:solidFill>
                  <a:srgbClr val="4BACC6"/>
                </a:solidFill>
                <a:latin typeface="Effra"/>
                <a:ea typeface="+mn-ea"/>
                <a:cs typeface="+mn-cs"/>
              </a:defRPr>
            </a:lvl3pPr>
            <a:lvl4pPr marL="1600200" indent="-228600" algn="l" defTabSz="457200" rtl="0" eaLnBrk="1" latinLnBrk="0" hangingPunct="1">
              <a:spcBef>
                <a:spcPct val="20000"/>
              </a:spcBef>
              <a:buFont typeface="Arial"/>
              <a:buChar char="–"/>
              <a:defRPr sz="1800" kern="1200">
                <a:solidFill>
                  <a:schemeClr val="bg1">
                    <a:lumMod val="65000"/>
                  </a:schemeClr>
                </a:solidFill>
                <a:latin typeface="Effra"/>
                <a:ea typeface="+mn-ea"/>
                <a:cs typeface="+mn-cs"/>
              </a:defRPr>
            </a:lvl4pPr>
            <a:lvl5pPr marL="2057400" indent="-228600" algn="l" defTabSz="457200" rtl="0" eaLnBrk="1" latinLnBrk="0" hangingPunct="1">
              <a:spcBef>
                <a:spcPct val="20000"/>
              </a:spcBef>
              <a:buFont typeface="Arial"/>
              <a:buChar char="»"/>
              <a:defRPr sz="1600" kern="1200">
                <a:solidFill>
                  <a:schemeClr val="bg1">
                    <a:lumMod val="65000"/>
                  </a:schemeClr>
                </a:solidFill>
                <a:latin typeface="Effra"/>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smtClean="0">
                <a:solidFill>
                  <a:srgbClr val="80A638"/>
                </a:solidFill>
              </a:rPr>
              <a:t>ACTION AREAS </a:t>
            </a:r>
          </a:p>
          <a:p>
            <a:pPr marL="0" indent="0">
              <a:buNone/>
            </a:pPr>
            <a:r>
              <a:rPr lang="en-US" b="1" dirty="0" smtClean="0">
                <a:solidFill>
                  <a:srgbClr val="80A638"/>
                </a:solidFill>
              </a:rPr>
              <a:t>Energy</a:t>
            </a:r>
          </a:p>
          <a:p>
            <a:pPr marL="0" indent="0">
              <a:buNone/>
            </a:pPr>
            <a:r>
              <a:rPr lang="en-US" dirty="0" smtClean="0">
                <a:solidFill>
                  <a:srgbClr val="80A638">
                    <a:alpha val="40000"/>
                  </a:srgbClr>
                </a:solidFill>
              </a:rPr>
              <a:t>Water</a:t>
            </a:r>
          </a:p>
          <a:p>
            <a:pPr marL="0" indent="0">
              <a:buNone/>
            </a:pPr>
            <a:r>
              <a:rPr lang="en-US" dirty="0" smtClean="0">
                <a:solidFill>
                  <a:srgbClr val="80A638">
                    <a:alpha val="40000"/>
                  </a:srgbClr>
                </a:solidFill>
              </a:rPr>
              <a:t>Waste</a:t>
            </a:r>
          </a:p>
          <a:p>
            <a:pPr marL="0" indent="0">
              <a:buNone/>
            </a:pPr>
            <a:r>
              <a:rPr lang="en-US" dirty="0" smtClean="0">
                <a:solidFill>
                  <a:srgbClr val="80A638">
                    <a:alpha val="40000"/>
                  </a:srgbClr>
                </a:solidFill>
              </a:rPr>
              <a:t>Transportation</a:t>
            </a:r>
          </a:p>
          <a:p>
            <a:pPr marL="0" indent="0">
              <a:buNone/>
            </a:pPr>
            <a:r>
              <a:rPr lang="en-US" dirty="0" smtClean="0">
                <a:solidFill>
                  <a:srgbClr val="80A638">
                    <a:alpha val="40000"/>
                  </a:srgbClr>
                </a:solidFill>
              </a:rPr>
              <a:t>Purchasing</a:t>
            </a:r>
          </a:p>
        </p:txBody>
      </p:sp>
      <p:sp>
        <p:nvSpPr>
          <p:cNvPr id="7" name="Content Placeholder 2"/>
          <p:cNvSpPr txBox="1">
            <a:spLocks/>
          </p:cNvSpPr>
          <p:nvPr/>
        </p:nvSpPr>
        <p:spPr>
          <a:xfrm>
            <a:off x="5905572" y="3358743"/>
            <a:ext cx="2716209" cy="2256311"/>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000" kern="1200">
                <a:solidFill>
                  <a:srgbClr val="4BACC6"/>
                </a:solidFill>
                <a:latin typeface="Effra"/>
                <a:ea typeface="+mn-ea"/>
                <a:cs typeface="+mn-cs"/>
              </a:defRPr>
            </a:lvl1pPr>
            <a:lvl2pPr marL="742950" indent="-285750" algn="l" defTabSz="457200" rtl="0" eaLnBrk="1" latinLnBrk="0" hangingPunct="1">
              <a:spcBef>
                <a:spcPct val="20000"/>
              </a:spcBef>
              <a:buFont typeface="Arial"/>
              <a:buChar char="–"/>
              <a:defRPr sz="2000" kern="1200">
                <a:solidFill>
                  <a:srgbClr val="9BBB59"/>
                </a:solidFill>
                <a:latin typeface="Effra"/>
                <a:ea typeface="+mn-ea"/>
                <a:cs typeface="+mn-cs"/>
              </a:defRPr>
            </a:lvl2pPr>
            <a:lvl3pPr marL="1143000" indent="-228600" algn="l" defTabSz="457200" rtl="0" eaLnBrk="1" latinLnBrk="0" hangingPunct="1">
              <a:spcBef>
                <a:spcPct val="20000"/>
              </a:spcBef>
              <a:buFont typeface="Arial"/>
              <a:buChar char="•"/>
              <a:defRPr sz="1800" kern="1200">
                <a:solidFill>
                  <a:srgbClr val="4BACC6"/>
                </a:solidFill>
                <a:latin typeface="Effra"/>
                <a:ea typeface="+mn-ea"/>
                <a:cs typeface="+mn-cs"/>
              </a:defRPr>
            </a:lvl3pPr>
            <a:lvl4pPr marL="1600200" indent="-228600" algn="l" defTabSz="457200" rtl="0" eaLnBrk="1" latinLnBrk="0" hangingPunct="1">
              <a:spcBef>
                <a:spcPct val="20000"/>
              </a:spcBef>
              <a:buFont typeface="Arial"/>
              <a:buChar char="–"/>
              <a:defRPr sz="1800" kern="1200">
                <a:solidFill>
                  <a:schemeClr val="bg1">
                    <a:lumMod val="65000"/>
                  </a:schemeClr>
                </a:solidFill>
                <a:latin typeface="Effra"/>
                <a:ea typeface="+mn-ea"/>
                <a:cs typeface="+mn-cs"/>
              </a:defRPr>
            </a:lvl4pPr>
            <a:lvl5pPr marL="2057400" indent="-228600" algn="l" defTabSz="457200" rtl="0" eaLnBrk="1" latinLnBrk="0" hangingPunct="1">
              <a:spcBef>
                <a:spcPct val="20000"/>
              </a:spcBef>
              <a:buFont typeface="Arial"/>
              <a:buChar char="»"/>
              <a:defRPr sz="1600" kern="1200">
                <a:solidFill>
                  <a:schemeClr val="bg1">
                    <a:lumMod val="65000"/>
                  </a:schemeClr>
                </a:solidFill>
                <a:latin typeface="Effra"/>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smtClean="0">
                <a:solidFill>
                  <a:srgbClr val="80A638"/>
                </a:solidFill>
              </a:rPr>
              <a:t>EXAMPLE ACTIVITY</a:t>
            </a:r>
          </a:p>
          <a:p>
            <a:pPr marL="0" indent="0">
              <a:buFont typeface="Arial"/>
              <a:buNone/>
            </a:pPr>
            <a:endParaRPr lang="en-US" dirty="0">
              <a:solidFill>
                <a:srgbClr val="80A638"/>
              </a:solidFill>
            </a:endParaRPr>
          </a:p>
          <a:p>
            <a:pPr marL="0" indent="0">
              <a:buFont typeface="Arial"/>
              <a:buNone/>
            </a:pPr>
            <a:r>
              <a:rPr lang="en-US" dirty="0" smtClean="0">
                <a:solidFill>
                  <a:srgbClr val="80A638"/>
                </a:solidFill>
              </a:rPr>
              <a:t>Retrofit Lighting and Lighting Controls</a:t>
            </a:r>
          </a:p>
        </p:txBody>
      </p:sp>
    </p:spTree>
    <p:extLst>
      <p:ext uri="{BB962C8B-B14F-4D97-AF65-F5344CB8AC3E}">
        <p14:creationId xmlns:p14="http://schemas.microsoft.com/office/powerpoint/2010/main" val="28109910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2</a:t>
            </a:r>
            <a:r>
              <a:rPr lang="en-US" dirty="0"/>
              <a:t>. TRANSLATION TO ACTION</a:t>
            </a:r>
          </a:p>
        </p:txBody>
      </p:sp>
      <p:sp>
        <p:nvSpPr>
          <p:cNvPr id="11" name="Content Placeholder 2"/>
          <p:cNvSpPr txBox="1">
            <a:spLocks/>
          </p:cNvSpPr>
          <p:nvPr/>
        </p:nvSpPr>
        <p:spPr>
          <a:xfrm>
            <a:off x="457200" y="1417638"/>
            <a:ext cx="4946074" cy="4757531"/>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2000" kern="1200">
                <a:solidFill>
                  <a:srgbClr val="4BACC6"/>
                </a:solidFill>
                <a:latin typeface="Effra"/>
                <a:ea typeface="+mn-ea"/>
                <a:cs typeface="+mn-cs"/>
              </a:defRPr>
            </a:lvl1pPr>
            <a:lvl2pPr marL="742950" indent="-285750" algn="l" defTabSz="457200" rtl="0" eaLnBrk="1" latinLnBrk="0" hangingPunct="1">
              <a:spcBef>
                <a:spcPct val="20000"/>
              </a:spcBef>
              <a:buFont typeface="Arial"/>
              <a:buChar char="–"/>
              <a:defRPr sz="2000" kern="1200">
                <a:solidFill>
                  <a:srgbClr val="9BBB59"/>
                </a:solidFill>
                <a:latin typeface="Effra"/>
                <a:ea typeface="+mn-ea"/>
                <a:cs typeface="+mn-cs"/>
              </a:defRPr>
            </a:lvl2pPr>
            <a:lvl3pPr marL="1143000" indent="-228600" algn="l" defTabSz="457200" rtl="0" eaLnBrk="1" latinLnBrk="0" hangingPunct="1">
              <a:spcBef>
                <a:spcPct val="20000"/>
              </a:spcBef>
              <a:buFont typeface="Arial"/>
              <a:buChar char="•"/>
              <a:defRPr sz="1800" kern="1200">
                <a:solidFill>
                  <a:srgbClr val="4BACC6"/>
                </a:solidFill>
                <a:latin typeface="Effra"/>
                <a:ea typeface="+mn-ea"/>
                <a:cs typeface="+mn-cs"/>
              </a:defRPr>
            </a:lvl3pPr>
            <a:lvl4pPr marL="1600200" indent="-228600" algn="l" defTabSz="457200" rtl="0" eaLnBrk="1" latinLnBrk="0" hangingPunct="1">
              <a:spcBef>
                <a:spcPct val="20000"/>
              </a:spcBef>
              <a:buFont typeface="Arial"/>
              <a:buChar char="–"/>
              <a:defRPr sz="1800" kern="1200">
                <a:solidFill>
                  <a:schemeClr val="bg1">
                    <a:lumMod val="65000"/>
                  </a:schemeClr>
                </a:solidFill>
                <a:latin typeface="Effra"/>
                <a:ea typeface="+mn-ea"/>
                <a:cs typeface="+mn-cs"/>
              </a:defRPr>
            </a:lvl4pPr>
            <a:lvl5pPr marL="2057400" indent="-228600" algn="l" defTabSz="457200" rtl="0" eaLnBrk="1" latinLnBrk="0" hangingPunct="1">
              <a:spcBef>
                <a:spcPct val="20000"/>
              </a:spcBef>
              <a:buFont typeface="Arial"/>
              <a:buChar char="»"/>
              <a:defRPr sz="1600" kern="1200">
                <a:solidFill>
                  <a:schemeClr val="bg1">
                    <a:lumMod val="65000"/>
                  </a:schemeClr>
                </a:solidFill>
                <a:latin typeface="Effra"/>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80A638"/>
                </a:solidFill>
              </a:rPr>
              <a:t>Introduction</a:t>
            </a:r>
            <a:endParaRPr lang="en-US" sz="1600" dirty="0">
              <a:solidFill>
                <a:srgbClr val="80A638"/>
              </a:solidFill>
            </a:endParaRPr>
          </a:p>
          <a:p>
            <a:pPr marL="0" indent="0">
              <a:buNone/>
            </a:pPr>
            <a:r>
              <a:rPr lang="en-US" sz="1600" dirty="0">
                <a:solidFill>
                  <a:srgbClr val="80A638"/>
                </a:solidFill>
              </a:rPr>
              <a:t>For most businesses, lighting accounts for about 25% to 40% of electricity consumption. From overhead lights to exit signs, many spaces have decades-old fixtures, lamps, and ballasts that are prime candidates for replacement. Modern lighting controls can deliver light when it's needed and turn it off when it's not, and may be installed wirelessly. Lighting typically has strong financial incentives and can deliver financial payback in less than 2 years.</a:t>
            </a:r>
          </a:p>
          <a:p>
            <a:pPr marL="0" indent="0">
              <a:buNone/>
            </a:pPr>
            <a:r>
              <a:rPr lang="en-US" sz="1600" b="1" dirty="0">
                <a:solidFill>
                  <a:srgbClr val="80A638"/>
                </a:solidFill>
              </a:rPr>
              <a:t> </a:t>
            </a:r>
            <a:endParaRPr lang="en-US" sz="1600" dirty="0">
              <a:solidFill>
                <a:srgbClr val="80A638"/>
              </a:solidFill>
            </a:endParaRPr>
          </a:p>
          <a:p>
            <a:pPr marL="0" indent="0">
              <a:buNone/>
            </a:pPr>
            <a:r>
              <a:rPr lang="en-US" sz="1600" b="1" dirty="0">
                <a:solidFill>
                  <a:srgbClr val="80A638"/>
                </a:solidFill>
              </a:rPr>
              <a:t>Complete this activity</a:t>
            </a:r>
            <a:endParaRPr lang="en-US" sz="1600" dirty="0">
              <a:solidFill>
                <a:srgbClr val="80A638"/>
              </a:solidFill>
            </a:endParaRPr>
          </a:p>
          <a:p>
            <a:pPr marL="228600" lvl="0" indent="-228600">
              <a:buFont typeface="+mj-lt"/>
              <a:buAutoNum type="arabicPeriod"/>
            </a:pPr>
            <a:r>
              <a:rPr lang="en-US" sz="1600" dirty="0">
                <a:solidFill>
                  <a:srgbClr val="80A638"/>
                </a:solidFill>
              </a:rPr>
              <a:t>Identify a qualified lighting contractor</a:t>
            </a:r>
          </a:p>
          <a:p>
            <a:pPr marL="228600" lvl="0" indent="-228600">
              <a:buFont typeface="+mj-lt"/>
              <a:buAutoNum type="arabicPeriod"/>
            </a:pPr>
            <a:r>
              <a:rPr lang="en-US" sz="1600" dirty="0">
                <a:solidFill>
                  <a:srgbClr val="80A638"/>
                </a:solidFill>
              </a:rPr>
              <a:t>Retrofit lighting and lighting controls</a:t>
            </a:r>
          </a:p>
          <a:p>
            <a:pPr marL="228600" lvl="0" indent="-228600">
              <a:buFont typeface="+mj-lt"/>
              <a:buAutoNum type="arabicPeriod"/>
            </a:pPr>
            <a:r>
              <a:rPr lang="en-US" sz="1600" dirty="0">
                <a:solidFill>
                  <a:srgbClr val="80A638"/>
                </a:solidFill>
              </a:rPr>
              <a:t>Complete the </a:t>
            </a:r>
            <a:r>
              <a:rPr lang="en-US" sz="1600" u="sng" dirty="0">
                <a:solidFill>
                  <a:srgbClr val="80A638"/>
                </a:solidFill>
                <a:hlinkClick r:id="rId3"/>
              </a:rPr>
              <a:t>Lighting Retrofit Worksheet </a:t>
            </a:r>
            <a:r>
              <a:rPr lang="en-US" sz="1600" dirty="0">
                <a:solidFill>
                  <a:srgbClr val="80A638"/>
                </a:solidFill>
              </a:rPr>
              <a:t>or ask your lighting contractor to complete </a:t>
            </a:r>
            <a:r>
              <a:rPr lang="en-US" sz="1600" dirty="0" smtClean="0">
                <a:solidFill>
                  <a:srgbClr val="80A638"/>
                </a:solidFill>
              </a:rPr>
              <a:t>it</a:t>
            </a:r>
            <a:endParaRPr lang="en-US" sz="1600" dirty="0">
              <a:solidFill>
                <a:srgbClr val="80A638"/>
              </a:solidFill>
            </a:endParaRPr>
          </a:p>
        </p:txBody>
      </p:sp>
    </p:spTree>
    <p:extLst>
      <p:ext uri="{BB962C8B-B14F-4D97-AF65-F5344CB8AC3E}">
        <p14:creationId xmlns:p14="http://schemas.microsoft.com/office/powerpoint/2010/main" val="33032323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2</a:t>
            </a:r>
            <a:r>
              <a:rPr lang="en-US" dirty="0"/>
              <a:t>. TRANSLATION TO ACTION</a:t>
            </a:r>
          </a:p>
        </p:txBody>
      </p:sp>
      <p:sp>
        <p:nvSpPr>
          <p:cNvPr id="11" name="Content Placeholder 2"/>
          <p:cNvSpPr txBox="1">
            <a:spLocks/>
          </p:cNvSpPr>
          <p:nvPr/>
        </p:nvSpPr>
        <p:spPr>
          <a:xfrm>
            <a:off x="457200" y="1417638"/>
            <a:ext cx="4946074" cy="4757531"/>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2000" kern="1200">
                <a:solidFill>
                  <a:srgbClr val="4BACC6"/>
                </a:solidFill>
                <a:latin typeface="Effra"/>
                <a:ea typeface="+mn-ea"/>
                <a:cs typeface="+mn-cs"/>
              </a:defRPr>
            </a:lvl1pPr>
            <a:lvl2pPr marL="742950" indent="-285750" algn="l" defTabSz="457200" rtl="0" eaLnBrk="1" latinLnBrk="0" hangingPunct="1">
              <a:spcBef>
                <a:spcPct val="20000"/>
              </a:spcBef>
              <a:buFont typeface="Arial"/>
              <a:buChar char="–"/>
              <a:defRPr sz="2000" kern="1200">
                <a:solidFill>
                  <a:srgbClr val="9BBB59"/>
                </a:solidFill>
                <a:latin typeface="Effra"/>
                <a:ea typeface="+mn-ea"/>
                <a:cs typeface="+mn-cs"/>
              </a:defRPr>
            </a:lvl2pPr>
            <a:lvl3pPr marL="1143000" indent="-228600" algn="l" defTabSz="457200" rtl="0" eaLnBrk="1" latinLnBrk="0" hangingPunct="1">
              <a:spcBef>
                <a:spcPct val="20000"/>
              </a:spcBef>
              <a:buFont typeface="Arial"/>
              <a:buChar char="•"/>
              <a:defRPr sz="1800" kern="1200">
                <a:solidFill>
                  <a:srgbClr val="4BACC6"/>
                </a:solidFill>
                <a:latin typeface="Effra"/>
                <a:ea typeface="+mn-ea"/>
                <a:cs typeface="+mn-cs"/>
              </a:defRPr>
            </a:lvl3pPr>
            <a:lvl4pPr marL="1600200" indent="-228600" algn="l" defTabSz="457200" rtl="0" eaLnBrk="1" latinLnBrk="0" hangingPunct="1">
              <a:spcBef>
                <a:spcPct val="20000"/>
              </a:spcBef>
              <a:buFont typeface="Arial"/>
              <a:buChar char="–"/>
              <a:defRPr sz="1800" kern="1200">
                <a:solidFill>
                  <a:schemeClr val="bg1">
                    <a:lumMod val="65000"/>
                  </a:schemeClr>
                </a:solidFill>
                <a:latin typeface="Effra"/>
                <a:ea typeface="+mn-ea"/>
                <a:cs typeface="+mn-cs"/>
              </a:defRPr>
            </a:lvl4pPr>
            <a:lvl5pPr marL="2057400" indent="-228600" algn="l" defTabSz="457200" rtl="0" eaLnBrk="1" latinLnBrk="0" hangingPunct="1">
              <a:spcBef>
                <a:spcPct val="20000"/>
              </a:spcBef>
              <a:buFont typeface="Arial"/>
              <a:buChar char="»"/>
              <a:defRPr sz="1600" kern="1200">
                <a:solidFill>
                  <a:schemeClr val="bg1">
                    <a:lumMod val="65000"/>
                  </a:schemeClr>
                </a:solidFill>
                <a:latin typeface="Effra"/>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80A638"/>
                </a:solidFill>
              </a:rPr>
              <a:t>Introduction</a:t>
            </a:r>
            <a:endParaRPr lang="en-US" sz="1600" dirty="0">
              <a:solidFill>
                <a:srgbClr val="80A638"/>
              </a:solidFill>
            </a:endParaRPr>
          </a:p>
          <a:p>
            <a:pPr marL="0" indent="0">
              <a:buNone/>
            </a:pPr>
            <a:r>
              <a:rPr lang="en-US" sz="1600" dirty="0">
                <a:solidFill>
                  <a:srgbClr val="80A638"/>
                </a:solidFill>
              </a:rPr>
              <a:t>For most businesses, lighting accounts for about 25% to 40% of electricity consumption. From overhead lights to exit signs, many spaces have decades-old fixtures, lamps, and ballasts that are prime candidates for replacement. Modern lighting controls can deliver light when it's needed and turn it off when it's not, and may be installed wirelessly. Lighting typically has strong financial incentives and can deliver financial payback in less than 2 years.</a:t>
            </a:r>
          </a:p>
          <a:p>
            <a:pPr marL="0" indent="0">
              <a:buNone/>
            </a:pPr>
            <a:r>
              <a:rPr lang="en-US" sz="1600" b="1" dirty="0">
                <a:solidFill>
                  <a:srgbClr val="80A638"/>
                </a:solidFill>
              </a:rPr>
              <a:t> </a:t>
            </a:r>
            <a:endParaRPr lang="en-US" sz="1600" dirty="0">
              <a:solidFill>
                <a:srgbClr val="80A638"/>
              </a:solidFill>
            </a:endParaRPr>
          </a:p>
          <a:p>
            <a:pPr marL="0" indent="0">
              <a:buNone/>
            </a:pPr>
            <a:r>
              <a:rPr lang="en-US" sz="1600" b="1" dirty="0">
                <a:solidFill>
                  <a:srgbClr val="80A638"/>
                </a:solidFill>
              </a:rPr>
              <a:t>Complete this activity</a:t>
            </a:r>
            <a:endParaRPr lang="en-US" sz="1600" dirty="0">
              <a:solidFill>
                <a:srgbClr val="80A638"/>
              </a:solidFill>
            </a:endParaRPr>
          </a:p>
          <a:p>
            <a:pPr marL="228600" lvl="0" indent="-228600">
              <a:buFont typeface="+mj-lt"/>
              <a:buAutoNum type="arabicPeriod"/>
            </a:pPr>
            <a:r>
              <a:rPr lang="en-US" sz="1600" dirty="0">
                <a:solidFill>
                  <a:srgbClr val="80A638"/>
                </a:solidFill>
              </a:rPr>
              <a:t>Identify a qualified lighting contractor</a:t>
            </a:r>
          </a:p>
          <a:p>
            <a:pPr marL="228600" lvl="0" indent="-228600">
              <a:buFont typeface="+mj-lt"/>
              <a:buAutoNum type="arabicPeriod"/>
            </a:pPr>
            <a:r>
              <a:rPr lang="en-US" sz="1600" dirty="0">
                <a:solidFill>
                  <a:srgbClr val="80A638"/>
                </a:solidFill>
              </a:rPr>
              <a:t>Retrofit lighting and lighting controls</a:t>
            </a:r>
          </a:p>
          <a:p>
            <a:pPr marL="228600" lvl="0" indent="-228600">
              <a:buFont typeface="+mj-lt"/>
              <a:buAutoNum type="arabicPeriod"/>
            </a:pPr>
            <a:r>
              <a:rPr lang="en-US" sz="1600" dirty="0">
                <a:solidFill>
                  <a:srgbClr val="80A638"/>
                </a:solidFill>
              </a:rPr>
              <a:t>Complete the </a:t>
            </a:r>
            <a:r>
              <a:rPr lang="en-US" sz="1600" u="sng" dirty="0">
                <a:solidFill>
                  <a:srgbClr val="80A638"/>
                </a:solidFill>
                <a:hlinkClick r:id="rId3"/>
              </a:rPr>
              <a:t>Lighting Retrofit Worksheet </a:t>
            </a:r>
            <a:r>
              <a:rPr lang="en-US" sz="1600" dirty="0">
                <a:solidFill>
                  <a:srgbClr val="80A638"/>
                </a:solidFill>
              </a:rPr>
              <a:t>or ask your lighting contractor to complete </a:t>
            </a:r>
            <a:r>
              <a:rPr lang="en-US" sz="1600" dirty="0" smtClean="0">
                <a:solidFill>
                  <a:srgbClr val="80A638"/>
                </a:solidFill>
              </a:rPr>
              <a:t>it</a:t>
            </a:r>
            <a:endParaRPr lang="en-US" sz="1600" dirty="0">
              <a:solidFill>
                <a:srgbClr val="80A638"/>
              </a:solidFill>
            </a:endParaRPr>
          </a:p>
        </p:txBody>
      </p:sp>
      <p:cxnSp>
        <p:nvCxnSpPr>
          <p:cNvPr id="4" name="Straight Connector 3"/>
          <p:cNvCxnSpPr/>
          <p:nvPr/>
        </p:nvCxnSpPr>
        <p:spPr>
          <a:xfrm>
            <a:off x="5605153" y="1508166"/>
            <a:ext cx="0" cy="2458192"/>
          </a:xfrm>
          <a:prstGeom prst="line">
            <a:avLst/>
          </a:prstGeom>
          <a:ln w="76200">
            <a:solidFill>
              <a:srgbClr val="228DBA"/>
            </a:solidFill>
          </a:ln>
          <a:effectLst/>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5807033" y="2406284"/>
            <a:ext cx="1793174" cy="523220"/>
          </a:xfrm>
          <a:prstGeom prst="rect">
            <a:avLst/>
          </a:prstGeom>
          <a:noFill/>
        </p:spPr>
        <p:txBody>
          <a:bodyPr wrap="square" rtlCol="0">
            <a:spAutoFit/>
          </a:bodyPr>
          <a:lstStyle/>
          <a:p>
            <a:r>
              <a:rPr lang="en-US" sz="2800" b="1" dirty="0" smtClean="0">
                <a:solidFill>
                  <a:srgbClr val="228DBA"/>
                </a:solidFill>
                <a:latin typeface="Effra" panose="020B0506080202020204" pitchFamily="34" charset="0"/>
              </a:rPr>
              <a:t>WHY</a:t>
            </a:r>
            <a:endParaRPr lang="en-US" sz="2800" b="1" dirty="0">
              <a:solidFill>
                <a:srgbClr val="228DBA"/>
              </a:solidFill>
              <a:latin typeface="Effra" panose="020B0506080202020204" pitchFamily="34" charset="0"/>
            </a:endParaRPr>
          </a:p>
        </p:txBody>
      </p:sp>
    </p:spTree>
    <p:extLst>
      <p:ext uri="{BB962C8B-B14F-4D97-AF65-F5344CB8AC3E}">
        <p14:creationId xmlns:p14="http://schemas.microsoft.com/office/powerpoint/2010/main" val="4735753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2</a:t>
            </a:r>
            <a:r>
              <a:rPr lang="en-US" dirty="0"/>
              <a:t>. TRANSLATION TO ACTION</a:t>
            </a:r>
          </a:p>
        </p:txBody>
      </p:sp>
      <p:sp>
        <p:nvSpPr>
          <p:cNvPr id="11" name="Content Placeholder 2"/>
          <p:cNvSpPr txBox="1">
            <a:spLocks/>
          </p:cNvSpPr>
          <p:nvPr/>
        </p:nvSpPr>
        <p:spPr>
          <a:xfrm>
            <a:off x="457200" y="1417638"/>
            <a:ext cx="4946074" cy="4757531"/>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2000" kern="1200">
                <a:solidFill>
                  <a:srgbClr val="4BACC6"/>
                </a:solidFill>
                <a:latin typeface="Effra"/>
                <a:ea typeface="+mn-ea"/>
                <a:cs typeface="+mn-cs"/>
              </a:defRPr>
            </a:lvl1pPr>
            <a:lvl2pPr marL="742950" indent="-285750" algn="l" defTabSz="457200" rtl="0" eaLnBrk="1" latinLnBrk="0" hangingPunct="1">
              <a:spcBef>
                <a:spcPct val="20000"/>
              </a:spcBef>
              <a:buFont typeface="Arial"/>
              <a:buChar char="–"/>
              <a:defRPr sz="2000" kern="1200">
                <a:solidFill>
                  <a:srgbClr val="9BBB59"/>
                </a:solidFill>
                <a:latin typeface="Effra"/>
                <a:ea typeface="+mn-ea"/>
                <a:cs typeface="+mn-cs"/>
              </a:defRPr>
            </a:lvl2pPr>
            <a:lvl3pPr marL="1143000" indent="-228600" algn="l" defTabSz="457200" rtl="0" eaLnBrk="1" latinLnBrk="0" hangingPunct="1">
              <a:spcBef>
                <a:spcPct val="20000"/>
              </a:spcBef>
              <a:buFont typeface="Arial"/>
              <a:buChar char="•"/>
              <a:defRPr sz="1800" kern="1200">
                <a:solidFill>
                  <a:srgbClr val="4BACC6"/>
                </a:solidFill>
                <a:latin typeface="Effra"/>
                <a:ea typeface="+mn-ea"/>
                <a:cs typeface="+mn-cs"/>
              </a:defRPr>
            </a:lvl3pPr>
            <a:lvl4pPr marL="1600200" indent="-228600" algn="l" defTabSz="457200" rtl="0" eaLnBrk="1" latinLnBrk="0" hangingPunct="1">
              <a:spcBef>
                <a:spcPct val="20000"/>
              </a:spcBef>
              <a:buFont typeface="Arial"/>
              <a:buChar char="–"/>
              <a:defRPr sz="1800" kern="1200">
                <a:solidFill>
                  <a:schemeClr val="bg1">
                    <a:lumMod val="65000"/>
                  </a:schemeClr>
                </a:solidFill>
                <a:latin typeface="Effra"/>
                <a:ea typeface="+mn-ea"/>
                <a:cs typeface="+mn-cs"/>
              </a:defRPr>
            </a:lvl4pPr>
            <a:lvl5pPr marL="2057400" indent="-228600" algn="l" defTabSz="457200" rtl="0" eaLnBrk="1" latinLnBrk="0" hangingPunct="1">
              <a:spcBef>
                <a:spcPct val="20000"/>
              </a:spcBef>
              <a:buFont typeface="Arial"/>
              <a:buChar char="»"/>
              <a:defRPr sz="1600" kern="1200">
                <a:solidFill>
                  <a:schemeClr val="bg1">
                    <a:lumMod val="65000"/>
                  </a:schemeClr>
                </a:solidFill>
                <a:latin typeface="Effra"/>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80A638"/>
                </a:solidFill>
              </a:rPr>
              <a:t>Introduction</a:t>
            </a:r>
            <a:endParaRPr lang="en-US" sz="1600" dirty="0">
              <a:solidFill>
                <a:srgbClr val="80A638"/>
              </a:solidFill>
            </a:endParaRPr>
          </a:p>
          <a:p>
            <a:pPr marL="0" indent="0">
              <a:buNone/>
            </a:pPr>
            <a:r>
              <a:rPr lang="en-US" sz="1600" dirty="0">
                <a:solidFill>
                  <a:srgbClr val="80A638"/>
                </a:solidFill>
              </a:rPr>
              <a:t>For most businesses, lighting accounts for about 25% to 40% of electricity consumption. From overhead lights to exit signs, many spaces have decades-old fixtures, lamps, and ballasts that are prime candidates for replacement. Modern lighting controls can deliver light when it's needed and turn it off when it's not, and may be installed wirelessly. Lighting typically has strong financial incentives and can deliver financial payback in less than 2 years.</a:t>
            </a:r>
          </a:p>
          <a:p>
            <a:pPr marL="0" indent="0">
              <a:buNone/>
            </a:pPr>
            <a:r>
              <a:rPr lang="en-US" sz="1600" b="1" dirty="0">
                <a:solidFill>
                  <a:srgbClr val="80A638"/>
                </a:solidFill>
              </a:rPr>
              <a:t> </a:t>
            </a:r>
            <a:endParaRPr lang="en-US" sz="1600" dirty="0">
              <a:solidFill>
                <a:srgbClr val="80A638"/>
              </a:solidFill>
            </a:endParaRPr>
          </a:p>
          <a:p>
            <a:pPr marL="0" indent="0">
              <a:buNone/>
            </a:pPr>
            <a:r>
              <a:rPr lang="en-US" sz="1600" b="1" dirty="0">
                <a:solidFill>
                  <a:srgbClr val="80A638"/>
                </a:solidFill>
              </a:rPr>
              <a:t>Complete this activity</a:t>
            </a:r>
            <a:endParaRPr lang="en-US" sz="1600" dirty="0">
              <a:solidFill>
                <a:srgbClr val="80A638"/>
              </a:solidFill>
            </a:endParaRPr>
          </a:p>
          <a:p>
            <a:pPr marL="228600" lvl="0" indent="-228600">
              <a:buFont typeface="+mj-lt"/>
              <a:buAutoNum type="arabicPeriod"/>
            </a:pPr>
            <a:r>
              <a:rPr lang="en-US" sz="1600" dirty="0">
                <a:solidFill>
                  <a:srgbClr val="80A638"/>
                </a:solidFill>
              </a:rPr>
              <a:t>Identify a qualified lighting contractor</a:t>
            </a:r>
          </a:p>
          <a:p>
            <a:pPr marL="228600" lvl="0" indent="-228600">
              <a:buFont typeface="+mj-lt"/>
              <a:buAutoNum type="arabicPeriod"/>
            </a:pPr>
            <a:r>
              <a:rPr lang="en-US" sz="1600" dirty="0">
                <a:solidFill>
                  <a:srgbClr val="80A638"/>
                </a:solidFill>
              </a:rPr>
              <a:t>Retrofit lighting and lighting controls</a:t>
            </a:r>
          </a:p>
          <a:p>
            <a:pPr marL="228600" lvl="0" indent="-228600">
              <a:buFont typeface="+mj-lt"/>
              <a:buAutoNum type="arabicPeriod"/>
            </a:pPr>
            <a:r>
              <a:rPr lang="en-US" sz="1600" dirty="0">
                <a:solidFill>
                  <a:srgbClr val="80A638"/>
                </a:solidFill>
              </a:rPr>
              <a:t>Complete the </a:t>
            </a:r>
            <a:r>
              <a:rPr lang="en-US" sz="1600" u="sng" dirty="0">
                <a:solidFill>
                  <a:srgbClr val="80A638"/>
                </a:solidFill>
                <a:hlinkClick r:id="rId3"/>
              </a:rPr>
              <a:t>Lighting Retrofit Worksheet </a:t>
            </a:r>
            <a:r>
              <a:rPr lang="en-US" sz="1600" dirty="0">
                <a:solidFill>
                  <a:srgbClr val="80A638"/>
                </a:solidFill>
              </a:rPr>
              <a:t>or ask your lighting contractor to complete </a:t>
            </a:r>
            <a:r>
              <a:rPr lang="en-US" sz="1600" dirty="0" smtClean="0">
                <a:solidFill>
                  <a:srgbClr val="80A638"/>
                </a:solidFill>
              </a:rPr>
              <a:t>it</a:t>
            </a:r>
            <a:endParaRPr lang="en-US" sz="1600" dirty="0">
              <a:solidFill>
                <a:srgbClr val="80A638"/>
              </a:solidFill>
            </a:endParaRPr>
          </a:p>
        </p:txBody>
      </p:sp>
      <p:cxnSp>
        <p:nvCxnSpPr>
          <p:cNvPr id="4" name="Straight Connector 3"/>
          <p:cNvCxnSpPr/>
          <p:nvPr/>
        </p:nvCxnSpPr>
        <p:spPr>
          <a:xfrm>
            <a:off x="5605153" y="1508166"/>
            <a:ext cx="0" cy="2458192"/>
          </a:xfrm>
          <a:prstGeom prst="line">
            <a:avLst/>
          </a:prstGeom>
          <a:ln w="76200">
            <a:solidFill>
              <a:srgbClr val="228DBA">
                <a:alpha val="40000"/>
              </a:srgbClr>
            </a:solidFill>
          </a:ln>
          <a:effectLst/>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a:off x="5605153" y="4441371"/>
            <a:ext cx="0" cy="1363683"/>
          </a:xfrm>
          <a:prstGeom prst="line">
            <a:avLst/>
          </a:prstGeom>
          <a:ln w="76200">
            <a:solidFill>
              <a:srgbClr val="228DBA"/>
            </a:solidFill>
          </a:ln>
          <a:effectLst/>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5807033" y="2406284"/>
            <a:ext cx="1793174" cy="523220"/>
          </a:xfrm>
          <a:prstGeom prst="rect">
            <a:avLst/>
          </a:prstGeom>
          <a:noFill/>
        </p:spPr>
        <p:txBody>
          <a:bodyPr wrap="square" rtlCol="0">
            <a:spAutoFit/>
          </a:bodyPr>
          <a:lstStyle/>
          <a:p>
            <a:r>
              <a:rPr lang="en-US" sz="2800" b="1" dirty="0" smtClean="0">
                <a:solidFill>
                  <a:srgbClr val="228DBA">
                    <a:alpha val="40000"/>
                  </a:srgbClr>
                </a:solidFill>
                <a:latin typeface="Effra" panose="020B0506080202020204" pitchFamily="34" charset="0"/>
              </a:rPr>
              <a:t>WHY</a:t>
            </a:r>
            <a:endParaRPr lang="en-US" sz="2800" b="1" dirty="0">
              <a:solidFill>
                <a:srgbClr val="228DBA">
                  <a:alpha val="40000"/>
                </a:srgbClr>
              </a:solidFill>
              <a:latin typeface="Effra" panose="020B0506080202020204" pitchFamily="34" charset="0"/>
            </a:endParaRPr>
          </a:p>
        </p:txBody>
      </p:sp>
      <p:sp>
        <p:nvSpPr>
          <p:cNvPr id="9" name="TextBox 8"/>
          <p:cNvSpPr txBox="1"/>
          <p:nvPr/>
        </p:nvSpPr>
        <p:spPr>
          <a:xfrm>
            <a:off x="5807033" y="4861602"/>
            <a:ext cx="1793174" cy="523220"/>
          </a:xfrm>
          <a:prstGeom prst="rect">
            <a:avLst/>
          </a:prstGeom>
          <a:noFill/>
        </p:spPr>
        <p:txBody>
          <a:bodyPr wrap="square" rtlCol="0">
            <a:spAutoFit/>
          </a:bodyPr>
          <a:lstStyle/>
          <a:p>
            <a:r>
              <a:rPr lang="en-US" sz="2800" b="1" dirty="0" smtClean="0">
                <a:solidFill>
                  <a:srgbClr val="228DBA"/>
                </a:solidFill>
                <a:latin typeface="Effra" panose="020B0506080202020204" pitchFamily="34" charset="0"/>
              </a:rPr>
              <a:t>HOW</a:t>
            </a:r>
            <a:endParaRPr lang="en-US" sz="2800" b="1" dirty="0">
              <a:solidFill>
                <a:srgbClr val="228DBA"/>
              </a:solidFill>
              <a:latin typeface="Effra" panose="020B0506080202020204" pitchFamily="34" charset="0"/>
            </a:endParaRPr>
          </a:p>
        </p:txBody>
      </p:sp>
    </p:spTree>
    <p:extLst>
      <p:ext uri="{BB962C8B-B14F-4D97-AF65-F5344CB8AC3E}">
        <p14:creationId xmlns:p14="http://schemas.microsoft.com/office/powerpoint/2010/main" val="12584759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0063"/>
            <a:ext cx="7772400" cy="1470025"/>
          </a:xfrm>
        </p:spPr>
        <p:txBody>
          <a:bodyPr/>
          <a:lstStyle/>
          <a:p>
            <a:r>
              <a:rPr lang="en-US" dirty="0" smtClean="0"/>
              <a:t>MISSION STATEMENT</a:t>
            </a:r>
            <a:endParaRPr lang="en-US" dirty="0"/>
          </a:p>
        </p:txBody>
      </p:sp>
      <p:sp>
        <p:nvSpPr>
          <p:cNvPr id="3" name="Subtitle 2"/>
          <p:cNvSpPr>
            <a:spLocks noGrp="1"/>
          </p:cNvSpPr>
          <p:nvPr>
            <p:ph type="subTitle" idx="1"/>
          </p:nvPr>
        </p:nvSpPr>
        <p:spPr>
          <a:xfrm>
            <a:off x="685800" y="1323833"/>
            <a:ext cx="7772400" cy="2210938"/>
          </a:xfrm>
        </p:spPr>
        <p:txBody>
          <a:bodyPr>
            <a:normAutofit/>
          </a:bodyPr>
          <a:lstStyle/>
          <a:p>
            <a:r>
              <a:rPr lang="en-US" sz="2400" dirty="0">
                <a:solidFill>
                  <a:srgbClr val="228DBA"/>
                </a:solidFill>
              </a:rPr>
              <a:t>Delta works in partnership with business, government and communities in the Great Lakes region to create and implement innovative, market-driven solutions that build environmental resilience, economic vitality and healthy communities.</a:t>
            </a:r>
          </a:p>
          <a:p>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28999"/>
            <a:ext cx="9144000" cy="2612571"/>
          </a:xfrm>
          <a:prstGeom prst="rect">
            <a:avLst/>
          </a:prstGeom>
        </p:spPr>
      </p:pic>
    </p:spTree>
    <p:extLst>
      <p:ext uri="{BB962C8B-B14F-4D97-AF65-F5344CB8AC3E}">
        <p14:creationId xmlns:p14="http://schemas.microsoft.com/office/powerpoint/2010/main" val="21871316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3. MEASURING ACTIONS</a:t>
            </a:r>
            <a:endParaRPr lang="en-US" dirty="0"/>
          </a:p>
        </p:txBody>
      </p:sp>
      <p:sp>
        <p:nvSpPr>
          <p:cNvPr id="3" name="Content Placeholder 2"/>
          <p:cNvSpPr>
            <a:spLocks noGrp="1"/>
          </p:cNvSpPr>
          <p:nvPr>
            <p:ph idx="1"/>
          </p:nvPr>
        </p:nvSpPr>
        <p:spPr/>
        <p:txBody>
          <a:bodyPr/>
          <a:lstStyle/>
          <a:p>
            <a:pPr marL="0" indent="0">
              <a:buNone/>
            </a:pPr>
            <a:r>
              <a:rPr lang="en-US" dirty="0" smtClean="0"/>
              <a:t>Challenge activities should provide just enough information to confirm completion of the activity and allow you to measure the success of the Challenge overall without overburdening the participant</a:t>
            </a:r>
          </a:p>
          <a:p>
            <a:pPr marL="0" indent="0">
              <a:buNone/>
            </a:pPr>
            <a:endParaRPr lang="en-US" dirty="0"/>
          </a:p>
        </p:txBody>
      </p:sp>
      <p:sp>
        <p:nvSpPr>
          <p:cNvPr id="8" name="Rectangle 7"/>
          <p:cNvSpPr/>
          <p:nvPr/>
        </p:nvSpPr>
        <p:spPr>
          <a:xfrm>
            <a:off x="1394928" y="4726015"/>
            <a:ext cx="4339593" cy="98137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Tree>
    <p:extLst>
      <p:ext uri="{BB962C8B-B14F-4D97-AF65-F5344CB8AC3E}">
        <p14:creationId xmlns:p14="http://schemas.microsoft.com/office/powerpoint/2010/main" val="23272761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3. MEASURING ACTIONS</a:t>
            </a:r>
            <a:endParaRPr lang="en-US" dirty="0"/>
          </a:p>
        </p:txBody>
      </p:sp>
      <p:sp>
        <p:nvSpPr>
          <p:cNvPr id="3" name="Content Placeholder 2"/>
          <p:cNvSpPr>
            <a:spLocks noGrp="1"/>
          </p:cNvSpPr>
          <p:nvPr>
            <p:ph idx="1"/>
          </p:nvPr>
        </p:nvSpPr>
        <p:spPr/>
        <p:txBody>
          <a:bodyPr/>
          <a:lstStyle/>
          <a:p>
            <a:pPr marL="0" indent="0">
              <a:buNone/>
            </a:pPr>
            <a:r>
              <a:rPr lang="en-US" dirty="0" smtClean="0"/>
              <a:t>Challenge activities should provide just enough information to confirm completion of the activity and allow you to measure the success of the Challenge overall without overburdening the participant</a:t>
            </a:r>
          </a:p>
          <a:p>
            <a:pPr marL="0" indent="0">
              <a:buNone/>
            </a:pPr>
            <a:endParaRPr lang="en-US" dirty="0"/>
          </a:p>
          <a:p>
            <a:pPr marL="0" indent="0">
              <a:buNone/>
            </a:pPr>
            <a:r>
              <a:rPr lang="en-US" dirty="0">
                <a:solidFill>
                  <a:srgbClr val="80A638"/>
                </a:solidFill>
              </a:rPr>
              <a:t>Example: Retrofit Lighting and Lighting Controls</a:t>
            </a:r>
          </a:p>
          <a:p>
            <a:pPr marL="0" indent="0">
              <a:buNone/>
            </a:pPr>
            <a:endParaRPr lang="en-US" dirty="0"/>
          </a:p>
        </p:txBody>
      </p:sp>
      <p:sp>
        <p:nvSpPr>
          <p:cNvPr id="8" name="Rectangle 7"/>
          <p:cNvSpPr/>
          <p:nvPr/>
        </p:nvSpPr>
        <p:spPr>
          <a:xfrm>
            <a:off x="1394928" y="4726015"/>
            <a:ext cx="4339593" cy="98137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9" name="Content Placeholder 2"/>
          <p:cNvSpPr txBox="1">
            <a:spLocks/>
          </p:cNvSpPr>
          <p:nvPr/>
        </p:nvSpPr>
        <p:spPr>
          <a:xfrm>
            <a:off x="457200" y="3489000"/>
            <a:ext cx="2810494" cy="2460169"/>
          </a:xfrm>
          <a:prstGeom prst="rect">
            <a:avLst/>
          </a:prstGeom>
          <a:solidFill>
            <a:srgbClr val="80A638"/>
          </a:solidFill>
        </p:spPr>
        <p:txBody>
          <a:bodyPr vert="horz" lIns="91440" tIns="45720" rIns="91440" bIns="45720" rtlCol="0" anchor="ctr">
            <a:noAutofit/>
          </a:bodyPr>
          <a:lstStyle>
            <a:lvl1pPr marL="342900" indent="-342900" algn="l" defTabSz="457200" rtl="0" eaLnBrk="1" latinLnBrk="0" hangingPunct="1">
              <a:spcBef>
                <a:spcPct val="20000"/>
              </a:spcBef>
              <a:buFont typeface="Arial"/>
              <a:buChar char="•"/>
              <a:defRPr sz="2000" kern="1200">
                <a:solidFill>
                  <a:srgbClr val="4BACC6"/>
                </a:solidFill>
                <a:latin typeface="Effra"/>
                <a:ea typeface="+mn-ea"/>
                <a:cs typeface="+mn-cs"/>
              </a:defRPr>
            </a:lvl1pPr>
            <a:lvl2pPr marL="742950" indent="-285750" algn="l" defTabSz="457200" rtl="0" eaLnBrk="1" latinLnBrk="0" hangingPunct="1">
              <a:spcBef>
                <a:spcPct val="20000"/>
              </a:spcBef>
              <a:buFont typeface="Arial"/>
              <a:buChar char="–"/>
              <a:defRPr sz="2000" kern="1200">
                <a:solidFill>
                  <a:srgbClr val="9BBB59"/>
                </a:solidFill>
                <a:latin typeface="Effra"/>
                <a:ea typeface="+mn-ea"/>
                <a:cs typeface="+mn-cs"/>
              </a:defRPr>
            </a:lvl2pPr>
            <a:lvl3pPr marL="1143000" indent="-228600" algn="l" defTabSz="457200" rtl="0" eaLnBrk="1" latinLnBrk="0" hangingPunct="1">
              <a:spcBef>
                <a:spcPct val="20000"/>
              </a:spcBef>
              <a:buFont typeface="Arial"/>
              <a:buChar char="•"/>
              <a:defRPr sz="1800" kern="1200">
                <a:solidFill>
                  <a:srgbClr val="4BACC6"/>
                </a:solidFill>
                <a:latin typeface="Effra"/>
                <a:ea typeface="+mn-ea"/>
                <a:cs typeface="+mn-cs"/>
              </a:defRPr>
            </a:lvl3pPr>
            <a:lvl4pPr marL="1600200" indent="-228600" algn="l" defTabSz="457200" rtl="0" eaLnBrk="1" latinLnBrk="0" hangingPunct="1">
              <a:spcBef>
                <a:spcPct val="20000"/>
              </a:spcBef>
              <a:buFont typeface="Arial"/>
              <a:buChar char="–"/>
              <a:defRPr sz="1800" kern="1200">
                <a:solidFill>
                  <a:schemeClr val="bg1">
                    <a:lumMod val="65000"/>
                  </a:schemeClr>
                </a:solidFill>
                <a:latin typeface="Effra"/>
                <a:ea typeface="+mn-ea"/>
                <a:cs typeface="+mn-cs"/>
              </a:defRPr>
            </a:lvl4pPr>
            <a:lvl5pPr marL="2057400" indent="-228600" algn="l" defTabSz="457200" rtl="0" eaLnBrk="1" latinLnBrk="0" hangingPunct="1">
              <a:spcBef>
                <a:spcPct val="20000"/>
              </a:spcBef>
              <a:buFont typeface="Arial"/>
              <a:buChar char="»"/>
              <a:defRPr sz="1600" kern="1200">
                <a:solidFill>
                  <a:schemeClr val="bg1">
                    <a:lumMod val="65000"/>
                  </a:schemeClr>
                </a:solidFill>
                <a:latin typeface="Effra"/>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200" dirty="0" smtClean="0">
                <a:solidFill>
                  <a:schemeClr val="bg1"/>
                </a:solidFill>
                <a:latin typeface="Effra" panose="020B0506080202020204" pitchFamily="34" charset="0"/>
              </a:rPr>
              <a:t>What are the goals of the Challenge? </a:t>
            </a:r>
            <a:endParaRPr lang="en-US" sz="2200" dirty="0">
              <a:solidFill>
                <a:schemeClr val="bg1"/>
              </a:solidFill>
              <a:latin typeface="Effra" panose="020B0506080202020204" pitchFamily="34" charset="0"/>
            </a:endParaRPr>
          </a:p>
        </p:txBody>
      </p:sp>
    </p:spTree>
    <p:extLst>
      <p:ext uri="{BB962C8B-B14F-4D97-AF65-F5344CB8AC3E}">
        <p14:creationId xmlns:p14="http://schemas.microsoft.com/office/powerpoint/2010/main" val="8611062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3. MEASURING ACTIONS</a:t>
            </a:r>
            <a:endParaRPr lang="en-US" dirty="0"/>
          </a:p>
        </p:txBody>
      </p:sp>
      <p:sp>
        <p:nvSpPr>
          <p:cNvPr id="3" name="Content Placeholder 2"/>
          <p:cNvSpPr>
            <a:spLocks noGrp="1"/>
          </p:cNvSpPr>
          <p:nvPr>
            <p:ph idx="1"/>
          </p:nvPr>
        </p:nvSpPr>
        <p:spPr/>
        <p:txBody>
          <a:bodyPr/>
          <a:lstStyle/>
          <a:p>
            <a:pPr marL="0" indent="0">
              <a:buNone/>
            </a:pPr>
            <a:r>
              <a:rPr lang="en-US" dirty="0" smtClean="0"/>
              <a:t>Challenge activities should provide just enough information to confirm completion of the activity and allow you to measure the success of the Challenge overall without overburdening the participant</a:t>
            </a:r>
          </a:p>
          <a:p>
            <a:pPr marL="0" indent="0">
              <a:buNone/>
            </a:pPr>
            <a:endParaRPr lang="en-US" dirty="0"/>
          </a:p>
          <a:p>
            <a:pPr marL="0" indent="0">
              <a:buNone/>
            </a:pPr>
            <a:r>
              <a:rPr lang="en-US" dirty="0">
                <a:solidFill>
                  <a:srgbClr val="80A638"/>
                </a:solidFill>
              </a:rPr>
              <a:t>Example: Retrofit Lighting and Lighting Controls</a:t>
            </a:r>
          </a:p>
          <a:p>
            <a:pPr marL="0" indent="0">
              <a:buNone/>
            </a:pPr>
            <a:endParaRPr lang="en-US" dirty="0"/>
          </a:p>
        </p:txBody>
      </p:sp>
      <p:sp>
        <p:nvSpPr>
          <p:cNvPr id="8" name="Rectangle 7"/>
          <p:cNvSpPr/>
          <p:nvPr/>
        </p:nvSpPr>
        <p:spPr>
          <a:xfrm>
            <a:off x="1394928" y="4726015"/>
            <a:ext cx="4339593" cy="98137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5" name="Content Placeholder 2"/>
          <p:cNvSpPr txBox="1">
            <a:spLocks/>
          </p:cNvSpPr>
          <p:nvPr/>
        </p:nvSpPr>
        <p:spPr>
          <a:xfrm>
            <a:off x="497686" y="3597859"/>
            <a:ext cx="2716209" cy="2256311"/>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2000" kern="1200">
                <a:solidFill>
                  <a:srgbClr val="4BACC6"/>
                </a:solidFill>
                <a:latin typeface="Effra"/>
                <a:ea typeface="+mn-ea"/>
                <a:cs typeface="+mn-cs"/>
              </a:defRPr>
            </a:lvl1pPr>
            <a:lvl2pPr marL="742950" indent="-285750" algn="l" defTabSz="457200" rtl="0" eaLnBrk="1" latinLnBrk="0" hangingPunct="1">
              <a:spcBef>
                <a:spcPct val="20000"/>
              </a:spcBef>
              <a:buFont typeface="Arial"/>
              <a:buChar char="–"/>
              <a:defRPr sz="2000" kern="1200">
                <a:solidFill>
                  <a:srgbClr val="9BBB59"/>
                </a:solidFill>
                <a:latin typeface="Effra"/>
                <a:ea typeface="+mn-ea"/>
                <a:cs typeface="+mn-cs"/>
              </a:defRPr>
            </a:lvl2pPr>
            <a:lvl3pPr marL="1143000" indent="-228600" algn="l" defTabSz="457200" rtl="0" eaLnBrk="1" latinLnBrk="0" hangingPunct="1">
              <a:spcBef>
                <a:spcPct val="20000"/>
              </a:spcBef>
              <a:buFont typeface="Arial"/>
              <a:buChar char="•"/>
              <a:defRPr sz="1800" kern="1200">
                <a:solidFill>
                  <a:srgbClr val="4BACC6"/>
                </a:solidFill>
                <a:latin typeface="Effra"/>
                <a:ea typeface="+mn-ea"/>
                <a:cs typeface="+mn-cs"/>
              </a:defRPr>
            </a:lvl3pPr>
            <a:lvl4pPr marL="1600200" indent="-228600" algn="l" defTabSz="457200" rtl="0" eaLnBrk="1" latinLnBrk="0" hangingPunct="1">
              <a:spcBef>
                <a:spcPct val="20000"/>
              </a:spcBef>
              <a:buFont typeface="Arial"/>
              <a:buChar char="–"/>
              <a:defRPr sz="1800" kern="1200">
                <a:solidFill>
                  <a:schemeClr val="bg1">
                    <a:lumMod val="65000"/>
                  </a:schemeClr>
                </a:solidFill>
                <a:latin typeface="Effra"/>
                <a:ea typeface="+mn-ea"/>
                <a:cs typeface="+mn-cs"/>
              </a:defRPr>
            </a:lvl4pPr>
            <a:lvl5pPr marL="2057400" indent="-228600" algn="l" defTabSz="457200" rtl="0" eaLnBrk="1" latinLnBrk="0" hangingPunct="1">
              <a:spcBef>
                <a:spcPct val="20000"/>
              </a:spcBef>
              <a:buFont typeface="Arial"/>
              <a:buChar char="»"/>
              <a:defRPr sz="1600" kern="1200">
                <a:solidFill>
                  <a:schemeClr val="bg1">
                    <a:lumMod val="65000"/>
                  </a:schemeClr>
                </a:solidFill>
                <a:latin typeface="Effra"/>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smtClean="0">
                <a:solidFill>
                  <a:srgbClr val="80A638"/>
                </a:solidFill>
              </a:rPr>
              <a:t>GOALS OF CGOC</a:t>
            </a:r>
          </a:p>
          <a:p>
            <a:pPr marL="457200" indent="-457200">
              <a:buFont typeface="+mj-lt"/>
              <a:buAutoNum type="arabicPeriod"/>
            </a:pPr>
            <a:r>
              <a:rPr lang="en-US" dirty="0" smtClean="0">
                <a:solidFill>
                  <a:srgbClr val="80A638"/>
                </a:solidFill>
              </a:rPr>
              <a:t>promote efficiency</a:t>
            </a:r>
          </a:p>
          <a:p>
            <a:pPr marL="457200" indent="-457200">
              <a:buFont typeface="+mj-lt"/>
              <a:buAutoNum type="arabicPeriod"/>
            </a:pPr>
            <a:r>
              <a:rPr lang="en-US" dirty="0" smtClean="0">
                <a:solidFill>
                  <a:srgbClr val="80A638"/>
                </a:solidFill>
              </a:rPr>
              <a:t>save money</a:t>
            </a:r>
          </a:p>
          <a:p>
            <a:pPr marL="457200" indent="-457200">
              <a:buFont typeface="+mj-lt"/>
              <a:buAutoNum type="arabicPeriod"/>
            </a:pPr>
            <a:r>
              <a:rPr lang="en-US" dirty="0" smtClean="0">
                <a:solidFill>
                  <a:srgbClr val="80A638"/>
                </a:solidFill>
              </a:rPr>
              <a:t>reduce greenhouse gas emissions</a:t>
            </a:r>
            <a:endParaRPr lang="en-US" dirty="0">
              <a:solidFill>
                <a:srgbClr val="80A638"/>
              </a:solidFill>
            </a:endParaRPr>
          </a:p>
        </p:txBody>
      </p:sp>
    </p:spTree>
    <p:extLst>
      <p:ext uri="{BB962C8B-B14F-4D97-AF65-F5344CB8AC3E}">
        <p14:creationId xmlns:p14="http://schemas.microsoft.com/office/powerpoint/2010/main" val="116528445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3. MEASURING ACTIONS</a:t>
            </a:r>
            <a:endParaRPr lang="en-US" dirty="0"/>
          </a:p>
        </p:txBody>
      </p:sp>
      <p:sp>
        <p:nvSpPr>
          <p:cNvPr id="3" name="Content Placeholder 2"/>
          <p:cNvSpPr>
            <a:spLocks noGrp="1"/>
          </p:cNvSpPr>
          <p:nvPr>
            <p:ph idx="1"/>
          </p:nvPr>
        </p:nvSpPr>
        <p:spPr/>
        <p:txBody>
          <a:bodyPr/>
          <a:lstStyle/>
          <a:p>
            <a:pPr marL="0" indent="0">
              <a:buNone/>
            </a:pPr>
            <a:r>
              <a:rPr lang="en-US" dirty="0" smtClean="0"/>
              <a:t>Challenge activities should provide just enough information to confirm completion of the activity and allow you to measure the success of the Challenge overall without overburdening the participant</a:t>
            </a:r>
          </a:p>
          <a:p>
            <a:pPr marL="0" indent="0">
              <a:buNone/>
            </a:pPr>
            <a:endParaRPr lang="en-US" dirty="0"/>
          </a:p>
          <a:p>
            <a:pPr marL="0" indent="0">
              <a:buNone/>
            </a:pPr>
            <a:r>
              <a:rPr lang="en-US" dirty="0">
                <a:solidFill>
                  <a:srgbClr val="80A638"/>
                </a:solidFill>
              </a:rPr>
              <a:t>Example: Retrofit Lighting and Lighting </a:t>
            </a:r>
            <a:r>
              <a:rPr lang="en-US" dirty="0" smtClean="0">
                <a:solidFill>
                  <a:srgbClr val="80A638"/>
                </a:solidFill>
              </a:rPr>
              <a:t>Controls</a:t>
            </a:r>
            <a:endParaRPr lang="en-US" dirty="0">
              <a:solidFill>
                <a:srgbClr val="80A638"/>
              </a:solidFill>
            </a:endParaRPr>
          </a:p>
        </p:txBody>
      </p:sp>
      <p:sp>
        <p:nvSpPr>
          <p:cNvPr id="8" name="Rectangle 7"/>
          <p:cNvSpPr/>
          <p:nvPr/>
        </p:nvSpPr>
        <p:spPr>
          <a:xfrm>
            <a:off x="1394928" y="4726015"/>
            <a:ext cx="4339593" cy="98137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9" name="Content Placeholder 2"/>
          <p:cNvSpPr txBox="1">
            <a:spLocks/>
          </p:cNvSpPr>
          <p:nvPr/>
        </p:nvSpPr>
        <p:spPr>
          <a:xfrm>
            <a:off x="3204354" y="3465250"/>
            <a:ext cx="2810494" cy="2460169"/>
          </a:xfrm>
          <a:prstGeom prst="rect">
            <a:avLst/>
          </a:prstGeom>
          <a:solidFill>
            <a:srgbClr val="80A638"/>
          </a:solidFill>
        </p:spPr>
        <p:txBody>
          <a:bodyPr vert="horz" lIns="91440" tIns="45720" rIns="91440" bIns="45720" rtlCol="0" anchor="ctr">
            <a:noAutofit/>
          </a:bodyPr>
          <a:lstStyle>
            <a:lvl1pPr marL="342900" indent="-342900" algn="l" defTabSz="457200" rtl="0" eaLnBrk="1" latinLnBrk="0" hangingPunct="1">
              <a:spcBef>
                <a:spcPct val="20000"/>
              </a:spcBef>
              <a:buFont typeface="Arial"/>
              <a:buChar char="•"/>
              <a:defRPr sz="2000" kern="1200">
                <a:solidFill>
                  <a:srgbClr val="4BACC6"/>
                </a:solidFill>
                <a:latin typeface="Effra"/>
                <a:ea typeface="+mn-ea"/>
                <a:cs typeface="+mn-cs"/>
              </a:defRPr>
            </a:lvl1pPr>
            <a:lvl2pPr marL="742950" indent="-285750" algn="l" defTabSz="457200" rtl="0" eaLnBrk="1" latinLnBrk="0" hangingPunct="1">
              <a:spcBef>
                <a:spcPct val="20000"/>
              </a:spcBef>
              <a:buFont typeface="Arial"/>
              <a:buChar char="–"/>
              <a:defRPr sz="2000" kern="1200">
                <a:solidFill>
                  <a:srgbClr val="9BBB59"/>
                </a:solidFill>
                <a:latin typeface="Effra"/>
                <a:ea typeface="+mn-ea"/>
                <a:cs typeface="+mn-cs"/>
              </a:defRPr>
            </a:lvl2pPr>
            <a:lvl3pPr marL="1143000" indent="-228600" algn="l" defTabSz="457200" rtl="0" eaLnBrk="1" latinLnBrk="0" hangingPunct="1">
              <a:spcBef>
                <a:spcPct val="20000"/>
              </a:spcBef>
              <a:buFont typeface="Arial"/>
              <a:buChar char="•"/>
              <a:defRPr sz="1800" kern="1200">
                <a:solidFill>
                  <a:srgbClr val="4BACC6"/>
                </a:solidFill>
                <a:latin typeface="Effra"/>
                <a:ea typeface="+mn-ea"/>
                <a:cs typeface="+mn-cs"/>
              </a:defRPr>
            </a:lvl3pPr>
            <a:lvl4pPr marL="1600200" indent="-228600" algn="l" defTabSz="457200" rtl="0" eaLnBrk="1" latinLnBrk="0" hangingPunct="1">
              <a:spcBef>
                <a:spcPct val="20000"/>
              </a:spcBef>
              <a:buFont typeface="Arial"/>
              <a:buChar char="–"/>
              <a:defRPr sz="1800" kern="1200">
                <a:solidFill>
                  <a:schemeClr val="bg1">
                    <a:lumMod val="65000"/>
                  </a:schemeClr>
                </a:solidFill>
                <a:latin typeface="Effra"/>
                <a:ea typeface="+mn-ea"/>
                <a:cs typeface="+mn-cs"/>
              </a:defRPr>
            </a:lvl4pPr>
            <a:lvl5pPr marL="2057400" indent="-228600" algn="l" defTabSz="457200" rtl="0" eaLnBrk="1" latinLnBrk="0" hangingPunct="1">
              <a:spcBef>
                <a:spcPct val="20000"/>
              </a:spcBef>
              <a:buFont typeface="Arial"/>
              <a:buChar char="»"/>
              <a:defRPr sz="1600" kern="1200">
                <a:solidFill>
                  <a:schemeClr val="bg1">
                    <a:lumMod val="65000"/>
                  </a:schemeClr>
                </a:solidFill>
                <a:latin typeface="Effra"/>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200" dirty="0" smtClean="0">
                <a:solidFill>
                  <a:schemeClr val="bg1"/>
                </a:solidFill>
                <a:latin typeface="Effra" panose="020B0506080202020204" pitchFamily="34" charset="0"/>
              </a:rPr>
              <a:t>How will we measure action related to the goals? </a:t>
            </a:r>
            <a:endParaRPr lang="en-US" sz="2200" dirty="0">
              <a:solidFill>
                <a:schemeClr val="bg1"/>
              </a:solidFill>
              <a:latin typeface="Effra" panose="020B0506080202020204" pitchFamily="34" charset="0"/>
            </a:endParaRPr>
          </a:p>
        </p:txBody>
      </p:sp>
      <p:sp>
        <p:nvSpPr>
          <p:cNvPr id="10" name="Content Placeholder 2"/>
          <p:cNvSpPr txBox="1">
            <a:spLocks/>
          </p:cNvSpPr>
          <p:nvPr/>
        </p:nvSpPr>
        <p:spPr>
          <a:xfrm>
            <a:off x="497686" y="3597859"/>
            <a:ext cx="2716209" cy="2256311"/>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2000" kern="1200">
                <a:solidFill>
                  <a:srgbClr val="4BACC6"/>
                </a:solidFill>
                <a:latin typeface="Effra"/>
                <a:ea typeface="+mn-ea"/>
                <a:cs typeface="+mn-cs"/>
              </a:defRPr>
            </a:lvl1pPr>
            <a:lvl2pPr marL="742950" indent="-285750" algn="l" defTabSz="457200" rtl="0" eaLnBrk="1" latinLnBrk="0" hangingPunct="1">
              <a:spcBef>
                <a:spcPct val="20000"/>
              </a:spcBef>
              <a:buFont typeface="Arial"/>
              <a:buChar char="–"/>
              <a:defRPr sz="2000" kern="1200">
                <a:solidFill>
                  <a:srgbClr val="9BBB59"/>
                </a:solidFill>
                <a:latin typeface="Effra"/>
                <a:ea typeface="+mn-ea"/>
                <a:cs typeface="+mn-cs"/>
              </a:defRPr>
            </a:lvl2pPr>
            <a:lvl3pPr marL="1143000" indent="-228600" algn="l" defTabSz="457200" rtl="0" eaLnBrk="1" latinLnBrk="0" hangingPunct="1">
              <a:spcBef>
                <a:spcPct val="20000"/>
              </a:spcBef>
              <a:buFont typeface="Arial"/>
              <a:buChar char="•"/>
              <a:defRPr sz="1800" kern="1200">
                <a:solidFill>
                  <a:srgbClr val="4BACC6"/>
                </a:solidFill>
                <a:latin typeface="Effra"/>
                <a:ea typeface="+mn-ea"/>
                <a:cs typeface="+mn-cs"/>
              </a:defRPr>
            </a:lvl3pPr>
            <a:lvl4pPr marL="1600200" indent="-228600" algn="l" defTabSz="457200" rtl="0" eaLnBrk="1" latinLnBrk="0" hangingPunct="1">
              <a:spcBef>
                <a:spcPct val="20000"/>
              </a:spcBef>
              <a:buFont typeface="Arial"/>
              <a:buChar char="–"/>
              <a:defRPr sz="1800" kern="1200">
                <a:solidFill>
                  <a:schemeClr val="bg1">
                    <a:lumMod val="65000"/>
                  </a:schemeClr>
                </a:solidFill>
                <a:latin typeface="Effra"/>
                <a:ea typeface="+mn-ea"/>
                <a:cs typeface="+mn-cs"/>
              </a:defRPr>
            </a:lvl4pPr>
            <a:lvl5pPr marL="2057400" indent="-228600" algn="l" defTabSz="457200" rtl="0" eaLnBrk="1" latinLnBrk="0" hangingPunct="1">
              <a:spcBef>
                <a:spcPct val="20000"/>
              </a:spcBef>
              <a:buFont typeface="Arial"/>
              <a:buChar char="»"/>
              <a:defRPr sz="1600" kern="1200">
                <a:solidFill>
                  <a:schemeClr val="bg1">
                    <a:lumMod val="65000"/>
                  </a:schemeClr>
                </a:solidFill>
                <a:latin typeface="Effra"/>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smtClean="0">
                <a:solidFill>
                  <a:srgbClr val="80A638"/>
                </a:solidFill>
              </a:rPr>
              <a:t>GOALS OF CGOC</a:t>
            </a:r>
          </a:p>
          <a:p>
            <a:pPr marL="457200" indent="-457200">
              <a:buFont typeface="+mj-lt"/>
              <a:buAutoNum type="arabicPeriod"/>
            </a:pPr>
            <a:r>
              <a:rPr lang="en-US" dirty="0" smtClean="0">
                <a:solidFill>
                  <a:srgbClr val="80A638"/>
                </a:solidFill>
              </a:rPr>
              <a:t>promote efficiency</a:t>
            </a:r>
          </a:p>
          <a:p>
            <a:pPr marL="457200" indent="-457200">
              <a:buFont typeface="+mj-lt"/>
              <a:buAutoNum type="arabicPeriod"/>
            </a:pPr>
            <a:r>
              <a:rPr lang="en-US" dirty="0" smtClean="0">
                <a:solidFill>
                  <a:srgbClr val="80A638"/>
                </a:solidFill>
              </a:rPr>
              <a:t>save money</a:t>
            </a:r>
          </a:p>
          <a:p>
            <a:pPr marL="457200" indent="-457200">
              <a:buFont typeface="+mj-lt"/>
              <a:buAutoNum type="arabicPeriod"/>
            </a:pPr>
            <a:r>
              <a:rPr lang="en-US" dirty="0" smtClean="0">
                <a:solidFill>
                  <a:srgbClr val="80A638"/>
                </a:solidFill>
              </a:rPr>
              <a:t>reduce greenhouse gas emissions</a:t>
            </a:r>
            <a:endParaRPr lang="en-US" dirty="0">
              <a:solidFill>
                <a:srgbClr val="80A638"/>
              </a:solidFill>
            </a:endParaRPr>
          </a:p>
        </p:txBody>
      </p:sp>
    </p:spTree>
    <p:extLst>
      <p:ext uri="{BB962C8B-B14F-4D97-AF65-F5344CB8AC3E}">
        <p14:creationId xmlns:p14="http://schemas.microsoft.com/office/powerpoint/2010/main" val="29381411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3. MEASURING ACTIONS</a:t>
            </a:r>
            <a:endParaRPr lang="en-US" dirty="0"/>
          </a:p>
        </p:txBody>
      </p:sp>
      <p:sp>
        <p:nvSpPr>
          <p:cNvPr id="3" name="Content Placeholder 2"/>
          <p:cNvSpPr>
            <a:spLocks noGrp="1"/>
          </p:cNvSpPr>
          <p:nvPr>
            <p:ph idx="1"/>
          </p:nvPr>
        </p:nvSpPr>
        <p:spPr/>
        <p:txBody>
          <a:bodyPr/>
          <a:lstStyle/>
          <a:p>
            <a:pPr marL="0" indent="0">
              <a:buNone/>
            </a:pPr>
            <a:r>
              <a:rPr lang="en-US" dirty="0" smtClean="0"/>
              <a:t>Challenge activities should provide just enough information to confirm completion of the activity and allow you to measure the success of the Challenge overall without overburdening the participant</a:t>
            </a:r>
          </a:p>
          <a:p>
            <a:pPr marL="0" indent="0">
              <a:buNone/>
            </a:pPr>
            <a:endParaRPr lang="en-US" dirty="0"/>
          </a:p>
          <a:p>
            <a:pPr marL="0" indent="0">
              <a:buNone/>
            </a:pPr>
            <a:r>
              <a:rPr lang="en-US" dirty="0">
                <a:solidFill>
                  <a:srgbClr val="80A638"/>
                </a:solidFill>
              </a:rPr>
              <a:t>Example: Retrofit Lighting and Lighting Controls</a:t>
            </a:r>
          </a:p>
          <a:p>
            <a:pPr marL="0" indent="0">
              <a:buNone/>
            </a:pPr>
            <a:endParaRPr lang="en-US" dirty="0"/>
          </a:p>
        </p:txBody>
      </p:sp>
      <p:sp>
        <p:nvSpPr>
          <p:cNvPr id="8" name="Rectangle 7"/>
          <p:cNvSpPr/>
          <p:nvPr/>
        </p:nvSpPr>
        <p:spPr>
          <a:xfrm>
            <a:off x="1394928" y="4726015"/>
            <a:ext cx="4339593" cy="98137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0" name="Content Placeholder 2"/>
          <p:cNvSpPr txBox="1">
            <a:spLocks/>
          </p:cNvSpPr>
          <p:nvPr/>
        </p:nvSpPr>
        <p:spPr>
          <a:xfrm>
            <a:off x="3322395" y="3597859"/>
            <a:ext cx="2716209" cy="271086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000" kern="1200">
                <a:solidFill>
                  <a:srgbClr val="4BACC6"/>
                </a:solidFill>
                <a:latin typeface="Effra"/>
                <a:ea typeface="+mn-ea"/>
                <a:cs typeface="+mn-cs"/>
              </a:defRPr>
            </a:lvl1pPr>
            <a:lvl2pPr marL="742950" indent="-285750" algn="l" defTabSz="457200" rtl="0" eaLnBrk="1" latinLnBrk="0" hangingPunct="1">
              <a:spcBef>
                <a:spcPct val="20000"/>
              </a:spcBef>
              <a:buFont typeface="Arial"/>
              <a:buChar char="–"/>
              <a:defRPr sz="2000" kern="1200">
                <a:solidFill>
                  <a:srgbClr val="9BBB59"/>
                </a:solidFill>
                <a:latin typeface="Effra"/>
                <a:ea typeface="+mn-ea"/>
                <a:cs typeface="+mn-cs"/>
              </a:defRPr>
            </a:lvl2pPr>
            <a:lvl3pPr marL="1143000" indent="-228600" algn="l" defTabSz="457200" rtl="0" eaLnBrk="1" latinLnBrk="0" hangingPunct="1">
              <a:spcBef>
                <a:spcPct val="20000"/>
              </a:spcBef>
              <a:buFont typeface="Arial"/>
              <a:buChar char="•"/>
              <a:defRPr sz="1800" kern="1200">
                <a:solidFill>
                  <a:srgbClr val="4BACC6"/>
                </a:solidFill>
                <a:latin typeface="Effra"/>
                <a:ea typeface="+mn-ea"/>
                <a:cs typeface="+mn-cs"/>
              </a:defRPr>
            </a:lvl3pPr>
            <a:lvl4pPr marL="1600200" indent="-228600" algn="l" defTabSz="457200" rtl="0" eaLnBrk="1" latinLnBrk="0" hangingPunct="1">
              <a:spcBef>
                <a:spcPct val="20000"/>
              </a:spcBef>
              <a:buFont typeface="Arial"/>
              <a:buChar char="–"/>
              <a:defRPr sz="1800" kern="1200">
                <a:solidFill>
                  <a:schemeClr val="bg1">
                    <a:lumMod val="65000"/>
                  </a:schemeClr>
                </a:solidFill>
                <a:latin typeface="Effra"/>
                <a:ea typeface="+mn-ea"/>
                <a:cs typeface="+mn-cs"/>
              </a:defRPr>
            </a:lvl4pPr>
            <a:lvl5pPr marL="2057400" indent="-228600" algn="l" defTabSz="457200" rtl="0" eaLnBrk="1" latinLnBrk="0" hangingPunct="1">
              <a:spcBef>
                <a:spcPct val="20000"/>
              </a:spcBef>
              <a:buFont typeface="Arial"/>
              <a:buChar char="»"/>
              <a:defRPr sz="1600" kern="1200">
                <a:solidFill>
                  <a:schemeClr val="bg1">
                    <a:lumMod val="65000"/>
                  </a:schemeClr>
                </a:solidFill>
                <a:latin typeface="Effra"/>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smtClean="0">
                <a:solidFill>
                  <a:srgbClr val="80A638"/>
                </a:solidFill>
              </a:rPr>
              <a:t>MEASURES</a:t>
            </a:r>
          </a:p>
          <a:p>
            <a:pPr marL="457200" indent="-457200">
              <a:buFont typeface="Arial"/>
              <a:buAutoNum type="arabicPeriod"/>
            </a:pPr>
            <a:r>
              <a:rPr lang="en-US" dirty="0">
                <a:solidFill>
                  <a:srgbClr val="80A638"/>
                </a:solidFill>
              </a:rPr>
              <a:t>kWh saved</a:t>
            </a:r>
          </a:p>
          <a:p>
            <a:pPr marL="457200" indent="-457200">
              <a:buFont typeface="Arial"/>
              <a:buAutoNum type="arabicPeriod"/>
            </a:pPr>
            <a:r>
              <a:rPr lang="en-US" dirty="0" smtClean="0">
                <a:solidFill>
                  <a:srgbClr val="80A638"/>
                </a:solidFill>
              </a:rPr>
              <a:t>$ </a:t>
            </a:r>
            <a:r>
              <a:rPr lang="en-US" dirty="0">
                <a:solidFill>
                  <a:srgbClr val="80A638"/>
                </a:solidFill>
              </a:rPr>
              <a:t>saved</a:t>
            </a:r>
          </a:p>
          <a:p>
            <a:pPr marL="457200" indent="-457200">
              <a:buFont typeface="Arial"/>
              <a:buAutoNum type="arabicPeriod"/>
            </a:pPr>
            <a:r>
              <a:rPr lang="en-US" dirty="0">
                <a:solidFill>
                  <a:srgbClr val="80A638"/>
                </a:solidFill>
              </a:rPr>
              <a:t>MTCO2e avoided</a:t>
            </a:r>
          </a:p>
        </p:txBody>
      </p:sp>
      <p:sp>
        <p:nvSpPr>
          <p:cNvPr id="11" name="Content Placeholder 2"/>
          <p:cNvSpPr txBox="1">
            <a:spLocks/>
          </p:cNvSpPr>
          <p:nvPr/>
        </p:nvSpPr>
        <p:spPr>
          <a:xfrm>
            <a:off x="497686" y="3597859"/>
            <a:ext cx="2716209" cy="2256311"/>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2000" kern="1200">
                <a:solidFill>
                  <a:srgbClr val="4BACC6"/>
                </a:solidFill>
                <a:latin typeface="Effra"/>
                <a:ea typeface="+mn-ea"/>
                <a:cs typeface="+mn-cs"/>
              </a:defRPr>
            </a:lvl1pPr>
            <a:lvl2pPr marL="742950" indent="-285750" algn="l" defTabSz="457200" rtl="0" eaLnBrk="1" latinLnBrk="0" hangingPunct="1">
              <a:spcBef>
                <a:spcPct val="20000"/>
              </a:spcBef>
              <a:buFont typeface="Arial"/>
              <a:buChar char="–"/>
              <a:defRPr sz="2000" kern="1200">
                <a:solidFill>
                  <a:srgbClr val="9BBB59"/>
                </a:solidFill>
                <a:latin typeface="Effra"/>
                <a:ea typeface="+mn-ea"/>
                <a:cs typeface="+mn-cs"/>
              </a:defRPr>
            </a:lvl2pPr>
            <a:lvl3pPr marL="1143000" indent="-228600" algn="l" defTabSz="457200" rtl="0" eaLnBrk="1" latinLnBrk="0" hangingPunct="1">
              <a:spcBef>
                <a:spcPct val="20000"/>
              </a:spcBef>
              <a:buFont typeface="Arial"/>
              <a:buChar char="•"/>
              <a:defRPr sz="1800" kern="1200">
                <a:solidFill>
                  <a:srgbClr val="4BACC6"/>
                </a:solidFill>
                <a:latin typeface="Effra"/>
                <a:ea typeface="+mn-ea"/>
                <a:cs typeface="+mn-cs"/>
              </a:defRPr>
            </a:lvl3pPr>
            <a:lvl4pPr marL="1600200" indent="-228600" algn="l" defTabSz="457200" rtl="0" eaLnBrk="1" latinLnBrk="0" hangingPunct="1">
              <a:spcBef>
                <a:spcPct val="20000"/>
              </a:spcBef>
              <a:buFont typeface="Arial"/>
              <a:buChar char="–"/>
              <a:defRPr sz="1800" kern="1200">
                <a:solidFill>
                  <a:schemeClr val="bg1">
                    <a:lumMod val="65000"/>
                  </a:schemeClr>
                </a:solidFill>
                <a:latin typeface="Effra"/>
                <a:ea typeface="+mn-ea"/>
                <a:cs typeface="+mn-cs"/>
              </a:defRPr>
            </a:lvl4pPr>
            <a:lvl5pPr marL="2057400" indent="-228600" algn="l" defTabSz="457200" rtl="0" eaLnBrk="1" latinLnBrk="0" hangingPunct="1">
              <a:spcBef>
                <a:spcPct val="20000"/>
              </a:spcBef>
              <a:buFont typeface="Arial"/>
              <a:buChar char="»"/>
              <a:defRPr sz="1600" kern="1200">
                <a:solidFill>
                  <a:schemeClr val="bg1">
                    <a:lumMod val="65000"/>
                  </a:schemeClr>
                </a:solidFill>
                <a:latin typeface="Effra"/>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smtClean="0">
                <a:solidFill>
                  <a:srgbClr val="80A638"/>
                </a:solidFill>
              </a:rPr>
              <a:t>GOALS OF CGOC</a:t>
            </a:r>
          </a:p>
          <a:p>
            <a:pPr marL="457200" indent="-457200">
              <a:buFont typeface="+mj-lt"/>
              <a:buAutoNum type="arabicPeriod"/>
            </a:pPr>
            <a:r>
              <a:rPr lang="en-US" dirty="0" smtClean="0">
                <a:solidFill>
                  <a:srgbClr val="80A638"/>
                </a:solidFill>
              </a:rPr>
              <a:t>promote efficiency</a:t>
            </a:r>
          </a:p>
          <a:p>
            <a:pPr marL="457200" indent="-457200">
              <a:buFont typeface="+mj-lt"/>
              <a:buAutoNum type="arabicPeriod"/>
            </a:pPr>
            <a:r>
              <a:rPr lang="en-US" dirty="0" smtClean="0">
                <a:solidFill>
                  <a:srgbClr val="80A638"/>
                </a:solidFill>
              </a:rPr>
              <a:t>save money</a:t>
            </a:r>
          </a:p>
          <a:p>
            <a:pPr marL="457200" indent="-457200">
              <a:buFont typeface="+mj-lt"/>
              <a:buAutoNum type="arabicPeriod"/>
            </a:pPr>
            <a:r>
              <a:rPr lang="en-US" dirty="0" smtClean="0">
                <a:solidFill>
                  <a:srgbClr val="80A638"/>
                </a:solidFill>
              </a:rPr>
              <a:t>reduce greenhouse gas emissions</a:t>
            </a:r>
            <a:endParaRPr lang="en-US" dirty="0">
              <a:solidFill>
                <a:srgbClr val="80A638"/>
              </a:solidFill>
            </a:endParaRPr>
          </a:p>
        </p:txBody>
      </p:sp>
    </p:spTree>
    <p:extLst>
      <p:ext uri="{BB962C8B-B14F-4D97-AF65-F5344CB8AC3E}">
        <p14:creationId xmlns:p14="http://schemas.microsoft.com/office/powerpoint/2010/main" val="21625568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3. MEASURING ACTIONS</a:t>
            </a:r>
            <a:endParaRPr lang="en-US" dirty="0"/>
          </a:p>
        </p:txBody>
      </p:sp>
      <p:sp>
        <p:nvSpPr>
          <p:cNvPr id="3" name="Content Placeholder 2"/>
          <p:cNvSpPr>
            <a:spLocks noGrp="1"/>
          </p:cNvSpPr>
          <p:nvPr>
            <p:ph idx="1"/>
          </p:nvPr>
        </p:nvSpPr>
        <p:spPr/>
        <p:txBody>
          <a:bodyPr/>
          <a:lstStyle/>
          <a:p>
            <a:pPr marL="0" indent="0">
              <a:buNone/>
            </a:pPr>
            <a:r>
              <a:rPr lang="en-US" dirty="0" smtClean="0"/>
              <a:t>Challenge activities should provide just enough information to confirm completion of the activity and allow you to measure the success of the Challenge overall without overburdening the participant</a:t>
            </a:r>
          </a:p>
          <a:p>
            <a:pPr marL="0" indent="0">
              <a:buNone/>
            </a:pPr>
            <a:endParaRPr lang="en-US" dirty="0"/>
          </a:p>
          <a:p>
            <a:pPr marL="0" indent="0">
              <a:buNone/>
            </a:pPr>
            <a:r>
              <a:rPr lang="en-US" dirty="0">
                <a:solidFill>
                  <a:srgbClr val="80A638"/>
                </a:solidFill>
              </a:rPr>
              <a:t>Example: Retrofit Lighting and Lighting Controls</a:t>
            </a:r>
          </a:p>
          <a:p>
            <a:pPr marL="0" indent="0">
              <a:buNone/>
            </a:pPr>
            <a:endParaRPr lang="en-US" dirty="0"/>
          </a:p>
        </p:txBody>
      </p:sp>
      <p:sp>
        <p:nvSpPr>
          <p:cNvPr id="8" name="Rectangle 7"/>
          <p:cNvSpPr/>
          <p:nvPr/>
        </p:nvSpPr>
        <p:spPr>
          <a:xfrm>
            <a:off x="1394928" y="4726015"/>
            <a:ext cx="4339593" cy="98137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0" name="Content Placeholder 2"/>
          <p:cNvSpPr txBox="1">
            <a:spLocks/>
          </p:cNvSpPr>
          <p:nvPr/>
        </p:nvSpPr>
        <p:spPr>
          <a:xfrm>
            <a:off x="3322395" y="3597859"/>
            <a:ext cx="2553911" cy="271086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000" kern="1200">
                <a:solidFill>
                  <a:srgbClr val="4BACC6"/>
                </a:solidFill>
                <a:latin typeface="Effra"/>
                <a:ea typeface="+mn-ea"/>
                <a:cs typeface="+mn-cs"/>
              </a:defRPr>
            </a:lvl1pPr>
            <a:lvl2pPr marL="742950" indent="-285750" algn="l" defTabSz="457200" rtl="0" eaLnBrk="1" latinLnBrk="0" hangingPunct="1">
              <a:spcBef>
                <a:spcPct val="20000"/>
              </a:spcBef>
              <a:buFont typeface="Arial"/>
              <a:buChar char="–"/>
              <a:defRPr sz="2000" kern="1200">
                <a:solidFill>
                  <a:srgbClr val="9BBB59"/>
                </a:solidFill>
                <a:latin typeface="Effra"/>
                <a:ea typeface="+mn-ea"/>
                <a:cs typeface="+mn-cs"/>
              </a:defRPr>
            </a:lvl2pPr>
            <a:lvl3pPr marL="1143000" indent="-228600" algn="l" defTabSz="457200" rtl="0" eaLnBrk="1" latinLnBrk="0" hangingPunct="1">
              <a:spcBef>
                <a:spcPct val="20000"/>
              </a:spcBef>
              <a:buFont typeface="Arial"/>
              <a:buChar char="•"/>
              <a:defRPr sz="1800" kern="1200">
                <a:solidFill>
                  <a:srgbClr val="4BACC6"/>
                </a:solidFill>
                <a:latin typeface="Effra"/>
                <a:ea typeface="+mn-ea"/>
                <a:cs typeface="+mn-cs"/>
              </a:defRPr>
            </a:lvl3pPr>
            <a:lvl4pPr marL="1600200" indent="-228600" algn="l" defTabSz="457200" rtl="0" eaLnBrk="1" latinLnBrk="0" hangingPunct="1">
              <a:spcBef>
                <a:spcPct val="20000"/>
              </a:spcBef>
              <a:buFont typeface="Arial"/>
              <a:buChar char="–"/>
              <a:defRPr sz="1800" kern="1200">
                <a:solidFill>
                  <a:schemeClr val="bg1">
                    <a:lumMod val="65000"/>
                  </a:schemeClr>
                </a:solidFill>
                <a:latin typeface="Effra"/>
                <a:ea typeface="+mn-ea"/>
                <a:cs typeface="+mn-cs"/>
              </a:defRPr>
            </a:lvl4pPr>
            <a:lvl5pPr marL="2057400" indent="-228600" algn="l" defTabSz="457200" rtl="0" eaLnBrk="1" latinLnBrk="0" hangingPunct="1">
              <a:spcBef>
                <a:spcPct val="20000"/>
              </a:spcBef>
              <a:buFont typeface="Arial"/>
              <a:buChar char="»"/>
              <a:defRPr sz="1600" kern="1200">
                <a:solidFill>
                  <a:schemeClr val="bg1">
                    <a:lumMod val="65000"/>
                  </a:schemeClr>
                </a:solidFill>
                <a:latin typeface="Effra"/>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smtClean="0">
                <a:solidFill>
                  <a:srgbClr val="80A638"/>
                </a:solidFill>
              </a:rPr>
              <a:t>MEASURES</a:t>
            </a:r>
          </a:p>
          <a:p>
            <a:pPr marL="457200" indent="-457200">
              <a:buFont typeface="Arial"/>
              <a:buAutoNum type="arabicPeriod"/>
            </a:pPr>
            <a:r>
              <a:rPr lang="en-US" dirty="0" smtClean="0">
                <a:solidFill>
                  <a:srgbClr val="80A638"/>
                </a:solidFill>
              </a:rPr>
              <a:t>kWh saved</a:t>
            </a:r>
          </a:p>
          <a:p>
            <a:pPr marL="457200" indent="-457200">
              <a:buFont typeface="Arial"/>
              <a:buAutoNum type="arabicPeriod"/>
            </a:pPr>
            <a:r>
              <a:rPr lang="en-US" dirty="0" smtClean="0">
                <a:solidFill>
                  <a:srgbClr val="80A638"/>
                </a:solidFill>
              </a:rPr>
              <a:t>$ saved</a:t>
            </a:r>
          </a:p>
          <a:p>
            <a:pPr marL="457200" indent="-457200">
              <a:buFont typeface="Arial"/>
              <a:buAutoNum type="arabicPeriod"/>
            </a:pPr>
            <a:r>
              <a:rPr lang="en-US" dirty="0" smtClean="0">
                <a:solidFill>
                  <a:srgbClr val="80A638"/>
                </a:solidFill>
              </a:rPr>
              <a:t>MTCO2e avoided</a:t>
            </a:r>
          </a:p>
        </p:txBody>
      </p:sp>
      <p:sp>
        <p:nvSpPr>
          <p:cNvPr id="11" name="Content Placeholder 2"/>
          <p:cNvSpPr txBox="1">
            <a:spLocks/>
          </p:cNvSpPr>
          <p:nvPr/>
        </p:nvSpPr>
        <p:spPr>
          <a:xfrm>
            <a:off x="497686" y="3597859"/>
            <a:ext cx="2716209" cy="2256311"/>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2000" kern="1200">
                <a:solidFill>
                  <a:srgbClr val="4BACC6"/>
                </a:solidFill>
                <a:latin typeface="Effra"/>
                <a:ea typeface="+mn-ea"/>
                <a:cs typeface="+mn-cs"/>
              </a:defRPr>
            </a:lvl1pPr>
            <a:lvl2pPr marL="742950" indent="-285750" algn="l" defTabSz="457200" rtl="0" eaLnBrk="1" latinLnBrk="0" hangingPunct="1">
              <a:spcBef>
                <a:spcPct val="20000"/>
              </a:spcBef>
              <a:buFont typeface="Arial"/>
              <a:buChar char="–"/>
              <a:defRPr sz="2000" kern="1200">
                <a:solidFill>
                  <a:srgbClr val="9BBB59"/>
                </a:solidFill>
                <a:latin typeface="Effra"/>
                <a:ea typeface="+mn-ea"/>
                <a:cs typeface="+mn-cs"/>
              </a:defRPr>
            </a:lvl2pPr>
            <a:lvl3pPr marL="1143000" indent="-228600" algn="l" defTabSz="457200" rtl="0" eaLnBrk="1" latinLnBrk="0" hangingPunct="1">
              <a:spcBef>
                <a:spcPct val="20000"/>
              </a:spcBef>
              <a:buFont typeface="Arial"/>
              <a:buChar char="•"/>
              <a:defRPr sz="1800" kern="1200">
                <a:solidFill>
                  <a:srgbClr val="4BACC6"/>
                </a:solidFill>
                <a:latin typeface="Effra"/>
                <a:ea typeface="+mn-ea"/>
                <a:cs typeface="+mn-cs"/>
              </a:defRPr>
            </a:lvl3pPr>
            <a:lvl4pPr marL="1600200" indent="-228600" algn="l" defTabSz="457200" rtl="0" eaLnBrk="1" latinLnBrk="0" hangingPunct="1">
              <a:spcBef>
                <a:spcPct val="20000"/>
              </a:spcBef>
              <a:buFont typeface="Arial"/>
              <a:buChar char="–"/>
              <a:defRPr sz="1800" kern="1200">
                <a:solidFill>
                  <a:schemeClr val="bg1">
                    <a:lumMod val="65000"/>
                  </a:schemeClr>
                </a:solidFill>
                <a:latin typeface="Effra"/>
                <a:ea typeface="+mn-ea"/>
                <a:cs typeface="+mn-cs"/>
              </a:defRPr>
            </a:lvl4pPr>
            <a:lvl5pPr marL="2057400" indent="-228600" algn="l" defTabSz="457200" rtl="0" eaLnBrk="1" latinLnBrk="0" hangingPunct="1">
              <a:spcBef>
                <a:spcPct val="20000"/>
              </a:spcBef>
              <a:buFont typeface="Arial"/>
              <a:buChar char="»"/>
              <a:defRPr sz="1600" kern="1200">
                <a:solidFill>
                  <a:schemeClr val="bg1">
                    <a:lumMod val="65000"/>
                  </a:schemeClr>
                </a:solidFill>
                <a:latin typeface="Effra"/>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smtClean="0">
                <a:solidFill>
                  <a:srgbClr val="80A638"/>
                </a:solidFill>
              </a:rPr>
              <a:t>GOALS OF CGOC</a:t>
            </a:r>
          </a:p>
          <a:p>
            <a:pPr marL="457200" indent="-457200">
              <a:buFont typeface="+mj-lt"/>
              <a:buAutoNum type="arabicPeriod"/>
            </a:pPr>
            <a:r>
              <a:rPr lang="en-US" dirty="0" smtClean="0">
                <a:solidFill>
                  <a:srgbClr val="80A638"/>
                </a:solidFill>
              </a:rPr>
              <a:t>promote efficiency</a:t>
            </a:r>
          </a:p>
          <a:p>
            <a:pPr marL="457200" indent="-457200">
              <a:buFont typeface="+mj-lt"/>
              <a:buAutoNum type="arabicPeriod"/>
            </a:pPr>
            <a:r>
              <a:rPr lang="en-US" dirty="0" smtClean="0">
                <a:solidFill>
                  <a:srgbClr val="80A638"/>
                </a:solidFill>
              </a:rPr>
              <a:t>save money</a:t>
            </a:r>
          </a:p>
          <a:p>
            <a:pPr marL="457200" indent="-457200">
              <a:buFont typeface="+mj-lt"/>
              <a:buAutoNum type="arabicPeriod"/>
            </a:pPr>
            <a:r>
              <a:rPr lang="en-US" dirty="0" smtClean="0">
                <a:solidFill>
                  <a:srgbClr val="80A638"/>
                </a:solidFill>
              </a:rPr>
              <a:t>reduce greenhouse gas emissions</a:t>
            </a:r>
            <a:endParaRPr lang="en-US" dirty="0">
              <a:solidFill>
                <a:srgbClr val="80A638"/>
              </a:solidFill>
            </a:endParaRPr>
          </a:p>
        </p:txBody>
      </p:sp>
      <p:sp>
        <p:nvSpPr>
          <p:cNvPr id="9" name="Content Placeholder 2"/>
          <p:cNvSpPr txBox="1">
            <a:spLocks/>
          </p:cNvSpPr>
          <p:nvPr/>
        </p:nvSpPr>
        <p:spPr>
          <a:xfrm>
            <a:off x="6038604" y="3524262"/>
            <a:ext cx="2810494" cy="2460169"/>
          </a:xfrm>
          <a:prstGeom prst="rect">
            <a:avLst/>
          </a:prstGeom>
          <a:solidFill>
            <a:srgbClr val="80A638"/>
          </a:solidFill>
        </p:spPr>
        <p:txBody>
          <a:bodyPr vert="horz" lIns="91440" tIns="45720" rIns="91440" bIns="45720" rtlCol="0" anchor="ctr">
            <a:noAutofit/>
          </a:bodyPr>
          <a:lstStyle>
            <a:lvl1pPr marL="342900" indent="-342900" algn="l" defTabSz="457200" rtl="0" eaLnBrk="1" latinLnBrk="0" hangingPunct="1">
              <a:spcBef>
                <a:spcPct val="20000"/>
              </a:spcBef>
              <a:buFont typeface="Arial"/>
              <a:buChar char="•"/>
              <a:defRPr sz="2000" kern="1200">
                <a:solidFill>
                  <a:srgbClr val="4BACC6"/>
                </a:solidFill>
                <a:latin typeface="Effra"/>
                <a:ea typeface="+mn-ea"/>
                <a:cs typeface="+mn-cs"/>
              </a:defRPr>
            </a:lvl1pPr>
            <a:lvl2pPr marL="742950" indent="-285750" algn="l" defTabSz="457200" rtl="0" eaLnBrk="1" latinLnBrk="0" hangingPunct="1">
              <a:spcBef>
                <a:spcPct val="20000"/>
              </a:spcBef>
              <a:buFont typeface="Arial"/>
              <a:buChar char="–"/>
              <a:defRPr sz="2000" kern="1200">
                <a:solidFill>
                  <a:srgbClr val="9BBB59"/>
                </a:solidFill>
                <a:latin typeface="Effra"/>
                <a:ea typeface="+mn-ea"/>
                <a:cs typeface="+mn-cs"/>
              </a:defRPr>
            </a:lvl2pPr>
            <a:lvl3pPr marL="1143000" indent="-228600" algn="l" defTabSz="457200" rtl="0" eaLnBrk="1" latinLnBrk="0" hangingPunct="1">
              <a:spcBef>
                <a:spcPct val="20000"/>
              </a:spcBef>
              <a:buFont typeface="Arial"/>
              <a:buChar char="•"/>
              <a:defRPr sz="1800" kern="1200">
                <a:solidFill>
                  <a:srgbClr val="4BACC6"/>
                </a:solidFill>
                <a:latin typeface="Effra"/>
                <a:ea typeface="+mn-ea"/>
                <a:cs typeface="+mn-cs"/>
              </a:defRPr>
            </a:lvl3pPr>
            <a:lvl4pPr marL="1600200" indent="-228600" algn="l" defTabSz="457200" rtl="0" eaLnBrk="1" latinLnBrk="0" hangingPunct="1">
              <a:spcBef>
                <a:spcPct val="20000"/>
              </a:spcBef>
              <a:buFont typeface="Arial"/>
              <a:buChar char="–"/>
              <a:defRPr sz="1800" kern="1200">
                <a:solidFill>
                  <a:schemeClr val="bg1">
                    <a:lumMod val="65000"/>
                  </a:schemeClr>
                </a:solidFill>
                <a:latin typeface="Effra"/>
                <a:ea typeface="+mn-ea"/>
                <a:cs typeface="+mn-cs"/>
              </a:defRPr>
            </a:lvl4pPr>
            <a:lvl5pPr marL="2057400" indent="-228600" algn="l" defTabSz="457200" rtl="0" eaLnBrk="1" latinLnBrk="0" hangingPunct="1">
              <a:spcBef>
                <a:spcPct val="20000"/>
              </a:spcBef>
              <a:buFont typeface="Arial"/>
              <a:buChar char="»"/>
              <a:defRPr sz="1600" kern="1200">
                <a:solidFill>
                  <a:schemeClr val="bg1">
                    <a:lumMod val="65000"/>
                  </a:schemeClr>
                </a:solidFill>
                <a:latin typeface="Effra"/>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200" dirty="0" smtClean="0">
                <a:solidFill>
                  <a:schemeClr val="bg1"/>
                </a:solidFill>
                <a:latin typeface="Effra" panose="020B0506080202020204" pitchFamily="34" charset="0"/>
              </a:rPr>
              <a:t>What do we need to calculate these measures? </a:t>
            </a:r>
            <a:endParaRPr lang="en-US" sz="2200" dirty="0">
              <a:solidFill>
                <a:schemeClr val="bg1"/>
              </a:solidFill>
              <a:latin typeface="Effra" panose="020B0506080202020204" pitchFamily="34" charset="0"/>
            </a:endParaRPr>
          </a:p>
        </p:txBody>
      </p:sp>
    </p:spTree>
    <p:extLst>
      <p:ext uri="{BB962C8B-B14F-4D97-AF65-F5344CB8AC3E}">
        <p14:creationId xmlns:p14="http://schemas.microsoft.com/office/powerpoint/2010/main" val="18362290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3. MEASURING ACTIONS</a:t>
            </a:r>
            <a:endParaRPr lang="en-US" dirty="0"/>
          </a:p>
        </p:txBody>
      </p:sp>
      <p:sp>
        <p:nvSpPr>
          <p:cNvPr id="3" name="Content Placeholder 2"/>
          <p:cNvSpPr>
            <a:spLocks noGrp="1"/>
          </p:cNvSpPr>
          <p:nvPr>
            <p:ph idx="1"/>
          </p:nvPr>
        </p:nvSpPr>
        <p:spPr/>
        <p:txBody>
          <a:bodyPr/>
          <a:lstStyle/>
          <a:p>
            <a:pPr marL="0" indent="0">
              <a:buNone/>
            </a:pPr>
            <a:r>
              <a:rPr lang="en-US" dirty="0" smtClean="0"/>
              <a:t>Challenge activities should provide just enough information to confirm completion of the activity and allow you to measure the success of the Challenge overall without overburdening the participant</a:t>
            </a:r>
          </a:p>
          <a:p>
            <a:pPr marL="0" indent="0">
              <a:buNone/>
            </a:pPr>
            <a:endParaRPr lang="en-US" dirty="0"/>
          </a:p>
          <a:p>
            <a:pPr marL="0" indent="0">
              <a:buNone/>
            </a:pPr>
            <a:r>
              <a:rPr lang="en-US" dirty="0">
                <a:solidFill>
                  <a:srgbClr val="80A638"/>
                </a:solidFill>
              </a:rPr>
              <a:t>Example: Retrofit Lighting and Lighting Controls</a:t>
            </a:r>
          </a:p>
          <a:p>
            <a:pPr marL="0" indent="0">
              <a:buNone/>
            </a:pPr>
            <a:endParaRPr lang="en-US" dirty="0"/>
          </a:p>
        </p:txBody>
      </p:sp>
      <p:sp>
        <p:nvSpPr>
          <p:cNvPr id="8" name="Rectangle 7"/>
          <p:cNvSpPr/>
          <p:nvPr/>
        </p:nvSpPr>
        <p:spPr>
          <a:xfrm>
            <a:off x="1394928" y="4726015"/>
            <a:ext cx="4339593" cy="98137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0" name="Content Placeholder 2"/>
          <p:cNvSpPr txBox="1">
            <a:spLocks/>
          </p:cNvSpPr>
          <p:nvPr/>
        </p:nvSpPr>
        <p:spPr>
          <a:xfrm>
            <a:off x="3322395" y="3597859"/>
            <a:ext cx="2716209" cy="271086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000" kern="1200">
                <a:solidFill>
                  <a:srgbClr val="4BACC6"/>
                </a:solidFill>
                <a:latin typeface="Effra"/>
                <a:ea typeface="+mn-ea"/>
                <a:cs typeface="+mn-cs"/>
              </a:defRPr>
            </a:lvl1pPr>
            <a:lvl2pPr marL="742950" indent="-285750" algn="l" defTabSz="457200" rtl="0" eaLnBrk="1" latinLnBrk="0" hangingPunct="1">
              <a:spcBef>
                <a:spcPct val="20000"/>
              </a:spcBef>
              <a:buFont typeface="Arial"/>
              <a:buChar char="–"/>
              <a:defRPr sz="2000" kern="1200">
                <a:solidFill>
                  <a:srgbClr val="9BBB59"/>
                </a:solidFill>
                <a:latin typeface="Effra"/>
                <a:ea typeface="+mn-ea"/>
                <a:cs typeface="+mn-cs"/>
              </a:defRPr>
            </a:lvl2pPr>
            <a:lvl3pPr marL="1143000" indent="-228600" algn="l" defTabSz="457200" rtl="0" eaLnBrk="1" latinLnBrk="0" hangingPunct="1">
              <a:spcBef>
                <a:spcPct val="20000"/>
              </a:spcBef>
              <a:buFont typeface="Arial"/>
              <a:buChar char="•"/>
              <a:defRPr sz="1800" kern="1200">
                <a:solidFill>
                  <a:srgbClr val="4BACC6"/>
                </a:solidFill>
                <a:latin typeface="Effra"/>
                <a:ea typeface="+mn-ea"/>
                <a:cs typeface="+mn-cs"/>
              </a:defRPr>
            </a:lvl3pPr>
            <a:lvl4pPr marL="1600200" indent="-228600" algn="l" defTabSz="457200" rtl="0" eaLnBrk="1" latinLnBrk="0" hangingPunct="1">
              <a:spcBef>
                <a:spcPct val="20000"/>
              </a:spcBef>
              <a:buFont typeface="Arial"/>
              <a:buChar char="–"/>
              <a:defRPr sz="1800" kern="1200">
                <a:solidFill>
                  <a:schemeClr val="bg1">
                    <a:lumMod val="65000"/>
                  </a:schemeClr>
                </a:solidFill>
                <a:latin typeface="Effra"/>
                <a:ea typeface="+mn-ea"/>
                <a:cs typeface="+mn-cs"/>
              </a:defRPr>
            </a:lvl4pPr>
            <a:lvl5pPr marL="2057400" indent="-228600" algn="l" defTabSz="457200" rtl="0" eaLnBrk="1" latinLnBrk="0" hangingPunct="1">
              <a:spcBef>
                <a:spcPct val="20000"/>
              </a:spcBef>
              <a:buFont typeface="Arial"/>
              <a:buChar char="»"/>
              <a:defRPr sz="1600" kern="1200">
                <a:solidFill>
                  <a:schemeClr val="bg1">
                    <a:lumMod val="65000"/>
                  </a:schemeClr>
                </a:solidFill>
                <a:latin typeface="Effra"/>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smtClean="0">
                <a:solidFill>
                  <a:srgbClr val="80A638"/>
                </a:solidFill>
              </a:rPr>
              <a:t>MEASURES</a:t>
            </a:r>
          </a:p>
          <a:p>
            <a:pPr marL="457200" indent="-457200">
              <a:buFont typeface="Arial"/>
              <a:buAutoNum type="arabicPeriod"/>
            </a:pPr>
            <a:r>
              <a:rPr lang="en-US" dirty="0">
                <a:solidFill>
                  <a:srgbClr val="80A638"/>
                </a:solidFill>
              </a:rPr>
              <a:t>kWh saved</a:t>
            </a:r>
          </a:p>
          <a:p>
            <a:pPr marL="457200" indent="-457200">
              <a:buFont typeface="Arial"/>
              <a:buAutoNum type="arabicPeriod"/>
            </a:pPr>
            <a:r>
              <a:rPr lang="en-US" dirty="0" smtClean="0">
                <a:solidFill>
                  <a:srgbClr val="80A638"/>
                </a:solidFill>
              </a:rPr>
              <a:t>$ </a:t>
            </a:r>
            <a:r>
              <a:rPr lang="en-US" dirty="0">
                <a:solidFill>
                  <a:srgbClr val="80A638"/>
                </a:solidFill>
              </a:rPr>
              <a:t>saved</a:t>
            </a:r>
          </a:p>
          <a:p>
            <a:pPr marL="457200" indent="-457200">
              <a:buFont typeface="Arial"/>
              <a:buAutoNum type="arabicPeriod"/>
            </a:pPr>
            <a:r>
              <a:rPr lang="en-US" dirty="0">
                <a:solidFill>
                  <a:srgbClr val="80A638"/>
                </a:solidFill>
              </a:rPr>
              <a:t>MTCO2e avoided</a:t>
            </a:r>
          </a:p>
        </p:txBody>
      </p:sp>
      <p:sp>
        <p:nvSpPr>
          <p:cNvPr id="11" name="Content Placeholder 2"/>
          <p:cNvSpPr txBox="1">
            <a:spLocks/>
          </p:cNvSpPr>
          <p:nvPr/>
        </p:nvSpPr>
        <p:spPr>
          <a:xfrm>
            <a:off x="497686" y="3597859"/>
            <a:ext cx="2716209" cy="2256311"/>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2000" kern="1200">
                <a:solidFill>
                  <a:srgbClr val="4BACC6"/>
                </a:solidFill>
                <a:latin typeface="Effra"/>
                <a:ea typeface="+mn-ea"/>
                <a:cs typeface="+mn-cs"/>
              </a:defRPr>
            </a:lvl1pPr>
            <a:lvl2pPr marL="742950" indent="-285750" algn="l" defTabSz="457200" rtl="0" eaLnBrk="1" latinLnBrk="0" hangingPunct="1">
              <a:spcBef>
                <a:spcPct val="20000"/>
              </a:spcBef>
              <a:buFont typeface="Arial"/>
              <a:buChar char="–"/>
              <a:defRPr sz="2000" kern="1200">
                <a:solidFill>
                  <a:srgbClr val="9BBB59"/>
                </a:solidFill>
                <a:latin typeface="Effra"/>
                <a:ea typeface="+mn-ea"/>
                <a:cs typeface="+mn-cs"/>
              </a:defRPr>
            </a:lvl2pPr>
            <a:lvl3pPr marL="1143000" indent="-228600" algn="l" defTabSz="457200" rtl="0" eaLnBrk="1" latinLnBrk="0" hangingPunct="1">
              <a:spcBef>
                <a:spcPct val="20000"/>
              </a:spcBef>
              <a:buFont typeface="Arial"/>
              <a:buChar char="•"/>
              <a:defRPr sz="1800" kern="1200">
                <a:solidFill>
                  <a:srgbClr val="4BACC6"/>
                </a:solidFill>
                <a:latin typeface="Effra"/>
                <a:ea typeface="+mn-ea"/>
                <a:cs typeface="+mn-cs"/>
              </a:defRPr>
            </a:lvl3pPr>
            <a:lvl4pPr marL="1600200" indent="-228600" algn="l" defTabSz="457200" rtl="0" eaLnBrk="1" latinLnBrk="0" hangingPunct="1">
              <a:spcBef>
                <a:spcPct val="20000"/>
              </a:spcBef>
              <a:buFont typeface="Arial"/>
              <a:buChar char="–"/>
              <a:defRPr sz="1800" kern="1200">
                <a:solidFill>
                  <a:schemeClr val="bg1">
                    <a:lumMod val="65000"/>
                  </a:schemeClr>
                </a:solidFill>
                <a:latin typeface="Effra"/>
                <a:ea typeface="+mn-ea"/>
                <a:cs typeface="+mn-cs"/>
              </a:defRPr>
            </a:lvl4pPr>
            <a:lvl5pPr marL="2057400" indent="-228600" algn="l" defTabSz="457200" rtl="0" eaLnBrk="1" latinLnBrk="0" hangingPunct="1">
              <a:spcBef>
                <a:spcPct val="20000"/>
              </a:spcBef>
              <a:buFont typeface="Arial"/>
              <a:buChar char="»"/>
              <a:defRPr sz="1600" kern="1200">
                <a:solidFill>
                  <a:schemeClr val="bg1">
                    <a:lumMod val="65000"/>
                  </a:schemeClr>
                </a:solidFill>
                <a:latin typeface="Effra"/>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smtClean="0">
                <a:solidFill>
                  <a:srgbClr val="80A638"/>
                </a:solidFill>
              </a:rPr>
              <a:t>GOALS OF CGOC</a:t>
            </a:r>
          </a:p>
          <a:p>
            <a:pPr marL="457200" indent="-457200">
              <a:buFont typeface="+mj-lt"/>
              <a:buAutoNum type="arabicPeriod"/>
            </a:pPr>
            <a:r>
              <a:rPr lang="en-US" dirty="0" smtClean="0">
                <a:solidFill>
                  <a:srgbClr val="80A638"/>
                </a:solidFill>
              </a:rPr>
              <a:t>promote efficiency</a:t>
            </a:r>
          </a:p>
          <a:p>
            <a:pPr marL="457200" indent="-457200">
              <a:buFont typeface="+mj-lt"/>
              <a:buAutoNum type="arabicPeriod"/>
            </a:pPr>
            <a:r>
              <a:rPr lang="en-US" dirty="0" smtClean="0">
                <a:solidFill>
                  <a:srgbClr val="80A638"/>
                </a:solidFill>
              </a:rPr>
              <a:t>save money</a:t>
            </a:r>
          </a:p>
          <a:p>
            <a:pPr marL="457200" indent="-457200">
              <a:buFont typeface="+mj-lt"/>
              <a:buAutoNum type="arabicPeriod"/>
            </a:pPr>
            <a:r>
              <a:rPr lang="en-US" dirty="0" smtClean="0">
                <a:solidFill>
                  <a:srgbClr val="80A638"/>
                </a:solidFill>
              </a:rPr>
              <a:t>reduce greenhouse gas emissions</a:t>
            </a:r>
            <a:endParaRPr lang="en-US" dirty="0">
              <a:solidFill>
                <a:srgbClr val="80A638"/>
              </a:solidFill>
            </a:endParaRPr>
          </a:p>
        </p:txBody>
      </p:sp>
      <p:sp>
        <p:nvSpPr>
          <p:cNvPr id="12" name="Content Placeholder 2"/>
          <p:cNvSpPr txBox="1">
            <a:spLocks/>
          </p:cNvSpPr>
          <p:nvPr/>
        </p:nvSpPr>
        <p:spPr>
          <a:xfrm>
            <a:off x="6122632" y="3597859"/>
            <a:ext cx="2716209" cy="271086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000" kern="1200">
                <a:solidFill>
                  <a:srgbClr val="4BACC6"/>
                </a:solidFill>
                <a:latin typeface="Effra"/>
                <a:ea typeface="+mn-ea"/>
                <a:cs typeface="+mn-cs"/>
              </a:defRPr>
            </a:lvl1pPr>
            <a:lvl2pPr marL="742950" indent="-285750" algn="l" defTabSz="457200" rtl="0" eaLnBrk="1" latinLnBrk="0" hangingPunct="1">
              <a:spcBef>
                <a:spcPct val="20000"/>
              </a:spcBef>
              <a:buFont typeface="Arial"/>
              <a:buChar char="–"/>
              <a:defRPr sz="2000" kern="1200">
                <a:solidFill>
                  <a:srgbClr val="9BBB59"/>
                </a:solidFill>
                <a:latin typeface="Effra"/>
                <a:ea typeface="+mn-ea"/>
                <a:cs typeface="+mn-cs"/>
              </a:defRPr>
            </a:lvl2pPr>
            <a:lvl3pPr marL="1143000" indent="-228600" algn="l" defTabSz="457200" rtl="0" eaLnBrk="1" latinLnBrk="0" hangingPunct="1">
              <a:spcBef>
                <a:spcPct val="20000"/>
              </a:spcBef>
              <a:buFont typeface="Arial"/>
              <a:buChar char="•"/>
              <a:defRPr sz="1800" kern="1200">
                <a:solidFill>
                  <a:srgbClr val="4BACC6"/>
                </a:solidFill>
                <a:latin typeface="Effra"/>
                <a:ea typeface="+mn-ea"/>
                <a:cs typeface="+mn-cs"/>
              </a:defRPr>
            </a:lvl3pPr>
            <a:lvl4pPr marL="1600200" indent="-228600" algn="l" defTabSz="457200" rtl="0" eaLnBrk="1" latinLnBrk="0" hangingPunct="1">
              <a:spcBef>
                <a:spcPct val="20000"/>
              </a:spcBef>
              <a:buFont typeface="Arial"/>
              <a:buChar char="–"/>
              <a:defRPr sz="1800" kern="1200">
                <a:solidFill>
                  <a:schemeClr val="bg1">
                    <a:lumMod val="65000"/>
                  </a:schemeClr>
                </a:solidFill>
                <a:latin typeface="Effra"/>
                <a:ea typeface="+mn-ea"/>
                <a:cs typeface="+mn-cs"/>
              </a:defRPr>
            </a:lvl4pPr>
            <a:lvl5pPr marL="2057400" indent="-228600" algn="l" defTabSz="457200" rtl="0" eaLnBrk="1" latinLnBrk="0" hangingPunct="1">
              <a:spcBef>
                <a:spcPct val="20000"/>
              </a:spcBef>
              <a:buFont typeface="Arial"/>
              <a:buChar char="»"/>
              <a:defRPr sz="1600" kern="1200">
                <a:solidFill>
                  <a:schemeClr val="bg1">
                    <a:lumMod val="65000"/>
                  </a:schemeClr>
                </a:solidFill>
                <a:latin typeface="Effra"/>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smtClean="0">
                <a:solidFill>
                  <a:srgbClr val="80A638"/>
                </a:solidFill>
              </a:rPr>
              <a:t>INFO NEEDED</a:t>
            </a:r>
          </a:p>
          <a:p>
            <a:pPr marL="0" indent="0">
              <a:buFont typeface="Arial"/>
              <a:buNone/>
            </a:pPr>
            <a:r>
              <a:rPr lang="en-US" dirty="0" smtClean="0">
                <a:solidFill>
                  <a:srgbClr val="80A638"/>
                </a:solidFill>
              </a:rPr>
              <a:t>Wattage and number of old v. new bulbs</a:t>
            </a:r>
          </a:p>
          <a:p>
            <a:pPr marL="0" indent="0">
              <a:buFont typeface="Arial"/>
              <a:buNone/>
            </a:pPr>
            <a:r>
              <a:rPr lang="en-US" dirty="0" smtClean="0">
                <a:solidFill>
                  <a:srgbClr val="80A638"/>
                </a:solidFill>
              </a:rPr>
              <a:t>Hours of operation</a:t>
            </a:r>
          </a:p>
          <a:p>
            <a:pPr marL="0" indent="0">
              <a:buFont typeface="Arial"/>
              <a:buNone/>
            </a:pPr>
            <a:r>
              <a:rPr lang="en-US" dirty="0" smtClean="0">
                <a:solidFill>
                  <a:srgbClr val="80A638"/>
                </a:solidFill>
              </a:rPr>
              <a:t>Cost per kWh</a:t>
            </a:r>
          </a:p>
          <a:p>
            <a:pPr marL="0" indent="0">
              <a:buFont typeface="Arial"/>
              <a:buNone/>
            </a:pPr>
            <a:r>
              <a:rPr lang="en-US" dirty="0" smtClean="0">
                <a:solidFill>
                  <a:srgbClr val="80A638"/>
                </a:solidFill>
              </a:rPr>
              <a:t>Emissions per kWh</a:t>
            </a:r>
          </a:p>
        </p:txBody>
      </p:sp>
    </p:spTree>
    <p:extLst>
      <p:ext uri="{BB962C8B-B14F-4D97-AF65-F5344CB8AC3E}">
        <p14:creationId xmlns:p14="http://schemas.microsoft.com/office/powerpoint/2010/main" val="237411596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3. MEASURING ACTIONS</a:t>
            </a:r>
          </a:p>
        </p:txBody>
      </p:sp>
      <p:sp>
        <p:nvSpPr>
          <p:cNvPr id="11" name="Content Placeholder 2"/>
          <p:cNvSpPr txBox="1">
            <a:spLocks/>
          </p:cNvSpPr>
          <p:nvPr/>
        </p:nvSpPr>
        <p:spPr>
          <a:xfrm>
            <a:off x="457200" y="1417638"/>
            <a:ext cx="4946074" cy="4757531"/>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2000" kern="1200">
                <a:solidFill>
                  <a:srgbClr val="4BACC6"/>
                </a:solidFill>
                <a:latin typeface="Effra"/>
                <a:ea typeface="+mn-ea"/>
                <a:cs typeface="+mn-cs"/>
              </a:defRPr>
            </a:lvl1pPr>
            <a:lvl2pPr marL="742950" indent="-285750" algn="l" defTabSz="457200" rtl="0" eaLnBrk="1" latinLnBrk="0" hangingPunct="1">
              <a:spcBef>
                <a:spcPct val="20000"/>
              </a:spcBef>
              <a:buFont typeface="Arial"/>
              <a:buChar char="–"/>
              <a:defRPr sz="2000" kern="1200">
                <a:solidFill>
                  <a:srgbClr val="9BBB59"/>
                </a:solidFill>
                <a:latin typeface="Effra"/>
                <a:ea typeface="+mn-ea"/>
                <a:cs typeface="+mn-cs"/>
              </a:defRPr>
            </a:lvl2pPr>
            <a:lvl3pPr marL="1143000" indent="-228600" algn="l" defTabSz="457200" rtl="0" eaLnBrk="1" latinLnBrk="0" hangingPunct="1">
              <a:spcBef>
                <a:spcPct val="20000"/>
              </a:spcBef>
              <a:buFont typeface="Arial"/>
              <a:buChar char="•"/>
              <a:defRPr sz="1800" kern="1200">
                <a:solidFill>
                  <a:srgbClr val="4BACC6"/>
                </a:solidFill>
                <a:latin typeface="Effra"/>
                <a:ea typeface="+mn-ea"/>
                <a:cs typeface="+mn-cs"/>
              </a:defRPr>
            </a:lvl3pPr>
            <a:lvl4pPr marL="1600200" indent="-228600" algn="l" defTabSz="457200" rtl="0" eaLnBrk="1" latinLnBrk="0" hangingPunct="1">
              <a:spcBef>
                <a:spcPct val="20000"/>
              </a:spcBef>
              <a:buFont typeface="Arial"/>
              <a:buChar char="–"/>
              <a:defRPr sz="1800" kern="1200">
                <a:solidFill>
                  <a:schemeClr val="bg1">
                    <a:lumMod val="65000"/>
                  </a:schemeClr>
                </a:solidFill>
                <a:latin typeface="Effra"/>
                <a:ea typeface="+mn-ea"/>
                <a:cs typeface="+mn-cs"/>
              </a:defRPr>
            </a:lvl4pPr>
            <a:lvl5pPr marL="2057400" indent="-228600" algn="l" defTabSz="457200" rtl="0" eaLnBrk="1" latinLnBrk="0" hangingPunct="1">
              <a:spcBef>
                <a:spcPct val="20000"/>
              </a:spcBef>
              <a:buFont typeface="Arial"/>
              <a:buChar char="»"/>
              <a:defRPr sz="1600" kern="1200">
                <a:solidFill>
                  <a:schemeClr val="bg1">
                    <a:lumMod val="65000"/>
                  </a:schemeClr>
                </a:solidFill>
                <a:latin typeface="Effra"/>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b="1" dirty="0">
                <a:solidFill>
                  <a:srgbClr val="80A638"/>
                </a:solidFill>
              </a:rPr>
              <a:t>Earn Challenge points </a:t>
            </a:r>
          </a:p>
          <a:p>
            <a:pPr>
              <a:buFont typeface="+mj-lt"/>
              <a:buAutoNum type="arabicPeriod"/>
            </a:pPr>
            <a:r>
              <a:rPr lang="en-US" sz="1800" dirty="0" smtClean="0">
                <a:solidFill>
                  <a:srgbClr val="80A638"/>
                </a:solidFill>
              </a:rPr>
              <a:t>On </a:t>
            </a:r>
            <a:r>
              <a:rPr lang="en-US" sz="1800" dirty="0">
                <a:solidFill>
                  <a:srgbClr val="80A638"/>
                </a:solidFill>
              </a:rPr>
              <a:t>what date was the retrofit completed?</a:t>
            </a:r>
          </a:p>
          <a:p>
            <a:pPr lvl="0">
              <a:buFont typeface="+mj-lt"/>
              <a:buAutoNum type="arabicPeriod"/>
            </a:pPr>
            <a:r>
              <a:rPr lang="en-US" sz="1800" dirty="0">
                <a:solidFill>
                  <a:srgbClr val="80A638"/>
                </a:solidFill>
              </a:rPr>
              <a:t>Upload your completed </a:t>
            </a:r>
            <a:r>
              <a:rPr lang="en-US" sz="1800" u="sng" dirty="0">
                <a:solidFill>
                  <a:srgbClr val="80A638"/>
                </a:solidFill>
                <a:hlinkClick r:id="rId3"/>
              </a:rPr>
              <a:t>Lighting Retrofit Worksheet</a:t>
            </a:r>
            <a:r>
              <a:rPr lang="en-US" sz="1800" dirty="0">
                <a:solidFill>
                  <a:srgbClr val="80A638"/>
                </a:solidFill>
              </a:rPr>
              <a:t> </a:t>
            </a:r>
          </a:p>
          <a:p>
            <a:pPr marL="0" indent="0">
              <a:buNone/>
            </a:pPr>
            <a:endParaRPr lang="en-US" sz="1800" b="1" dirty="0" smtClean="0">
              <a:solidFill>
                <a:srgbClr val="80A638"/>
              </a:solidFill>
            </a:endParaRPr>
          </a:p>
          <a:p>
            <a:pPr marL="0" indent="0">
              <a:buNone/>
            </a:pPr>
            <a:r>
              <a:rPr lang="en-US" sz="1800" b="1" dirty="0" smtClean="0">
                <a:solidFill>
                  <a:srgbClr val="80A638"/>
                </a:solidFill>
              </a:rPr>
              <a:t>Socialize </a:t>
            </a:r>
            <a:r>
              <a:rPr lang="en-US" sz="1800" b="1" dirty="0">
                <a:solidFill>
                  <a:srgbClr val="80A638"/>
                </a:solidFill>
              </a:rPr>
              <a:t>Success</a:t>
            </a:r>
            <a:endParaRPr lang="en-US" sz="1800" dirty="0">
              <a:solidFill>
                <a:srgbClr val="80A638"/>
              </a:solidFill>
            </a:endParaRPr>
          </a:p>
          <a:p>
            <a:pPr marL="0" indent="0">
              <a:buNone/>
            </a:pPr>
            <a:r>
              <a:rPr lang="en-US" sz="1800" dirty="0">
                <a:solidFill>
                  <a:srgbClr val="80A638"/>
                </a:solidFill>
              </a:rPr>
              <a:t>Let others know about your </a:t>
            </a:r>
            <a:r>
              <a:rPr lang="en-US" sz="1800" dirty="0" smtClean="0">
                <a:solidFill>
                  <a:srgbClr val="80A638"/>
                </a:solidFill>
              </a:rPr>
              <a:t>commitment!</a:t>
            </a:r>
            <a:r>
              <a:rPr lang="en-US" sz="1800" dirty="0">
                <a:solidFill>
                  <a:srgbClr val="80A638"/>
                </a:solidFill>
              </a:rPr>
              <a:t> </a:t>
            </a:r>
          </a:p>
          <a:p>
            <a:pPr marL="0" indent="0">
              <a:buNone/>
            </a:pPr>
            <a:r>
              <a:rPr lang="en-US" sz="1800" u="sng" dirty="0">
                <a:solidFill>
                  <a:srgbClr val="80A638"/>
                </a:solidFill>
                <a:hlinkClick r:id="rId4"/>
              </a:rPr>
              <a:t>Tweet </a:t>
            </a:r>
            <a:r>
              <a:rPr lang="en-US" sz="1800" dirty="0">
                <a:solidFill>
                  <a:srgbClr val="80A638"/>
                </a:solidFill>
              </a:rPr>
              <a:t>about it: After retrofitting our lighting we expect to save </a:t>
            </a:r>
            <a:r>
              <a:rPr lang="en-US" sz="1800" i="1" dirty="0">
                <a:solidFill>
                  <a:srgbClr val="80A638"/>
                </a:solidFill>
              </a:rPr>
              <a:t>$[Insert Amount from Your Worksheet]</a:t>
            </a:r>
            <a:r>
              <a:rPr lang="en-US" sz="1800" dirty="0">
                <a:solidFill>
                  <a:srgbClr val="80A638"/>
                </a:solidFill>
              </a:rPr>
              <a:t> on our electricity </a:t>
            </a:r>
            <a:r>
              <a:rPr lang="en-US" sz="1800" dirty="0" smtClean="0">
                <a:solidFill>
                  <a:srgbClr val="80A638"/>
                </a:solidFill>
              </a:rPr>
              <a:t>bills! #</a:t>
            </a:r>
            <a:r>
              <a:rPr lang="en-US" sz="1800" dirty="0" err="1" smtClean="0">
                <a:solidFill>
                  <a:srgbClr val="80A638"/>
                </a:solidFill>
              </a:rPr>
              <a:t>GreenWorkplaceChallenge</a:t>
            </a:r>
            <a:r>
              <a:rPr lang="en-US" sz="1800" dirty="0">
                <a:solidFill>
                  <a:srgbClr val="80A638"/>
                </a:solidFill>
              </a:rPr>
              <a:t> </a:t>
            </a:r>
          </a:p>
          <a:p>
            <a:pPr marL="0" indent="0">
              <a:buNone/>
            </a:pPr>
            <a:endParaRPr lang="en-US" sz="1800" b="1" dirty="0" smtClean="0">
              <a:solidFill>
                <a:srgbClr val="80A638"/>
              </a:solidFill>
            </a:endParaRPr>
          </a:p>
          <a:p>
            <a:pPr marL="0" indent="0">
              <a:buNone/>
            </a:pPr>
            <a:r>
              <a:rPr lang="en-US" sz="1800" b="1" dirty="0" smtClean="0">
                <a:solidFill>
                  <a:srgbClr val="80A638"/>
                </a:solidFill>
              </a:rPr>
              <a:t>Resources</a:t>
            </a:r>
            <a:r>
              <a:rPr lang="en-US" sz="1800" b="1" dirty="0">
                <a:solidFill>
                  <a:srgbClr val="80A638"/>
                </a:solidFill>
              </a:rPr>
              <a:t> </a:t>
            </a:r>
            <a:endParaRPr lang="en-US" sz="1800" dirty="0">
              <a:solidFill>
                <a:srgbClr val="80A638"/>
              </a:solidFill>
            </a:endParaRPr>
          </a:p>
          <a:p>
            <a:pPr marL="0" indent="0">
              <a:buNone/>
            </a:pPr>
            <a:r>
              <a:rPr lang="en-US" sz="1800" u="sng" dirty="0">
                <a:solidFill>
                  <a:srgbClr val="80A638"/>
                </a:solidFill>
                <a:hlinkClick r:id="rId3"/>
              </a:rPr>
              <a:t>Lighting Retrofit Worksheet</a:t>
            </a:r>
            <a:endParaRPr lang="en-US" sz="1800" dirty="0">
              <a:solidFill>
                <a:srgbClr val="80A638"/>
              </a:solidFill>
            </a:endParaRPr>
          </a:p>
        </p:txBody>
      </p:sp>
      <p:cxnSp>
        <p:nvCxnSpPr>
          <p:cNvPr id="4" name="Straight Connector 3"/>
          <p:cNvCxnSpPr/>
          <p:nvPr/>
        </p:nvCxnSpPr>
        <p:spPr>
          <a:xfrm>
            <a:off x="5605153" y="1508166"/>
            <a:ext cx="0" cy="1194091"/>
          </a:xfrm>
          <a:prstGeom prst="line">
            <a:avLst/>
          </a:prstGeom>
          <a:ln w="76200">
            <a:solidFill>
              <a:srgbClr val="228DBA"/>
            </a:solidFill>
          </a:ln>
          <a:effectLst/>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5807033" y="1843601"/>
            <a:ext cx="1793174" cy="523220"/>
          </a:xfrm>
          <a:prstGeom prst="rect">
            <a:avLst/>
          </a:prstGeom>
          <a:noFill/>
        </p:spPr>
        <p:txBody>
          <a:bodyPr wrap="square" rtlCol="0">
            <a:spAutoFit/>
          </a:bodyPr>
          <a:lstStyle/>
          <a:p>
            <a:r>
              <a:rPr lang="en-US" sz="2800" b="1" dirty="0" smtClean="0">
                <a:solidFill>
                  <a:srgbClr val="228DBA"/>
                </a:solidFill>
                <a:latin typeface="Effra" panose="020B0506080202020204" pitchFamily="34" charset="0"/>
              </a:rPr>
              <a:t>REPORT</a:t>
            </a:r>
            <a:endParaRPr lang="en-US" sz="2800" b="1" dirty="0">
              <a:solidFill>
                <a:srgbClr val="228DBA"/>
              </a:solidFill>
              <a:latin typeface="Effra" panose="020B0506080202020204" pitchFamily="34" charset="0"/>
            </a:endParaRPr>
          </a:p>
        </p:txBody>
      </p:sp>
    </p:spTree>
    <p:extLst>
      <p:ext uri="{BB962C8B-B14F-4D97-AF65-F5344CB8AC3E}">
        <p14:creationId xmlns:p14="http://schemas.microsoft.com/office/powerpoint/2010/main" val="82862273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3. MEASURING ACTIONS</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2298149"/>
            <a:ext cx="8038531" cy="2812201"/>
          </a:xfrm>
          <a:prstGeom prst="rect">
            <a:avLst/>
          </a:prstGeom>
        </p:spPr>
      </p:pic>
      <p:sp>
        <p:nvSpPr>
          <p:cNvPr id="5" name="TextBox 4"/>
          <p:cNvSpPr txBox="1"/>
          <p:nvPr/>
        </p:nvSpPr>
        <p:spPr>
          <a:xfrm>
            <a:off x="1160059" y="1181486"/>
            <a:ext cx="3316406" cy="369332"/>
          </a:xfrm>
          <a:prstGeom prst="rect">
            <a:avLst/>
          </a:prstGeom>
          <a:noFill/>
        </p:spPr>
        <p:txBody>
          <a:bodyPr wrap="square" rtlCol="0">
            <a:spAutoFit/>
          </a:bodyPr>
          <a:lstStyle/>
          <a:p>
            <a:r>
              <a:rPr lang="en-US" dirty="0" smtClean="0">
                <a:solidFill>
                  <a:srgbClr val="80A638"/>
                </a:solidFill>
                <a:latin typeface="Effra" panose="020B0506080202020204" pitchFamily="34" charset="0"/>
              </a:rPr>
              <a:t>Number of old fixtures</a:t>
            </a:r>
            <a:endParaRPr lang="en-US" dirty="0">
              <a:solidFill>
                <a:srgbClr val="80A638"/>
              </a:solidFill>
              <a:latin typeface="Effra" panose="020B0506080202020204" pitchFamily="34" charset="0"/>
            </a:endParaRPr>
          </a:p>
        </p:txBody>
      </p:sp>
      <p:sp>
        <p:nvSpPr>
          <p:cNvPr id="8" name="TextBox 7"/>
          <p:cNvSpPr txBox="1"/>
          <p:nvPr/>
        </p:nvSpPr>
        <p:spPr>
          <a:xfrm>
            <a:off x="1803779" y="1488315"/>
            <a:ext cx="3316406" cy="369332"/>
          </a:xfrm>
          <a:prstGeom prst="rect">
            <a:avLst/>
          </a:prstGeom>
          <a:noFill/>
        </p:spPr>
        <p:txBody>
          <a:bodyPr wrap="square" rtlCol="0">
            <a:spAutoFit/>
          </a:bodyPr>
          <a:lstStyle/>
          <a:p>
            <a:r>
              <a:rPr lang="en-US" dirty="0" smtClean="0">
                <a:solidFill>
                  <a:srgbClr val="80A638"/>
                </a:solidFill>
                <a:latin typeface="Effra" panose="020B0506080202020204" pitchFamily="34" charset="0"/>
              </a:rPr>
              <a:t>Wattage of old fixtures</a:t>
            </a:r>
            <a:endParaRPr lang="en-US" dirty="0">
              <a:solidFill>
                <a:srgbClr val="80A638"/>
              </a:solidFill>
              <a:latin typeface="Effra" panose="020B0506080202020204" pitchFamily="34" charset="0"/>
            </a:endParaRPr>
          </a:p>
        </p:txBody>
      </p:sp>
      <p:sp>
        <p:nvSpPr>
          <p:cNvPr id="9" name="TextBox 8"/>
          <p:cNvSpPr txBox="1"/>
          <p:nvPr/>
        </p:nvSpPr>
        <p:spPr>
          <a:xfrm>
            <a:off x="2379259" y="1790938"/>
            <a:ext cx="3316406" cy="369332"/>
          </a:xfrm>
          <a:prstGeom prst="rect">
            <a:avLst/>
          </a:prstGeom>
          <a:noFill/>
        </p:spPr>
        <p:txBody>
          <a:bodyPr wrap="square" rtlCol="0">
            <a:spAutoFit/>
          </a:bodyPr>
          <a:lstStyle/>
          <a:p>
            <a:r>
              <a:rPr lang="en-US" dirty="0" smtClean="0">
                <a:solidFill>
                  <a:srgbClr val="80A638"/>
                </a:solidFill>
                <a:latin typeface="Effra" panose="020B0506080202020204" pitchFamily="34" charset="0"/>
              </a:rPr>
              <a:t>Old lighting controls</a:t>
            </a:r>
            <a:endParaRPr lang="en-US" dirty="0">
              <a:solidFill>
                <a:srgbClr val="80A638"/>
              </a:solidFill>
              <a:latin typeface="Effra" panose="020B0506080202020204" pitchFamily="34" charset="0"/>
            </a:endParaRPr>
          </a:p>
        </p:txBody>
      </p:sp>
      <p:sp>
        <p:nvSpPr>
          <p:cNvPr id="10" name="TextBox 9"/>
          <p:cNvSpPr txBox="1"/>
          <p:nvPr/>
        </p:nvSpPr>
        <p:spPr>
          <a:xfrm>
            <a:off x="4476465" y="1181486"/>
            <a:ext cx="3316406" cy="369332"/>
          </a:xfrm>
          <a:prstGeom prst="rect">
            <a:avLst/>
          </a:prstGeom>
          <a:noFill/>
        </p:spPr>
        <p:txBody>
          <a:bodyPr wrap="square" rtlCol="0">
            <a:spAutoFit/>
          </a:bodyPr>
          <a:lstStyle/>
          <a:p>
            <a:r>
              <a:rPr lang="en-US" dirty="0" smtClean="0">
                <a:solidFill>
                  <a:srgbClr val="228DBA"/>
                </a:solidFill>
                <a:latin typeface="Effra" panose="020B0506080202020204" pitchFamily="34" charset="0"/>
              </a:rPr>
              <a:t>Number of new fixtures</a:t>
            </a:r>
            <a:endParaRPr lang="en-US" dirty="0">
              <a:solidFill>
                <a:srgbClr val="228DBA"/>
              </a:solidFill>
              <a:latin typeface="Effra" panose="020B0506080202020204" pitchFamily="34" charset="0"/>
            </a:endParaRPr>
          </a:p>
        </p:txBody>
      </p:sp>
      <p:sp>
        <p:nvSpPr>
          <p:cNvPr id="12" name="TextBox 11"/>
          <p:cNvSpPr txBox="1"/>
          <p:nvPr/>
        </p:nvSpPr>
        <p:spPr>
          <a:xfrm>
            <a:off x="5120185" y="1501963"/>
            <a:ext cx="3316406" cy="369332"/>
          </a:xfrm>
          <a:prstGeom prst="rect">
            <a:avLst/>
          </a:prstGeom>
          <a:noFill/>
        </p:spPr>
        <p:txBody>
          <a:bodyPr wrap="square" rtlCol="0">
            <a:spAutoFit/>
          </a:bodyPr>
          <a:lstStyle/>
          <a:p>
            <a:r>
              <a:rPr lang="en-US" dirty="0" smtClean="0">
                <a:solidFill>
                  <a:srgbClr val="228DBA"/>
                </a:solidFill>
                <a:latin typeface="Effra" panose="020B0506080202020204" pitchFamily="34" charset="0"/>
              </a:rPr>
              <a:t>Wattage of new fixtures</a:t>
            </a:r>
            <a:endParaRPr lang="en-US" dirty="0">
              <a:solidFill>
                <a:srgbClr val="228DBA"/>
              </a:solidFill>
              <a:latin typeface="Effra" panose="020B0506080202020204" pitchFamily="34" charset="0"/>
            </a:endParaRPr>
          </a:p>
        </p:txBody>
      </p:sp>
      <p:sp>
        <p:nvSpPr>
          <p:cNvPr id="13" name="TextBox 12"/>
          <p:cNvSpPr txBox="1"/>
          <p:nvPr/>
        </p:nvSpPr>
        <p:spPr>
          <a:xfrm>
            <a:off x="5695665" y="1790938"/>
            <a:ext cx="3316406" cy="369332"/>
          </a:xfrm>
          <a:prstGeom prst="rect">
            <a:avLst/>
          </a:prstGeom>
          <a:noFill/>
        </p:spPr>
        <p:txBody>
          <a:bodyPr wrap="square" rtlCol="0">
            <a:spAutoFit/>
          </a:bodyPr>
          <a:lstStyle/>
          <a:p>
            <a:r>
              <a:rPr lang="en-US" dirty="0" smtClean="0">
                <a:solidFill>
                  <a:srgbClr val="228DBA"/>
                </a:solidFill>
                <a:latin typeface="Effra" panose="020B0506080202020204" pitchFamily="34" charset="0"/>
              </a:rPr>
              <a:t>New lighting controls</a:t>
            </a:r>
            <a:endParaRPr lang="en-US" dirty="0">
              <a:solidFill>
                <a:srgbClr val="228DBA"/>
              </a:solidFill>
              <a:latin typeface="Effra" panose="020B0506080202020204" pitchFamily="34" charset="0"/>
            </a:endParaRPr>
          </a:p>
        </p:txBody>
      </p:sp>
      <p:sp>
        <p:nvSpPr>
          <p:cNvPr id="14" name="TextBox 13"/>
          <p:cNvSpPr txBox="1"/>
          <p:nvPr/>
        </p:nvSpPr>
        <p:spPr>
          <a:xfrm>
            <a:off x="4496934" y="5190043"/>
            <a:ext cx="3316406" cy="369332"/>
          </a:xfrm>
          <a:prstGeom prst="rect">
            <a:avLst/>
          </a:prstGeom>
          <a:noFill/>
        </p:spPr>
        <p:txBody>
          <a:bodyPr wrap="square" rtlCol="0">
            <a:spAutoFit/>
          </a:bodyPr>
          <a:lstStyle/>
          <a:p>
            <a:pPr algn="r"/>
            <a:r>
              <a:rPr lang="en-US" dirty="0" smtClean="0">
                <a:solidFill>
                  <a:srgbClr val="6A646A"/>
                </a:solidFill>
                <a:latin typeface="Effra" panose="020B0506080202020204" pitchFamily="34" charset="0"/>
              </a:rPr>
              <a:t>Energy </a:t>
            </a:r>
            <a:r>
              <a:rPr lang="en-US" dirty="0">
                <a:solidFill>
                  <a:srgbClr val="6A646A"/>
                </a:solidFill>
                <a:latin typeface="Effra" panose="020B0506080202020204" pitchFamily="34" charset="0"/>
              </a:rPr>
              <a:t>s</a:t>
            </a:r>
            <a:r>
              <a:rPr lang="en-US" dirty="0" smtClean="0">
                <a:solidFill>
                  <a:srgbClr val="6A646A"/>
                </a:solidFill>
                <a:latin typeface="Effra" panose="020B0506080202020204" pitchFamily="34" charset="0"/>
              </a:rPr>
              <a:t>avings</a:t>
            </a:r>
            <a:endParaRPr lang="en-US" dirty="0">
              <a:solidFill>
                <a:srgbClr val="6A646A"/>
              </a:solidFill>
              <a:latin typeface="Effra" panose="020B0506080202020204" pitchFamily="34" charset="0"/>
            </a:endParaRPr>
          </a:p>
        </p:txBody>
      </p:sp>
      <p:sp>
        <p:nvSpPr>
          <p:cNvPr id="15" name="TextBox 14"/>
          <p:cNvSpPr txBox="1"/>
          <p:nvPr/>
        </p:nvSpPr>
        <p:spPr>
          <a:xfrm>
            <a:off x="5140654" y="5496872"/>
            <a:ext cx="3316406" cy="369332"/>
          </a:xfrm>
          <a:prstGeom prst="rect">
            <a:avLst/>
          </a:prstGeom>
          <a:noFill/>
        </p:spPr>
        <p:txBody>
          <a:bodyPr wrap="square" rtlCol="0">
            <a:spAutoFit/>
          </a:bodyPr>
          <a:lstStyle/>
          <a:p>
            <a:pPr algn="r"/>
            <a:r>
              <a:rPr lang="en-US" dirty="0" smtClean="0">
                <a:solidFill>
                  <a:srgbClr val="6A646A"/>
                </a:solidFill>
                <a:latin typeface="Effra" panose="020B0506080202020204" pitchFamily="34" charset="0"/>
              </a:rPr>
              <a:t>Cost savings</a:t>
            </a:r>
            <a:endParaRPr lang="en-US" dirty="0">
              <a:solidFill>
                <a:srgbClr val="6A646A"/>
              </a:solidFill>
              <a:latin typeface="Effra" panose="020B0506080202020204" pitchFamily="34" charset="0"/>
            </a:endParaRPr>
          </a:p>
        </p:txBody>
      </p:sp>
      <p:cxnSp>
        <p:nvCxnSpPr>
          <p:cNvPr id="16" name="Straight Arrow Connector 15"/>
          <p:cNvCxnSpPr/>
          <p:nvPr/>
        </p:nvCxnSpPr>
        <p:spPr>
          <a:xfrm>
            <a:off x="1446663" y="1591762"/>
            <a:ext cx="0" cy="636748"/>
          </a:xfrm>
          <a:prstGeom prst="straightConnector1">
            <a:avLst/>
          </a:prstGeom>
          <a:ln>
            <a:solidFill>
              <a:srgbClr val="6A646A"/>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a:off x="4819934" y="1597119"/>
            <a:ext cx="0" cy="636748"/>
          </a:xfrm>
          <a:prstGeom prst="straightConnector1">
            <a:avLst/>
          </a:prstGeom>
          <a:ln>
            <a:solidFill>
              <a:srgbClr val="6A646A"/>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a:off x="2079008" y="1859178"/>
            <a:ext cx="0" cy="378516"/>
          </a:xfrm>
          <a:prstGeom prst="straightConnector1">
            <a:avLst/>
          </a:prstGeom>
          <a:ln>
            <a:solidFill>
              <a:srgbClr val="6A646A"/>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a:off x="5424983" y="1859178"/>
            <a:ext cx="0" cy="378516"/>
          </a:xfrm>
          <a:prstGeom prst="straightConnector1">
            <a:avLst/>
          </a:prstGeom>
          <a:ln>
            <a:solidFill>
              <a:srgbClr val="6A646A"/>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a:off x="2738648" y="2088107"/>
            <a:ext cx="0" cy="169098"/>
          </a:xfrm>
          <a:prstGeom prst="straightConnector1">
            <a:avLst/>
          </a:prstGeom>
          <a:ln>
            <a:solidFill>
              <a:srgbClr val="6A646A"/>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a:off x="6084624" y="2088107"/>
            <a:ext cx="0" cy="169098"/>
          </a:xfrm>
          <a:prstGeom prst="straightConnector1">
            <a:avLst/>
          </a:prstGeom>
          <a:ln>
            <a:solidFill>
              <a:srgbClr val="6A646A"/>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flipV="1">
            <a:off x="8204579" y="5158854"/>
            <a:ext cx="0" cy="338018"/>
          </a:xfrm>
          <a:prstGeom prst="straightConnector1">
            <a:avLst/>
          </a:prstGeom>
          <a:ln>
            <a:solidFill>
              <a:srgbClr val="6A646A"/>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p:nvPr/>
        </p:nvCxnSpPr>
        <p:spPr>
          <a:xfrm flipV="1">
            <a:off x="7592705" y="5110350"/>
            <a:ext cx="0" cy="144038"/>
          </a:xfrm>
          <a:prstGeom prst="straightConnector1">
            <a:avLst/>
          </a:prstGeom>
          <a:ln>
            <a:solidFill>
              <a:srgbClr val="6A646A"/>
            </a:solidFill>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18386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3. MEASURING ACTIONS</a:t>
            </a:r>
          </a:p>
        </p:txBody>
      </p:sp>
      <p:sp>
        <p:nvSpPr>
          <p:cNvPr id="11" name="Content Placeholder 2"/>
          <p:cNvSpPr txBox="1">
            <a:spLocks/>
          </p:cNvSpPr>
          <p:nvPr/>
        </p:nvSpPr>
        <p:spPr>
          <a:xfrm>
            <a:off x="457200" y="1417638"/>
            <a:ext cx="4946074" cy="4757531"/>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2000" kern="1200">
                <a:solidFill>
                  <a:srgbClr val="4BACC6"/>
                </a:solidFill>
                <a:latin typeface="Effra"/>
                <a:ea typeface="+mn-ea"/>
                <a:cs typeface="+mn-cs"/>
              </a:defRPr>
            </a:lvl1pPr>
            <a:lvl2pPr marL="742950" indent="-285750" algn="l" defTabSz="457200" rtl="0" eaLnBrk="1" latinLnBrk="0" hangingPunct="1">
              <a:spcBef>
                <a:spcPct val="20000"/>
              </a:spcBef>
              <a:buFont typeface="Arial"/>
              <a:buChar char="–"/>
              <a:defRPr sz="2000" kern="1200">
                <a:solidFill>
                  <a:srgbClr val="9BBB59"/>
                </a:solidFill>
                <a:latin typeface="Effra"/>
                <a:ea typeface="+mn-ea"/>
                <a:cs typeface="+mn-cs"/>
              </a:defRPr>
            </a:lvl2pPr>
            <a:lvl3pPr marL="1143000" indent="-228600" algn="l" defTabSz="457200" rtl="0" eaLnBrk="1" latinLnBrk="0" hangingPunct="1">
              <a:spcBef>
                <a:spcPct val="20000"/>
              </a:spcBef>
              <a:buFont typeface="Arial"/>
              <a:buChar char="•"/>
              <a:defRPr sz="1800" kern="1200">
                <a:solidFill>
                  <a:srgbClr val="4BACC6"/>
                </a:solidFill>
                <a:latin typeface="Effra"/>
                <a:ea typeface="+mn-ea"/>
                <a:cs typeface="+mn-cs"/>
              </a:defRPr>
            </a:lvl3pPr>
            <a:lvl4pPr marL="1600200" indent="-228600" algn="l" defTabSz="457200" rtl="0" eaLnBrk="1" latinLnBrk="0" hangingPunct="1">
              <a:spcBef>
                <a:spcPct val="20000"/>
              </a:spcBef>
              <a:buFont typeface="Arial"/>
              <a:buChar char="–"/>
              <a:defRPr sz="1800" kern="1200">
                <a:solidFill>
                  <a:schemeClr val="bg1">
                    <a:lumMod val="65000"/>
                  </a:schemeClr>
                </a:solidFill>
                <a:latin typeface="Effra"/>
                <a:ea typeface="+mn-ea"/>
                <a:cs typeface="+mn-cs"/>
              </a:defRPr>
            </a:lvl4pPr>
            <a:lvl5pPr marL="2057400" indent="-228600" algn="l" defTabSz="457200" rtl="0" eaLnBrk="1" latinLnBrk="0" hangingPunct="1">
              <a:spcBef>
                <a:spcPct val="20000"/>
              </a:spcBef>
              <a:buFont typeface="Arial"/>
              <a:buChar char="»"/>
              <a:defRPr sz="1600" kern="1200">
                <a:solidFill>
                  <a:schemeClr val="bg1">
                    <a:lumMod val="65000"/>
                  </a:schemeClr>
                </a:solidFill>
                <a:latin typeface="Effra"/>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b="1" dirty="0">
                <a:solidFill>
                  <a:srgbClr val="80A638"/>
                </a:solidFill>
              </a:rPr>
              <a:t>Earn Challenge points </a:t>
            </a:r>
          </a:p>
          <a:p>
            <a:pPr>
              <a:buFont typeface="+mj-lt"/>
              <a:buAutoNum type="arabicPeriod"/>
            </a:pPr>
            <a:r>
              <a:rPr lang="en-US" sz="1800" dirty="0" smtClean="0">
                <a:solidFill>
                  <a:srgbClr val="80A638"/>
                </a:solidFill>
              </a:rPr>
              <a:t>On </a:t>
            </a:r>
            <a:r>
              <a:rPr lang="en-US" sz="1800" dirty="0">
                <a:solidFill>
                  <a:srgbClr val="80A638"/>
                </a:solidFill>
              </a:rPr>
              <a:t>what date was the retrofit completed?</a:t>
            </a:r>
          </a:p>
          <a:p>
            <a:pPr lvl="0">
              <a:buFont typeface="+mj-lt"/>
              <a:buAutoNum type="arabicPeriod"/>
            </a:pPr>
            <a:r>
              <a:rPr lang="en-US" sz="1800" dirty="0">
                <a:solidFill>
                  <a:srgbClr val="80A638"/>
                </a:solidFill>
              </a:rPr>
              <a:t>Upload your completed </a:t>
            </a:r>
            <a:r>
              <a:rPr lang="en-US" sz="1800" u="sng" dirty="0">
                <a:solidFill>
                  <a:srgbClr val="80A638"/>
                </a:solidFill>
                <a:hlinkClick r:id="rId3"/>
              </a:rPr>
              <a:t>Lighting Retrofit Worksheet</a:t>
            </a:r>
            <a:r>
              <a:rPr lang="en-US" sz="1800" dirty="0">
                <a:solidFill>
                  <a:srgbClr val="80A638"/>
                </a:solidFill>
              </a:rPr>
              <a:t> </a:t>
            </a:r>
          </a:p>
          <a:p>
            <a:pPr marL="0" indent="0">
              <a:buNone/>
            </a:pPr>
            <a:endParaRPr lang="en-US" sz="1800" b="1" dirty="0" smtClean="0">
              <a:solidFill>
                <a:srgbClr val="80A638"/>
              </a:solidFill>
            </a:endParaRPr>
          </a:p>
          <a:p>
            <a:pPr marL="0" indent="0">
              <a:buNone/>
            </a:pPr>
            <a:r>
              <a:rPr lang="en-US" sz="1800" b="1" dirty="0" smtClean="0">
                <a:solidFill>
                  <a:srgbClr val="80A638"/>
                </a:solidFill>
              </a:rPr>
              <a:t>Socialize </a:t>
            </a:r>
            <a:r>
              <a:rPr lang="en-US" sz="1800" b="1" dirty="0">
                <a:solidFill>
                  <a:srgbClr val="80A638"/>
                </a:solidFill>
              </a:rPr>
              <a:t>Success</a:t>
            </a:r>
            <a:endParaRPr lang="en-US" sz="1800" dirty="0">
              <a:solidFill>
                <a:srgbClr val="80A638"/>
              </a:solidFill>
            </a:endParaRPr>
          </a:p>
          <a:p>
            <a:pPr marL="0" indent="0">
              <a:buNone/>
            </a:pPr>
            <a:r>
              <a:rPr lang="en-US" sz="1800" dirty="0">
                <a:solidFill>
                  <a:srgbClr val="80A638"/>
                </a:solidFill>
              </a:rPr>
              <a:t>Let others know about your </a:t>
            </a:r>
            <a:r>
              <a:rPr lang="en-US" sz="1800" dirty="0" smtClean="0">
                <a:solidFill>
                  <a:srgbClr val="80A638"/>
                </a:solidFill>
              </a:rPr>
              <a:t>commitment!</a:t>
            </a:r>
            <a:r>
              <a:rPr lang="en-US" sz="1800" dirty="0">
                <a:solidFill>
                  <a:srgbClr val="80A638"/>
                </a:solidFill>
              </a:rPr>
              <a:t> </a:t>
            </a:r>
          </a:p>
          <a:p>
            <a:pPr marL="0" indent="0">
              <a:buNone/>
            </a:pPr>
            <a:r>
              <a:rPr lang="en-US" sz="1800" u="sng" dirty="0">
                <a:solidFill>
                  <a:srgbClr val="80A638"/>
                </a:solidFill>
                <a:hlinkClick r:id="rId4"/>
              </a:rPr>
              <a:t>Tweet </a:t>
            </a:r>
            <a:r>
              <a:rPr lang="en-US" sz="1800" dirty="0">
                <a:solidFill>
                  <a:srgbClr val="80A638"/>
                </a:solidFill>
              </a:rPr>
              <a:t>about it: After retrofitting our lighting we expect to save </a:t>
            </a:r>
            <a:r>
              <a:rPr lang="en-US" sz="1800" i="1" dirty="0">
                <a:solidFill>
                  <a:srgbClr val="80A638"/>
                </a:solidFill>
              </a:rPr>
              <a:t>$[Insert Amount from Your Worksheet]</a:t>
            </a:r>
            <a:r>
              <a:rPr lang="en-US" sz="1800" dirty="0">
                <a:solidFill>
                  <a:srgbClr val="80A638"/>
                </a:solidFill>
              </a:rPr>
              <a:t> on our electricity </a:t>
            </a:r>
            <a:r>
              <a:rPr lang="en-US" sz="1800" dirty="0" smtClean="0">
                <a:solidFill>
                  <a:srgbClr val="80A638"/>
                </a:solidFill>
              </a:rPr>
              <a:t>bills! #</a:t>
            </a:r>
            <a:r>
              <a:rPr lang="en-US" sz="1800" dirty="0" err="1" smtClean="0">
                <a:solidFill>
                  <a:srgbClr val="80A638"/>
                </a:solidFill>
              </a:rPr>
              <a:t>GreenWorkplaceChallenge</a:t>
            </a:r>
            <a:r>
              <a:rPr lang="en-US" sz="1800" dirty="0">
                <a:solidFill>
                  <a:srgbClr val="80A638"/>
                </a:solidFill>
              </a:rPr>
              <a:t> </a:t>
            </a:r>
          </a:p>
          <a:p>
            <a:pPr marL="0" indent="0">
              <a:buNone/>
            </a:pPr>
            <a:endParaRPr lang="en-US" sz="1800" b="1" dirty="0" smtClean="0">
              <a:solidFill>
                <a:srgbClr val="80A638"/>
              </a:solidFill>
            </a:endParaRPr>
          </a:p>
          <a:p>
            <a:pPr marL="0" indent="0">
              <a:buNone/>
            </a:pPr>
            <a:r>
              <a:rPr lang="en-US" sz="1800" b="1" dirty="0" smtClean="0">
                <a:solidFill>
                  <a:srgbClr val="80A638"/>
                </a:solidFill>
              </a:rPr>
              <a:t>Resources</a:t>
            </a:r>
            <a:r>
              <a:rPr lang="en-US" sz="1800" b="1" dirty="0">
                <a:solidFill>
                  <a:srgbClr val="80A638"/>
                </a:solidFill>
              </a:rPr>
              <a:t> </a:t>
            </a:r>
            <a:endParaRPr lang="en-US" sz="1800" dirty="0">
              <a:solidFill>
                <a:srgbClr val="80A638"/>
              </a:solidFill>
            </a:endParaRPr>
          </a:p>
          <a:p>
            <a:pPr marL="0" indent="0">
              <a:buNone/>
            </a:pPr>
            <a:r>
              <a:rPr lang="en-US" sz="1800" u="sng" dirty="0">
                <a:solidFill>
                  <a:srgbClr val="80A638"/>
                </a:solidFill>
                <a:hlinkClick r:id="rId3"/>
              </a:rPr>
              <a:t>Lighting Retrofit Worksheet</a:t>
            </a:r>
            <a:endParaRPr lang="en-US" sz="1800" dirty="0">
              <a:solidFill>
                <a:srgbClr val="80A638"/>
              </a:solidFill>
            </a:endParaRPr>
          </a:p>
        </p:txBody>
      </p:sp>
      <p:cxnSp>
        <p:nvCxnSpPr>
          <p:cNvPr id="4" name="Straight Connector 3"/>
          <p:cNvCxnSpPr/>
          <p:nvPr/>
        </p:nvCxnSpPr>
        <p:spPr>
          <a:xfrm>
            <a:off x="5605153" y="1508166"/>
            <a:ext cx="0" cy="1194091"/>
          </a:xfrm>
          <a:prstGeom prst="line">
            <a:avLst/>
          </a:prstGeom>
          <a:ln w="76200">
            <a:solidFill>
              <a:srgbClr val="228DBA">
                <a:alpha val="40000"/>
              </a:srgbClr>
            </a:solidFill>
          </a:ln>
          <a:effectLst/>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a:off x="5605153" y="3199427"/>
            <a:ext cx="0" cy="1713767"/>
          </a:xfrm>
          <a:prstGeom prst="line">
            <a:avLst/>
          </a:prstGeom>
          <a:ln w="76200">
            <a:solidFill>
              <a:srgbClr val="228DBA"/>
            </a:solidFill>
          </a:ln>
          <a:effectLst/>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5807033" y="1843601"/>
            <a:ext cx="1793174" cy="523220"/>
          </a:xfrm>
          <a:prstGeom prst="rect">
            <a:avLst/>
          </a:prstGeom>
          <a:noFill/>
        </p:spPr>
        <p:txBody>
          <a:bodyPr wrap="square" rtlCol="0">
            <a:spAutoFit/>
          </a:bodyPr>
          <a:lstStyle/>
          <a:p>
            <a:r>
              <a:rPr lang="en-US" sz="2800" b="1" dirty="0" smtClean="0">
                <a:solidFill>
                  <a:srgbClr val="228DBA">
                    <a:alpha val="40000"/>
                  </a:srgbClr>
                </a:solidFill>
                <a:latin typeface="Effra" panose="020B0506080202020204" pitchFamily="34" charset="0"/>
              </a:rPr>
              <a:t>REPORT</a:t>
            </a:r>
            <a:endParaRPr lang="en-US" sz="2800" b="1" dirty="0">
              <a:solidFill>
                <a:srgbClr val="228DBA">
                  <a:alpha val="40000"/>
                </a:srgbClr>
              </a:solidFill>
              <a:latin typeface="Effra" panose="020B0506080202020204" pitchFamily="34" charset="0"/>
            </a:endParaRPr>
          </a:p>
        </p:txBody>
      </p:sp>
      <p:sp>
        <p:nvSpPr>
          <p:cNvPr id="9" name="TextBox 8"/>
          <p:cNvSpPr txBox="1"/>
          <p:nvPr/>
        </p:nvSpPr>
        <p:spPr>
          <a:xfrm>
            <a:off x="5807033" y="3769786"/>
            <a:ext cx="1793174" cy="523220"/>
          </a:xfrm>
          <a:prstGeom prst="rect">
            <a:avLst/>
          </a:prstGeom>
          <a:noFill/>
        </p:spPr>
        <p:txBody>
          <a:bodyPr wrap="square" rtlCol="0">
            <a:spAutoFit/>
          </a:bodyPr>
          <a:lstStyle/>
          <a:p>
            <a:r>
              <a:rPr lang="en-US" sz="2800" b="1" dirty="0" smtClean="0">
                <a:solidFill>
                  <a:srgbClr val="228DBA"/>
                </a:solidFill>
                <a:latin typeface="Effra" panose="020B0506080202020204" pitchFamily="34" charset="0"/>
              </a:rPr>
              <a:t>SHARE</a:t>
            </a:r>
            <a:endParaRPr lang="en-US" sz="2800" b="1" dirty="0">
              <a:solidFill>
                <a:srgbClr val="228DBA"/>
              </a:solidFill>
              <a:latin typeface="Effra" panose="020B0506080202020204" pitchFamily="34" charset="0"/>
            </a:endParaRPr>
          </a:p>
        </p:txBody>
      </p:sp>
    </p:spTree>
    <p:extLst>
      <p:ext uri="{BB962C8B-B14F-4D97-AF65-F5344CB8AC3E}">
        <p14:creationId xmlns:p14="http://schemas.microsoft.com/office/powerpoint/2010/main" val="25410796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1902691"/>
            <a:ext cx="7962900" cy="2064964"/>
          </a:xfrm>
        </p:spPr>
        <p:txBody>
          <a:bodyPr/>
          <a:lstStyle/>
          <a:p>
            <a:r>
              <a:rPr lang="en-US" dirty="0" smtClean="0"/>
              <a:t>CHALLENGE YOUR COMMUNITY!</a:t>
            </a:r>
            <a:endParaRPr lang="en-US" dirty="0"/>
          </a:p>
        </p:txBody>
      </p:sp>
    </p:spTree>
    <p:extLst>
      <p:ext uri="{BB962C8B-B14F-4D97-AF65-F5344CB8AC3E}">
        <p14:creationId xmlns:p14="http://schemas.microsoft.com/office/powerpoint/2010/main" val="223268783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3. MEASURING ACTIONS</a:t>
            </a:r>
          </a:p>
        </p:txBody>
      </p:sp>
      <p:sp>
        <p:nvSpPr>
          <p:cNvPr id="11" name="Content Placeholder 2"/>
          <p:cNvSpPr txBox="1">
            <a:spLocks/>
          </p:cNvSpPr>
          <p:nvPr/>
        </p:nvSpPr>
        <p:spPr>
          <a:xfrm>
            <a:off x="457200" y="1417638"/>
            <a:ext cx="4946074" cy="4757531"/>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2000" kern="1200">
                <a:solidFill>
                  <a:srgbClr val="4BACC6"/>
                </a:solidFill>
                <a:latin typeface="Effra"/>
                <a:ea typeface="+mn-ea"/>
                <a:cs typeface="+mn-cs"/>
              </a:defRPr>
            </a:lvl1pPr>
            <a:lvl2pPr marL="742950" indent="-285750" algn="l" defTabSz="457200" rtl="0" eaLnBrk="1" latinLnBrk="0" hangingPunct="1">
              <a:spcBef>
                <a:spcPct val="20000"/>
              </a:spcBef>
              <a:buFont typeface="Arial"/>
              <a:buChar char="–"/>
              <a:defRPr sz="2000" kern="1200">
                <a:solidFill>
                  <a:srgbClr val="9BBB59"/>
                </a:solidFill>
                <a:latin typeface="Effra"/>
                <a:ea typeface="+mn-ea"/>
                <a:cs typeface="+mn-cs"/>
              </a:defRPr>
            </a:lvl2pPr>
            <a:lvl3pPr marL="1143000" indent="-228600" algn="l" defTabSz="457200" rtl="0" eaLnBrk="1" latinLnBrk="0" hangingPunct="1">
              <a:spcBef>
                <a:spcPct val="20000"/>
              </a:spcBef>
              <a:buFont typeface="Arial"/>
              <a:buChar char="•"/>
              <a:defRPr sz="1800" kern="1200">
                <a:solidFill>
                  <a:srgbClr val="4BACC6"/>
                </a:solidFill>
                <a:latin typeface="Effra"/>
                <a:ea typeface="+mn-ea"/>
                <a:cs typeface="+mn-cs"/>
              </a:defRPr>
            </a:lvl3pPr>
            <a:lvl4pPr marL="1600200" indent="-228600" algn="l" defTabSz="457200" rtl="0" eaLnBrk="1" latinLnBrk="0" hangingPunct="1">
              <a:spcBef>
                <a:spcPct val="20000"/>
              </a:spcBef>
              <a:buFont typeface="Arial"/>
              <a:buChar char="–"/>
              <a:defRPr sz="1800" kern="1200">
                <a:solidFill>
                  <a:schemeClr val="bg1">
                    <a:lumMod val="65000"/>
                  </a:schemeClr>
                </a:solidFill>
                <a:latin typeface="Effra"/>
                <a:ea typeface="+mn-ea"/>
                <a:cs typeface="+mn-cs"/>
              </a:defRPr>
            </a:lvl4pPr>
            <a:lvl5pPr marL="2057400" indent="-228600" algn="l" defTabSz="457200" rtl="0" eaLnBrk="1" latinLnBrk="0" hangingPunct="1">
              <a:spcBef>
                <a:spcPct val="20000"/>
              </a:spcBef>
              <a:buFont typeface="Arial"/>
              <a:buChar char="»"/>
              <a:defRPr sz="1600" kern="1200">
                <a:solidFill>
                  <a:schemeClr val="bg1">
                    <a:lumMod val="65000"/>
                  </a:schemeClr>
                </a:solidFill>
                <a:latin typeface="Effra"/>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b="1" dirty="0">
                <a:solidFill>
                  <a:srgbClr val="80A638"/>
                </a:solidFill>
              </a:rPr>
              <a:t>Earn Challenge points </a:t>
            </a:r>
          </a:p>
          <a:p>
            <a:pPr>
              <a:buFont typeface="+mj-lt"/>
              <a:buAutoNum type="arabicPeriod"/>
            </a:pPr>
            <a:r>
              <a:rPr lang="en-US" sz="1800" dirty="0" smtClean="0">
                <a:solidFill>
                  <a:srgbClr val="80A638"/>
                </a:solidFill>
              </a:rPr>
              <a:t>On </a:t>
            </a:r>
            <a:r>
              <a:rPr lang="en-US" sz="1800" dirty="0">
                <a:solidFill>
                  <a:srgbClr val="80A638"/>
                </a:solidFill>
              </a:rPr>
              <a:t>what date was the retrofit completed?</a:t>
            </a:r>
          </a:p>
          <a:p>
            <a:pPr lvl="0">
              <a:buFont typeface="+mj-lt"/>
              <a:buAutoNum type="arabicPeriod"/>
            </a:pPr>
            <a:r>
              <a:rPr lang="en-US" sz="1800" dirty="0">
                <a:solidFill>
                  <a:srgbClr val="80A638"/>
                </a:solidFill>
              </a:rPr>
              <a:t>Upload your completed </a:t>
            </a:r>
            <a:r>
              <a:rPr lang="en-US" sz="1800" u="sng" dirty="0">
                <a:solidFill>
                  <a:srgbClr val="80A638"/>
                </a:solidFill>
                <a:hlinkClick r:id="rId3"/>
              </a:rPr>
              <a:t>Lighting Retrofit Worksheet</a:t>
            </a:r>
            <a:r>
              <a:rPr lang="en-US" sz="1800" dirty="0">
                <a:solidFill>
                  <a:srgbClr val="80A638"/>
                </a:solidFill>
              </a:rPr>
              <a:t> </a:t>
            </a:r>
          </a:p>
          <a:p>
            <a:pPr marL="0" indent="0">
              <a:buNone/>
            </a:pPr>
            <a:endParaRPr lang="en-US" sz="1800" b="1" dirty="0" smtClean="0">
              <a:solidFill>
                <a:srgbClr val="80A638"/>
              </a:solidFill>
            </a:endParaRPr>
          </a:p>
          <a:p>
            <a:pPr marL="0" indent="0">
              <a:buNone/>
            </a:pPr>
            <a:r>
              <a:rPr lang="en-US" sz="1800" b="1" dirty="0" smtClean="0">
                <a:solidFill>
                  <a:srgbClr val="80A638"/>
                </a:solidFill>
              </a:rPr>
              <a:t>Socialize </a:t>
            </a:r>
            <a:r>
              <a:rPr lang="en-US" sz="1800" b="1" dirty="0">
                <a:solidFill>
                  <a:srgbClr val="80A638"/>
                </a:solidFill>
              </a:rPr>
              <a:t>Success</a:t>
            </a:r>
            <a:endParaRPr lang="en-US" sz="1800" dirty="0">
              <a:solidFill>
                <a:srgbClr val="80A638"/>
              </a:solidFill>
            </a:endParaRPr>
          </a:p>
          <a:p>
            <a:pPr marL="0" indent="0">
              <a:buNone/>
            </a:pPr>
            <a:r>
              <a:rPr lang="en-US" sz="1800" dirty="0">
                <a:solidFill>
                  <a:srgbClr val="80A638"/>
                </a:solidFill>
              </a:rPr>
              <a:t>Let others know about your </a:t>
            </a:r>
            <a:r>
              <a:rPr lang="en-US" sz="1800" dirty="0" smtClean="0">
                <a:solidFill>
                  <a:srgbClr val="80A638"/>
                </a:solidFill>
              </a:rPr>
              <a:t>commitment!</a:t>
            </a:r>
            <a:r>
              <a:rPr lang="en-US" sz="1800" dirty="0">
                <a:solidFill>
                  <a:srgbClr val="80A638"/>
                </a:solidFill>
              </a:rPr>
              <a:t> </a:t>
            </a:r>
          </a:p>
          <a:p>
            <a:pPr marL="0" indent="0">
              <a:buNone/>
            </a:pPr>
            <a:r>
              <a:rPr lang="en-US" sz="1800" u="sng" dirty="0">
                <a:solidFill>
                  <a:srgbClr val="80A638"/>
                </a:solidFill>
                <a:hlinkClick r:id="rId4"/>
              </a:rPr>
              <a:t>Tweet </a:t>
            </a:r>
            <a:r>
              <a:rPr lang="en-US" sz="1800" dirty="0">
                <a:solidFill>
                  <a:srgbClr val="80A638"/>
                </a:solidFill>
              </a:rPr>
              <a:t>about it: After retrofitting our lighting we expect to save </a:t>
            </a:r>
            <a:r>
              <a:rPr lang="en-US" sz="1800" i="1" dirty="0">
                <a:solidFill>
                  <a:srgbClr val="80A638"/>
                </a:solidFill>
              </a:rPr>
              <a:t>$[Insert Amount from Your Worksheet]</a:t>
            </a:r>
            <a:r>
              <a:rPr lang="en-US" sz="1800" dirty="0">
                <a:solidFill>
                  <a:srgbClr val="80A638"/>
                </a:solidFill>
              </a:rPr>
              <a:t> on our electricity </a:t>
            </a:r>
            <a:r>
              <a:rPr lang="en-US" sz="1800" dirty="0" smtClean="0">
                <a:solidFill>
                  <a:srgbClr val="80A638"/>
                </a:solidFill>
              </a:rPr>
              <a:t>bills! #</a:t>
            </a:r>
            <a:r>
              <a:rPr lang="en-US" sz="1800" dirty="0" err="1" smtClean="0">
                <a:solidFill>
                  <a:srgbClr val="80A638"/>
                </a:solidFill>
              </a:rPr>
              <a:t>GreenWorkplaceChallenge</a:t>
            </a:r>
            <a:r>
              <a:rPr lang="en-US" sz="1800" dirty="0">
                <a:solidFill>
                  <a:srgbClr val="80A638"/>
                </a:solidFill>
              </a:rPr>
              <a:t> </a:t>
            </a:r>
          </a:p>
          <a:p>
            <a:pPr marL="0" indent="0">
              <a:buNone/>
            </a:pPr>
            <a:endParaRPr lang="en-US" sz="1800" b="1" dirty="0" smtClean="0">
              <a:solidFill>
                <a:srgbClr val="80A638"/>
              </a:solidFill>
            </a:endParaRPr>
          </a:p>
          <a:p>
            <a:pPr marL="0" indent="0">
              <a:buNone/>
            </a:pPr>
            <a:r>
              <a:rPr lang="en-US" sz="1800" b="1" dirty="0" smtClean="0">
                <a:solidFill>
                  <a:srgbClr val="80A638"/>
                </a:solidFill>
              </a:rPr>
              <a:t>Resources</a:t>
            </a:r>
            <a:r>
              <a:rPr lang="en-US" sz="1800" b="1" dirty="0">
                <a:solidFill>
                  <a:srgbClr val="80A638"/>
                </a:solidFill>
              </a:rPr>
              <a:t> </a:t>
            </a:r>
            <a:endParaRPr lang="en-US" sz="1800" dirty="0">
              <a:solidFill>
                <a:srgbClr val="80A638"/>
              </a:solidFill>
            </a:endParaRPr>
          </a:p>
          <a:p>
            <a:pPr marL="0" indent="0">
              <a:buNone/>
            </a:pPr>
            <a:r>
              <a:rPr lang="en-US" sz="1800" u="sng" dirty="0">
                <a:solidFill>
                  <a:srgbClr val="80A638"/>
                </a:solidFill>
                <a:hlinkClick r:id="rId3"/>
              </a:rPr>
              <a:t>Lighting Retrofit Worksheet</a:t>
            </a:r>
            <a:endParaRPr lang="en-US" sz="1800" dirty="0">
              <a:solidFill>
                <a:srgbClr val="80A638"/>
              </a:solidFill>
            </a:endParaRPr>
          </a:p>
        </p:txBody>
      </p:sp>
      <p:cxnSp>
        <p:nvCxnSpPr>
          <p:cNvPr id="4" name="Straight Connector 3"/>
          <p:cNvCxnSpPr/>
          <p:nvPr/>
        </p:nvCxnSpPr>
        <p:spPr>
          <a:xfrm>
            <a:off x="5605153" y="1508166"/>
            <a:ext cx="0" cy="1194091"/>
          </a:xfrm>
          <a:prstGeom prst="line">
            <a:avLst/>
          </a:prstGeom>
          <a:ln w="76200">
            <a:solidFill>
              <a:srgbClr val="228DBA">
                <a:alpha val="40000"/>
              </a:srgbClr>
            </a:solidFill>
          </a:ln>
          <a:effectLst/>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a:off x="5605153" y="3199427"/>
            <a:ext cx="0" cy="1713767"/>
          </a:xfrm>
          <a:prstGeom prst="line">
            <a:avLst/>
          </a:prstGeom>
          <a:ln w="76200">
            <a:solidFill>
              <a:srgbClr val="228DBA">
                <a:alpha val="40000"/>
              </a:srgbClr>
            </a:solidFill>
          </a:ln>
          <a:effectLst/>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5807033" y="1843601"/>
            <a:ext cx="1793174" cy="523220"/>
          </a:xfrm>
          <a:prstGeom prst="rect">
            <a:avLst/>
          </a:prstGeom>
          <a:noFill/>
        </p:spPr>
        <p:txBody>
          <a:bodyPr wrap="square" rtlCol="0">
            <a:spAutoFit/>
          </a:bodyPr>
          <a:lstStyle/>
          <a:p>
            <a:r>
              <a:rPr lang="en-US" sz="2800" b="1" dirty="0" smtClean="0">
                <a:solidFill>
                  <a:srgbClr val="228DBA">
                    <a:alpha val="40000"/>
                  </a:srgbClr>
                </a:solidFill>
                <a:latin typeface="Effra" panose="020B0506080202020204" pitchFamily="34" charset="0"/>
              </a:rPr>
              <a:t>REPORT</a:t>
            </a:r>
            <a:endParaRPr lang="en-US" sz="2800" b="1" dirty="0">
              <a:solidFill>
                <a:srgbClr val="228DBA">
                  <a:alpha val="40000"/>
                </a:srgbClr>
              </a:solidFill>
              <a:latin typeface="Effra" panose="020B0506080202020204" pitchFamily="34" charset="0"/>
            </a:endParaRPr>
          </a:p>
        </p:txBody>
      </p:sp>
      <p:sp>
        <p:nvSpPr>
          <p:cNvPr id="9" name="TextBox 8"/>
          <p:cNvSpPr txBox="1"/>
          <p:nvPr/>
        </p:nvSpPr>
        <p:spPr>
          <a:xfrm>
            <a:off x="5807033" y="3769786"/>
            <a:ext cx="1793174" cy="523220"/>
          </a:xfrm>
          <a:prstGeom prst="rect">
            <a:avLst/>
          </a:prstGeom>
          <a:noFill/>
        </p:spPr>
        <p:txBody>
          <a:bodyPr wrap="square" rtlCol="0">
            <a:spAutoFit/>
          </a:bodyPr>
          <a:lstStyle/>
          <a:p>
            <a:r>
              <a:rPr lang="en-US" sz="2800" b="1" dirty="0" smtClean="0">
                <a:solidFill>
                  <a:srgbClr val="228DBA">
                    <a:alpha val="40000"/>
                  </a:srgbClr>
                </a:solidFill>
                <a:latin typeface="Effra" panose="020B0506080202020204" pitchFamily="34" charset="0"/>
              </a:rPr>
              <a:t>SHARE</a:t>
            </a:r>
            <a:endParaRPr lang="en-US" sz="2800" b="1" dirty="0">
              <a:solidFill>
                <a:srgbClr val="228DBA">
                  <a:alpha val="40000"/>
                </a:srgbClr>
              </a:solidFill>
              <a:latin typeface="Effra" panose="020B0506080202020204" pitchFamily="34" charset="0"/>
            </a:endParaRPr>
          </a:p>
        </p:txBody>
      </p:sp>
      <p:cxnSp>
        <p:nvCxnSpPr>
          <p:cNvPr id="8" name="Straight Connector 7"/>
          <p:cNvCxnSpPr/>
          <p:nvPr/>
        </p:nvCxnSpPr>
        <p:spPr>
          <a:xfrm>
            <a:off x="5605153" y="5254392"/>
            <a:ext cx="0" cy="734053"/>
          </a:xfrm>
          <a:prstGeom prst="line">
            <a:avLst/>
          </a:prstGeom>
          <a:ln w="76200">
            <a:solidFill>
              <a:srgbClr val="228DBA"/>
            </a:solidFill>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5807033" y="5349346"/>
            <a:ext cx="1793174" cy="523220"/>
          </a:xfrm>
          <a:prstGeom prst="rect">
            <a:avLst/>
          </a:prstGeom>
          <a:noFill/>
        </p:spPr>
        <p:txBody>
          <a:bodyPr wrap="square" rtlCol="0">
            <a:spAutoFit/>
          </a:bodyPr>
          <a:lstStyle/>
          <a:p>
            <a:r>
              <a:rPr lang="en-US" sz="2800" b="1" dirty="0" smtClean="0">
                <a:solidFill>
                  <a:srgbClr val="228DBA"/>
                </a:solidFill>
                <a:latin typeface="Effra" panose="020B0506080202020204" pitchFamily="34" charset="0"/>
              </a:rPr>
              <a:t>HELP</a:t>
            </a:r>
            <a:endParaRPr lang="en-US" sz="2800" b="1" dirty="0">
              <a:solidFill>
                <a:srgbClr val="228DBA"/>
              </a:solidFill>
              <a:latin typeface="Effra" panose="020B0506080202020204" pitchFamily="34" charset="0"/>
            </a:endParaRPr>
          </a:p>
        </p:txBody>
      </p:sp>
    </p:spTree>
    <p:extLst>
      <p:ext uri="{BB962C8B-B14F-4D97-AF65-F5344CB8AC3E}">
        <p14:creationId xmlns:p14="http://schemas.microsoft.com/office/powerpoint/2010/main" val="193899824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4. REPORT RESULTS</a:t>
            </a:r>
            <a:endParaRPr lang="en-US" dirty="0"/>
          </a:p>
        </p:txBody>
      </p:sp>
      <p:sp>
        <p:nvSpPr>
          <p:cNvPr id="3" name="Content Placeholder 2"/>
          <p:cNvSpPr>
            <a:spLocks noGrp="1"/>
          </p:cNvSpPr>
          <p:nvPr>
            <p:ph idx="1"/>
          </p:nvPr>
        </p:nvSpPr>
        <p:spPr/>
        <p:txBody>
          <a:bodyPr/>
          <a:lstStyle/>
          <a:p>
            <a:pPr marL="0" indent="0">
              <a:buNone/>
            </a:pPr>
            <a:r>
              <a:rPr lang="en-US" dirty="0" smtClean="0"/>
              <a:t>Challenge activities should be designed to have measurable results that can be rolled up into the overall Challenge impact</a:t>
            </a:r>
            <a:endParaRPr lang="en-US" dirty="0"/>
          </a:p>
        </p:txBody>
      </p:sp>
      <p:sp>
        <p:nvSpPr>
          <p:cNvPr id="8" name="Rectangle 7"/>
          <p:cNvSpPr/>
          <p:nvPr/>
        </p:nvSpPr>
        <p:spPr>
          <a:xfrm>
            <a:off x="1394928" y="4726015"/>
            <a:ext cx="4339593" cy="98137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Tree>
    <p:extLst>
      <p:ext uri="{BB962C8B-B14F-4D97-AF65-F5344CB8AC3E}">
        <p14:creationId xmlns:p14="http://schemas.microsoft.com/office/powerpoint/2010/main" val="106432176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4. REPORT RESULTS</a:t>
            </a:r>
            <a:endParaRPr lang="en-US" dirty="0"/>
          </a:p>
        </p:txBody>
      </p:sp>
      <p:sp>
        <p:nvSpPr>
          <p:cNvPr id="3" name="Content Placeholder 2"/>
          <p:cNvSpPr>
            <a:spLocks noGrp="1"/>
          </p:cNvSpPr>
          <p:nvPr>
            <p:ph idx="1"/>
          </p:nvPr>
        </p:nvSpPr>
        <p:spPr/>
        <p:txBody>
          <a:bodyPr/>
          <a:lstStyle/>
          <a:p>
            <a:pPr marL="0" indent="0">
              <a:buNone/>
            </a:pPr>
            <a:r>
              <a:rPr lang="en-US" dirty="0" smtClean="0"/>
              <a:t>Challenge activities should be designed to have measurable results that can be rolled up into the overall Challenge impact</a:t>
            </a:r>
          </a:p>
          <a:p>
            <a:pPr marL="0" indent="0">
              <a:buNone/>
            </a:pPr>
            <a:endParaRPr lang="en-US" dirty="0"/>
          </a:p>
          <a:p>
            <a:pPr marL="0" indent="0">
              <a:buNone/>
            </a:pPr>
            <a:r>
              <a:rPr lang="en-US" dirty="0" smtClean="0">
                <a:solidFill>
                  <a:srgbClr val="80A638"/>
                </a:solidFill>
              </a:rPr>
              <a:t>Example: Chicago Green Office Challenge Metrics</a:t>
            </a:r>
            <a:endParaRPr lang="en-US" dirty="0">
              <a:solidFill>
                <a:srgbClr val="80A638"/>
              </a:solidFill>
            </a:endParaRPr>
          </a:p>
        </p:txBody>
      </p:sp>
      <p:sp>
        <p:nvSpPr>
          <p:cNvPr id="8" name="Rectangle 7"/>
          <p:cNvSpPr/>
          <p:nvPr/>
        </p:nvSpPr>
        <p:spPr>
          <a:xfrm>
            <a:off x="1394928" y="4726015"/>
            <a:ext cx="4339593" cy="98137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5" name="Rectangle 4"/>
          <p:cNvSpPr/>
          <p:nvPr/>
        </p:nvSpPr>
        <p:spPr>
          <a:xfrm>
            <a:off x="1394928" y="4726015"/>
            <a:ext cx="4339593" cy="98137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7" name="Content Placeholder 2"/>
          <p:cNvSpPr txBox="1">
            <a:spLocks/>
          </p:cNvSpPr>
          <p:nvPr/>
        </p:nvSpPr>
        <p:spPr>
          <a:xfrm>
            <a:off x="497686" y="3597859"/>
            <a:ext cx="3965132" cy="2256311"/>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000" kern="1200">
                <a:solidFill>
                  <a:srgbClr val="4BACC6"/>
                </a:solidFill>
                <a:latin typeface="Effra"/>
                <a:ea typeface="+mn-ea"/>
                <a:cs typeface="+mn-cs"/>
              </a:defRPr>
            </a:lvl1pPr>
            <a:lvl2pPr marL="742950" indent="-285750" algn="l" defTabSz="457200" rtl="0" eaLnBrk="1" latinLnBrk="0" hangingPunct="1">
              <a:spcBef>
                <a:spcPct val="20000"/>
              </a:spcBef>
              <a:buFont typeface="Arial"/>
              <a:buChar char="–"/>
              <a:defRPr sz="2000" kern="1200">
                <a:solidFill>
                  <a:srgbClr val="9BBB59"/>
                </a:solidFill>
                <a:latin typeface="Effra"/>
                <a:ea typeface="+mn-ea"/>
                <a:cs typeface="+mn-cs"/>
              </a:defRPr>
            </a:lvl2pPr>
            <a:lvl3pPr marL="1143000" indent="-228600" algn="l" defTabSz="457200" rtl="0" eaLnBrk="1" latinLnBrk="0" hangingPunct="1">
              <a:spcBef>
                <a:spcPct val="20000"/>
              </a:spcBef>
              <a:buFont typeface="Arial"/>
              <a:buChar char="•"/>
              <a:defRPr sz="1800" kern="1200">
                <a:solidFill>
                  <a:srgbClr val="4BACC6"/>
                </a:solidFill>
                <a:latin typeface="Effra"/>
                <a:ea typeface="+mn-ea"/>
                <a:cs typeface="+mn-cs"/>
              </a:defRPr>
            </a:lvl3pPr>
            <a:lvl4pPr marL="1600200" indent="-228600" algn="l" defTabSz="457200" rtl="0" eaLnBrk="1" latinLnBrk="0" hangingPunct="1">
              <a:spcBef>
                <a:spcPct val="20000"/>
              </a:spcBef>
              <a:buFont typeface="Arial"/>
              <a:buChar char="–"/>
              <a:defRPr sz="1800" kern="1200">
                <a:solidFill>
                  <a:schemeClr val="bg1">
                    <a:lumMod val="65000"/>
                  </a:schemeClr>
                </a:solidFill>
                <a:latin typeface="Effra"/>
                <a:ea typeface="+mn-ea"/>
                <a:cs typeface="+mn-cs"/>
              </a:defRPr>
            </a:lvl4pPr>
            <a:lvl5pPr marL="2057400" indent="-228600" algn="l" defTabSz="457200" rtl="0" eaLnBrk="1" latinLnBrk="0" hangingPunct="1">
              <a:spcBef>
                <a:spcPct val="20000"/>
              </a:spcBef>
              <a:buFont typeface="Arial"/>
              <a:buChar char="»"/>
              <a:defRPr sz="1600" kern="1200">
                <a:solidFill>
                  <a:schemeClr val="bg1">
                    <a:lumMod val="65000"/>
                  </a:schemeClr>
                </a:solidFill>
                <a:latin typeface="Effra"/>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smtClean="0">
                <a:solidFill>
                  <a:srgbClr val="80A638"/>
                </a:solidFill>
              </a:rPr>
              <a:t>GOALS OF CGOC</a:t>
            </a:r>
          </a:p>
          <a:p>
            <a:pPr marL="457200" indent="-457200">
              <a:buFont typeface="+mj-lt"/>
              <a:buAutoNum type="arabicPeriod"/>
            </a:pPr>
            <a:r>
              <a:rPr lang="en-US" dirty="0" smtClean="0">
                <a:solidFill>
                  <a:srgbClr val="80A638"/>
                </a:solidFill>
              </a:rPr>
              <a:t>promote efficiency</a:t>
            </a:r>
          </a:p>
          <a:p>
            <a:pPr marL="457200" indent="-457200">
              <a:buFont typeface="+mj-lt"/>
              <a:buAutoNum type="arabicPeriod"/>
            </a:pPr>
            <a:r>
              <a:rPr lang="en-US" dirty="0" smtClean="0">
                <a:solidFill>
                  <a:srgbClr val="80A638"/>
                </a:solidFill>
              </a:rPr>
              <a:t>save money</a:t>
            </a:r>
          </a:p>
          <a:p>
            <a:pPr marL="457200" indent="-457200">
              <a:buFont typeface="+mj-lt"/>
              <a:buAutoNum type="arabicPeriod"/>
            </a:pPr>
            <a:r>
              <a:rPr lang="en-US" dirty="0" smtClean="0">
                <a:solidFill>
                  <a:srgbClr val="80A638"/>
                </a:solidFill>
              </a:rPr>
              <a:t>reduce greenhouse gas emissions</a:t>
            </a:r>
            <a:endParaRPr lang="en-US" dirty="0">
              <a:solidFill>
                <a:srgbClr val="80A638"/>
              </a:solidFill>
            </a:endParaRPr>
          </a:p>
        </p:txBody>
      </p:sp>
      <p:sp>
        <p:nvSpPr>
          <p:cNvPr id="9" name="Content Placeholder 2"/>
          <p:cNvSpPr txBox="1">
            <a:spLocks/>
          </p:cNvSpPr>
          <p:nvPr/>
        </p:nvSpPr>
        <p:spPr>
          <a:xfrm>
            <a:off x="4680499" y="3597859"/>
            <a:ext cx="4006301" cy="271086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000" kern="1200">
                <a:solidFill>
                  <a:srgbClr val="4BACC6"/>
                </a:solidFill>
                <a:latin typeface="Effra"/>
                <a:ea typeface="+mn-ea"/>
                <a:cs typeface="+mn-cs"/>
              </a:defRPr>
            </a:lvl1pPr>
            <a:lvl2pPr marL="742950" indent="-285750" algn="l" defTabSz="457200" rtl="0" eaLnBrk="1" latinLnBrk="0" hangingPunct="1">
              <a:spcBef>
                <a:spcPct val="20000"/>
              </a:spcBef>
              <a:buFont typeface="Arial"/>
              <a:buChar char="–"/>
              <a:defRPr sz="2000" kern="1200">
                <a:solidFill>
                  <a:srgbClr val="9BBB59"/>
                </a:solidFill>
                <a:latin typeface="Effra"/>
                <a:ea typeface="+mn-ea"/>
                <a:cs typeface="+mn-cs"/>
              </a:defRPr>
            </a:lvl2pPr>
            <a:lvl3pPr marL="1143000" indent="-228600" algn="l" defTabSz="457200" rtl="0" eaLnBrk="1" latinLnBrk="0" hangingPunct="1">
              <a:spcBef>
                <a:spcPct val="20000"/>
              </a:spcBef>
              <a:buFont typeface="Arial"/>
              <a:buChar char="•"/>
              <a:defRPr sz="1800" kern="1200">
                <a:solidFill>
                  <a:srgbClr val="4BACC6"/>
                </a:solidFill>
                <a:latin typeface="Effra"/>
                <a:ea typeface="+mn-ea"/>
                <a:cs typeface="+mn-cs"/>
              </a:defRPr>
            </a:lvl3pPr>
            <a:lvl4pPr marL="1600200" indent="-228600" algn="l" defTabSz="457200" rtl="0" eaLnBrk="1" latinLnBrk="0" hangingPunct="1">
              <a:spcBef>
                <a:spcPct val="20000"/>
              </a:spcBef>
              <a:buFont typeface="Arial"/>
              <a:buChar char="–"/>
              <a:defRPr sz="1800" kern="1200">
                <a:solidFill>
                  <a:schemeClr val="bg1">
                    <a:lumMod val="65000"/>
                  </a:schemeClr>
                </a:solidFill>
                <a:latin typeface="Effra"/>
                <a:ea typeface="+mn-ea"/>
                <a:cs typeface="+mn-cs"/>
              </a:defRPr>
            </a:lvl4pPr>
            <a:lvl5pPr marL="2057400" indent="-228600" algn="l" defTabSz="457200" rtl="0" eaLnBrk="1" latinLnBrk="0" hangingPunct="1">
              <a:spcBef>
                <a:spcPct val="20000"/>
              </a:spcBef>
              <a:buFont typeface="Arial"/>
              <a:buChar char="»"/>
              <a:defRPr sz="1600" kern="1200">
                <a:solidFill>
                  <a:schemeClr val="bg1">
                    <a:lumMod val="65000"/>
                  </a:schemeClr>
                </a:solidFill>
                <a:latin typeface="Effra"/>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smtClean="0">
                <a:solidFill>
                  <a:srgbClr val="80A638"/>
                </a:solidFill>
              </a:rPr>
              <a:t>METRICS</a:t>
            </a:r>
          </a:p>
          <a:p>
            <a:pPr marL="457200" indent="-457200">
              <a:buFont typeface="Arial"/>
              <a:buAutoNum type="arabicPeriod"/>
            </a:pPr>
            <a:r>
              <a:rPr lang="en-US" dirty="0" smtClean="0">
                <a:solidFill>
                  <a:srgbClr val="80A638"/>
                </a:solidFill>
              </a:rPr>
              <a:t>Annual energy savings (kWh)</a:t>
            </a:r>
          </a:p>
          <a:p>
            <a:pPr marL="457200" indent="-457200">
              <a:buFont typeface="Arial"/>
              <a:buAutoNum type="arabicPeriod"/>
            </a:pPr>
            <a:r>
              <a:rPr lang="en-US" dirty="0" smtClean="0">
                <a:solidFill>
                  <a:srgbClr val="80A638"/>
                </a:solidFill>
              </a:rPr>
              <a:t>Annual cost savings ($)</a:t>
            </a:r>
          </a:p>
          <a:p>
            <a:pPr marL="457200" indent="-457200">
              <a:buFont typeface="Arial"/>
              <a:buAutoNum type="arabicPeriod"/>
            </a:pPr>
            <a:r>
              <a:rPr lang="en-US" dirty="0" smtClean="0">
                <a:solidFill>
                  <a:srgbClr val="80A638"/>
                </a:solidFill>
              </a:rPr>
              <a:t>Annual emissions reduction (MTCO2e)</a:t>
            </a:r>
          </a:p>
        </p:txBody>
      </p:sp>
    </p:spTree>
    <p:extLst>
      <p:ext uri="{BB962C8B-B14F-4D97-AF65-F5344CB8AC3E}">
        <p14:creationId xmlns:p14="http://schemas.microsoft.com/office/powerpoint/2010/main" val="183989088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DEVELOPING A POINT STRUCTURE</a:t>
            </a:r>
            <a:endParaRPr lang="en-US" dirty="0"/>
          </a:p>
        </p:txBody>
      </p:sp>
    </p:spTree>
    <p:extLst>
      <p:ext uri="{BB962C8B-B14F-4D97-AF65-F5344CB8AC3E}">
        <p14:creationId xmlns:p14="http://schemas.microsoft.com/office/powerpoint/2010/main" val="340940125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DESIGNING A POINT SYSTEM</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solidFill>
                  <a:srgbClr val="228DBA"/>
                </a:solidFill>
              </a:rPr>
              <a:t>Your point system can help incentivize participants to take more impactful action that is often more time and resource intensive</a:t>
            </a:r>
          </a:p>
          <a:p>
            <a:pPr marL="0" indent="0">
              <a:buNone/>
            </a:pPr>
            <a:endParaRPr lang="en-US" dirty="0">
              <a:solidFill>
                <a:srgbClr val="80A638"/>
              </a:solidFill>
            </a:endParaRPr>
          </a:p>
        </p:txBody>
      </p:sp>
    </p:spTree>
    <p:extLst>
      <p:ext uri="{BB962C8B-B14F-4D97-AF65-F5344CB8AC3E}">
        <p14:creationId xmlns:p14="http://schemas.microsoft.com/office/powerpoint/2010/main" val="330928967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DESIGNING A POINT SYSTEM</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dirty="0" smtClean="0">
                <a:solidFill>
                  <a:srgbClr val="228DBA"/>
                </a:solidFill>
              </a:rPr>
              <a:t>Your point system can help incentivize participants to take more impactful action that is often more time and resource intensive</a:t>
            </a:r>
          </a:p>
          <a:p>
            <a:pPr marL="0" indent="0">
              <a:buNone/>
            </a:pPr>
            <a:endParaRPr lang="en-US" dirty="0" smtClean="0">
              <a:solidFill>
                <a:srgbClr val="80A638"/>
              </a:solidFill>
            </a:endParaRPr>
          </a:p>
          <a:p>
            <a:pPr marL="0" indent="0">
              <a:buNone/>
            </a:pPr>
            <a:r>
              <a:rPr lang="en-US" dirty="0" smtClean="0">
                <a:solidFill>
                  <a:srgbClr val="80A638"/>
                </a:solidFill>
              </a:rPr>
              <a:t>Example: Chicago Green Office Challenge</a:t>
            </a:r>
          </a:p>
          <a:p>
            <a:pPr marL="0" indent="0">
              <a:buNone/>
            </a:pPr>
            <a:endParaRPr lang="en-US" dirty="0">
              <a:solidFill>
                <a:srgbClr val="80A638"/>
              </a:solidFill>
            </a:endParaRPr>
          </a:p>
          <a:p>
            <a:pPr marL="0" indent="0">
              <a:buNone/>
            </a:pPr>
            <a:r>
              <a:rPr lang="en-US" dirty="0" smtClean="0">
                <a:solidFill>
                  <a:srgbClr val="80A638"/>
                </a:solidFill>
              </a:rPr>
              <a:t>Points are determined based on the variety of actions involved within each activity:</a:t>
            </a:r>
          </a:p>
          <a:p>
            <a:pPr marL="0" indent="0">
              <a:buNone/>
            </a:pPr>
            <a:r>
              <a:rPr lang="en-US" dirty="0" smtClean="0"/>
              <a:t>	</a:t>
            </a:r>
            <a:r>
              <a:rPr lang="en-US" dirty="0" smtClean="0">
                <a:solidFill>
                  <a:srgbClr val="80A638"/>
                </a:solidFill>
              </a:rPr>
              <a:t>Planning/Learning			25 points</a:t>
            </a:r>
          </a:p>
          <a:p>
            <a:pPr marL="0" indent="0">
              <a:buNone/>
            </a:pPr>
            <a:r>
              <a:rPr lang="en-US" dirty="0" smtClean="0">
                <a:solidFill>
                  <a:srgbClr val="80A638"/>
                </a:solidFill>
              </a:rPr>
              <a:t>	Engaging Coworkers			25 points</a:t>
            </a:r>
          </a:p>
          <a:p>
            <a:pPr marL="0" indent="0">
              <a:buNone/>
            </a:pPr>
            <a:r>
              <a:rPr lang="en-US" dirty="0" smtClean="0">
                <a:solidFill>
                  <a:srgbClr val="80A638"/>
                </a:solidFill>
              </a:rPr>
              <a:t>	Taking Action				100 points</a:t>
            </a:r>
          </a:p>
          <a:p>
            <a:pPr marL="0" indent="0">
              <a:buNone/>
            </a:pPr>
            <a:r>
              <a:rPr lang="en-US" dirty="0" smtClean="0">
                <a:solidFill>
                  <a:srgbClr val="80A638"/>
                </a:solidFill>
              </a:rPr>
              <a:t>	Measuring/Reporting		200 points</a:t>
            </a:r>
          </a:p>
          <a:p>
            <a:pPr marL="0" indent="0">
              <a:buNone/>
            </a:pPr>
            <a:r>
              <a:rPr lang="en-US" dirty="0" smtClean="0">
                <a:solidFill>
                  <a:srgbClr val="80A638"/>
                </a:solidFill>
              </a:rPr>
              <a:t>	Keystone Bonus				100 points</a:t>
            </a:r>
          </a:p>
          <a:p>
            <a:pPr marL="0" indent="0">
              <a:buNone/>
            </a:pPr>
            <a:r>
              <a:rPr lang="en-US" dirty="0" smtClean="0">
                <a:solidFill>
                  <a:srgbClr val="80A638"/>
                </a:solidFill>
              </a:rPr>
              <a:t>	At-Home					10 points per household</a:t>
            </a:r>
            <a:endParaRPr lang="en-US" dirty="0">
              <a:solidFill>
                <a:srgbClr val="80A638"/>
              </a:solidFill>
            </a:endParaRPr>
          </a:p>
        </p:txBody>
      </p:sp>
    </p:spTree>
    <p:extLst>
      <p:ext uri="{BB962C8B-B14F-4D97-AF65-F5344CB8AC3E}">
        <p14:creationId xmlns:p14="http://schemas.microsoft.com/office/powerpoint/2010/main" val="187944555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DESIGNING A POINT SYSTEM</a:t>
            </a:r>
            <a:endParaRPr lang="en-US" dirty="0"/>
          </a:p>
        </p:txBody>
      </p:sp>
      <p:graphicFrame>
        <p:nvGraphicFramePr>
          <p:cNvPr id="8" name="Table 7"/>
          <p:cNvGraphicFramePr>
            <a:graphicFrameLocks noGrp="1"/>
          </p:cNvGraphicFramePr>
          <p:nvPr>
            <p:extLst/>
          </p:nvPr>
        </p:nvGraphicFramePr>
        <p:xfrm>
          <a:off x="457200" y="2129048"/>
          <a:ext cx="8072651" cy="2756846"/>
        </p:xfrm>
        <a:graphic>
          <a:graphicData uri="http://schemas.openxmlformats.org/drawingml/2006/table">
            <a:tbl>
              <a:tblPr firstRow="1" firstCol="1" bandRow="1"/>
              <a:tblGrid>
                <a:gridCol w="1100816"/>
                <a:gridCol w="220163"/>
                <a:gridCol w="1247592"/>
                <a:gridCol w="216086"/>
                <a:gridCol w="1027429"/>
                <a:gridCol w="293551"/>
                <a:gridCol w="1251668"/>
                <a:gridCol w="216086"/>
                <a:gridCol w="1174204"/>
                <a:gridCol w="293551"/>
                <a:gridCol w="1031505"/>
              </a:tblGrid>
              <a:tr h="2270378">
                <a:tc>
                  <a:txBody>
                    <a:bodyPr/>
                    <a:lstStyle/>
                    <a:p>
                      <a:pPr marL="0" marR="0" algn="ctr">
                        <a:lnSpc>
                          <a:spcPct val="107000"/>
                        </a:lnSpc>
                        <a:spcBef>
                          <a:spcPts val="0"/>
                        </a:spcBef>
                        <a:spcAft>
                          <a:spcPts val="0"/>
                        </a:spcAft>
                      </a:pPr>
                      <a:r>
                        <a:rPr lang="en-US" sz="1600" dirty="0">
                          <a:effectLst/>
                          <a:latin typeface="Effra" panose="020B0506080202020204" pitchFamily="34" charset="0"/>
                          <a:ea typeface="Times New Roman" panose="02020603050405020304" pitchFamily="18" charset="0"/>
                          <a:cs typeface="Times New Roman" panose="02020603050405020304" pitchFamily="18" charset="0"/>
                        </a:rPr>
                        <a:t>Does this activity require</a:t>
                      </a:r>
                    </a:p>
                    <a:p>
                      <a:pPr marL="0" marR="0" algn="ctr">
                        <a:lnSpc>
                          <a:spcPct val="107000"/>
                        </a:lnSpc>
                        <a:spcBef>
                          <a:spcPts val="0"/>
                        </a:spcBef>
                        <a:spcAft>
                          <a:spcPts val="1200"/>
                        </a:spcAft>
                      </a:pPr>
                      <a:r>
                        <a:rPr lang="en-US" sz="1600" b="1" dirty="0">
                          <a:effectLst/>
                          <a:latin typeface="Effra" panose="020B0506080202020204" pitchFamily="34" charset="0"/>
                          <a:ea typeface="Times New Roman" panose="02020603050405020304" pitchFamily="18" charset="0"/>
                          <a:cs typeface="Times New Roman" panose="02020603050405020304" pitchFamily="18" charset="0"/>
                        </a:rPr>
                        <a:t>Planning/ Learning</a:t>
                      </a:r>
                      <a:r>
                        <a:rPr lang="en-US" sz="1600" dirty="0">
                          <a:effectLst/>
                          <a:latin typeface="Effra" panose="020B0506080202020204" pitchFamily="34" charset="0"/>
                          <a:ea typeface="Times New Roman" panose="02020603050405020304" pitchFamily="18" charset="0"/>
                          <a:cs typeface="Times New Roman" panose="02020603050405020304" pitchFamily="18" charset="0"/>
                        </a:rPr>
                        <a:t>?</a:t>
                      </a:r>
                    </a:p>
                    <a:p>
                      <a:pPr marL="0" marR="0" algn="ctr">
                        <a:lnSpc>
                          <a:spcPct val="107000"/>
                        </a:lnSpc>
                        <a:spcBef>
                          <a:spcPts val="0"/>
                        </a:spcBef>
                        <a:spcAft>
                          <a:spcPts val="1200"/>
                        </a:spcAft>
                      </a:pPr>
                      <a:r>
                        <a:rPr lang="en-US" sz="1600" dirty="0">
                          <a:solidFill>
                            <a:srgbClr val="80A638"/>
                          </a:solidFill>
                          <a:effectLst/>
                          <a:latin typeface="Effra" panose="020B0506080202020204" pitchFamily="34" charset="0"/>
                          <a:ea typeface="Times New Roman" panose="02020603050405020304" pitchFamily="18" charset="0"/>
                          <a:cs typeface="Times New Roman" panose="02020603050405020304" pitchFamily="18" charset="0"/>
                        </a:rPr>
                        <a:t>Yes</a:t>
                      </a:r>
                    </a:p>
                  </a:txBody>
                  <a:tcPr marL="68580" marR="68580" marT="0" marB="0">
                    <a:lnL>
                      <a:noFill/>
                    </a:lnL>
                    <a:lnR>
                      <a:noFill/>
                    </a:lnR>
                    <a:lnT>
                      <a:noFill/>
                    </a:lnT>
                    <a:lnB>
                      <a:noFill/>
                    </a:lnB>
                  </a:tcPr>
                </a:tc>
                <a:tc>
                  <a:txBody>
                    <a:bodyPr/>
                    <a:lstStyle/>
                    <a:p>
                      <a:pPr marL="0" marR="0" algn="ctr">
                        <a:lnSpc>
                          <a:spcPct val="107000"/>
                        </a:lnSpc>
                        <a:spcBef>
                          <a:spcPts val="0"/>
                        </a:spcBef>
                        <a:spcAft>
                          <a:spcPts val="800"/>
                        </a:spcAft>
                      </a:pPr>
                      <a:r>
                        <a:rPr lang="en-US" sz="1600">
                          <a:effectLst/>
                          <a:latin typeface="Effra" panose="020B0506080202020204" pitchFamily="34" charset="0"/>
                          <a:ea typeface="Times New Roman" panose="02020603050405020304" pitchFamily="18" charset="0"/>
                          <a:cs typeface="Times New Roman" panose="02020603050405020304" pitchFamily="18" charset="0"/>
                        </a:rPr>
                        <a:t> </a:t>
                      </a:r>
                    </a:p>
                  </a:txBody>
                  <a:tcPr marL="68580" marR="68580" marT="0" marB="0">
                    <a:lnL>
                      <a:noFill/>
                    </a:lnL>
                    <a:lnR>
                      <a:noFill/>
                    </a:lnR>
                    <a:lnT>
                      <a:noFill/>
                    </a:lnT>
                    <a:lnB>
                      <a:noFill/>
                    </a:lnB>
                  </a:tcPr>
                </a:tc>
                <a:tc>
                  <a:txBody>
                    <a:bodyPr/>
                    <a:lstStyle/>
                    <a:p>
                      <a:pPr marL="0" marR="0" algn="ctr">
                        <a:lnSpc>
                          <a:spcPct val="107000"/>
                        </a:lnSpc>
                        <a:spcBef>
                          <a:spcPts val="0"/>
                        </a:spcBef>
                        <a:spcAft>
                          <a:spcPts val="800"/>
                        </a:spcAft>
                      </a:pPr>
                      <a:r>
                        <a:rPr lang="en-US" sz="1600" dirty="0">
                          <a:effectLst/>
                          <a:latin typeface="Effra" panose="020B0506080202020204" pitchFamily="34" charset="0"/>
                          <a:ea typeface="Times New Roman" panose="02020603050405020304" pitchFamily="18" charset="0"/>
                          <a:cs typeface="Times New Roman" panose="02020603050405020304" pitchFamily="18" charset="0"/>
                        </a:rPr>
                        <a:t>Does this activity require </a:t>
                      </a:r>
                      <a:r>
                        <a:rPr lang="en-US" sz="1600" b="1" dirty="0">
                          <a:effectLst/>
                          <a:latin typeface="Effra" panose="020B0506080202020204" pitchFamily="34" charset="0"/>
                          <a:ea typeface="Times New Roman" panose="02020603050405020304" pitchFamily="18" charset="0"/>
                          <a:cs typeface="Times New Roman" panose="02020603050405020304" pitchFamily="18" charset="0"/>
                        </a:rPr>
                        <a:t>Engaging Coworkers</a:t>
                      </a:r>
                      <a:r>
                        <a:rPr lang="en-US" sz="1600" dirty="0">
                          <a:effectLst/>
                          <a:latin typeface="Effra" panose="020B0506080202020204" pitchFamily="34" charset="0"/>
                          <a:ea typeface="Times New Roman" panose="02020603050405020304" pitchFamily="18" charset="0"/>
                          <a:cs typeface="Times New Roman" panose="02020603050405020304" pitchFamily="18" charset="0"/>
                        </a:rPr>
                        <a:t>?</a:t>
                      </a:r>
                    </a:p>
                    <a:p>
                      <a:pPr marL="0" marR="0" algn="ctr">
                        <a:lnSpc>
                          <a:spcPct val="107000"/>
                        </a:lnSpc>
                        <a:spcBef>
                          <a:spcPts val="0"/>
                        </a:spcBef>
                        <a:spcAft>
                          <a:spcPts val="800"/>
                        </a:spcAft>
                      </a:pPr>
                      <a:r>
                        <a:rPr lang="en-US" sz="1600" dirty="0">
                          <a:solidFill>
                            <a:srgbClr val="FFC000"/>
                          </a:solidFill>
                          <a:effectLst/>
                          <a:latin typeface="Effra" panose="020B0506080202020204" pitchFamily="34" charset="0"/>
                          <a:ea typeface="Times New Roman" panose="02020603050405020304" pitchFamily="18" charset="0"/>
                          <a:cs typeface="Times New Roman" panose="02020603050405020304" pitchFamily="18" charset="0"/>
                        </a:rPr>
                        <a:t>No</a:t>
                      </a:r>
                    </a:p>
                  </a:txBody>
                  <a:tcPr marL="68580" marR="68580" marT="0" marB="0">
                    <a:lnL>
                      <a:noFill/>
                    </a:lnL>
                    <a:lnR>
                      <a:noFill/>
                    </a:lnR>
                    <a:lnT>
                      <a:noFill/>
                    </a:lnT>
                    <a:lnB>
                      <a:noFill/>
                    </a:lnB>
                  </a:tcPr>
                </a:tc>
                <a:tc>
                  <a:txBody>
                    <a:bodyPr/>
                    <a:lstStyle/>
                    <a:p>
                      <a:pPr marL="0" marR="0" algn="ctr">
                        <a:lnSpc>
                          <a:spcPct val="107000"/>
                        </a:lnSpc>
                        <a:spcBef>
                          <a:spcPts val="0"/>
                        </a:spcBef>
                        <a:spcAft>
                          <a:spcPts val="800"/>
                        </a:spcAft>
                      </a:pPr>
                      <a:r>
                        <a:rPr lang="en-US" sz="1600" dirty="0">
                          <a:effectLst/>
                          <a:latin typeface="Effra" panose="020B0506080202020204" pitchFamily="34" charset="0"/>
                          <a:ea typeface="Times New Roman" panose="02020603050405020304" pitchFamily="18" charset="0"/>
                          <a:cs typeface="Times New Roman" panose="02020603050405020304" pitchFamily="18" charset="0"/>
                        </a:rPr>
                        <a:t> </a:t>
                      </a:r>
                    </a:p>
                  </a:txBody>
                  <a:tcPr marL="68580" marR="68580" marT="0" marB="0">
                    <a:lnL>
                      <a:noFill/>
                    </a:lnL>
                    <a:lnR>
                      <a:noFill/>
                    </a:lnR>
                    <a:lnT>
                      <a:noFill/>
                    </a:lnT>
                    <a:lnB>
                      <a:noFill/>
                    </a:lnB>
                  </a:tcPr>
                </a:tc>
                <a:tc>
                  <a:txBody>
                    <a:bodyPr/>
                    <a:lstStyle/>
                    <a:p>
                      <a:pPr marL="0" marR="0" algn="ctr">
                        <a:lnSpc>
                          <a:spcPct val="107000"/>
                        </a:lnSpc>
                        <a:spcBef>
                          <a:spcPts val="0"/>
                        </a:spcBef>
                        <a:spcAft>
                          <a:spcPts val="800"/>
                        </a:spcAft>
                      </a:pPr>
                      <a:r>
                        <a:rPr lang="en-US" sz="1600" dirty="0">
                          <a:effectLst/>
                          <a:latin typeface="Effra" panose="020B0506080202020204" pitchFamily="34" charset="0"/>
                          <a:ea typeface="Times New Roman" panose="02020603050405020304" pitchFamily="18" charset="0"/>
                          <a:cs typeface="Times New Roman" panose="02020603050405020304" pitchFamily="18" charset="0"/>
                        </a:rPr>
                        <a:t>Does this activity require </a:t>
                      </a:r>
                      <a:r>
                        <a:rPr lang="en-US" sz="1600" b="1" dirty="0">
                          <a:effectLst/>
                          <a:latin typeface="Effra" panose="020B0506080202020204" pitchFamily="34" charset="0"/>
                          <a:ea typeface="Times New Roman" panose="02020603050405020304" pitchFamily="18" charset="0"/>
                          <a:cs typeface="Times New Roman" panose="02020603050405020304" pitchFamily="18" charset="0"/>
                        </a:rPr>
                        <a:t>Taking Action</a:t>
                      </a:r>
                      <a:r>
                        <a:rPr lang="en-US" sz="1600" dirty="0">
                          <a:effectLst/>
                          <a:latin typeface="Effra" panose="020B0506080202020204" pitchFamily="34" charset="0"/>
                          <a:ea typeface="Times New Roman" panose="02020603050405020304" pitchFamily="18" charset="0"/>
                          <a:cs typeface="Times New Roman" panose="02020603050405020304" pitchFamily="18" charset="0"/>
                        </a:rPr>
                        <a:t>?</a:t>
                      </a:r>
                    </a:p>
                    <a:p>
                      <a:pPr marL="0" marR="0" algn="ctr">
                        <a:lnSpc>
                          <a:spcPct val="107000"/>
                        </a:lnSpc>
                        <a:spcBef>
                          <a:spcPts val="0"/>
                        </a:spcBef>
                        <a:spcAft>
                          <a:spcPts val="800"/>
                        </a:spcAft>
                      </a:pPr>
                      <a:r>
                        <a:rPr lang="en-US" sz="1600" dirty="0">
                          <a:solidFill>
                            <a:srgbClr val="80A638"/>
                          </a:solidFill>
                          <a:effectLst/>
                          <a:latin typeface="Effra" panose="020B0506080202020204" pitchFamily="34" charset="0"/>
                          <a:ea typeface="Times New Roman" panose="02020603050405020304" pitchFamily="18" charset="0"/>
                          <a:cs typeface="Times New Roman" panose="02020603050405020304" pitchFamily="18" charset="0"/>
                        </a:rPr>
                        <a:t>Yes</a:t>
                      </a:r>
                    </a:p>
                  </a:txBody>
                  <a:tcPr marL="68580" marR="68580" marT="0" marB="0">
                    <a:lnL>
                      <a:noFill/>
                    </a:lnL>
                    <a:lnR>
                      <a:noFill/>
                    </a:lnR>
                    <a:lnT>
                      <a:noFill/>
                    </a:lnT>
                    <a:lnB>
                      <a:noFill/>
                    </a:lnB>
                  </a:tcPr>
                </a:tc>
                <a:tc>
                  <a:txBody>
                    <a:bodyPr/>
                    <a:lstStyle/>
                    <a:p>
                      <a:pPr marL="0" marR="0" algn="ctr">
                        <a:lnSpc>
                          <a:spcPct val="107000"/>
                        </a:lnSpc>
                        <a:spcBef>
                          <a:spcPts val="0"/>
                        </a:spcBef>
                        <a:spcAft>
                          <a:spcPts val="800"/>
                        </a:spcAft>
                      </a:pPr>
                      <a:r>
                        <a:rPr lang="en-US" sz="1600" dirty="0">
                          <a:effectLst/>
                          <a:latin typeface="Effra" panose="020B0506080202020204" pitchFamily="34" charset="0"/>
                          <a:ea typeface="Times New Roman" panose="02020603050405020304" pitchFamily="18" charset="0"/>
                          <a:cs typeface="Times New Roman" panose="02020603050405020304" pitchFamily="18" charset="0"/>
                        </a:rPr>
                        <a:t> </a:t>
                      </a:r>
                    </a:p>
                  </a:txBody>
                  <a:tcPr marL="68580" marR="68580" marT="0" marB="0">
                    <a:lnL>
                      <a:noFill/>
                    </a:lnL>
                    <a:lnR>
                      <a:noFill/>
                    </a:lnR>
                    <a:lnT>
                      <a:noFill/>
                    </a:lnT>
                    <a:lnB>
                      <a:noFill/>
                    </a:lnB>
                  </a:tcPr>
                </a:tc>
                <a:tc>
                  <a:txBody>
                    <a:bodyPr/>
                    <a:lstStyle/>
                    <a:p>
                      <a:pPr marL="0" marR="0" algn="ctr">
                        <a:lnSpc>
                          <a:spcPct val="107000"/>
                        </a:lnSpc>
                        <a:spcBef>
                          <a:spcPts val="0"/>
                        </a:spcBef>
                        <a:spcAft>
                          <a:spcPts val="800"/>
                        </a:spcAft>
                      </a:pPr>
                      <a:r>
                        <a:rPr lang="en-US" sz="1600" dirty="0">
                          <a:effectLst/>
                          <a:latin typeface="Effra" panose="020B0506080202020204" pitchFamily="34" charset="0"/>
                          <a:ea typeface="Times New Roman" panose="02020603050405020304" pitchFamily="18" charset="0"/>
                          <a:cs typeface="Times New Roman" panose="02020603050405020304" pitchFamily="18" charset="0"/>
                        </a:rPr>
                        <a:t>Does this activity require </a:t>
                      </a:r>
                      <a:r>
                        <a:rPr lang="en-US" sz="1600" b="1" dirty="0">
                          <a:effectLst/>
                          <a:latin typeface="Effra" panose="020B0506080202020204" pitchFamily="34" charset="0"/>
                          <a:ea typeface="Times New Roman" panose="02020603050405020304" pitchFamily="18" charset="0"/>
                          <a:cs typeface="Times New Roman" panose="02020603050405020304" pitchFamily="18" charset="0"/>
                        </a:rPr>
                        <a:t>Measuring/ Reporting</a:t>
                      </a:r>
                      <a:r>
                        <a:rPr lang="en-US" sz="1600" dirty="0">
                          <a:effectLst/>
                          <a:latin typeface="Effra" panose="020B0506080202020204" pitchFamily="34" charset="0"/>
                          <a:ea typeface="Times New Roman" panose="02020603050405020304" pitchFamily="18" charset="0"/>
                          <a:cs typeface="Times New Roman" panose="02020603050405020304" pitchFamily="18" charset="0"/>
                        </a:rPr>
                        <a:t>?</a:t>
                      </a:r>
                    </a:p>
                    <a:p>
                      <a:pPr marL="0" marR="0" algn="ctr">
                        <a:lnSpc>
                          <a:spcPct val="107000"/>
                        </a:lnSpc>
                        <a:spcBef>
                          <a:spcPts val="0"/>
                        </a:spcBef>
                        <a:spcAft>
                          <a:spcPts val="800"/>
                        </a:spcAft>
                      </a:pPr>
                      <a:r>
                        <a:rPr lang="en-US" sz="1600" dirty="0">
                          <a:solidFill>
                            <a:srgbClr val="80A638"/>
                          </a:solidFill>
                          <a:effectLst/>
                          <a:latin typeface="Effra" panose="020B0506080202020204" pitchFamily="34" charset="0"/>
                          <a:ea typeface="Times New Roman" panose="02020603050405020304" pitchFamily="18" charset="0"/>
                          <a:cs typeface="Times New Roman" panose="02020603050405020304" pitchFamily="18" charset="0"/>
                        </a:rPr>
                        <a:t>Yes</a:t>
                      </a:r>
                    </a:p>
                  </a:txBody>
                  <a:tcPr marL="68580" marR="68580" marT="0" marB="0">
                    <a:lnL>
                      <a:noFill/>
                    </a:lnL>
                    <a:lnR>
                      <a:noFill/>
                    </a:lnR>
                    <a:lnT>
                      <a:noFill/>
                    </a:lnT>
                    <a:lnB>
                      <a:noFill/>
                    </a:lnB>
                  </a:tcPr>
                </a:tc>
                <a:tc>
                  <a:txBody>
                    <a:bodyPr/>
                    <a:lstStyle/>
                    <a:p>
                      <a:pPr marL="0" marR="0" algn="ctr">
                        <a:lnSpc>
                          <a:spcPct val="107000"/>
                        </a:lnSpc>
                        <a:spcBef>
                          <a:spcPts val="0"/>
                        </a:spcBef>
                        <a:spcAft>
                          <a:spcPts val="800"/>
                        </a:spcAft>
                      </a:pPr>
                      <a:r>
                        <a:rPr lang="en-US" sz="1600" dirty="0">
                          <a:effectLst/>
                          <a:latin typeface="Effra" panose="020B0506080202020204" pitchFamily="34" charset="0"/>
                          <a:ea typeface="Times New Roman" panose="02020603050405020304" pitchFamily="18" charset="0"/>
                          <a:cs typeface="Times New Roman" panose="02020603050405020304" pitchFamily="18" charset="0"/>
                        </a:rPr>
                        <a:t> </a:t>
                      </a:r>
                    </a:p>
                  </a:txBody>
                  <a:tcPr marL="68580" marR="68580" marT="0" marB="0">
                    <a:lnL>
                      <a:noFill/>
                    </a:lnL>
                    <a:lnR>
                      <a:noFill/>
                    </a:lnR>
                    <a:lnT>
                      <a:noFill/>
                    </a:lnT>
                    <a:lnB>
                      <a:noFill/>
                    </a:lnB>
                  </a:tcPr>
                </a:tc>
                <a:tc>
                  <a:txBody>
                    <a:bodyPr/>
                    <a:lstStyle/>
                    <a:p>
                      <a:pPr marL="0" marR="0" algn="ctr">
                        <a:lnSpc>
                          <a:spcPct val="107000"/>
                        </a:lnSpc>
                        <a:spcBef>
                          <a:spcPts val="0"/>
                        </a:spcBef>
                        <a:spcAft>
                          <a:spcPts val="800"/>
                        </a:spcAft>
                      </a:pPr>
                      <a:r>
                        <a:rPr lang="en-US" sz="1600" dirty="0">
                          <a:effectLst/>
                          <a:latin typeface="Effra" panose="020B0506080202020204" pitchFamily="34" charset="0"/>
                          <a:ea typeface="Times New Roman" panose="02020603050405020304" pitchFamily="18" charset="0"/>
                          <a:cs typeface="Times New Roman" panose="02020603050405020304" pitchFamily="18" charset="0"/>
                        </a:rPr>
                        <a:t>Is this activity a </a:t>
                      </a:r>
                      <a:r>
                        <a:rPr lang="en-US" sz="1600" b="1" dirty="0">
                          <a:effectLst/>
                          <a:latin typeface="Effra" panose="020B0506080202020204" pitchFamily="34" charset="0"/>
                          <a:ea typeface="Times New Roman" panose="02020603050405020304" pitchFamily="18" charset="0"/>
                          <a:cs typeface="Times New Roman" panose="02020603050405020304" pitchFamily="18" charset="0"/>
                        </a:rPr>
                        <a:t>Keystone Activity</a:t>
                      </a:r>
                      <a:r>
                        <a:rPr lang="en-US" sz="1600" dirty="0">
                          <a:effectLst/>
                          <a:latin typeface="Effra" panose="020B0506080202020204" pitchFamily="34" charset="0"/>
                          <a:ea typeface="Times New Roman" panose="02020603050405020304" pitchFamily="18" charset="0"/>
                          <a:cs typeface="Times New Roman" panose="02020603050405020304" pitchFamily="18" charset="0"/>
                        </a:rPr>
                        <a:t>? </a:t>
                      </a:r>
                    </a:p>
                    <a:p>
                      <a:pPr marL="0" marR="0" algn="ctr">
                        <a:lnSpc>
                          <a:spcPct val="107000"/>
                        </a:lnSpc>
                        <a:spcBef>
                          <a:spcPts val="0"/>
                        </a:spcBef>
                        <a:spcAft>
                          <a:spcPts val="0"/>
                        </a:spcAft>
                      </a:pPr>
                      <a:r>
                        <a:rPr lang="en-US" sz="1600" dirty="0">
                          <a:effectLst/>
                          <a:latin typeface="Effra" panose="020B0506080202020204" pitchFamily="34" charset="0"/>
                          <a:ea typeface="Times New Roman" panose="02020603050405020304" pitchFamily="18" charset="0"/>
                          <a:cs typeface="Times New Roman" panose="02020603050405020304" pitchFamily="18" charset="0"/>
                        </a:rPr>
                        <a:t> </a:t>
                      </a:r>
                    </a:p>
                    <a:p>
                      <a:pPr marL="0" marR="0" algn="ctr">
                        <a:lnSpc>
                          <a:spcPct val="107000"/>
                        </a:lnSpc>
                        <a:spcBef>
                          <a:spcPts val="0"/>
                        </a:spcBef>
                        <a:spcAft>
                          <a:spcPts val="0"/>
                        </a:spcAft>
                      </a:pPr>
                      <a:r>
                        <a:rPr lang="en-US" sz="1600" dirty="0">
                          <a:solidFill>
                            <a:srgbClr val="80A638"/>
                          </a:solidFill>
                          <a:effectLst/>
                          <a:latin typeface="Effra" panose="020B0506080202020204" pitchFamily="34" charset="0"/>
                          <a:ea typeface="Times New Roman" panose="02020603050405020304" pitchFamily="18" charset="0"/>
                          <a:cs typeface="Times New Roman" panose="02020603050405020304" pitchFamily="18" charset="0"/>
                        </a:rPr>
                        <a:t>Yes</a:t>
                      </a:r>
                    </a:p>
                  </a:txBody>
                  <a:tcPr marL="68580" marR="68580" marT="0" marB="0">
                    <a:lnL>
                      <a:noFill/>
                    </a:lnL>
                    <a:lnR>
                      <a:noFill/>
                    </a:lnR>
                    <a:lnT>
                      <a:noFill/>
                    </a:lnT>
                    <a:lnB>
                      <a:noFill/>
                    </a:lnB>
                  </a:tcPr>
                </a:tc>
                <a:tc>
                  <a:txBody>
                    <a:bodyPr/>
                    <a:lstStyle/>
                    <a:p>
                      <a:pPr marL="0" marR="0" algn="ctr">
                        <a:lnSpc>
                          <a:spcPct val="107000"/>
                        </a:lnSpc>
                        <a:spcBef>
                          <a:spcPts val="0"/>
                        </a:spcBef>
                        <a:spcAft>
                          <a:spcPts val="800"/>
                        </a:spcAft>
                      </a:pPr>
                      <a:r>
                        <a:rPr lang="en-US" sz="1600" dirty="0">
                          <a:effectLst/>
                          <a:latin typeface="Effra" panose="020B0506080202020204" pitchFamily="34" charset="0"/>
                          <a:ea typeface="Times New Roman" panose="02020603050405020304" pitchFamily="18" charset="0"/>
                          <a:cs typeface="Times New Roman" panose="02020603050405020304" pitchFamily="18" charset="0"/>
                        </a:rPr>
                        <a:t> </a:t>
                      </a:r>
                    </a:p>
                  </a:txBody>
                  <a:tcPr marL="68580" marR="68580" marT="0" marB="0">
                    <a:lnL>
                      <a:noFill/>
                    </a:lnL>
                    <a:lnR>
                      <a:noFill/>
                    </a:lnR>
                    <a:lnT>
                      <a:noFill/>
                    </a:lnT>
                    <a:lnB>
                      <a:noFill/>
                    </a:lnB>
                  </a:tcPr>
                </a:tc>
                <a:tc>
                  <a:txBody>
                    <a:bodyPr/>
                    <a:lstStyle/>
                    <a:p>
                      <a:pPr marL="0" marR="0" algn="ctr">
                        <a:lnSpc>
                          <a:spcPct val="107000"/>
                        </a:lnSpc>
                        <a:spcBef>
                          <a:spcPts val="0"/>
                        </a:spcBef>
                        <a:spcAft>
                          <a:spcPts val="800"/>
                        </a:spcAft>
                      </a:pPr>
                      <a:r>
                        <a:rPr lang="en-US" sz="1600" b="1" dirty="0">
                          <a:effectLst/>
                          <a:latin typeface="Effra" panose="020B0506080202020204" pitchFamily="34" charset="0"/>
                          <a:ea typeface="Times New Roman" panose="02020603050405020304" pitchFamily="18" charset="0"/>
                          <a:cs typeface="Times New Roman" panose="02020603050405020304" pitchFamily="18" charset="0"/>
                        </a:rPr>
                        <a:t>Total points for this activity</a:t>
                      </a:r>
                      <a:endParaRPr lang="en-US" sz="1600" dirty="0">
                        <a:effectLst/>
                        <a:latin typeface="Effra" panose="020B0506080202020204" pitchFamily="34" charset="0"/>
                        <a:ea typeface="Times New Roman" panose="02020603050405020304" pitchFamily="18" charset="0"/>
                        <a:cs typeface="Times New Roman" panose="02020603050405020304" pitchFamily="18" charset="0"/>
                      </a:endParaRPr>
                    </a:p>
                  </a:txBody>
                  <a:tcPr marL="68580" marR="68580" marT="0" marB="0">
                    <a:lnL>
                      <a:noFill/>
                    </a:lnL>
                    <a:lnR>
                      <a:noFill/>
                    </a:lnR>
                    <a:lnT>
                      <a:noFill/>
                    </a:lnT>
                    <a:lnB>
                      <a:noFill/>
                    </a:lnB>
                  </a:tcPr>
                </a:tc>
              </a:tr>
              <a:tr h="486468">
                <a:tc>
                  <a:txBody>
                    <a:bodyPr/>
                    <a:lstStyle/>
                    <a:p>
                      <a:pPr marL="0" marR="0" algn="ctr">
                        <a:lnSpc>
                          <a:spcPct val="107000"/>
                        </a:lnSpc>
                        <a:spcBef>
                          <a:spcPts val="0"/>
                        </a:spcBef>
                        <a:spcAft>
                          <a:spcPts val="800"/>
                        </a:spcAft>
                      </a:pPr>
                      <a:r>
                        <a:rPr lang="en-US" sz="2400" dirty="0">
                          <a:solidFill>
                            <a:srgbClr val="80A638"/>
                          </a:solidFill>
                          <a:effectLst/>
                          <a:latin typeface="Effra" panose="020B0506080202020204" pitchFamily="34" charset="0"/>
                          <a:ea typeface="Times New Roman" panose="02020603050405020304" pitchFamily="18" charset="0"/>
                          <a:cs typeface="Times New Roman" panose="02020603050405020304" pitchFamily="18" charset="0"/>
                        </a:rPr>
                        <a:t>25</a:t>
                      </a:r>
                      <a:r>
                        <a:rPr lang="en-US" sz="2000" dirty="0">
                          <a:solidFill>
                            <a:srgbClr val="80A638"/>
                          </a:solidFill>
                          <a:effectLst/>
                          <a:latin typeface="Effra" panose="020B0506080202020204" pitchFamily="34" charset="0"/>
                          <a:ea typeface="Times New Roman" panose="02020603050405020304" pitchFamily="18" charset="0"/>
                          <a:cs typeface="Times New Roman" panose="02020603050405020304" pitchFamily="18" charset="0"/>
                        </a:rPr>
                        <a:t> </a:t>
                      </a:r>
                      <a:r>
                        <a:rPr lang="en-US" sz="1600" dirty="0">
                          <a:solidFill>
                            <a:srgbClr val="80A638"/>
                          </a:solidFill>
                          <a:effectLst/>
                          <a:latin typeface="Effra" panose="020B0506080202020204" pitchFamily="34" charset="0"/>
                          <a:ea typeface="Times New Roman" panose="02020603050405020304" pitchFamily="18" charset="0"/>
                          <a:cs typeface="Times New Roman" panose="02020603050405020304" pitchFamily="18" charset="0"/>
                        </a:rPr>
                        <a:t>pts</a:t>
                      </a:r>
                    </a:p>
                  </a:txBody>
                  <a:tcPr marL="68580" marR="68580" marT="0" marB="0">
                    <a:lnL>
                      <a:noFill/>
                    </a:lnL>
                    <a:lnR>
                      <a:noFill/>
                    </a:lnR>
                    <a:lnT>
                      <a:noFill/>
                    </a:lnT>
                    <a:lnB>
                      <a:noFill/>
                    </a:lnB>
                  </a:tcPr>
                </a:tc>
                <a:tc>
                  <a:txBody>
                    <a:bodyPr/>
                    <a:lstStyle/>
                    <a:p>
                      <a:pPr marL="0" marR="0" algn="ctr">
                        <a:lnSpc>
                          <a:spcPct val="107000"/>
                        </a:lnSpc>
                        <a:spcBef>
                          <a:spcPts val="0"/>
                        </a:spcBef>
                        <a:spcAft>
                          <a:spcPts val="800"/>
                        </a:spcAft>
                      </a:pPr>
                      <a:r>
                        <a:rPr lang="en-US" sz="2400" dirty="0">
                          <a:effectLst/>
                          <a:latin typeface="Effra" panose="020B0506080202020204" pitchFamily="34" charset="0"/>
                          <a:ea typeface="Times New Roman" panose="02020603050405020304" pitchFamily="18" charset="0"/>
                          <a:cs typeface="Times New Roman" panose="02020603050405020304" pitchFamily="18" charset="0"/>
                        </a:rPr>
                        <a:t>+</a:t>
                      </a:r>
                      <a:endParaRPr lang="en-US" sz="1600" dirty="0">
                        <a:effectLst/>
                        <a:latin typeface="Effra" panose="020B0506080202020204" pitchFamily="34" charset="0"/>
                        <a:ea typeface="Times New Roman" panose="02020603050405020304" pitchFamily="18" charset="0"/>
                        <a:cs typeface="Times New Roman" panose="02020603050405020304" pitchFamily="18" charset="0"/>
                      </a:endParaRPr>
                    </a:p>
                  </a:txBody>
                  <a:tcPr marL="68580" marR="68580" marT="0" marB="0">
                    <a:lnL>
                      <a:noFill/>
                    </a:lnL>
                    <a:lnR>
                      <a:noFill/>
                    </a:lnR>
                    <a:lnT>
                      <a:noFill/>
                    </a:lnT>
                    <a:lnB>
                      <a:noFill/>
                    </a:lnB>
                  </a:tcPr>
                </a:tc>
                <a:tc>
                  <a:txBody>
                    <a:bodyPr/>
                    <a:lstStyle/>
                    <a:p>
                      <a:pPr marL="0" marR="0" algn="ctr">
                        <a:lnSpc>
                          <a:spcPct val="107000"/>
                        </a:lnSpc>
                        <a:spcBef>
                          <a:spcPts val="0"/>
                        </a:spcBef>
                        <a:spcAft>
                          <a:spcPts val="800"/>
                        </a:spcAft>
                      </a:pPr>
                      <a:r>
                        <a:rPr lang="en-US" sz="2400" dirty="0">
                          <a:solidFill>
                            <a:srgbClr val="FFC000"/>
                          </a:solidFill>
                          <a:effectLst/>
                          <a:latin typeface="Effra" panose="020B0506080202020204" pitchFamily="34" charset="0"/>
                          <a:ea typeface="Times New Roman" panose="02020603050405020304" pitchFamily="18" charset="0"/>
                          <a:cs typeface="Times New Roman" panose="02020603050405020304" pitchFamily="18" charset="0"/>
                        </a:rPr>
                        <a:t>0 </a:t>
                      </a:r>
                      <a:r>
                        <a:rPr lang="en-US" sz="1600" dirty="0">
                          <a:solidFill>
                            <a:srgbClr val="FFC000"/>
                          </a:solidFill>
                          <a:effectLst/>
                          <a:latin typeface="Effra" panose="020B0506080202020204" pitchFamily="34" charset="0"/>
                          <a:ea typeface="Times New Roman" panose="02020603050405020304" pitchFamily="18" charset="0"/>
                          <a:cs typeface="Times New Roman" panose="02020603050405020304" pitchFamily="18" charset="0"/>
                        </a:rPr>
                        <a:t>pts</a:t>
                      </a:r>
                    </a:p>
                  </a:txBody>
                  <a:tcPr marL="68580" marR="68580" marT="0" marB="0">
                    <a:lnL>
                      <a:noFill/>
                    </a:lnL>
                    <a:lnR>
                      <a:noFill/>
                    </a:lnR>
                    <a:lnT>
                      <a:noFill/>
                    </a:lnT>
                    <a:lnB>
                      <a:noFill/>
                    </a:lnB>
                  </a:tcPr>
                </a:tc>
                <a:tc>
                  <a:txBody>
                    <a:bodyPr/>
                    <a:lstStyle/>
                    <a:p>
                      <a:pPr marL="0" marR="0" algn="ctr">
                        <a:lnSpc>
                          <a:spcPct val="107000"/>
                        </a:lnSpc>
                        <a:spcBef>
                          <a:spcPts val="0"/>
                        </a:spcBef>
                        <a:spcAft>
                          <a:spcPts val="800"/>
                        </a:spcAft>
                      </a:pPr>
                      <a:r>
                        <a:rPr lang="en-US" sz="2400">
                          <a:effectLst/>
                          <a:latin typeface="Effra" panose="020B0506080202020204" pitchFamily="34" charset="0"/>
                          <a:ea typeface="Times New Roman" panose="02020603050405020304" pitchFamily="18" charset="0"/>
                          <a:cs typeface="Times New Roman" panose="02020603050405020304" pitchFamily="18" charset="0"/>
                        </a:rPr>
                        <a:t>+</a:t>
                      </a:r>
                      <a:endParaRPr lang="en-US" sz="1600">
                        <a:effectLst/>
                        <a:latin typeface="Effra" panose="020B0506080202020204" pitchFamily="34" charset="0"/>
                        <a:ea typeface="Times New Roman" panose="02020603050405020304" pitchFamily="18" charset="0"/>
                        <a:cs typeface="Times New Roman" panose="02020603050405020304" pitchFamily="18" charset="0"/>
                      </a:endParaRPr>
                    </a:p>
                  </a:txBody>
                  <a:tcPr marL="68580" marR="68580" marT="0" marB="0">
                    <a:lnL>
                      <a:noFill/>
                    </a:lnL>
                    <a:lnR>
                      <a:noFill/>
                    </a:lnR>
                    <a:lnT>
                      <a:noFill/>
                    </a:lnT>
                    <a:lnB>
                      <a:noFill/>
                    </a:lnB>
                  </a:tcPr>
                </a:tc>
                <a:tc>
                  <a:txBody>
                    <a:bodyPr/>
                    <a:lstStyle/>
                    <a:p>
                      <a:pPr marL="0" marR="0" algn="ctr">
                        <a:lnSpc>
                          <a:spcPct val="107000"/>
                        </a:lnSpc>
                        <a:spcBef>
                          <a:spcPts val="0"/>
                        </a:spcBef>
                        <a:spcAft>
                          <a:spcPts val="800"/>
                        </a:spcAft>
                      </a:pPr>
                      <a:r>
                        <a:rPr lang="en-US" sz="2400" dirty="0">
                          <a:solidFill>
                            <a:srgbClr val="80A638"/>
                          </a:solidFill>
                          <a:effectLst/>
                          <a:latin typeface="Effra" panose="020B0506080202020204" pitchFamily="34" charset="0"/>
                          <a:ea typeface="Times New Roman" panose="02020603050405020304" pitchFamily="18" charset="0"/>
                          <a:cs typeface="Times New Roman" panose="02020603050405020304" pitchFamily="18" charset="0"/>
                        </a:rPr>
                        <a:t>100 </a:t>
                      </a:r>
                      <a:r>
                        <a:rPr lang="en-US" sz="1600" dirty="0">
                          <a:solidFill>
                            <a:srgbClr val="80A638"/>
                          </a:solidFill>
                          <a:effectLst/>
                          <a:latin typeface="Effra" panose="020B0506080202020204" pitchFamily="34" charset="0"/>
                          <a:ea typeface="Times New Roman" panose="02020603050405020304" pitchFamily="18" charset="0"/>
                          <a:cs typeface="Times New Roman" panose="02020603050405020304" pitchFamily="18" charset="0"/>
                        </a:rPr>
                        <a:t>pts</a:t>
                      </a:r>
                    </a:p>
                  </a:txBody>
                  <a:tcPr marL="68580" marR="68580" marT="0" marB="0">
                    <a:lnL>
                      <a:noFill/>
                    </a:lnL>
                    <a:lnR>
                      <a:noFill/>
                    </a:lnR>
                    <a:lnT>
                      <a:noFill/>
                    </a:lnT>
                    <a:lnB>
                      <a:noFill/>
                    </a:lnB>
                  </a:tcPr>
                </a:tc>
                <a:tc>
                  <a:txBody>
                    <a:bodyPr/>
                    <a:lstStyle/>
                    <a:p>
                      <a:pPr marL="0" marR="0" algn="ctr">
                        <a:lnSpc>
                          <a:spcPct val="107000"/>
                        </a:lnSpc>
                        <a:spcBef>
                          <a:spcPts val="0"/>
                        </a:spcBef>
                        <a:spcAft>
                          <a:spcPts val="800"/>
                        </a:spcAft>
                      </a:pPr>
                      <a:r>
                        <a:rPr lang="en-US" sz="2400">
                          <a:effectLst/>
                          <a:latin typeface="Effra" panose="020B0506080202020204" pitchFamily="34" charset="0"/>
                          <a:ea typeface="Times New Roman" panose="02020603050405020304" pitchFamily="18" charset="0"/>
                          <a:cs typeface="Times New Roman" panose="02020603050405020304" pitchFamily="18" charset="0"/>
                        </a:rPr>
                        <a:t>+</a:t>
                      </a:r>
                      <a:endParaRPr lang="en-US" sz="1600">
                        <a:effectLst/>
                        <a:latin typeface="Effra" panose="020B0506080202020204" pitchFamily="34" charset="0"/>
                        <a:ea typeface="Times New Roman" panose="02020603050405020304" pitchFamily="18" charset="0"/>
                        <a:cs typeface="Times New Roman" panose="02020603050405020304" pitchFamily="18" charset="0"/>
                      </a:endParaRPr>
                    </a:p>
                  </a:txBody>
                  <a:tcPr marL="68580" marR="68580" marT="0" marB="0">
                    <a:lnL>
                      <a:noFill/>
                    </a:lnL>
                    <a:lnR>
                      <a:noFill/>
                    </a:lnR>
                    <a:lnT>
                      <a:noFill/>
                    </a:lnT>
                    <a:lnB>
                      <a:noFill/>
                    </a:lnB>
                  </a:tcPr>
                </a:tc>
                <a:tc>
                  <a:txBody>
                    <a:bodyPr/>
                    <a:lstStyle/>
                    <a:p>
                      <a:pPr marL="0" marR="0" algn="ctr">
                        <a:lnSpc>
                          <a:spcPct val="107000"/>
                        </a:lnSpc>
                        <a:spcBef>
                          <a:spcPts val="0"/>
                        </a:spcBef>
                        <a:spcAft>
                          <a:spcPts val="800"/>
                        </a:spcAft>
                      </a:pPr>
                      <a:r>
                        <a:rPr lang="en-US" sz="2400" dirty="0">
                          <a:solidFill>
                            <a:srgbClr val="80A638"/>
                          </a:solidFill>
                          <a:effectLst/>
                          <a:latin typeface="Effra" panose="020B0506080202020204" pitchFamily="34" charset="0"/>
                          <a:ea typeface="Times New Roman" panose="02020603050405020304" pitchFamily="18" charset="0"/>
                          <a:cs typeface="Times New Roman" panose="02020603050405020304" pitchFamily="18" charset="0"/>
                        </a:rPr>
                        <a:t>200 </a:t>
                      </a:r>
                      <a:r>
                        <a:rPr lang="en-US" sz="1600" dirty="0">
                          <a:solidFill>
                            <a:srgbClr val="80A638"/>
                          </a:solidFill>
                          <a:effectLst/>
                          <a:latin typeface="Effra" panose="020B0506080202020204" pitchFamily="34" charset="0"/>
                          <a:ea typeface="Times New Roman" panose="02020603050405020304" pitchFamily="18" charset="0"/>
                          <a:cs typeface="Times New Roman" panose="02020603050405020304" pitchFamily="18" charset="0"/>
                        </a:rPr>
                        <a:t>pts</a:t>
                      </a:r>
                    </a:p>
                  </a:txBody>
                  <a:tcPr marL="68580" marR="68580" marT="0" marB="0">
                    <a:lnL>
                      <a:noFill/>
                    </a:lnL>
                    <a:lnR>
                      <a:noFill/>
                    </a:lnR>
                    <a:lnT>
                      <a:noFill/>
                    </a:lnT>
                    <a:lnB>
                      <a:noFill/>
                    </a:lnB>
                  </a:tcPr>
                </a:tc>
                <a:tc>
                  <a:txBody>
                    <a:bodyPr/>
                    <a:lstStyle/>
                    <a:p>
                      <a:pPr marL="0" marR="0" algn="ctr">
                        <a:lnSpc>
                          <a:spcPct val="107000"/>
                        </a:lnSpc>
                        <a:spcBef>
                          <a:spcPts val="0"/>
                        </a:spcBef>
                        <a:spcAft>
                          <a:spcPts val="800"/>
                        </a:spcAft>
                      </a:pPr>
                      <a:r>
                        <a:rPr lang="en-US" sz="2400" dirty="0">
                          <a:effectLst/>
                          <a:latin typeface="Effra" panose="020B0506080202020204" pitchFamily="34" charset="0"/>
                          <a:ea typeface="Times New Roman" panose="02020603050405020304" pitchFamily="18" charset="0"/>
                          <a:cs typeface="Times New Roman" panose="02020603050405020304" pitchFamily="18" charset="0"/>
                        </a:rPr>
                        <a:t>+</a:t>
                      </a:r>
                      <a:endParaRPr lang="en-US" sz="1600" dirty="0">
                        <a:effectLst/>
                        <a:latin typeface="Effra" panose="020B0506080202020204" pitchFamily="34" charset="0"/>
                        <a:ea typeface="Times New Roman" panose="02020603050405020304" pitchFamily="18" charset="0"/>
                        <a:cs typeface="Times New Roman" panose="02020603050405020304" pitchFamily="18" charset="0"/>
                      </a:endParaRPr>
                    </a:p>
                  </a:txBody>
                  <a:tcPr marL="68580" marR="68580" marT="0" marB="0">
                    <a:lnL>
                      <a:noFill/>
                    </a:lnL>
                    <a:lnR>
                      <a:noFill/>
                    </a:lnR>
                    <a:lnT>
                      <a:noFill/>
                    </a:lnT>
                    <a:lnB>
                      <a:noFill/>
                    </a:lnB>
                  </a:tcPr>
                </a:tc>
                <a:tc>
                  <a:txBody>
                    <a:bodyPr/>
                    <a:lstStyle/>
                    <a:p>
                      <a:pPr marL="0" marR="0" algn="ctr">
                        <a:lnSpc>
                          <a:spcPct val="107000"/>
                        </a:lnSpc>
                        <a:spcBef>
                          <a:spcPts val="0"/>
                        </a:spcBef>
                        <a:spcAft>
                          <a:spcPts val="800"/>
                        </a:spcAft>
                      </a:pPr>
                      <a:r>
                        <a:rPr lang="en-US" sz="2400" dirty="0">
                          <a:solidFill>
                            <a:srgbClr val="80A638"/>
                          </a:solidFill>
                          <a:effectLst/>
                          <a:latin typeface="Effra" panose="020B0506080202020204" pitchFamily="34" charset="0"/>
                          <a:ea typeface="Times New Roman" panose="02020603050405020304" pitchFamily="18" charset="0"/>
                          <a:cs typeface="Times New Roman" panose="02020603050405020304" pitchFamily="18" charset="0"/>
                        </a:rPr>
                        <a:t>100 </a:t>
                      </a:r>
                      <a:r>
                        <a:rPr lang="en-US" sz="1600" dirty="0">
                          <a:solidFill>
                            <a:srgbClr val="80A638"/>
                          </a:solidFill>
                          <a:effectLst/>
                          <a:latin typeface="Effra" panose="020B0506080202020204" pitchFamily="34" charset="0"/>
                          <a:ea typeface="Times New Roman" panose="02020603050405020304" pitchFamily="18" charset="0"/>
                          <a:cs typeface="Times New Roman" panose="02020603050405020304" pitchFamily="18" charset="0"/>
                        </a:rPr>
                        <a:t>pts</a:t>
                      </a:r>
                    </a:p>
                  </a:txBody>
                  <a:tcPr marL="68580" marR="68580" marT="0" marB="0">
                    <a:lnL>
                      <a:noFill/>
                    </a:lnL>
                    <a:lnR>
                      <a:noFill/>
                    </a:lnR>
                    <a:lnT>
                      <a:noFill/>
                    </a:lnT>
                    <a:lnB>
                      <a:noFill/>
                    </a:lnB>
                  </a:tcPr>
                </a:tc>
                <a:tc>
                  <a:txBody>
                    <a:bodyPr/>
                    <a:lstStyle/>
                    <a:p>
                      <a:pPr marL="0" marR="0" algn="ctr">
                        <a:lnSpc>
                          <a:spcPct val="107000"/>
                        </a:lnSpc>
                        <a:spcBef>
                          <a:spcPts val="0"/>
                        </a:spcBef>
                        <a:spcAft>
                          <a:spcPts val="800"/>
                        </a:spcAft>
                      </a:pPr>
                      <a:r>
                        <a:rPr lang="en-US" sz="2400" dirty="0">
                          <a:effectLst/>
                          <a:latin typeface="Effra" panose="020B0506080202020204" pitchFamily="34" charset="0"/>
                          <a:ea typeface="Times New Roman" panose="02020603050405020304" pitchFamily="18" charset="0"/>
                          <a:cs typeface="Times New Roman" panose="02020603050405020304" pitchFamily="18" charset="0"/>
                        </a:rPr>
                        <a:t>=</a:t>
                      </a:r>
                      <a:endParaRPr lang="en-US" sz="1600" dirty="0">
                        <a:effectLst/>
                        <a:latin typeface="Effra" panose="020B0506080202020204" pitchFamily="34" charset="0"/>
                        <a:ea typeface="Times New Roman" panose="02020603050405020304" pitchFamily="18" charset="0"/>
                        <a:cs typeface="Times New Roman" panose="02020603050405020304" pitchFamily="18" charset="0"/>
                      </a:endParaRPr>
                    </a:p>
                  </a:txBody>
                  <a:tcPr marL="68580" marR="68580" marT="0" marB="0">
                    <a:lnL>
                      <a:noFill/>
                    </a:lnL>
                    <a:lnR>
                      <a:noFill/>
                    </a:lnR>
                    <a:lnT>
                      <a:noFill/>
                    </a:lnT>
                    <a:lnB>
                      <a:noFill/>
                    </a:lnB>
                  </a:tcPr>
                </a:tc>
                <a:tc>
                  <a:txBody>
                    <a:bodyPr/>
                    <a:lstStyle/>
                    <a:p>
                      <a:pPr marL="0" marR="0" algn="ctr">
                        <a:lnSpc>
                          <a:spcPct val="107000"/>
                        </a:lnSpc>
                        <a:spcBef>
                          <a:spcPts val="0"/>
                        </a:spcBef>
                        <a:spcAft>
                          <a:spcPts val="800"/>
                        </a:spcAft>
                      </a:pPr>
                      <a:r>
                        <a:rPr lang="en-US" sz="2400" dirty="0">
                          <a:solidFill>
                            <a:srgbClr val="228DBA"/>
                          </a:solidFill>
                          <a:effectLst/>
                          <a:latin typeface="Effra" panose="020B0506080202020204" pitchFamily="34" charset="0"/>
                          <a:ea typeface="Times New Roman" panose="02020603050405020304" pitchFamily="18" charset="0"/>
                          <a:cs typeface="Times New Roman" panose="02020603050405020304" pitchFamily="18" charset="0"/>
                        </a:rPr>
                        <a:t>425 </a:t>
                      </a:r>
                      <a:r>
                        <a:rPr lang="en-US" sz="1600" dirty="0">
                          <a:solidFill>
                            <a:srgbClr val="228DBA"/>
                          </a:solidFill>
                          <a:effectLst/>
                          <a:latin typeface="Effra" panose="020B0506080202020204" pitchFamily="34" charset="0"/>
                          <a:ea typeface="Times New Roman" panose="02020603050405020304" pitchFamily="18" charset="0"/>
                          <a:cs typeface="Times New Roman" panose="02020603050405020304" pitchFamily="18" charset="0"/>
                        </a:rPr>
                        <a:t>pts</a:t>
                      </a:r>
                    </a:p>
                  </a:txBody>
                  <a:tcPr marL="68580" marR="68580" marT="0" marB="0">
                    <a:lnL>
                      <a:noFill/>
                    </a:lnL>
                    <a:lnR>
                      <a:noFill/>
                    </a:lnR>
                    <a:lnT>
                      <a:noFill/>
                    </a:lnT>
                    <a:lnB>
                      <a:noFill/>
                    </a:lnB>
                  </a:tcPr>
                </a:tc>
              </a:tr>
            </a:tbl>
          </a:graphicData>
        </a:graphic>
      </p:graphicFrame>
    </p:spTree>
    <p:extLst>
      <p:ext uri="{BB962C8B-B14F-4D97-AF65-F5344CB8AC3E}">
        <p14:creationId xmlns:p14="http://schemas.microsoft.com/office/powerpoint/2010/main" val="6353322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THANK YOU</a:t>
            </a:r>
            <a:endParaRPr lang="en-US" dirty="0"/>
          </a:p>
        </p:txBody>
      </p:sp>
    </p:spTree>
    <p:extLst>
      <p:ext uri="{BB962C8B-B14F-4D97-AF65-F5344CB8AC3E}">
        <p14:creationId xmlns:p14="http://schemas.microsoft.com/office/powerpoint/2010/main" val="29715172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sz="4800" i="0" dirty="0" smtClean="0">
                <a:latin typeface="Chaparral Pro Light" panose="02060403030505090203" pitchFamily="18" charset="0"/>
              </a:rPr>
              <a:t>CITIES AND COUNTIES ARE UNIQUELY POSITIONED TO EMBRACE SUSTAINABILITY PRACTICES. </a:t>
            </a:r>
            <a:endParaRPr lang="en-US" sz="4800" dirty="0">
              <a:latin typeface="Chaparral Pro Light" panose="02060403030505090203" pitchFamily="18" charset="0"/>
            </a:endParaRPr>
          </a:p>
        </p:txBody>
      </p:sp>
    </p:spTree>
    <p:extLst>
      <p:ext uri="{BB962C8B-B14F-4D97-AF65-F5344CB8AC3E}">
        <p14:creationId xmlns:p14="http://schemas.microsoft.com/office/powerpoint/2010/main" val="3207658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319164"/>
            <a:ext cx="7772400" cy="2064964"/>
          </a:xfrm>
        </p:spPr>
        <p:txBody>
          <a:bodyPr/>
          <a:lstStyle/>
          <a:p>
            <a:r>
              <a:rPr lang="en-US" sz="4000" dirty="0" smtClean="0">
                <a:latin typeface="Chaparral Pro Light" panose="02060403030505090203" pitchFamily="18" charset="0"/>
              </a:rPr>
              <a:t>CHALLENGES PROVIDE A MECHANISM TO ORGANIZE COLLECTIVE ACTION TO DO THAT WHICH THE LOCAL GOVERNMENT CANNOT DO ON ITS OWN. </a:t>
            </a:r>
            <a:endParaRPr lang="en-US" sz="4000" dirty="0">
              <a:latin typeface="Chaparral Pro Light" panose="02060403030505090203" pitchFamily="18" charset="0"/>
            </a:endParaRPr>
          </a:p>
        </p:txBody>
      </p:sp>
    </p:spTree>
    <p:extLst>
      <p:ext uri="{BB962C8B-B14F-4D97-AF65-F5344CB8AC3E}">
        <p14:creationId xmlns:p14="http://schemas.microsoft.com/office/powerpoint/2010/main" val="5427314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Municipal Workplace or Neighborhood Challenge</a:t>
            </a:r>
            <a:endParaRPr lang="en-US" dirty="0"/>
          </a:p>
        </p:txBody>
      </p:sp>
      <p:sp>
        <p:nvSpPr>
          <p:cNvPr id="3" name="Content Placeholder 2"/>
          <p:cNvSpPr>
            <a:spLocks noGrp="1"/>
          </p:cNvSpPr>
          <p:nvPr>
            <p:ph idx="1"/>
          </p:nvPr>
        </p:nvSpPr>
        <p:spPr/>
        <p:txBody>
          <a:bodyPr/>
          <a:lstStyle/>
          <a:p>
            <a:r>
              <a:rPr lang="en-US" dirty="0"/>
              <a:t>A municipally-engaged Workplace or Neighborhood Challenge is defined as a contest to encourage friendly competition among commercial offices and communities to adopt sustainable practices. </a:t>
            </a:r>
            <a:endParaRPr lang="en-US" dirty="0" smtClean="0"/>
          </a:p>
          <a:p>
            <a:r>
              <a:rPr lang="en-US" dirty="0" smtClean="0"/>
              <a:t>Municipality issues challenge to target population, which could be businesses or neighborhoods. </a:t>
            </a:r>
          </a:p>
          <a:p>
            <a:pPr lvl="1"/>
            <a:r>
              <a:rPr lang="en-US" dirty="0" smtClean="0">
                <a:solidFill>
                  <a:schemeClr val="bg1">
                    <a:lumMod val="50000"/>
                  </a:schemeClr>
                </a:solidFill>
              </a:rPr>
              <a:t>Target population then either completes the activities or </a:t>
            </a:r>
          </a:p>
          <a:p>
            <a:pPr lvl="1"/>
            <a:r>
              <a:rPr lang="en-US" dirty="0" smtClean="0">
                <a:solidFill>
                  <a:schemeClr val="bg1">
                    <a:lumMod val="50000"/>
                  </a:schemeClr>
                </a:solidFill>
              </a:rPr>
              <a:t>Creates the conditions for their population to do those activities</a:t>
            </a:r>
            <a:endParaRPr lang="en-US" dirty="0">
              <a:solidFill>
                <a:schemeClr val="bg1">
                  <a:lumMod val="50000"/>
                </a:schemeClr>
              </a:solidFill>
            </a:endParaRPr>
          </a:p>
        </p:txBody>
      </p:sp>
    </p:spTree>
    <p:extLst>
      <p:ext uri="{BB962C8B-B14F-4D97-AF65-F5344CB8AC3E}">
        <p14:creationId xmlns:p14="http://schemas.microsoft.com/office/powerpoint/2010/main" val="4103617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551754"/>
            <a:ext cx="9144000" cy="2644049"/>
          </a:xfrm>
          <a:prstGeom prst="rect">
            <a:avLst/>
          </a:prstGeom>
        </p:spPr>
      </p:pic>
      <p:sp>
        <p:nvSpPr>
          <p:cNvPr id="6" name="Title 1"/>
          <p:cNvSpPr txBox="1">
            <a:spLocks/>
          </p:cNvSpPr>
          <p:nvPr/>
        </p:nvSpPr>
        <p:spPr>
          <a:xfrm>
            <a:off x="272374" y="130063"/>
            <a:ext cx="8638162" cy="1470025"/>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sz="3200" dirty="0">
              <a:solidFill>
                <a:srgbClr val="80A638"/>
              </a:solidFill>
              <a:latin typeface="Chaparral Pro Light" panose="02060403030505090203" pitchFamily="18" charset="0"/>
            </a:endParaRPr>
          </a:p>
          <a:p>
            <a:r>
              <a:rPr lang="en-US" sz="3600" dirty="0">
                <a:solidFill>
                  <a:srgbClr val="80A638"/>
                </a:solidFill>
                <a:latin typeface="Chaparral Pro Light" panose="02060403030505090203" pitchFamily="18" charset="0"/>
              </a:rPr>
              <a:t> </a:t>
            </a:r>
            <a:r>
              <a:rPr lang="en-US" sz="3600" dirty="0" smtClean="0">
                <a:solidFill>
                  <a:srgbClr val="80A638"/>
                </a:solidFill>
                <a:latin typeface="Chaparral Pro Light" panose="02060403030505090203" pitchFamily="18" charset="0"/>
              </a:rPr>
              <a:t>USDN’S MUNICIPAL </a:t>
            </a:r>
            <a:r>
              <a:rPr lang="en-US" sz="3600" dirty="0">
                <a:solidFill>
                  <a:srgbClr val="80A638"/>
                </a:solidFill>
                <a:latin typeface="Chaparral Pro Light" panose="02060403030505090203" pitchFamily="18" charset="0"/>
              </a:rPr>
              <a:t>WORKPLACE &amp; </a:t>
            </a:r>
            <a:r>
              <a:rPr lang="en-US" sz="3600" dirty="0" smtClean="0">
                <a:solidFill>
                  <a:srgbClr val="80A638"/>
                </a:solidFill>
                <a:latin typeface="Chaparral Pro Light" panose="02060403030505090203" pitchFamily="18" charset="0"/>
              </a:rPr>
              <a:t>NEIGHBORHOOD CHALLENGE IMPLEMENTATION </a:t>
            </a:r>
            <a:r>
              <a:rPr lang="en-US" sz="3600" dirty="0">
                <a:solidFill>
                  <a:srgbClr val="80A638"/>
                </a:solidFill>
                <a:latin typeface="Chaparral Pro Light" panose="02060403030505090203" pitchFamily="18" charset="0"/>
              </a:rPr>
              <a:t>MANUAL</a:t>
            </a:r>
          </a:p>
        </p:txBody>
      </p:sp>
      <p:cxnSp>
        <p:nvCxnSpPr>
          <p:cNvPr id="4" name="Straight Connector 3"/>
          <p:cNvCxnSpPr/>
          <p:nvPr/>
        </p:nvCxnSpPr>
        <p:spPr>
          <a:xfrm>
            <a:off x="4572000" y="2715904"/>
            <a:ext cx="0" cy="2142699"/>
          </a:xfrm>
          <a:prstGeom prst="line">
            <a:avLst/>
          </a:prstGeom>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4207715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solidFill>
                  <a:srgbClr val="80A638"/>
                </a:solidFill>
                <a:latin typeface="Chaparral Pro Light" panose="02060403030505090203" pitchFamily="18" charset="0"/>
              </a:rPr>
              <a:t>RELEVANT STEPS AND DISCUSSION TOPICS</a:t>
            </a:r>
            <a:endParaRPr lang="en-US" sz="3200" dirty="0">
              <a:solidFill>
                <a:srgbClr val="80A638"/>
              </a:solidFill>
              <a:latin typeface="Chaparral Pro Light" panose="02060403030505090203" pitchFamily="18" charset="0"/>
            </a:endParaRP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r="82462" b="43482"/>
          <a:stretch/>
        </p:blipFill>
        <p:spPr>
          <a:xfrm>
            <a:off x="702213" y="1262894"/>
            <a:ext cx="1603717" cy="1494374"/>
          </a:xfrm>
          <a:prstGeom prst="rect">
            <a:avLst/>
          </a:prstGeom>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7564" r="66590" b="41885"/>
          <a:stretch/>
        </p:blipFill>
        <p:spPr>
          <a:xfrm>
            <a:off x="3847514" y="1220690"/>
            <a:ext cx="1448972" cy="1536578"/>
          </a:xfrm>
          <a:prstGeom prst="rect">
            <a:avLst/>
          </a:prstGeom>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34051" r="49949" b="44013"/>
          <a:stretch/>
        </p:blipFill>
        <p:spPr>
          <a:xfrm>
            <a:off x="6838070" y="1215025"/>
            <a:ext cx="1463041" cy="1480309"/>
          </a:xfrm>
          <a:prstGeom prst="rect">
            <a:avLst/>
          </a:prstGeom>
        </p:spPr>
      </p:pic>
      <p:sp>
        <p:nvSpPr>
          <p:cNvPr id="7" name="TextBox 6"/>
          <p:cNvSpPr txBox="1"/>
          <p:nvPr/>
        </p:nvSpPr>
        <p:spPr>
          <a:xfrm>
            <a:off x="21102" y="2838102"/>
            <a:ext cx="3334044" cy="707886"/>
          </a:xfrm>
          <a:prstGeom prst="rect">
            <a:avLst/>
          </a:prstGeom>
          <a:noFill/>
        </p:spPr>
        <p:txBody>
          <a:bodyPr wrap="square" rtlCol="0">
            <a:spAutoFit/>
          </a:bodyPr>
          <a:lstStyle/>
          <a:p>
            <a:pPr algn="ctr"/>
            <a:r>
              <a:rPr lang="en-US" sz="2000" dirty="0" smtClean="0">
                <a:latin typeface="Effra" panose="020B0506080202020204" pitchFamily="34" charset="0"/>
              </a:rPr>
              <a:t>Define Your Challenge Priorities</a:t>
            </a:r>
            <a:endParaRPr lang="en-US" sz="2000" dirty="0">
              <a:latin typeface="Effra" panose="020B0506080202020204" pitchFamily="34" charset="0"/>
            </a:endParaRPr>
          </a:p>
        </p:txBody>
      </p:sp>
      <p:sp>
        <p:nvSpPr>
          <p:cNvPr id="8" name="TextBox 7"/>
          <p:cNvSpPr txBox="1"/>
          <p:nvPr/>
        </p:nvSpPr>
        <p:spPr>
          <a:xfrm>
            <a:off x="3355146" y="2836010"/>
            <a:ext cx="2433711" cy="707886"/>
          </a:xfrm>
          <a:prstGeom prst="rect">
            <a:avLst/>
          </a:prstGeom>
          <a:noFill/>
        </p:spPr>
        <p:txBody>
          <a:bodyPr wrap="square" rtlCol="0">
            <a:spAutoFit/>
          </a:bodyPr>
          <a:lstStyle/>
          <a:p>
            <a:pPr algn="ctr"/>
            <a:r>
              <a:rPr lang="en-US" sz="2000" dirty="0" smtClean="0">
                <a:latin typeface="Effra" panose="020B0506080202020204" pitchFamily="34" charset="0"/>
              </a:rPr>
              <a:t>Identify Your Audience</a:t>
            </a:r>
            <a:endParaRPr lang="en-US" sz="2000" dirty="0">
              <a:latin typeface="Effra" panose="020B0506080202020204" pitchFamily="34" charset="0"/>
            </a:endParaRPr>
          </a:p>
        </p:txBody>
      </p:sp>
      <p:sp>
        <p:nvSpPr>
          <p:cNvPr id="9" name="TextBox 8"/>
          <p:cNvSpPr txBox="1"/>
          <p:nvPr/>
        </p:nvSpPr>
        <p:spPr>
          <a:xfrm>
            <a:off x="5988148" y="2836010"/>
            <a:ext cx="3047998" cy="707886"/>
          </a:xfrm>
          <a:prstGeom prst="rect">
            <a:avLst/>
          </a:prstGeom>
          <a:noFill/>
        </p:spPr>
        <p:txBody>
          <a:bodyPr wrap="square" rtlCol="0">
            <a:spAutoFit/>
          </a:bodyPr>
          <a:lstStyle/>
          <a:p>
            <a:pPr algn="ctr"/>
            <a:r>
              <a:rPr lang="en-US" sz="2000" dirty="0" smtClean="0">
                <a:latin typeface="Effra" panose="020B0506080202020204" pitchFamily="34" charset="0"/>
              </a:rPr>
              <a:t>Define Measures of Success</a:t>
            </a:r>
            <a:endParaRPr lang="en-US" sz="2000" dirty="0">
              <a:latin typeface="Effra" panose="020B0506080202020204" pitchFamily="34" charset="0"/>
            </a:endParaRPr>
          </a:p>
        </p:txBody>
      </p:sp>
      <p:sp>
        <p:nvSpPr>
          <p:cNvPr id="10" name="TextBox 9"/>
          <p:cNvSpPr txBox="1"/>
          <p:nvPr/>
        </p:nvSpPr>
        <p:spPr>
          <a:xfrm>
            <a:off x="126609" y="3530993"/>
            <a:ext cx="2732648" cy="2585323"/>
          </a:xfrm>
          <a:prstGeom prst="rect">
            <a:avLst/>
          </a:prstGeom>
          <a:noFill/>
        </p:spPr>
        <p:txBody>
          <a:bodyPr wrap="square" rtlCol="0">
            <a:spAutoFit/>
          </a:bodyPr>
          <a:lstStyle/>
          <a:p>
            <a:pPr marL="342900" indent="-342900">
              <a:buFont typeface="Arial" panose="020B0604020202020204" pitchFamily="34" charset="0"/>
              <a:buChar char="•"/>
            </a:pPr>
            <a:r>
              <a:rPr lang="en-US" dirty="0">
                <a:solidFill>
                  <a:srgbClr val="9BBB59"/>
                </a:solidFill>
                <a:latin typeface="Effra"/>
              </a:rPr>
              <a:t>Align </a:t>
            </a:r>
            <a:r>
              <a:rPr lang="en-US" dirty="0" smtClean="0">
                <a:solidFill>
                  <a:srgbClr val="9BBB59"/>
                </a:solidFill>
                <a:latin typeface="Effra"/>
              </a:rPr>
              <a:t>priorities with </a:t>
            </a:r>
            <a:r>
              <a:rPr lang="en-US" dirty="0">
                <a:solidFill>
                  <a:srgbClr val="9BBB59"/>
                </a:solidFill>
                <a:latin typeface="Effra"/>
              </a:rPr>
              <a:t>municipal goals</a:t>
            </a:r>
          </a:p>
          <a:p>
            <a:pPr marL="342900" indent="-342900">
              <a:buFont typeface="Arial" panose="020B0604020202020204" pitchFamily="34" charset="0"/>
              <a:buChar char="•"/>
            </a:pPr>
            <a:r>
              <a:rPr lang="en-US" dirty="0">
                <a:solidFill>
                  <a:srgbClr val="9BBB59"/>
                </a:solidFill>
                <a:latin typeface="Effra"/>
              </a:rPr>
              <a:t>What municipal programs already exist</a:t>
            </a:r>
            <a:r>
              <a:rPr lang="en-US" dirty="0" smtClean="0">
                <a:solidFill>
                  <a:srgbClr val="9BBB59"/>
                </a:solidFill>
                <a:latin typeface="Effra"/>
              </a:rPr>
              <a:t>?</a:t>
            </a:r>
          </a:p>
          <a:p>
            <a:pPr marL="342900" indent="-342900">
              <a:buFont typeface="Arial" panose="020B0604020202020204" pitchFamily="34" charset="0"/>
              <a:buChar char="•"/>
            </a:pPr>
            <a:r>
              <a:rPr lang="en-US" dirty="0" smtClean="0">
                <a:solidFill>
                  <a:srgbClr val="9BBB59"/>
                </a:solidFill>
                <a:latin typeface="Effra"/>
              </a:rPr>
              <a:t>What internal staffing resources and skills are available? </a:t>
            </a:r>
          </a:p>
          <a:p>
            <a:pPr marL="342900" indent="-342900">
              <a:buFont typeface="Arial" panose="020B0604020202020204" pitchFamily="34" charset="0"/>
              <a:buChar char="•"/>
            </a:pPr>
            <a:endParaRPr lang="en-US" dirty="0">
              <a:solidFill>
                <a:srgbClr val="9BBB59"/>
              </a:solidFill>
              <a:latin typeface="Effra"/>
            </a:endParaRPr>
          </a:p>
        </p:txBody>
      </p:sp>
      <p:sp>
        <p:nvSpPr>
          <p:cNvPr id="11" name="TextBox 10"/>
          <p:cNvSpPr txBox="1"/>
          <p:nvPr/>
        </p:nvSpPr>
        <p:spPr>
          <a:xfrm>
            <a:off x="3182227" y="3530992"/>
            <a:ext cx="2779545" cy="2585323"/>
          </a:xfrm>
          <a:prstGeom prst="rect">
            <a:avLst/>
          </a:prstGeom>
          <a:noFill/>
        </p:spPr>
        <p:txBody>
          <a:bodyPr wrap="square" rtlCol="0">
            <a:spAutoFit/>
          </a:bodyPr>
          <a:lstStyle/>
          <a:p>
            <a:pPr marL="342900" indent="-342900">
              <a:buFont typeface="Arial" panose="020B0604020202020204" pitchFamily="34" charset="0"/>
              <a:buChar char="•"/>
            </a:pPr>
            <a:r>
              <a:rPr lang="en-US" dirty="0" smtClean="0">
                <a:solidFill>
                  <a:srgbClr val="9BBB59"/>
                </a:solidFill>
                <a:latin typeface="Effra"/>
              </a:rPr>
              <a:t>Only private business?</a:t>
            </a:r>
            <a:endParaRPr lang="en-US" dirty="0">
              <a:solidFill>
                <a:srgbClr val="9BBB59"/>
              </a:solidFill>
              <a:latin typeface="Effra"/>
            </a:endParaRPr>
          </a:p>
          <a:p>
            <a:pPr marL="342900" indent="-342900">
              <a:buFont typeface="Arial" panose="020B0604020202020204" pitchFamily="34" charset="0"/>
              <a:buChar char="•"/>
            </a:pPr>
            <a:r>
              <a:rPr lang="en-US" dirty="0" smtClean="0">
                <a:solidFill>
                  <a:srgbClr val="9BBB59"/>
                </a:solidFill>
                <a:latin typeface="Effra"/>
              </a:rPr>
              <a:t>Homeowners, renters, or neighborhood associations?</a:t>
            </a:r>
          </a:p>
          <a:p>
            <a:pPr marL="342900" indent="-342900">
              <a:buFont typeface="Arial" panose="020B0604020202020204" pitchFamily="34" charset="0"/>
              <a:buChar char="•"/>
            </a:pPr>
            <a:r>
              <a:rPr lang="en-US" dirty="0" smtClean="0">
                <a:solidFill>
                  <a:srgbClr val="9BBB59"/>
                </a:solidFill>
                <a:latin typeface="Effra"/>
              </a:rPr>
              <a:t>Which level of engagement will they want to have?</a:t>
            </a:r>
          </a:p>
          <a:p>
            <a:pPr marL="342900" indent="-342900">
              <a:buFont typeface="Arial" panose="020B0604020202020204" pitchFamily="34" charset="0"/>
              <a:buChar char="•"/>
            </a:pPr>
            <a:r>
              <a:rPr lang="en-US" dirty="0" smtClean="0">
                <a:solidFill>
                  <a:srgbClr val="9BBB59"/>
                </a:solidFill>
                <a:latin typeface="Effra"/>
              </a:rPr>
              <a:t>What are their abilities?</a:t>
            </a:r>
          </a:p>
        </p:txBody>
      </p:sp>
      <p:sp>
        <p:nvSpPr>
          <p:cNvPr id="12" name="TextBox 11"/>
          <p:cNvSpPr txBox="1"/>
          <p:nvPr/>
        </p:nvSpPr>
        <p:spPr>
          <a:xfrm>
            <a:off x="6161063" y="3498171"/>
            <a:ext cx="2698652" cy="2862322"/>
          </a:xfrm>
          <a:prstGeom prst="rect">
            <a:avLst/>
          </a:prstGeom>
          <a:noFill/>
        </p:spPr>
        <p:txBody>
          <a:bodyPr wrap="square" rtlCol="0">
            <a:spAutoFit/>
          </a:bodyPr>
          <a:lstStyle/>
          <a:p>
            <a:pPr marL="342900" indent="-342900">
              <a:buFont typeface="Arial" panose="020B0604020202020204" pitchFamily="34" charset="0"/>
              <a:buChar char="•"/>
            </a:pPr>
            <a:r>
              <a:rPr lang="en-US" dirty="0" smtClean="0">
                <a:solidFill>
                  <a:srgbClr val="9BBB59"/>
                </a:solidFill>
                <a:latin typeface="Effra"/>
              </a:rPr>
              <a:t>Qualitative or Quantitative?</a:t>
            </a:r>
            <a:endParaRPr lang="en-US" dirty="0">
              <a:solidFill>
                <a:srgbClr val="9BBB59"/>
              </a:solidFill>
              <a:latin typeface="Effra"/>
            </a:endParaRPr>
          </a:p>
          <a:p>
            <a:pPr marL="342900" indent="-342900">
              <a:buFont typeface="Arial" panose="020B0604020202020204" pitchFamily="34" charset="0"/>
              <a:buChar char="•"/>
            </a:pPr>
            <a:r>
              <a:rPr lang="en-US" dirty="0">
                <a:solidFill>
                  <a:srgbClr val="9BBB59"/>
                </a:solidFill>
                <a:latin typeface="Effra"/>
              </a:rPr>
              <a:t>What </a:t>
            </a:r>
            <a:r>
              <a:rPr lang="en-US" dirty="0" smtClean="0">
                <a:solidFill>
                  <a:srgbClr val="9BBB59"/>
                </a:solidFill>
                <a:latin typeface="Effra"/>
              </a:rPr>
              <a:t>do you want participants to report?</a:t>
            </a:r>
          </a:p>
          <a:p>
            <a:pPr marL="342900" indent="-342900">
              <a:buFont typeface="Arial" panose="020B0604020202020204" pitchFamily="34" charset="0"/>
              <a:buChar char="•"/>
            </a:pPr>
            <a:r>
              <a:rPr lang="en-US" dirty="0" smtClean="0">
                <a:solidFill>
                  <a:srgbClr val="9BBB59"/>
                </a:solidFill>
                <a:latin typeface="Effra"/>
              </a:rPr>
              <a:t>What resources can you dedicate to data collection and analysis?</a:t>
            </a:r>
          </a:p>
          <a:p>
            <a:pPr marL="342900" indent="-342900">
              <a:buFont typeface="Arial" panose="020B0604020202020204" pitchFamily="34" charset="0"/>
              <a:buChar char="•"/>
            </a:pPr>
            <a:endParaRPr lang="en-US" dirty="0">
              <a:solidFill>
                <a:srgbClr val="9BBB59"/>
              </a:solidFill>
              <a:latin typeface="Effra"/>
            </a:endParaRPr>
          </a:p>
        </p:txBody>
      </p:sp>
    </p:spTree>
    <p:extLst>
      <p:ext uri="{BB962C8B-B14F-4D97-AF65-F5344CB8AC3E}">
        <p14:creationId xmlns:p14="http://schemas.microsoft.com/office/powerpoint/2010/main" val="846873628"/>
      </p:ext>
    </p:extLst>
  </p:cSld>
  <p:clrMapOvr>
    <a:masterClrMapping/>
  </p:clrMapOvr>
  <p:timing>
    <p:tnLst>
      <p:par>
        <p:cTn id="1" dur="indefinite" restart="never" nodeType="tmRoot"/>
      </p:par>
    </p:tnLst>
  </p:timing>
</p:sld>
</file>

<file path=ppt/theme/theme1.xml><?xml version="1.0" encoding="utf-8"?>
<a:theme xmlns:a="http://schemas.openxmlformats.org/drawingml/2006/main" name="Title and Subtitle Slid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ontent Page Slid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8762</TotalTime>
  <Words>1719</Words>
  <Application>Microsoft Office PowerPoint</Application>
  <PresentationFormat>On-screen Show (4:3)</PresentationFormat>
  <Paragraphs>412</Paragraphs>
  <Slides>47</Slides>
  <Notes>47</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47</vt:i4>
      </vt:variant>
    </vt:vector>
  </HeadingPairs>
  <TitlesOfParts>
    <vt:vector size="55" baseType="lpstr">
      <vt:lpstr>Arial</vt:lpstr>
      <vt:lpstr>Calibri</vt:lpstr>
      <vt:lpstr>Chaparral Pro</vt:lpstr>
      <vt:lpstr>Chaparral Pro Light</vt:lpstr>
      <vt:lpstr>Effra</vt:lpstr>
      <vt:lpstr>Times New Roman</vt:lpstr>
      <vt:lpstr>Title and Subtitle Slides</vt:lpstr>
      <vt:lpstr>Content Page Slides</vt:lpstr>
      <vt:lpstr>PowerPoint Presentation</vt:lpstr>
      <vt:lpstr>- Introduction - Challenges and Manual  Overview - 4 Steps to Designing  Impactful Activities</vt:lpstr>
      <vt:lpstr>MISSION STATEMENT</vt:lpstr>
      <vt:lpstr>CHALLENGE YOUR COMMUNITY!</vt:lpstr>
      <vt:lpstr>CITIES AND COUNTIES ARE UNIQUELY POSITIONED TO EMBRACE SUSTAINABILITY PRACTICES. </vt:lpstr>
      <vt:lpstr>CHALLENGES PROVIDE A MECHANISM TO ORGANIZE COLLECTIVE ACTION TO DO THAT WHICH THE LOCAL GOVERNMENT CANNOT DO ON ITS OWN. </vt:lpstr>
      <vt:lpstr>Municipal Workplace or Neighborhood Challenge</vt:lpstr>
      <vt:lpstr>PowerPoint Presentation</vt:lpstr>
      <vt:lpstr>RELEVANT STEPS AND DISCUSSION TOPICS</vt:lpstr>
      <vt:lpstr>Challenge activities are the actions the challenge seeks participants to adopt. </vt:lpstr>
      <vt:lpstr>challenge types,  Activity Types</vt:lpstr>
      <vt:lpstr>Activity types</vt:lpstr>
      <vt:lpstr>Example: Healthy  Activities</vt:lpstr>
      <vt:lpstr>Workplace Challenges and  Human Resources</vt:lpstr>
      <vt:lpstr>HOW TO BUILD AN IMPACTFUL ACTIVITY</vt:lpstr>
      <vt:lpstr>1. GOAL ALIGNMENT 2. TRANSLATION TO ACTION 3. MEASURE ACTION 4. REPORT RESULTS</vt:lpstr>
      <vt:lpstr>1. GOAL ALIGNMENT</vt:lpstr>
      <vt:lpstr>1. GOAL ALIGNMENT</vt:lpstr>
      <vt:lpstr>2. TRANSLATION TO ACTION</vt:lpstr>
      <vt:lpstr>2. TRANSLATION TO ACTION</vt:lpstr>
      <vt:lpstr>2. TRANSLATION TO ACTION</vt:lpstr>
      <vt:lpstr>2. TRANSLATION TO ACTION</vt:lpstr>
      <vt:lpstr>2. TRANSLATION TO ACTION</vt:lpstr>
      <vt:lpstr>2. TRANSLATION TO ACTION</vt:lpstr>
      <vt:lpstr>2. TRANSLATION TO ACTION</vt:lpstr>
      <vt:lpstr>2. TRANSLATION TO ACTION</vt:lpstr>
      <vt:lpstr>2. TRANSLATION TO ACTION</vt:lpstr>
      <vt:lpstr>2. TRANSLATION TO ACTION</vt:lpstr>
      <vt:lpstr>2. TRANSLATION TO ACTION</vt:lpstr>
      <vt:lpstr>3. MEASURING ACTIONS</vt:lpstr>
      <vt:lpstr>3. MEASURING ACTIONS</vt:lpstr>
      <vt:lpstr>3. MEASURING ACTIONS</vt:lpstr>
      <vt:lpstr>3. MEASURING ACTIONS</vt:lpstr>
      <vt:lpstr>3. MEASURING ACTIONS</vt:lpstr>
      <vt:lpstr>3. MEASURING ACTIONS</vt:lpstr>
      <vt:lpstr>3. MEASURING ACTIONS</vt:lpstr>
      <vt:lpstr>3. MEASURING ACTIONS</vt:lpstr>
      <vt:lpstr>3. MEASURING ACTIONS</vt:lpstr>
      <vt:lpstr>3. MEASURING ACTIONS</vt:lpstr>
      <vt:lpstr>3. MEASURING ACTIONS</vt:lpstr>
      <vt:lpstr>4. REPORT RESULTS</vt:lpstr>
      <vt:lpstr>4. REPORT RESULTS</vt:lpstr>
      <vt:lpstr>DEVELOPING A POINT STRUCTURE</vt:lpstr>
      <vt:lpstr>DESIGNING A POINT SYSTEM</vt:lpstr>
      <vt:lpstr>DESIGNING A POINT SYSTEM</vt:lpstr>
      <vt:lpstr>DESIGNING A POINT SYSTEM</vt:lpstr>
      <vt:lpstr>THANK YOU</vt:lpstr>
    </vt:vector>
  </TitlesOfParts>
  <Company>McGuffin Creative Group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Riviere</dc:creator>
  <cp:lastModifiedBy>Nishaat Yunus</cp:lastModifiedBy>
  <cp:revision>137</cp:revision>
  <cp:lastPrinted>2015-12-18T18:53:30Z</cp:lastPrinted>
  <dcterms:created xsi:type="dcterms:W3CDTF">2014-03-28T00:05:35Z</dcterms:created>
  <dcterms:modified xsi:type="dcterms:W3CDTF">2015-12-22T19:53:47Z</dcterms:modified>
</cp:coreProperties>
</file>