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7" r:id="rId2"/>
    <p:sldId id="258" r:id="rId3"/>
    <p:sldId id="260" r:id="rId4"/>
    <p:sldId id="262" r:id="rId5"/>
    <p:sldId id="259" r:id="rId6"/>
    <p:sldId id="268" r:id="rId7"/>
    <p:sldId id="263" r:id="rId8"/>
    <p:sldId id="261" r:id="rId9"/>
    <p:sldId id="264" r:id="rId10"/>
    <p:sldId id="266" r:id="rId11"/>
    <p:sldId id="269" r:id="rId12"/>
    <p:sldId id="270" r:id="rId13"/>
    <p:sldId id="267" r:id="rId14"/>
    <p:sldId id="265" r:id="rId15"/>
    <p:sldId id="271" r:id="rId16"/>
    <p:sldId id="272" r:id="rId17"/>
  </p:sldIdLst>
  <p:sldSz cx="9144000" cy="6858000" type="screen4x3"/>
  <p:notesSz cx="9601200" cy="731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937" cy="3652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8180" y="0"/>
            <a:ext cx="4160937" cy="3652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3A618-F53D-43D2-913C-C3819C6EC35B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948715"/>
            <a:ext cx="4160937" cy="3652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8180" y="6948715"/>
            <a:ext cx="4160937" cy="3652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F87E5-E0DB-436F-9474-B236EC26AB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810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158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71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50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820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50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067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53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8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80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09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82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FF950-8B78-465A-A5B3-80EE5AE9FB97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3A3F5-245E-4E64-AC72-FC7EBEA6E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69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" y="264367"/>
            <a:ext cx="685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EXTREME HEAT DAY DISRUPTION</a:t>
            </a:r>
            <a:endParaRPr lang="en-US" sz="5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152400" y="1981200"/>
            <a:ext cx="8763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smtClean="0">
                <a:latin typeface="Arial "/>
              </a:rPr>
              <a:t>Today temperatures soared to a </a:t>
            </a:r>
            <a:r>
              <a:rPr lang="en-US" sz="2400" b="1" dirty="0" smtClean="0">
                <a:latin typeface="Arial "/>
              </a:rPr>
              <a:t>sweltering 120°F for over 7 hours </a:t>
            </a:r>
            <a:r>
              <a:rPr lang="en-US" sz="2400" dirty="0" smtClean="0">
                <a:latin typeface="Arial "/>
              </a:rPr>
              <a:t>causing major issues across Hotville. This is a record-breaking temperature in the history of the city. The temperature has broken 100°F only once before (2004) and reached just 103°F for about 2 hours before dropping.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smtClean="0">
                <a:latin typeface="Arial "/>
              </a:rPr>
              <a:t>This extreme heat caused 50 people, mainly the elderly, those without air conditioning, children and outdoor workers, to fall ill to heat-related illnesses. There were 4 fatalities. Infrastructure throughout the city struggled with the high heat – roadways buckled and the power plant struggled to meet demand.</a:t>
            </a:r>
            <a:endParaRPr lang="en-US" sz="2400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247814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6314" y="435114"/>
            <a:ext cx="671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Hospital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854234"/>
              </p:ext>
            </p:extLst>
          </p:nvPr>
        </p:nvGraphicFramePr>
        <p:xfrm>
          <a:off x="673100" y="1905000"/>
          <a:ext cx="7861300" cy="4114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30650"/>
                <a:gridCol w="3930650"/>
              </a:tblGrid>
              <a:tr h="987318"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Arial "/>
                        </a:rPr>
                        <a:t>Did you protect</a:t>
                      </a:r>
                      <a:r>
                        <a:rPr lang="en-US" sz="2400" baseline="0" dirty="0" smtClean="0">
                          <a:latin typeface="Arial "/>
                        </a:rPr>
                        <a:t> </a:t>
                      </a:r>
                    </a:p>
                    <a:p>
                      <a:pPr algn="l"/>
                      <a:r>
                        <a:rPr lang="en-US" sz="2400" baseline="0" dirty="0" smtClean="0">
                          <a:latin typeface="Arial "/>
                        </a:rPr>
                        <a:t>the Hospital?</a:t>
                      </a:r>
                      <a:endParaRPr lang="en-US" sz="2400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Arial "/>
                        </a:rPr>
                        <a:t>Did you not protect </a:t>
                      </a:r>
                    </a:p>
                    <a:p>
                      <a:pPr algn="l"/>
                      <a:r>
                        <a:rPr lang="en-US" sz="2400" baseline="0" dirty="0" smtClean="0">
                          <a:latin typeface="Arial "/>
                        </a:rPr>
                        <a:t>the Hospital</a:t>
                      </a:r>
                      <a:r>
                        <a:rPr lang="en-US" sz="2400" dirty="0" smtClean="0">
                          <a:latin typeface="Arial "/>
                        </a:rPr>
                        <a:t>?</a:t>
                      </a:r>
                      <a:endParaRPr lang="en-US" sz="2400" dirty="0">
                        <a:latin typeface="Arial 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3127482">
                <a:tc>
                  <a:txBody>
                    <a:bodyPr/>
                    <a:lstStyle/>
                    <a:p>
                      <a:pPr lvl="0"/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FEMA provides an additional $100,000 to your budget for ensuring your hospital maintained complete</a:t>
                      </a:r>
                      <a:r>
                        <a:rPr lang="en-US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functionality</a:t>
                      </a: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during the high heat day</a:t>
                      </a:r>
                      <a:r>
                        <a:rPr lang="en-US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and that all patients were able to receive proper care</a:t>
                      </a: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.</a:t>
                      </a:r>
                      <a:endParaRPr lang="en-US" sz="2200" kern="1200" dirty="0">
                        <a:solidFill>
                          <a:schemeClr val="dk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Hospital</a:t>
                      </a:r>
                      <a:r>
                        <a:rPr lang="en-US" sz="2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is sued by</a:t>
                      </a:r>
                      <a:r>
                        <a:rPr lang="en-US" sz="2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the family of a patient who suffered from heat stroke when the Hospital’s air conditioning system was overwhelmed and shut down for a couple hours. You lose $500,000 from your budget to settle.</a:t>
                      </a:r>
                      <a:endParaRPr lang="en-US" sz="2200" kern="1200" dirty="0" smtClean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629781" y="2038349"/>
            <a:ext cx="637419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592180" y="1885949"/>
            <a:ext cx="63742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284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399" y="2951754"/>
            <a:ext cx="421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Blank for printing purposes</a:t>
            </a:r>
            <a:endParaRPr lang="en-US" sz="2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2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399" y="2951754"/>
            <a:ext cx="421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Blank for printing purposes</a:t>
            </a:r>
            <a:endParaRPr lang="en-US" sz="2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21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1066800"/>
            <a:ext cx="5141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Hospital (cont.)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747226"/>
              </p:ext>
            </p:extLst>
          </p:nvPr>
        </p:nvGraphicFramePr>
        <p:xfrm>
          <a:off x="59826" y="1676400"/>
          <a:ext cx="9071474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174"/>
                <a:gridCol w="7226300"/>
              </a:tblGrid>
              <a:tr h="611989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 "/>
                        </a:rPr>
                        <a:t>Impact Category</a:t>
                      </a:r>
                      <a:endParaRPr lang="en-US" sz="1800" dirty="0">
                        <a:latin typeface="Arial 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Example </a:t>
                      </a:r>
                      <a:r>
                        <a:rPr lang="en-US" sz="1800" dirty="0" smtClean="0">
                          <a:latin typeface="Arial "/>
                        </a:rPr>
                        <a:t>Impacts of High Heat Day on Hospital and Cascading</a:t>
                      </a:r>
                      <a:r>
                        <a:rPr lang="en-US" sz="1800" baseline="0" dirty="0" smtClean="0">
                          <a:latin typeface="Arial "/>
                        </a:rPr>
                        <a:t> Impacts on City</a:t>
                      </a:r>
                      <a:endParaRPr lang="en-US" sz="1800" dirty="0">
                        <a:latin typeface="Arial "/>
                      </a:endParaRPr>
                    </a:p>
                  </a:txBody>
                  <a:tcPr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 "/>
                        </a:rPr>
                        <a:t>Infrastructure</a:t>
                      </a:r>
                      <a:endParaRPr lang="en-US" sz="18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Building’s air conditioning system may become overworked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due to sudden increase in use and use at highest capacity. 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014646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 "/>
                        </a:rPr>
                        <a:t>Social Systems &amp;</a:t>
                      </a:r>
                      <a:r>
                        <a:rPr lang="en-US" sz="1800" b="1" baseline="0" dirty="0" smtClean="0">
                          <a:latin typeface="Arial "/>
                        </a:rPr>
                        <a:t> Public Health</a:t>
                      </a:r>
                      <a:endParaRPr lang="en-US" sz="18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 smtClean="0">
                          <a:latin typeface="Arial "/>
                        </a:rPr>
                        <a:t>Sudden increase in the number of patients to treat due to higher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heat-related illness.</a:t>
                      </a:r>
                    </a:p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 "/>
                        </a:rPr>
                        <a:t>If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 "/>
                        </a:rPr>
                        <a:t>electricity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 "/>
                        </a:rPr>
                        <a:t>fails on-site </a:t>
                      </a:r>
                      <a:r>
                        <a:rPr lang="en-US" sz="1800" dirty="0" smtClean="0">
                          <a:latin typeface="Arial "/>
                        </a:rPr>
                        <a:t>and back</a:t>
                      </a:r>
                      <a:r>
                        <a:rPr lang="en-US" sz="1800" baseline="0" dirty="0" smtClean="0">
                          <a:latin typeface="Arial "/>
                        </a:rPr>
                        <a:t> up generators are not maintained or have enough fuel,</a:t>
                      </a:r>
                      <a:r>
                        <a:rPr lang="en-US" sz="1800" dirty="0" smtClean="0">
                          <a:latin typeface="Arial "/>
                        </a:rPr>
                        <a:t> elevated concerns for those relying on electric-medical machines</a:t>
                      </a:r>
                      <a:r>
                        <a:rPr lang="en-US" sz="1800" baseline="0" dirty="0" smtClean="0">
                          <a:latin typeface="Arial "/>
                        </a:rPr>
                        <a:t> and/or</a:t>
                      </a:r>
                      <a:r>
                        <a:rPr lang="en-US" sz="1800" dirty="0" smtClean="0">
                          <a:latin typeface="Arial "/>
                        </a:rPr>
                        <a:t> elevators.</a:t>
                      </a:r>
                    </a:p>
                  </a:txBody>
                  <a:tcPr anchor="ctr"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 "/>
                        </a:rPr>
                        <a:t>Economic</a:t>
                      </a:r>
                      <a:endParaRPr lang="en-US" sz="18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 smtClean="0">
                          <a:latin typeface="Arial "/>
                        </a:rPr>
                        <a:t>Cost for overtime labor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 "/>
                        </a:rPr>
                        <a:t>required from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 medical staff if major increase in heat-related illness and death throughout </a:t>
                      </a:r>
                      <a:r>
                        <a:rPr lang="en-US" sz="1800" baseline="0" dirty="0" smtClean="0">
                          <a:latin typeface="Arial "/>
                        </a:rPr>
                        <a:t>city, resulting in increased patients.</a:t>
                      </a:r>
                    </a:p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 smtClean="0">
                          <a:latin typeface="Arial "/>
                        </a:rPr>
                        <a:t>Cost from defending against or losing lawsuits.</a:t>
                      </a:r>
                      <a:endParaRPr lang="en-US" sz="1800" dirty="0" smtClean="0">
                        <a:latin typeface="Arial "/>
                      </a:endParaRPr>
                    </a:p>
                  </a:txBody>
                  <a:tcPr anchor="ctr"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 "/>
                        </a:rPr>
                        <a:t>Environmental</a:t>
                      </a:r>
                      <a:endParaRPr lang="en-US" sz="18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 smtClean="0">
                          <a:latin typeface="Arial "/>
                        </a:rPr>
                        <a:t>Increased greenhouse gas emissions associated with increased AC and generator use.</a:t>
                      </a:r>
                      <a:endParaRPr lang="en-US" sz="1800" dirty="0" smtClean="0">
                        <a:latin typeface="Arial 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743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1066800"/>
            <a:ext cx="5779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Power Plant (cont.)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861086"/>
              </p:ext>
            </p:extLst>
          </p:nvPr>
        </p:nvGraphicFramePr>
        <p:xfrm>
          <a:off x="59826" y="1676400"/>
          <a:ext cx="9071474" cy="4648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174"/>
                <a:gridCol w="7226300"/>
              </a:tblGrid>
              <a:tr h="66402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 "/>
                        </a:rPr>
                        <a:t>Impact Category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Example </a:t>
                      </a:r>
                      <a:r>
                        <a:rPr lang="en-US" dirty="0" smtClean="0">
                          <a:latin typeface="Arial "/>
                        </a:rPr>
                        <a:t>Impacts of High Heat Day on Power Plant and Cascading</a:t>
                      </a:r>
                      <a:r>
                        <a:rPr lang="en-US" baseline="0" dirty="0" smtClean="0">
                          <a:latin typeface="Arial "/>
                        </a:rPr>
                        <a:t> Impacts on City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</a:tr>
              <a:tr h="996043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Infrastructure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Increased exposure to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heat (both ambient and related to overworking) </a:t>
                      </a: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could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mean</a:t>
                      </a: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increased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repair needs; grid failure would have widespread impacts on city. </a:t>
                      </a:r>
                      <a:endParaRPr lang="en-US" sz="1900" kern="1200" dirty="0" smtClean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29643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Social Systems &amp;</a:t>
                      </a:r>
                      <a:r>
                        <a:rPr lang="en-US" sz="1600" b="1" baseline="0" dirty="0" smtClean="0">
                          <a:latin typeface="Arial "/>
                        </a:rPr>
                        <a:t> Public Health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dirty="0" smtClean="0">
                          <a:latin typeface="Arial "/>
                        </a:rPr>
                        <a:t>Impacts of power outages to the city population,</a:t>
                      </a:r>
                      <a:r>
                        <a:rPr lang="en-US" sz="1900" baseline="0" dirty="0" smtClean="0">
                          <a:latin typeface="Arial "/>
                        </a:rPr>
                        <a:t> in particular those with increased susceptibility to heat-related illnesses, e.g., elderly and young, and those reliant on electricity for life-saving purposes, e.g., i.e., hospital patients.</a:t>
                      </a:r>
                      <a:endParaRPr lang="en-US" sz="1900" dirty="0" smtClean="0">
                        <a:latin typeface="Arial "/>
                      </a:endParaRPr>
                    </a:p>
                  </a:txBody>
                  <a:tcPr anchor="ctr"/>
                </a:tc>
              </a:tr>
              <a:tr h="69564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Economic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Potential cost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to repair damages to the plant and for overtime labor of plant staff. </a:t>
                      </a:r>
                    </a:p>
                  </a:txBody>
                  <a:tcPr anchor="ctr"/>
                </a:tc>
              </a:tr>
              <a:tr h="996043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Environmental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dirty="0" smtClean="0">
                          <a:latin typeface="Arial "/>
                        </a:rPr>
                        <a:t>Increased greenhouse gas emissions and air pollution</a:t>
                      </a:r>
                      <a:r>
                        <a:rPr lang="en-US" sz="1900" baseline="0" dirty="0" smtClean="0">
                          <a:latin typeface="Arial "/>
                        </a:rPr>
                        <a:t> </a:t>
                      </a:r>
                      <a:r>
                        <a:rPr lang="en-US" sz="1900" dirty="0" smtClean="0">
                          <a:latin typeface="Arial "/>
                        </a:rPr>
                        <a:t>associated</a:t>
                      </a:r>
                      <a:r>
                        <a:rPr lang="en-US" sz="1900" baseline="0" dirty="0" smtClean="0">
                          <a:latin typeface="Arial "/>
                        </a:rPr>
                        <a:t> with increased demand for </a:t>
                      </a:r>
                      <a:r>
                        <a:rPr lang="en-US" sz="1900" dirty="0" smtClean="0">
                          <a:latin typeface="Arial "/>
                        </a:rPr>
                        <a:t>electricity (assuming</a:t>
                      </a:r>
                      <a:r>
                        <a:rPr lang="en-US" sz="1900" baseline="0" dirty="0" smtClean="0">
                          <a:latin typeface="Arial "/>
                        </a:rPr>
                        <a:t> the plant isn’t 100% renewable) and increased generator use.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611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399" y="2951754"/>
            <a:ext cx="421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Blank for printing purposes</a:t>
            </a:r>
            <a:endParaRPr lang="en-US" sz="2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21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399" y="2951754"/>
            <a:ext cx="421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Blank for printing purposes</a:t>
            </a:r>
            <a:endParaRPr lang="en-US" sz="2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21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6314" y="304800"/>
            <a:ext cx="39757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Townhomes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567166"/>
              </p:ext>
            </p:extLst>
          </p:nvPr>
        </p:nvGraphicFramePr>
        <p:xfrm>
          <a:off x="825500" y="1981200"/>
          <a:ext cx="7467600" cy="4038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733800"/>
                <a:gridCol w="3733800"/>
              </a:tblGrid>
              <a:tr h="1087315"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latin typeface="Arial "/>
                        </a:rPr>
                        <a:t>Did you protect</a:t>
                      </a:r>
                      <a:r>
                        <a:rPr lang="en-US" sz="2200" baseline="0" dirty="0" smtClean="0">
                          <a:latin typeface="Arial "/>
                        </a:rPr>
                        <a:t> the </a:t>
                      </a:r>
                    </a:p>
                    <a:p>
                      <a:pPr algn="l"/>
                      <a:r>
                        <a:rPr lang="en-US" sz="2200" baseline="0" dirty="0" smtClean="0">
                          <a:latin typeface="Arial "/>
                        </a:rPr>
                        <a:t>Townhomes?</a:t>
                      </a:r>
                      <a:endParaRPr lang="en-US" sz="2200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latin typeface="Arial "/>
                        </a:rPr>
                        <a:t>Did you not protect </a:t>
                      </a:r>
                    </a:p>
                    <a:p>
                      <a:pPr algn="l"/>
                      <a:r>
                        <a:rPr lang="en-US" sz="2200" dirty="0" smtClean="0">
                          <a:latin typeface="Arial "/>
                        </a:rPr>
                        <a:t>The</a:t>
                      </a:r>
                      <a:r>
                        <a:rPr lang="en-US" sz="2200" baseline="0" dirty="0" smtClean="0">
                          <a:latin typeface="Arial "/>
                        </a:rPr>
                        <a:t> Townhomes</a:t>
                      </a:r>
                      <a:r>
                        <a:rPr lang="en-US" sz="2200" dirty="0" smtClean="0">
                          <a:latin typeface="Arial "/>
                        </a:rPr>
                        <a:t>?</a:t>
                      </a:r>
                      <a:endParaRPr lang="en-US" sz="2200" dirty="0">
                        <a:latin typeface="Arial 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2951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local Housing</a:t>
                      </a:r>
                      <a:r>
                        <a:rPr lang="en-US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Authority rewards you with </a:t>
                      </a:r>
                      <a:r>
                        <a:rPr lang="en-US" sz="2200" kern="1200" dirty="0" smtClean="0">
                          <a:effectLst/>
                          <a:latin typeface="Arial "/>
                        </a:rPr>
                        <a:t>$10,000  for</a:t>
                      </a:r>
                      <a:r>
                        <a:rPr lang="en-US" sz="2200" kern="1200" baseline="0" dirty="0" smtClean="0">
                          <a:effectLst/>
                          <a:latin typeface="Arial "/>
                        </a:rPr>
                        <a:t> your efforts to protect the Townhomes. </a:t>
                      </a:r>
                      <a:endParaRPr lang="en-US" sz="2200" kern="1200" dirty="0" smtClean="0">
                        <a:effectLst/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You are sued by the local</a:t>
                      </a:r>
                      <a:r>
                        <a:rPr lang="en-US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Housing Authority for not maintaining mandatory ventilation requirements in the public housing units, costing you $50,000. </a:t>
                      </a:r>
                      <a:endParaRPr lang="en-US" sz="2200" kern="1200" dirty="0" smtClean="0">
                        <a:solidFill>
                          <a:schemeClr val="dk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581400" y="2190749"/>
            <a:ext cx="637419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391400" y="2038349"/>
            <a:ext cx="63742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140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6314" y="304800"/>
            <a:ext cx="39757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Roadway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428759"/>
              </p:ext>
            </p:extLst>
          </p:nvPr>
        </p:nvGraphicFramePr>
        <p:xfrm>
          <a:off x="685800" y="1828800"/>
          <a:ext cx="7708900" cy="436391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54450"/>
                <a:gridCol w="3854450"/>
              </a:tblGrid>
              <a:tr h="1087315">
                <a:tc>
                  <a:txBody>
                    <a:bodyPr/>
                    <a:lstStyle/>
                    <a:p>
                      <a:pPr algn="l"/>
                      <a:r>
                        <a:rPr lang="en-US" sz="1900" dirty="0" smtClean="0">
                          <a:latin typeface="Arial "/>
                        </a:rPr>
                        <a:t>Did you protect</a:t>
                      </a:r>
                      <a:r>
                        <a:rPr lang="en-US" sz="1900" baseline="0" dirty="0" smtClean="0">
                          <a:latin typeface="Arial "/>
                        </a:rPr>
                        <a:t> </a:t>
                      </a:r>
                    </a:p>
                    <a:p>
                      <a:pPr algn="l"/>
                      <a:r>
                        <a:rPr lang="en-US" sz="1900" baseline="0" dirty="0" smtClean="0">
                          <a:latin typeface="Arial "/>
                        </a:rPr>
                        <a:t>the Main Roadway?</a:t>
                      </a:r>
                      <a:endParaRPr lang="en-US" sz="1900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 smtClean="0">
                          <a:latin typeface="Arial "/>
                        </a:rPr>
                        <a:t>Did you not protect </a:t>
                      </a:r>
                    </a:p>
                    <a:p>
                      <a:pPr algn="l"/>
                      <a:r>
                        <a:rPr lang="en-US" sz="1900" baseline="0" dirty="0" smtClean="0">
                          <a:latin typeface="Arial "/>
                        </a:rPr>
                        <a:t>the Main Roadway</a:t>
                      </a:r>
                      <a:r>
                        <a:rPr lang="en-US" sz="1900" dirty="0" smtClean="0">
                          <a:latin typeface="Arial "/>
                        </a:rPr>
                        <a:t>?</a:t>
                      </a:r>
                      <a:endParaRPr lang="en-US" sz="1900" dirty="0">
                        <a:latin typeface="Arial 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2951285">
                <a:tc>
                  <a:txBody>
                    <a:bodyPr/>
                    <a:lstStyle/>
                    <a:p>
                      <a:pPr lvl="0"/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State Department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of Transportation</a:t>
                      </a: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gives your city $50,000 for proactively protecting the roadways and maintaining connectivity throughout the region.</a:t>
                      </a:r>
                      <a:endParaRPr lang="en-US" sz="1900" kern="1200" dirty="0">
                        <a:solidFill>
                          <a:schemeClr val="dk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main roadway and evacuation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route buckled under the high heat, making it impassible for residents and through-way traffic. </a:t>
                      </a: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This created major issues for the hospital and police/fire to respond to health emergencies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. The City Council removes $10,000 from your budget to pay for the overtime of emergency personnel.</a:t>
                      </a:r>
                      <a:endParaRPr lang="en-US" sz="1900" kern="1200" dirty="0" smtClean="0">
                        <a:solidFill>
                          <a:schemeClr val="dk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581400" y="2057400"/>
            <a:ext cx="637419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391400" y="1905000"/>
            <a:ext cx="63742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757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6314" y="304800"/>
            <a:ext cx="39757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Senior Center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740253"/>
              </p:ext>
            </p:extLst>
          </p:nvPr>
        </p:nvGraphicFramePr>
        <p:xfrm>
          <a:off x="422101" y="1933574"/>
          <a:ext cx="8242300" cy="40100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21150"/>
                <a:gridCol w="4121150"/>
              </a:tblGrid>
              <a:tr h="962026"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latin typeface="Arial "/>
                        </a:rPr>
                        <a:t>Did</a:t>
                      </a:r>
                      <a:r>
                        <a:rPr lang="en-US" sz="2200" baseline="0" dirty="0" smtClean="0">
                          <a:latin typeface="Arial "/>
                        </a:rPr>
                        <a:t> y</a:t>
                      </a:r>
                      <a:r>
                        <a:rPr lang="en-US" sz="2200" dirty="0" smtClean="0">
                          <a:latin typeface="Arial "/>
                        </a:rPr>
                        <a:t>ou protect</a:t>
                      </a:r>
                      <a:r>
                        <a:rPr lang="en-US" sz="2200" baseline="0" dirty="0" smtClean="0">
                          <a:latin typeface="Arial "/>
                        </a:rPr>
                        <a:t> </a:t>
                      </a:r>
                    </a:p>
                    <a:p>
                      <a:pPr algn="l"/>
                      <a:r>
                        <a:rPr lang="en-US" sz="2200" baseline="0" dirty="0" smtClean="0">
                          <a:latin typeface="Arial "/>
                        </a:rPr>
                        <a:t>the Senior Center?</a:t>
                      </a:r>
                      <a:endParaRPr lang="en-US" sz="2200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 smtClean="0">
                          <a:latin typeface="Arial "/>
                        </a:rPr>
                        <a:t>Did you not protect </a:t>
                      </a:r>
                    </a:p>
                    <a:p>
                      <a:pPr algn="l"/>
                      <a:r>
                        <a:rPr lang="en-US" sz="2200" dirty="0" smtClean="0">
                          <a:latin typeface="Arial "/>
                        </a:rPr>
                        <a:t>the Senior</a:t>
                      </a:r>
                      <a:r>
                        <a:rPr lang="en-US" sz="2200" baseline="0" dirty="0" smtClean="0">
                          <a:latin typeface="Arial "/>
                        </a:rPr>
                        <a:t> Center</a:t>
                      </a:r>
                      <a:r>
                        <a:rPr lang="en-US" sz="2200" dirty="0" smtClean="0">
                          <a:latin typeface="Arial "/>
                        </a:rPr>
                        <a:t>?</a:t>
                      </a:r>
                      <a:endParaRPr lang="en-US" sz="2200" dirty="0">
                        <a:latin typeface="Arial 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3048000">
                <a:tc>
                  <a:txBody>
                    <a:bodyPr/>
                    <a:lstStyle/>
                    <a:p>
                      <a:pPr lvl="0"/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The State’s Department of Aging rewards</a:t>
                      </a:r>
                      <a:r>
                        <a:rPr lang="en-US" sz="2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you with $40,000  for your work protecting and prioritizing the elderly in the city. </a:t>
                      </a:r>
                      <a:endParaRPr lang="en-US" sz="2200" kern="1200" dirty="0" smtClean="0">
                        <a:solidFill>
                          <a:schemeClr val="tx1"/>
                        </a:solidFill>
                        <a:effectLst/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city’s medical staff is overwhelmed</a:t>
                      </a:r>
                      <a:r>
                        <a:rPr lang="en-US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by the sudden onset of heat illness at the Senior Center. The City Council removes $10,000 from your budget to pay for their overtime.</a:t>
                      </a:r>
                      <a:endParaRPr lang="en-US" sz="2200" kern="1200" dirty="0" smtClean="0">
                        <a:solidFill>
                          <a:schemeClr val="dk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581400" y="2057400"/>
            <a:ext cx="637419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391400" y="1933574"/>
            <a:ext cx="63742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215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1066800"/>
            <a:ext cx="576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Townhomes (cont.)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069583"/>
              </p:ext>
            </p:extLst>
          </p:nvPr>
        </p:nvGraphicFramePr>
        <p:xfrm>
          <a:off x="0" y="1676400"/>
          <a:ext cx="9131300" cy="477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43"/>
                <a:gridCol w="7273957"/>
              </a:tblGrid>
              <a:tr h="61198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 "/>
                        </a:rPr>
                        <a:t>Impact Category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Example </a:t>
                      </a:r>
                      <a:r>
                        <a:rPr lang="en-US" dirty="0" smtClean="0">
                          <a:latin typeface="Arial "/>
                        </a:rPr>
                        <a:t>Impacts of High Heat Day on Townhomes and Cascading</a:t>
                      </a:r>
                      <a:r>
                        <a:rPr lang="en-US" baseline="0" dirty="0" smtClean="0">
                          <a:latin typeface="Arial "/>
                        </a:rPr>
                        <a:t> Impacts on City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Infrastructure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indent="-283464">
                        <a:buFont typeface="Arial" panose="020B0604020202020204" pitchFamily="34" charset="0"/>
                        <a:buChar char="•"/>
                      </a:pP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If residents have window air-conditioning units, they will be used more,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i</a:t>
                      </a: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ncreasing the need for repair, and replacement of units,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and placing extra </a:t>
                      </a: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demand on the grid, which could contribute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 to potential grid failure.</a:t>
                      </a:r>
                      <a:endParaRPr lang="en-US" sz="1900" kern="120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014646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Social Systems &amp;</a:t>
                      </a:r>
                      <a:r>
                        <a:rPr lang="en-US" sz="1600" b="1" baseline="0" dirty="0" smtClean="0">
                          <a:latin typeface="Arial "/>
                        </a:rPr>
                        <a:t> Public Health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dirty="0" smtClean="0">
                          <a:latin typeface="Arial "/>
                        </a:rPr>
                        <a:t>Lack of cooling and ventilation will cause increasingly uncomfortable and dangerous temperatures inside the residences, resulting in increasing heat-related illnesses and related deaths of residents.</a:t>
                      </a:r>
                      <a:r>
                        <a:rPr lang="en-US" sz="1900" baseline="0" dirty="0" smtClean="0">
                          <a:latin typeface="Arial "/>
                        </a:rPr>
                        <a:t> Elevated concern for elderly and very young residents.</a:t>
                      </a:r>
                    </a:p>
                  </a:txBody>
                  <a:tcPr anchor="ctr"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Economic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Increased costs to employers from lost productivity and loss of income to individuals too sick to work. </a:t>
                      </a:r>
                    </a:p>
                  </a:txBody>
                  <a:tcPr anchor="ctr"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Environmental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 smtClean="0">
                          <a:latin typeface="Arial "/>
                        </a:rPr>
                        <a:t>Increased</a:t>
                      </a:r>
                      <a:r>
                        <a:rPr lang="en-US" sz="1900" baseline="0" dirty="0" smtClean="0">
                          <a:latin typeface="Arial "/>
                        </a:rPr>
                        <a:t> use of air conditioning (when residents can afford it) resulting in additional greenhouse gas emissions.</a:t>
                      </a:r>
                      <a:endParaRPr lang="en-US" sz="1900" dirty="0">
                        <a:latin typeface="Arial 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5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399" y="2951754"/>
            <a:ext cx="421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Blank for printing purposes</a:t>
            </a:r>
            <a:endParaRPr lang="en-US" sz="2400" b="1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21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1066800"/>
            <a:ext cx="6061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Senior Center (cont.)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981144"/>
              </p:ext>
            </p:extLst>
          </p:nvPr>
        </p:nvGraphicFramePr>
        <p:xfrm>
          <a:off x="59826" y="1676400"/>
          <a:ext cx="9071474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174"/>
                <a:gridCol w="7226300"/>
              </a:tblGrid>
              <a:tr h="61198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 "/>
                        </a:rPr>
                        <a:t>Impact Category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 "/>
                        </a:rPr>
                        <a:t>Example</a:t>
                      </a:r>
                      <a:r>
                        <a:rPr lang="en-US" baseline="0" dirty="0" smtClean="0">
                          <a:latin typeface="Arial "/>
                        </a:rPr>
                        <a:t> </a:t>
                      </a:r>
                      <a:r>
                        <a:rPr lang="en-US" dirty="0" smtClean="0">
                          <a:latin typeface="Arial "/>
                        </a:rPr>
                        <a:t>Impacts of High Heat Day on Senior Center and Cascading</a:t>
                      </a:r>
                      <a:r>
                        <a:rPr lang="en-US" baseline="0" dirty="0" smtClean="0">
                          <a:latin typeface="Arial "/>
                        </a:rPr>
                        <a:t> Impacts on City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Infrastructure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Building’s air conditioning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system will likely run at its highest capacity, increasing risk of failure, and putting additional pressure on the grid. 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014646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Social Systems &amp;</a:t>
                      </a:r>
                      <a:r>
                        <a:rPr lang="en-US" sz="1600" b="1" baseline="0" dirty="0" smtClean="0">
                          <a:latin typeface="Arial "/>
                        </a:rPr>
                        <a:t> Public Health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 smtClean="0">
                          <a:latin typeface="Arial "/>
                        </a:rPr>
                        <a:t>The elderly</a:t>
                      </a:r>
                      <a:r>
                        <a:rPr lang="en-US" sz="1800" baseline="0" dirty="0" smtClean="0">
                          <a:latin typeface="Arial "/>
                        </a:rPr>
                        <a:t> </a:t>
                      </a:r>
                      <a:r>
                        <a:rPr lang="en-US" sz="1800" dirty="0" smtClean="0">
                          <a:latin typeface="Arial "/>
                        </a:rPr>
                        <a:t>are more vulnerable to heat</a:t>
                      </a:r>
                      <a:r>
                        <a:rPr lang="en-US" sz="1800" baseline="0" dirty="0" smtClean="0">
                          <a:latin typeface="Arial "/>
                        </a:rPr>
                        <a:t> due to their reduced ability to perspire, elevating potential for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heat-related illness and death.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 "/>
                        </a:rPr>
                        <a:t>Especially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 with a very high heat day, the onset of symptoms can be very quick and overwhelm/overwork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 "/>
                        </a:rPr>
                        <a:t>the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 Center’s </a:t>
                      </a:r>
                      <a:r>
                        <a:rPr lang="en-US" sz="1800" baseline="0" dirty="0" smtClean="0">
                          <a:latin typeface="Arial "/>
                        </a:rPr>
                        <a:t>and city’s </a:t>
                      </a:r>
                      <a:r>
                        <a:rPr lang="en-US" sz="1800" dirty="0" smtClean="0">
                          <a:latin typeface="Arial "/>
                        </a:rPr>
                        <a:t>medical and emergency response staff.</a:t>
                      </a:r>
                    </a:p>
                  </a:txBody>
                  <a:tcPr anchor="ctr"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Economic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 smtClean="0">
                          <a:latin typeface="Arial "/>
                        </a:rPr>
                        <a:t>Cost for overtime labor required from</a:t>
                      </a:r>
                      <a:r>
                        <a:rPr lang="en-US" sz="1800" baseline="0" dirty="0" smtClean="0">
                          <a:latin typeface="Arial "/>
                        </a:rPr>
                        <a:t> on-site medical staff because of increased 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latin typeface="Arial "/>
                        </a:rPr>
                        <a:t>heat-related illness and death among </a:t>
                      </a:r>
                      <a:r>
                        <a:rPr lang="en-US" sz="1800" baseline="0" dirty="0" smtClean="0">
                          <a:latin typeface="Arial "/>
                        </a:rPr>
                        <a:t>residents.</a:t>
                      </a:r>
                    </a:p>
                  </a:txBody>
                  <a:tcPr anchor="ctr"/>
                </a:tc>
              </a:tr>
              <a:tr h="35456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Environmental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 smtClean="0">
                          <a:latin typeface="Arial "/>
                        </a:rPr>
                        <a:t>Increased use of generators in the event of a power outage</a:t>
                      </a:r>
                      <a:r>
                        <a:rPr lang="en-US" sz="1800" baseline="0" dirty="0" smtClean="0">
                          <a:latin typeface="Arial "/>
                        </a:rPr>
                        <a:t>, resulting in increased greenhouse gas emissions and localized air pollution.</a:t>
                      </a:r>
                      <a:endParaRPr lang="en-US" sz="1800" dirty="0" smtClean="0">
                        <a:latin typeface="Arial 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207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1066800"/>
            <a:ext cx="6221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Main Roadway (cont.)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726194"/>
              </p:ext>
            </p:extLst>
          </p:nvPr>
        </p:nvGraphicFramePr>
        <p:xfrm>
          <a:off x="32616" y="1752600"/>
          <a:ext cx="9053367" cy="4352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1491"/>
                <a:gridCol w="7211876"/>
              </a:tblGrid>
              <a:tr h="75980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 "/>
                        </a:rPr>
                        <a:t>Impact Category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Example </a:t>
                      </a:r>
                      <a:r>
                        <a:rPr lang="en-US" dirty="0" smtClean="0">
                          <a:latin typeface="Arial "/>
                        </a:rPr>
                        <a:t>Impacts of High Heat Day on Main</a:t>
                      </a:r>
                      <a:r>
                        <a:rPr lang="en-US" baseline="0" dirty="0" smtClean="0">
                          <a:latin typeface="Arial "/>
                        </a:rPr>
                        <a:t> Roadway</a:t>
                      </a:r>
                      <a:r>
                        <a:rPr lang="en-US" dirty="0" smtClean="0">
                          <a:latin typeface="Arial "/>
                        </a:rPr>
                        <a:t> and Cascading</a:t>
                      </a:r>
                      <a:r>
                        <a:rPr lang="en-US" baseline="0" dirty="0" smtClean="0">
                          <a:latin typeface="Arial "/>
                        </a:rPr>
                        <a:t> Impacts on City</a:t>
                      </a:r>
                      <a:endParaRPr lang="en-US" dirty="0">
                        <a:latin typeface="Arial "/>
                      </a:endParaRPr>
                    </a:p>
                  </a:txBody>
                  <a:tcPr/>
                </a:tc>
              </a:tr>
              <a:tr h="79598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Infrastructure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indent="-283464">
                        <a:buFont typeface="Arial" panose="020B0604020202020204" pitchFamily="34" charset="0"/>
                        <a:buChar char="•"/>
                      </a:pPr>
                      <a:r>
                        <a:rPr lang="en-US" sz="1900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Increased</a:t>
                      </a: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chance of damage such as buckling or destruction to roadway, creating connectivity issues for the city and region. </a:t>
                      </a:r>
                    </a:p>
                  </a:txBody>
                  <a:tcPr anchor="ctr"/>
                </a:tc>
              </a:tr>
              <a:tr h="120443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Social Systems &amp;</a:t>
                      </a:r>
                      <a:r>
                        <a:rPr lang="en-US" sz="1600" b="1" baseline="0" dirty="0" smtClean="0">
                          <a:latin typeface="Arial "/>
                        </a:rPr>
                        <a:t> Public Health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3464" marR="0" indent="-283464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baseline="0" dirty="0" smtClean="0">
                          <a:latin typeface="Arial "/>
                        </a:rPr>
                        <a:t>Heat damage could prevent passage of emergency vehicles and prevent workers from reaching work or students from reaching school. </a:t>
                      </a:r>
                    </a:p>
                  </a:txBody>
                  <a:tcPr anchor="ctr"/>
                </a:tc>
              </a:tr>
              <a:tr h="79598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Economic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Roadway repair and rebuilding costs, including labor, impacts to city budget.</a:t>
                      </a:r>
                    </a:p>
                  </a:txBody>
                  <a:tcPr anchor="ctr"/>
                </a:tc>
              </a:tr>
              <a:tr h="79598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 "/>
                        </a:rPr>
                        <a:t>Environmental</a:t>
                      </a:r>
                      <a:endParaRPr lang="en-US" sz="1600" b="1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dirty="0" smtClean="0">
                          <a:latin typeface="Arial "/>
                        </a:rPr>
                        <a:t>Increase</a:t>
                      </a:r>
                      <a:r>
                        <a:rPr lang="en-US" sz="1900" baseline="0" dirty="0" smtClean="0">
                          <a:latin typeface="Arial "/>
                        </a:rPr>
                        <a:t>d stormwater runoff of roadways, causing increased oil and grease to enter the local waterways.</a:t>
                      </a:r>
                      <a:endParaRPr lang="en-US" sz="1900" dirty="0" smtClean="0">
                        <a:latin typeface="Arial 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118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6314" y="304800"/>
            <a:ext cx="39757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Heat Day: 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Plant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183971"/>
              </p:ext>
            </p:extLst>
          </p:nvPr>
        </p:nvGraphicFramePr>
        <p:xfrm>
          <a:off x="628650" y="1922007"/>
          <a:ext cx="7861300" cy="4191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30650"/>
                <a:gridCol w="3930650"/>
              </a:tblGrid>
              <a:tr h="1019313"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latin typeface="Arial "/>
                        </a:rPr>
                        <a:t>Did you protect</a:t>
                      </a:r>
                      <a:r>
                        <a:rPr lang="en-US" sz="2100" baseline="0" dirty="0" smtClean="0">
                          <a:latin typeface="Arial "/>
                        </a:rPr>
                        <a:t> </a:t>
                      </a:r>
                    </a:p>
                    <a:p>
                      <a:pPr algn="l"/>
                      <a:r>
                        <a:rPr lang="en-US" sz="2100" baseline="0" dirty="0" smtClean="0">
                          <a:latin typeface="Arial "/>
                        </a:rPr>
                        <a:t>the Power Plant?</a:t>
                      </a:r>
                      <a:endParaRPr lang="en-US" sz="2100" dirty="0">
                        <a:latin typeface="Arial 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latin typeface="Arial "/>
                        </a:rPr>
                        <a:t>Did you not protect </a:t>
                      </a:r>
                    </a:p>
                    <a:p>
                      <a:pPr algn="l"/>
                      <a:r>
                        <a:rPr lang="en-US" sz="2100" baseline="0" dirty="0" smtClean="0">
                          <a:latin typeface="Arial "/>
                        </a:rPr>
                        <a:t>the Power Plant</a:t>
                      </a:r>
                      <a:r>
                        <a:rPr lang="en-US" sz="2100" dirty="0" smtClean="0">
                          <a:latin typeface="Arial "/>
                        </a:rPr>
                        <a:t>?</a:t>
                      </a:r>
                      <a:endParaRPr lang="en-US" sz="2100" dirty="0">
                        <a:latin typeface="Arial 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3171687">
                <a:tc>
                  <a:txBody>
                    <a:bodyPr/>
                    <a:lstStyle/>
                    <a:p>
                      <a:pPr lvl="0"/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You managed to avoid any brown- or black-outs despite the sudden increase</a:t>
                      </a:r>
                      <a:r>
                        <a:rPr lang="en-US" sz="21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in demand</a:t>
                      </a:r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21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You receive an additional $100,000 in your budget from the increased economic activity.</a:t>
                      </a:r>
                      <a:endParaRPr lang="en-US" sz="2100" kern="1200" dirty="0">
                        <a:solidFill>
                          <a:schemeClr val="dk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The city has an isolated brownout</a:t>
                      </a:r>
                      <a:r>
                        <a:rPr lang="en-US" sz="21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in the downtown area</a:t>
                      </a:r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resulting in a $100,000 impact to the city's economy. You lose $90,000 from your budget to support the area’s businesses</a:t>
                      </a:r>
                      <a:r>
                        <a:rPr lang="en-US" sz="2100" kern="1200" baseline="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that lost productive time during the brownout</a:t>
                      </a:r>
                      <a:r>
                        <a:rPr lang="en-US" sz="2100" kern="1200" dirty="0" smtClean="0">
                          <a:solidFill>
                            <a:schemeClr val="dk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581400" y="2114549"/>
            <a:ext cx="637419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thumbs up thumbs down"/>
          <p:cNvPicPr>
            <a:picLocks noChangeAspect="1" noChangeArrowheads="1"/>
          </p:cNvPicPr>
          <p:nvPr/>
        </p:nvPicPr>
        <p:blipFill rotWithShape="1"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391400" y="1933574"/>
            <a:ext cx="63742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861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1225</Words>
  <Application>Microsoft Office PowerPoint</Application>
  <PresentationFormat>On-screen Show (4:3)</PresentationFormat>
  <Paragraphs>104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AECOM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D'Souza, Shereen</dc:creator>
  <cp:lastModifiedBy>D'Souza, Shereen</cp:lastModifiedBy>
  <cp:revision>3</cp:revision>
  <cp:lastPrinted>2018-11-14T00:36:36Z</cp:lastPrinted>
  <dcterms:created xsi:type="dcterms:W3CDTF">2018-11-14T00:32:55Z</dcterms:created>
  <dcterms:modified xsi:type="dcterms:W3CDTF">2018-11-14T00:37:37Z</dcterms:modified>
</cp:coreProperties>
</file>