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9"/>
  </p:notesMasterIdLst>
  <p:handoutMasterIdLst>
    <p:handoutMasterId r:id="rId20"/>
  </p:handoutMasterIdLst>
  <p:sldIdLst>
    <p:sldId id="660" r:id="rId2"/>
    <p:sldId id="765" r:id="rId3"/>
    <p:sldId id="775" r:id="rId4"/>
    <p:sldId id="776" r:id="rId5"/>
    <p:sldId id="777" r:id="rId6"/>
    <p:sldId id="780" r:id="rId7"/>
    <p:sldId id="774" r:id="rId8"/>
    <p:sldId id="766" r:id="rId9"/>
    <p:sldId id="743" r:id="rId10"/>
    <p:sldId id="779" r:id="rId11"/>
    <p:sldId id="767" r:id="rId12"/>
    <p:sldId id="768" r:id="rId13"/>
    <p:sldId id="769" r:id="rId14"/>
    <p:sldId id="770" r:id="rId15"/>
    <p:sldId id="771" r:id="rId16"/>
    <p:sldId id="772" r:id="rId17"/>
    <p:sldId id="7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Souza, Shereen" initials="DS" lastIdx="4" clrIdx="0"/>
  <p:cmAuthor id="1" name="Bonham-Carter, Claire" initials="BC" lastIdx="13" clrIdx="1"/>
  <p:cmAuthor id="2" name="Still, Claire" initials="SC"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735744"/>
    <a:srgbClr val="000000"/>
    <a:srgbClr val="8B89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55" autoAdjust="0"/>
    <p:restoredTop sz="65343" autoAdjust="0"/>
  </p:normalViewPr>
  <p:slideViewPr>
    <p:cSldViewPr snapToGrid="0" showGuides="1">
      <p:cViewPr varScale="1">
        <p:scale>
          <a:sx n="57" d="100"/>
          <a:sy n="57" d="100"/>
        </p:scale>
        <p:origin x="-2347" y="-77"/>
      </p:cViewPr>
      <p:guideLst>
        <p:guide orient="horz" pos="4035"/>
        <p:guide orient="horz" pos="1215"/>
        <p:guide orient="horz" pos="4123"/>
        <p:guide orient="horz" pos="2736"/>
        <p:guide orient="horz" pos="398"/>
        <p:guide orient="horz" pos="864"/>
        <p:guide pos="288"/>
        <p:guide pos="5472"/>
        <p:guide pos="1417"/>
        <p:guide pos="1650"/>
        <p:guide pos="2757"/>
        <p:guide pos="2969"/>
        <p:guide pos="4117"/>
        <p:guide pos="4350"/>
      </p:guideLst>
    </p:cSldViewPr>
  </p:slideViewPr>
  <p:notesTextViewPr>
    <p:cViewPr>
      <p:scale>
        <a:sx n="100" d="100"/>
        <a:sy n="100" d="100"/>
      </p:scale>
      <p:origin x="0" y="0"/>
    </p:cViewPr>
  </p:notesTextViewPr>
  <p:sorterViewPr>
    <p:cViewPr>
      <p:scale>
        <a:sx n="60" d="100"/>
        <a:sy n="60" d="100"/>
      </p:scale>
      <p:origin x="0" y="9114"/>
    </p:cViewPr>
  </p:sorterViewPr>
  <p:notesViewPr>
    <p:cSldViewPr snapToGrid="0">
      <p:cViewPr varScale="1">
        <p:scale>
          <a:sx n="67" d="100"/>
          <a:sy n="67" d="100"/>
        </p:scale>
        <p:origin x="-3106"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922B889-A42C-4E1F-90D8-5071E3C04071}" type="datetimeFigureOut">
              <a:rPr lang="en-US" smtClean="0"/>
              <a:t>11/13/2018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CCD9C23-0832-4ECA-9C9B-3F2D99282640}" type="slidenum">
              <a:rPr lang="en-US" smtClean="0"/>
              <a:t>‹#›</a:t>
            </a:fld>
            <a:endParaRPr lang="en-US" dirty="0"/>
          </a:p>
        </p:txBody>
      </p:sp>
    </p:spTree>
    <p:extLst>
      <p:ext uri="{BB962C8B-B14F-4D97-AF65-F5344CB8AC3E}">
        <p14:creationId xmlns:p14="http://schemas.microsoft.com/office/powerpoint/2010/main" val="346617875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FE9CEB45-0962-4FE3-BF2A-53CDF9A60254}" type="datetimeFigureOut">
              <a:rPr lang="en-US" smtClean="0"/>
              <a:pPr/>
              <a:t>11/13/2018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560B52A1-CCB2-4AAD-86EF-43FEE5A3BB26}" type="slidenum">
              <a:rPr lang="en-US" smtClean="0"/>
              <a:pPr/>
              <a:t>‹#›</a:t>
            </a:fld>
            <a:endParaRPr lang="en-US" dirty="0"/>
          </a:p>
        </p:txBody>
      </p:sp>
    </p:spTree>
    <p:extLst>
      <p:ext uri="{BB962C8B-B14F-4D97-AF65-F5344CB8AC3E}">
        <p14:creationId xmlns:p14="http://schemas.microsoft.com/office/powerpoint/2010/main" val="3450348614"/>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Speaker Notes:</a:t>
            </a:r>
          </a:p>
          <a:p>
            <a:endParaRPr lang="en-US" sz="1200" b="1" dirty="0" smtClean="0"/>
          </a:p>
          <a:p>
            <a:r>
              <a:rPr lang="en-US" sz="1200" dirty="0" smtClean="0"/>
              <a:t>The</a:t>
            </a:r>
            <a:r>
              <a:rPr lang="en-US" sz="1200" baseline="0" dirty="0" smtClean="0"/>
              <a:t> purpose of this training is to educate city staff about climate change and its impacts to city assets and operations. Climate change will affect many of the environmental conditions that our city currently considers during planning, design, construction, and maintenance of city assets and staff need to proactively address these challenges to maintain core city services and functions in a changing climate. </a:t>
            </a:r>
            <a:br>
              <a:rPr lang="en-US" sz="1200" baseline="0" dirty="0" smtClean="0"/>
            </a:br>
            <a:endParaRPr lang="en-US" sz="1200" baseline="0" dirty="0" smtClean="0"/>
          </a:p>
          <a:p>
            <a:r>
              <a:rPr lang="en-US" sz="1200" baseline="0" dirty="0" smtClean="0"/>
              <a:t>This training focuses on impacts of extreme heat days on a city and its residents, as a result of climate change and provides tools, exercises, and case studies to educate staff, encourage cross-department collaboration, and promote incorporation of climate change and resilience considerations into day to day activities. Many of the topics covered in this training are focused on heat hazards; however, the concepts can be applied to other climate change hazards as well. The goal of the training is to equip city staff with the knowledge and resources to “mainstream” or “operationalize” climate change preparedness and resilience into planning, engineering, operations, and maintenance activities.</a:t>
            </a:r>
          </a:p>
          <a:p>
            <a:endParaRPr lang="en-US" sz="1200" baseline="0" dirty="0" smtClean="0"/>
          </a:p>
          <a:p>
            <a:r>
              <a:rPr lang="en-US" sz="1200" baseline="0" dirty="0" smtClean="0"/>
              <a:t>Many cities are completing climate change vulnerability and risk assessments to better understand how climate change will impact their assets and operations. City staff are increasingly being asked to lead, manage, or participate in these assessments. This training also provides an overview of the climate change vulnerability and risk assessment process to build capacity for city staff to support these ongoing efforts and understand what type of data and other information may be requested of them as part of these assessments and why their participation is critical.</a:t>
            </a:r>
            <a:endParaRPr lang="en-US" sz="1200"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2</a:t>
            </a:fld>
            <a:endParaRPr lang="en-US" dirty="0"/>
          </a:p>
        </p:txBody>
      </p:sp>
      <p:sp>
        <p:nvSpPr>
          <p:cNvPr id="5" name="Date Placeholder 4"/>
          <p:cNvSpPr>
            <a:spLocks noGrp="1"/>
          </p:cNvSpPr>
          <p:nvPr>
            <p:ph type="dt" idx="11"/>
          </p:nvPr>
        </p:nvSpPr>
        <p:spPr/>
        <p:txBody>
          <a:bodyPr/>
          <a:lstStyle/>
          <a:p>
            <a:fld id="{08C90AF4-8A34-4356-BEFC-1E33E1028854}" type="datetime1">
              <a:rPr lang="en-US" smtClean="0"/>
              <a:t>11/13/2018</a:t>
            </a:fld>
            <a:endParaRPr lang="en-US" dirty="0"/>
          </a:p>
        </p:txBody>
      </p:sp>
    </p:spTree>
    <p:extLst>
      <p:ext uri="{BB962C8B-B14F-4D97-AF65-F5344CB8AC3E}">
        <p14:creationId xmlns:p14="http://schemas.microsoft.com/office/powerpoint/2010/main" val="3246868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b="1" baseline="0" dirty="0" smtClean="0"/>
          </a:p>
          <a:p>
            <a:r>
              <a:rPr lang="en-US" b="0" baseline="0" dirty="0" smtClean="0"/>
              <a:t>As noted for the previous slide, the first step in the adaptation planning process is normally a review of the science, but in the game, the science review has already been done and will be presented to players in the form of a climate scenario card. As such, we start the game with a focus on getting to know the city. In real life, this step is done by default through the knowledge and expertise of city staff, although the process of familiarizing oneself with key players in an adaptation planning process, and with the layout of your city from a risk and adaptation planning perspective are important steps in real-world adaptation planning. </a:t>
            </a:r>
          </a:p>
          <a:p>
            <a:endParaRPr lang="en-US" b="0" baseline="0" dirty="0" smtClean="0"/>
          </a:p>
          <a:p>
            <a:r>
              <a:rPr lang="en-US" b="0" baseline="0" dirty="0" smtClean="0"/>
              <a:t>The first step in the game will be to take some time to get acquainted with our fictitious city, our roles and the game board.</a:t>
            </a:r>
          </a:p>
        </p:txBody>
      </p:sp>
      <p:sp>
        <p:nvSpPr>
          <p:cNvPr id="4" name="Slide Number Placeholder 3"/>
          <p:cNvSpPr>
            <a:spLocks noGrp="1"/>
          </p:cNvSpPr>
          <p:nvPr>
            <p:ph type="sldNum" sz="quarter" idx="10"/>
          </p:nvPr>
        </p:nvSpPr>
        <p:spPr/>
        <p:txBody>
          <a:bodyPr/>
          <a:lstStyle/>
          <a:p>
            <a:fld id="{C4C9B05C-733B-4589-AB9F-7464574A668E}" type="slidenum">
              <a:rPr lang="en-US" smtClean="0">
                <a:solidFill>
                  <a:prstClr val="black"/>
                </a:solidFill>
              </a:rPr>
              <a:pPr/>
              <a:t>11</a:t>
            </a:fld>
            <a:endParaRPr lang="en-US" dirty="0">
              <a:solidFill>
                <a:prstClr val="black"/>
              </a:solidFill>
            </a:endParaRPr>
          </a:p>
        </p:txBody>
      </p:sp>
      <p:sp>
        <p:nvSpPr>
          <p:cNvPr id="5" name="Date Placeholder 4"/>
          <p:cNvSpPr>
            <a:spLocks noGrp="1"/>
          </p:cNvSpPr>
          <p:nvPr>
            <p:ph type="dt" idx="11"/>
          </p:nvPr>
        </p:nvSpPr>
        <p:spPr/>
        <p:txBody>
          <a:bodyPr/>
          <a:lstStyle/>
          <a:p>
            <a:fld id="{3F414721-D1B2-4E5D-B13D-4DF5020C2001}" type="datetime1">
              <a:rPr lang="en-US" smtClean="0"/>
              <a:t>11/13/2018</a:t>
            </a:fld>
            <a:endParaRPr lang="en-US" dirty="0"/>
          </a:p>
        </p:txBody>
      </p:sp>
    </p:spTree>
    <p:extLst>
      <p:ext uri="{BB962C8B-B14F-4D97-AF65-F5344CB8AC3E}">
        <p14:creationId xmlns:p14="http://schemas.microsoft.com/office/powerpoint/2010/main" val="247097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Speaker </a:t>
            </a:r>
            <a:r>
              <a:rPr lang="en-US" b="1" baseline="0" dirty="0" smtClean="0"/>
              <a:t>Notes:</a:t>
            </a:r>
            <a:endParaRPr lang="en-US" b="1" baseline="0" dirty="0" smtClean="0"/>
          </a:p>
          <a:p>
            <a:endParaRPr lang="en-US" b="1"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smtClean="0"/>
              <a:t>The first section of the game will focus</a:t>
            </a:r>
            <a:r>
              <a:rPr lang="en-US" i="0" baseline="0" dirty="0" smtClean="0"/>
              <a:t> on inventorying the assets in the city and deciding which are the most critical for the city’s resilience. In a typical asset inventory process, we would identify categories and individual assets; meet with managers and stakeholders, collect data and identify gaps; and select the assets on which to focus further analysis. These steps are embedded in the questions listed on this slide.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baseline="0" dirty="0" smtClean="0"/>
              <a:t>The images to the right are of the game pieces and worksheets we’ll use during this step.</a:t>
            </a:r>
          </a:p>
          <a:p>
            <a:pPr marL="0" indent="0">
              <a:buFont typeface="Arial" panose="020B0604020202020204" pitchFamily="34" charset="0"/>
              <a:buNone/>
            </a:pPr>
            <a:endParaRPr lang="en-US" sz="1200" i="1"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12</a:t>
            </a:fld>
            <a:endParaRPr lang="en-US" dirty="0"/>
          </a:p>
        </p:txBody>
      </p:sp>
      <p:sp>
        <p:nvSpPr>
          <p:cNvPr id="5" name="Date Placeholder 4"/>
          <p:cNvSpPr>
            <a:spLocks noGrp="1"/>
          </p:cNvSpPr>
          <p:nvPr>
            <p:ph type="dt" idx="11"/>
          </p:nvPr>
        </p:nvSpPr>
        <p:spPr/>
        <p:txBody>
          <a:bodyPr/>
          <a:lstStyle/>
          <a:p>
            <a:fld id="{30FCC1AE-C43F-4C38-ABC9-DD360133A20D}"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The Vulnerability Assessment process </a:t>
            </a:r>
            <a:r>
              <a:rPr lang="en-US" sz="1200" kern="1200" baseline="0" dirty="0" smtClean="0">
                <a:solidFill>
                  <a:schemeClr val="tx1"/>
                </a:solidFill>
                <a:effectLst/>
                <a:latin typeface="AECOM Sans" panose="020B0504020202020204" pitchFamily="34" charset="0"/>
                <a:ea typeface="+mn-ea"/>
                <a:cs typeface="+mn-cs"/>
              </a:rPr>
              <a:t>assesses the vulnerability of assets by thinking through the asset’s exposure, sensitivity, and adaptive capacity. This is an important process both in this game, but also in the real world. Understanding the vulnerability of your assets is an essential step to understanding how to protect them. This process normally includes examining the exposure, sensitivity and adaptive capacity of assets.</a:t>
            </a:r>
            <a:endParaRPr lang="en-US" b="0"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indent="0">
              <a:buFont typeface="Arial" panose="020B0604020202020204" pitchFamily="34" charset="0"/>
              <a:buNone/>
            </a:pPr>
            <a:endParaRPr lang="en-US" sz="1200" i="1"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13</a:t>
            </a:fld>
            <a:endParaRPr lang="en-US" dirty="0"/>
          </a:p>
        </p:txBody>
      </p:sp>
      <p:sp>
        <p:nvSpPr>
          <p:cNvPr id="5" name="Date Placeholder 4"/>
          <p:cNvSpPr>
            <a:spLocks noGrp="1"/>
          </p:cNvSpPr>
          <p:nvPr>
            <p:ph type="dt" idx="11"/>
          </p:nvPr>
        </p:nvSpPr>
        <p:spPr/>
        <p:txBody>
          <a:bodyPr/>
          <a:lstStyle/>
          <a:p>
            <a:fld id="{2793EC9D-D2F6-4E6B-8486-585D5758E2DE}"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baseline="0" dirty="0" smtClean="0"/>
              <a:t>During the Vulnerability Assessment section of the game, we will consider the exposure, sensitivity and adaptive capacity of each of our prioritized assets from the asset inventory. One of the steps in this process will be to decide how we will define high, medium and low exposure, sensitivity and adaptive capacity. The definitions at the bottom of this slide are possible definitions for high E, S, AC.</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smtClean="0"/>
              <a:t>In order to come up with</a:t>
            </a:r>
            <a:r>
              <a:rPr lang="en-US" i="0" baseline="0" dirty="0" smtClean="0"/>
              <a:t> a vulnerability score for each asset (and thereby compare one asset’s vulnerability to another’s), we add up its individual exposure, sensitivity and AC scores. In real life, one of these scores, e.g., sensitivity,  may be weighted more than another one, e.g., adaptive capacity. </a:t>
            </a:r>
          </a:p>
          <a:p>
            <a:pPr marL="0" indent="0">
              <a:buFont typeface="Arial" panose="020B0604020202020204" pitchFamily="34" charset="0"/>
              <a:buNone/>
            </a:pPr>
            <a:endParaRPr lang="en-US" sz="1200" i="1" kern="1200" dirty="0" smtClean="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14</a:t>
            </a:fld>
            <a:endParaRPr lang="en-US" dirty="0"/>
          </a:p>
        </p:txBody>
      </p:sp>
      <p:sp>
        <p:nvSpPr>
          <p:cNvPr id="5" name="Date Placeholder 4"/>
          <p:cNvSpPr>
            <a:spLocks noGrp="1"/>
          </p:cNvSpPr>
          <p:nvPr>
            <p:ph type="dt" idx="11"/>
          </p:nvPr>
        </p:nvSpPr>
        <p:spPr/>
        <p:txBody>
          <a:bodyPr/>
          <a:lstStyle/>
          <a:p>
            <a:fld id="{7A96C576-6A75-43F8-980B-12BDABB3C847}"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risk assessment helps differentiate the severity of impacts to different assets that may be exposed to the same climate hazard. </a:t>
            </a:r>
            <a:r>
              <a:rPr lang="en-US" b="1" baseline="0" dirty="0" smtClean="0"/>
              <a:t> </a:t>
            </a:r>
            <a:r>
              <a:rPr lang="en-US" sz="1200" b="0" i="0" baseline="0" dirty="0" smtClean="0">
                <a:latin typeface="Arial" panose="020B0604020202020204" pitchFamily="34" charset="0"/>
              </a:rPr>
              <a:t>In this section of the game, we will develop qualitative consequence statements describing the consequence of an extreme heat impact on an asset. </a:t>
            </a:r>
            <a:r>
              <a:rPr lang="en-US" sz="1200" dirty="0" smtClean="0">
                <a:latin typeface="Gill Sans MT" panose="020B0502020104020203" pitchFamily="34" charset="0"/>
              </a:rPr>
              <a:t>Groups identify consequence of the heat impact on each asset in terms of relative </a:t>
            </a:r>
            <a:r>
              <a:rPr lang="en-US" sz="1200" i="1" dirty="0" smtClean="0">
                <a:latin typeface="Gill Sans MT" panose="020B0502020104020203" pitchFamily="34" charset="0"/>
              </a:rPr>
              <a:t>damage</a:t>
            </a:r>
            <a:r>
              <a:rPr lang="en-US" sz="1200" dirty="0" smtClean="0">
                <a:latin typeface="Gill Sans MT" panose="020B0502020104020203" pitchFamily="34" charset="0"/>
              </a:rPr>
              <a:t>, </a:t>
            </a:r>
            <a:r>
              <a:rPr lang="en-US" sz="1200" i="1" dirty="0" smtClean="0">
                <a:latin typeface="Gill Sans MT" panose="020B0502020104020203" pitchFamily="34" charset="0"/>
              </a:rPr>
              <a:t>disruption</a:t>
            </a:r>
            <a:r>
              <a:rPr lang="en-US" sz="1200" dirty="0" smtClean="0">
                <a:latin typeface="Gill Sans MT" panose="020B0502020104020203" pitchFamily="34" charset="0"/>
              </a:rPr>
              <a:t>, and </a:t>
            </a:r>
            <a:r>
              <a:rPr lang="en-US" sz="1200" i="1" dirty="0" smtClean="0">
                <a:latin typeface="Gill Sans MT" panose="020B0502020104020203" pitchFamily="34" charset="0"/>
              </a:rPr>
              <a:t>cost</a:t>
            </a:r>
            <a:r>
              <a:rPr lang="en-US" sz="1200" dirty="0" smtClean="0">
                <a:latin typeface="Gill Sans MT" panose="020B0502020104020203" pitchFamily="34" charset="0"/>
              </a:rPr>
              <a:t> and complete Risk Assessment Table</a:t>
            </a:r>
          </a:p>
          <a:p>
            <a:endParaRPr lang="en-US" b="1" baseline="0" dirty="0" smtClean="0"/>
          </a:p>
          <a:p>
            <a:r>
              <a:rPr lang="en-US" b="0" baseline="0" dirty="0" smtClean="0"/>
              <a:t>Blackout: https://www.inverse.com/article/30631-lax-sf-ny-power-outages</a:t>
            </a:r>
          </a:p>
          <a:p>
            <a:r>
              <a:rPr lang="en-US" b="0" baseline="0" dirty="0" smtClean="0"/>
              <a:t>Buckled road: http://www.newson6.com/story/15069592/motorcyclist-injured-on-heat-buckled-highway-credits-gear-for-saving-his-life</a:t>
            </a:r>
          </a:p>
          <a:p>
            <a:endParaRPr lang="en-US" b="0" baseline="0" dirty="0" smtClean="0"/>
          </a:p>
          <a:p>
            <a:endParaRPr lang="en-US" b="1"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15</a:t>
            </a:fld>
            <a:endParaRPr lang="en-US" dirty="0"/>
          </a:p>
        </p:txBody>
      </p:sp>
      <p:sp>
        <p:nvSpPr>
          <p:cNvPr id="5" name="Date Placeholder 4"/>
          <p:cNvSpPr>
            <a:spLocks noGrp="1"/>
          </p:cNvSpPr>
          <p:nvPr>
            <p:ph type="dt" idx="11"/>
          </p:nvPr>
        </p:nvSpPr>
        <p:spPr/>
        <p:txBody>
          <a:bodyPr/>
          <a:lstStyle/>
          <a:p>
            <a:fld id="{FBE5F0E1-3C8D-4AE0-A993-BC56EBA00E59}"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AECOM Sans" panose="020B0504020202020204" pitchFamily="34" charset="0"/>
                <a:ea typeface="+mn-ea"/>
                <a:cs typeface="+mn-cs"/>
              </a:rPr>
              <a:t>Physical or structural adaptation strategies refer to on-the-ground</a:t>
            </a:r>
            <a:r>
              <a:rPr lang="en-US" sz="1200" kern="1200" baseline="0" dirty="0" smtClean="0">
                <a:solidFill>
                  <a:schemeClr val="tx1"/>
                </a:solidFill>
                <a:effectLst/>
                <a:latin typeface="AECOM Sans" panose="020B0504020202020204" pitchFamily="34" charset="0"/>
                <a:ea typeface="+mn-ea"/>
                <a:cs typeface="+mn-cs"/>
              </a:rPr>
              <a:t> changes to infrastructure and, for extreme heat, are most likely focused on redesigning or protecting the asset (or population) from heat. </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Governance strategies (such as policies, programs </a:t>
            </a:r>
            <a:r>
              <a:rPr lang="en-US" b="0" baseline="0" dirty="0" err="1" smtClean="0"/>
              <a:t>etc</a:t>
            </a:r>
            <a:r>
              <a:rPr lang="en-US" b="0" baseline="0" dirty="0" smtClean="0"/>
              <a:t>) </a:t>
            </a:r>
            <a:r>
              <a:rPr lang="en-US" sz="1200" kern="1200" baseline="0" dirty="0" smtClean="0">
                <a:solidFill>
                  <a:schemeClr val="tx1"/>
                </a:solidFill>
                <a:effectLst/>
                <a:latin typeface="AECOM Sans" panose="020B0504020202020204" pitchFamily="34" charset="0"/>
                <a:ea typeface="+mn-ea"/>
                <a:cs typeface="+mn-cs"/>
              </a:rPr>
              <a:t>include building code and policy updates, disaster response plans, cool roof or impervious surface ordinances, or city-wide adopting of green infrastructure design guidance which can improve community resilience to future climate change hazards incrementally over time as new projects are implemented</a:t>
            </a:r>
            <a:endParaRPr lang="en-US" b="0" baseline="0" dirty="0" smtClean="0"/>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sz="1200" kern="1200" dirty="0" smtClean="0">
                <a:solidFill>
                  <a:schemeClr val="tx1"/>
                </a:solidFill>
                <a:effectLst/>
                <a:latin typeface="AECOM Sans" panose="020B0504020202020204" pitchFamily="34" charset="0"/>
                <a:ea typeface="+mn-ea"/>
                <a:cs typeface="+mn-cs"/>
              </a:rPr>
              <a:t>In addition to differences between</a:t>
            </a:r>
            <a:r>
              <a:rPr lang="en-US" sz="1200" kern="1200" baseline="0" dirty="0" smtClean="0">
                <a:solidFill>
                  <a:schemeClr val="tx1"/>
                </a:solidFill>
                <a:effectLst/>
                <a:latin typeface="AECOM Sans" panose="020B0504020202020204" pitchFamily="34" charset="0"/>
                <a:ea typeface="+mn-ea"/>
                <a:cs typeface="+mn-cs"/>
              </a:rPr>
              <a:t> structural and non-structural adaptation measures, adaptation strategies can either be asset-specific or regional in nature. Regional strategies will require collaboration across multiple stakeholders and agencies and may be necessary particularly at political boundaries (for example, county or city lines) where an integrated solution is required. </a:t>
            </a:r>
            <a:endParaRPr lang="en-US" b="0" baseline="0" dirty="0" smtClean="0"/>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In this section of the game, </a:t>
            </a:r>
          </a:p>
          <a:p>
            <a:pPr marL="171450" indent="-171450">
              <a:buFont typeface="Arial" panose="020B0604020202020204" pitchFamily="34" charset="0"/>
              <a:buChar char="•"/>
            </a:pPr>
            <a:r>
              <a:rPr lang="en-US" b="0" baseline="0" dirty="0" smtClean="0"/>
              <a:t>Review potential adaptation options and associated costs. </a:t>
            </a:r>
          </a:p>
          <a:p>
            <a:pPr marL="171450" indent="-171450">
              <a:buFont typeface="Arial" panose="020B0604020202020204" pitchFamily="34" charset="0"/>
              <a:buChar char="•"/>
            </a:pPr>
            <a:r>
              <a:rPr lang="en-US" b="0" baseline="0" dirty="0" smtClean="0"/>
              <a:t>Teams will strategize how to protect assets with allotted funding.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Teams should record results in their own workbook in the short- and long-term adaptation plan tables </a:t>
            </a:r>
          </a:p>
        </p:txBody>
      </p:sp>
      <p:sp>
        <p:nvSpPr>
          <p:cNvPr id="4" name="Slide Number Placeholder 3"/>
          <p:cNvSpPr>
            <a:spLocks noGrp="1"/>
          </p:cNvSpPr>
          <p:nvPr>
            <p:ph type="sldNum" sz="quarter" idx="10"/>
          </p:nvPr>
        </p:nvSpPr>
        <p:spPr/>
        <p:txBody>
          <a:bodyPr/>
          <a:lstStyle/>
          <a:p>
            <a:fld id="{560B52A1-CCB2-4AAD-86EF-43FEE5A3BB26}" type="slidenum">
              <a:rPr lang="en-US" smtClean="0"/>
              <a:pPr/>
              <a:t>16</a:t>
            </a:fld>
            <a:endParaRPr lang="en-US" dirty="0"/>
          </a:p>
        </p:txBody>
      </p:sp>
      <p:sp>
        <p:nvSpPr>
          <p:cNvPr id="5" name="Date Placeholder 4"/>
          <p:cNvSpPr>
            <a:spLocks noGrp="1"/>
          </p:cNvSpPr>
          <p:nvPr>
            <p:ph type="dt" idx="11"/>
          </p:nvPr>
        </p:nvSpPr>
        <p:spPr/>
        <p:txBody>
          <a:bodyPr/>
          <a:lstStyle/>
          <a:p>
            <a:fld id="{5274C8D4-A881-4896-9DE7-FB14F2ADAF04}"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endParaRPr lang="en-US" b="1" baseline="0" dirty="0" smtClean="0"/>
          </a:p>
          <a:p>
            <a:r>
              <a:rPr lang="en-US" b="0" baseline="0" dirty="0" smtClean="0"/>
              <a:t>Implementing adaptation measures requires careful attention to ensuring political will, funding and support within the city exist to enable the successful implementation of an action. In this section of the game, we will choose one of the adaptation strategies from the previous section and use it to think through key implementation questions. </a:t>
            </a:r>
          </a:p>
          <a:p>
            <a:endParaRPr lang="en-US" b="0" baseline="0" dirty="0" smtClean="0"/>
          </a:p>
          <a:p>
            <a:r>
              <a:rPr lang="en-US" b="0" baseline="0" dirty="0" smtClean="0"/>
              <a:t>Tree planting: https://caseytrees.org/event/volunteer-johnson-middle-school-community-tree-planting/</a:t>
            </a:r>
          </a:p>
          <a:p>
            <a:endParaRPr lang="en-US" b="0"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17</a:t>
            </a:fld>
            <a:endParaRPr lang="en-US" dirty="0"/>
          </a:p>
        </p:txBody>
      </p:sp>
      <p:sp>
        <p:nvSpPr>
          <p:cNvPr id="5" name="Date Placeholder 4"/>
          <p:cNvSpPr>
            <a:spLocks noGrp="1"/>
          </p:cNvSpPr>
          <p:nvPr>
            <p:ph type="dt" idx="11"/>
          </p:nvPr>
        </p:nvSpPr>
        <p:spPr/>
        <p:txBody>
          <a:bodyPr/>
          <a:lstStyle/>
          <a:p>
            <a:fld id="{AEA5C83D-208D-49C8-B95C-BCA1A44A621F}" type="datetime1">
              <a:rPr lang="en-US" smtClean="0"/>
              <a:t>11/13/2018</a:t>
            </a:fld>
            <a:endParaRPr lang="en-US" dirty="0"/>
          </a:p>
        </p:txBody>
      </p:sp>
    </p:spTree>
    <p:extLst>
      <p:ext uri="{BB962C8B-B14F-4D97-AF65-F5344CB8AC3E}">
        <p14:creationId xmlns:p14="http://schemas.microsoft.com/office/powerpoint/2010/main" val="3551391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b="1" dirty="0" smtClean="0"/>
          </a:p>
          <a:p>
            <a:r>
              <a:rPr lang="en-US" dirty="0" smtClean="0"/>
              <a:t>Now we</a:t>
            </a:r>
            <a:r>
              <a:rPr lang="en-US" baseline="0" dirty="0" smtClean="0"/>
              <a:t> will discuss extreme heat </a:t>
            </a:r>
            <a:r>
              <a:rPr lang="en-US" dirty="0" smtClean="0"/>
              <a:t>and how it is relevant</a:t>
            </a:r>
            <a:r>
              <a:rPr lang="en-US" baseline="0" dirty="0" smtClean="0"/>
              <a:t> to city assets and operations and provides an opportunity for the trainer to customize the content to reflect local climate projections.</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3</a:t>
            </a:fld>
            <a:endParaRPr lang="en-US" dirty="0"/>
          </a:p>
        </p:txBody>
      </p:sp>
      <p:sp>
        <p:nvSpPr>
          <p:cNvPr id="5" name="Date Placeholder 4"/>
          <p:cNvSpPr>
            <a:spLocks noGrp="1"/>
          </p:cNvSpPr>
          <p:nvPr>
            <p:ph type="dt" idx="11"/>
          </p:nvPr>
        </p:nvSpPr>
        <p:spPr/>
        <p:txBody>
          <a:bodyPr/>
          <a:lstStyle/>
          <a:p>
            <a:fld id="{84A4921C-8012-4EF8-9824-128F0308CCCB}" type="datetime1">
              <a:rPr lang="en-US" smtClean="0"/>
              <a:t>11/13/2018</a:t>
            </a:fld>
            <a:endParaRPr lang="en-US" dirty="0"/>
          </a:p>
        </p:txBody>
      </p:sp>
    </p:spTree>
    <p:extLst>
      <p:ext uri="{BB962C8B-B14F-4D97-AF65-F5344CB8AC3E}">
        <p14:creationId xmlns:p14="http://schemas.microsoft.com/office/powerpoint/2010/main" val="409615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r>
              <a:rPr lang="en-US" dirty="0" smtClean="0"/>
              <a:t>Here</a:t>
            </a:r>
            <a:r>
              <a:rPr lang="en-US" baseline="0" dirty="0" smtClean="0"/>
              <a:t> we have the definition of extreme heat and information about observed and projected changes in extreme heat. </a:t>
            </a:r>
          </a:p>
          <a:p>
            <a:endParaRPr lang="en-US" baseline="0" dirty="0" smtClean="0"/>
          </a:p>
          <a:p>
            <a:endParaRPr lang="en-US" baseline="0" dirty="0" smtClean="0"/>
          </a:p>
          <a:p>
            <a:r>
              <a:rPr lang="en-US" baseline="0" dirty="0" smtClean="0"/>
              <a:t>Image: http://www.climatecentral.org/gallery/maps/days-above-100f-projections</a:t>
            </a:r>
          </a:p>
          <a:p>
            <a:endParaRPr lang="en-US" baseline="0"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4</a:t>
            </a:fld>
            <a:endParaRPr lang="en-US" dirty="0"/>
          </a:p>
        </p:txBody>
      </p:sp>
      <p:sp>
        <p:nvSpPr>
          <p:cNvPr id="5" name="Date Placeholder 4"/>
          <p:cNvSpPr>
            <a:spLocks noGrp="1"/>
          </p:cNvSpPr>
          <p:nvPr>
            <p:ph type="dt" idx="11"/>
          </p:nvPr>
        </p:nvSpPr>
        <p:spPr/>
        <p:txBody>
          <a:bodyPr/>
          <a:lstStyle/>
          <a:p>
            <a:fld id="{F7638EC1-946E-4164-A55C-37C96C5299F9}" type="datetime1">
              <a:rPr lang="en-US" smtClean="0"/>
              <a:t>11/13/2018</a:t>
            </a:fld>
            <a:endParaRPr lang="en-US" dirty="0"/>
          </a:p>
        </p:txBody>
      </p:sp>
    </p:spTree>
    <p:extLst>
      <p:ext uri="{BB962C8B-B14F-4D97-AF65-F5344CB8AC3E}">
        <p14:creationId xmlns:p14="http://schemas.microsoft.com/office/powerpoint/2010/main" val="3806209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a hot, sunny summer day, roof and pavement surface temperatures can be 50–90°F (27–50°C) hotter than the air, while shaded or moist surfaces—often in more rural surroundings—remain close to air temperatures. These surface urban heat islands, particularly during the summer, have multiple impacts and contribute to atmospheric urban heat islands. Air temperatures in cities, particularly after sunset, can be as much as 22°F (12°C) warmer than the air in neighboring, less developed regions. (EPA website)</a:t>
            </a:r>
          </a:p>
          <a:p>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5</a:t>
            </a:fld>
            <a:endParaRPr lang="en-US" dirty="0"/>
          </a:p>
        </p:txBody>
      </p:sp>
      <p:sp>
        <p:nvSpPr>
          <p:cNvPr id="5" name="Date Placeholder 4"/>
          <p:cNvSpPr>
            <a:spLocks noGrp="1"/>
          </p:cNvSpPr>
          <p:nvPr>
            <p:ph type="dt" idx="11"/>
          </p:nvPr>
        </p:nvSpPr>
        <p:spPr/>
        <p:txBody>
          <a:bodyPr/>
          <a:lstStyle/>
          <a:p>
            <a:fld id="{0F007592-FF19-45D3-A097-8662EE3FFA0C}" type="datetime1">
              <a:rPr lang="en-US" smtClean="0"/>
              <a:t>11/13/2018</a:t>
            </a:fld>
            <a:endParaRPr lang="en-US" dirty="0"/>
          </a:p>
        </p:txBody>
      </p:sp>
    </p:spTree>
    <p:extLst>
      <p:ext uri="{BB962C8B-B14F-4D97-AF65-F5344CB8AC3E}">
        <p14:creationId xmlns:p14="http://schemas.microsoft.com/office/powerpoint/2010/main" val="480588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a:t>
            </a:r>
            <a:r>
              <a:rPr lang="en-US" b="1" baseline="0" dirty="0" smtClean="0"/>
              <a:t> Notes:</a:t>
            </a:r>
          </a:p>
          <a:p>
            <a:endParaRPr lang="en-US" b="1" baseline="0" dirty="0" smtClean="0"/>
          </a:p>
          <a:p>
            <a:r>
              <a:rPr lang="en-US" baseline="0" dirty="0" smtClean="0"/>
              <a:t>Extreme heat affects a range of disciplines from environmental to health and safety,  posing challenges and impacts to supply chains, operation, and finance.</a:t>
            </a:r>
          </a:p>
          <a:p>
            <a:endParaRPr lang="en-US" baseline="0" dirty="0" smtClean="0"/>
          </a:p>
          <a:p>
            <a:r>
              <a:rPr lang="en-US" sz="1200" b="0" i="0" kern="1200" dirty="0" smtClean="0">
                <a:solidFill>
                  <a:schemeClr val="tx1"/>
                </a:solidFill>
                <a:effectLst/>
                <a:latin typeface="Arial" panose="020B0604020202020204" pitchFamily="34" charset="0"/>
                <a:ea typeface="+mn-ea"/>
                <a:cs typeface="+mn-cs"/>
              </a:rPr>
              <a:t>The Centers for Disease Control report that extreme heat kills 600 Americans each year, more than any other weather phenomenon.</a:t>
            </a:r>
            <a:endParaRPr lang="en-US" baseline="0" dirty="0" smtClean="0"/>
          </a:p>
          <a:p>
            <a:pPr marL="0" lvl="1" indent="0" defTabSz="895732">
              <a:buFontTx/>
              <a:buNone/>
              <a:defRPr/>
            </a:pPr>
            <a:endParaRPr lang="en-AU" dirty="0" smtClean="0"/>
          </a:p>
        </p:txBody>
      </p:sp>
      <p:sp>
        <p:nvSpPr>
          <p:cNvPr id="4" name="Slide Number Placeholder 3"/>
          <p:cNvSpPr>
            <a:spLocks noGrp="1"/>
          </p:cNvSpPr>
          <p:nvPr>
            <p:ph type="sldNum" sz="quarter" idx="10"/>
          </p:nvPr>
        </p:nvSpPr>
        <p:spPr/>
        <p:txBody>
          <a:bodyPr/>
          <a:lstStyle/>
          <a:p>
            <a:fld id="{560B52A1-CCB2-4AAD-86EF-43FEE5A3BB26}" type="slidenum">
              <a:rPr lang="en-US" smtClean="0"/>
              <a:pPr/>
              <a:t>6</a:t>
            </a:fld>
            <a:endParaRPr lang="en-US" dirty="0"/>
          </a:p>
        </p:txBody>
      </p:sp>
    </p:spTree>
    <p:extLst>
      <p:ext uri="{BB962C8B-B14F-4D97-AF65-F5344CB8AC3E}">
        <p14:creationId xmlns:p14="http://schemas.microsoft.com/office/powerpoint/2010/main" val="2387451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r>
              <a:rPr lang="en-US" b="1" baseline="0" dirty="0" smtClean="0"/>
              <a:t> </a:t>
            </a:r>
          </a:p>
          <a:p>
            <a:endParaRPr lang="en-US" b="1" baseline="0" dirty="0" smtClean="0"/>
          </a:p>
          <a:p>
            <a:r>
              <a:rPr lang="en-US" b="0" baseline="0" dirty="0" smtClean="0"/>
              <a:t>Please </a:t>
            </a:r>
            <a:r>
              <a:rPr lang="en-US" b="0" dirty="0" smtClean="0"/>
              <a:t>update these resources as needed – current</a:t>
            </a:r>
            <a:r>
              <a:rPr lang="en-US" b="0" baseline="0" dirty="0" smtClean="0"/>
              <a:t> as of November 2018</a:t>
            </a:r>
            <a:endParaRPr lang="en-US" b="0" dirty="0" smtClean="0"/>
          </a:p>
          <a:p>
            <a:endParaRPr lang="en-US" dirty="0"/>
          </a:p>
        </p:txBody>
      </p:sp>
      <p:sp>
        <p:nvSpPr>
          <p:cNvPr id="4" name="Date Placeholder 3"/>
          <p:cNvSpPr>
            <a:spLocks noGrp="1"/>
          </p:cNvSpPr>
          <p:nvPr>
            <p:ph type="dt" idx="10"/>
          </p:nvPr>
        </p:nvSpPr>
        <p:spPr/>
        <p:txBody>
          <a:bodyPr/>
          <a:lstStyle/>
          <a:p>
            <a:fld id="{F1B3AC5B-5E3F-493C-84B0-FC7DF7EF7F10}" type="datetime1">
              <a:rPr lang="en-US" smtClean="0"/>
              <a:t>11/13/2018</a:t>
            </a:fld>
            <a:endParaRPr lang="en-US" dirty="0"/>
          </a:p>
        </p:txBody>
      </p:sp>
      <p:sp>
        <p:nvSpPr>
          <p:cNvPr id="5" name="Slide Number Placeholder 4"/>
          <p:cNvSpPr>
            <a:spLocks noGrp="1"/>
          </p:cNvSpPr>
          <p:nvPr>
            <p:ph type="sldNum" sz="quarter" idx="11"/>
          </p:nvPr>
        </p:nvSpPr>
        <p:spPr/>
        <p:txBody>
          <a:bodyPr/>
          <a:lstStyle/>
          <a:p>
            <a:fld id="{560B52A1-CCB2-4AAD-86EF-43FEE5A3BB26}" type="slidenum">
              <a:rPr lang="en-US" smtClean="0"/>
              <a:pPr/>
              <a:t>7</a:t>
            </a:fld>
            <a:endParaRPr lang="en-US" dirty="0"/>
          </a:p>
        </p:txBody>
      </p:sp>
    </p:spTree>
    <p:extLst>
      <p:ext uri="{BB962C8B-B14F-4D97-AF65-F5344CB8AC3E}">
        <p14:creationId xmlns:p14="http://schemas.microsoft.com/office/powerpoint/2010/main" val="4023997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endParaRPr lang="en-US" b="1" dirty="0" smtClean="0"/>
          </a:p>
          <a:p>
            <a:r>
              <a:rPr lang="en-US" dirty="0" smtClean="0"/>
              <a:t>Now we</a:t>
            </a:r>
            <a:r>
              <a:rPr lang="en-US" baseline="0" dirty="0" smtClean="0"/>
              <a:t> will discuss the adaptation planning process and how it relates to the Game of Heat.</a:t>
            </a:r>
            <a:endParaRPr lang="en-US" dirty="0"/>
          </a:p>
        </p:txBody>
      </p:sp>
      <p:sp>
        <p:nvSpPr>
          <p:cNvPr id="4" name="Slide Number Placeholder 3"/>
          <p:cNvSpPr>
            <a:spLocks noGrp="1"/>
          </p:cNvSpPr>
          <p:nvPr>
            <p:ph type="sldNum" sz="quarter" idx="10"/>
          </p:nvPr>
        </p:nvSpPr>
        <p:spPr/>
        <p:txBody>
          <a:bodyPr/>
          <a:lstStyle/>
          <a:p>
            <a:fld id="{560B52A1-CCB2-4AAD-86EF-43FEE5A3BB26}" type="slidenum">
              <a:rPr lang="en-US" smtClean="0"/>
              <a:pPr/>
              <a:t>8</a:t>
            </a:fld>
            <a:endParaRPr lang="en-US" dirty="0"/>
          </a:p>
        </p:txBody>
      </p:sp>
      <p:sp>
        <p:nvSpPr>
          <p:cNvPr id="5" name="Date Placeholder 4"/>
          <p:cNvSpPr>
            <a:spLocks noGrp="1"/>
          </p:cNvSpPr>
          <p:nvPr>
            <p:ph type="dt" idx="11"/>
          </p:nvPr>
        </p:nvSpPr>
        <p:spPr/>
        <p:txBody>
          <a:bodyPr/>
          <a:lstStyle/>
          <a:p>
            <a:fld id="{CA6D4F0D-DEDA-4D2F-AFA7-44398371C9E0}" type="datetime1">
              <a:rPr lang="en-US" smtClean="0"/>
              <a:t>11/13/2018</a:t>
            </a:fld>
            <a:endParaRPr lang="en-US" dirty="0"/>
          </a:p>
        </p:txBody>
      </p:sp>
    </p:spTree>
    <p:extLst>
      <p:ext uri="{BB962C8B-B14F-4D97-AF65-F5344CB8AC3E}">
        <p14:creationId xmlns:p14="http://schemas.microsoft.com/office/powerpoint/2010/main" val="4096153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b="1"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This is the typical adaptation planning</a:t>
            </a:r>
            <a:r>
              <a:rPr lang="en-US" sz="1200" kern="1200" baseline="0" dirty="0" smtClean="0">
                <a:solidFill>
                  <a:schemeClr val="tx1"/>
                </a:solidFill>
                <a:effectLst/>
                <a:latin typeface="AECOM Sans" panose="020B0504020202020204" pitchFamily="34" charset="0"/>
                <a:ea typeface="+mn-ea"/>
                <a:cs typeface="+mn-cs"/>
              </a:rPr>
              <a:t> process followed by cities and other organizations. It has 7 main steps. Although cities should start at Step 1 (Review Science) in the cycle, many of the actions will be ongoing and/or will need to be revisited on a regular basis. These days, many cities are at Step 3 or 4 of the process and some may already have some asset or neighborhood-specific plans in place to tackle areas that are already at risk of extreme heat. Stakeholder engagement is at the center of the process, indicating the need to engage with communities, city staff, asset managers, resource agencies, and permitting agencies along the way. We will walk through each step of the process as part of this training, interspersed with game play. </a:t>
            </a:r>
            <a:endParaRPr lang="en-US" sz="1200" kern="1200" dirty="0">
              <a:solidFill>
                <a:schemeClr val="tx1"/>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9</a:t>
            </a:fld>
            <a:endParaRPr lang="en-US" dirty="0"/>
          </a:p>
        </p:txBody>
      </p:sp>
      <p:sp>
        <p:nvSpPr>
          <p:cNvPr id="5" name="Date Placeholder 4"/>
          <p:cNvSpPr>
            <a:spLocks noGrp="1"/>
          </p:cNvSpPr>
          <p:nvPr>
            <p:ph type="dt" idx="11"/>
          </p:nvPr>
        </p:nvSpPr>
        <p:spPr/>
        <p:txBody>
          <a:bodyPr/>
          <a:lstStyle/>
          <a:p>
            <a:fld id="{A15B9938-F28A-4F8A-92B1-E1E7EDA09A34}" type="datetime1">
              <a:rPr lang="en-US" smtClean="0"/>
              <a:t>11/13/2018</a:t>
            </a:fld>
            <a:endParaRPr lang="en-US" dirty="0"/>
          </a:p>
        </p:txBody>
      </p:sp>
    </p:spTree>
    <p:extLst>
      <p:ext uri="{BB962C8B-B14F-4D97-AF65-F5344CB8AC3E}">
        <p14:creationId xmlns:p14="http://schemas.microsoft.com/office/powerpoint/2010/main" val="480588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AECOM Sans" panose="020B0504020202020204" pitchFamily="34" charset="0"/>
                <a:ea typeface="+mn-ea"/>
                <a:cs typeface="+mn-cs"/>
              </a:rPr>
              <a:t>Speaker Notes:</a:t>
            </a:r>
          </a:p>
          <a:p>
            <a:endParaRPr lang="en-US" sz="1200" b="1" kern="1200" dirty="0" smtClean="0">
              <a:solidFill>
                <a:schemeClr val="tx1"/>
              </a:solidFill>
              <a:effectLst/>
              <a:latin typeface="AECOM Sans" panose="020B0504020202020204" pitchFamily="34" charset="0"/>
              <a:ea typeface="+mn-ea"/>
              <a:cs typeface="+mn-cs"/>
            </a:endParaRPr>
          </a:p>
          <a:p>
            <a:r>
              <a:rPr lang="en-US" sz="1200" kern="1200" dirty="0" smtClean="0">
                <a:solidFill>
                  <a:schemeClr val="tx1"/>
                </a:solidFill>
                <a:effectLst/>
                <a:latin typeface="AECOM Sans" panose="020B0504020202020204" pitchFamily="34" charset="0"/>
                <a:ea typeface="+mn-ea"/>
                <a:cs typeface="+mn-cs"/>
              </a:rPr>
              <a:t>The Game of Heat, which we’re about to play, focuses on a</a:t>
            </a:r>
            <a:r>
              <a:rPr lang="en-US" sz="1200" kern="1200" baseline="0" dirty="0" smtClean="0">
                <a:solidFill>
                  <a:schemeClr val="tx1"/>
                </a:solidFill>
                <a:effectLst/>
                <a:latin typeface="AECOM Sans" panose="020B0504020202020204" pitchFamily="34" charset="0"/>
                <a:ea typeface="+mn-ea"/>
                <a:cs typeface="+mn-cs"/>
              </a:rPr>
              <a:t> few of the steps in the process, namely, Asset Inventory, Vulnerability Assessment, an optional Risk Assessment, Adaptation Planning and Budgeting, and an optional Implementation exercise.  </a:t>
            </a:r>
            <a:r>
              <a:rPr lang="en-US" sz="1200" u="none" kern="1200" baseline="0" dirty="0" smtClean="0">
                <a:solidFill>
                  <a:srgbClr val="FF0000"/>
                </a:solidFill>
                <a:effectLst/>
                <a:latin typeface="AECOM Sans" panose="020B0504020202020204" pitchFamily="34" charset="0"/>
                <a:ea typeface="+mn-ea"/>
                <a:cs typeface="+mn-cs"/>
              </a:rPr>
              <a:t>The Climate Science step has been carried out for us as part of the game development, and you will receive a summary of the climate science analysis in the form of a scenario card in due course. </a:t>
            </a:r>
            <a:endParaRPr lang="en-US" sz="1200" u="none" kern="1200" dirty="0">
              <a:solidFill>
                <a:srgbClr val="FF0000"/>
              </a:solidFill>
              <a:effectLst/>
              <a:latin typeface="AECOM Sans" panose="020B0504020202020204" pitchFamily="34" charset="0"/>
              <a:ea typeface="+mn-ea"/>
              <a:cs typeface="+mn-cs"/>
            </a:endParaRPr>
          </a:p>
        </p:txBody>
      </p:sp>
      <p:sp>
        <p:nvSpPr>
          <p:cNvPr id="4" name="Slide Number Placeholder 3"/>
          <p:cNvSpPr>
            <a:spLocks noGrp="1"/>
          </p:cNvSpPr>
          <p:nvPr>
            <p:ph type="sldNum" sz="quarter" idx="10"/>
          </p:nvPr>
        </p:nvSpPr>
        <p:spPr/>
        <p:txBody>
          <a:bodyPr/>
          <a:lstStyle/>
          <a:p>
            <a:fld id="{560B52A1-CCB2-4AAD-86EF-43FEE5A3BB26}" type="slidenum">
              <a:rPr lang="en-US" smtClean="0"/>
              <a:pPr/>
              <a:t>10</a:t>
            </a:fld>
            <a:endParaRPr lang="en-US" dirty="0"/>
          </a:p>
        </p:txBody>
      </p:sp>
    </p:spTree>
    <p:extLst>
      <p:ext uri="{BB962C8B-B14F-4D97-AF65-F5344CB8AC3E}">
        <p14:creationId xmlns:p14="http://schemas.microsoft.com/office/powerpoint/2010/main" val="4805882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Photo Title Slide: White Text">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7" y="0"/>
            <a:ext cx="9143045" cy="6858000"/>
          </a:xfrm>
          <a:prstGeom prst="rect">
            <a:avLst/>
          </a:prstGeom>
        </p:spPr>
      </p:pic>
      <p:sp>
        <p:nvSpPr>
          <p:cNvPr id="2" name="Title 1"/>
          <p:cNvSpPr>
            <a:spLocks noGrp="1"/>
          </p:cNvSpPr>
          <p:nvPr>
            <p:ph type="ctrTitle"/>
          </p:nvPr>
        </p:nvSpPr>
        <p:spPr>
          <a:xfrm>
            <a:off x="2422490" y="2196145"/>
            <a:ext cx="4429723" cy="1095696"/>
          </a:xfrm>
        </p:spPr>
        <p:txBody>
          <a:bodyPr/>
          <a:lstStyle>
            <a:lvl1pPr>
              <a:lnSpc>
                <a:spcPts val="4200"/>
              </a:lnSpc>
              <a:defRPr sz="4000" b="1">
                <a:solidFill>
                  <a:schemeClr val="bg1"/>
                </a:solidFill>
                <a:effectLst/>
                <a:latin typeface="Gill Sans MT" panose="020B0502020104020203" pitchFamily="34" charset="0"/>
              </a:defRPr>
            </a:lvl1pPr>
          </a:lstStyle>
          <a:p>
            <a:r>
              <a:rPr lang="en-US" dirty="0" smtClean="0"/>
              <a:t>Click to edit Master title style</a:t>
            </a:r>
            <a:endParaRPr lang="en-US" dirty="0"/>
          </a:p>
        </p:txBody>
      </p:sp>
      <p:sp>
        <p:nvSpPr>
          <p:cNvPr id="5" name="Subtitle 2"/>
          <p:cNvSpPr>
            <a:spLocks noGrp="1"/>
          </p:cNvSpPr>
          <p:nvPr>
            <p:ph type="subTitle" idx="1"/>
          </p:nvPr>
        </p:nvSpPr>
        <p:spPr>
          <a:xfrm>
            <a:off x="2422490" y="3429000"/>
            <a:ext cx="4464447" cy="1104900"/>
          </a:xfrm>
        </p:spPr>
        <p:txBody>
          <a:bodyPr/>
          <a:lstStyle>
            <a:lvl1pPr marL="0" indent="0" algn="l">
              <a:buNone/>
              <a:defRPr sz="32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Text Placeholder 13"/>
          <p:cNvSpPr>
            <a:spLocks noGrp="1"/>
          </p:cNvSpPr>
          <p:nvPr>
            <p:ph type="body" sz="quarter" idx="12"/>
          </p:nvPr>
        </p:nvSpPr>
        <p:spPr>
          <a:xfrm>
            <a:off x="7220200" y="6293922"/>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8079665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Y Project Team">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Title 1"/>
          <p:cNvSpPr>
            <a:spLocks noGrp="1"/>
          </p:cNvSpPr>
          <p:nvPr>
            <p:ph type="title"/>
          </p:nvPr>
        </p:nvSpPr>
        <p:spPr>
          <a:xfrm>
            <a:off x="446199" y="529048"/>
            <a:ext cx="8229600" cy="406514"/>
          </a:xfrm>
        </p:spPr>
        <p:txBody>
          <a:bodyPr/>
          <a:lstStyle>
            <a:lvl1pPr>
              <a:defRPr sz="3200">
                <a:solidFill>
                  <a:schemeClr val="bg1"/>
                </a:solidFill>
              </a:defRPr>
            </a:lvl1pPr>
          </a:lstStyle>
          <a:p>
            <a:endParaRPr lang="en-US" dirty="0"/>
          </a:p>
        </p:txBody>
      </p:sp>
      <p:sp>
        <p:nvSpPr>
          <p:cNvPr id="41" name="Content Placeholder 4"/>
          <p:cNvSpPr>
            <a:spLocks noGrp="1"/>
          </p:cNvSpPr>
          <p:nvPr>
            <p:ph sz="quarter" idx="13"/>
          </p:nvPr>
        </p:nvSpPr>
        <p:spPr>
          <a:xfrm>
            <a:off x="465627" y="21558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2" name="Content Placeholder 4"/>
          <p:cNvSpPr>
            <a:spLocks noGrp="1"/>
          </p:cNvSpPr>
          <p:nvPr>
            <p:ph sz="quarter" idx="34"/>
          </p:nvPr>
        </p:nvSpPr>
        <p:spPr>
          <a:xfrm>
            <a:off x="465627" y="26112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3" name="Content Placeholder 4"/>
          <p:cNvSpPr>
            <a:spLocks noGrp="1"/>
          </p:cNvSpPr>
          <p:nvPr>
            <p:ph sz="quarter" idx="35"/>
          </p:nvPr>
        </p:nvSpPr>
        <p:spPr>
          <a:xfrm>
            <a:off x="465627" y="30665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4" name="Content Placeholder 4"/>
          <p:cNvSpPr>
            <a:spLocks noGrp="1"/>
          </p:cNvSpPr>
          <p:nvPr>
            <p:ph sz="quarter" idx="36"/>
          </p:nvPr>
        </p:nvSpPr>
        <p:spPr>
          <a:xfrm>
            <a:off x="465627" y="35219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5" name="Content Placeholder 4"/>
          <p:cNvSpPr>
            <a:spLocks noGrp="1"/>
          </p:cNvSpPr>
          <p:nvPr>
            <p:ph sz="quarter" idx="37"/>
          </p:nvPr>
        </p:nvSpPr>
        <p:spPr>
          <a:xfrm>
            <a:off x="465627" y="39772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6" name="Content Placeholder 4"/>
          <p:cNvSpPr>
            <a:spLocks noGrp="1"/>
          </p:cNvSpPr>
          <p:nvPr>
            <p:ph sz="quarter" idx="38"/>
          </p:nvPr>
        </p:nvSpPr>
        <p:spPr>
          <a:xfrm>
            <a:off x="465627" y="443259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7" name="Content Placeholder 4"/>
          <p:cNvSpPr>
            <a:spLocks noGrp="1"/>
          </p:cNvSpPr>
          <p:nvPr>
            <p:ph sz="quarter" idx="39"/>
          </p:nvPr>
        </p:nvSpPr>
        <p:spPr>
          <a:xfrm>
            <a:off x="465627" y="488793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8" name="Content Placeholder 4"/>
          <p:cNvSpPr>
            <a:spLocks noGrp="1"/>
          </p:cNvSpPr>
          <p:nvPr>
            <p:ph sz="quarter" idx="41"/>
          </p:nvPr>
        </p:nvSpPr>
        <p:spPr>
          <a:xfrm>
            <a:off x="465627" y="12452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49" name="Content Placeholder 4"/>
          <p:cNvSpPr>
            <a:spLocks noGrp="1"/>
          </p:cNvSpPr>
          <p:nvPr>
            <p:ph sz="quarter" idx="42"/>
          </p:nvPr>
        </p:nvSpPr>
        <p:spPr>
          <a:xfrm>
            <a:off x="465627" y="170055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3" name="Content Placeholder 4"/>
          <p:cNvSpPr>
            <a:spLocks noGrp="1"/>
          </p:cNvSpPr>
          <p:nvPr>
            <p:ph sz="quarter" idx="43"/>
          </p:nvPr>
        </p:nvSpPr>
        <p:spPr>
          <a:xfrm>
            <a:off x="472371" y="534327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4" name="Content Placeholder 4"/>
          <p:cNvSpPr>
            <a:spLocks noGrp="1"/>
          </p:cNvSpPr>
          <p:nvPr>
            <p:ph sz="quarter" idx="44"/>
          </p:nvPr>
        </p:nvSpPr>
        <p:spPr>
          <a:xfrm>
            <a:off x="472371" y="5798612"/>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5" name="Content Placeholder 4"/>
          <p:cNvSpPr>
            <a:spLocks noGrp="1"/>
          </p:cNvSpPr>
          <p:nvPr>
            <p:ph sz="quarter" idx="45"/>
          </p:nvPr>
        </p:nvSpPr>
        <p:spPr>
          <a:xfrm>
            <a:off x="465627" y="6253956"/>
            <a:ext cx="6735170" cy="228600"/>
          </a:xfrm>
        </p:spPr>
        <p:txBody>
          <a:bodyPr/>
          <a:lstStyle>
            <a:lvl1pPr marL="0" indent="0">
              <a:lnSpc>
                <a:spcPct val="95000"/>
              </a:lnSpc>
              <a:spcBef>
                <a:spcPts val="1100"/>
              </a:spcBef>
              <a:spcAft>
                <a:spcPts val="0"/>
              </a:spcAft>
              <a:buNone/>
              <a:defRPr sz="1600" b="1">
                <a:solidFill>
                  <a:schemeClr val="bg1"/>
                </a:solidFill>
              </a:defRPr>
            </a:lvl1pPr>
            <a:lvl2pPr marL="0" indent="0">
              <a:buNone/>
              <a:defRPr sz="1400"/>
            </a:lvl2pPr>
            <a:lvl3pPr marL="173038" indent="-173038">
              <a:buFont typeface="Arial" panose="020B0604020202020204" pitchFamily="34" charset="0"/>
              <a:buChar char="–"/>
              <a:defRPr sz="1200"/>
            </a:lvl3pPr>
          </a:lstStyle>
          <a:p>
            <a:pPr lvl="0"/>
            <a:r>
              <a:rPr lang="en-US" dirty="0" smtClean="0"/>
              <a:t>Click to edit Master text styles</a:t>
            </a:r>
          </a:p>
        </p:txBody>
      </p:sp>
      <p:sp>
        <p:nvSpPr>
          <p:cNvPr id="16" name="Text Placeholder 13"/>
          <p:cNvSpPr>
            <a:spLocks noGrp="1"/>
          </p:cNvSpPr>
          <p:nvPr>
            <p:ph type="body" sz="quarter" idx="12"/>
          </p:nvPr>
        </p:nvSpPr>
        <p:spPr>
          <a:xfrm>
            <a:off x="7030200" y="600298"/>
            <a:ext cx="1828800" cy="564078"/>
          </a:xfrm>
          <a:blipFill>
            <a:blip r:embed="rId3"/>
            <a:srcRect/>
            <a:stretch>
              <a:fillRect t="-1115789" b="1"/>
            </a:stretch>
          </a:blipFill>
        </p:spPr>
        <p:txBody>
          <a:bodyPr anchor="ctr"/>
          <a:lstStyle>
            <a:lvl1pPr marL="0" indent="0">
              <a:buNone/>
              <a:defRPr lang="en-US" sz="800" kern="1200" baseline="0" dirty="0" smtClean="0">
                <a:solidFill>
                  <a:schemeClr val="tx1"/>
                </a:solidFill>
                <a:latin typeface="+mn-lt"/>
                <a:ea typeface="+mn-ea"/>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34092111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with Head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2614994" y="6430962"/>
            <a:ext cx="1765300" cy="155575"/>
          </a:xfrm>
          <a:prstGeom prst="rect">
            <a:avLst/>
          </a:prstGeom>
        </p:spPr>
        <p:txBody>
          <a:bodyPr/>
          <a:lstStyle/>
          <a:p>
            <a:endParaRPr lang="en-US" dirty="0"/>
          </a:p>
        </p:txBody>
      </p:sp>
      <p:sp>
        <p:nvSpPr>
          <p:cNvPr id="4" name="Footer Placeholder 3"/>
          <p:cNvSpPr>
            <a:spLocks noGrp="1"/>
          </p:cNvSpPr>
          <p:nvPr>
            <p:ph type="ftr" sz="quarter" idx="11"/>
          </p:nvPr>
        </p:nvSpPr>
        <p:spPr>
          <a:xfrm>
            <a:off x="457200" y="6430962"/>
            <a:ext cx="1792288" cy="155575"/>
          </a:xfrm>
          <a:prstGeom prst="rect">
            <a:avLst/>
          </a:prstGeom>
        </p:spPr>
        <p:txBody>
          <a:bodyPr/>
          <a:lstStyle/>
          <a:p>
            <a:endParaRPr lang="en-US" dirty="0"/>
          </a:p>
        </p:txBody>
      </p:sp>
      <p:sp>
        <p:nvSpPr>
          <p:cNvPr id="5" name="Slide Number Placeholder 4"/>
          <p:cNvSpPr>
            <a:spLocks noGrp="1"/>
          </p:cNvSpPr>
          <p:nvPr>
            <p:ph type="sldNum" sz="quarter" idx="12"/>
          </p:nvPr>
        </p:nvSpPr>
        <p:spPr>
          <a:xfrm>
            <a:off x="4754562" y="6430962"/>
            <a:ext cx="892772" cy="155576"/>
          </a:xfrm>
          <a:prstGeom prst="rect">
            <a:avLst/>
          </a:prstGeom>
        </p:spPr>
        <p:txBody>
          <a:bodyPr/>
          <a:lstStyle/>
          <a:p>
            <a:r>
              <a:rPr lang="en-US" dirty="0" smtClean="0"/>
              <a:t>Page </a:t>
            </a:r>
            <a:fld id="{292FEF09-04D1-447B-9F98-7000E0D5D333}" type="slidenum">
              <a:rPr lang="en-US" smtClean="0"/>
              <a:pPr/>
              <a:t>‹#›</a:t>
            </a:fld>
            <a:endParaRPr lang="en-US" dirty="0"/>
          </a:p>
        </p:txBody>
      </p:sp>
      <p:sp>
        <p:nvSpPr>
          <p:cNvPr id="8" name="Content Placeholder 7"/>
          <p:cNvSpPr>
            <a:spLocks noGrp="1"/>
          </p:cNvSpPr>
          <p:nvPr>
            <p:ph sz="quarter" idx="13"/>
          </p:nvPr>
        </p:nvSpPr>
        <p:spPr>
          <a:xfrm>
            <a:off x="457200" y="350492"/>
            <a:ext cx="8229600" cy="914400"/>
          </a:xfrm>
        </p:spPr>
        <p:txBody>
          <a:bodyPr/>
          <a:lstStyle>
            <a:lvl1pPr marL="0" indent="0">
              <a:lnSpc>
                <a:spcPct val="95000"/>
              </a:lnSpc>
              <a:buNone/>
              <a:defRPr sz="2800" b="1">
                <a:solidFill>
                  <a:schemeClr val="accent1"/>
                </a:solidFill>
              </a:defRPr>
            </a:lvl1pPr>
            <a:lvl2pPr marL="0" indent="0">
              <a:lnSpc>
                <a:spcPct val="95000"/>
              </a:lnSpc>
              <a:buNone/>
              <a:defRPr sz="900"/>
            </a:lvl2pPr>
          </a:lstStyle>
          <a:p>
            <a:pPr lvl="0"/>
            <a:r>
              <a:rPr lang="en-US" dirty="0" smtClean="0"/>
              <a:t>Click to edit Master text styles</a:t>
            </a:r>
          </a:p>
        </p:txBody>
      </p:sp>
      <p:sp>
        <p:nvSpPr>
          <p:cNvPr id="10" name="Picture Placeholder 9"/>
          <p:cNvSpPr>
            <a:spLocks noGrp="1"/>
          </p:cNvSpPr>
          <p:nvPr>
            <p:ph type="pic" sz="quarter" idx="14" hasCustomPrompt="1"/>
          </p:nvPr>
        </p:nvSpPr>
        <p:spPr>
          <a:xfrm>
            <a:off x="0" y="1371600"/>
            <a:ext cx="9144000" cy="5486400"/>
          </a:xfrm>
          <a:solidFill>
            <a:schemeClr val="accent6">
              <a:lumMod val="20000"/>
              <a:lumOff val="80000"/>
            </a:schemeClr>
          </a:solidFill>
        </p:spPr>
        <p:txBody>
          <a:bodyPr tIns="393192"/>
          <a:lstStyle>
            <a:lvl1pPr marL="460375"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4509995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b="1">
                <a:solidFill>
                  <a:schemeClr val="accent1"/>
                </a:solidFill>
                <a:latin typeface="Gill Sans MT" panose="020B0502020104020203" pitchFamily="34" charset="0"/>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3665539" y="1371600"/>
            <a:ext cx="5021262"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800" b="0"/>
            </a:lvl2pPr>
            <a:lvl3pPr marL="173038" indent="-173038">
              <a:lnSpc>
                <a:spcPct val="95000"/>
              </a:lnSpc>
              <a:spcBef>
                <a:spcPts val="0"/>
              </a:spcBef>
              <a:spcAft>
                <a:spcPts val="600"/>
              </a:spcAft>
              <a:buFont typeface="Arial" panose="020B0604020202020204" pitchFamily="34" charset="0"/>
              <a:buChar char="–"/>
              <a:defRPr sz="1800" b="0"/>
            </a:lvl3pPr>
            <a:lvl4pPr marL="400050" indent="-173038">
              <a:lnSpc>
                <a:spcPct val="95000"/>
              </a:lnSpc>
              <a:spcBef>
                <a:spcPts val="0"/>
              </a:spcBef>
              <a:spcAft>
                <a:spcPts val="300"/>
              </a:spcAft>
              <a:buFont typeface="Arial" panose="020B0604020202020204" pitchFamily="34" charset="0"/>
              <a:buChar char="•"/>
              <a:defRPr sz="1800" b="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
        <p:nvSpPr>
          <p:cNvPr id="12" name="Picture Placeholder 11"/>
          <p:cNvSpPr>
            <a:spLocks noGrp="1"/>
          </p:cNvSpPr>
          <p:nvPr>
            <p:ph type="pic" sz="quarter" idx="13" hasCustomPrompt="1"/>
          </p:nvPr>
        </p:nvSpPr>
        <p:spPr>
          <a:xfrm>
            <a:off x="457200" y="1371600"/>
            <a:ext cx="2870200" cy="4660900"/>
          </a:xfrm>
          <a:solidFill>
            <a:schemeClr val="bg2"/>
          </a:solidFill>
        </p:spPr>
        <p:txBody>
          <a:bodyPr tIns="393192"/>
          <a:lstStyle>
            <a:lvl1pPr marL="0" indent="0">
              <a:buNone/>
              <a:defRPr sz="1400" b="1">
                <a:solidFill>
                  <a:schemeClr val="accent4"/>
                </a:solidFill>
              </a:defRPr>
            </a:lvl1pPr>
          </a:lstStyle>
          <a:p>
            <a:r>
              <a:rPr lang="en-US" dirty="0" smtClean="0"/>
              <a:t>Insert Picture</a:t>
            </a:r>
            <a:endParaRPr lang="en-US" dirty="0"/>
          </a:p>
        </p:txBody>
      </p:sp>
    </p:spTree>
    <p:extLst>
      <p:ext uri="{BB962C8B-B14F-4D97-AF65-F5344CB8AC3E}">
        <p14:creationId xmlns:p14="http://schemas.microsoft.com/office/powerpoint/2010/main" val="25490862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RAY Case Study">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406514"/>
          </a:xfrm>
        </p:spPr>
        <p:txBody>
          <a:bodyPr/>
          <a:lstStyle>
            <a:lvl1pPr>
              <a:defRPr sz="2800">
                <a:solidFill>
                  <a:schemeClr val="accent1"/>
                </a:solidFill>
              </a:defRPr>
            </a:lvl1pPr>
          </a:lstStyle>
          <a:p>
            <a:r>
              <a:rPr lang="en-US" dirty="0" smtClean="0"/>
              <a:t>Click to edit Master title style</a:t>
            </a:r>
            <a:endParaRPr lang="en-US" dirty="0"/>
          </a:p>
        </p:txBody>
      </p:sp>
      <p:sp>
        <p:nvSpPr>
          <p:cNvPr id="6" name="Content Placeholder 5"/>
          <p:cNvSpPr>
            <a:spLocks noGrp="1"/>
          </p:cNvSpPr>
          <p:nvPr>
            <p:ph sz="quarter" idx="4"/>
          </p:nvPr>
        </p:nvSpPr>
        <p:spPr>
          <a:xfrm>
            <a:off x="457200" y="1371600"/>
            <a:ext cx="8229600" cy="4637088"/>
          </a:xfrm>
        </p:spPr>
        <p:txBody>
          <a:bodyPr/>
          <a:lstStyle>
            <a:lvl1pPr marL="342900" indent="-342900">
              <a:lnSpc>
                <a:spcPct val="95000"/>
              </a:lnSpc>
              <a:spcAft>
                <a:spcPts val="300"/>
              </a:spcAft>
              <a:buFont typeface="Arial" panose="020B0604020202020204" pitchFamily="34" charset="0"/>
              <a:buChar char="-"/>
              <a:defRPr sz="2000" b="0"/>
            </a:lvl1pPr>
            <a:lvl2pPr marL="1588" indent="-1588">
              <a:lnSpc>
                <a:spcPct val="95000"/>
              </a:lnSpc>
              <a:spcBef>
                <a:spcPts val="0"/>
              </a:spcBef>
              <a:spcAft>
                <a:spcPts val="1600"/>
              </a:spcAft>
              <a:buNone/>
              <a:defRPr sz="1400"/>
            </a:lvl2pPr>
            <a:lvl3pPr marL="173038" indent="-173038">
              <a:lnSpc>
                <a:spcPct val="95000"/>
              </a:lnSpc>
              <a:spcBef>
                <a:spcPts val="0"/>
              </a:spcBef>
              <a:spcAft>
                <a:spcPts val="600"/>
              </a:spcAft>
              <a:buFont typeface="Arial" panose="020B0604020202020204" pitchFamily="34" charset="0"/>
              <a:buChar char="–"/>
              <a:defRPr sz="1400"/>
            </a:lvl3pPr>
            <a:lvl4pPr marL="400050" indent="-173038">
              <a:lnSpc>
                <a:spcPct val="95000"/>
              </a:lnSpc>
              <a:spcBef>
                <a:spcPts val="0"/>
              </a:spcBef>
              <a:spcAft>
                <a:spcPts val="300"/>
              </a:spcAft>
              <a:buFont typeface="Arial" panose="020B0604020202020204" pitchFamily="34" charset="0"/>
              <a:buChar char="•"/>
              <a:defRPr sz="1200"/>
            </a:lvl4pPr>
            <a:lvl5pPr>
              <a:defRPr sz="1600"/>
            </a:lvl5pPr>
            <a:lvl6pPr>
              <a:defRPr sz="1600"/>
            </a:lvl6pPr>
            <a:lvl7pPr>
              <a:defRPr sz="1600"/>
            </a:lvl7pPr>
            <a:lvl8pPr>
              <a:defRPr sz="1600"/>
            </a:lvl8pPr>
            <a:lvl9pPr>
              <a:defRPr sz="1600"/>
            </a:lvl9pPr>
          </a:lstStyle>
          <a:p>
            <a:pPr lvl="0"/>
            <a:r>
              <a:rPr lang="en-US" dirty="0" smtClean="0"/>
              <a:t>Click to edit Master text styles</a:t>
            </a:r>
          </a:p>
        </p:txBody>
      </p:sp>
    </p:spTree>
    <p:extLst>
      <p:ext uri="{BB962C8B-B14F-4D97-AF65-F5344CB8AC3E}">
        <p14:creationId xmlns:p14="http://schemas.microsoft.com/office/powerpoint/2010/main" val="35218973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GRAY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marL="0" indent="0">
              <a:spcBef>
                <a:spcPts val="1800"/>
              </a:spcBef>
              <a:buNone/>
              <a:defRPr sz="1800" b="0"/>
            </a:lvl1pPr>
            <a:lvl2pPr marL="282575" indent="0">
              <a:spcBef>
                <a:spcPts val="350"/>
              </a:spcBef>
              <a:buNone/>
              <a:defRPr sz="1800" b="0"/>
            </a:lvl2pPr>
            <a:lvl3pPr marL="512762" indent="0">
              <a:buNone/>
              <a:defRPr sz="1800" b="0"/>
            </a:lvl3pPr>
            <a:lvl4pPr marL="741362" indent="0">
              <a:buNone/>
              <a:defRPr sz="1800" b="0"/>
            </a:lvl4pPr>
          </a:lstStyle>
          <a:p>
            <a:pPr lvl="0"/>
            <a:r>
              <a:rPr lang="en-US" dirty="0" smtClean="0"/>
              <a:t>Click to edit Master text styles</a:t>
            </a:r>
          </a:p>
        </p:txBody>
      </p:sp>
      <p:sp>
        <p:nvSpPr>
          <p:cNvPr id="4" name="Date Placeholder 3"/>
          <p:cNvSpPr>
            <a:spLocks noGrp="1"/>
          </p:cNvSpPr>
          <p:nvPr>
            <p:ph type="dt" sz="half" idx="10"/>
          </p:nvPr>
        </p:nvSpPr>
        <p:spPr>
          <a:xfrm>
            <a:off x="2614994" y="6430962"/>
            <a:ext cx="1765300" cy="155575"/>
          </a:xfrm>
          <a:prstGeom prst="rect">
            <a:avLst/>
          </a:prstGeom>
        </p:spPr>
        <p:txBody>
          <a:bodyPr/>
          <a:lstStyle/>
          <a:p>
            <a:endParaRPr lang="en-US" dirty="0"/>
          </a:p>
        </p:txBody>
      </p:sp>
      <p:sp>
        <p:nvSpPr>
          <p:cNvPr id="6" name="Slide Number Placeholder 5"/>
          <p:cNvSpPr>
            <a:spLocks noGrp="1"/>
          </p:cNvSpPr>
          <p:nvPr>
            <p:ph type="sldNum" sz="quarter" idx="12"/>
          </p:nvPr>
        </p:nvSpPr>
        <p:spPr>
          <a:xfrm>
            <a:off x="4754562" y="6430962"/>
            <a:ext cx="892772" cy="155576"/>
          </a:xfrm>
          <a:prstGeom prst="rect">
            <a:avLst/>
          </a:prstGeom>
        </p:spPr>
        <p:txBody>
          <a:bodyPr/>
          <a:lstStyle/>
          <a:p>
            <a:r>
              <a:rPr lang="en-US" dirty="0" smtClean="0">
                <a:cs typeface="AECOM Sans" panose="020B0504020202020204" pitchFamily="34" charset="0"/>
              </a:rPr>
              <a:t>Page </a:t>
            </a:r>
            <a:fld id="{292FEF09-04D1-447B-9F98-7000E0D5D333}" type="slidenum">
              <a:rPr lang="en-US" smtClean="0">
                <a:cs typeface="AECOM Sans" panose="020B0504020202020204" pitchFamily="34" charset="0"/>
              </a:rPr>
              <a:pPr/>
              <a:t>‹#›</a:t>
            </a:fld>
            <a:endParaRPr lang="en-US" dirty="0">
              <a:cs typeface="AECOM Sans" panose="020B0504020202020204" pitchFamily="34" charset="0"/>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ORANGE_Divider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16050"/>
            <a:ext cx="8229600" cy="1603375"/>
          </a:xfrm>
        </p:spPr>
        <p:txBody>
          <a:bodyPr/>
          <a:lstStyle>
            <a:lvl1pPr>
              <a:lnSpc>
                <a:spcPts val="4000"/>
              </a:lnSpc>
              <a:defRPr sz="3600" b="0">
                <a:solidFill>
                  <a:schemeClr val="accent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624197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solidFill>
                  <a:schemeClr val="accent1"/>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dirty="0">
              <a:solidFill>
                <a:prstClr val="black">
                  <a:tint val="75000"/>
                </a:prstClr>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C2970C5-B849-3D42-832D-92B4E99A487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02444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38328"/>
            <a:ext cx="8229600" cy="804672"/>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68869"/>
            <a:ext cx="8229600" cy="4639819"/>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grpSp>
        <p:nvGrpSpPr>
          <p:cNvPr id="25" name="Group 24"/>
          <p:cNvGrpSpPr/>
          <p:nvPr/>
        </p:nvGrpSpPr>
        <p:grpSpPr>
          <a:xfrm>
            <a:off x="-605563" y="625769"/>
            <a:ext cx="520785" cy="5927070"/>
            <a:chOff x="-605563" y="625769"/>
            <a:chExt cx="520785" cy="5927070"/>
          </a:xfrm>
        </p:grpSpPr>
        <p:cxnSp>
          <p:nvCxnSpPr>
            <p:cNvPr id="8" name="Straight Connector 7"/>
            <p:cNvCxnSpPr/>
            <p:nvPr userDrawn="1"/>
          </p:nvCxnSpPr>
          <p:spPr>
            <a:xfrm flipH="1">
              <a:off x="-605563" y="62576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605563" y="1371600"/>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flipH="1">
              <a:off x="-605563" y="1922757"/>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flipH="1">
              <a:off x="-605563" y="433734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flipH="1">
              <a:off x="-605563" y="6027958"/>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flipH="1">
              <a:off x="-605563" y="6552839"/>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57201" y="-593457"/>
            <a:ext cx="8225603" cy="520785"/>
            <a:chOff x="457201" y="-593457"/>
            <a:chExt cx="8225603" cy="520785"/>
          </a:xfrm>
        </p:grpSpPr>
        <p:cxnSp>
          <p:nvCxnSpPr>
            <p:cNvPr id="16" name="Straight Connector 15"/>
            <p:cNvCxnSpPr/>
            <p:nvPr userDrawn="1"/>
          </p:nvCxnSpPr>
          <p:spPr>
            <a:xfrm rot="16200000" flipH="1">
              <a:off x="19680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rot="16200000" flipH="1">
              <a:off x="198909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rot="16200000" flipH="1">
              <a:off x="23370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rot="16200000" flipH="1">
              <a:off x="4129046"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rot="16200000" flipH="1">
              <a:off x="4494170"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rot="16200000" flipH="1">
              <a:off x="6266842"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6200000" flipH="1">
              <a:off x="6627728"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rot="16200000" flipH="1">
              <a:off x="8422411" y="-333064"/>
              <a:ext cx="520785" cy="0"/>
            </a:xfrm>
            <a:prstGeom prst="line">
              <a:avLst/>
            </a:prstGeom>
            <a:ln w="12700">
              <a:solidFill>
                <a:schemeClr val="accent4">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8837038"/>
      </p:ext>
    </p:extLst>
  </p:cSld>
  <p:clrMap bg1="lt1" tx1="dk1" bg2="lt2" tx2="dk2" accent1="accent1" accent2="accent2" accent3="accent3" accent4="accent4" accent5="accent5" accent6="accent6" hlink="hlink" folHlink="folHlink"/>
  <p:sldLayoutIdLst>
    <p:sldLayoutId id="2147483787" r:id="rId1"/>
    <p:sldLayoutId id="2147483845" r:id="rId2"/>
    <p:sldLayoutId id="2147483793" r:id="rId3"/>
    <p:sldLayoutId id="2147483802" r:id="rId4"/>
    <p:sldLayoutId id="2147483850" r:id="rId5"/>
    <p:sldLayoutId id="2147483849" r:id="rId6"/>
    <p:sldLayoutId id="2147483888" r:id="rId7"/>
    <p:sldLayoutId id="2147483889" r:id="rId8"/>
  </p:sldLayoutIdLs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tx1"/>
          </a:solidFill>
          <a:latin typeface="Gill Sans MT" panose="020B0502020104020203" pitchFamily="34" charset="0"/>
          <a:ea typeface="+mj-ea"/>
          <a:cs typeface="Arial" panose="020B0604020202020204" pitchFamily="34" charset="0"/>
        </a:defRPr>
      </a:lvl1pPr>
    </p:titleStyle>
    <p:bodyStyle>
      <a:lvl1pPr marL="231775" indent="-231775" algn="l" defTabSz="914400" rtl="0" eaLnBrk="1" latinLnBrk="0" hangingPunct="1">
        <a:spcBef>
          <a:spcPts val="1200"/>
        </a:spcBef>
        <a:buFont typeface="Arial" pitchFamily="34" charset="0"/>
        <a:buChar char="–"/>
        <a:defRPr sz="2400" kern="1200">
          <a:solidFill>
            <a:schemeClr val="tx1"/>
          </a:solidFill>
          <a:latin typeface="Gill Sans MT" panose="020B0502020104020203" pitchFamily="34" charset="0"/>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Gill Sans MT" panose="020B0502020104020203" pitchFamily="34" charset="0"/>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baseline="0">
          <a:solidFill>
            <a:schemeClr val="tx1"/>
          </a:solidFill>
          <a:latin typeface="Gill Sans MT" panose="020B0502020104020203" pitchFamily="34" charset="0"/>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Gill Sans MT" panose="020B0502020104020203"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hyperlink" Target="https://toolkit.climate.gov/help/partners" TargetMode="External"/><Relationship Id="rId3" Type="http://schemas.openxmlformats.org/officeDocument/2006/relationships/hyperlink" Target="https://crt-climate-explorer.nemac.org/" TargetMode="External"/><Relationship Id="rId7" Type="http://schemas.openxmlformats.org/officeDocument/2006/relationships/hyperlink" Target="https://www.climate.gov/"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hyperlink" Target="https://statesummaries.ncics.org/" TargetMode="External"/><Relationship Id="rId5" Type="http://schemas.openxmlformats.org/officeDocument/2006/relationships/hyperlink" Target="https://www.ncdc.noaa.gov/" TargetMode="External"/><Relationship Id="rId4" Type="http://schemas.openxmlformats.org/officeDocument/2006/relationships/hyperlink" Target="https://nca2014.globalchange.gov/"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2422490" y="1906778"/>
            <a:ext cx="6582614" cy="1095696"/>
          </a:xfrm>
        </p:spPr>
        <p:txBody>
          <a:bodyPr/>
          <a:lstStyle/>
          <a:p>
            <a:r>
              <a:rPr lang="en-US" dirty="0" smtClean="0">
                <a:latin typeface="+mj-lt"/>
              </a:rPr>
              <a:t>Climate Adaptation  Training 3.0:  </a:t>
            </a:r>
            <a:br>
              <a:rPr lang="en-US" dirty="0" smtClean="0">
                <a:latin typeface="+mj-lt"/>
              </a:rPr>
            </a:br>
            <a:r>
              <a:rPr lang="en-US" dirty="0" smtClean="0">
                <a:latin typeface="+mj-lt"/>
              </a:rPr>
              <a:t>Extreme Heat</a:t>
            </a:r>
            <a:endParaRPr lang="en-US" dirty="0">
              <a:latin typeface="+mj-lt"/>
            </a:endParaRPr>
          </a:p>
        </p:txBody>
      </p:sp>
      <p:sp>
        <p:nvSpPr>
          <p:cNvPr id="4" name="Text Placeholder 3"/>
          <p:cNvSpPr>
            <a:spLocks noGrp="1"/>
          </p:cNvSpPr>
          <p:nvPr>
            <p:ph type="body" sz="quarter" idx="12"/>
          </p:nvPr>
        </p:nvSpPr>
        <p:spPr>
          <a:xfrm>
            <a:off x="7220200" y="6304432"/>
            <a:ext cx="1828800" cy="564078"/>
          </a:xfrm>
        </p:spPr>
        <p:txBody>
          <a:bodyPr/>
          <a:lstStyle/>
          <a:p>
            <a:r>
              <a:rPr lang="en-US" dirty="0" smtClean="0"/>
              <a:t> </a:t>
            </a:r>
            <a:endParaRPr lang="en-US" dirty="0"/>
          </a:p>
        </p:txBody>
      </p:sp>
      <p:sp>
        <p:nvSpPr>
          <p:cNvPr id="2" name="Subtitle 1"/>
          <p:cNvSpPr>
            <a:spLocks noGrp="1"/>
          </p:cNvSpPr>
          <p:nvPr>
            <p:ph type="subTitle" idx="1"/>
          </p:nvPr>
        </p:nvSpPr>
        <p:spPr>
          <a:xfrm>
            <a:off x="2404006" y="3659631"/>
            <a:ext cx="6059489" cy="1104900"/>
          </a:xfrm>
        </p:spPr>
        <p:txBody>
          <a:bodyPr/>
          <a:lstStyle/>
          <a:p>
            <a:r>
              <a:rPr lang="en-US" sz="2400" dirty="0">
                <a:latin typeface="+mj-lt"/>
              </a:rPr>
              <a:t>This training is developed by the Urban Sustainability Directors Network (USDN) for use by member cities</a:t>
            </a:r>
          </a:p>
          <a:p>
            <a:endParaRPr lang="en-US" dirty="0"/>
          </a:p>
        </p:txBody>
      </p:sp>
    </p:spTree>
    <p:extLst>
      <p:ext uri="{BB962C8B-B14F-4D97-AF65-F5344CB8AC3E}">
        <p14:creationId xmlns:p14="http://schemas.microsoft.com/office/powerpoint/2010/main" val="1639266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Process for Incorporating Climate Change into Project </a:t>
            </a:r>
            <a:r>
              <a:rPr lang="en-US" dirty="0" smtClean="0">
                <a:latin typeface="Arial Black" panose="020B0A04020102020204" pitchFamily="34" charset="0"/>
              </a:rPr>
              <a:t>Planning: </a:t>
            </a:r>
            <a:r>
              <a:rPr lang="en-US" dirty="0" smtClean="0">
                <a:solidFill>
                  <a:schemeClr val="accent4"/>
                </a:solidFill>
                <a:latin typeface="Arial Black" panose="020B0A04020102020204" pitchFamily="34" charset="0"/>
              </a:rPr>
              <a:t>Game Steps</a:t>
            </a:r>
            <a:endParaRPr lang="en-US" dirty="0">
              <a:solidFill>
                <a:schemeClr val="accent4"/>
              </a:solidFill>
              <a:latin typeface="Arial Black" panose="020B0A0402010202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374" y="1612721"/>
            <a:ext cx="6939422" cy="4555845"/>
          </a:xfrm>
          <a:prstGeom prst="rect">
            <a:avLst/>
          </a:prstGeom>
        </p:spPr>
      </p:pic>
      <p:sp>
        <p:nvSpPr>
          <p:cNvPr id="3" name="TextBox 2"/>
          <p:cNvSpPr txBox="1"/>
          <p:nvPr/>
        </p:nvSpPr>
        <p:spPr>
          <a:xfrm>
            <a:off x="6621347" y="3038213"/>
            <a:ext cx="1872343" cy="380547"/>
          </a:xfrm>
          <a:prstGeom prst="rect">
            <a:avLst/>
          </a:prstGeom>
          <a:solidFill>
            <a:schemeClr val="bg1"/>
          </a:solidFill>
        </p:spPr>
        <p:txBody>
          <a:bodyPr wrap="none" lIns="0" tIns="0" rIns="0" bIns="0" rtlCol="0">
            <a:noAutofit/>
          </a:bodyPr>
          <a:lstStyle/>
          <a:p>
            <a:pPr algn="ctr"/>
            <a:r>
              <a:rPr lang="en-US" sz="2000" b="1" dirty="0" smtClean="0">
                <a:solidFill>
                  <a:schemeClr val="accent4"/>
                </a:solidFill>
                <a:latin typeface="+mj-lt"/>
                <a:cs typeface="Aktiv Grotesk Trial" panose="020B0504020202020204" pitchFamily="34" charset="0"/>
              </a:rPr>
              <a:t>Asset Inventory</a:t>
            </a:r>
          </a:p>
        </p:txBody>
      </p:sp>
      <p:sp>
        <p:nvSpPr>
          <p:cNvPr id="5" name="TextBox 4"/>
          <p:cNvSpPr txBox="1"/>
          <p:nvPr/>
        </p:nvSpPr>
        <p:spPr>
          <a:xfrm>
            <a:off x="6804624" y="4560186"/>
            <a:ext cx="1872343" cy="845191"/>
          </a:xfrm>
          <a:prstGeom prst="rect">
            <a:avLst/>
          </a:prstGeom>
          <a:solidFill>
            <a:schemeClr val="bg1"/>
          </a:solidFill>
        </p:spPr>
        <p:txBody>
          <a:bodyPr wrap="square" lIns="0" tIns="0" rIns="0" bIns="0" rtlCol="0">
            <a:noAutofit/>
          </a:bodyPr>
          <a:lstStyle/>
          <a:p>
            <a:pPr algn="ctr"/>
            <a:r>
              <a:rPr lang="en-US" sz="2000" b="1" dirty="0" smtClean="0">
                <a:solidFill>
                  <a:schemeClr val="accent4"/>
                </a:solidFill>
                <a:latin typeface="+mj-lt"/>
                <a:cs typeface="Aktiv Grotesk Trial" panose="020B0504020202020204" pitchFamily="34" charset="0"/>
              </a:rPr>
              <a:t>Vulnerability Assessment</a:t>
            </a:r>
          </a:p>
        </p:txBody>
      </p:sp>
      <p:sp>
        <p:nvSpPr>
          <p:cNvPr id="6" name="TextBox 5"/>
          <p:cNvSpPr txBox="1"/>
          <p:nvPr/>
        </p:nvSpPr>
        <p:spPr>
          <a:xfrm>
            <a:off x="5282404" y="6105043"/>
            <a:ext cx="2275115" cy="380547"/>
          </a:xfrm>
          <a:prstGeom prst="rect">
            <a:avLst/>
          </a:prstGeom>
          <a:solidFill>
            <a:schemeClr val="bg1"/>
          </a:solidFill>
        </p:spPr>
        <p:txBody>
          <a:bodyPr wrap="square" lIns="0" tIns="0" rIns="0" bIns="0" rtlCol="0">
            <a:noAutofit/>
          </a:bodyPr>
          <a:lstStyle/>
          <a:p>
            <a:pPr algn="ctr"/>
            <a:r>
              <a:rPr lang="en-US" sz="2000" b="1" dirty="0" smtClean="0">
                <a:solidFill>
                  <a:schemeClr val="accent4">
                    <a:lumMod val="40000"/>
                    <a:lumOff val="60000"/>
                  </a:schemeClr>
                </a:solidFill>
                <a:latin typeface="+mj-lt"/>
                <a:cs typeface="Aktiv Grotesk Trial" panose="020B0504020202020204" pitchFamily="34" charset="0"/>
              </a:rPr>
              <a:t>Optional</a:t>
            </a:r>
            <a:r>
              <a:rPr lang="en-US" sz="2000" b="1" dirty="0" smtClean="0">
                <a:solidFill>
                  <a:schemeClr val="accent4"/>
                </a:solidFill>
                <a:latin typeface="+mj-lt"/>
                <a:cs typeface="Aktiv Grotesk Trial" panose="020B0504020202020204" pitchFamily="34" charset="0"/>
              </a:rPr>
              <a:t> </a:t>
            </a:r>
            <a:br>
              <a:rPr lang="en-US" sz="2000" b="1" dirty="0" smtClean="0">
                <a:solidFill>
                  <a:schemeClr val="accent4"/>
                </a:solidFill>
                <a:latin typeface="+mj-lt"/>
                <a:cs typeface="Aktiv Grotesk Trial" panose="020B0504020202020204" pitchFamily="34" charset="0"/>
              </a:rPr>
            </a:br>
            <a:r>
              <a:rPr lang="en-US" sz="2000" b="1" dirty="0" smtClean="0">
                <a:solidFill>
                  <a:schemeClr val="accent4"/>
                </a:solidFill>
                <a:latin typeface="+mj-lt"/>
                <a:cs typeface="Aktiv Grotesk Trial" panose="020B0504020202020204" pitchFamily="34" charset="0"/>
              </a:rPr>
              <a:t>Risk Assessment</a:t>
            </a:r>
          </a:p>
        </p:txBody>
      </p:sp>
      <p:sp>
        <p:nvSpPr>
          <p:cNvPr id="8" name="TextBox 7"/>
          <p:cNvSpPr txBox="1"/>
          <p:nvPr/>
        </p:nvSpPr>
        <p:spPr>
          <a:xfrm>
            <a:off x="979197" y="6139768"/>
            <a:ext cx="2373086" cy="380547"/>
          </a:xfrm>
          <a:prstGeom prst="rect">
            <a:avLst/>
          </a:prstGeom>
          <a:solidFill>
            <a:schemeClr val="bg1"/>
          </a:solidFill>
        </p:spPr>
        <p:txBody>
          <a:bodyPr wrap="square" lIns="0" tIns="0" rIns="0" bIns="0" rtlCol="0">
            <a:noAutofit/>
          </a:bodyPr>
          <a:lstStyle/>
          <a:p>
            <a:pPr algn="ctr"/>
            <a:r>
              <a:rPr lang="en-US" sz="2000" b="1" dirty="0" smtClean="0">
                <a:solidFill>
                  <a:schemeClr val="accent4"/>
                </a:solidFill>
                <a:latin typeface="+mj-lt"/>
                <a:cs typeface="Aktiv Grotesk Trial" panose="020B0504020202020204" pitchFamily="34" charset="0"/>
              </a:rPr>
              <a:t>Adaptation Planning</a:t>
            </a:r>
          </a:p>
        </p:txBody>
      </p:sp>
      <p:sp>
        <p:nvSpPr>
          <p:cNvPr id="9" name="TextBox 8"/>
          <p:cNvSpPr txBox="1"/>
          <p:nvPr/>
        </p:nvSpPr>
        <p:spPr>
          <a:xfrm>
            <a:off x="84870" y="3035951"/>
            <a:ext cx="2373086" cy="380547"/>
          </a:xfrm>
          <a:prstGeom prst="rect">
            <a:avLst/>
          </a:prstGeom>
          <a:solidFill>
            <a:schemeClr val="bg1"/>
          </a:solidFill>
        </p:spPr>
        <p:txBody>
          <a:bodyPr wrap="square" lIns="0" tIns="0" rIns="0" bIns="0" rtlCol="0">
            <a:noAutofit/>
          </a:bodyPr>
          <a:lstStyle/>
          <a:p>
            <a:pPr algn="ctr"/>
            <a:r>
              <a:rPr lang="en-US" sz="2000" b="1" dirty="0" smtClean="0">
                <a:solidFill>
                  <a:schemeClr val="accent4">
                    <a:lumMod val="40000"/>
                    <a:lumOff val="60000"/>
                  </a:schemeClr>
                </a:solidFill>
                <a:latin typeface="+mj-lt"/>
                <a:cs typeface="Aktiv Grotesk Trial" panose="020B0504020202020204" pitchFamily="34" charset="0"/>
              </a:rPr>
              <a:t>Optional</a:t>
            </a:r>
            <a:r>
              <a:rPr lang="en-US" sz="2000" b="1" dirty="0" smtClean="0">
                <a:solidFill>
                  <a:schemeClr val="accent4"/>
                </a:solidFill>
                <a:latin typeface="+mj-lt"/>
                <a:cs typeface="Aktiv Grotesk Trial" panose="020B0504020202020204" pitchFamily="34" charset="0"/>
              </a:rPr>
              <a:t> Implementation Exercise</a:t>
            </a:r>
          </a:p>
        </p:txBody>
      </p:sp>
      <p:sp>
        <p:nvSpPr>
          <p:cNvPr id="10" name="Slide Number Placeholder 4"/>
          <p:cNvSpPr txBox="1">
            <a:spLocks/>
          </p:cNvSpPr>
          <p:nvPr/>
        </p:nvSpPr>
        <p:spPr>
          <a:xfrm>
            <a:off x="8501743" y="6370864"/>
            <a:ext cx="471714"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10</a:t>
            </a:fld>
            <a:endParaRPr lang="en-US" dirty="0">
              <a:solidFill>
                <a:prstClr val="black">
                  <a:tint val="75000"/>
                </a:prstClr>
              </a:solidFill>
            </a:endParaRPr>
          </a:p>
        </p:txBody>
      </p:sp>
    </p:spTree>
    <p:extLst>
      <p:ext uri="{BB962C8B-B14F-4D97-AF65-F5344CB8AC3E}">
        <p14:creationId xmlns:p14="http://schemas.microsoft.com/office/powerpoint/2010/main" val="3620470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8501" y="3755866"/>
            <a:ext cx="3534483" cy="2648401"/>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pPr algn="ctr"/>
            <a:r>
              <a:rPr lang="en-US" dirty="0" smtClean="0">
                <a:latin typeface="Arial Black" panose="020B0A04020102020204" pitchFamily="34" charset="0"/>
              </a:rPr>
              <a:t>Understanding your City</a:t>
            </a:r>
            <a:endParaRPr lang="en-US" dirty="0">
              <a:latin typeface="Arial Black" panose="020B0A04020102020204" pitchFamily="34" charset="0"/>
            </a:endParaRPr>
          </a:p>
        </p:txBody>
      </p:sp>
      <p:sp>
        <p:nvSpPr>
          <p:cNvPr id="3" name="5-Point Star 2"/>
          <p:cNvSpPr/>
          <p:nvPr/>
        </p:nvSpPr>
        <p:spPr>
          <a:xfrm>
            <a:off x="7584164" y="3515107"/>
            <a:ext cx="91440" cy="9144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74562" y="4283646"/>
            <a:ext cx="4687747" cy="2400657"/>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000" dirty="0" smtClean="0">
                <a:latin typeface="+mj-lt"/>
              </a:rPr>
              <a:t>Understand who the key players are in an adaptation planning process.</a:t>
            </a:r>
          </a:p>
          <a:p>
            <a:pPr marL="342900" indent="-342900">
              <a:spcBef>
                <a:spcPts val="600"/>
              </a:spcBef>
              <a:spcAft>
                <a:spcPts val="600"/>
              </a:spcAft>
              <a:buFont typeface="Arial" panose="020B0604020202020204" pitchFamily="34" charset="0"/>
              <a:buChar char="•"/>
            </a:pPr>
            <a:r>
              <a:rPr lang="en-US" sz="2000" dirty="0" smtClean="0">
                <a:latin typeface="+mj-lt"/>
              </a:rPr>
              <a:t>Become familiar with the location of key assets and layout of the city.</a:t>
            </a:r>
          </a:p>
          <a:p>
            <a:pPr marL="342900" indent="-342900">
              <a:spcBef>
                <a:spcPts val="600"/>
              </a:spcBef>
              <a:spcAft>
                <a:spcPts val="600"/>
              </a:spcAft>
              <a:buFont typeface="Arial" panose="020B0604020202020204" pitchFamily="34" charset="0"/>
              <a:buChar char="•"/>
            </a:pPr>
            <a:r>
              <a:rPr lang="en-US" sz="2000" dirty="0" smtClean="0">
                <a:latin typeface="+mj-lt"/>
              </a:rPr>
              <a:t>Understand city demography.</a:t>
            </a:r>
          </a:p>
          <a:p>
            <a:pPr>
              <a:spcBef>
                <a:spcPts val="600"/>
              </a:spcBef>
              <a:spcAft>
                <a:spcPts val="600"/>
              </a:spcAft>
            </a:pPr>
            <a:endParaRPr lang="en-US" sz="2000" dirty="0">
              <a:latin typeface="+mj-lt"/>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1358" y="913164"/>
            <a:ext cx="3501626" cy="2645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Slide Number Placeholder 4"/>
          <p:cNvSpPr txBox="1">
            <a:spLocks/>
          </p:cNvSpPr>
          <p:nvPr/>
        </p:nvSpPr>
        <p:spPr>
          <a:xfrm>
            <a:off x="8501743" y="6370864"/>
            <a:ext cx="471714"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11</a:t>
            </a:fld>
            <a:endParaRPr lang="en-US" dirty="0">
              <a:solidFill>
                <a:prstClr val="black">
                  <a:tint val="75000"/>
                </a:prstClr>
              </a:solidFill>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369" y="1013382"/>
            <a:ext cx="4746940" cy="3052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r>
              <a:rPr lang="en-US" smtClean="0">
                <a:cs typeface="AECOM Sans" panose="020B0504020202020204" pitchFamily="34" charset="0"/>
              </a:rPr>
              <a:t>Page </a:t>
            </a:r>
            <a:fld id="{292FEF09-04D1-447B-9F98-7000E0D5D333}" type="slidenum">
              <a:rPr lang="en-US" smtClean="0">
                <a:cs typeface="AECOM Sans" panose="020B0504020202020204" pitchFamily="34" charset="0"/>
              </a:rPr>
              <a:pPr/>
              <a:t>11</a:t>
            </a:fld>
            <a:endParaRPr lang="en-US" dirty="0">
              <a:cs typeface="AECOM Sans" panose="020B0504020202020204" pitchFamily="34" charset="0"/>
            </a:endParaRPr>
          </a:p>
        </p:txBody>
      </p:sp>
    </p:spTree>
    <p:extLst>
      <p:ext uri="{BB962C8B-B14F-4D97-AF65-F5344CB8AC3E}">
        <p14:creationId xmlns:p14="http://schemas.microsoft.com/office/powerpoint/2010/main" val="4135555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pPr algn="ctr"/>
            <a:r>
              <a:rPr lang="en-US" dirty="0" smtClean="0">
                <a:latin typeface="Arial Black" panose="020B0A04020102020204" pitchFamily="34" charset="0"/>
              </a:rPr>
              <a:t>Inventory Assets</a:t>
            </a:r>
            <a:br>
              <a:rPr lang="en-US" dirty="0" smtClean="0">
                <a:latin typeface="Arial Black" panose="020B0A04020102020204" pitchFamily="34" charset="0"/>
              </a:rPr>
            </a:br>
            <a:endParaRPr lang="en-US" dirty="0">
              <a:latin typeface="Arial Black" panose="020B0A04020102020204" pitchFamily="34"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8458" y="1223452"/>
            <a:ext cx="4113477" cy="3092239"/>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Slide Number Placeholder 4"/>
          <p:cNvSpPr txBox="1">
            <a:spLocks/>
          </p:cNvSpPr>
          <p:nvPr/>
        </p:nvSpPr>
        <p:spPr>
          <a:xfrm>
            <a:off x="8464342" y="6433911"/>
            <a:ext cx="566058"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12</a:t>
            </a:fld>
            <a:endParaRPr lang="en-US" dirty="0">
              <a:solidFill>
                <a:prstClr val="black">
                  <a:tint val="75000"/>
                </a:prstClr>
              </a:solidFill>
            </a:endParaRPr>
          </a:p>
        </p:txBody>
      </p:sp>
      <p:sp>
        <p:nvSpPr>
          <p:cNvPr id="3" name="TextBox 2"/>
          <p:cNvSpPr txBox="1"/>
          <p:nvPr/>
        </p:nvSpPr>
        <p:spPr>
          <a:xfrm>
            <a:off x="312516" y="1223452"/>
            <a:ext cx="3842795" cy="5210459"/>
          </a:xfrm>
          <a:prstGeom prst="rect">
            <a:avLst/>
          </a:prstGeom>
          <a:noFill/>
        </p:spPr>
        <p:txBody>
          <a:bodyPr wrap="square" lIns="0" tIns="0" rIns="0" bIns="0" rtlCol="0">
            <a:noAutofit/>
          </a:bodyPr>
          <a:lstStyle/>
          <a:p>
            <a:endParaRPr lang="en-US" sz="2000" dirty="0" smtClean="0">
              <a:latin typeface="Aktiv Grotesk Trial" panose="020B0504020202020204" pitchFamily="34" charset="0"/>
              <a:cs typeface="Aktiv Grotesk Trial" panose="020B0504020202020204" pitchFamily="34" charset="0"/>
            </a:endParaRPr>
          </a:p>
        </p:txBody>
      </p:sp>
      <p:sp>
        <p:nvSpPr>
          <p:cNvPr id="10" name="Content Placeholder 2"/>
          <p:cNvSpPr txBox="1">
            <a:spLocks/>
          </p:cNvSpPr>
          <p:nvPr/>
        </p:nvSpPr>
        <p:spPr>
          <a:xfrm>
            <a:off x="203987" y="1151134"/>
            <a:ext cx="4008476" cy="5355093"/>
          </a:xfrm>
          <a:prstGeom prst="rect">
            <a:avLst/>
          </a:prstGeom>
        </p:spPr>
        <p:txBody>
          <a:bodyPr vert="horz" lIns="0" tIns="0" rIns="0" bIns="0" rtlCol="0">
            <a:normAutofit lnSpcReduction="10000"/>
          </a:bodyPr>
          <a:lstStyle>
            <a:lvl1pPr marL="342900" indent="-342900" algn="l" defTabSz="914400" rtl="0" eaLnBrk="1" latinLnBrk="0" hangingPunct="1">
              <a:lnSpc>
                <a:spcPct val="95000"/>
              </a:lnSpc>
              <a:spcBef>
                <a:spcPts val="1200"/>
              </a:spcBef>
              <a:spcAft>
                <a:spcPts val="300"/>
              </a:spcAft>
              <a:buFont typeface="Arial" panose="020B0604020202020204" pitchFamily="34" charset="0"/>
              <a:buChar char="−"/>
              <a:defRPr sz="2000" b="0" kern="1200">
                <a:solidFill>
                  <a:schemeClr val="tx1"/>
                </a:solidFill>
                <a:latin typeface="+mn-lt"/>
                <a:ea typeface="+mn-ea"/>
                <a:cs typeface="Arial" panose="020B0604020202020204" pitchFamily="34" charset="0"/>
              </a:defRPr>
            </a:lvl1pPr>
            <a:lvl2pPr marL="1588" indent="-1588" algn="l" defTabSz="914400" rtl="0" eaLnBrk="1" latinLnBrk="0" hangingPunct="1">
              <a:lnSpc>
                <a:spcPct val="95000"/>
              </a:lnSpc>
              <a:spcBef>
                <a:spcPts val="0"/>
              </a:spcBef>
              <a:spcAft>
                <a:spcPts val="1600"/>
              </a:spcAft>
              <a:buFont typeface="Arial" pitchFamily="34" charset="0"/>
              <a:buNone/>
              <a:defRPr sz="1800" b="0" kern="1200">
                <a:solidFill>
                  <a:schemeClr val="tx1"/>
                </a:solidFill>
                <a:latin typeface="+mn-lt"/>
                <a:ea typeface="+mn-ea"/>
                <a:cs typeface="Arial" panose="020B0604020202020204" pitchFamily="34" charset="0"/>
              </a:defRPr>
            </a:lvl2pPr>
            <a:lvl3pPr marL="173038" indent="-173038" algn="l" defTabSz="914400" rtl="0" eaLnBrk="1" latinLnBrk="0" hangingPunct="1">
              <a:lnSpc>
                <a:spcPct val="95000"/>
              </a:lnSpc>
              <a:spcBef>
                <a:spcPts val="0"/>
              </a:spcBef>
              <a:spcAft>
                <a:spcPts val="6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3pPr>
            <a:lvl4pPr marL="400050" indent="-173038" algn="l" defTabSz="914400" rtl="0" eaLnBrk="1" latinLnBrk="0" hangingPunct="1">
              <a:lnSpc>
                <a:spcPct val="95000"/>
              </a:lnSpc>
              <a:spcBef>
                <a:spcPts val="0"/>
              </a:spcBef>
              <a:spcAft>
                <a:spcPts val="300"/>
              </a:spcAft>
              <a:buFont typeface="Arial" panose="020B0604020202020204" pitchFamily="34" charset="0"/>
              <a:buChar char="•"/>
              <a:defRPr sz="1800" b="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nSpc>
                <a:spcPct val="110000"/>
              </a:lnSpc>
              <a:buNone/>
            </a:pPr>
            <a:r>
              <a:rPr lang="en-US" b="1" dirty="0" smtClean="0"/>
              <a:t>Questions to consider during an Asset Inventory process:</a:t>
            </a:r>
          </a:p>
          <a:p>
            <a:pPr>
              <a:lnSpc>
                <a:spcPct val="110000"/>
              </a:lnSpc>
            </a:pPr>
            <a:r>
              <a:rPr lang="en-US" sz="1800" dirty="0" smtClean="0"/>
              <a:t>What categories of assets should be considered (transportation, buildings, parks, etc.)?</a:t>
            </a:r>
          </a:p>
          <a:p>
            <a:pPr>
              <a:lnSpc>
                <a:spcPct val="110000"/>
              </a:lnSpc>
            </a:pPr>
            <a:r>
              <a:rPr lang="en-US" sz="1800" dirty="0" smtClean="0"/>
              <a:t>Within each category, which assets are most critical for a well functioning city? How does the city define “critical”?</a:t>
            </a:r>
          </a:p>
          <a:p>
            <a:pPr>
              <a:lnSpc>
                <a:spcPct val="110000"/>
              </a:lnSpc>
            </a:pPr>
            <a:r>
              <a:rPr lang="en-US" sz="1800" dirty="0" smtClean="0"/>
              <a:t>What data and information do we have relating to age, lifespan, condition, level of use of each asset?</a:t>
            </a:r>
          </a:p>
          <a:p>
            <a:pPr>
              <a:lnSpc>
                <a:spcPct val="110000"/>
              </a:lnSpc>
            </a:pPr>
            <a:r>
              <a:rPr lang="en-US" sz="1800" dirty="0" smtClean="0"/>
              <a:t>What subset of critical assets will be carried forward to the vulnerability assessment?</a:t>
            </a:r>
          </a:p>
          <a:p>
            <a:pPr>
              <a:lnSpc>
                <a:spcPct val="110000"/>
              </a:lnSpc>
            </a:pPr>
            <a:endParaRPr lang="en-US" sz="2400" dirty="0" smtClean="0"/>
          </a:p>
          <a:p>
            <a:pPr>
              <a:lnSpc>
                <a:spcPct val="110000"/>
              </a:lnSpc>
            </a:pPr>
            <a:endParaRPr lang="en-US" sz="2400" dirty="0" smtClean="0"/>
          </a:p>
          <a:p>
            <a:pPr>
              <a:lnSpc>
                <a:spcPct val="110000"/>
              </a:lnSpc>
            </a:pPr>
            <a:endParaRPr lang="en-US" sz="2400" dirty="0"/>
          </a:p>
        </p:txBody>
      </p:sp>
      <p:graphicFrame>
        <p:nvGraphicFramePr>
          <p:cNvPr id="8" name="Table 7"/>
          <p:cNvGraphicFramePr>
            <a:graphicFrameLocks noGrp="1"/>
          </p:cNvGraphicFramePr>
          <p:nvPr>
            <p:extLst>
              <p:ext uri="{D42A27DB-BD31-4B8C-83A1-F6EECF244321}">
                <p14:modId xmlns:p14="http://schemas.microsoft.com/office/powerpoint/2010/main" val="1310607534"/>
              </p:ext>
            </p:extLst>
          </p:nvPr>
        </p:nvGraphicFramePr>
        <p:xfrm>
          <a:off x="4328223" y="4525371"/>
          <a:ext cx="4513945" cy="1323885"/>
        </p:xfrm>
        <a:graphic>
          <a:graphicData uri="http://schemas.openxmlformats.org/drawingml/2006/table">
            <a:tbl>
              <a:tblPr bandRow="1">
                <a:tableStyleId>{5940675A-B579-460E-94D1-54222C63F5DA}</a:tableStyleId>
              </a:tblPr>
              <a:tblGrid>
                <a:gridCol w="505034"/>
                <a:gridCol w="1300544"/>
                <a:gridCol w="902789"/>
                <a:gridCol w="902789"/>
                <a:gridCol w="902789"/>
              </a:tblGrid>
              <a:tr h="235314">
                <a:tc rowSpan="2">
                  <a:txBody>
                    <a:bodyPr/>
                    <a:lstStyle/>
                    <a:p>
                      <a:endParaRPr lang="en-US" sz="1050" dirty="0"/>
                    </a:p>
                  </a:txBody>
                  <a:tcPr/>
                </a:tc>
                <a:tc gridSpan="4">
                  <a:txBody>
                    <a:bodyPr/>
                    <a:lstStyle/>
                    <a:p>
                      <a:pPr algn="ctr"/>
                      <a:r>
                        <a:rPr lang="en-US" sz="1100" b="1" dirty="0" smtClean="0"/>
                        <a:t>Asset Inventory</a:t>
                      </a:r>
                      <a:endParaRPr lang="en-US" sz="1100" b="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63550">
                <a:tc vMerge="1">
                  <a:txBody>
                    <a:bodyPr/>
                    <a:lstStyle/>
                    <a:p>
                      <a:endParaRPr lang="en-US" dirty="0"/>
                    </a:p>
                  </a:txBody>
                  <a:tcPr/>
                </a:tc>
                <a:tc>
                  <a:txBody>
                    <a:bodyPr/>
                    <a:lstStyle/>
                    <a:p>
                      <a:r>
                        <a:rPr lang="en-US" sz="1050" dirty="0" smtClean="0"/>
                        <a:t>Asset</a:t>
                      </a:r>
                      <a:endParaRPr lang="en-US" sz="1050" dirty="0"/>
                    </a:p>
                  </a:txBody>
                  <a:tcPr/>
                </a:tc>
                <a:tc>
                  <a:txBody>
                    <a:bodyPr/>
                    <a:lstStyle/>
                    <a:p>
                      <a:r>
                        <a:rPr lang="en-US" sz="1050" dirty="0" smtClean="0"/>
                        <a:t>Year Built</a:t>
                      </a:r>
                      <a:endParaRPr lang="en-US" sz="1050" dirty="0"/>
                    </a:p>
                  </a:txBody>
                  <a:tcPr/>
                </a:tc>
                <a:tc>
                  <a:txBody>
                    <a:bodyPr/>
                    <a:lstStyle/>
                    <a:p>
                      <a:r>
                        <a:rPr lang="en-US" sz="1050" dirty="0" smtClean="0"/>
                        <a:t>Condition (Poor, Moderate, Good)</a:t>
                      </a:r>
                      <a:endParaRPr lang="en-US" sz="1050" dirty="0"/>
                    </a:p>
                  </a:txBody>
                  <a:tcPr/>
                </a:tc>
                <a:tc>
                  <a:txBody>
                    <a:bodyPr/>
                    <a:lstStyle/>
                    <a:p>
                      <a:r>
                        <a:rPr lang="en-US" sz="1050" dirty="0" smtClean="0"/>
                        <a:t>Prior Damage History</a:t>
                      </a:r>
                      <a:r>
                        <a:rPr lang="en-US" sz="1050" baseline="0" dirty="0" smtClean="0"/>
                        <a:t> (Y/N)</a:t>
                      </a:r>
                      <a:endParaRPr lang="en-US" sz="1050" dirty="0"/>
                    </a:p>
                  </a:txBody>
                  <a:tcPr/>
                </a:tc>
              </a:tr>
              <a:tr h="333285">
                <a:tc>
                  <a:txBody>
                    <a:bodyPr/>
                    <a:lstStyle/>
                    <a:p>
                      <a:r>
                        <a:rPr lang="en-US" sz="1050" b="1" dirty="0" smtClean="0">
                          <a:solidFill>
                            <a:srgbClr val="0070C0"/>
                          </a:solidFill>
                        </a:rPr>
                        <a:t>Ex</a:t>
                      </a:r>
                      <a:endParaRPr lang="en-US" sz="1050" b="1" dirty="0">
                        <a:solidFill>
                          <a:srgbClr val="0070C0"/>
                        </a:solidFill>
                      </a:endParaRPr>
                    </a:p>
                  </a:txBody>
                  <a:tcPr/>
                </a:tc>
                <a:tc>
                  <a:txBody>
                    <a:bodyPr/>
                    <a:lstStyle/>
                    <a:p>
                      <a:r>
                        <a:rPr lang="en-US" sz="1050" dirty="0" smtClean="0"/>
                        <a:t>Senior Center</a:t>
                      </a:r>
                      <a:endParaRPr lang="en-US" sz="1050" dirty="0"/>
                    </a:p>
                  </a:txBody>
                  <a:tcPr/>
                </a:tc>
                <a:tc>
                  <a:txBody>
                    <a:bodyPr/>
                    <a:lstStyle/>
                    <a:p>
                      <a:r>
                        <a:rPr lang="en-US" sz="1050" dirty="0" smtClean="0"/>
                        <a:t>1995</a:t>
                      </a:r>
                      <a:endParaRPr lang="en-US" sz="1050" dirty="0"/>
                    </a:p>
                  </a:txBody>
                  <a:tcPr/>
                </a:tc>
                <a:tc>
                  <a:txBody>
                    <a:bodyPr/>
                    <a:lstStyle/>
                    <a:p>
                      <a:r>
                        <a:rPr lang="en-US" sz="1050" dirty="0" smtClean="0"/>
                        <a:t>Good</a:t>
                      </a:r>
                      <a:endParaRPr lang="en-US" sz="1050" dirty="0"/>
                    </a:p>
                  </a:txBody>
                  <a:tcPr/>
                </a:tc>
                <a:tc>
                  <a:txBody>
                    <a:bodyPr/>
                    <a:lstStyle/>
                    <a:p>
                      <a:r>
                        <a:rPr lang="en-US" sz="1050" dirty="0" smtClean="0"/>
                        <a:t>Y</a:t>
                      </a:r>
                    </a:p>
                  </a:txBody>
                  <a:tcPr/>
                </a:tc>
              </a:tr>
            </a:tbl>
          </a:graphicData>
        </a:graphic>
      </p:graphicFrame>
    </p:spTree>
    <p:extLst>
      <p:ext uri="{BB962C8B-B14F-4D97-AF65-F5344CB8AC3E}">
        <p14:creationId xmlns:p14="http://schemas.microsoft.com/office/powerpoint/2010/main" val="1939788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36824" y="1213608"/>
            <a:ext cx="5278606" cy="5509200"/>
          </a:xfrm>
          <a:prstGeom prst="rect">
            <a:avLst/>
          </a:prstGeom>
        </p:spPr>
        <p:txBody>
          <a:bodyPr wrap="square">
            <a:spAutoFit/>
          </a:bodyPr>
          <a:lstStyle/>
          <a:p>
            <a:pPr>
              <a:spcBef>
                <a:spcPts val="600"/>
              </a:spcBef>
              <a:spcAft>
                <a:spcPts val="600"/>
              </a:spcAft>
            </a:pPr>
            <a:r>
              <a:rPr lang="en-US" sz="2000" dirty="0" smtClean="0">
                <a:latin typeface="Arial (body)"/>
              </a:rPr>
              <a:t>During this step in the adaptation planning process, we ask ourselves:</a:t>
            </a:r>
          </a:p>
          <a:p>
            <a:pPr marL="342900" indent="-342900">
              <a:spcBef>
                <a:spcPts val="600"/>
              </a:spcBef>
              <a:spcAft>
                <a:spcPts val="600"/>
              </a:spcAft>
              <a:buFontTx/>
              <a:buChar char="-"/>
            </a:pPr>
            <a:r>
              <a:rPr lang="en-US" dirty="0" smtClean="0">
                <a:latin typeface="Arial (body)"/>
              </a:rPr>
              <a:t>Is the asset </a:t>
            </a:r>
            <a:r>
              <a:rPr lang="en-US" b="1" dirty="0" smtClean="0">
                <a:latin typeface="Arial (body)"/>
              </a:rPr>
              <a:t>exposed</a:t>
            </a:r>
            <a:r>
              <a:rPr lang="en-US" dirty="0" smtClean="0">
                <a:latin typeface="Arial (body)"/>
              </a:rPr>
              <a:t> to the climate stressor? </a:t>
            </a:r>
            <a:endParaRPr lang="en-US" dirty="0">
              <a:solidFill>
                <a:srgbClr val="0070C0"/>
              </a:solidFill>
              <a:latin typeface="Arial (body)"/>
            </a:endParaRPr>
          </a:p>
          <a:p>
            <a:pPr marL="800100" lvl="1" indent="-342900">
              <a:spcBef>
                <a:spcPts val="600"/>
              </a:spcBef>
              <a:spcAft>
                <a:spcPts val="600"/>
              </a:spcAft>
              <a:buFontTx/>
              <a:buChar char="-"/>
            </a:pPr>
            <a:r>
              <a:rPr lang="en-US" dirty="0" smtClean="0">
                <a:solidFill>
                  <a:srgbClr val="0070C0"/>
                </a:solidFill>
                <a:latin typeface="Arial (body)"/>
              </a:rPr>
              <a:t>For example, is the asset located in a heat island? </a:t>
            </a:r>
          </a:p>
          <a:p>
            <a:pPr marL="342900" indent="-342900">
              <a:spcBef>
                <a:spcPts val="600"/>
              </a:spcBef>
              <a:spcAft>
                <a:spcPts val="600"/>
              </a:spcAft>
              <a:buFontTx/>
              <a:buChar char="-"/>
            </a:pPr>
            <a:r>
              <a:rPr lang="en-US" dirty="0" smtClean="0">
                <a:latin typeface="Arial (body)"/>
              </a:rPr>
              <a:t>Is it </a:t>
            </a:r>
            <a:r>
              <a:rPr lang="en-US" b="1" dirty="0" smtClean="0">
                <a:latin typeface="Arial (body)"/>
              </a:rPr>
              <a:t>sensitive</a:t>
            </a:r>
            <a:r>
              <a:rPr lang="en-US" dirty="0" smtClean="0">
                <a:latin typeface="Arial (body)"/>
              </a:rPr>
              <a:t> to the climate stressor, e.g., would it be slightly or very impaired by extreme heat? </a:t>
            </a:r>
            <a:endParaRPr lang="en-US" dirty="0">
              <a:solidFill>
                <a:srgbClr val="0070C0"/>
              </a:solidFill>
              <a:latin typeface="Arial (body)"/>
            </a:endParaRPr>
          </a:p>
          <a:p>
            <a:pPr marL="800100" lvl="1" indent="-342900">
              <a:spcBef>
                <a:spcPts val="600"/>
              </a:spcBef>
              <a:spcAft>
                <a:spcPts val="600"/>
              </a:spcAft>
              <a:buFontTx/>
              <a:buChar char="-"/>
            </a:pPr>
            <a:r>
              <a:rPr lang="en-US" dirty="0" smtClean="0">
                <a:solidFill>
                  <a:srgbClr val="0070C0"/>
                </a:solidFill>
                <a:latin typeface="Arial (body)"/>
              </a:rPr>
              <a:t>For example, is the asset old and falling apart? Has it been impacted by a heat event in the past? </a:t>
            </a:r>
          </a:p>
          <a:p>
            <a:pPr marL="342900" indent="-342900">
              <a:spcBef>
                <a:spcPts val="600"/>
              </a:spcBef>
              <a:spcAft>
                <a:spcPts val="600"/>
              </a:spcAft>
              <a:buFontTx/>
              <a:buChar char="-"/>
            </a:pPr>
            <a:r>
              <a:rPr lang="en-US" dirty="0" smtClean="0">
                <a:latin typeface="Arial (body)"/>
              </a:rPr>
              <a:t>How much </a:t>
            </a:r>
            <a:r>
              <a:rPr lang="en-US" b="1" dirty="0" smtClean="0">
                <a:latin typeface="Arial (body)"/>
              </a:rPr>
              <a:t>adaptive capacity </a:t>
            </a:r>
            <a:r>
              <a:rPr lang="en-US" dirty="0" smtClean="0">
                <a:latin typeface="Arial (body)"/>
              </a:rPr>
              <a:t>does the asset have, i.e., how easily can it be adjusted to deal with the stressor without being compromised. </a:t>
            </a:r>
          </a:p>
          <a:p>
            <a:pPr marL="800100" lvl="1" indent="-342900">
              <a:spcBef>
                <a:spcPts val="600"/>
              </a:spcBef>
              <a:spcAft>
                <a:spcPts val="600"/>
              </a:spcAft>
              <a:buFontTx/>
              <a:buChar char="-"/>
            </a:pPr>
            <a:r>
              <a:rPr lang="en-US" dirty="0" smtClean="0">
                <a:solidFill>
                  <a:srgbClr val="0070C0"/>
                </a:solidFill>
                <a:latin typeface="Arial (body)"/>
              </a:rPr>
              <a:t>Would it be relatively easy or difficult to adapt the asset to the climate stressor? </a:t>
            </a:r>
          </a:p>
        </p:txBody>
      </p:sp>
      <p:sp>
        <p:nvSpPr>
          <p:cNvPr id="7"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Assess Vulnerability</a:t>
            </a:r>
            <a:endParaRPr lang="en-US" dirty="0">
              <a:solidFill>
                <a:schemeClr val="accent1"/>
              </a:solidFill>
              <a:latin typeface="Arial Black" panose="020B0A04020102020204" pitchFamily="34" charset="0"/>
            </a:endParaRPr>
          </a:p>
        </p:txBody>
      </p:sp>
      <p:sp>
        <p:nvSpPr>
          <p:cNvPr id="6" name="Slide Number Placeholder 4"/>
          <p:cNvSpPr txBox="1">
            <a:spLocks/>
          </p:cNvSpPr>
          <p:nvPr/>
        </p:nvSpPr>
        <p:spPr>
          <a:xfrm>
            <a:off x="8577941" y="6356350"/>
            <a:ext cx="566059"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13</a:t>
            </a:fld>
            <a:endParaRPr lang="en-US" dirty="0">
              <a:solidFill>
                <a:prstClr val="black">
                  <a:tint val="75000"/>
                </a:prstClr>
              </a:solidFill>
            </a:endParaRPr>
          </a:p>
        </p:txBody>
      </p:sp>
      <p:pic>
        <p:nvPicPr>
          <p:cNvPr id="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91"/>
          <a:stretch/>
        </p:blipFill>
        <p:spPr bwMode="auto">
          <a:xfrm>
            <a:off x="5657602" y="2937237"/>
            <a:ext cx="2834166" cy="18733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7602" y="1052460"/>
            <a:ext cx="2844798" cy="1829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3692" y="4856838"/>
            <a:ext cx="2828075" cy="1765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4197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2301" y="1385357"/>
            <a:ext cx="4388076" cy="2862322"/>
          </a:xfrm>
          <a:prstGeom prst="rect">
            <a:avLst/>
          </a:prstGeom>
        </p:spPr>
        <p:txBody>
          <a:bodyPr wrap="square">
            <a:spAutoFit/>
          </a:bodyPr>
          <a:lstStyle/>
          <a:p>
            <a:pPr marL="342900" indent="-342900">
              <a:spcBef>
                <a:spcPts val="600"/>
              </a:spcBef>
              <a:spcAft>
                <a:spcPts val="600"/>
              </a:spcAft>
              <a:buFontTx/>
              <a:buChar char="‒"/>
            </a:pPr>
            <a:r>
              <a:rPr lang="en-US" sz="2000" dirty="0" smtClean="0">
                <a:latin typeface="+mj-lt"/>
              </a:rPr>
              <a:t>Groups use Asset Cards, Asset Inventory and Game Board to complete Vulnerability Assessment part of table.</a:t>
            </a:r>
          </a:p>
          <a:p>
            <a:pPr marL="342900" indent="-342900">
              <a:spcBef>
                <a:spcPts val="600"/>
              </a:spcBef>
              <a:spcAft>
                <a:spcPts val="600"/>
              </a:spcAft>
              <a:buFontTx/>
              <a:buChar char="‒"/>
            </a:pPr>
            <a:r>
              <a:rPr lang="en-US" sz="2000" dirty="0" smtClean="0"/>
              <a:t>Groups </a:t>
            </a:r>
            <a:r>
              <a:rPr lang="en-US" sz="2000" dirty="0"/>
              <a:t>use Total Vulnerability Score to prioritize adaptation strategy selection.</a:t>
            </a:r>
          </a:p>
          <a:p>
            <a:pPr marL="342900" indent="-342900">
              <a:spcBef>
                <a:spcPts val="600"/>
              </a:spcBef>
              <a:spcAft>
                <a:spcPts val="600"/>
              </a:spcAft>
              <a:buFont typeface="Arial" panose="020B0604020202020204" pitchFamily="34" charset="0"/>
              <a:buChar char="•"/>
            </a:pPr>
            <a:endParaRPr lang="en-US" sz="2000" dirty="0">
              <a:latin typeface="+mj-lt"/>
            </a:endParaRPr>
          </a:p>
        </p:txBody>
      </p:sp>
      <p:sp>
        <p:nvSpPr>
          <p:cNvPr id="7"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Assess Vulnerability</a:t>
            </a:r>
            <a:endParaRPr lang="en-US" dirty="0">
              <a:solidFill>
                <a:schemeClr val="accent1"/>
              </a:solidFill>
              <a:latin typeface="Arial Black" panose="020B0A04020102020204" pitchFamily="34" charset="0"/>
            </a:endParaRPr>
          </a:p>
        </p:txBody>
      </p:sp>
      <p:sp>
        <p:nvSpPr>
          <p:cNvPr id="3" name="Rounded Rectangle 2"/>
          <p:cNvSpPr/>
          <p:nvPr/>
        </p:nvSpPr>
        <p:spPr>
          <a:xfrm>
            <a:off x="1699313" y="4138324"/>
            <a:ext cx="1460007"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Exposure</a:t>
            </a:r>
            <a:endParaRPr lang="en-US" b="1" dirty="0"/>
          </a:p>
        </p:txBody>
      </p:sp>
      <p:sp>
        <p:nvSpPr>
          <p:cNvPr id="8" name="Rounded Rectangle 7"/>
          <p:cNvSpPr/>
          <p:nvPr/>
        </p:nvSpPr>
        <p:spPr>
          <a:xfrm>
            <a:off x="3642520" y="4137908"/>
            <a:ext cx="1487006"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Sensitivity</a:t>
            </a:r>
            <a:endParaRPr lang="en-US" b="1" dirty="0"/>
          </a:p>
        </p:txBody>
      </p:sp>
      <p:sp>
        <p:nvSpPr>
          <p:cNvPr id="10" name="Rounded Rectangle 9"/>
          <p:cNvSpPr/>
          <p:nvPr/>
        </p:nvSpPr>
        <p:spPr>
          <a:xfrm>
            <a:off x="5580087" y="4128633"/>
            <a:ext cx="1385997" cy="75161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Adaptive Capacity</a:t>
            </a:r>
            <a:endParaRPr lang="en-US" b="1" dirty="0"/>
          </a:p>
        </p:txBody>
      </p:sp>
      <p:sp>
        <p:nvSpPr>
          <p:cNvPr id="11" name="Rounded Rectangle 10"/>
          <p:cNvSpPr/>
          <p:nvPr/>
        </p:nvSpPr>
        <p:spPr>
          <a:xfrm>
            <a:off x="7202044" y="4056109"/>
            <a:ext cx="1824283" cy="96183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Total Vulnerability Score</a:t>
            </a:r>
            <a:endParaRPr lang="en-US" b="1" dirty="0"/>
          </a:p>
        </p:txBody>
      </p:sp>
      <p:sp>
        <p:nvSpPr>
          <p:cNvPr id="4" name="Plus 3"/>
          <p:cNvSpPr/>
          <p:nvPr/>
        </p:nvSpPr>
        <p:spPr>
          <a:xfrm>
            <a:off x="3177509" y="4263078"/>
            <a:ext cx="446907" cy="501279"/>
          </a:xfrm>
          <a:prstGeom prst="mathPl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Plus 11"/>
          <p:cNvSpPr/>
          <p:nvPr/>
        </p:nvSpPr>
        <p:spPr>
          <a:xfrm>
            <a:off x="5118945" y="4275727"/>
            <a:ext cx="446907" cy="501279"/>
          </a:xfrm>
          <a:prstGeom prst="mathPlu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Equal 13"/>
          <p:cNvSpPr/>
          <p:nvPr/>
        </p:nvSpPr>
        <p:spPr>
          <a:xfrm>
            <a:off x="6980597" y="4357254"/>
            <a:ext cx="223454" cy="367251"/>
          </a:xfrm>
          <a:prstGeom prst="mathEqual">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4"/>
          <p:cNvSpPr txBox="1">
            <a:spLocks/>
          </p:cNvSpPr>
          <p:nvPr/>
        </p:nvSpPr>
        <p:spPr>
          <a:xfrm>
            <a:off x="8374140" y="6413352"/>
            <a:ext cx="723627" cy="34068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14</a:t>
            </a:fld>
            <a:endParaRPr lang="en-US" dirty="0">
              <a:solidFill>
                <a:prstClr val="black">
                  <a:tint val="75000"/>
                </a:prstClr>
              </a:solidFill>
            </a:endParaRPr>
          </a:p>
        </p:txBody>
      </p:sp>
      <p:sp>
        <p:nvSpPr>
          <p:cNvPr id="18" name="TextBox 17"/>
          <p:cNvSpPr txBox="1"/>
          <p:nvPr/>
        </p:nvSpPr>
        <p:spPr>
          <a:xfrm>
            <a:off x="-67194" y="5276074"/>
            <a:ext cx="1708452" cy="589704"/>
          </a:xfrm>
          <a:prstGeom prst="rect">
            <a:avLst/>
          </a:prstGeom>
          <a:noFill/>
        </p:spPr>
        <p:txBody>
          <a:bodyPr wrap="square" lIns="0" tIns="0" rIns="0" bIns="0" rtlCol="0">
            <a:noAutofit/>
          </a:bodyPr>
          <a:lstStyle/>
          <a:p>
            <a:pPr algn="ctr"/>
            <a:r>
              <a:rPr lang="en-US" sz="1600" i="1" u="sng" dirty="0" smtClean="0">
                <a:solidFill>
                  <a:schemeClr val="accent1"/>
                </a:solidFill>
                <a:cs typeface="Aktiv Grotesk Trial" panose="020B0504020202020204" pitchFamily="34" charset="0"/>
              </a:rPr>
              <a:t>Example Definitions for “High” rating</a:t>
            </a:r>
          </a:p>
        </p:txBody>
      </p:sp>
      <p:sp>
        <p:nvSpPr>
          <p:cNvPr id="5" name="TextBox 4"/>
          <p:cNvSpPr txBox="1"/>
          <p:nvPr/>
        </p:nvSpPr>
        <p:spPr>
          <a:xfrm>
            <a:off x="1699631" y="5196720"/>
            <a:ext cx="1495777" cy="914400"/>
          </a:xfrm>
          <a:prstGeom prst="rect">
            <a:avLst/>
          </a:prstGeom>
          <a:noFill/>
        </p:spPr>
        <p:txBody>
          <a:bodyPr wrap="square" lIns="0" tIns="0" rIns="0" bIns="0" rtlCol="0">
            <a:noAutofit/>
          </a:bodyPr>
          <a:lstStyle/>
          <a:p>
            <a:pPr algn="ctr"/>
            <a:r>
              <a:rPr lang="en-US" sz="1600" i="1" dirty="0" smtClean="0"/>
              <a:t>Located </a:t>
            </a:r>
            <a:r>
              <a:rPr lang="en-US" sz="1600" i="1" dirty="0"/>
              <a:t>in inner ring of heat island</a:t>
            </a:r>
          </a:p>
          <a:p>
            <a:pPr algn="ctr"/>
            <a:endParaRPr lang="en-US" sz="1600" dirty="0" smtClean="0">
              <a:latin typeface="Aktiv Grotesk Trial" panose="020B0504020202020204" pitchFamily="34" charset="0"/>
              <a:cs typeface="Aktiv Grotesk Trial" panose="020B0504020202020204" pitchFamily="34" charset="0"/>
            </a:endParaRPr>
          </a:p>
        </p:txBody>
      </p:sp>
      <p:sp>
        <p:nvSpPr>
          <p:cNvPr id="24" name="Rounded Rectangle 23"/>
          <p:cNvSpPr/>
          <p:nvPr/>
        </p:nvSpPr>
        <p:spPr>
          <a:xfrm>
            <a:off x="3357420" y="4948034"/>
            <a:ext cx="2043035" cy="132313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5" name="TextBox 24"/>
          <p:cNvSpPr txBox="1"/>
          <p:nvPr/>
        </p:nvSpPr>
        <p:spPr>
          <a:xfrm>
            <a:off x="3466298" y="5017942"/>
            <a:ext cx="1894888" cy="914400"/>
          </a:xfrm>
          <a:prstGeom prst="rect">
            <a:avLst/>
          </a:prstGeom>
          <a:noFill/>
        </p:spPr>
        <p:txBody>
          <a:bodyPr wrap="square" lIns="0" tIns="0" rIns="0" bIns="0" rtlCol="0">
            <a:noAutofit/>
          </a:bodyPr>
          <a:lstStyle/>
          <a:p>
            <a:pPr algn="ctr"/>
            <a:r>
              <a:rPr lang="en-US" sz="1600" i="1" dirty="0" smtClean="0"/>
              <a:t>Poor </a:t>
            </a:r>
            <a:r>
              <a:rPr lang="en-US" sz="1600" i="1" dirty="0"/>
              <a:t>condition(or more than 30 years old); previously failed under heat conditions </a:t>
            </a:r>
          </a:p>
          <a:p>
            <a:pPr algn="ctr"/>
            <a:endParaRPr lang="en-US" sz="1200" dirty="0" smtClean="0">
              <a:latin typeface="Aktiv Grotesk Trial" panose="020B0504020202020204" pitchFamily="34" charset="0"/>
              <a:cs typeface="Aktiv Grotesk Trial" panose="020B0504020202020204" pitchFamily="34" charset="0"/>
            </a:endParaRPr>
          </a:p>
        </p:txBody>
      </p:sp>
      <p:sp>
        <p:nvSpPr>
          <p:cNvPr id="27" name="TextBox 26"/>
          <p:cNvSpPr txBox="1"/>
          <p:nvPr/>
        </p:nvSpPr>
        <p:spPr>
          <a:xfrm>
            <a:off x="5593861" y="5005044"/>
            <a:ext cx="1557424" cy="914400"/>
          </a:xfrm>
          <a:prstGeom prst="rect">
            <a:avLst/>
          </a:prstGeom>
          <a:noFill/>
        </p:spPr>
        <p:txBody>
          <a:bodyPr wrap="square" lIns="0" tIns="0" rIns="0" bIns="0" rtlCol="0">
            <a:noAutofit/>
          </a:bodyPr>
          <a:lstStyle/>
          <a:p>
            <a:pPr algn="ctr"/>
            <a:r>
              <a:rPr lang="en-US" sz="1600" i="1" dirty="0" smtClean="0"/>
              <a:t>Easily </a:t>
            </a:r>
            <a:r>
              <a:rPr lang="en-US" sz="1600" i="1" dirty="0"/>
              <a:t>and cost effectively repaired, relocated or modified. </a:t>
            </a:r>
          </a:p>
        </p:txBody>
      </p:sp>
      <p:graphicFrame>
        <p:nvGraphicFramePr>
          <p:cNvPr id="6" name="Table 5"/>
          <p:cNvGraphicFramePr>
            <a:graphicFrameLocks noGrp="1"/>
          </p:cNvGraphicFramePr>
          <p:nvPr>
            <p:extLst>
              <p:ext uri="{D42A27DB-BD31-4B8C-83A1-F6EECF244321}">
                <p14:modId xmlns:p14="http://schemas.microsoft.com/office/powerpoint/2010/main" val="2013201184"/>
              </p:ext>
            </p:extLst>
          </p:nvPr>
        </p:nvGraphicFramePr>
        <p:xfrm>
          <a:off x="4442532" y="1875384"/>
          <a:ext cx="4354285" cy="1503527"/>
        </p:xfrm>
        <a:graphic>
          <a:graphicData uri="http://schemas.openxmlformats.org/drawingml/2006/table">
            <a:tbl>
              <a:tblPr firstRow="1" bandRow="1">
                <a:tableStyleId>{5940675A-B579-460E-94D1-54222C63F5DA}</a:tableStyleId>
              </a:tblPr>
              <a:tblGrid>
                <a:gridCol w="870857"/>
                <a:gridCol w="870857"/>
                <a:gridCol w="870857"/>
                <a:gridCol w="870857"/>
                <a:gridCol w="870857"/>
              </a:tblGrid>
              <a:tr h="305906">
                <a:tc gridSpan="5">
                  <a:txBody>
                    <a:bodyPr/>
                    <a:lstStyle/>
                    <a:p>
                      <a:pPr algn="ctr"/>
                      <a:r>
                        <a:rPr lang="en-US" sz="1400" b="1" dirty="0" smtClean="0"/>
                        <a:t>Vulnerability Assessment</a:t>
                      </a:r>
                      <a:endParaRPr lang="en-US" sz="1400" b="1"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609600">
                <a:tc>
                  <a:txBody>
                    <a:bodyPr/>
                    <a:lstStyle/>
                    <a:p>
                      <a:pPr algn="ctr"/>
                      <a:r>
                        <a:rPr lang="en-US" sz="1100" dirty="0" smtClean="0"/>
                        <a:t>Exposure</a:t>
                      </a:r>
                      <a:r>
                        <a:rPr lang="en-US" sz="1100" baseline="0" dirty="0" smtClean="0"/>
                        <a:t> Score</a:t>
                      </a:r>
                      <a:endParaRPr lang="en-US" sz="1100" dirty="0"/>
                    </a:p>
                  </a:txBody>
                  <a:tcPr anchor="ctr"/>
                </a:tc>
                <a:tc>
                  <a:txBody>
                    <a:bodyPr/>
                    <a:lstStyle/>
                    <a:p>
                      <a:pPr algn="ctr"/>
                      <a:r>
                        <a:rPr lang="en-US" sz="1100" dirty="0" smtClean="0"/>
                        <a:t>Sensitivity Score</a:t>
                      </a:r>
                      <a:endParaRPr lang="en-US" sz="1100" dirty="0"/>
                    </a:p>
                  </a:txBody>
                  <a:tcPr anchor="ctr"/>
                </a:tc>
                <a:tc>
                  <a:txBody>
                    <a:bodyPr/>
                    <a:lstStyle/>
                    <a:p>
                      <a:pPr algn="ctr"/>
                      <a:r>
                        <a:rPr lang="en-US" sz="1100" dirty="0" smtClean="0"/>
                        <a:t>Adaptive Capacity Score</a:t>
                      </a:r>
                      <a:endParaRPr lang="en-US" sz="1100" dirty="0"/>
                    </a:p>
                  </a:txBody>
                  <a:tcPr anchor="ctr"/>
                </a:tc>
                <a:tc>
                  <a:txBody>
                    <a:bodyPr/>
                    <a:lstStyle/>
                    <a:p>
                      <a:pPr algn="ctr"/>
                      <a:r>
                        <a:rPr lang="en-US" sz="1100" dirty="0" smtClean="0"/>
                        <a:t>Total Score </a:t>
                      </a:r>
                    </a:p>
                    <a:p>
                      <a:pPr algn="ctr"/>
                      <a:r>
                        <a:rPr lang="en-US" sz="1100" dirty="0" smtClean="0">
                          <a:solidFill>
                            <a:srgbClr val="0070C0"/>
                          </a:solidFill>
                        </a:rPr>
                        <a:t>(E+S+AC)</a:t>
                      </a:r>
                      <a:endParaRPr lang="en-US" sz="1100" dirty="0">
                        <a:solidFill>
                          <a:srgbClr val="0070C0"/>
                        </a:solidFill>
                      </a:endParaRPr>
                    </a:p>
                  </a:txBody>
                  <a:tcPr anchor="ctr"/>
                </a:tc>
                <a:tc>
                  <a:txBody>
                    <a:bodyPr/>
                    <a:lstStyle/>
                    <a:p>
                      <a:pPr algn="ctr"/>
                      <a:r>
                        <a:rPr lang="en-US" sz="1100" dirty="0" smtClean="0"/>
                        <a:t>Ranking </a:t>
                      </a:r>
                      <a:br>
                        <a:rPr lang="en-US" sz="1100" dirty="0" smtClean="0"/>
                      </a:br>
                      <a:r>
                        <a:rPr lang="en-US" sz="1100" dirty="0" smtClean="0"/>
                        <a:t>(1 to 10)</a:t>
                      </a:r>
                      <a:endParaRPr lang="en-US" sz="1100" dirty="0"/>
                    </a:p>
                  </a:txBody>
                  <a:tcPr anchor="ctr"/>
                </a:tc>
              </a:tr>
              <a:tr h="588021">
                <a:tc>
                  <a:txBody>
                    <a:bodyPr/>
                    <a:lstStyle/>
                    <a:p>
                      <a:pPr algn="ctr"/>
                      <a:r>
                        <a:rPr lang="en-US" sz="1100" dirty="0" smtClean="0"/>
                        <a:t>2</a:t>
                      </a:r>
                      <a:endParaRPr lang="en-US" sz="1100" dirty="0"/>
                    </a:p>
                  </a:txBody>
                  <a:tcPr anchor="ctr"/>
                </a:tc>
                <a:tc>
                  <a:txBody>
                    <a:bodyPr/>
                    <a:lstStyle/>
                    <a:p>
                      <a:pPr algn="ctr"/>
                      <a:r>
                        <a:rPr lang="en-US" sz="1100" dirty="0" smtClean="0"/>
                        <a:t>2</a:t>
                      </a:r>
                      <a:endParaRPr lang="en-US" sz="1100" dirty="0"/>
                    </a:p>
                  </a:txBody>
                  <a:tcPr anchor="ctr"/>
                </a:tc>
                <a:tc>
                  <a:txBody>
                    <a:bodyPr/>
                    <a:lstStyle/>
                    <a:p>
                      <a:pPr algn="ctr"/>
                      <a:r>
                        <a:rPr lang="en-US" sz="1100" dirty="0" smtClean="0"/>
                        <a:t>2</a:t>
                      </a:r>
                      <a:endParaRPr lang="en-US" sz="1100" dirty="0"/>
                    </a:p>
                  </a:txBody>
                  <a:tcPr anchor="ctr"/>
                </a:tc>
                <a:tc>
                  <a:txBody>
                    <a:bodyPr/>
                    <a:lstStyle/>
                    <a:p>
                      <a:pPr algn="ctr"/>
                      <a:r>
                        <a:rPr lang="en-US" sz="1100" dirty="0" smtClean="0"/>
                        <a:t>6</a:t>
                      </a:r>
                      <a:endParaRPr lang="en-US" sz="1100" dirty="0"/>
                    </a:p>
                  </a:txBody>
                  <a:tcPr anchor="ctr"/>
                </a:tc>
                <a:tc>
                  <a:txBody>
                    <a:bodyPr/>
                    <a:lstStyle/>
                    <a:p>
                      <a:pPr algn="ctr"/>
                      <a:r>
                        <a:rPr lang="en-US" sz="1100" dirty="0" smtClean="0"/>
                        <a:t>4</a:t>
                      </a:r>
                      <a:endParaRPr lang="en-US" sz="1100" dirty="0"/>
                    </a:p>
                  </a:txBody>
                  <a:tcPr anchor="ctr"/>
                </a:tc>
              </a:tr>
            </a:tbl>
          </a:graphicData>
        </a:graphic>
      </p:graphicFrame>
      <p:sp>
        <p:nvSpPr>
          <p:cNvPr id="28" name="Rounded Rectangle 27"/>
          <p:cNvSpPr/>
          <p:nvPr/>
        </p:nvSpPr>
        <p:spPr>
          <a:xfrm>
            <a:off x="1641259" y="4953034"/>
            <a:ext cx="1597014" cy="131813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
        <p:nvSpPr>
          <p:cNvPr id="29" name="Rounded Rectangle 28"/>
          <p:cNvSpPr/>
          <p:nvPr/>
        </p:nvSpPr>
        <p:spPr>
          <a:xfrm>
            <a:off x="5465779" y="4953033"/>
            <a:ext cx="1692723" cy="1318133"/>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p>
        </p:txBody>
      </p:sp>
    </p:spTree>
    <p:extLst>
      <p:ext uri="{BB962C8B-B14F-4D97-AF65-F5344CB8AC3E}">
        <p14:creationId xmlns:p14="http://schemas.microsoft.com/office/powerpoint/2010/main" val="2541531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39838" y="1262013"/>
            <a:ext cx="4116394" cy="1092607"/>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endParaRPr lang="en-US" sz="2000" dirty="0">
              <a:latin typeface="Gill Sans MT" panose="020B0502020104020203" pitchFamily="34" charset="0"/>
            </a:endParaRPr>
          </a:p>
          <a:p>
            <a:pPr marL="285750" indent="-285750">
              <a:buFont typeface="Arial" pitchFamily="34" charset="0"/>
              <a:buChar char="−"/>
            </a:pPr>
            <a:endParaRPr lang="en-US" sz="2000" dirty="0">
              <a:solidFill>
                <a:schemeClr val="bg1"/>
              </a:solidFill>
              <a:latin typeface="Gill Sans MT" panose="020B0502020104020203" pitchFamily="34" charset="0"/>
            </a:endParaRPr>
          </a:p>
          <a:p>
            <a:pPr marL="342900" indent="-342900">
              <a:buFont typeface="Arial" panose="020B0604020202020204" pitchFamily="34" charset="0"/>
              <a:buChar char="•"/>
            </a:pPr>
            <a:endParaRPr lang="en-US" sz="2000" dirty="0">
              <a:latin typeface="Gill Sans MT" panose="020B0502020104020203" pitchFamily="34" charset="0"/>
            </a:endParaRPr>
          </a:p>
        </p:txBody>
      </p:sp>
      <p:sp>
        <p:nvSpPr>
          <p:cNvPr id="10" name="Title 1"/>
          <p:cNvSpPr>
            <a:spLocks noGrp="1"/>
          </p:cNvSpPr>
          <p:nvPr>
            <p:ph type="title"/>
          </p:nvPr>
        </p:nvSpPr>
        <p:spPr>
          <a:xfrm>
            <a:off x="-29030" y="403250"/>
            <a:ext cx="9173030" cy="804672"/>
          </a:xfrm>
        </p:spPr>
        <p:txBody>
          <a:bodyPr/>
          <a:lstStyle/>
          <a:p>
            <a:pPr algn="ctr"/>
            <a:r>
              <a:rPr lang="en-US" dirty="0" smtClean="0">
                <a:solidFill>
                  <a:schemeClr val="accent1"/>
                </a:solidFill>
                <a:latin typeface="Arial Black" panose="020B0A04020102020204" pitchFamily="34" charset="0"/>
              </a:rPr>
              <a:t>Assess Consequence of Impact</a:t>
            </a:r>
            <a:endParaRPr lang="en-US" dirty="0">
              <a:solidFill>
                <a:schemeClr val="accent1"/>
              </a:solidFill>
              <a:latin typeface="Arial Black" panose="020B0A04020102020204" pitchFamily="34" charset="0"/>
            </a:endParaRPr>
          </a:p>
        </p:txBody>
      </p:sp>
      <p:sp>
        <p:nvSpPr>
          <p:cNvPr id="8" name="Slide Number Placeholder 4"/>
          <p:cNvSpPr txBox="1">
            <a:spLocks/>
          </p:cNvSpPr>
          <p:nvPr/>
        </p:nvSpPr>
        <p:spPr>
          <a:xfrm>
            <a:off x="8556001" y="6413273"/>
            <a:ext cx="471714"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15</a:t>
            </a:fld>
            <a:endParaRPr lang="en-US" dirty="0">
              <a:solidFill>
                <a:prstClr val="black">
                  <a:tint val="75000"/>
                </a:prstClr>
              </a:solidFill>
            </a:endParaRPr>
          </a:p>
        </p:txBody>
      </p:sp>
      <p:sp>
        <p:nvSpPr>
          <p:cNvPr id="2" name="TextBox 1"/>
          <p:cNvSpPr txBox="1"/>
          <p:nvPr/>
        </p:nvSpPr>
        <p:spPr>
          <a:xfrm>
            <a:off x="392074" y="1207922"/>
            <a:ext cx="8587804" cy="2580001"/>
          </a:xfrm>
          <a:prstGeom prst="rect">
            <a:avLst/>
          </a:prstGeom>
          <a:noFill/>
        </p:spPr>
        <p:txBody>
          <a:bodyPr wrap="square" lIns="0" tIns="0" rIns="0" bIns="0" rtlCol="0">
            <a:noAutofit/>
          </a:bodyPr>
          <a:lstStyle/>
          <a:p>
            <a:pPr marL="342900" indent="-342900">
              <a:buFont typeface="Arial" panose="020B0604020202020204" pitchFamily="34" charset="0"/>
              <a:buChar char="‒"/>
            </a:pPr>
            <a:r>
              <a:rPr lang="en-US" sz="2000" dirty="0"/>
              <a:t>Focus on most vulnerable and critical assets for </a:t>
            </a:r>
            <a:r>
              <a:rPr lang="en-US" sz="2000" dirty="0" smtClean="0"/>
              <a:t>consequence </a:t>
            </a:r>
            <a:r>
              <a:rPr lang="en-US" sz="2000" dirty="0"/>
              <a:t>evaluation</a:t>
            </a:r>
          </a:p>
          <a:p>
            <a:pPr marL="342900" indent="-342900">
              <a:buFont typeface="Arial" panose="020B0604020202020204" pitchFamily="34" charset="0"/>
              <a:buChar char="‒"/>
            </a:pPr>
            <a:r>
              <a:rPr lang="en-US" sz="2000" dirty="0" smtClean="0"/>
              <a:t>Consequence </a:t>
            </a:r>
            <a:r>
              <a:rPr lang="en-US" sz="2000" dirty="0"/>
              <a:t>ranges from </a:t>
            </a:r>
            <a:r>
              <a:rPr lang="en-US" sz="2000" dirty="0" smtClean="0"/>
              <a:t>negligible to catastrophic, depending on how badly the impact would affect an asset and the people who depend on it.</a:t>
            </a:r>
            <a:endParaRPr lang="en-US" sz="2000" dirty="0"/>
          </a:p>
        </p:txBody>
      </p:sp>
      <p:graphicFrame>
        <p:nvGraphicFramePr>
          <p:cNvPr id="11" name="Table 10"/>
          <p:cNvGraphicFramePr>
            <a:graphicFrameLocks noGrp="1"/>
          </p:cNvGraphicFramePr>
          <p:nvPr>
            <p:extLst>
              <p:ext uri="{D42A27DB-BD31-4B8C-83A1-F6EECF244321}">
                <p14:modId xmlns:p14="http://schemas.microsoft.com/office/powerpoint/2010/main" val="3633525414"/>
              </p:ext>
            </p:extLst>
          </p:nvPr>
        </p:nvGraphicFramePr>
        <p:xfrm>
          <a:off x="1505395" y="2328701"/>
          <a:ext cx="6005116" cy="2153055"/>
        </p:xfrm>
        <a:graphic>
          <a:graphicData uri="http://schemas.openxmlformats.org/drawingml/2006/table">
            <a:tbl>
              <a:tblPr firstRow="1" bandRow="1">
                <a:tableStyleId>{5940675A-B579-460E-94D1-54222C63F5DA}</a:tableStyleId>
              </a:tblPr>
              <a:tblGrid>
                <a:gridCol w="1637408"/>
                <a:gridCol w="4367708"/>
              </a:tblGrid>
              <a:tr h="366042">
                <a:tc rowSpan="2">
                  <a:txBody>
                    <a:bodyPr/>
                    <a:lstStyle/>
                    <a:p>
                      <a:pPr algn="ctr"/>
                      <a:endParaRPr lang="en-US" sz="1600" b="1" dirty="0"/>
                    </a:p>
                  </a:txBody>
                  <a:tcPr/>
                </a:tc>
                <a:tc>
                  <a:txBody>
                    <a:bodyPr/>
                    <a:lstStyle/>
                    <a:p>
                      <a:pPr algn="ctr"/>
                      <a:r>
                        <a:rPr lang="en-US" sz="1600" b="1" baseline="0" dirty="0" smtClean="0"/>
                        <a:t>Consequence </a:t>
                      </a:r>
                      <a:r>
                        <a:rPr lang="en-US" sz="1600" b="1" dirty="0" smtClean="0"/>
                        <a:t>Assessment</a:t>
                      </a:r>
                      <a:endParaRPr lang="en-US" sz="1600" b="1" dirty="0"/>
                    </a:p>
                  </a:txBody>
                  <a:tcPr/>
                </a:tc>
              </a:tr>
              <a:tr h="431817">
                <a:tc vMerge="1">
                  <a:txBody>
                    <a:bodyPr/>
                    <a:lstStyle/>
                    <a:p>
                      <a:pPr algn="ctr"/>
                      <a:endParaRPr lang="en-US" sz="1400" dirty="0"/>
                    </a:p>
                  </a:txBody>
                  <a:tcPr anchor="ctr"/>
                </a:tc>
                <a:tc>
                  <a:txBody>
                    <a:bodyPr/>
                    <a:lstStyle/>
                    <a:p>
                      <a:pPr algn="ctr"/>
                      <a:r>
                        <a:rPr lang="en-US" sz="1400" dirty="0" smtClean="0"/>
                        <a:t>Potential Consequence of Extreme Heat</a:t>
                      </a:r>
                      <a:endParaRPr lang="en-US" sz="1400" dirty="0"/>
                    </a:p>
                  </a:txBody>
                  <a:tcPr anchor="ctr"/>
                </a:tc>
              </a:tr>
              <a:tr h="603848">
                <a:tc>
                  <a:txBody>
                    <a:bodyPr/>
                    <a:lstStyle/>
                    <a:p>
                      <a:pPr algn="ctr"/>
                      <a:r>
                        <a:rPr lang="en-US" sz="1200" dirty="0" smtClean="0"/>
                        <a:t>Senior</a:t>
                      </a:r>
                      <a:r>
                        <a:rPr lang="en-US" sz="1200" baseline="0" dirty="0" smtClean="0"/>
                        <a:t> Center</a:t>
                      </a:r>
                      <a:endParaRPr lang="en-US" sz="1200" dirty="0"/>
                    </a:p>
                  </a:txBody>
                  <a:tcPr anchor="ctr"/>
                </a:tc>
                <a:tc>
                  <a:txBody>
                    <a:bodyPr/>
                    <a:lstStyle/>
                    <a:p>
                      <a:pPr algn="ctr"/>
                      <a:r>
                        <a:rPr lang="en-US" sz="1200" dirty="0" smtClean="0"/>
                        <a:t>Power outage causing closure of facility; Lack of air conditioning with vulnerable</a:t>
                      </a:r>
                      <a:r>
                        <a:rPr lang="en-US" sz="1200" baseline="0" dirty="0" smtClean="0"/>
                        <a:t> population</a:t>
                      </a:r>
                      <a:endParaRPr lang="en-US" sz="1200" dirty="0"/>
                    </a:p>
                  </a:txBody>
                  <a:tcPr anchor="ctr"/>
                </a:tc>
              </a:tr>
              <a:tr h="751348">
                <a:tc>
                  <a:txBody>
                    <a:bodyPr/>
                    <a:lstStyle/>
                    <a:p>
                      <a:pPr algn="ctr"/>
                      <a:r>
                        <a:rPr lang="en-US" sz="1200" dirty="0" smtClean="0"/>
                        <a:t>Main Roadways</a:t>
                      </a:r>
                      <a:endParaRPr lang="en-US"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aseline="0" dirty="0" smtClean="0"/>
                        <a:t>Damage and destruction of roadway infrastructure; Inhibiting emergency and evacuation travel.</a:t>
                      </a:r>
                      <a:endParaRPr lang="en-US" sz="1200" dirty="0" smtClean="0"/>
                    </a:p>
                  </a:txBody>
                  <a:tcPr anchor="ctr"/>
                </a:tc>
              </a:tr>
            </a:tbl>
          </a:graphicData>
        </a:graphic>
      </p:graphicFrame>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0097" y="4740992"/>
            <a:ext cx="3459104" cy="1945747"/>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23"/>
          <a:stretch/>
        </p:blipFill>
        <p:spPr bwMode="auto">
          <a:xfrm>
            <a:off x="879676" y="4740992"/>
            <a:ext cx="3676556" cy="1945747"/>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842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2987" y="1124310"/>
            <a:ext cx="4602499" cy="4985980"/>
          </a:xfrm>
          <a:prstGeom prst="rect">
            <a:avLst/>
          </a:prstGeom>
        </p:spPr>
        <p:txBody>
          <a:bodyPr wrap="square">
            <a:spAutoFit/>
          </a:bodyPr>
          <a:lstStyle/>
          <a:p>
            <a:pPr>
              <a:spcBef>
                <a:spcPts val="600"/>
              </a:spcBef>
              <a:spcAft>
                <a:spcPts val="600"/>
              </a:spcAft>
            </a:pPr>
            <a:r>
              <a:rPr lang="en-US" sz="2000" b="1" dirty="0" smtClean="0">
                <a:solidFill>
                  <a:schemeClr val="accent1"/>
                </a:solidFill>
              </a:rPr>
              <a:t>Typical steps for strategy selection:</a:t>
            </a:r>
          </a:p>
          <a:p>
            <a:pPr marL="342900" indent="-342900">
              <a:spcBef>
                <a:spcPts val="600"/>
              </a:spcBef>
              <a:spcAft>
                <a:spcPts val="600"/>
              </a:spcAft>
              <a:buFontTx/>
              <a:buChar char="-"/>
            </a:pPr>
            <a:r>
              <a:rPr lang="en-US" dirty="0" smtClean="0"/>
              <a:t>Prioritize adaptation needs based on vulnerability, timing of impact, criticality</a:t>
            </a:r>
          </a:p>
          <a:p>
            <a:pPr marL="342900" indent="-342900">
              <a:spcBef>
                <a:spcPts val="600"/>
              </a:spcBef>
              <a:spcAft>
                <a:spcPts val="600"/>
              </a:spcAft>
              <a:buFontTx/>
              <a:buChar char="-"/>
            </a:pPr>
            <a:r>
              <a:rPr lang="en-US" dirty="0" smtClean="0"/>
              <a:t>Identify strategies based on asset characteristics and climate hazard</a:t>
            </a:r>
          </a:p>
          <a:p>
            <a:pPr marL="342900" indent="-342900">
              <a:spcBef>
                <a:spcPts val="600"/>
              </a:spcBef>
              <a:spcAft>
                <a:spcPts val="600"/>
              </a:spcAft>
              <a:buFontTx/>
              <a:buChar char="-"/>
            </a:pPr>
            <a:r>
              <a:rPr lang="en-US" dirty="0" smtClean="0"/>
              <a:t>Evaluate strategies based on feasibility, cost, co-benefits, social equity and other factors</a:t>
            </a:r>
          </a:p>
          <a:p>
            <a:pPr>
              <a:spcBef>
                <a:spcPts val="600"/>
              </a:spcBef>
              <a:spcAft>
                <a:spcPts val="600"/>
              </a:spcAft>
            </a:pPr>
            <a:r>
              <a:rPr lang="en-US" sz="2000" b="1" dirty="0" smtClean="0">
                <a:solidFill>
                  <a:schemeClr val="accent1"/>
                </a:solidFill>
              </a:rPr>
              <a:t>Strategies can be:</a:t>
            </a:r>
          </a:p>
          <a:p>
            <a:pPr marL="342900" indent="-342900">
              <a:spcBef>
                <a:spcPts val="600"/>
              </a:spcBef>
              <a:spcAft>
                <a:spcPts val="600"/>
              </a:spcAft>
              <a:buFontTx/>
              <a:buChar char="-"/>
            </a:pPr>
            <a:r>
              <a:rPr lang="en-US" dirty="0" smtClean="0"/>
              <a:t>Structural</a:t>
            </a:r>
          </a:p>
          <a:p>
            <a:pPr marL="342900" indent="-342900">
              <a:spcBef>
                <a:spcPts val="600"/>
              </a:spcBef>
              <a:spcAft>
                <a:spcPts val="600"/>
              </a:spcAft>
              <a:buFontTx/>
              <a:buChar char="-"/>
            </a:pPr>
            <a:r>
              <a:rPr lang="en-US" dirty="0" smtClean="0"/>
              <a:t>Governance</a:t>
            </a:r>
          </a:p>
          <a:p>
            <a:pPr marL="342900" indent="-342900">
              <a:spcBef>
                <a:spcPts val="600"/>
              </a:spcBef>
              <a:spcAft>
                <a:spcPts val="600"/>
              </a:spcAft>
              <a:buFontTx/>
              <a:buChar char="-"/>
            </a:pPr>
            <a:r>
              <a:rPr lang="en-US" dirty="0" smtClean="0"/>
              <a:t>Asset-specific</a:t>
            </a:r>
          </a:p>
          <a:p>
            <a:pPr marL="342900" indent="-342900">
              <a:spcBef>
                <a:spcPts val="600"/>
              </a:spcBef>
              <a:spcAft>
                <a:spcPts val="600"/>
              </a:spcAft>
              <a:buFontTx/>
              <a:buChar char="-"/>
            </a:pPr>
            <a:r>
              <a:rPr lang="en-US" dirty="0" smtClean="0"/>
              <a:t>Regional</a:t>
            </a:r>
            <a:endParaRPr lang="en-US" dirty="0"/>
          </a:p>
        </p:txBody>
      </p:sp>
      <p:sp>
        <p:nvSpPr>
          <p:cNvPr id="10"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Plan Adaptation</a:t>
            </a:r>
            <a:endParaRPr lang="en-US" dirty="0">
              <a:solidFill>
                <a:schemeClr val="accent1"/>
              </a:solidFill>
              <a:latin typeface="Arial Black" panose="020B0A04020102020204" pitchFamily="34" charset="0"/>
            </a:endParaRP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6233" y="4021465"/>
            <a:ext cx="4264786" cy="2684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lide Number Placeholder 4"/>
          <p:cNvSpPr txBox="1">
            <a:spLocks/>
          </p:cNvSpPr>
          <p:nvPr/>
        </p:nvSpPr>
        <p:spPr>
          <a:xfrm>
            <a:off x="8719420" y="6501490"/>
            <a:ext cx="49715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16</a:t>
            </a:fld>
            <a:endParaRPr lang="en-US" dirty="0">
              <a:solidFill>
                <a:prstClr val="black">
                  <a:tint val="75000"/>
                </a:prstClr>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7621" y="1164039"/>
            <a:ext cx="3481308" cy="2616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9461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28263" y="1252704"/>
            <a:ext cx="3669175" cy="6591651"/>
          </a:xfrm>
          <a:prstGeom prst="rect">
            <a:avLst/>
          </a:prstGeom>
        </p:spPr>
        <p:txBody>
          <a:bodyPr wrap="square">
            <a:spAutoFit/>
          </a:bodyPr>
          <a:lstStyle/>
          <a:p>
            <a:pPr>
              <a:spcBef>
                <a:spcPts val="600"/>
              </a:spcBef>
              <a:spcAft>
                <a:spcPts val="600"/>
              </a:spcAft>
            </a:pPr>
            <a:r>
              <a:rPr lang="en-US" sz="2000" b="1" dirty="0" smtClean="0">
                <a:solidFill>
                  <a:schemeClr val="accent1"/>
                </a:solidFill>
              </a:rPr>
              <a:t>Questions to consider when implementing an adaptation measure:</a:t>
            </a:r>
          </a:p>
          <a:p>
            <a:pPr marL="285750" indent="-285750">
              <a:spcBef>
                <a:spcPts val="600"/>
              </a:spcBef>
              <a:spcAft>
                <a:spcPts val="600"/>
              </a:spcAft>
              <a:buFontTx/>
              <a:buChar char="-"/>
            </a:pPr>
            <a:r>
              <a:rPr lang="en-US" dirty="0" smtClean="0"/>
              <a:t>Which </a:t>
            </a:r>
            <a:r>
              <a:rPr lang="en-US" dirty="0"/>
              <a:t>city agencies would lead the effort to implement the strategy</a:t>
            </a:r>
            <a:r>
              <a:rPr lang="en-US" dirty="0" smtClean="0"/>
              <a:t>? Who else needs to be engaged?</a:t>
            </a:r>
          </a:p>
          <a:p>
            <a:pPr marL="285750" indent="-285750">
              <a:spcBef>
                <a:spcPts val="600"/>
              </a:spcBef>
              <a:spcAft>
                <a:spcPts val="600"/>
              </a:spcAft>
              <a:buFontTx/>
              <a:buChar char="-"/>
            </a:pPr>
            <a:r>
              <a:rPr lang="en-US" dirty="0" smtClean="0"/>
              <a:t>What </a:t>
            </a:r>
            <a:r>
              <a:rPr lang="en-US" dirty="0"/>
              <a:t>are the main barriers to implementing the </a:t>
            </a:r>
            <a:r>
              <a:rPr lang="en-US" dirty="0" smtClean="0"/>
              <a:t>strategy?</a:t>
            </a:r>
            <a:endParaRPr lang="en-US" dirty="0"/>
          </a:p>
          <a:p>
            <a:pPr marL="285750" indent="-285750">
              <a:spcBef>
                <a:spcPts val="600"/>
              </a:spcBef>
              <a:spcAft>
                <a:spcPts val="600"/>
              </a:spcAft>
              <a:buFontTx/>
              <a:buChar char="-"/>
            </a:pPr>
            <a:r>
              <a:rPr lang="en-US" dirty="0" smtClean="0"/>
              <a:t>What </a:t>
            </a:r>
            <a:r>
              <a:rPr lang="en-US" dirty="0"/>
              <a:t>are the key opportunities for integrating climate adaptation considerations into standard city decision-making </a:t>
            </a:r>
            <a:r>
              <a:rPr lang="en-US" dirty="0" smtClean="0"/>
              <a:t>processes?</a:t>
            </a:r>
            <a:endParaRPr lang="en-US" sz="3600" dirty="0"/>
          </a:p>
          <a:p>
            <a:pPr marL="285750" indent="-285750">
              <a:spcBef>
                <a:spcPts val="600"/>
              </a:spcBef>
              <a:spcAft>
                <a:spcPts val="600"/>
              </a:spcAft>
              <a:buFont typeface="Arial" pitchFamily="34" charset="0"/>
              <a:buChar char="−"/>
            </a:pPr>
            <a:endParaRPr lang="en-US" sz="2000" dirty="0"/>
          </a:p>
          <a:p>
            <a:pPr marL="342900" indent="-342900">
              <a:spcBef>
                <a:spcPts val="600"/>
              </a:spcBef>
              <a:spcAft>
                <a:spcPts val="600"/>
              </a:spcAft>
              <a:buFont typeface="Arial" panose="020B0604020202020204" pitchFamily="34" charset="0"/>
              <a:buChar char="•"/>
            </a:pPr>
            <a:endParaRPr lang="en-US" sz="2000" dirty="0"/>
          </a:p>
        </p:txBody>
      </p:sp>
      <p:sp>
        <p:nvSpPr>
          <p:cNvPr id="10" name="Title 1"/>
          <p:cNvSpPr>
            <a:spLocks noGrp="1"/>
          </p:cNvSpPr>
          <p:nvPr>
            <p:ph type="title"/>
          </p:nvPr>
        </p:nvSpPr>
        <p:spPr>
          <a:xfrm>
            <a:off x="457200" y="338328"/>
            <a:ext cx="8229600" cy="804672"/>
          </a:xfrm>
        </p:spPr>
        <p:txBody>
          <a:bodyPr/>
          <a:lstStyle/>
          <a:p>
            <a:pPr algn="ctr"/>
            <a:r>
              <a:rPr lang="en-US" dirty="0" smtClean="0">
                <a:solidFill>
                  <a:schemeClr val="accent1"/>
                </a:solidFill>
                <a:latin typeface="Arial Black" panose="020B0A04020102020204" pitchFamily="34" charset="0"/>
              </a:rPr>
              <a:t>Implement Adaptation Measures</a:t>
            </a:r>
            <a:endParaRPr lang="en-US" dirty="0">
              <a:solidFill>
                <a:schemeClr val="accent1"/>
              </a:solidFill>
              <a:latin typeface="Arial Black" panose="020B0A04020102020204" pitchFamily="34" charset="0"/>
            </a:endParaRPr>
          </a:p>
        </p:txBody>
      </p:sp>
      <p:sp>
        <p:nvSpPr>
          <p:cNvPr id="8" name="Slide Number Placeholder 4"/>
          <p:cNvSpPr txBox="1">
            <a:spLocks/>
          </p:cNvSpPr>
          <p:nvPr/>
        </p:nvSpPr>
        <p:spPr>
          <a:xfrm>
            <a:off x="8654104" y="6457725"/>
            <a:ext cx="68217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17</a:t>
            </a:fld>
            <a:endParaRPr lang="en-US" dirty="0">
              <a:solidFill>
                <a:prstClr val="black">
                  <a:tint val="75000"/>
                </a:prstClr>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3858" y="1242475"/>
            <a:ext cx="3785818" cy="2514461"/>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3858" y="3973527"/>
            <a:ext cx="3785818" cy="2396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818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8328"/>
            <a:ext cx="8229600" cy="946462"/>
          </a:xfrm>
        </p:spPr>
        <p:txBody>
          <a:bodyPr/>
          <a:lstStyle/>
          <a:p>
            <a:r>
              <a:rPr lang="en-US" dirty="0" smtClean="0">
                <a:latin typeface="+mj-lt"/>
              </a:rPr>
              <a:t>Purpose and </a:t>
            </a:r>
            <a:br>
              <a:rPr lang="en-US" dirty="0" smtClean="0">
                <a:latin typeface="+mj-lt"/>
              </a:rPr>
            </a:br>
            <a:r>
              <a:rPr lang="en-US" dirty="0" smtClean="0">
                <a:latin typeface="+mj-lt"/>
              </a:rPr>
              <a:t>Goals of Training</a:t>
            </a:r>
            <a:endParaRPr lang="en-US" dirty="0">
              <a:latin typeface="+mj-lt"/>
            </a:endParaRPr>
          </a:p>
        </p:txBody>
      </p:sp>
      <p:sp>
        <p:nvSpPr>
          <p:cNvPr id="7" name="Content Placeholder 2"/>
          <p:cNvSpPr>
            <a:spLocks noGrp="1"/>
          </p:cNvSpPr>
          <p:nvPr>
            <p:ph sz="quarter" idx="4"/>
          </p:nvPr>
        </p:nvSpPr>
        <p:spPr>
          <a:xfrm>
            <a:off x="312517" y="1491121"/>
            <a:ext cx="3507130" cy="3798510"/>
          </a:xfrm>
        </p:spPr>
        <p:txBody>
          <a:bodyPr/>
          <a:lstStyle/>
          <a:p>
            <a:r>
              <a:rPr lang="en-US" sz="2200" dirty="0" smtClean="0">
                <a:latin typeface="+mj-lt"/>
              </a:rPr>
              <a:t>Develop </a:t>
            </a:r>
            <a:r>
              <a:rPr lang="en-US" sz="2200" dirty="0">
                <a:latin typeface="+mj-lt"/>
              </a:rPr>
              <a:t>better understanding of climate change vulnerability and risk assessments, adaptation planning and implementation </a:t>
            </a:r>
            <a:endParaRPr lang="en-US" sz="2200" dirty="0" smtClean="0">
              <a:latin typeface="+mj-lt"/>
            </a:endParaRPr>
          </a:p>
          <a:p>
            <a:r>
              <a:rPr lang="en-US" sz="2200" dirty="0" smtClean="0">
                <a:latin typeface="+mj-lt"/>
              </a:rPr>
              <a:t>Learn about integrating (or mainstreaming) climate change preparedness and resilience into planning activities</a:t>
            </a:r>
          </a:p>
          <a:p>
            <a:pPr marL="0" indent="0">
              <a:buNone/>
            </a:pPr>
            <a:endParaRPr lang="en-US" sz="1600" dirty="0" smtClean="0">
              <a:latin typeface="+mj-lt"/>
            </a:endParaRPr>
          </a:p>
          <a:p>
            <a:pPr marL="0" indent="0">
              <a:buNone/>
            </a:pPr>
            <a:endParaRPr lang="en-US" sz="2200" dirty="0" smtClean="0">
              <a:latin typeface="+mj-lt"/>
            </a:endParaRPr>
          </a:p>
          <a:p>
            <a:endParaRPr lang="en-US" sz="2200" dirty="0" smtClean="0">
              <a:latin typeface="+mj-lt"/>
            </a:endParaRPr>
          </a:p>
        </p:txBody>
      </p:sp>
      <p:sp>
        <p:nvSpPr>
          <p:cNvPr id="5" name="Slide Number Placeholder 4"/>
          <p:cNvSpPr txBox="1">
            <a:spLocks/>
          </p:cNvSpPr>
          <p:nvPr/>
        </p:nvSpPr>
        <p:spPr>
          <a:xfrm>
            <a:off x="8487561" y="6310312"/>
            <a:ext cx="656439"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a:t>
            </a:r>
            <a:r>
              <a:rPr lang="en-US" dirty="0" smtClean="0"/>
              <a:t>  </a:t>
            </a:r>
            <a:r>
              <a:rPr lang="en-US" dirty="0" smtClean="0">
                <a:solidFill>
                  <a:schemeClr val="bg1">
                    <a:lumMod val="50000"/>
                  </a:schemeClr>
                </a:solidFill>
              </a:rPr>
              <a:t>2</a:t>
            </a:r>
            <a:endParaRPr lang="en-US" dirty="0">
              <a:solidFill>
                <a:schemeClr val="bg1">
                  <a:lumMod val="50000"/>
                </a:schemeClr>
              </a:solidFill>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908"/>
          <a:stretch/>
        </p:blipFill>
        <p:spPr bwMode="auto">
          <a:xfrm>
            <a:off x="3986229" y="1192192"/>
            <a:ext cx="5157787" cy="455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9508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70140" y="2196145"/>
            <a:ext cx="6264310" cy="1095696"/>
          </a:xfrm>
        </p:spPr>
        <p:txBody>
          <a:bodyPr/>
          <a:lstStyle/>
          <a:p>
            <a:r>
              <a:rPr lang="en-US" dirty="0" smtClean="0">
                <a:latin typeface="+mj-lt"/>
              </a:rPr>
              <a:t>Overview of Extreme Heat </a:t>
            </a:r>
            <a:endParaRPr lang="en-US" dirty="0">
              <a:latin typeface="+mj-lt"/>
            </a:endParaRPr>
          </a:p>
        </p:txBody>
      </p:sp>
      <p:sp>
        <p:nvSpPr>
          <p:cNvPr id="5" name="Text Placeholder 4"/>
          <p:cNvSpPr>
            <a:spLocks noGrp="1"/>
          </p:cNvSpPr>
          <p:nvPr>
            <p:ph type="body" sz="quarter" idx="12"/>
          </p:nvPr>
        </p:nvSpPr>
        <p:spPr>
          <a:xfrm>
            <a:off x="7315200" y="6293922"/>
            <a:ext cx="1828800" cy="564078"/>
          </a:xfrm>
        </p:spPr>
        <p:txBody>
          <a:bodyPr/>
          <a:lstStyle/>
          <a:p>
            <a:r>
              <a:rPr lang="en-US" dirty="0" smtClean="0"/>
              <a:t> </a:t>
            </a:r>
            <a:endParaRPr lang="en-US" dirty="0"/>
          </a:p>
        </p:txBody>
      </p:sp>
    </p:spTree>
    <p:extLst>
      <p:ext uri="{BB962C8B-B14F-4D97-AF65-F5344CB8AC3E}">
        <p14:creationId xmlns:p14="http://schemas.microsoft.com/office/powerpoint/2010/main" val="3113906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52579" y="6322329"/>
            <a:ext cx="3399964" cy="914400"/>
          </a:xfrm>
          <a:prstGeom prst="rect">
            <a:avLst/>
          </a:prstGeom>
          <a:noFill/>
        </p:spPr>
        <p:txBody>
          <a:bodyPr wrap="square" lIns="0" tIns="0" rIns="0" bIns="0" rtlCol="0">
            <a:noAutofit/>
          </a:bodyPr>
          <a:lstStyle/>
          <a:p>
            <a:r>
              <a:rPr lang="en-US" sz="1100" dirty="0" smtClean="0">
                <a:latin typeface="Aktiv Grotesk Trial" panose="020B0504020202020204" pitchFamily="34" charset="0"/>
                <a:cs typeface="Aktiv Grotesk Trial" panose="020B0504020202020204" pitchFamily="34" charset="0"/>
              </a:rPr>
              <a:t>Images: Climate Central</a:t>
            </a:r>
          </a:p>
        </p:txBody>
      </p:sp>
      <p:sp>
        <p:nvSpPr>
          <p:cNvPr id="7" name="Slide Number Placeholder 4"/>
          <p:cNvSpPr txBox="1">
            <a:spLocks/>
          </p:cNvSpPr>
          <p:nvPr/>
        </p:nvSpPr>
        <p:spPr>
          <a:xfrm>
            <a:off x="8552543" y="6414404"/>
            <a:ext cx="457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4</a:t>
            </a:fld>
            <a:endParaRPr lang="en-US" dirty="0">
              <a:solidFill>
                <a:prstClr val="black">
                  <a:tint val="75000"/>
                </a:prstClr>
              </a:solidFill>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3" t="-4" r="75" b="805"/>
          <a:stretch/>
        </p:blipFill>
        <p:spPr bwMode="auto">
          <a:xfrm>
            <a:off x="4258884" y="3274517"/>
            <a:ext cx="5432849" cy="302459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260152" y="435429"/>
            <a:ext cx="5431582" cy="30597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158554" y="435429"/>
            <a:ext cx="994025" cy="5886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latin typeface="+mj-lt"/>
              </a:rPr>
              <a:t>Changes in Extreme Heat</a:t>
            </a:r>
            <a:endParaRPr lang="en-US" dirty="0">
              <a:latin typeface="+mj-lt"/>
            </a:endParaRPr>
          </a:p>
        </p:txBody>
      </p:sp>
      <p:sp>
        <p:nvSpPr>
          <p:cNvPr id="3" name="Content Placeholder 2"/>
          <p:cNvSpPr>
            <a:spLocks noGrp="1"/>
          </p:cNvSpPr>
          <p:nvPr>
            <p:ph sz="quarter" idx="4"/>
          </p:nvPr>
        </p:nvSpPr>
        <p:spPr>
          <a:xfrm>
            <a:off x="497710" y="971469"/>
            <a:ext cx="4549733" cy="4637088"/>
          </a:xfrm>
        </p:spPr>
        <p:txBody>
          <a:bodyPr/>
          <a:lstStyle/>
          <a:p>
            <a:r>
              <a:rPr lang="en-US" sz="2400" i="1" dirty="0" smtClean="0">
                <a:latin typeface="+mj-lt"/>
              </a:rPr>
              <a:t>Days </a:t>
            </a:r>
            <a:r>
              <a:rPr lang="en-US" sz="2400" i="1" dirty="0">
                <a:latin typeface="+mj-lt"/>
              </a:rPr>
              <a:t>above </a:t>
            </a:r>
            <a:r>
              <a:rPr lang="en-US" sz="2400" i="1" dirty="0" smtClean="0">
                <a:latin typeface="+mj-lt"/>
              </a:rPr>
              <a:t>90, 95, or 100 degrees </a:t>
            </a:r>
            <a:r>
              <a:rPr lang="en-US" sz="2400" dirty="0" smtClean="0">
                <a:latin typeface="+mj-lt"/>
              </a:rPr>
              <a:t>are </a:t>
            </a:r>
            <a:r>
              <a:rPr lang="en-US" sz="2400" dirty="0">
                <a:latin typeface="+mj-lt"/>
              </a:rPr>
              <a:t>commonly used as a proxy measure </a:t>
            </a:r>
            <a:r>
              <a:rPr lang="en-US" sz="2400" dirty="0" smtClean="0">
                <a:latin typeface="+mj-lt"/>
              </a:rPr>
              <a:t>of </a:t>
            </a:r>
            <a:r>
              <a:rPr lang="en-US" sz="2400" dirty="0">
                <a:latin typeface="+mj-lt"/>
              </a:rPr>
              <a:t>extreme </a:t>
            </a:r>
            <a:r>
              <a:rPr lang="en-US" sz="2400" dirty="0" smtClean="0">
                <a:latin typeface="+mj-lt"/>
              </a:rPr>
              <a:t>heat, but extreme </a:t>
            </a:r>
            <a:r>
              <a:rPr lang="en-US" sz="2400" dirty="0">
                <a:latin typeface="+mj-lt"/>
              </a:rPr>
              <a:t>heat warnings are normally based on </a:t>
            </a:r>
            <a:r>
              <a:rPr lang="en-US" sz="2400" dirty="0" smtClean="0">
                <a:latin typeface="+mj-lt"/>
              </a:rPr>
              <a:t>an index </a:t>
            </a:r>
            <a:r>
              <a:rPr lang="en-US" sz="2400" dirty="0">
                <a:latin typeface="+mj-lt"/>
              </a:rPr>
              <a:t>that combines heat and humidity to determine an extreme for a given </a:t>
            </a:r>
            <a:r>
              <a:rPr lang="en-US" sz="2400" dirty="0" smtClean="0">
                <a:latin typeface="+mj-lt"/>
              </a:rPr>
              <a:t>location.</a:t>
            </a:r>
          </a:p>
          <a:p>
            <a:r>
              <a:rPr lang="en-US" sz="2400" dirty="0" smtClean="0">
                <a:latin typeface="+mj-lt"/>
              </a:rPr>
              <a:t>Extreme </a:t>
            </a:r>
            <a:r>
              <a:rPr lang="en-US" sz="2400" dirty="0">
                <a:latin typeface="+mj-lt"/>
              </a:rPr>
              <a:t>heat events have increased in </a:t>
            </a:r>
            <a:r>
              <a:rPr lang="en-US" sz="2400" dirty="0" smtClean="0">
                <a:latin typeface="+mj-lt"/>
              </a:rPr>
              <a:t>frequency</a:t>
            </a:r>
            <a:r>
              <a:rPr lang="en-US" sz="2400" dirty="0">
                <a:latin typeface="+mj-lt"/>
              </a:rPr>
              <a:t>, </a:t>
            </a:r>
            <a:r>
              <a:rPr lang="en-US" sz="2400" dirty="0" smtClean="0">
                <a:latin typeface="+mj-lt"/>
              </a:rPr>
              <a:t>severity </a:t>
            </a:r>
            <a:r>
              <a:rPr lang="en-US" sz="2400" dirty="0">
                <a:latin typeface="+mj-lt"/>
              </a:rPr>
              <a:t>and </a:t>
            </a:r>
            <a:r>
              <a:rPr lang="en-US" sz="2400" dirty="0" smtClean="0">
                <a:latin typeface="+mj-lt"/>
              </a:rPr>
              <a:t>length, </a:t>
            </a:r>
            <a:r>
              <a:rPr lang="en-US" sz="2400" dirty="0">
                <a:latin typeface="+mj-lt"/>
              </a:rPr>
              <a:t>and this trend is projected to </a:t>
            </a:r>
            <a:r>
              <a:rPr lang="en-US" sz="2400" dirty="0" smtClean="0">
                <a:latin typeface="+mj-lt"/>
              </a:rPr>
              <a:t>continue.</a:t>
            </a:r>
          </a:p>
        </p:txBody>
      </p:sp>
      <p:sp>
        <p:nvSpPr>
          <p:cNvPr id="17" name="Rectangle 16"/>
          <p:cNvSpPr/>
          <p:nvPr/>
        </p:nvSpPr>
        <p:spPr>
          <a:xfrm>
            <a:off x="8969832" y="0"/>
            <a:ext cx="994025" cy="6414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4028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Urban Heat Islands</a:t>
            </a:r>
            <a:endParaRPr lang="en-US" dirty="0">
              <a:latin typeface="+mj-lt"/>
            </a:endParaRPr>
          </a:p>
        </p:txBody>
      </p:sp>
      <p:sp>
        <p:nvSpPr>
          <p:cNvPr id="3" name="Content Placeholder 2"/>
          <p:cNvSpPr>
            <a:spLocks noGrp="1"/>
          </p:cNvSpPr>
          <p:nvPr>
            <p:ph sz="quarter" idx="4"/>
          </p:nvPr>
        </p:nvSpPr>
        <p:spPr>
          <a:xfrm>
            <a:off x="440966" y="3644224"/>
            <a:ext cx="3734304" cy="3171375"/>
          </a:xfrm>
        </p:spPr>
        <p:txBody>
          <a:bodyPr/>
          <a:lstStyle/>
          <a:p>
            <a:pPr marL="0" indent="0">
              <a:buNone/>
            </a:pPr>
            <a:r>
              <a:rPr lang="en-US" dirty="0">
                <a:latin typeface="+mj-lt"/>
              </a:rPr>
              <a:t>The </a:t>
            </a:r>
            <a:r>
              <a:rPr lang="en-US" b="1" dirty="0">
                <a:solidFill>
                  <a:schemeClr val="accent1"/>
                </a:solidFill>
                <a:latin typeface="+mj-lt"/>
              </a:rPr>
              <a:t>Urban Heat Island (UHI) </a:t>
            </a:r>
            <a:r>
              <a:rPr lang="en-US" dirty="0">
                <a:latin typeface="+mj-lt"/>
              </a:rPr>
              <a:t>effect is a heat accumulation process </a:t>
            </a:r>
            <a:r>
              <a:rPr lang="en-US" dirty="0" smtClean="0">
                <a:latin typeface="+mj-lt"/>
              </a:rPr>
              <a:t>caused </a:t>
            </a:r>
            <a:r>
              <a:rPr lang="en-US" dirty="0">
                <a:latin typeface="+mj-lt"/>
              </a:rPr>
              <a:t>by </a:t>
            </a:r>
            <a:r>
              <a:rPr lang="en-US" dirty="0" smtClean="0">
                <a:latin typeface="+mj-lt"/>
              </a:rPr>
              <a:t>heat absorption and re-radiation of large impervious surface areas. Downtown building areas also reduce wind flow, trapping heat. This causes core urban areas with limited green space </a:t>
            </a:r>
            <a:r>
              <a:rPr lang="en-US" dirty="0">
                <a:latin typeface="+mj-lt"/>
              </a:rPr>
              <a:t>to be hotter than </a:t>
            </a:r>
            <a:r>
              <a:rPr lang="en-US" dirty="0" smtClean="0">
                <a:latin typeface="+mj-lt"/>
              </a:rPr>
              <a:t> other </a:t>
            </a:r>
            <a:r>
              <a:rPr lang="en-US" dirty="0">
                <a:latin typeface="+mj-lt"/>
              </a:rPr>
              <a:t>areas. </a:t>
            </a:r>
            <a:endParaRPr lang="en-US" sz="1800" dirty="0">
              <a:latin typeface="+mj-lt"/>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9589" y="290287"/>
            <a:ext cx="4561949" cy="6342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urban heat is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220" y="1077054"/>
            <a:ext cx="3777797" cy="2170788"/>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4"/>
          <p:cNvSpPr txBox="1">
            <a:spLocks/>
          </p:cNvSpPr>
          <p:nvPr/>
        </p:nvSpPr>
        <p:spPr>
          <a:xfrm>
            <a:off x="8686799" y="6450474"/>
            <a:ext cx="39914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5</a:t>
            </a:fld>
            <a:endParaRPr lang="en-US" dirty="0">
              <a:solidFill>
                <a:prstClr val="black">
                  <a:tint val="75000"/>
                </a:prstClr>
              </a:solidFill>
            </a:endParaRPr>
          </a:p>
        </p:txBody>
      </p:sp>
      <p:sp>
        <p:nvSpPr>
          <p:cNvPr id="9" name="TextBox 8"/>
          <p:cNvSpPr txBox="1"/>
          <p:nvPr/>
        </p:nvSpPr>
        <p:spPr>
          <a:xfrm>
            <a:off x="4383325" y="6655023"/>
            <a:ext cx="914400" cy="914400"/>
          </a:xfrm>
          <a:prstGeom prst="rect">
            <a:avLst/>
          </a:prstGeom>
          <a:noFill/>
        </p:spPr>
        <p:txBody>
          <a:bodyPr wrap="none" lIns="0" tIns="0" rIns="0" bIns="0" rtlCol="0">
            <a:noAutofit/>
          </a:bodyPr>
          <a:lstStyle/>
          <a:p>
            <a:r>
              <a:rPr lang="en-US" sz="1100" dirty="0" smtClean="0">
                <a:latin typeface="Aktiv Grotesk Trial" panose="020B0504020202020204" pitchFamily="34" charset="0"/>
                <a:cs typeface="Aktiv Grotesk Trial" panose="020B0504020202020204" pitchFamily="34" charset="0"/>
              </a:rPr>
              <a:t>Images: DC Policy Center, Bay Area Monitor</a:t>
            </a:r>
          </a:p>
        </p:txBody>
      </p:sp>
    </p:spTree>
    <p:extLst>
      <p:ext uri="{BB962C8B-B14F-4D97-AF65-F5344CB8AC3E}">
        <p14:creationId xmlns:p14="http://schemas.microsoft.com/office/powerpoint/2010/main" val="2618125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Extreme heat impacts</a:t>
            </a:r>
            <a:endParaRPr lang="en-US" dirty="0">
              <a:latin typeface="+mj-lt"/>
            </a:endParaRPr>
          </a:p>
        </p:txBody>
      </p:sp>
      <p:sp>
        <p:nvSpPr>
          <p:cNvPr id="3" name="Content Placeholder 2"/>
          <p:cNvSpPr>
            <a:spLocks noGrp="1"/>
          </p:cNvSpPr>
          <p:nvPr>
            <p:ph sz="quarter" idx="4"/>
          </p:nvPr>
        </p:nvSpPr>
        <p:spPr>
          <a:xfrm>
            <a:off x="3468915" y="906570"/>
            <a:ext cx="5533568" cy="4777562"/>
          </a:xfrm>
        </p:spPr>
        <p:txBody>
          <a:bodyPr/>
          <a:lstStyle/>
          <a:p>
            <a:pPr marL="365760" lvl="0" indent="-365760">
              <a:lnSpc>
                <a:spcPct val="100000"/>
              </a:lnSpc>
            </a:pPr>
            <a:r>
              <a:rPr lang="en-US" b="1" dirty="0">
                <a:solidFill>
                  <a:schemeClr val="accent1"/>
                </a:solidFill>
                <a:latin typeface="+mj-lt"/>
              </a:rPr>
              <a:t>Buildings and Property:  </a:t>
            </a:r>
            <a:r>
              <a:rPr lang="en-US" dirty="0">
                <a:latin typeface="+mj-lt"/>
              </a:rPr>
              <a:t>S</a:t>
            </a:r>
            <a:r>
              <a:rPr lang="en-US" dirty="0" smtClean="0">
                <a:latin typeface="+mj-lt"/>
              </a:rPr>
              <a:t>tress on indoor climate control systems</a:t>
            </a:r>
          </a:p>
          <a:p>
            <a:pPr marL="365760" lvl="0" indent="-365760">
              <a:lnSpc>
                <a:spcPct val="100000"/>
              </a:lnSpc>
            </a:pPr>
            <a:r>
              <a:rPr lang="en-US" b="1" dirty="0" smtClean="0">
                <a:solidFill>
                  <a:schemeClr val="accent1"/>
                </a:solidFill>
                <a:latin typeface="+mj-lt"/>
              </a:rPr>
              <a:t>Health and Safety: </a:t>
            </a:r>
            <a:r>
              <a:rPr lang="en-AU" dirty="0" smtClean="0">
                <a:latin typeface="+mj-lt"/>
              </a:rPr>
              <a:t>Heat-related </a:t>
            </a:r>
            <a:r>
              <a:rPr lang="en-AU" dirty="0">
                <a:latin typeface="+mj-lt"/>
              </a:rPr>
              <a:t>illness;</a:t>
            </a:r>
            <a:r>
              <a:rPr lang="en-US" dirty="0">
                <a:latin typeface="+mj-lt"/>
              </a:rPr>
              <a:t> </a:t>
            </a:r>
            <a:r>
              <a:rPr lang="en-US" dirty="0" smtClean="0">
                <a:latin typeface="+mj-lt"/>
              </a:rPr>
              <a:t>respiratory illness; </a:t>
            </a:r>
            <a:r>
              <a:rPr lang="en-AU" dirty="0" smtClean="0">
                <a:latin typeface="+mj-lt"/>
              </a:rPr>
              <a:t>loss </a:t>
            </a:r>
            <a:r>
              <a:rPr lang="en-AU" dirty="0">
                <a:latin typeface="+mj-lt"/>
              </a:rPr>
              <a:t>of power for light, pumping, </a:t>
            </a:r>
            <a:r>
              <a:rPr lang="en-AU" dirty="0" smtClean="0">
                <a:latin typeface="+mj-lt"/>
              </a:rPr>
              <a:t>and </a:t>
            </a:r>
            <a:r>
              <a:rPr lang="en-AU" dirty="0">
                <a:latin typeface="+mj-lt"/>
              </a:rPr>
              <a:t>air conditioning; </a:t>
            </a:r>
            <a:r>
              <a:rPr lang="en-US" dirty="0">
                <a:latin typeface="+mj-lt"/>
              </a:rPr>
              <a:t>water quality and quantity; vector-borne </a:t>
            </a:r>
            <a:r>
              <a:rPr lang="en-US" dirty="0" smtClean="0">
                <a:latin typeface="+mj-lt"/>
              </a:rPr>
              <a:t>diseases; outdoor working conditions</a:t>
            </a:r>
          </a:p>
          <a:p>
            <a:pPr marL="365760" indent="-365760">
              <a:lnSpc>
                <a:spcPct val="100000"/>
              </a:lnSpc>
            </a:pPr>
            <a:r>
              <a:rPr lang="en-US" b="1" dirty="0">
                <a:solidFill>
                  <a:schemeClr val="accent1"/>
                </a:solidFill>
                <a:latin typeface="+mj-lt"/>
              </a:rPr>
              <a:t>Agricultural</a:t>
            </a:r>
            <a:r>
              <a:rPr lang="en-US" b="1" dirty="0">
                <a:latin typeface="+mj-lt"/>
              </a:rPr>
              <a:t>:</a:t>
            </a:r>
            <a:r>
              <a:rPr lang="en-US" dirty="0">
                <a:latin typeface="+mj-lt"/>
              </a:rPr>
              <a:t> Livestock fatalities or decreased production; Decreased crop yields</a:t>
            </a:r>
            <a:endParaRPr lang="en-US" b="1" dirty="0">
              <a:latin typeface="+mj-lt"/>
            </a:endParaRPr>
          </a:p>
          <a:p>
            <a:pPr marL="365760" indent="-365760">
              <a:lnSpc>
                <a:spcPct val="100000"/>
              </a:lnSpc>
            </a:pPr>
            <a:r>
              <a:rPr lang="en-US" b="1" dirty="0" smtClean="0">
                <a:solidFill>
                  <a:schemeClr val="accent1"/>
                </a:solidFill>
                <a:latin typeface="+mj-lt"/>
              </a:rPr>
              <a:t>Environmental</a:t>
            </a:r>
            <a:r>
              <a:rPr lang="en-US" b="1" dirty="0">
                <a:solidFill>
                  <a:schemeClr val="accent1"/>
                </a:solidFill>
                <a:latin typeface="+mj-lt"/>
              </a:rPr>
              <a:t>: </a:t>
            </a:r>
            <a:r>
              <a:rPr lang="en-US" dirty="0">
                <a:latin typeface="+mj-lt"/>
              </a:rPr>
              <a:t>Habitat impacts; </a:t>
            </a:r>
            <a:r>
              <a:rPr lang="en-US" dirty="0" smtClean="0">
                <a:latin typeface="+mj-lt"/>
              </a:rPr>
              <a:t>increased water demands; </a:t>
            </a:r>
            <a:r>
              <a:rPr lang="en-US" dirty="0">
                <a:latin typeface="+mj-lt"/>
              </a:rPr>
              <a:t>wildfires; invasive species</a:t>
            </a:r>
          </a:p>
          <a:p>
            <a:pPr marL="365760" indent="-365760">
              <a:lnSpc>
                <a:spcPct val="100000"/>
              </a:lnSpc>
            </a:pPr>
            <a:r>
              <a:rPr lang="en-US" b="1" dirty="0" smtClean="0">
                <a:solidFill>
                  <a:schemeClr val="accent1"/>
                </a:solidFill>
                <a:latin typeface="+mj-lt"/>
              </a:rPr>
              <a:t>Supply chain: </a:t>
            </a:r>
            <a:r>
              <a:rPr lang="en-US" dirty="0" smtClean="0">
                <a:latin typeface="+mj-lt"/>
              </a:rPr>
              <a:t>Disruption </a:t>
            </a:r>
            <a:r>
              <a:rPr lang="en-US" dirty="0">
                <a:latin typeface="+mj-lt"/>
              </a:rPr>
              <a:t>to </a:t>
            </a:r>
            <a:r>
              <a:rPr lang="en-US" dirty="0" smtClean="0">
                <a:latin typeface="+mj-lt"/>
              </a:rPr>
              <a:t>transportation network (roads, rails, air)</a:t>
            </a:r>
            <a:endParaRPr lang="en-US" dirty="0">
              <a:latin typeface="+mj-lt"/>
            </a:endParaRPr>
          </a:p>
          <a:p>
            <a:pPr marL="365760" indent="-365760">
              <a:lnSpc>
                <a:spcPct val="100000"/>
              </a:lnSpc>
            </a:pPr>
            <a:r>
              <a:rPr lang="en-US" b="1" dirty="0">
                <a:solidFill>
                  <a:schemeClr val="accent1"/>
                </a:solidFill>
                <a:latin typeface="+mj-lt"/>
              </a:rPr>
              <a:t>Operations and </a:t>
            </a:r>
            <a:r>
              <a:rPr lang="en-US" b="1" dirty="0" smtClean="0">
                <a:solidFill>
                  <a:schemeClr val="accent1"/>
                </a:solidFill>
                <a:latin typeface="+mj-lt"/>
              </a:rPr>
              <a:t>finance: </a:t>
            </a:r>
            <a:r>
              <a:rPr lang="en-US" dirty="0" smtClean="0">
                <a:latin typeface="+mj-lt"/>
              </a:rPr>
              <a:t>Heat damage </a:t>
            </a:r>
            <a:r>
              <a:rPr lang="en-US" dirty="0">
                <a:latin typeface="+mj-lt"/>
              </a:rPr>
              <a:t>to </a:t>
            </a:r>
            <a:r>
              <a:rPr lang="en-US" dirty="0" smtClean="0">
                <a:latin typeface="+mj-lt"/>
              </a:rPr>
              <a:t>equipment; </a:t>
            </a:r>
            <a:r>
              <a:rPr lang="en-US" dirty="0">
                <a:latin typeface="+mj-lt"/>
              </a:rPr>
              <a:t>reduced </a:t>
            </a:r>
            <a:r>
              <a:rPr lang="en-US" dirty="0" smtClean="0">
                <a:latin typeface="+mj-lt"/>
              </a:rPr>
              <a:t>capacity</a:t>
            </a:r>
          </a:p>
          <a:p>
            <a:pPr marL="365760" indent="-365760">
              <a:lnSpc>
                <a:spcPct val="100000"/>
              </a:lnSpc>
            </a:pPr>
            <a:endParaRPr lang="en-US" dirty="0">
              <a:latin typeface="+mj-l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49" y="1045770"/>
            <a:ext cx="2625556" cy="1693907"/>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4"/>
          <p:cNvSpPr txBox="1">
            <a:spLocks/>
          </p:cNvSpPr>
          <p:nvPr/>
        </p:nvSpPr>
        <p:spPr>
          <a:xfrm>
            <a:off x="8588826" y="6356349"/>
            <a:ext cx="413657"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6</a:t>
            </a:fld>
            <a:endParaRPr lang="en-US" dirty="0">
              <a:solidFill>
                <a:prstClr val="black">
                  <a:tint val="75000"/>
                </a:prstClr>
              </a:solidFill>
            </a:endParaRPr>
          </a:p>
        </p:txBody>
      </p:sp>
      <p:cxnSp>
        <p:nvCxnSpPr>
          <p:cNvPr id="7" name="Straight Connector 6"/>
          <p:cNvCxnSpPr/>
          <p:nvPr/>
        </p:nvCxnSpPr>
        <p:spPr>
          <a:xfrm>
            <a:off x="512199" y="2739677"/>
            <a:ext cx="2740286" cy="0"/>
          </a:xfrm>
          <a:prstGeom prst="line">
            <a:avLst/>
          </a:prstGeom>
          <a:ln w="254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6408" y="4491944"/>
            <a:ext cx="2740286" cy="0"/>
          </a:xfrm>
          <a:prstGeom prst="line">
            <a:avLst/>
          </a:prstGeom>
          <a:ln w="254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349" y="2739677"/>
            <a:ext cx="2656799" cy="1771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5698"/>
          <a:stretch/>
        </p:blipFill>
        <p:spPr bwMode="auto">
          <a:xfrm>
            <a:off x="551115" y="4510878"/>
            <a:ext cx="2641033" cy="2028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7618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Useful Resources to Review for </a:t>
            </a:r>
            <a:br>
              <a:rPr lang="en-US" dirty="0" smtClean="0">
                <a:latin typeface="+mj-lt"/>
              </a:rPr>
            </a:br>
            <a:r>
              <a:rPr lang="en-US" dirty="0" smtClean="0">
                <a:latin typeface="+mj-lt"/>
              </a:rPr>
              <a:t>Local Climate Information</a:t>
            </a:r>
            <a:endParaRPr lang="en-US" dirty="0">
              <a:latin typeface="+mj-lt"/>
            </a:endParaRPr>
          </a:p>
        </p:txBody>
      </p:sp>
      <p:sp>
        <p:nvSpPr>
          <p:cNvPr id="6" name="TextBox 5"/>
          <p:cNvSpPr txBox="1"/>
          <p:nvPr/>
        </p:nvSpPr>
        <p:spPr>
          <a:xfrm>
            <a:off x="-1153885" y="3643084"/>
            <a:ext cx="914400" cy="914400"/>
          </a:xfrm>
          <a:prstGeom prst="rect">
            <a:avLst/>
          </a:prstGeom>
          <a:noFill/>
        </p:spPr>
        <p:txBody>
          <a:bodyPr wrap="none" lIns="0" tIns="0" rIns="0" bIns="0" rtlCol="0">
            <a:noAutofit/>
          </a:bodyPr>
          <a:lstStyle/>
          <a:p>
            <a:endParaRPr lang="en-US" sz="2000" dirty="0" smtClean="0">
              <a:latin typeface="Aktiv Grotesk Trial" panose="020B0504020202020204" pitchFamily="34" charset="0"/>
              <a:cs typeface="Aktiv Grotesk Trial" panose="020B05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73493549"/>
              </p:ext>
            </p:extLst>
          </p:nvPr>
        </p:nvGraphicFramePr>
        <p:xfrm>
          <a:off x="451413" y="1317126"/>
          <a:ext cx="8599990" cy="4638040"/>
        </p:xfrm>
        <a:graphic>
          <a:graphicData uri="http://schemas.openxmlformats.org/drawingml/2006/table">
            <a:tbl>
              <a:tblPr firstRow="1" bandRow="1">
                <a:tableStyleId>{5C22544A-7EE6-4342-B048-85BDC9FD1C3A}</a:tableStyleId>
              </a:tblPr>
              <a:tblGrid>
                <a:gridCol w="2781516"/>
                <a:gridCol w="2866664"/>
                <a:gridCol w="2951810"/>
              </a:tblGrid>
              <a:tr h="511645">
                <a:tc>
                  <a:txBody>
                    <a:bodyPr/>
                    <a:lstStyle/>
                    <a:p>
                      <a:r>
                        <a:rPr lang="en-US" baseline="0" dirty="0" smtClean="0">
                          <a:solidFill>
                            <a:schemeClr val="accent1"/>
                          </a:solidFill>
                          <a:latin typeface="+mj-lt"/>
                        </a:rPr>
                        <a:t>Resource</a:t>
                      </a:r>
                      <a:endParaRPr lang="en-US" baseline="0" dirty="0">
                        <a:solidFill>
                          <a:schemeClr val="accent1"/>
                        </a:solidFill>
                        <a:latin typeface="+mj-lt"/>
                      </a:endParaRPr>
                    </a:p>
                  </a:txBody>
                  <a:tcPr anchor="b">
                    <a:noFill/>
                  </a:tcPr>
                </a:tc>
                <a:tc>
                  <a:txBody>
                    <a:bodyPr/>
                    <a:lstStyle/>
                    <a:p>
                      <a:r>
                        <a:rPr lang="en-US" baseline="0" dirty="0" smtClean="0">
                          <a:solidFill>
                            <a:schemeClr val="accent1"/>
                          </a:solidFill>
                          <a:latin typeface="+mj-lt"/>
                        </a:rPr>
                        <a:t>Data</a:t>
                      </a:r>
                      <a:endParaRPr lang="en-US" baseline="0" dirty="0">
                        <a:solidFill>
                          <a:schemeClr val="accent1"/>
                        </a:solidFill>
                        <a:latin typeface="+mj-lt"/>
                      </a:endParaRPr>
                    </a:p>
                  </a:txBody>
                  <a:tcPr anchor="b">
                    <a:noFill/>
                  </a:tcPr>
                </a:tc>
                <a:tc>
                  <a:txBody>
                    <a:bodyPr/>
                    <a:lstStyle/>
                    <a:p>
                      <a:r>
                        <a:rPr lang="en-US" baseline="0" dirty="0" smtClean="0">
                          <a:solidFill>
                            <a:schemeClr val="accent1"/>
                          </a:solidFill>
                          <a:latin typeface="+mj-lt"/>
                        </a:rPr>
                        <a:t>Website</a:t>
                      </a:r>
                      <a:endParaRPr lang="en-US" baseline="0" dirty="0">
                        <a:solidFill>
                          <a:schemeClr val="accent1"/>
                        </a:solidFill>
                        <a:latin typeface="+mj-lt"/>
                      </a:endParaRPr>
                    </a:p>
                  </a:txBody>
                  <a:tcPr anchor="b">
                    <a:noFill/>
                  </a:tcPr>
                </a:tc>
              </a:tr>
              <a:tr h="834555">
                <a:tc>
                  <a:txBody>
                    <a:bodyPr/>
                    <a:lstStyle/>
                    <a:p>
                      <a:r>
                        <a:rPr lang="en-US" sz="1600" dirty="0" smtClean="0">
                          <a:solidFill>
                            <a:schemeClr val="tx1"/>
                          </a:solidFill>
                          <a:latin typeface="+mj-lt"/>
                        </a:rPr>
                        <a:t>US Climate Resilience Toolkit’s Climate Explorer</a:t>
                      </a:r>
                    </a:p>
                  </a:txBody>
                  <a:tcPr>
                    <a:noFill/>
                  </a:tcPr>
                </a:tc>
                <a:tc>
                  <a:txBody>
                    <a:bodyPr/>
                    <a:lstStyle/>
                    <a:p>
                      <a:r>
                        <a:rPr lang="en-US" sz="1600" dirty="0" smtClean="0">
                          <a:solidFill>
                            <a:schemeClr val="tx1"/>
                          </a:solidFill>
                          <a:latin typeface="+mj-lt"/>
                        </a:rPr>
                        <a:t>Historical</a:t>
                      </a:r>
                      <a:r>
                        <a:rPr lang="en-US" sz="1600" baseline="0" dirty="0" smtClean="0">
                          <a:solidFill>
                            <a:schemeClr val="tx1"/>
                          </a:solidFill>
                          <a:latin typeface="+mj-lt"/>
                        </a:rPr>
                        <a:t> and projected c</a:t>
                      </a:r>
                      <a:r>
                        <a:rPr lang="en-US" sz="1600" dirty="0" smtClean="0">
                          <a:solidFill>
                            <a:schemeClr val="tx1"/>
                          </a:solidFill>
                          <a:latin typeface="+mj-lt"/>
                        </a:rPr>
                        <a:t>ounty-level climate data</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mj-lt"/>
                          <a:hlinkClick r:id="rId3"/>
                        </a:rPr>
                        <a:t>https://crt-climate-explorer.nemac.org/</a:t>
                      </a:r>
                      <a:r>
                        <a:rPr lang="en-US" sz="1600" dirty="0" smtClean="0">
                          <a:solidFill>
                            <a:schemeClr val="tx1"/>
                          </a:solidFill>
                          <a:latin typeface="+mj-lt"/>
                        </a:rPr>
                        <a:t> </a:t>
                      </a:r>
                    </a:p>
                    <a:p>
                      <a:endParaRPr lang="en-US" sz="1600" dirty="0">
                        <a:solidFill>
                          <a:schemeClr val="tx1"/>
                        </a:solidFill>
                        <a:latin typeface="+mj-lt"/>
                      </a:endParaRPr>
                    </a:p>
                  </a:txBody>
                  <a:tcPr>
                    <a:noFill/>
                  </a:tcPr>
                </a:tc>
              </a:tr>
              <a:tr h="5116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smtClean="0">
                          <a:solidFill>
                            <a:schemeClr val="tx1"/>
                          </a:solidFill>
                          <a:effectLst/>
                          <a:latin typeface="+mj-lt"/>
                          <a:ea typeface="+mn-ea"/>
                          <a:cs typeface="+mn-cs"/>
                        </a:rPr>
                        <a:t>National Climate Assessment</a:t>
                      </a:r>
                    </a:p>
                  </a:txBody>
                  <a:tcPr>
                    <a:noFill/>
                  </a:tcPr>
                </a:tc>
                <a:tc>
                  <a:txBody>
                    <a:bodyPr/>
                    <a:lstStyle/>
                    <a:p>
                      <a:r>
                        <a:rPr lang="en-US" sz="1600" dirty="0" smtClean="0">
                          <a:solidFill>
                            <a:schemeClr val="tx1"/>
                          </a:solidFill>
                          <a:latin typeface="+mj-lt"/>
                        </a:rPr>
                        <a:t>Historical</a:t>
                      </a:r>
                      <a:r>
                        <a:rPr lang="en-US" sz="1600" baseline="0" dirty="0" smtClean="0">
                          <a:solidFill>
                            <a:schemeClr val="tx1"/>
                          </a:solidFill>
                          <a:latin typeface="+mj-lt"/>
                        </a:rPr>
                        <a:t> and projected r</a:t>
                      </a:r>
                      <a:r>
                        <a:rPr lang="en-US" sz="1600" dirty="0" smtClean="0">
                          <a:solidFill>
                            <a:schemeClr val="tx1"/>
                          </a:solidFill>
                          <a:latin typeface="+mj-lt"/>
                        </a:rPr>
                        <a:t>egional</a:t>
                      </a:r>
                      <a:r>
                        <a:rPr lang="en-US" sz="1600" baseline="0" dirty="0" smtClean="0">
                          <a:solidFill>
                            <a:schemeClr val="tx1"/>
                          </a:solidFill>
                          <a:latin typeface="+mj-lt"/>
                        </a:rPr>
                        <a:t> and sector-specific climate information and data</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4"/>
                        </a:rPr>
                        <a:t>https://nca2014.globalchange.gov/</a:t>
                      </a:r>
                      <a:r>
                        <a:rPr lang="en-US" sz="1600" dirty="0" smtClean="0">
                          <a:solidFill>
                            <a:schemeClr val="tx1"/>
                          </a:solidFill>
                          <a:latin typeface="+mj-lt"/>
                        </a:rPr>
                        <a:t> </a:t>
                      </a:r>
                      <a:endParaRPr lang="en-US" sz="1600" dirty="0">
                        <a:solidFill>
                          <a:schemeClr val="tx1"/>
                        </a:solidFill>
                        <a:latin typeface="+mj-lt"/>
                      </a:endParaRPr>
                    </a:p>
                  </a:txBody>
                  <a:tcPr>
                    <a:noFill/>
                  </a:tcPr>
                </a:tc>
              </a:tr>
              <a:tr h="511645">
                <a:tc>
                  <a:txBody>
                    <a:bodyPr/>
                    <a:lstStyle/>
                    <a:p>
                      <a:r>
                        <a:rPr lang="fr-FR" sz="1600" b="0" i="0" kern="1200" dirty="0" smtClean="0">
                          <a:solidFill>
                            <a:schemeClr val="tx1"/>
                          </a:solidFill>
                          <a:effectLst/>
                          <a:latin typeface="+mj-lt"/>
                          <a:ea typeface="+mn-ea"/>
                          <a:cs typeface="+mn-cs"/>
                        </a:rPr>
                        <a:t>NOAA’s National Centers for Environmental Information (NCEI)</a:t>
                      </a:r>
                      <a:endParaRPr lang="fr-FR" sz="1600" b="0" i="0" kern="1200" dirty="0">
                        <a:solidFill>
                          <a:schemeClr val="tx1"/>
                        </a:solidFill>
                        <a:effectLst/>
                        <a:latin typeface="+mj-lt"/>
                        <a:ea typeface="+mn-ea"/>
                        <a:cs typeface="+mn-cs"/>
                      </a:endParaRPr>
                    </a:p>
                  </a:txBody>
                  <a:tcPr>
                    <a:noFill/>
                  </a:tcPr>
                </a:tc>
                <a:tc>
                  <a:txBody>
                    <a:bodyPr/>
                    <a:lstStyle/>
                    <a:p>
                      <a:r>
                        <a:rPr lang="en-US" sz="1600" dirty="0" smtClean="0">
                          <a:solidFill>
                            <a:schemeClr val="tx1"/>
                          </a:solidFill>
                          <a:latin typeface="+mj-lt"/>
                        </a:rPr>
                        <a:t>Comprehensive oceanic, atmospheric, and geophysical data</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5"/>
                        </a:rPr>
                        <a:t>https://www.ncdc.noaa.gov/</a:t>
                      </a:r>
                      <a:r>
                        <a:rPr lang="en-US" sz="1600" dirty="0" smtClean="0">
                          <a:solidFill>
                            <a:schemeClr val="tx1"/>
                          </a:solidFill>
                          <a:latin typeface="+mj-lt"/>
                        </a:rPr>
                        <a:t> </a:t>
                      </a:r>
                      <a:endParaRPr lang="en-US" sz="1600" dirty="0">
                        <a:solidFill>
                          <a:schemeClr val="tx1"/>
                        </a:solidFill>
                        <a:latin typeface="+mj-lt"/>
                      </a:endParaRPr>
                    </a:p>
                  </a:txBody>
                  <a:tcPr>
                    <a:noFill/>
                  </a:tcPr>
                </a:tc>
              </a:tr>
              <a:tr h="511645">
                <a:tc>
                  <a:txBody>
                    <a:bodyPr/>
                    <a:lstStyle/>
                    <a:p>
                      <a:r>
                        <a:rPr lang="fr-FR" sz="1600" b="0" i="0" kern="1200" dirty="0" smtClean="0">
                          <a:solidFill>
                            <a:schemeClr val="tx1"/>
                          </a:solidFill>
                          <a:effectLst/>
                          <a:latin typeface="+mj-lt"/>
                          <a:ea typeface="+mn-ea"/>
                          <a:cs typeface="+mn-cs"/>
                        </a:rPr>
                        <a:t>NOAA’s NCEI State Climate Summaries</a:t>
                      </a:r>
                      <a:endParaRPr lang="fr-FR" sz="1600" b="0" i="0" kern="1200" dirty="0">
                        <a:solidFill>
                          <a:schemeClr val="tx1"/>
                        </a:solidFill>
                        <a:effectLst/>
                        <a:latin typeface="+mj-lt"/>
                        <a:ea typeface="+mn-ea"/>
                        <a:cs typeface="+mn-cs"/>
                      </a:endParaRPr>
                    </a:p>
                  </a:txBody>
                  <a:tcPr>
                    <a:noFill/>
                  </a:tcPr>
                </a:tc>
                <a:tc>
                  <a:txBody>
                    <a:bodyPr/>
                    <a:lstStyle/>
                    <a:p>
                      <a:r>
                        <a:rPr lang="en-US" sz="1600" b="0" i="0" kern="1200" dirty="0" smtClean="0">
                          <a:solidFill>
                            <a:schemeClr val="tx1"/>
                          </a:solidFill>
                          <a:effectLst/>
                          <a:latin typeface="+mj-lt"/>
                          <a:ea typeface="+mn-ea"/>
                          <a:cs typeface="+mn-cs"/>
                        </a:rPr>
                        <a:t>State-level information on historical</a:t>
                      </a:r>
                      <a:r>
                        <a:rPr lang="en-US" sz="1600" b="0" i="0" kern="1200" baseline="0" dirty="0" smtClean="0">
                          <a:solidFill>
                            <a:schemeClr val="tx1"/>
                          </a:solidFill>
                          <a:effectLst/>
                          <a:latin typeface="+mj-lt"/>
                          <a:ea typeface="+mn-ea"/>
                          <a:cs typeface="+mn-cs"/>
                        </a:rPr>
                        <a:t> and projected climate conditions</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6"/>
                        </a:rPr>
                        <a:t>https://statesummaries.ncics.org/</a:t>
                      </a:r>
                      <a:r>
                        <a:rPr lang="en-US" sz="1600" dirty="0" smtClean="0">
                          <a:solidFill>
                            <a:schemeClr val="tx1"/>
                          </a:solidFill>
                          <a:latin typeface="+mj-lt"/>
                        </a:rPr>
                        <a:t> </a:t>
                      </a:r>
                      <a:endParaRPr lang="en-US" sz="1600" dirty="0">
                        <a:solidFill>
                          <a:schemeClr val="tx1"/>
                        </a:solidFill>
                        <a:latin typeface="+mj-lt"/>
                      </a:endParaRPr>
                    </a:p>
                  </a:txBody>
                  <a:tcPr>
                    <a:noFill/>
                  </a:tcPr>
                </a:tc>
              </a:tr>
              <a:tr h="5116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smtClean="0">
                          <a:solidFill>
                            <a:schemeClr val="tx1"/>
                          </a:solidFill>
                          <a:effectLst/>
                          <a:latin typeface="+mj-lt"/>
                          <a:ea typeface="+mn-ea"/>
                          <a:cs typeface="+mn-cs"/>
                        </a:rPr>
                        <a:t>NOAA Climate.gov</a:t>
                      </a:r>
                    </a:p>
                  </a:txBody>
                  <a:tcPr>
                    <a:noFill/>
                  </a:tcPr>
                </a:tc>
                <a:tc>
                  <a:txBody>
                    <a:bodyPr/>
                    <a:lstStyle/>
                    <a:p>
                      <a:r>
                        <a:rPr lang="en-US" sz="1600" dirty="0" smtClean="0">
                          <a:solidFill>
                            <a:schemeClr val="tx1"/>
                          </a:solidFill>
                          <a:latin typeface="+mj-lt"/>
                        </a:rPr>
                        <a:t>Climate maps and datasets that document various climate conditions</a:t>
                      </a:r>
                      <a:endParaRPr lang="en-US" sz="1600" dirty="0">
                        <a:solidFill>
                          <a:schemeClr val="tx1"/>
                        </a:solidFill>
                        <a:latin typeface="+mj-lt"/>
                      </a:endParaRPr>
                    </a:p>
                  </a:txBody>
                  <a:tcPr>
                    <a:noFill/>
                  </a:tcPr>
                </a:tc>
                <a:tc>
                  <a:txBody>
                    <a:bodyPr/>
                    <a:lstStyle/>
                    <a:p>
                      <a:r>
                        <a:rPr lang="en-US" sz="1600" dirty="0" smtClean="0">
                          <a:solidFill>
                            <a:schemeClr val="tx1"/>
                          </a:solidFill>
                          <a:latin typeface="+mj-lt"/>
                          <a:hlinkClick r:id="rId7"/>
                        </a:rPr>
                        <a:t>https://www.climate.gov/</a:t>
                      </a:r>
                      <a:r>
                        <a:rPr lang="en-US" sz="1600" dirty="0" smtClean="0">
                          <a:solidFill>
                            <a:schemeClr val="tx1"/>
                          </a:solidFill>
                          <a:latin typeface="+mj-lt"/>
                        </a:rPr>
                        <a:t> </a:t>
                      </a:r>
                      <a:endParaRPr lang="en-US" sz="1600" dirty="0">
                        <a:solidFill>
                          <a:schemeClr val="tx1"/>
                        </a:solidFill>
                        <a:latin typeface="+mj-lt"/>
                      </a:endParaRPr>
                    </a:p>
                  </a:txBody>
                  <a:tcPr>
                    <a:noFill/>
                  </a:tcPr>
                </a:tc>
              </a:tr>
            </a:tbl>
          </a:graphicData>
        </a:graphic>
      </p:graphicFrame>
      <p:sp>
        <p:nvSpPr>
          <p:cNvPr id="8" name="Content Placeholder 2"/>
          <p:cNvSpPr txBox="1">
            <a:spLocks/>
          </p:cNvSpPr>
          <p:nvPr/>
        </p:nvSpPr>
        <p:spPr>
          <a:xfrm>
            <a:off x="243068" y="6137409"/>
            <a:ext cx="8900932" cy="5067393"/>
          </a:xfrm>
          <a:prstGeom prst="rect">
            <a:avLst/>
          </a:prstGeom>
        </p:spPr>
        <p:txBody>
          <a:bodyPr/>
          <a:lstStyle>
            <a:lvl1pPr marL="231775" indent="-231775" algn="l" defTabSz="914400" rtl="0" eaLnBrk="1" latinLnBrk="0" hangingPunct="1">
              <a:spcBef>
                <a:spcPts val="1200"/>
              </a:spcBef>
              <a:buFont typeface="Arial" pitchFamily="34" charset="0"/>
              <a:buChar char="–"/>
              <a:defRPr sz="2400" kern="1200">
                <a:solidFill>
                  <a:schemeClr val="tx1"/>
                </a:solidFill>
                <a:latin typeface="+mn-lt"/>
                <a:ea typeface="+mn-ea"/>
                <a:cs typeface="Arial" panose="020B0604020202020204" pitchFamily="34" charset="0"/>
              </a:defRPr>
            </a:lvl1pPr>
            <a:lvl2pPr marL="511175" indent="-228600" algn="l" defTabSz="914400" rtl="0" eaLnBrk="1" latinLnBrk="0" hangingPunct="1">
              <a:spcBef>
                <a:spcPts val="400"/>
              </a:spcBef>
              <a:buFont typeface="Arial" pitchFamily="34" charset="0"/>
              <a:buChar char="•"/>
              <a:defRPr sz="2000" kern="1200">
                <a:solidFill>
                  <a:schemeClr val="tx1"/>
                </a:solidFill>
                <a:latin typeface="+mn-lt"/>
                <a:ea typeface="+mn-ea"/>
                <a:cs typeface="Arial" panose="020B0604020202020204" pitchFamily="34" charset="0"/>
              </a:defRPr>
            </a:lvl2pPr>
            <a:lvl3pPr marL="685800" indent="-173038" algn="l" defTabSz="914400" rtl="0" eaLnBrk="1" latinLnBrk="0" hangingPunct="1">
              <a:spcBef>
                <a:spcPct val="20000"/>
              </a:spcBef>
              <a:buFont typeface="Courier New" panose="02070309020205020404" pitchFamily="49" charset="0"/>
              <a:buChar char="o"/>
              <a:defRPr sz="1800" kern="1200">
                <a:solidFill>
                  <a:schemeClr val="tx1"/>
                </a:solidFill>
                <a:latin typeface="+mn-lt"/>
                <a:ea typeface="+mn-ea"/>
                <a:cs typeface="Arial" panose="020B0604020202020204" pitchFamily="34" charset="0"/>
              </a:defRPr>
            </a:lvl3pPr>
            <a:lvl4pPr marL="914400" indent="-173038" algn="l" defTabSz="914400" rtl="0" eaLnBrk="1" latinLnBrk="0" hangingPunct="1">
              <a:spcBef>
                <a:spcPct val="20000"/>
              </a:spcBef>
              <a:buFont typeface="Arial" pitchFamily="34" charset="0"/>
              <a:buChar char="–"/>
              <a:defRPr sz="1600" kern="1200">
                <a:solidFill>
                  <a:schemeClr val="tx1"/>
                </a:solidFill>
                <a:latin typeface="+mn-lt"/>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smtClean="0"/>
              <a:t>You can also contact your regional and locally focused centers and state climatologists for </a:t>
            </a:r>
            <a:r>
              <a:rPr lang="en-US" sz="1600" dirty="0"/>
              <a:t>more information and data: </a:t>
            </a:r>
            <a:r>
              <a:rPr lang="en-US" sz="1600" dirty="0">
                <a:hlinkClick r:id="rId8"/>
              </a:rPr>
              <a:t>https://</a:t>
            </a:r>
            <a:r>
              <a:rPr lang="en-US" sz="1600" dirty="0" smtClean="0">
                <a:hlinkClick r:id="rId8"/>
              </a:rPr>
              <a:t>toolkit.climate.gov/help/partners</a:t>
            </a:r>
            <a:r>
              <a:rPr lang="en-US" sz="1600" dirty="0" smtClean="0"/>
              <a:t> </a:t>
            </a:r>
            <a:endParaRPr lang="en-US" sz="1600" dirty="0"/>
          </a:p>
        </p:txBody>
      </p:sp>
      <p:sp>
        <p:nvSpPr>
          <p:cNvPr id="3" name="Slide Number Placeholder 2"/>
          <p:cNvSpPr>
            <a:spLocks noGrp="1"/>
          </p:cNvSpPr>
          <p:nvPr>
            <p:ph type="sldNum" sz="quarter" idx="12"/>
          </p:nvPr>
        </p:nvSpPr>
        <p:spPr/>
        <p:txBody>
          <a:bodyPr/>
          <a:lstStyle/>
          <a:p>
            <a:r>
              <a:rPr lang="en-US" dirty="0" smtClean="0">
                <a:solidFill>
                  <a:prstClr val="black">
                    <a:tint val="75000"/>
                  </a:prstClr>
                </a:solidFill>
              </a:rPr>
              <a:t>	              </a:t>
            </a:r>
            <a:fld id="{5C2970C5-B849-3D42-832D-92B4E99A4873}" type="slidenum">
              <a:rPr lang="en-US" smtClean="0">
                <a:solidFill>
                  <a:prstClr val="black">
                    <a:tint val="75000"/>
                  </a:prstClr>
                </a:solidFill>
              </a:rPr>
              <a:pPr/>
              <a:t>7</a:t>
            </a:fld>
            <a:endParaRPr lang="en-US" dirty="0">
              <a:solidFill>
                <a:prstClr val="black">
                  <a:tint val="75000"/>
                </a:prstClr>
              </a:solidFill>
            </a:endParaRPr>
          </a:p>
        </p:txBody>
      </p:sp>
    </p:spTree>
    <p:extLst>
      <p:ext uri="{BB962C8B-B14F-4D97-AF65-F5344CB8AC3E}">
        <p14:creationId xmlns:p14="http://schemas.microsoft.com/office/powerpoint/2010/main" val="19785062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670140" y="2196145"/>
            <a:ext cx="6264310" cy="1095696"/>
          </a:xfrm>
        </p:spPr>
        <p:txBody>
          <a:bodyPr/>
          <a:lstStyle/>
          <a:p>
            <a:r>
              <a:rPr lang="en-US" dirty="0" smtClean="0">
                <a:latin typeface="+mj-lt"/>
              </a:rPr>
              <a:t>Climate Adaptation Planning Process &amp; </a:t>
            </a:r>
            <a:br>
              <a:rPr lang="en-US" dirty="0" smtClean="0">
                <a:latin typeface="+mj-lt"/>
              </a:rPr>
            </a:br>
            <a:r>
              <a:rPr lang="en-US" dirty="0" smtClean="0">
                <a:latin typeface="+mj-lt"/>
              </a:rPr>
              <a:t>Game of Heat Steps</a:t>
            </a:r>
            <a:endParaRPr lang="en-US" dirty="0">
              <a:latin typeface="+mj-lt"/>
            </a:endParaRPr>
          </a:p>
        </p:txBody>
      </p:sp>
      <p:sp>
        <p:nvSpPr>
          <p:cNvPr id="5" name="Text Placeholder 4"/>
          <p:cNvSpPr>
            <a:spLocks noGrp="1"/>
          </p:cNvSpPr>
          <p:nvPr>
            <p:ph type="body" sz="quarter" idx="12"/>
          </p:nvPr>
        </p:nvSpPr>
        <p:spPr/>
        <p:txBody>
          <a:bodyPr/>
          <a:lstStyle/>
          <a:p>
            <a:r>
              <a:rPr lang="en-US" dirty="0" smtClean="0"/>
              <a:t> </a:t>
            </a:r>
            <a:endParaRPr lang="en-US" dirty="0"/>
          </a:p>
        </p:txBody>
      </p:sp>
    </p:spTree>
    <p:extLst>
      <p:ext uri="{BB962C8B-B14F-4D97-AF65-F5344CB8AC3E}">
        <p14:creationId xmlns:p14="http://schemas.microsoft.com/office/powerpoint/2010/main" val="3305942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Black" panose="020B0A04020102020204" pitchFamily="34" charset="0"/>
              </a:rPr>
              <a:t>Process for Incorporating Climate Change </a:t>
            </a:r>
            <a:r>
              <a:rPr lang="en-US" dirty="0" smtClean="0">
                <a:latin typeface="Arial Black" panose="020B0A04020102020204" pitchFamily="34" charset="0"/>
              </a:rPr>
              <a:t/>
            </a:r>
            <a:br>
              <a:rPr lang="en-US" dirty="0" smtClean="0">
                <a:latin typeface="Arial Black" panose="020B0A04020102020204" pitchFamily="34" charset="0"/>
              </a:rPr>
            </a:br>
            <a:r>
              <a:rPr lang="en-US" dirty="0" smtClean="0">
                <a:latin typeface="Arial Black" panose="020B0A04020102020204" pitchFamily="34" charset="0"/>
              </a:rPr>
              <a:t>into </a:t>
            </a:r>
            <a:r>
              <a:rPr lang="en-US" dirty="0">
                <a:latin typeface="Arial Black" panose="020B0A04020102020204" pitchFamily="34" charset="0"/>
              </a:rPr>
              <a:t>Project Planning</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979" y="1369639"/>
            <a:ext cx="7631415" cy="5010150"/>
          </a:xfrm>
          <a:prstGeom prst="rect">
            <a:avLst/>
          </a:prstGeom>
        </p:spPr>
      </p:pic>
      <p:sp>
        <p:nvSpPr>
          <p:cNvPr id="4" name="Slide Number Placeholder 4"/>
          <p:cNvSpPr txBox="1">
            <a:spLocks/>
          </p:cNvSpPr>
          <p:nvPr/>
        </p:nvSpPr>
        <p:spPr>
          <a:xfrm>
            <a:off x="8501743" y="6370864"/>
            <a:ext cx="471714"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C2970C5-B849-3D42-832D-92B4E99A4873}" type="slidenum">
              <a:rPr lang="en-US" smtClean="0">
                <a:solidFill>
                  <a:prstClr val="black">
                    <a:tint val="75000"/>
                  </a:prstClr>
                </a:solidFill>
              </a:rPr>
              <a:pPr/>
              <a:t>9</a:t>
            </a:fld>
            <a:endParaRPr lang="en-US" dirty="0">
              <a:solidFill>
                <a:prstClr val="black">
                  <a:tint val="75000"/>
                </a:prstClr>
              </a:solidFill>
            </a:endParaRPr>
          </a:p>
        </p:txBody>
      </p:sp>
    </p:spTree>
    <p:extLst>
      <p:ext uri="{BB962C8B-B14F-4D97-AF65-F5344CB8AC3E}">
        <p14:creationId xmlns:p14="http://schemas.microsoft.com/office/powerpoint/2010/main" val="3745563177"/>
      </p:ext>
    </p:extLst>
  </p:cSld>
  <p:clrMapOvr>
    <a:masterClrMapping/>
  </p:clrMapOvr>
  <p:timing>
    <p:tnLst>
      <p:par>
        <p:cTn id="1" dur="indefinite" restart="never" nodeType="tmRoot"/>
      </p:par>
    </p:tnLst>
  </p:timing>
</p:sld>
</file>

<file path=ppt/theme/theme1.xml><?xml version="1.0" encoding="utf-8"?>
<a:theme xmlns:a="http://schemas.openxmlformats.org/drawingml/2006/main" name="SPECIALTY SLIDES">
  <a:themeElements>
    <a:clrScheme name="USDN">
      <a:dk1>
        <a:srgbClr val="000000"/>
      </a:dk1>
      <a:lt1>
        <a:srgbClr val="FFFFFF"/>
      </a:lt1>
      <a:dk2>
        <a:srgbClr val="000000"/>
      </a:dk2>
      <a:lt2>
        <a:srgbClr val="FFFFFF"/>
      </a:lt2>
      <a:accent1>
        <a:srgbClr val="008BB3"/>
      </a:accent1>
      <a:accent2>
        <a:srgbClr val="B7A729"/>
      </a:accent2>
      <a:accent3>
        <a:srgbClr val="735744"/>
      </a:accent3>
      <a:accent4>
        <a:srgbClr val="9E007E"/>
      </a:accent4>
      <a:accent5>
        <a:srgbClr val="FFE512"/>
      </a:accent5>
      <a:accent6>
        <a:srgbClr val="8C8279"/>
      </a:accent6>
      <a:hlink>
        <a:srgbClr val="00B5E2"/>
      </a:hlink>
      <a:folHlink>
        <a:srgbClr val="9E007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2000" dirty="0" smtClean="0">
            <a:latin typeface="Aktiv Grotesk Trial" panose="020B0504020202020204" pitchFamily="34" charset="0"/>
            <a:cs typeface="Aktiv Grotesk Trial" panose="020B05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9250</TotalTime>
  <Words>2392</Words>
  <Application>Microsoft Office PowerPoint</Application>
  <PresentationFormat>On-screen Show (4:3)</PresentationFormat>
  <Paragraphs>251</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SPECIALTY SLIDES</vt:lpstr>
      <vt:lpstr>Climate Adaptation  Training 3.0:   Extreme Heat</vt:lpstr>
      <vt:lpstr>Purpose and  Goals of Training</vt:lpstr>
      <vt:lpstr>Overview of Extreme Heat </vt:lpstr>
      <vt:lpstr>Changes in Extreme Heat</vt:lpstr>
      <vt:lpstr>Urban Heat Islands</vt:lpstr>
      <vt:lpstr>Extreme heat impacts</vt:lpstr>
      <vt:lpstr>Useful Resources to Review for  Local Climate Information</vt:lpstr>
      <vt:lpstr>Climate Adaptation Planning Process &amp;  Game of Heat Steps</vt:lpstr>
      <vt:lpstr>Process for Incorporating Climate Change  into Project Planning</vt:lpstr>
      <vt:lpstr>Process for Incorporating Climate Change into Project Planning: Game Steps</vt:lpstr>
      <vt:lpstr>Understanding your City</vt:lpstr>
      <vt:lpstr>Inventory Assets </vt:lpstr>
      <vt:lpstr>Assess Vulnerability</vt:lpstr>
      <vt:lpstr>Assess Vulnerability</vt:lpstr>
      <vt:lpstr>Assess Consequence of Impact</vt:lpstr>
      <vt:lpstr>Plan Adaptation</vt:lpstr>
      <vt:lpstr>Implement Adaptation Measures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Preparedness Training Toolkit</dc:title>
  <dc:creator>Lindsay Zuniga</dc:creator>
  <cp:lastModifiedBy>D'Souza, Shereen</cp:lastModifiedBy>
  <cp:revision>565</cp:revision>
  <dcterms:created xsi:type="dcterms:W3CDTF">2015-09-11T15:26:57Z</dcterms:created>
  <dcterms:modified xsi:type="dcterms:W3CDTF">2018-11-13T22:21:41Z</dcterms:modified>
</cp:coreProperties>
</file>