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80" r:id="rId2"/>
    <p:sldMasterId id="2147483717" r:id="rId3"/>
  </p:sldMasterIdLst>
  <p:notesMasterIdLst>
    <p:notesMasterId r:id="rId84"/>
  </p:notesMasterIdLst>
  <p:handoutMasterIdLst>
    <p:handoutMasterId r:id="rId85"/>
  </p:handoutMasterIdLst>
  <p:sldIdLst>
    <p:sldId id="281" r:id="rId4"/>
    <p:sldId id="316" r:id="rId5"/>
    <p:sldId id="318" r:id="rId6"/>
    <p:sldId id="320" r:id="rId7"/>
    <p:sldId id="317" r:id="rId8"/>
    <p:sldId id="314" r:id="rId9"/>
    <p:sldId id="321" r:id="rId10"/>
    <p:sldId id="319" r:id="rId11"/>
    <p:sldId id="322" r:id="rId12"/>
    <p:sldId id="324" r:id="rId13"/>
    <p:sldId id="326" r:id="rId14"/>
    <p:sldId id="328" r:id="rId15"/>
    <p:sldId id="325" r:id="rId16"/>
    <p:sldId id="323" r:id="rId17"/>
    <p:sldId id="329" r:id="rId18"/>
    <p:sldId id="327" r:id="rId19"/>
    <p:sldId id="330" r:id="rId20"/>
    <p:sldId id="405" r:id="rId21"/>
    <p:sldId id="413" r:id="rId22"/>
    <p:sldId id="414" r:id="rId23"/>
    <p:sldId id="406" r:id="rId24"/>
    <p:sldId id="331" r:id="rId25"/>
    <p:sldId id="415" r:id="rId26"/>
    <p:sldId id="416" r:id="rId27"/>
    <p:sldId id="404" r:id="rId28"/>
    <p:sldId id="276" r:id="rId29"/>
    <p:sldId id="370" r:id="rId30"/>
    <p:sldId id="394" r:id="rId31"/>
    <p:sldId id="407" r:id="rId32"/>
    <p:sldId id="411" r:id="rId33"/>
    <p:sldId id="409" r:id="rId34"/>
    <p:sldId id="408" r:id="rId35"/>
    <p:sldId id="401" r:id="rId36"/>
    <p:sldId id="402" r:id="rId37"/>
    <p:sldId id="412" r:id="rId38"/>
    <p:sldId id="417" r:id="rId39"/>
    <p:sldId id="418" r:id="rId40"/>
    <p:sldId id="419" r:id="rId41"/>
    <p:sldId id="420" r:id="rId42"/>
    <p:sldId id="421" r:id="rId43"/>
    <p:sldId id="313" r:id="rId44"/>
    <p:sldId id="336" r:id="rId45"/>
    <p:sldId id="338" r:id="rId46"/>
    <p:sldId id="395" r:id="rId47"/>
    <p:sldId id="337" r:id="rId48"/>
    <p:sldId id="315" r:id="rId49"/>
    <p:sldId id="396" r:id="rId50"/>
    <p:sldId id="339" r:id="rId51"/>
    <p:sldId id="342" r:id="rId52"/>
    <p:sldId id="344" r:id="rId53"/>
    <p:sldId id="346" r:id="rId54"/>
    <p:sldId id="334" r:id="rId55"/>
    <p:sldId id="345" r:id="rId56"/>
    <p:sldId id="343" r:id="rId57"/>
    <p:sldId id="335" r:id="rId58"/>
    <p:sldId id="347" r:id="rId59"/>
    <p:sldId id="350" r:id="rId60"/>
    <p:sldId id="352" r:id="rId61"/>
    <p:sldId id="354" r:id="rId62"/>
    <p:sldId id="356" r:id="rId63"/>
    <p:sldId id="353" r:id="rId64"/>
    <p:sldId id="351" r:id="rId65"/>
    <p:sldId id="357" r:id="rId66"/>
    <p:sldId id="355" r:id="rId67"/>
    <p:sldId id="358" r:id="rId68"/>
    <p:sldId id="360" r:id="rId69"/>
    <p:sldId id="362" r:id="rId70"/>
    <p:sldId id="366" r:id="rId71"/>
    <p:sldId id="361" r:id="rId72"/>
    <p:sldId id="359" r:id="rId73"/>
    <p:sldId id="367" r:id="rId74"/>
    <p:sldId id="363" r:id="rId75"/>
    <p:sldId id="368" r:id="rId76"/>
    <p:sldId id="397" r:id="rId77"/>
    <p:sldId id="348" r:id="rId78"/>
    <p:sldId id="399" r:id="rId79"/>
    <p:sldId id="398" r:id="rId80"/>
    <p:sldId id="369" r:id="rId81"/>
    <p:sldId id="400" r:id="rId82"/>
    <p:sldId id="349" r:id="rId83"/>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ole Cards" id="{0CCE0B1F-B3CB-4005-9A99-A307338672C5}">
          <p14:sldIdLst>
            <p14:sldId id="281"/>
            <p14:sldId id="316"/>
            <p14:sldId id="318"/>
            <p14:sldId id="320"/>
            <p14:sldId id="317"/>
            <p14:sldId id="314"/>
            <p14:sldId id="321"/>
            <p14:sldId id="319"/>
            <p14:sldId id="322"/>
            <p14:sldId id="324"/>
            <p14:sldId id="326"/>
            <p14:sldId id="328"/>
            <p14:sldId id="325"/>
            <p14:sldId id="323"/>
            <p14:sldId id="329"/>
            <p14:sldId id="327"/>
            <p14:sldId id="330"/>
            <p14:sldId id="405"/>
            <p14:sldId id="413"/>
            <p14:sldId id="414"/>
            <p14:sldId id="406"/>
            <p14:sldId id="331"/>
            <p14:sldId id="415"/>
            <p14:sldId id="416"/>
          </p14:sldIdLst>
        </p14:section>
        <p14:section name="Scenario and City Cards" id="{95F897AE-A2FC-4447-8ECE-E9DCA0DD4E38}">
          <p14:sldIdLst>
            <p14:sldId id="404"/>
            <p14:sldId id="276"/>
            <p14:sldId id="370"/>
            <p14:sldId id="394"/>
            <p14:sldId id="407"/>
            <p14:sldId id="411"/>
            <p14:sldId id="409"/>
            <p14:sldId id="408"/>
          </p14:sldIdLst>
        </p14:section>
        <p14:section name="Budget Cards" id="{BAD5A265-F1F4-45FE-8A81-D9D98CD8870F}">
          <p14:sldIdLst>
            <p14:sldId id="401"/>
            <p14:sldId id="402"/>
            <p14:sldId id="412"/>
            <p14:sldId id="417"/>
            <p14:sldId id="418"/>
            <p14:sldId id="419"/>
            <p14:sldId id="420"/>
            <p14:sldId id="421"/>
          </p14:sldIdLst>
        </p14:section>
        <p14:section name="Asset Cards" id="{473BCCDB-93FD-4CFA-8970-387FC9518D74}">
          <p14:sldIdLst>
            <p14:sldId id="313"/>
            <p14:sldId id="336"/>
            <p14:sldId id="338"/>
            <p14:sldId id="395"/>
            <p14:sldId id="337"/>
            <p14:sldId id="315"/>
            <p14:sldId id="396"/>
            <p14:sldId id="339"/>
            <p14:sldId id="342"/>
            <p14:sldId id="344"/>
            <p14:sldId id="346"/>
            <p14:sldId id="334"/>
            <p14:sldId id="345"/>
            <p14:sldId id="343"/>
            <p14:sldId id="335"/>
            <p14:sldId id="347"/>
            <p14:sldId id="350"/>
            <p14:sldId id="352"/>
            <p14:sldId id="354"/>
            <p14:sldId id="356"/>
            <p14:sldId id="353"/>
            <p14:sldId id="351"/>
            <p14:sldId id="357"/>
            <p14:sldId id="355"/>
            <p14:sldId id="358"/>
            <p14:sldId id="360"/>
            <p14:sldId id="362"/>
            <p14:sldId id="366"/>
            <p14:sldId id="361"/>
            <p14:sldId id="359"/>
            <p14:sldId id="367"/>
            <p14:sldId id="363"/>
            <p14:sldId id="368"/>
            <p14:sldId id="397"/>
            <p14:sldId id="348"/>
            <p14:sldId id="399"/>
            <p14:sldId id="398"/>
            <p14:sldId id="369"/>
            <p14:sldId id="400"/>
            <p14:sldId id="349"/>
          </p14:sldIdLst>
        </p14:section>
      </p14:sectionLst>
    </p:ext>
    <p:ext uri="{EFAFB233-063F-42B5-8137-9DF3F51BA10A}">
      <p15:sldGuideLst xmlns="" xmlns:p15="http://schemas.microsoft.com/office/powerpoint/2012/main">
        <p15:guide id="1" orient="horz" pos="1008">
          <p15:clr>
            <a:srgbClr val="A4A3A4"/>
          </p15:clr>
        </p15:guide>
        <p15:guide id="2" pos="2880">
          <p15:clr>
            <a:srgbClr val="A4A3A4"/>
          </p15:clr>
        </p15:guide>
      </p15:sldGuideLst>
    </p:ext>
    <p:ext uri="{2D200454-40CA-4A62-9FC3-DE9A4176ACB9}">
      <p15:notesGuideLst xmlns="" xmlns:p15="http://schemas.microsoft.com/office/powerpoint/2012/main">
        <p15:guide id="1" orient="horz" pos="2304">
          <p15:clr>
            <a:srgbClr val="A4A3A4"/>
          </p15:clr>
        </p15:guide>
        <p15:guide id="2" pos="302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nham-Carter, Claire" initials="BC" lastIdx="43" clrIdx="0"/>
  <p:cmAuthor id="1" name="Still, Claire" initials="SC" lastIdx="30" clrIdx="1"/>
  <p:cmAuthor id="2" name="D'Souza, Shereen" initials="DS" lastIdx="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B744"/>
    <a:srgbClr val="55AEB0"/>
    <a:srgbClr val="292D78"/>
    <a:srgbClr val="FF9900"/>
    <a:srgbClr val="0432FF"/>
    <a:srgbClr val="FAC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867" autoAdjust="0"/>
    <p:restoredTop sz="94946" autoAdjust="0"/>
  </p:normalViewPr>
  <p:slideViewPr>
    <p:cSldViewPr>
      <p:cViewPr>
        <p:scale>
          <a:sx n="80" d="100"/>
          <a:sy n="80" d="100"/>
        </p:scale>
        <p:origin x="-1378" y="-274"/>
      </p:cViewPr>
      <p:guideLst>
        <p:guide orient="horz" pos="1008"/>
        <p:guide pos="2880"/>
      </p:guideLst>
    </p:cSldViewPr>
  </p:slideViewPr>
  <p:outlineViewPr>
    <p:cViewPr>
      <p:scale>
        <a:sx n="33" d="100"/>
        <a:sy n="33" d="100"/>
      </p:scale>
      <p:origin x="0" y="5251"/>
    </p:cViewPr>
  </p:outlineViewPr>
  <p:notesTextViewPr>
    <p:cViewPr>
      <p:scale>
        <a:sx n="1" d="1"/>
        <a:sy n="1" d="1"/>
      </p:scale>
      <p:origin x="0" y="0"/>
    </p:cViewPr>
  </p:notesTextViewPr>
  <p:sorterViewPr>
    <p:cViewPr>
      <p:scale>
        <a:sx n="120" d="100"/>
        <a:sy n="120" d="100"/>
      </p:scale>
      <p:origin x="0" y="0"/>
    </p:cViewPr>
  </p:sorterViewPr>
  <p:notesViewPr>
    <p:cSldViewPr>
      <p:cViewPr varScale="1">
        <p:scale>
          <a:sx n="107" d="100"/>
          <a:sy n="107" d="100"/>
        </p:scale>
        <p:origin x="-2370" y="-84"/>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tableStyles" Target="tableStyles.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5438458" y="0"/>
            <a:ext cx="4160520" cy="365760"/>
          </a:xfrm>
          <a:prstGeom prst="rect">
            <a:avLst/>
          </a:prstGeom>
        </p:spPr>
        <p:txBody>
          <a:bodyPr vert="horz" lIns="96661" tIns="48331" rIns="96661" bIns="48331" rtlCol="0"/>
          <a:lstStyle>
            <a:lvl1pPr algn="r">
              <a:defRPr sz="1300"/>
            </a:lvl1pPr>
          </a:lstStyle>
          <a:p>
            <a:endParaRPr lang="en-US" dirty="0"/>
          </a:p>
        </p:txBody>
      </p:sp>
      <p:sp>
        <p:nvSpPr>
          <p:cNvPr id="4" name="Footer Placeholder 3"/>
          <p:cNvSpPr>
            <a:spLocks noGrp="1"/>
          </p:cNvSpPr>
          <p:nvPr>
            <p:ph type="ftr" sz="quarter" idx="2"/>
          </p:nvPr>
        </p:nvSpPr>
        <p:spPr>
          <a:xfrm>
            <a:off x="0" y="6948171"/>
            <a:ext cx="4160520" cy="365760"/>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5438458" y="6948171"/>
            <a:ext cx="4160520" cy="365760"/>
          </a:xfrm>
          <a:prstGeom prst="rect">
            <a:avLst/>
          </a:prstGeom>
        </p:spPr>
        <p:txBody>
          <a:bodyPr vert="horz" lIns="96661" tIns="48331" rIns="96661" bIns="48331" rtlCol="0" anchor="b"/>
          <a:lstStyle>
            <a:lvl1pPr algn="r">
              <a:defRPr sz="1300"/>
            </a:lvl1pPr>
          </a:lstStyle>
          <a:p>
            <a:endParaRPr lang="en-US" dirty="0"/>
          </a:p>
        </p:txBody>
      </p:sp>
    </p:spTree>
    <p:extLst>
      <p:ext uri="{BB962C8B-B14F-4D97-AF65-F5344CB8AC3E}">
        <p14:creationId xmlns:p14="http://schemas.microsoft.com/office/powerpoint/2010/main" val="12121303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838" cy="3651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438775" y="0"/>
            <a:ext cx="4160838" cy="365125"/>
          </a:xfrm>
          <a:prstGeom prst="rect">
            <a:avLst/>
          </a:prstGeom>
        </p:spPr>
        <p:txBody>
          <a:bodyPr vert="horz" lIns="91440" tIns="45720" rIns="91440" bIns="45720" rtlCol="0"/>
          <a:lstStyle>
            <a:lvl1pPr algn="r">
              <a:defRPr sz="1200"/>
            </a:lvl1pPr>
          </a:lstStyle>
          <a:p>
            <a:fld id="{76A1D87E-C31D-41BE-9370-D6B0AE87D6BF}" type="datetimeFigureOut">
              <a:rPr lang="en-US" smtClean="0"/>
              <a:t>11/13/2018</a:t>
            </a:fld>
            <a:endParaRPr lang="en-US" dirty="0"/>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60438" y="3475038"/>
            <a:ext cx="7680325" cy="32908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948488"/>
            <a:ext cx="4160838" cy="3651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438775" y="6948488"/>
            <a:ext cx="4160838" cy="365125"/>
          </a:xfrm>
          <a:prstGeom prst="rect">
            <a:avLst/>
          </a:prstGeom>
        </p:spPr>
        <p:txBody>
          <a:bodyPr vert="horz" lIns="91440" tIns="45720" rIns="91440" bIns="45720" rtlCol="0" anchor="b"/>
          <a:lstStyle>
            <a:lvl1pPr algn="r">
              <a:defRPr sz="1200"/>
            </a:lvl1pPr>
          </a:lstStyle>
          <a:p>
            <a:fld id="{3B8C5A23-38E9-4FCC-AC18-AA6FDF992322}" type="slidenum">
              <a:rPr lang="en-US" smtClean="0"/>
              <a:t>‹#›</a:t>
            </a:fld>
            <a:endParaRPr lang="en-US" dirty="0"/>
          </a:p>
        </p:txBody>
      </p:sp>
    </p:spTree>
    <p:extLst>
      <p:ext uri="{BB962C8B-B14F-4D97-AF65-F5344CB8AC3E}">
        <p14:creationId xmlns:p14="http://schemas.microsoft.com/office/powerpoint/2010/main" val="1907966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1</a:t>
            </a:fld>
            <a:endParaRPr lang="en-US" dirty="0"/>
          </a:p>
        </p:txBody>
      </p:sp>
    </p:spTree>
    <p:extLst>
      <p:ext uri="{BB962C8B-B14F-4D97-AF65-F5344CB8AC3E}">
        <p14:creationId xmlns:p14="http://schemas.microsoft.com/office/powerpoint/2010/main" val="3392145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42</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43</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44</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49</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50</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51</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52</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57</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58</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59</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16</a:t>
            </a:fld>
            <a:endParaRPr lang="en-US" dirty="0"/>
          </a:p>
        </p:txBody>
      </p:sp>
    </p:spTree>
    <p:extLst>
      <p:ext uri="{BB962C8B-B14F-4D97-AF65-F5344CB8AC3E}">
        <p14:creationId xmlns:p14="http://schemas.microsoft.com/office/powerpoint/2010/main" val="335701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60</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65</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66</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67</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68</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73</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74</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75</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76</a:t>
            </a:fld>
            <a:endParaRPr lang="en-US" dirty="0"/>
          </a:p>
        </p:txBody>
      </p:sp>
    </p:spTree>
    <p:extLst>
      <p:ext uri="{BB962C8B-B14F-4D97-AF65-F5344CB8AC3E}">
        <p14:creationId xmlns:p14="http://schemas.microsoft.com/office/powerpoint/2010/main" val="4129005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Extreme heat = over 95F</a:t>
            </a:r>
          </a:p>
          <a:p>
            <a:r>
              <a:rPr lang="es-ES" dirty="0" smtClean="0"/>
              <a:t>Warm nights = </a:t>
            </a:r>
            <a:r>
              <a:rPr lang="es-ES" dirty="0" err="1" smtClean="0"/>
              <a:t>over</a:t>
            </a:r>
            <a:r>
              <a:rPr lang="es-ES" dirty="0" smtClean="0"/>
              <a:t> 70F (</a:t>
            </a:r>
            <a:r>
              <a:rPr lang="es-ES" baseline="0" dirty="0" smtClean="0"/>
              <a:t>http://www.climatecentral.org/gallery/graphics/more-warm-nights-across-the-us)</a:t>
            </a:r>
          </a:p>
          <a:p>
            <a:endParaRPr lang="es-ES" dirty="0" smtClean="0"/>
          </a:p>
          <a:p>
            <a:endParaRPr lang="es-ES" dirty="0" smtClean="0"/>
          </a:p>
          <a:p>
            <a:r>
              <a:rPr lang="es-ES" dirty="0" smtClean="0"/>
              <a:t>Average</a:t>
            </a:r>
            <a:r>
              <a:rPr lang="es-ES" baseline="0" dirty="0" smtClean="0"/>
              <a:t> baseline sources:</a:t>
            </a:r>
          </a:p>
          <a:p>
            <a:pPr marL="228600" indent="-228600">
              <a:buAutoNum type="arabicPeriod"/>
            </a:pPr>
            <a:r>
              <a:rPr lang="es-ES" baseline="0" dirty="0" smtClean="0"/>
              <a:t>Current EHD –Average among representative cities</a:t>
            </a:r>
          </a:p>
          <a:p>
            <a:pPr marL="228600" indent="-228600">
              <a:buAutoNum type="arabicPeriod"/>
            </a:pPr>
            <a:r>
              <a:rPr lang="es-ES" baseline="0" dirty="0" smtClean="0"/>
              <a:t>Annual temp round up – Richmond, VA (https://www.usclimatedata.com/climate/richmond/virginia/united-states/usva0652)</a:t>
            </a:r>
          </a:p>
          <a:p>
            <a:pPr marL="228600" indent="-228600">
              <a:buAutoNum type="arabicPeriod"/>
            </a:pPr>
            <a:r>
              <a:rPr lang="es-ES" baseline="0" dirty="0" smtClean="0"/>
              <a:t>Heat wave </a:t>
            </a:r>
            <a:r>
              <a:rPr lang="es-ES" baseline="0" dirty="0" err="1" smtClean="0"/>
              <a:t>duration</a:t>
            </a:r>
            <a:r>
              <a:rPr lang="es-ES" baseline="0" dirty="0" smtClean="0"/>
              <a:t> – typically considered 3 days (http://urbansis.climate.copernicus.eu/heat-wave-duration/) </a:t>
            </a:r>
            <a:endParaRPr lang="es-ES" dirty="0" smtClean="0"/>
          </a:p>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26</a:t>
            </a:fld>
            <a:endParaRPr lang="es-ES" dirty="0"/>
          </a:p>
        </p:txBody>
      </p:sp>
    </p:spTree>
    <p:extLst>
      <p:ext uri="{BB962C8B-B14F-4D97-AF65-F5344CB8AC3E}">
        <p14:creationId xmlns:p14="http://schemas.microsoft.com/office/powerpoint/2010/main" val="2668866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Average</a:t>
            </a:r>
            <a:r>
              <a:rPr lang="es-ES" baseline="0" dirty="0" smtClean="0"/>
              <a:t> baseline sources:</a:t>
            </a:r>
          </a:p>
          <a:p>
            <a:pPr marL="228600" indent="-228600">
              <a:buAutoNum type="arabicPeriod"/>
            </a:pPr>
            <a:r>
              <a:rPr lang="es-ES" baseline="0" dirty="0" smtClean="0"/>
              <a:t>Current EHD –Average among representative cities</a:t>
            </a:r>
          </a:p>
          <a:p>
            <a:pPr marL="228600" indent="-228600">
              <a:buAutoNum type="arabicPeriod"/>
            </a:pPr>
            <a:r>
              <a:rPr lang="es-ES" baseline="0" dirty="0" smtClean="0"/>
              <a:t>Annual temp rounded up – Richmond, VA (https://www.usclimatedata.com/climate/richmond/virginia/united-states/usva0652)</a:t>
            </a:r>
          </a:p>
          <a:p>
            <a:pPr marL="228600" indent="-228600">
              <a:buAutoNum type="arabicPeriod"/>
            </a:pPr>
            <a:r>
              <a:rPr lang="es-ES" baseline="0" dirty="0" smtClean="0"/>
              <a:t>Heat wave duration – typically considered 3 days (http://urbansis.climate.copernicus.eu/heat-wave-duration/) </a:t>
            </a:r>
            <a:endParaRPr lang="es-ES" dirty="0" smtClean="0"/>
          </a:p>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27</a:t>
            </a:fld>
            <a:endParaRPr lang="es-ES" dirty="0"/>
          </a:p>
        </p:txBody>
      </p:sp>
    </p:spTree>
    <p:extLst>
      <p:ext uri="{BB962C8B-B14F-4D97-AF65-F5344CB8AC3E}">
        <p14:creationId xmlns:p14="http://schemas.microsoft.com/office/powerpoint/2010/main" val="2668866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FEC21208-5891-4F67-9C8F-F913442F3644}" type="slidenum">
              <a:rPr lang="es-ES" smtClean="0"/>
              <a:t>28</a:t>
            </a:fld>
            <a:endParaRPr lang="es-ES" dirty="0"/>
          </a:p>
        </p:txBody>
      </p:sp>
    </p:spTree>
    <p:extLst>
      <p:ext uri="{BB962C8B-B14F-4D97-AF65-F5344CB8AC3E}">
        <p14:creationId xmlns:p14="http://schemas.microsoft.com/office/powerpoint/2010/main" val="2668866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5BE7E60D-C082-4F49-8DE3-A2458EA78B06}" type="slidenum">
              <a:rPr lang="es-ES" smtClean="0"/>
              <a:t>33</a:t>
            </a:fld>
            <a:endParaRPr lang="es-ES" dirty="0"/>
          </a:p>
        </p:txBody>
      </p:sp>
    </p:spTree>
    <p:extLst>
      <p:ext uri="{BB962C8B-B14F-4D97-AF65-F5344CB8AC3E}">
        <p14:creationId xmlns:p14="http://schemas.microsoft.com/office/powerpoint/2010/main" val="65308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p:txBody>
      </p:sp>
      <p:sp>
        <p:nvSpPr>
          <p:cNvPr id="4" name="Slide Number Placeholder 3"/>
          <p:cNvSpPr>
            <a:spLocks noGrp="1"/>
          </p:cNvSpPr>
          <p:nvPr>
            <p:ph type="sldNum" sz="quarter" idx="10"/>
          </p:nvPr>
        </p:nvSpPr>
        <p:spPr/>
        <p:txBody>
          <a:bodyPr/>
          <a:lstStyle/>
          <a:p>
            <a:fld id="{5BE7E60D-C082-4F49-8DE3-A2458EA78B06}" type="slidenum">
              <a:rPr lang="es-ES" smtClean="0"/>
              <a:t>34</a:t>
            </a:fld>
            <a:endParaRPr lang="es-ES" dirty="0"/>
          </a:p>
        </p:txBody>
      </p:sp>
    </p:spTree>
    <p:extLst>
      <p:ext uri="{BB962C8B-B14F-4D97-AF65-F5344CB8AC3E}">
        <p14:creationId xmlns:p14="http://schemas.microsoft.com/office/powerpoint/2010/main" val="65308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p:txBody>
      </p:sp>
      <p:sp>
        <p:nvSpPr>
          <p:cNvPr id="4" name="Slide Number Placeholder 3"/>
          <p:cNvSpPr>
            <a:spLocks noGrp="1"/>
          </p:cNvSpPr>
          <p:nvPr>
            <p:ph type="sldNum" sz="quarter" idx="10"/>
          </p:nvPr>
        </p:nvSpPr>
        <p:spPr/>
        <p:txBody>
          <a:bodyPr/>
          <a:lstStyle/>
          <a:p>
            <a:fld id="{5BE7E60D-C082-4F49-8DE3-A2458EA78B06}" type="slidenum">
              <a:rPr lang="es-ES" smtClean="0"/>
              <a:t>35</a:t>
            </a:fld>
            <a:endParaRPr lang="es-ES" dirty="0"/>
          </a:p>
        </p:txBody>
      </p:sp>
    </p:spTree>
    <p:extLst>
      <p:ext uri="{BB962C8B-B14F-4D97-AF65-F5344CB8AC3E}">
        <p14:creationId xmlns:p14="http://schemas.microsoft.com/office/powerpoint/2010/main" val="65308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C5A23-38E9-4FCC-AC18-AA6FDF992322}" type="slidenum">
              <a:rPr lang="en-US" smtClean="0"/>
              <a:t>41</a:t>
            </a:fld>
            <a:endParaRPr lang="en-US" dirty="0"/>
          </a:p>
        </p:txBody>
      </p:sp>
    </p:spTree>
    <p:extLst>
      <p:ext uri="{BB962C8B-B14F-4D97-AF65-F5344CB8AC3E}">
        <p14:creationId xmlns:p14="http://schemas.microsoft.com/office/powerpoint/2010/main" val="4129005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76723"/>
          <a:stretch/>
        </p:blipFill>
        <p:spPr>
          <a:xfrm>
            <a:off x="0" y="0"/>
            <a:ext cx="9144000" cy="1596324"/>
          </a:xfrm>
          <a:prstGeom prst="rect">
            <a:avLst/>
          </a:prstGeom>
        </p:spPr>
      </p:pic>
      <p:sp>
        <p:nvSpPr>
          <p:cNvPr id="2" name="Title 1"/>
          <p:cNvSpPr>
            <a:spLocks noGrp="1"/>
          </p:cNvSpPr>
          <p:nvPr>
            <p:ph type="title"/>
          </p:nvPr>
        </p:nvSpPr>
        <p:spPr/>
        <p:txBody>
          <a:bodyPr/>
          <a:lstStyle>
            <a:lvl1pPr>
              <a:defRPr b="1">
                <a:solidFill>
                  <a:schemeClr val="bg1"/>
                </a:solidFill>
              </a:defRPr>
            </a:lvl1pPr>
          </a:lstStyle>
          <a:p>
            <a:r>
              <a:rPr kumimoji="0" lang="en-US" dirty="0"/>
              <a:t>Click to edit Master title style</a:t>
            </a:r>
          </a:p>
        </p:txBody>
      </p:sp>
      <p:sp>
        <p:nvSpPr>
          <p:cNvPr id="9" name="Text Placeholder 8"/>
          <p:cNvSpPr>
            <a:spLocks noGrp="1"/>
          </p:cNvSpPr>
          <p:nvPr>
            <p:ph type="body" sz="quarter" idx="10"/>
          </p:nvPr>
        </p:nvSpPr>
        <p:spPr>
          <a:xfrm>
            <a:off x="381000" y="3200400"/>
            <a:ext cx="8305800" cy="2971800"/>
          </a:xfrm>
        </p:spPr>
        <p:txBody>
          <a:bodyPr/>
          <a:lstStyle>
            <a:lvl1pPr>
              <a:spcBef>
                <a:spcPts val="0"/>
              </a:spcBef>
              <a:defRPr/>
            </a:lvl1pPr>
          </a:lstStyle>
          <a:p>
            <a:pPr lvl="0"/>
            <a:r>
              <a:rPr lang="en-US" dirty="0"/>
              <a:t>Click to edit Master text styles</a:t>
            </a:r>
          </a:p>
        </p:txBody>
      </p:sp>
      <p:sp>
        <p:nvSpPr>
          <p:cNvPr id="11" name="Text Placeholder 10"/>
          <p:cNvSpPr>
            <a:spLocks noGrp="1"/>
          </p:cNvSpPr>
          <p:nvPr>
            <p:ph type="body" sz="quarter" idx="11"/>
          </p:nvPr>
        </p:nvSpPr>
        <p:spPr>
          <a:xfrm>
            <a:off x="381000" y="1752600"/>
            <a:ext cx="8305800" cy="1219200"/>
          </a:xfrm>
        </p:spPr>
        <p:txBody>
          <a:bodyPr>
            <a:normAutofit/>
          </a:bodyPr>
          <a:lstStyle>
            <a:lvl1pPr>
              <a:spcBef>
                <a:spcPts val="0"/>
              </a:spcBef>
              <a:defRPr sz="2400" b="1"/>
            </a:lvl1pPr>
          </a:lstStyle>
          <a:p>
            <a:pPr lvl="0"/>
            <a:r>
              <a:rPr lang="en-US" dirty="0"/>
              <a:t>Click to edit Master text styles</a:t>
            </a:r>
          </a:p>
        </p:txBody>
      </p:sp>
    </p:spTree>
    <p:extLst>
      <p:ext uri="{BB962C8B-B14F-4D97-AF65-F5344CB8AC3E}">
        <p14:creationId xmlns:p14="http://schemas.microsoft.com/office/powerpoint/2010/main" val="2744436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498612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40583852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401267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45573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6902683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439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138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656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972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1356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Tree>
    <p:extLst>
      <p:ext uri="{BB962C8B-B14F-4D97-AF65-F5344CB8AC3E}">
        <p14:creationId xmlns:p14="http://schemas.microsoft.com/office/powerpoint/2010/main" val="1976500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270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0982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247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0228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793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85931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1811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0387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3524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3154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667"/>
          <a:stretch/>
        </p:blipFill>
        <p:spPr>
          <a:xfrm>
            <a:off x="0" y="0"/>
            <a:ext cx="9144000" cy="16002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a:t>Budget</a:t>
            </a:r>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5613682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4890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2603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5341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7489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613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7428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973159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081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460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425" b="-3092"/>
          <a:stretch/>
        </p:blipFill>
        <p:spPr>
          <a:xfrm>
            <a:off x="0" y="0"/>
            <a:ext cx="9144000" cy="18288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a:t>Asset Condition Cards</a:t>
            </a:r>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714167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t="76667"/>
          <a:stretch/>
        </p:blipFill>
        <p:spPr>
          <a:xfrm>
            <a:off x="0" y="0"/>
            <a:ext cx="9144000" cy="1600200"/>
          </a:xfrm>
          <a:prstGeom prst="rect">
            <a:avLst/>
          </a:prstGeom>
        </p:spPr>
      </p:pic>
      <p:sp>
        <p:nvSpPr>
          <p:cNvPr id="8" name="Title 1"/>
          <p:cNvSpPr>
            <a:spLocks noGrp="1"/>
          </p:cNvSpPr>
          <p:nvPr>
            <p:ph type="title" hasCustomPrompt="1"/>
          </p:nvPr>
        </p:nvSpPr>
        <p:spPr>
          <a:xfrm>
            <a:off x="301752" y="228600"/>
            <a:ext cx="8534400" cy="758952"/>
          </a:xfrm>
        </p:spPr>
        <p:txBody>
          <a:bodyPr>
            <a:normAutofit/>
          </a:bodyPr>
          <a:lstStyle>
            <a:lvl1pPr algn="l">
              <a:defRPr sz="2800" b="1">
                <a:solidFill>
                  <a:schemeClr val="bg1"/>
                </a:solidFill>
                <a:latin typeface="Arial" panose="020B0604020202020204" pitchFamily="34" charset="0"/>
                <a:cs typeface="Arial" panose="020B0604020202020204" pitchFamily="34" charset="0"/>
              </a:defRPr>
            </a:lvl1pPr>
          </a:lstStyle>
          <a:p>
            <a:r>
              <a:rPr kumimoji="0" lang="en-US" dirty="0"/>
              <a:t>Budget</a:t>
            </a:r>
          </a:p>
        </p:txBody>
      </p:sp>
      <p:sp>
        <p:nvSpPr>
          <p:cNvPr id="9" name="Text Placeholder 8"/>
          <p:cNvSpPr>
            <a:spLocks noGrp="1"/>
          </p:cNvSpPr>
          <p:nvPr>
            <p:ph type="body" sz="quarter" idx="10"/>
          </p:nvPr>
        </p:nvSpPr>
        <p:spPr>
          <a:xfrm>
            <a:off x="381000" y="3200400"/>
            <a:ext cx="5105400" cy="2971800"/>
          </a:xfrm>
        </p:spPr>
        <p:txBody>
          <a:bodyPr>
            <a:normAutofit/>
          </a:bodyPr>
          <a:lstStyle>
            <a:lvl1pPr marL="0" indent="0">
              <a:spcBef>
                <a:spcPts val="0"/>
              </a:spcBef>
              <a:buNone/>
              <a:defRPr sz="2000">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0" name="Text Placeholder 10"/>
          <p:cNvSpPr>
            <a:spLocks noGrp="1"/>
          </p:cNvSpPr>
          <p:nvPr>
            <p:ph type="body" sz="quarter" idx="11"/>
          </p:nvPr>
        </p:nvSpPr>
        <p:spPr>
          <a:xfrm>
            <a:off x="381000" y="1752600"/>
            <a:ext cx="5105400" cy="1219200"/>
          </a:xfrm>
        </p:spPr>
        <p:txBody>
          <a:bodyPr>
            <a:normAutofit/>
          </a:bodyPr>
          <a:lstStyle>
            <a:lvl1pPr marL="0" indent="0">
              <a:spcBef>
                <a:spcPts val="0"/>
              </a:spcBef>
              <a:buNone/>
              <a:defRPr sz="2400" b="1">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9181681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2202146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91954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5828213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652893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0343893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3200897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4806243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14549847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177027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862215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343815444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4213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4912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8127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7685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2994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8476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9299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1503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059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875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89936137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5786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7185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0400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32091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66459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491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0705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541616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4215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347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9603914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1627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1898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78525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362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2715852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FE6287-A4FC-4D22-9A11-17F16D113FB3}" type="datetimeFigureOut">
              <a:rPr lang="en-US" smtClean="0"/>
              <a:t>11/13/2018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5D81892-7226-4BAC-9B20-CB66F6D367A6}" type="slidenum">
              <a:rPr lang="en-US" smtClean="0"/>
              <a:t>‹#›</a:t>
            </a:fld>
            <a:endParaRPr lang="en-US" dirty="0"/>
          </a:p>
        </p:txBody>
      </p:sp>
    </p:spTree>
    <p:extLst>
      <p:ext uri="{BB962C8B-B14F-4D97-AF65-F5344CB8AC3E}">
        <p14:creationId xmlns:p14="http://schemas.microsoft.com/office/powerpoint/2010/main" val="991922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slideLayout" Target="../slideLayouts/slideLayout29.xml"/><Relationship Id="rId3" Type="http://schemas.openxmlformats.org/officeDocument/2006/relationships/slideLayout" Target="../slideLayouts/slideLayout6.xml"/><Relationship Id="rId21" Type="http://schemas.openxmlformats.org/officeDocument/2006/relationships/slideLayout" Target="../slideLayouts/slideLayout24.xml"/><Relationship Id="rId34" Type="http://schemas.openxmlformats.org/officeDocument/2006/relationships/slideLayout" Target="../slideLayouts/slideLayout37.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33" Type="http://schemas.openxmlformats.org/officeDocument/2006/relationships/slideLayout" Target="../slideLayouts/slideLayout36.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29" Type="http://schemas.openxmlformats.org/officeDocument/2006/relationships/slideLayout" Target="../slideLayouts/slideLayout3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32" Type="http://schemas.openxmlformats.org/officeDocument/2006/relationships/slideLayout" Target="../slideLayouts/slideLayout35.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28" Type="http://schemas.openxmlformats.org/officeDocument/2006/relationships/slideLayout" Target="../slideLayouts/slideLayout31.xml"/><Relationship Id="rId36" Type="http://schemas.openxmlformats.org/officeDocument/2006/relationships/theme" Target="../theme/theme2.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31" Type="http://schemas.openxmlformats.org/officeDocument/2006/relationships/slideLayout" Target="../slideLayouts/slideLayout34.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 Id="rId27" Type="http://schemas.openxmlformats.org/officeDocument/2006/relationships/slideLayout" Target="../slideLayouts/slideLayout30.xml"/><Relationship Id="rId30" Type="http://schemas.openxmlformats.org/officeDocument/2006/relationships/slideLayout" Target="../slideLayouts/slideLayout33.xml"/><Relationship Id="rId35"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26" Type="http://schemas.openxmlformats.org/officeDocument/2006/relationships/slideLayout" Target="../slideLayouts/slideLayout64.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34" Type="http://schemas.openxmlformats.org/officeDocument/2006/relationships/slideLayout" Target="../slideLayouts/slideLayout72.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33" Type="http://schemas.openxmlformats.org/officeDocument/2006/relationships/slideLayout" Target="../slideLayouts/slideLayout71.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29" Type="http://schemas.openxmlformats.org/officeDocument/2006/relationships/slideLayout" Target="../slideLayouts/slideLayout67.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32" Type="http://schemas.openxmlformats.org/officeDocument/2006/relationships/slideLayout" Target="../slideLayouts/slideLayout70.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28" Type="http://schemas.openxmlformats.org/officeDocument/2006/relationships/slideLayout" Target="../slideLayouts/slideLayout66.xml"/><Relationship Id="rId36" Type="http://schemas.openxmlformats.org/officeDocument/2006/relationships/theme" Target="../theme/theme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31" Type="http://schemas.openxmlformats.org/officeDocument/2006/relationships/slideLayout" Target="../slideLayouts/slideLayout69.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slideLayout" Target="../slideLayouts/slideLayout65.xml"/><Relationship Id="rId30" Type="http://schemas.openxmlformats.org/officeDocument/2006/relationships/slideLayout" Target="../slideLayouts/slideLayout68.xml"/><Relationship Id="rId35"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dirty="0"/>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dirty="0"/>
              <a:t>Click to edit Master text styles</a:t>
            </a:r>
          </a:p>
        </p:txBody>
      </p:sp>
    </p:spTree>
    <p:extLst>
      <p:ext uri="{BB962C8B-B14F-4D97-AF65-F5344CB8AC3E}">
        <p14:creationId xmlns:p14="http://schemas.microsoft.com/office/powerpoint/2010/main" val="9369025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716" r:id="rId3"/>
  </p:sldLayoutIdLst>
  <p:txStyles>
    <p:titleStyle>
      <a:lvl1pPr algn="l" rtl="0" eaLnBrk="1" latinLnBrk="0" hangingPunct="1">
        <a:spcBef>
          <a:spcPct val="0"/>
        </a:spcBef>
        <a:buNone/>
        <a:defRPr kumimoji="0" sz="2800" kern="1200">
          <a:solidFill>
            <a:schemeClr val="tx1"/>
          </a:solidFill>
          <a:latin typeface="Arial" panose="020B0604020202020204" pitchFamily="34" charset="0"/>
          <a:ea typeface="+mj-ea"/>
          <a:cs typeface="Arial" panose="020B0604020202020204" pitchFamily="34" charset="0"/>
        </a:defRPr>
      </a:lvl1pPr>
    </p:titleStyle>
    <p:body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E6287-A4FC-4D22-9A11-17F16D113FB3}" type="datetimeFigureOut">
              <a:rPr lang="en-US" smtClean="0"/>
              <a:t>11/13/2018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81892-7226-4BAC-9B20-CB66F6D367A6}" type="slidenum">
              <a:rPr lang="en-US" smtClean="0"/>
              <a:t>‹#›</a:t>
            </a:fld>
            <a:endParaRPr lang="en-US" dirty="0"/>
          </a:p>
        </p:txBody>
      </p:sp>
    </p:spTree>
    <p:extLst>
      <p:ext uri="{BB962C8B-B14F-4D97-AF65-F5344CB8AC3E}">
        <p14:creationId xmlns:p14="http://schemas.microsoft.com/office/powerpoint/2010/main" val="352530092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 id="2147483713" r:id="rId33"/>
    <p:sldLayoutId id="2147483714" r:id="rId34"/>
    <p:sldLayoutId id="2147483715" r:id="rId3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E6287-A4FC-4D22-9A11-17F16D113FB3}" type="datetimeFigureOut">
              <a:rPr lang="en-US" smtClean="0"/>
              <a:t>11/13/2018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81892-7226-4BAC-9B20-CB66F6D367A6}" type="slidenum">
              <a:rPr lang="en-US" smtClean="0"/>
              <a:t>‹#›</a:t>
            </a:fld>
            <a:endParaRPr lang="en-US" dirty="0"/>
          </a:p>
        </p:txBody>
      </p:sp>
    </p:spTree>
    <p:extLst>
      <p:ext uri="{BB962C8B-B14F-4D97-AF65-F5344CB8AC3E}">
        <p14:creationId xmlns:p14="http://schemas.microsoft.com/office/powerpoint/2010/main" val="133340676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8" r:id="rId21"/>
    <p:sldLayoutId id="2147483739" r:id="rId22"/>
    <p:sldLayoutId id="2147483740" r:id="rId23"/>
    <p:sldLayoutId id="2147483741" r:id="rId24"/>
    <p:sldLayoutId id="2147483742" r:id="rId25"/>
    <p:sldLayoutId id="2147483743" r:id="rId26"/>
    <p:sldLayoutId id="2147483744" r:id="rId27"/>
    <p:sldLayoutId id="2147483745" r:id="rId28"/>
    <p:sldLayoutId id="2147483746" r:id="rId29"/>
    <p:sldLayoutId id="2147483747" r:id="rId30"/>
    <p:sldLayoutId id="2147483748" r:id="rId31"/>
    <p:sldLayoutId id="2147483749" r:id="rId32"/>
    <p:sldLayoutId id="2147483750" r:id="rId33"/>
    <p:sldLayoutId id="2147483751" r:id="rId34"/>
    <p:sldLayoutId id="2147483752" r:id="rId3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828800"/>
            <a:ext cx="8153400" cy="4953000"/>
          </a:xfrm>
        </p:spPr>
        <p:txBody>
          <a:bodyPr>
            <a:normAutofit/>
          </a:bodyPr>
          <a:lstStyle/>
          <a:p>
            <a:pPr>
              <a:spcBef>
                <a:spcPts val="0"/>
              </a:spcBef>
              <a:spcAft>
                <a:spcPts val="1200"/>
              </a:spcAft>
            </a:pPr>
            <a:r>
              <a:rPr lang="en-US" b="1" dirty="0" smtClean="0">
                <a:solidFill>
                  <a:srgbClr val="292D78"/>
                </a:solidFill>
              </a:rPr>
              <a:t>Role:</a:t>
            </a:r>
            <a:r>
              <a:rPr lang="en-US" b="1" dirty="0">
                <a:solidFill>
                  <a:srgbClr val="292D78"/>
                </a:solidFill>
              </a:rPr>
              <a:t> </a:t>
            </a:r>
            <a:r>
              <a:rPr lang="en-US" dirty="0" smtClean="0">
                <a:solidFill>
                  <a:srgbClr val="292D78"/>
                </a:solidFill>
              </a:rPr>
              <a:t>You </a:t>
            </a:r>
            <a:r>
              <a:rPr lang="en-US" dirty="0">
                <a:solidFill>
                  <a:srgbClr val="292D78"/>
                </a:solidFill>
              </a:rPr>
              <a:t>are the </a:t>
            </a:r>
            <a:r>
              <a:rPr lang="en-US" dirty="0" smtClean="0">
                <a:solidFill>
                  <a:srgbClr val="292D78"/>
                </a:solidFill>
              </a:rPr>
              <a:t>Mayor of Hotville, elected for </a:t>
            </a:r>
            <a:r>
              <a:rPr lang="en-US" dirty="0">
                <a:solidFill>
                  <a:srgbClr val="292D78"/>
                </a:solidFill>
              </a:rPr>
              <a:t>your holistic view of the </a:t>
            </a:r>
            <a:r>
              <a:rPr lang="en-US" dirty="0" smtClean="0">
                <a:solidFill>
                  <a:srgbClr val="292D78"/>
                </a:solidFill>
              </a:rPr>
              <a:t>city’s future</a:t>
            </a:r>
            <a:r>
              <a:rPr lang="en-US" dirty="0">
                <a:solidFill>
                  <a:srgbClr val="292D78"/>
                </a:solidFill>
              </a:rPr>
              <a:t>, and an interest in balancing social, economic, and environmental concerns. </a:t>
            </a:r>
            <a:r>
              <a:rPr lang="en-US" dirty="0" smtClean="0">
                <a:solidFill>
                  <a:srgbClr val="292D78"/>
                </a:solidFill>
              </a:rPr>
              <a:t>You have primary interest in the business future of the city with the goal of attracting two new Fortune 500 companies to the city in the next 5 years. You brought the Data Center to the city, one of your crowning achievements. </a:t>
            </a:r>
            <a:endParaRPr lang="en-US" dirty="0">
              <a:solidFill>
                <a:srgbClr val="292D78"/>
              </a:solidFill>
            </a:endParaRPr>
          </a:p>
          <a:p>
            <a:pPr>
              <a:spcBef>
                <a:spcPts val="0"/>
              </a:spcBef>
              <a:spcAft>
                <a:spcPts val="1200"/>
              </a:spcAft>
            </a:pPr>
            <a:r>
              <a:rPr lang="en-US" dirty="0" smtClean="0">
                <a:solidFill>
                  <a:srgbClr val="292D78"/>
                </a:solidFill>
              </a:rPr>
              <a:t>Your </a:t>
            </a:r>
            <a:r>
              <a:rPr lang="en-US" dirty="0">
                <a:solidFill>
                  <a:srgbClr val="292D78"/>
                </a:solidFill>
              </a:rPr>
              <a:t>family has worked in the city’s agriculture industry for 50 years and your father still operates a</a:t>
            </a:r>
            <a:r>
              <a:rPr lang="en-US" dirty="0" smtClean="0">
                <a:solidFill>
                  <a:srgbClr val="292D78"/>
                </a:solidFill>
              </a:rPr>
              <a:t> local </a:t>
            </a:r>
            <a:r>
              <a:rPr lang="en-US" dirty="0">
                <a:solidFill>
                  <a:srgbClr val="292D78"/>
                </a:solidFill>
              </a:rPr>
              <a:t>farm</a:t>
            </a:r>
            <a:r>
              <a:rPr lang="en-US" dirty="0" smtClean="0">
                <a:solidFill>
                  <a:srgbClr val="292D78"/>
                </a:solidFill>
              </a:rPr>
              <a:t>. You reside in Burns Estates. </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Balance </a:t>
            </a:r>
            <a:r>
              <a:rPr lang="en-US" dirty="0">
                <a:solidFill>
                  <a:srgbClr val="292D78"/>
                </a:solidFill>
              </a:rPr>
              <a:t>the competing interests of </a:t>
            </a:r>
            <a:r>
              <a:rPr lang="en-US" dirty="0" smtClean="0">
                <a:solidFill>
                  <a:srgbClr val="292D78"/>
                </a:solidFill>
              </a:rPr>
              <a:t>residents and businesses.</a:t>
            </a:r>
          </a:p>
          <a:p>
            <a:pPr marL="342900" indent="-342900">
              <a:spcBef>
                <a:spcPts val="0"/>
              </a:spcBef>
              <a:spcAft>
                <a:spcPts val="100"/>
              </a:spcAft>
              <a:buFont typeface="Arial" panose="020B0604020202020204" pitchFamily="34" charset="0"/>
              <a:buChar char="•"/>
            </a:pPr>
            <a:r>
              <a:rPr lang="en-US" dirty="0" smtClean="0">
                <a:solidFill>
                  <a:srgbClr val="292D78"/>
                </a:solidFill>
              </a:rPr>
              <a:t>Ensure </a:t>
            </a:r>
            <a:r>
              <a:rPr lang="en-US" dirty="0">
                <a:solidFill>
                  <a:srgbClr val="292D78"/>
                </a:solidFill>
              </a:rPr>
              <a:t>the city can continue to function in the face of increasing heat waves without loss of human </a:t>
            </a:r>
            <a:r>
              <a:rPr lang="en-US" dirty="0" smtClean="0">
                <a:solidFill>
                  <a:srgbClr val="292D78"/>
                </a:solidFill>
              </a:rPr>
              <a:t>life.</a:t>
            </a:r>
          </a:p>
        </p:txBody>
      </p:sp>
      <p:sp>
        <p:nvSpPr>
          <p:cNvPr id="2" name="TextBox 1"/>
          <p:cNvSpPr txBox="1"/>
          <p:nvPr/>
        </p:nvSpPr>
        <p:spPr>
          <a:xfrm>
            <a:off x="457200" y="725269"/>
            <a:ext cx="1544012" cy="646331"/>
          </a:xfrm>
          <a:prstGeom prst="rect">
            <a:avLst/>
          </a:prstGeom>
          <a:noFill/>
        </p:spPr>
        <p:txBody>
          <a:bodyPr wrap="none" rtlCol="0">
            <a:spAutoFit/>
          </a:bodyPr>
          <a:lstStyle/>
          <a:p>
            <a:r>
              <a:rPr lang="en-US" sz="3600" b="1" dirty="0" smtClean="0">
                <a:solidFill>
                  <a:schemeClr val="bg1"/>
                </a:solidFill>
                <a:latin typeface="Arial" panose="020B0604020202020204" pitchFamily="34" charset="0"/>
                <a:cs typeface="Arial" panose="020B0604020202020204" pitchFamily="34" charset="0"/>
              </a:rPr>
              <a:t>Mayor</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6643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609600" y="1828800"/>
            <a:ext cx="8077200" cy="4419600"/>
          </a:xfrm>
        </p:spPr>
        <p:txBody>
          <a:bodyPr>
            <a:normAutofit lnSpcReduction="10000"/>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Hotville Emergency </a:t>
            </a:r>
            <a:r>
              <a:rPr lang="en-US" dirty="0">
                <a:solidFill>
                  <a:srgbClr val="292D78"/>
                </a:solidFill>
              </a:rPr>
              <a:t>Preparedness and Response Department. Your role is to ensure the city is prepared for all emergency scenarios and has response plans in place. </a:t>
            </a:r>
            <a:r>
              <a:rPr lang="en-US" dirty="0" smtClean="0">
                <a:solidFill>
                  <a:srgbClr val="292D78"/>
                </a:solidFill>
              </a:rPr>
              <a:t>You work closely with the city’s police and fire departments. </a:t>
            </a:r>
            <a:endParaRPr lang="en-US" dirty="0">
              <a:solidFill>
                <a:srgbClr val="292D78"/>
              </a:solidFill>
            </a:endParaRPr>
          </a:p>
          <a:p>
            <a:pPr>
              <a:spcBef>
                <a:spcPts val="0"/>
              </a:spcBef>
              <a:spcAft>
                <a:spcPts val="1200"/>
              </a:spcAft>
            </a:pPr>
            <a:r>
              <a:rPr lang="en-US" dirty="0">
                <a:solidFill>
                  <a:srgbClr val="292D78"/>
                </a:solidFill>
              </a:rPr>
              <a:t>Your </a:t>
            </a:r>
            <a:r>
              <a:rPr lang="en-US" dirty="0" smtClean="0">
                <a:solidFill>
                  <a:srgbClr val="292D78"/>
                </a:solidFill>
              </a:rPr>
              <a:t>brother was </a:t>
            </a:r>
            <a:r>
              <a:rPr lang="en-US" dirty="0">
                <a:solidFill>
                  <a:srgbClr val="292D78"/>
                </a:solidFill>
              </a:rPr>
              <a:t>recently hospitalized </a:t>
            </a:r>
            <a:r>
              <a:rPr lang="en-US" dirty="0" smtClean="0">
                <a:solidFill>
                  <a:srgbClr val="292D78"/>
                </a:solidFill>
              </a:rPr>
              <a:t>from </a:t>
            </a:r>
            <a:r>
              <a:rPr lang="en-US" dirty="0">
                <a:solidFill>
                  <a:srgbClr val="292D78"/>
                </a:solidFill>
              </a:rPr>
              <a:t>a heat-related illness while working on a</a:t>
            </a:r>
            <a:r>
              <a:rPr lang="en-US" dirty="0" smtClean="0">
                <a:solidFill>
                  <a:srgbClr val="292D78"/>
                </a:solidFill>
              </a:rPr>
              <a:t> farm. </a:t>
            </a:r>
            <a:r>
              <a:rPr lang="en-US" dirty="0">
                <a:solidFill>
                  <a:srgbClr val="292D78"/>
                </a:solidFill>
              </a:rPr>
              <a:t>You </a:t>
            </a:r>
            <a:r>
              <a:rPr lang="en-US" dirty="0" smtClean="0">
                <a:solidFill>
                  <a:srgbClr val="292D78"/>
                </a:solidFill>
              </a:rPr>
              <a:t>feel </a:t>
            </a:r>
            <a:r>
              <a:rPr lang="en-US" dirty="0">
                <a:solidFill>
                  <a:srgbClr val="292D78"/>
                </a:solidFill>
              </a:rPr>
              <a:t>worker-safety regulations aren’t strong enough</a:t>
            </a:r>
            <a:r>
              <a:rPr lang="en-US" dirty="0" smtClean="0">
                <a:solidFill>
                  <a:srgbClr val="292D78"/>
                </a:solidFill>
              </a:rPr>
              <a:t>. You live on the edge of the rural area of the city. </a:t>
            </a:r>
            <a:r>
              <a:rPr lang="en-US" dirty="0">
                <a:solidFill>
                  <a:srgbClr val="292D78"/>
                </a:solidFill>
              </a:rPr>
              <a:t>You’ve taken a great personal interest in the potential future wind/solar site and think renewable energy should be key in the city’s future planning efforts</a:t>
            </a:r>
            <a:r>
              <a:rPr lang="en-US" dirty="0" smtClean="0">
                <a:solidFill>
                  <a:srgbClr val="292D78"/>
                </a:solidFill>
              </a:rPr>
              <a:t>.</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Provide </a:t>
            </a:r>
            <a:r>
              <a:rPr lang="en-US" dirty="0">
                <a:solidFill>
                  <a:srgbClr val="292D78"/>
                </a:solidFill>
              </a:rPr>
              <a:t>education to communities for emergency preparedness, including related to heat </a:t>
            </a:r>
            <a:r>
              <a:rPr lang="en-US" dirty="0" smtClean="0">
                <a:solidFill>
                  <a:srgbClr val="292D78"/>
                </a:solidFill>
              </a:rPr>
              <a:t>waves.</a:t>
            </a:r>
          </a:p>
          <a:p>
            <a:pPr marL="342900" indent="-342900">
              <a:spcBef>
                <a:spcPts val="0"/>
              </a:spcBef>
              <a:spcAft>
                <a:spcPts val="100"/>
              </a:spcAft>
              <a:buFont typeface="Arial" panose="020B0604020202020204" pitchFamily="34" charset="0"/>
              <a:buChar char="•"/>
            </a:pPr>
            <a:r>
              <a:rPr lang="en-US" dirty="0" smtClean="0">
                <a:solidFill>
                  <a:srgbClr val="292D78"/>
                </a:solidFill>
              </a:rPr>
              <a:t>Operate </a:t>
            </a:r>
            <a:r>
              <a:rPr lang="en-US" dirty="0">
                <a:solidFill>
                  <a:srgbClr val="292D78"/>
                </a:solidFill>
              </a:rPr>
              <a:t>effective response activities in the event of an </a:t>
            </a:r>
            <a:r>
              <a:rPr lang="en-US" dirty="0" smtClean="0">
                <a:solidFill>
                  <a:srgbClr val="292D78"/>
                </a:solidFill>
              </a:rPr>
              <a:t>emergency.</a:t>
            </a:r>
            <a:endParaRPr lang="en-US" dirty="0">
              <a:solidFill>
                <a:srgbClr val="292D78"/>
              </a:solidFill>
            </a:endParaRPr>
          </a:p>
          <a:p>
            <a:pPr>
              <a:spcBef>
                <a:spcPts val="0"/>
              </a:spcBef>
              <a:spcAft>
                <a:spcPts val="1200"/>
              </a:spcAft>
            </a:pPr>
            <a:endParaRPr lang="en-US" dirty="0">
              <a:solidFill>
                <a:srgbClr val="292D78"/>
              </a:solidFill>
            </a:endParaRPr>
          </a:p>
        </p:txBody>
      </p:sp>
      <p:sp>
        <p:nvSpPr>
          <p:cNvPr id="6" name="TextBox 5"/>
          <p:cNvSpPr txBox="1"/>
          <p:nvPr/>
        </p:nvSpPr>
        <p:spPr>
          <a:xfrm>
            <a:off x="457200" y="380999"/>
            <a:ext cx="63246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Emergency Preparedness and Response Director</a:t>
            </a:r>
          </a:p>
        </p:txBody>
      </p:sp>
    </p:spTree>
    <p:extLst>
      <p:ext uri="{BB962C8B-B14F-4D97-AF65-F5344CB8AC3E}">
        <p14:creationId xmlns:p14="http://schemas.microsoft.com/office/powerpoint/2010/main" val="4017780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533400" y="1828800"/>
            <a:ext cx="7848600" cy="44196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Luxury </a:t>
            </a:r>
            <a:r>
              <a:rPr lang="en-US" dirty="0">
                <a:solidFill>
                  <a:srgbClr val="292D78"/>
                </a:solidFill>
              </a:rPr>
              <a:t>Homes Inc. focuses on luxury residential developments in </a:t>
            </a:r>
            <a:r>
              <a:rPr lang="en-US" dirty="0" smtClean="0">
                <a:solidFill>
                  <a:srgbClr val="292D78"/>
                </a:solidFill>
              </a:rPr>
              <a:t>Hotville. You </a:t>
            </a:r>
            <a:r>
              <a:rPr lang="en-US" dirty="0">
                <a:solidFill>
                  <a:srgbClr val="292D78"/>
                </a:solidFill>
              </a:rPr>
              <a:t>have </a:t>
            </a:r>
            <a:r>
              <a:rPr lang="en-US" dirty="0" smtClean="0">
                <a:solidFill>
                  <a:srgbClr val="292D78"/>
                </a:solidFill>
              </a:rPr>
              <a:t>two </a:t>
            </a:r>
            <a:r>
              <a:rPr lang="en-US" dirty="0">
                <a:solidFill>
                  <a:srgbClr val="292D78"/>
                </a:solidFill>
              </a:rPr>
              <a:t>developments in progress and are planning </a:t>
            </a:r>
            <a:r>
              <a:rPr lang="en-US" dirty="0" smtClean="0">
                <a:solidFill>
                  <a:srgbClr val="292D78"/>
                </a:solidFill>
              </a:rPr>
              <a:t>three </a:t>
            </a:r>
            <a:r>
              <a:rPr lang="en-US" dirty="0">
                <a:solidFill>
                  <a:srgbClr val="292D78"/>
                </a:solidFill>
              </a:rPr>
              <a:t>more in the next 10 years. It is essential for you to keep </a:t>
            </a:r>
            <a:r>
              <a:rPr lang="en-US" dirty="0" smtClean="0">
                <a:solidFill>
                  <a:srgbClr val="292D78"/>
                </a:solidFill>
              </a:rPr>
              <a:t>development costs low </a:t>
            </a:r>
            <a:r>
              <a:rPr lang="en-US" dirty="0">
                <a:solidFill>
                  <a:srgbClr val="292D78"/>
                </a:solidFill>
              </a:rPr>
              <a:t>to maintain your business</a:t>
            </a:r>
            <a:r>
              <a:rPr lang="en-US" dirty="0" smtClean="0">
                <a:solidFill>
                  <a:srgbClr val="292D78"/>
                </a:solidFill>
              </a:rPr>
              <a:t>. </a:t>
            </a:r>
            <a:r>
              <a:rPr lang="en-US" dirty="0">
                <a:solidFill>
                  <a:srgbClr val="292D78"/>
                </a:solidFill>
              </a:rPr>
              <a:t>You also have </a:t>
            </a:r>
            <a:r>
              <a:rPr lang="en-US" dirty="0" smtClean="0">
                <a:solidFill>
                  <a:srgbClr val="292D78"/>
                </a:solidFill>
              </a:rPr>
              <a:t>a keen interest </a:t>
            </a:r>
            <a:r>
              <a:rPr lang="en-US" dirty="0">
                <a:solidFill>
                  <a:srgbClr val="292D78"/>
                </a:solidFill>
              </a:rPr>
              <a:t>in the local tech </a:t>
            </a:r>
            <a:r>
              <a:rPr lang="en-US" dirty="0" smtClean="0">
                <a:solidFill>
                  <a:srgbClr val="292D78"/>
                </a:solidFill>
              </a:rPr>
              <a:t>economy since tech employees are the majority of the luxury home buyers in the area. </a:t>
            </a:r>
          </a:p>
          <a:p>
            <a:pPr>
              <a:spcBef>
                <a:spcPts val="0"/>
              </a:spcBef>
              <a:spcAft>
                <a:spcPts val="1200"/>
              </a:spcAft>
            </a:pPr>
            <a:r>
              <a:rPr lang="en-US" dirty="0" smtClean="0">
                <a:solidFill>
                  <a:srgbClr val="292D78"/>
                </a:solidFill>
              </a:rPr>
              <a:t>You regularly volunteer at the city’s largest homeless shelter. You live in Burns Estates.</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Build </a:t>
            </a:r>
            <a:r>
              <a:rPr lang="en-US" dirty="0">
                <a:solidFill>
                  <a:srgbClr val="292D78"/>
                </a:solidFill>
              </a:rPr>
              <a:t>new, profitable luxury developments in the </a:t>
            </a:r>
            <a:r>
              <a:rPr lang="en-US" dirty="0" smtClean="0">
                <a:solidFill>
                  <a:srgbClr val="292D78"/>
                </a:solidFill>
              </a:rPr>
              <a:t>city.</a:t>
            </a:r>
          </a:p>
          <a:p>
            <a:pPr marL="342900" indent="-342900">
              <a:spcBef>
                <a:spcPts val="0"/>
              </a:spcBef>
              <a:spcAft>
                <a:spcPts val="100"/>
              </a:spcAft>
              <a:buFont typeface="Arial" panose="020B0604020202020204" pitchFamily="34" charset="0"/>
              <a:buChar char="•"/>
            </a:pPr>
            <a:r>
              <a:rPr lang="en-US" dirty="0">
                <a:solidFill>
                  <a:srgbClr val="292D78"/>
                </a:solidFill>
              </a:rPr>
              <a:t>E</a:t>
            </a:r>
            <a:r>
              <a:rPr lang="en-US" dirty="0" smtClean="0">
                <a:solidFill>
                  <a:srgbClr val="292D78"/>
                </a:solidFill>
              </a:rPr>
              <a:t>nsure </a:t>
            </a:r>
            <a:r>
              <a:rPr lang="en-US" dirty="0">
                <a:solidFill>
                  <a:srgbClr val="292D78"/>
                </a:solidFill>
              </a:rPr>
              <a:t>that the city prioritizes the amenities that your customers tend to enjoy, </a:t>
            </a:r>
            <a:r>
              <a:rPr lang="en-US" dirty="0" smtClean="0">
                <a:solidFill>
                  <a:srgbClr val="292D78"/>
                </a:solidFill>
              </a:rPr>
              <a:t>e.g., the Riverwalk, </a:t>
            </a:r>
            <a:r>
              <a:rPr lang="en-US" dirty="0">
                <a:solidFill>
                  <a:srgbClr val="292D78"/>
                </a:solidFill>
              </a:rPr>
              <a:t>and doesn’t include things that would scare potential </a:t>
            </a:r>
            <a:r>
              <a:rPr lang="en-US" dirty="0" smtClean="0">
                <a:solidFill>
                  <a:srgbClr val="292D78"/>
                </a:solidFill>
              </a:rPr>
              <a:t>buyers.</a:t>
            </a:r>
            <a:endParaRPr lang="en-US" dirty="0">
              <a:solidFill>
                <a:srgbClr val="292D78"/>
              </a:solidFill>
            </a:endParaRPr>
          </a:p>
        </p:txBody>
      </p:sp>
      <p:sp>
        <p:nvSpPr>
          <p:cNvPr id="6" name="TextBox 5"/>
          <p:cNvSpPr txBox="1"/>
          <p:nvPr/>
        </p:nvSpPr>
        <p:spPr>
          <a:xfrm>
            <a:off x="457200" y="380999"/>
            <a:ext cx="63246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Vice President, Luxury Homes Inc.</a:t>
            </a:r>
          </a:p>
        </p:txBody>
      </p:sp>
    </p:spTree>
    <p:extLst>
      <p:ext uri="{BB962C8B-B14F-4D97-AF65-F5344CB8AC3E}">
        <p14:creationId xmlns:p14="http://schemas.microsoft.com/office/powerpoint/2010/main" val="4250180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984248"/>
            <a:ext cx="7772400" cy="44196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laborers and workers of Hotville as </a:t>
            </a:r>
            <a:r>
              <a:rPr lang="en-US" dirty="0">
                <a:solidFill>
                  <a:srgbClr val="292D78"/>
                </a:solidFill>
              </a:rPr>
              <a:t>a local advocate and work closely with outdoor workers. You recently started a campaign to highlight the poor workplace conditions for outdoor workers (road, transit, farms, green spaces) in the city. </a:t>
            </a:r>
          </a:p>
          <a:p>
            <a:pPr>
              <a:spcBef>
                <a:spcPts val="0"/>
              </a:spcBef>
              <a:spcAft>
                <a:spcPts val="1200"/>
              </a:spcAft>
            </a:pPr>
            <a:r>
              <a:rPr lang="en-US" dirty="0" smtClean="0">
                <a:solidFill>
                  <a:srgbClr val="292D78"/>
                </a:solidFill>
              </a:rPr>
              <a:t>Your </a:t>
            </a:r>
            <a:r>
              <a:rPr lang="en-US" dirty="0">
                <a:solidFill>
                  <a:srgbClr val="292D78"/>
                </a:solidFill>
              </a:rPr>
              <a:t>spouse recently got a job at the city’s data center and uses </a:t>
            </a:r>
            <a:r>
              <a:rPr lang="en-US" dirty="0" smtClean="0">
                <a:solidFill>
                  <a:srgbClr val="292D78"/>
                </a:solidFill>
              </a:rPr>
              <a:t>public transport to </a:t>
            </a:r>
            <a:r>
              <a:rPr lang="en-US" dirty="0">
                <a:solidFill>
                  <a:srgbClr val="292D78"/>
                </a:solidFill>
              </a:rPr>
              <a:t>get to and from home and work</a:t>
            </a:r>
            <a:r>
              <a:rPr lang="en-US" dirty="0" smtClean="0">
                <a:solidFill>
                  <a:srgbClr val="292D78"/>
                </a:solidFill>
              </a:rPr>
              <a:t>. </a:t>
            </a:r>
            <a:r>
              <a:rPr lang="en-US" dirty="0">
                <a:solidFill>
                  <a:srgbClr val="292D78"/>
                </a:solidFill>
              </a:rPr>
              <a:t>You live </a:t>
            </a:r>
            <a:r>
              <a:rPr lang="en-US" dirty="0" smtClean="0">
                <a:solidFill>
                  <a:srgbClr val="292D78"/>
                </a:solidFill>
              </a:rPr>
              <a:t>on the edge of the rural area of </a:t>
            </a:r>
            <a:r>
              <a:rPr lang="en-US" dirty="0">
                <a:solidFill>
                  <a:srgbClr val="292D78"/>
                </a:solidFill>
              </a:rPr>
              <a:t>the city. </a:t>
            </a:r>
            <a:r>
              <a:rPr lang="en-US" dirty="0" smtClean="0">
                <a:solidFill>
                  <a:srgbClr val="292D78"/>
                </a:solidFill>
              </a:rPr>
              <a:t>You go to church every Sunday. </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Advance </a:t>
            </a:r>
            <a:r>
              <a:rPr lang="en-US" dirty="0">
                <a:solidFill>
                  <a:srgbClr val="292D78"/>
                </a:solidFill>
              </a:rPr>
              <a:t>worker’s rights within the </a:t>
            </a:r>
            <a:r>
              <a:rPr lang="en-US" dirty="0" smtClean="0">
                <a:solidFill>
                  <a:srgbClr val="292D78"/>
                </a:solidFill>
              </a:rPr>
              <a:t>city.</a:t>
            </a:r>
          </a:p>
          <a:p>
            <a:pPr marL="342900" indent="-342900">
              <a:spcBef>
                <a:spcPts val="0"/>
              </a:spcBef>
              <a:spcAft>
                <a:spcPts val="100"/>
              </a:spcAft>
              <a:buFont typeface="Arial" panose="020B0604020202020204" pitchFamily="34" charset="0"/>
              <a:buChar char="•"/>
            </a:pPr>
            <a:r>
              <a:rPr lang="en-US" dirty="0" smtClean="0">
                <a:solidFill>
                  <a:srgbClr val="292D78"/>
                </a:solidFill>
              </a:rPr>
              <a:t>Ensure </a:t>
            </a:r>
            <a:r>
              <a:rPr lang="en-US" dirty="0">
                <a:solidFill>
                  <a:srgbClr val="292D78"/>
                </a:solidFill>
              </a:rPr>
              <a:t>work locations, including air quality, are safe for </a:t>
            </a:r>
            <a:r>
              <a:rPr lang="en-US" dirty="0" smtClean="0">
                <a:solidFill>
                  <a:srgbClr val="292D78"/>
                </a:solidFill>
              </a:rPr>
              <a:t>employees.</a:t>
            </a:r>
            <a:endParaRPr lang="en-US" dirty="0">
              <a:solidFill>
                <a:srgbClr val="292D78"/>
              </a:solidFill>
            </a:endParaRPr>
          </a:p>
        </p:txBody>
      </p:sp>
      <p:sp>
        <p:nvSpPr>
          <p:cNvPr id="6" name="TextBox 5"/>
          <p:cNvSpPr txBox="1"/>
          <p:nvPr/>
        </p:nvSpPr>
        <p:spPr>
          <a:xfrm>
            <a:off x="457200" y="801469"/>
            <a:ext cx="6324600" cy="646331"/>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Worker’s Rights Advocate</a:t>
            </a:r>
          </a:p>
        </p:txBody>
      </p:sp>
    </p:spTree>
    <p:extLst>
      <p:ext uri="{BB962C8B-B14F-4D97-AF65-F5344CB8AC3E}">
        <p14:creationId xmlns:p14="http://schemas.microsoft.com/office/powerpoint/2010/main" val="455460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(Emergency,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Emergency Services (Police/Fire), Public and private buildings/warehouses, Hospital, All residential areas, Roadways</a:t>
            </a:r>
            <a:endParaRPr lang="en-US" dirty="0">
              <a:solidFill>
                <a:srgbClr val="FF0000"/>
              </a:solidFill>
            </a:endParaRPr>
          </a:p>
          <a:p>
            <a:endParaRPr lang="en-US" dirty="0" smtClean="0">
              <a:solidFill>
                <a:srgbClr val="292D78"/>
              </a:solidFill>
            </a:endParaRPr>
          </a:p>
          <a:p>
            <a:r>
              <a:rPr lang="en-US" b="1" dirty="0" smtClean="0">
                <a:solidFill>
                  <a:srgbClr val="292D78"/>
                </a:solidFill>
              </a:rPr>
              <a:t>Secondary </a:t>
            </a:r>
            <a:r>
              <a:rPr lang="en-US" b="1" dirty="0">
                <a:solidFill>
                  <a:srgbClr val="292D78"/>
                </a:solidFill>
              </a:rPr>
              <a:t>Concerns: </a:t>
            </a:r>
          </a:p>
          <a:p>
            <a:r>
              <a:rPr lang="en-US" dirty="0" smtClean="0">
                <a:solidFill>
                  <a:srgbClr val="292D78"/>
                </a:solidFill>
              </a:rPr>
              <a:t>Farm </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Residents, Businesses</a:t>
            </a: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2170816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(City Planning,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All city assets</a:t>
            </a:r>
            <a:endParaRPr lang="en-US" dirty="0">
              <a:solidFill>
                <a:srgbClr val="FF0000"/>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School, Daycare</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Residents, Businesses, New Americans</a:t>
            </a: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1616231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(Worker’s Rights,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Farm, Light rail, Roadways, Outdoor tourism sites, Private offices/warehouses</a:t>
            </a:r>
            <a:endParaRPr lang="en-US" dirty="0">
              <a:solidFill>
                <a:srgbClr val="FF0000"/>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Data Center, Rural area</a:t>
            </a: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Outdoor workers, Disabled populations, First responders, Faith based community</a:t>
            </a: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3620498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(Luxury Homes,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Workplaces/ economic industries: Data Center, Private offices/warehouses; City Parks; Riverfront, </a:t>
            </a: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Burns Estates</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High-income residents, Homeless individuals</a:t>
            </a: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3347616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533400" y="1828800"/>
            <a:ext cx="8077200" cy="44958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live in </a:t>
            </a:r>
            <a:r>
              <a:rPr lang="en-US" dirty="0" smtClean="0">
                <a:solidFill>
                  <a:srgbClr val="292D78"/>
                </a:solidFill>
              </a:rPr>
              <a:t>the Townhomes and </a:t>
            </a:r>
            <a:r>
              <a:rPr lang="en-US" dirty="0">
                <a:solidFill>
                  <a:srgbClr val="292D78"/>
                </a:solidFill>
              </a:rPr>
              <a:t>represent </a:t>
            </a:r>
            <a:r>
              <a:rPr lang="en-US" dirty="0" smtClean="0">
                <a:solidFill>
                  <a:srgbClr val="292D78"/>
                </a:solidFill>
              </a:rPr>
              <a:t>the public housing community. Your </a:t>
            </a:r>
            <a:r>
              <a:rPr lang="en-US" dirty="0">
                <a:solidFill>
                  <a:srgbClr val="292D78"/>
                </a:solidFill>
              </a:rPr>
              <a:t>neighborhood has historically </a:t>
            </a:r>
            <a:r>
              <a:rPr lang="en-US" dirty="0" smtClean="0">
                <a:solidFill>
                  <a:srgbClr val="292D78"/>
                </a:solidFill>
              </a:rPr>
              <a:t>been </a:t>
            </a:r>
            <a:r>
              <a:rPr lang="en-US" dirty="0">
                <a:solidFill>
                  <a:srgbClr val="292D78"/>
                </a:solidFill>
              </a:rPr>
              <a:t>neglected by the </a:t>
            </a:r>
            <a:r>
              <a:rPr lang="en-US" dirty="0" smtClean="0">
                <a:solidFill>
                  <a:srgbClr val="292D78"/>
                </a:solidFill>
              </a:rPr>
              <a:t>city, and </a:t>
            </a:r>
            <a:r>
              <a:rPr lang="en-US" dirty="0">
                <a:solidFill>
                  <a:srgbClr val="292D78"/>
                </a:solidFill>
              </a:rPr>
              <a:t>you provide a trusted voice for </a:t>
            </a:r>
            <a:r>
              <a:rPr lang="en-US" dirty="0" smtClean="0">
                <a:solidFill>
                  <a:srgbClr val="292D78"/>
                </a:solidFill>
              </a:rPr>
              <a:t>the concerns of low-income residents. You are also the organizer of your neighborhood farmer’s market. You believe all neighborhoods should have access to local, fresh food regardless of income level. </a:t>
            </a:r>
          </a:p>
          <a:p>
            <a:pPr>
              <a:spcBef>
                <a:spcPts val="0"/>
              </a:spcBef>
              <a:spcAft>
                <a:spcPts val="1200"/>
              </a:spcAft>
            </a:pPr>
            <a:r>
              <a:rPr lang="en-US" dirty="0" smtClean="0">
                <a:solidFill>
                  <a:srgbClr val="292D78"/>
                </a:solidFill>
              </a:rPr>
              <a:t>You rely </a:t>
            </a:r>
            <a:r>
              <a:rPr lang="en-US" dirty="0">
                <a:solidFill>
                  <a:srgbClr val="292D78"/>
                </a:solidFill>
              </a:rPr>
              <a:t>solely on public transit for </a:t>
            </a:r>
            <a:r>
              <a:rPr lang="en-US" dirty="0" smtClean="0">
                <a:solidFill>
                  <a:srgbClr val="292D78"/>
                </a:solidFill>
              </a:rPr>
              <a:t>transport. </a:t>
            </a:r>
            <a:r>
              <a:rPr lang="en-US" dirty="0">
                <a:solidFill>
                  <a:srgbClr val="292D78"/>
                </a:solidFill>
              </a:rPr>
              <a:t>You and </a:t>
            </a:r>
            <a:r>
              <a:rPr lang="en-US" dirty="0" smtClean="0">
                <a:solidFill>
                  <a:srgbClr val="292D78"/>
                </a:solidFill>
              </a:rPr>
              <a:t>your support local teams by regularly attending games at the stadium. </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Encourage </a:t>
            </a:r>
            <a:r>
              <a:rPr lang="en-US" dirty="0">
                <a:solidFill>
                  <a:srgbClr val="292D78"/>
                </a:solidFill>
              </a:rPr>
              <a:t>development of local, well paid </a:t>
            </a:r>
            <a:r>
              <a:rPr lang="en-US" dirty="0" smtClean="0">
                <a:solidFill>
                  <a:srgbClr val="292D78"/>
                </a:solidFill>
              </a:rPr>
              <a:t>jobs.</a:t>
            </a:r>
          </a:p>
          <a:p>
            <a:pPr marL="342900" indent="-342900">
              <a:spcBef>
                <a:spcPts val="0"/>
              </a:spcBef>
              <a:spcAft>
                <a:spcPts val="100"/>
              </a:spcAft>
              <a:buFont typeface="Arial" panose="020B0604020202020204" pitchFamily="34" charset="0"/>
              <a:buChar char="•"/>
            </a:pPr>
            <a:r>
              <a:rPr lang="en-US" dirty="0" smtClean="0">
                <a:solidFill>
                  <a:srgbClr val="292D78"/>
                </a:solidFill>
              </a:rPr>
              <a:t>Facilitate </a:t>
            </a:r>
            <a:r>
              <a:rPr lang="en-US" dirty="0">
                <a:solidFill>
                  <a:srgbClr val="292D78"/>
                </a:solidFill>
              </a:rPr>
              <a:t>wealth generation through home </a:t>
            </a:r>
            <a:r>
              <a:rPr lang="en-US" dirty="0" smtClean="0">
                <a:solidFill>
                  <a:srgbClr val="292D78"/>
                </a:solidFill>
              </a:rPr>
              <a:t>ownership.</a:t>
            </a:r>
          </a:p>
          <a:p>
            <a:pPr marL="342900" indent="-342900">
              <a:spcBef>
                <a:spcPts val="0"/>
              </a:spcBef>
              <a:spcAft>
                <a:spcPts val="100"/>
              </a:spcAft>
              <a:buFont typeface="Arial" panose="020B0604020202020204" pitchFamily="34" charset="0"/>
              <a:buChar char="•"/>
            </a:pPr>
            <a:r>
              <a:rPr lang="en-US" dirty="0" smtClean="0">
                <a:solidFill>
                  <a:srgbClr val="292D78"/>
                </a:solidFill>
              </a:rPr>
              <a:t>Prevent </a:t>
            </a:r>
            <a:r>
              <a:rPr lang="en-US" dirty="0">
                <a:solidFill>
                  <a:srgbClr val="292D78"/>
                </a:solidFill>
              </a:rPr>
              <a:t>displacement of residents in face of new </a:t>
            </a:r>
            <a:r>
              <a:rPr lang="en-US" dirty="0" smtClean="0">
                <a:solidFill>
                  <a:srgbClr val="292D78"/>
                </a:solidFill>
              </a:rPr>
              <a:t>development.</a:t>
            </a:r>
            <a:endParaRPr lang="en-US" dirty="0">
              <a:solidFill>
                <a:srgbClr val="292D78"/>
              </a:solidFill>
            </a:endParaRPr>
          </a:p>
        </p:txBody>
      </p:sp>
      <p:sp>
        <p:nvSpPr>
          <p:cNvPr id="6" name="TextBox 5"/>
          <p:cNvSpPr txBox="1"/>
          <p:nvPr/>
        </p:nvSpPr>
        <p:spPr>
          <a:xfrm>
            <a:off x="457200" y="380999"/>
            <a:ext cx="63246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Community Organization President</a:t>
            </a:r>
          </a:p>
        </p:txBody>
      </p:sp>
    </p:spTree>
    <p:extLst>
      <p:ext uri="{BB962C8B-B14F-4D97-AF65-F5344CB8AC3E}">
        <p14:creationId xmlns:p14="http://schemas.microsoft.com/office/powerpoint/2010/main" val="2602392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828800"/>
            <a:ext cx="7924800" cy="4575048"/>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Chamber of Commerce. Your primary interest is the economic development of the city and maintaining the small business community you’ve helped build in the city center and Riverwalk. You have seen an uptick in business interest in the city since the building of the stadium. </a:t>
            </a:r>
            <a:endParaRPr lang="en-US" dirty="0">
              <a:solidFill>
                <a:srgbClr val="292D78"/>
              </a:solidFill>
            </a:endParaRPr>
          </a:p>
          <a:p>
            <a:pPr>
              <a:spcBef>
                <a:spcPts val="0"/>
              </a:spcBef>
              <a:spcAft>
                <a:spcPts val="1200"/>
              </a:spcAft>
            </a:pPr>
            <a:r>
              <a:rPr lang="en-US" dirty="0" smtClean="0">
                <a:solidFill>
                  <a:srgbClr val="292D78"/>
                </a:solidFill>
              </a:rPr>
              <a:t>You own a kayak rental shop not far from the city’s Riverwalk. Your business has been doing well with the city’s thriving natural, historic, and economic resources located along the river. You live by the airport in the southeastern part of the city. </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Attract </a:t>
            </a:r>
            <a:r>
              <a:rPr lang="en-US" dirty="0">
                <a:solidFill>
                  <a:srgbClr val="292D78"/>
                </a:solidFill>
              </a:rPr>
              <a:t>new businesses to the </a:t>
            </a:r>
            <a:r>
              <a:rPr lang="en-US" dirty="0" smtClean="0">
                <a:solidFill>
                  <a:srgbClr val="292D78"/>
                </a:solidFill>
              </a:rPr>
              <a:t>area and grow the city’s economy.</a:t>
            </a:r>
          </a:p>
          <a:p>
            <a:pPr marL="342900" indent="-342900">
              <a:spcBef>
                <a:spcPts val="0"/>
              </a:spcBef>
              <a:spcAft>
                <a:spcPts val="100"/>
              </a:spcAft>
              <a:buFont typeface="Arial" panose="020B0604020202020204" pitchFamily="34" charset="0"/>
              <a:buChar char="•"/>
            </a:pPr>
            <a:r>
              <a:rPr lang="en-US" dirty="0" smtClean="0">
                <a:solidFill>
                  <a:srgbClr val="292D78"/>
                </a:solidFill>
              </a:rPr>
              <a:t>Support tourism in the city, especially along </a:t>
            </a:r>
            <a:r>
              <a:rPr lang="en-US" dirty="0">
                <a:solidFill>
                  <a:srgbClr val="292D78"/>
                </a:solidFill>
              </a:rPr>
              <a:t>the </a:t>
            </a:r>
            <a:r>
              <a:rPr lang="en-US" dirty="0" smtClean="0">
                <a:solidFill>
                  <a:srgbClr val="292D78"/>
                </a:solidFill>
              </a:rPr>
              <a:t>river.</a:t>
            </a:r>
          </a:p>
        </p:txBody>
      </p:sp>
      <p:sp>
        <p:nvSpPr>
          <p:cNvPr id="6" name="TextBox 5"/>
          <p:cNvSpPr txBox="1"/>
          <p:nvPr/>
        </p:nvSpPr>
        <p:spPr>
          <a:xfrm>
            <a:off x="533400" y="380999"/>
            <a:ext cx="6477000" cy="1200329"/>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Chamber of Commerce Representative</a:t>
            </a:r>
            <a:endParaRPr lang="en-US"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2411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533400" y="1676400"/>
            <a:ext cx="8077200" cy="4727448"/>
          </a:xfrm>
        </p:spPr>
        <p:txBody>
          <a:bodyPr>
            <a:normAutofit lnSpcReduction="10000"/>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Hotville public </a:t>
            </a:r>
            <a:r>
              <a:rPr lang="en-US" dirty="0">
                <a:solidFill>
                  <a:srgbClr val="292D78"/>
                </a:solidFill>
              </a:rPr>
              <a:t>health </a:t>
            </a:r>
            <a:r>
              <a:rPr lang="en-US" dirty="0" smtClean="0">
                <a:solidFill>
                  <a:srgbClr val="292D78"/>
                </a:solidFill>
              </a:rPr>
              <a:t>department, which is </a:t>
            </a:r>
            <a:r>
              <a:rPr lang="en-US" dirty="0">
                <a:solidFill>
                  <a:srgbClr val="292D78"/>
                </a:solidFill>
              </a:rPr>
              <a:t>charged with protecting the city’s public health, educating the community to make informed healthy decisions, and ensuring equitable distribution of health </a:t>
            </a:r>
            <a:r>
              <a:rPr lang="en-US" dirty="0" smtClean="0">
                <a:solidFill>
                  <a:srgbClr val="292D78"/>
                </a:solidFill>
              </a:rPr>
              <a:t>services.</a:t>
            </a:r>
            <a:endParaRPr lang="en-US" dirty="0">
              <a:solidFill>
                <a:srgbClr val="292D78"/>
              </a:solidFill>
            </a:endParaRPr>
          </a:p>
          <a:p>
            <a:pPr>
              <a:spcBef>
                <a:spcPts val="0"/>
              </a:spcBef>
              <a:spcAft>
                <a:spcPts val="1200"/>
              </a:spcAft>
            </a:pPr>
            <a:r>
              <a:rPr lang="en-US" dirty="0">
                <a:solidFill>
                  <a:srgbClr val="292D78"/>
                </a:solidFill>
              </a:rPr>
              <a:t>You </a:t>
            </a:r>
            <a:r>
              <a:rPr lang="en-US" dirty="0" smtClean="0">
                <a:solidFill>
                  <a:srgbClr val="292D78"/>
                </a:solidFill>
              </a:rPr>
              <a:t>are </a:t>
            </a:r>
            <a:r>
              <a:rPr lang="en-US" dirty="0">
                <a:solidFill>
                  <a:srgbClr val="292D78"/>
                </a:solidFill>
              </a:rPr>
              <a:t>actively involved in the city’s black churches network. </a:t>
            </a:r>
            <a:r>
              <a:rPr lang="en-US" dirty="0" smtClean="0">
                <a:solidFill>
                  <a:srgbClr val="292D78"/>
                </a:solidFill>
              </a:rPr>
              <a:t>You regularly (but unofficially) speak to the interests of the faith-based community at city meetings. You are also on the local City Park Board and spend time at the Parks with your family. You live near the downtown area. </a:t>
            </a:r>
          </a:p>
          <a:p>
            <a:pPr>
              <a:spcBef>
                <a:spcPts val="0"/>
              </a:spcBef>
              <a:spcAft>
                <a:spcPts val="100"/>
              </a:spcAft>
            </a:pPr>
            <a:r>
              <a:rPr lang="en-US" b="1" dirty="0" smtClean="0">
                <a:solidFill>
                  <a:srgbClr val="292D78"/>
                </a:solidFill>
              </a:rPr>
              <a:t>Goals</a:t>
            </a:r>
            <a:r>
              <a:rPr lang="en-US" dirty="0" smtClean="0">
                <a:solidFill>
                  <a:srgbClr val="292D78"/>
                </a:solidFill>
              </a:rPr>
              <a:t>: </a:t>
            </a:r>
          </a:p>
          <a:p>
            <a:pPr marL="342900" indent="-342900">
              <a:spcBef>
                <a:spcPts val="0"/>
              </a:spcBef>
              <a:spcAft>
                <a:spcPts val="100"/>
              </a:spcAft>
              <a:buFont typeface="Arial" panose="020B0604020202020204" pitchFamily="34" charset="0"/>
              <a:buChar char="•"/>
            </a:pPr>
            <a:r>
              <a:rPr lang="en-US" dirty="0" smtClean="0">
                <a:solidFill>
                  <a:srgbClr val="292D78"/>
                </a:solidFill>
              </a:rPr>
              <a:t>Protect resident's public health and avoid heat-related casualties, especially among heat-vulnerable populations.</a:t>
            </a:r>
          </a:p>
          <a:p>
            <a:pPr marL="342900" indent="-342900">
              <a:spcBef>
                <a:spcPts val="0"/>
              </a:spcBef>
              <a:spcAft>
                <a:spcPts val="100"/>
              </a:spcAft>
              <a:buFont typeface="Arial" panose="020B0604020202020204" pitchFamily="34" charset="0"/>
              <a:buChar char="•"/>
            </a:pPr>
            <a:r>
              <a:rPr lang="en-US" dirty="0" smtClean="0">
                <a:solidFill>
                  <a:srgbClr val="292D78"/>
                </a:solidFill>
              </a:rPr>
              <a:t>Educate the community to make healthy decisions under heat stress and to avoid outdoor activities during high air pollution (e.g. ozone) and humidity days. </a:t>
            </a:r>
            <a:endParaRPr lang="en-US" dirty="0">
              <a:solidFill>
                <a:srgbClr val="292D78"/>
              </a:solidFill>
            </a:endParaRPr>
          </a:p>
        </p:txBody>
      </p:sp>
      <p:sp>
        <p:nvSpPr>
          <p:cNvPr id="6" name="TextBox 5"/>
          <p:cNvSpPr txBox="1"/>
          <p:nvPr/>
        </p:nvSpPr>
        <p:spPr>
          <a:xfrm>
            <a:off x="381000" y="304800"/>
            <a:ext cx="6375400" cy="1938992"/>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Public Health </a:t>
            </a:r>
            <a:r>
              <a:rPr lang="en-US" sz="3600" b="1" dirty="0" smtClean="0">
                <a:solidFill>
                  <a:schemeClr val="bg1"/>
                </a:solidFill>
                <a:latin typeface="Arial" panose="020B0604020202020204" pitchFamily="34" charset="0"/>
                <a:cs typeface="Arial" panose="020B0604020202020204" pitchFamily="34" charset="0"/>
              </a:rPr>
              <a:t>Department </a:t>
            </a:r>
            <a:r>
              <a:rPr lang="en-US" sz="3600" b="1" dirty="0">
                <a:solidFill>
                  <a:schemeClr val="bg1"/>
                </a:solidFill>
                <a:latin typeface="Arial" panose="020B0604020202020204" pitchFamily="34" charset="0"/>
                <a:cs typeface="Arial" panose="020B0604020202020204" pitchFamily="34" charset="0"/>
              </a:rPr>
              <a:t>Representative</a:t>
            </a:r>
          </a:p>
          <a:p>
            <a:endParaRPr lang="en-US" sz="48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604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xmlns="" id="{8CA7F9FD-AB7D-6E44-B34B-29385AC6681A}"/>
              </a:ext>
            </a:extLst>
          </p:cNvPr>
          <p:cNvSpPr txBox="1">
            <a:spLocks/>
          </p:cNvSpPr>
          <p:nvPr/>
        </p:nvSpPr>
        <p:spPr>
          <a:xfrm>
            <a:off x="457200" y="533400"/>
            <a:ext cx="4737100" cy="60198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(Chamber of Commerce,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Data Center, Businesses, Riverwalk, River, Stadium</a:t>
            </a:r>
          </a:p>
          <a:p>
            <a:endParaRPr lang="en-US" dirty="0" smtClean="0">
              <a:solidFill>
                <a:srgbClr val="292D78"/>
              </a:solidFill>
            </a:endParaRPr>
          </a:p>
          <a:p>
            <a:r>
              <a:rPr lang="en-US" b="1" dirty="0" smtClean="0">
                <a:solidFill>
                  <a:srgbClr val="292D78"/>
                </a:solidFill>
              </a:rPr>
              <a:t>Populations </a:t>
            </a:r>
            <a:r>
              <a:rPr lang="en-US" b="1" dirty="0">
                <a:solidFill>
                  <a:srgbClr val="292D78"/>
                </a:solidFill>
              </a:rPr>
              <a:t>of Concern: </a:t>
            </a:r>
          </a:p>
          <a:p>
            <a:r>
              <a:rPr lang="en-US" dirty="0" smtClean="0">
                <a:solidFill>
                  <a:srgbClr val="292D78"/>
                </a:solidFill>
              </a:rPr>
              <a:t>Businesses, Tourists, Developers</a:t>
            </a:r>
            <a:endParaRPr lang="en-US" dirty="0">
              <a:solidFill>
                <a:srgbClr val="292D78"/>
              </a:solidFill>
            </a:endParaRPr>
          </a:p>
          <a:p>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a:p>
            <a:pPr marL="342900" indent="-342900">
              <a:buFont typeface="Arial" panose="020B0604020202020204" pitchFamily="34" charset="0"/>
              <a:buChar char="•"/>
            </a:pPr>
            <a:endParaRPr lang="en-US" dirty="0">
              <a:solidFill>
                <a:srgbClr val="FF0000"/>
              </a:solidFill>
            </a:endParaRPr>
          </a:p>
        </p:txBody>
      </p:sp>
    </p:spTree>
    <p:extLst>
      <p:ext uri="{BB962C8B-B14F-4D97-AF65-F5344CB8AC3E}">
        <p14:creationId xmlns:p14="http://schemas.microsoft.com/office/powerpoint/2010/main" val="11606442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(Community Organization, cont</a:t>
            </a:r>
            <a:r>
              <a:rPr lang="en-US" i="1" dirty="0">
                <a:solidFill>
                  <a:srgbClr val="292D78"/>
                </a:solidFill>
              </a:rPr>
              <a: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Public Housing, Public Buildings, City Park, Riverwalk, Rural Area</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Light rail, Roadways, Stadium</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Low-income residents, Athletes</a:t>
            </a: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3679855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a:off x="25400" y="-127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3400" y="725269"/>
            <a:ext cx="6477000" cy="646331"/>
          </a:xfrm>
          <a:prstGeom prst="rect">
            <a:avLst/>
          </a:prstGeom>
          <a:noFill/>
        </p:spPr>
        <p:txBody>
          <a:bodyPr wrap="square" rtlCol="0">
            <a:spAutoFit/>
          </a:bodyPr>
          <a:lstStyle/>
          <a:p>
            <a:r>
              <a:rPr lang="en-US" sz="3600" b="1" dirty="0" smtClean="0">
                <a:solidFill>
                  <a:schemeClr val="bg1"/>
                </a:solidFill>
                <a:latin typeface="Arial" panose="020B0604020202020204" pitchFamily="34" charset="0"/>
                <a:cs typeface="Arial" panose="020B0604020202020204" pitchFamily="34" charset="0"/>
              </a:rPr>
              <a:t>Hotville Description</a:t>
            </a:r>
            <a:endParaRPr lang="en-US" sz="3600" b="1" dirty="0">
              <a:solidFill>
                <a:schemeClr val="bg1"/>
              </a:solidFill>
              <a:latin typeface="Arial" panose="020B0604020202020204" pitchFamily="34" charset="0"/>
              <a:cs typeface="Arial" panose="020B0604020202020204" pitchFamily="34" charset="0"/>
            </a:endParaRPr>
          </a:p>
        </p:txBody>
      </p:sp>
      <p:sp>
        <p:nvSpPr>
          <p:cNvPr id="5" name="Rectangle 4"/>
          <p:cNvSpPr/>
          <p:nvPr/>
        </p:nvSpPr>
        <p:spPr>
          <a:xfrm>
            <a:off x="0" y="6324600"/>
            <a:ext cx="9144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63500" y="1836182"/>
            <a:ext cx="9105900" cy="4462760"/>
          </a:xfrm>
          <a:prstGeom prst="rect">
            <a:avLst/>
          </a:prstGeom>
        </p:spPr>
        <p:txBody>
          <a:bodyPr wrap="square">
            <a:spAutoFit/>
          </a:bodyPr>
          <a:lstStyle/>
          <a:p>
            <a:pPr marL="285750" indent="-285750">
              <a:spcAft>
                <a:spcPts val="1200"/>
              </a:spcAft>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History: </a:t>
            </a:r>
            <a:r>
              <a:rPr lang="en-US" sz="2400" i="1" dirty="0" smtClean="0">
                <a:latin typeface="Arial" panose="020B0604020202020204" pitchFamily="34" charset="0"/>
                <a:cs typeface="Arial" panose="020B0604020202020204" pitchFamily="34" charset="0"/>
              </a:rPr>
              <a:t>Originally settled by Native peoples, then colonizers</a:t>
            </a:r>
            <a:r>
              <a:rPr lang="en-US" sz="2400" i="1" smtClean="0">
                <a:latin typeface="Arial" panose="020B0604020202020204" pitchFamily="34" charset="0"/>
                <a:cs typeface="Arial" panose="020B0604020202020204" pitchFamily="34" charset="0"/>
              </a:rPr>
              <a:t>, as a </a:t>
            </a:r>
            <a:r>
              <a:rPr lang="en-US" sz="2400" i="1" dirty="0">
                <a:latin typeface="Arial" panose="020B0604020202020204" pitchFamily="34" charset="0"/>
                <a:cs typeface="Arial" panose="020B0604020202020204" pitchFamily="34" charset="0"/>
              </a:rPr>
              <a:t>farming </a:t>
            </a:r>
            <a:r>
              <a:rPr lang="en-US" sz="2400" i="1" dirty="0" smtClean="0">
                <a:latin typeface="Arial" panose="020B0604020202020204" pitchFamily="34" charset="0"/>
                <a:cs typeface="Arial" panose="020B0604020202020204" pitchFamily="34" charset="0"/>
              </a:rPr>
              <a:t>community. Early 1900’s boom with additional </a:t>
            </a:r>
            <a:r>
              <a:rPr lang="en-US" sz="2400" i="1" dirty="0">
                <a:latin typeface="Arial" panose="020B0604020202020204" pitchFamily="34" charset="0"/>
                <a:cs typeface="Arial" panose="020B0604020202020204" pitchFamily="34" charset="0"/>
              </a:rPr>
              <a:t>farmland development </a:t>
            </a:r>
            <a:r>
              <a:rPr lang="en-US" sz="2400" i="1" dirty="0" smtClean="0">
                <a:latin typeface="Arial" panose="020B0604020202020204" pitchFamily="34" charset="0"/>
                <a:cs typeface="Arial" panose="020B0604020202020204" pitchFamily="34" charset="0"/>
              </a:rPr>
              <a:t>and rapid </a:t>
            </a:r>
            <a:r>
              <a:rPr lang="en-US" sz="2400" i="1" dirty="0">
                <a:latin typeface="Arial" panose="020B0604020202020204" pitchFamily="34" charset="0"/>
                <a:cs typeface="Arial" panose="020B0604020202020204" pitchFamily="34" charset="0"/>
              </a:rPr>
              <a:t>urbanization. </a:t>
            </a:r>
          </a:p>
          <a:p>
            <a:pPr marL="285750" indent="-285750">
              <a:spcAft>
                <a:spcPts val="1200"/>
              </a:spcAft>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Economy: </a:t>
            </a:r>
            <a:r>
              <a:rPr lang="en-US" sz="2400" i="1" dirty="0" smtClean="0">
                <a:latin typeface="Arial" panose="020B0604020202020204" pitchFamily="34" charset="0"/>
                <a:cs typeface="Arial" panose="020B0604020202020204" pitchFamily="34" charset="0"/>
              </a:rPr>
              <a:t>Still </a:t>
            </a:r>
            <a:r>
              <a:rPr lang="en-US" sz="2400" i="1" dirty="0">
                <a:latin typeface="Arial" panose="020B0604020202020204" pitchFamily="34" charset="0"/>
                <a:cs typeface="Arial" panose="020B0604020202020204" pitchFamily="34" charset="0"/>
              </a:rPr>
              <a:t>has a strong agriculture focus, but it has also expanded to include technology, tourism, and healthcare industries. </a:t>
            </a:r>
            <a:endParaRPr lang="en-US" sz="2400" i="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b="1" i="1" dirty="0" smtClean="0">
                <a:latin typeface="Arial" panose="020B0604020202020204" pitchFamily="34" charset="0"/>
                <a:cs typeface="Arial" panose="020B0604020202020204" pitchFamily="34" charset="0"/>
              </a:rPr>
              <a:t>Demographics: </a:t>
            </a:r>
            <a:r>
              <a:rPr lang="en-US" sz="2400" i="1" dirty="0" smtClean="0">
                <a:latin typeface="Arial" panose="020B0604020202020204" pitchFamily="34" charset="0"/>
                <a:cs typeface="Arial" panose="020B0604020202020204" pitchFamily="34" charset="0"/>
              </a:rPr>
              <a:t>Current population of 422,000; 50</a:t>
            </a:r>
            <a:r>
              <a:rPr lang="en-US" sz="2400" i="1" dirty="0">
                <a:latin typeface="Arial" panose="020B0604020202020204" pitchFamily="34" charset="0"/>
                <a:cs typeface="Arial" panose="020B0604020202020204" pitchFamily="34" charset="0"/>
              </a:rPr>
              <a:t>% White, 30% Black or African American, 14% Hispanic or Latino, 5% </a:t>
            </a:r>
            <a:r>
              <a:rPr lang="en-US" sz="2400" i="1" dirty="0" smtClean="0">
                <a:latin typeface="Arial" panose="020B0604020202020204" pitchFamily="34" charset="0"/>
                <a:cs typeface="Arial" panose="020B0604020202020204" pitchFamily="34" charset="0"/>
              </a:rPr>
              <a:t>Asian American, </a:t>
            </a:r>
            <a:r>
              <a:rPr lang="en-US" sz="2400" i="1" dirty="0">
                <a:latin typeface="Arial" panose="020B0604020202020204" pitchFamily="34" charset="0"/>
                <a:cs typeface="Arial" panose="020B0604020202020204" pitchFamily="34" charset="0"/>
              </a:rPr>
              <a:t>and 1% Native </a:t>
            </a:r>
            <a:r>
              <a:rPr lang="en-US" sz="2400" i="1" dirty="0" smtClean="0">
                <a:latin typeface="Arial" panose="020B0604020202020204" pitchFamily="34" charset="0"/>
                <a:cs typeface="Arial" panose="020B0604020202020204" pitchFamily="34" charset="0"/>
              </a:rPr>
              <a:t>American; 20% of residents </a:t>
            </a:r>
            <a:r>
              <a:rPr lang="en-US" sz="2400" i="1" dirty="0">
                <a:latin typeface="Arial" panose="020B0604020202020204" pitchFamily="34" charset="0"/>
                <a:cs typeface="Arial" panose="020B0604020202020204" pitchFamily="34" charset="0"/>
              </a:rPr>
              <a:t>are below the poverty line and the city has a homeless population of roughly </a:t>
            </a:r>
            <a:r>
              <a:rPr lang="en-US" sz="2400" i="1" dirty="0" smtClean="0">
                <a:latin typeface="Arial" panose="020B0604020202020204" pitchFamily="34" charset="0"/>
                <a:cs typeface="Arial" panose="020B0604020202020204" pitchFamily="34" charset="0"/>
              </a:rPr>
              <a:t>4,000 people.</a:t>
            </a:r>
          </a:p>
        </p:txBody>
      </p:sp>
    </p:spTree>
    <p:extLst>
      <p:ext uri="{BB962C8B-B14F-4D97-AF65-F5344CB8AC3E}">
        <p14:creationId xmlns:p14="http://schemas.microsoft.com/office/powerpoint/2010/main" val="580576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 xmlns:a16="http://schemas.microsoft.com/office/drawing/2014/main" id="{18369E27-9DCF-9E49-ADAE-3D94A10AC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Content Placeholder 4">
            <a:extLst>
              <a:ext uri="{FF2B5EF4-FFF2-40B4-BE49-F238E27FC236}">
                <a16:creationId xmlns="" xmlns:a16="http://schemas.microsoft.com/office/drawing/2014/main" id="{F00B7B5C-3656-8849-9BDB-DF50534FE3D6}"/>
              </a:ext>
            </a:extLst>
          </p:cNvPr>
          <p:cNvSpPr txBox="1">
            <a:spLocks/>
          </p:cNvSpPr>
          <p:nvPr/>
        </p:nvSpPr>
        <p:spPr>
          <a:xfrm>
            <a:off x="457200" y="1600200"/>
            <a:ext cx="8382000" cy="4724400"/>
          </a:xfrm>
          <a:prstGeom prst="rect">
            <a:avLst/>
          </a:prstGeom>
          <a:ln>
            <a:noFill/>
          </a:ln>
        </p:spPr>
        <p:txBody>
          <a:bodyPr vert="horz">
            <a:normAutofit fontScale="70000" lnSpcReduction="2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endParaRPr lang="en-US" sz="2800" b="1" dirty="0" smtClean="0"/>
          </a:p>
          <a:p>
            <a:pPr algn="ctr"/>
            <a:r>
              <a:rPr lang="en-US" sz="2800" b="1" dirty="0" smtClean="0"/>
              <a:t>Scenario </a:t>
            </a:r>
            <a:r>
              <a:rPr lang="en-US" sz="2800" b="1" dirty="0"/>
              <a:t>#1</a:t>
            </a:r>
          </a:p>
          <a:p>
            <a:endParaRPr lang="en-US" sz="2800" b="1" dirty="0" smtClean="0"/>
          </a:p>
          <a:p>
            <a:r>
              <a:rPr lang="en-US" sz="2800" b="1" dirty="0">
                <a:solidFill>
                  <a:schemeClr val="tx1">
                    <a:lumMod val="65000"/>
                    <a:lumOff val="35000"/>
                  </a:schemeClr>
                </a:solidFill>
              </a:rPr>
              <a:t>Climate Condition Baseline:</a:t>
            </a:r>
          </a:p>
          <a:p>
            <a:pPr marL="342900" indent="-342900">
              <a:buFont typeface="Arial" panose="020B0604020202020204" pitchFamily="34" charset="0"/>
              <a:buChar char="•"/>
            </a:pPr>
            <a:r>
              <a:rPr lang="en-US" sz="2800" dirty="0">
                <a:solidFill>
                  <a:schemeClr val="tx1">
                    <a:lumMod val="65000"/>
                    <a:lumOff val="35000"/>
                  </a:schemeClr>
                </a:solidFill>
              </a:rPr>
              <a:t>Currently experiences </a:t>
            </a:r>
            <a:r>
              <a:rPr lang="en-US" sz="2800" dirty="0" smtClean="0">
                <a:solidFill>
                  <a:schemeClr val="tx1">
                    <a:lumMod val="65000"/>
                    <a:lumOff val="35000"/>
                  </a:schemeClr>
                </a:solidFill>
              </a:rPr>
              <a:t>15 </a:t>
            </a:r>
            <a:r>
              <a:rPr lang="en-US" sz="2800" dirty="0">
                <a:solidFill>
                  <a:schemeClr val="tx1">
                    <a:lumMod val="65000"/>
                    <a:lumOff val="35000"/>
                  </a:schemeClr>
                </a:solidFill>
              </a:rPr>
              <a:t>extreme heat days (above 95°F) per year</a:t>
            </a:r>
          </a:p>
          <a:p>
            <a:pPr marL="342900" indent="-342900">
              <a:buFont typeface="Arial" panose="020B0604020202020204" pitchFamily="34" charset="0"/>
              <a:buChar char="•"/>
            </a:pPr>
            <a:r>
              <a:rPr lang="en-US" sz="2800" dirty="0">
                <a:solidFill>
                  <a:schemeClr val="tx1">
                    <a:lumMod val="65000"/>
                    <a:lumOff val="35000"/>
                  </a:schemeClr>
                </a:solidFill>
              </a:rPr>
              <a:t>Average annual temperature is 60°F </a:t>
            </a:r>
          </a:p>
          <a:p>
            <a:pPr marL="342900" indent="-342900">
              <a:buFont typeface="Arial" panose="020B0604020202020204" pitchFamily="34" charset="0"/>
              <a:buChar char="•"/>
            </a:pPr>
            <a:r>
              <a:rPr lang="en-US" sz="2800" dirty="0">
                <a:solidFill>
                  <a:schemeClr val="tx1">
                    <a:lumMod val="65000"/>
                    <a:lumOff val="35000"/>
                  </a:schemeClr>
                </a:solidFill>
              </a:rPr>
              <a:t>On average experiences 1 heat wave event per summer lasting 3 </a:t>
            </a:r>
            <a:r>
              <a:rPr lang="en-US" sz="2800" dirty="0" smtClean="0">
                <a:solidFill>
                  <a:schemeClr val="tx1">
                    <a:lumMod val="65000"/>
                    <a:lumOff val="35000"/>
                  </a:schemeClr>
                </a:solidFill>
              </a:rPr>
              <a:t>days</a:t>
            </a:r>
          </a:p>
          <a:p>
            <a:pPr marL="342900" indent="-342900">
              <a:buFont typeface="Arial" panose="020B0604020202020204" pitchFamily="34" charset="0"/>
              <a:buChar char="•"/>
            </a:pPr>
            <a:endParaRPr lang="en-US" sz="2800" dirty="0"/>
          </a:p>
          <a:p>
            <a:pPr algn="ctr"/>
            <a:r>
              <a:rPr lang="en-US" sz="2800" b="1" dirty="0"/>
              <a:t>Planning horizon: </a:t>
            </a:r>
            <a:r>
              <a:rPr lang="en-US" sz="2800" b="1" dirty="0" smtClean="0"/>
              <a:t>2030</a:t>
            </a:r>
            <a:endParaRPr lang="en-US" sz="2800" b="1" dirty="0"/>
          </a:p>
          <a:p>
            <a:endParaRPr lang="en-US" sz="2800" b="1" dirty="0"/>
          </a:p>
          <a:p>
            <a:r>
              <a:rPr lang="en-US" sz="2800" b="1" dirty="0" smtClean="0"/>
              <a:t>Extreme </a:t>
            </a:r>
            <a:r>
              <a:rPr lang="en-US" sz="2800" b="1" dirty="0"/>
              <a:t>heat projections: </a:t>
            </a:r>
          </a:p>
          <a:p>
            <a:pPr marL="342900" indent="-342900">
              <a:buFont typeface="Arial" panose="020B0604020202020204" pitchFamily="34" charset="0"/>
              <a:buChar char="•"/>
            </a:pPr>
            <a:r>
              <a:rPr lang="en-US" sz="2800" dirty="0" smtClean="0"/>
              <a:t>14 </a:t>
            </a:r>
            <a:r>
              <a:rPr lang="en-US" sz="2800" dirty="0"/>
              <a:t>more extreme heat days </a:t>
            </a:r>
            <a:endParaRPr lang="en-US" sz="2800" dirty="0" smtClean="0"/>
          </a:p>
          <a:p>
            <a:pPr marL="342900" indent="-342900">
              <a:buFont typeface="Arial" panose="020B0604020202020204" pitchFamily="34" charset="0"/>
              <a:buChar char="•"/>
            </a:pPr>
            <a:r>
              <a:rPr lang="en-US" sz="2800" dirty="0" smtClean="0"/>
              <a:t>2 degree F increase in average annual temperature</a:t>
            </a:r>
          </a:p>
          <a:p>
            <a:pPr marL="342900" indent="-342900">
              <a:buFont typeface="Arial" panose="020B0604020202020204" pitchFamily="34" charset="0"/>
              <a:buChar char="•"/>
            </a:pPr>
            <a:r>
              <a:rPr lang="en-US" sz="2800" dirty="0"/>
              <a:t>1 more heat wave event that </a:t>
            </a:r>
            <a:r>
              <a:rPr lang="en-US" sz="2800" dirty="0" smtClean="0"/>
              <a:t>lasts </a:t>
            </a:r>
            <a:r>
              <a:rPr lang="en-US" sz="2800" dirty="0"/>
              <a:t>1 more day than currently</a:t>
            </a:r>
          </a:p>
          <a:p>
            <a:endParaRPr lang="en-US" b="1" dirty="0"/>
          </a:p>
        </p:txBody>
      </p:sp>
    </p:spTree>
    <p:extLst>
      <p:ext uri="{BB962C8B-B14F-4D97-AF65-F5344CB8AC3E}">
        <p14:creationId xmlns:p14="http://schemas.microsoft.com/office/powerpoint/2010/main" val="20936679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 xmlns:a16="http://schemas.microsoft.com/office/drawing/2014/main" id="{18369E27-9DCF-9E49-ADAE-3D94A10AC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400"/>
            <a:ext cx="9144000" cy="6858000"/>
          </a:xfrm>
          <a:prstGeom prst="rect">
            <a:avLst/>
          </a:prstGeom>
        </p:spPr>
      </p:pic>
      <p:sp>
        <p:nvSpPr>
          <p:cNvPr id="8" name="Content Placeholder 4">
            <a:extLst>
              <a:ext uri="{FF2B5EF4-FFF2-40B4-BE49-F238E27FC236}">
                <a16:creationId xmlns="" xmlns:a16="http://schemas.microsoft.com/office/drawing/2014/main" id="{F00B7B5C-3656-8849-9BDB-DF50534FE3D6}"/>
              </a:ext>
            </a:extLst>
          </p:cNvPr>
          <p:cNvSpPr txBox="1">
            <a:spLocks/>
          </p:cNvSpPr>
          <p:nvPr/>
        </p:nvSpPr>
        <p:spPr>
          <a:xfrm>
            <a:off x="457200" y="1984248"/>
            <a:ext cx="8686800" cy="4419600"/>
          </a:xfrm>
          <a:prstGeom prst="rect">
            <a:avLst/>
          </a:prstGeom>
        </p:spPr>
        <p:txBody>
          <a:bodyPr vert="horz">
            <a:normAutofit fontScale="70000" lnSpcReduction="2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ctr"/>
            <a:r>
              <a:rPr lang="en-US" sz="2800" b="1" dirty="0"/>
              <a:t>Scenario </a:t>
            </a:r>
            <a:r>
              <a:rPr lang="en-US" sz="2800" b="1" dirty="0" smtClean="0"/>
              <a:t>#2</a:t>
            </a:r>
            <a:endParaRPr lang="en-US" sz="2800" b="1" dirty="0"/>
          </a:p>
          <a:p>
            <a:endParaRPr lang="en-US" sz="2800" b="1" dirty="0" smtClean="0"/>
          </a:p>
          <a:p>
            <a:r>
              <a:rPr lang="en-US" sz="2800" b="1" dirty="0">
                <a:solidFill>
                  <a:schemeClr val="tx1">
                    <a:lumMod val="65000"/>
                    <a:lumOff val="35000"/>
                  </a:schemeClr>
                </a:solidFill>
              </a:rPr>
              <a:t>Climate Condition Baseline:</a:t>
            </a:r>
          </a:p>
          <a:p>
            <a:pPr marL="342900" indent="-342900">
              <a:buFont typeface="Arial" panose="020B0604020202020204" pitchFamily="34" charset="0"/>
              <a:buChar char="•"/>
            </a:pPr>
            <a:r>
              <a:rPr lang="en-US" sz="2800" dirty="0">
                <a:solidFill>
                  <a:schemeClr val="tx1">
                    <a:lumMod val="65000"/>
                    <a:lumOff val="35000"/>
                  </a:schemeClr>
                </a:solidFill>
              </a:rPr>
              <a:t>Currently experiences </a:t>
            </a:r>
            <a:r>
              <a:rPr lang="en-US" sz="2800" dirty="0" smtClean="0">
                <a:solidFill>
                  <a:schemeClr val="tx1">
                    <a:lumMod val="65000"/>
                    <a:lumOff val="35000"/>
                  </a:schemeClr>
                </a:solidFill>
              </a:rPr>
              <a:t>15 </a:t>
            </a:r>
            <a:r>
              <a:rPr lang="en-US" sz="2800" dirty="0">
                <a:solidFill>
                  <a:schemeClr val="tx1">
                    <a:lumMod val="65000"/>
                    <a:lumOff val="35000"/>
                  </a:schemeClr>
                </a:solidFill>
              </a:rPr>
              <a:t>extreme heat days (above 95°F) per year</a:t>
            </a:r>
          </a:p>
          <a:p>
            <a:pPr marL="342900" indent="-342900">
              <a:buFont typeface="Arial" panose="020B0604020202020204" pitchFamily="34" charset="0"/>
              <a:buChar char="•"/>
            </a:pPr>
            <a:r>
              <a:rPr lang="en-US" sz="2800" dirty="0">
                <a:solidFill>
                  <a:schemeClr val="tx1">
                    <a:lumMod val="65000"/>
                    <a:lumOff val="35000"/>
                  </a:schemeClr>
                </a:solidFill>
              </a:rPr>
              <a:t>Average annual temperature is 60°F </a:t>
            </a:r>
          </a:p>
          <a:p>
            <a:pPr marL="342900" indent="-342900">
              <a:buFont typeface="Arial" panose="020B0604020202020204" pitchFamily="34" charset="0"/>
              <a:buChar char="•"/>
            </a:pPr>
            <a:r>
              <a:rPr lang="en-US" sz="2800" dirty="0">
                <a:solidFill>
                  <a:schemeClr val="tx1">
                    <a:lumMod val="65000"/>
                    <a:lumOff val="35000"/>
                  </a:schemeClr>
                </a:solidFill>
              </a:rPr>
              <a:t>On average experiences 1 heat wave event per summer lasting 3 days</a:t>
            </a:r>
          </a:p>
          <a:p>
            <a:endParaRPr lang="en-US" sz="2800" b="1" dirty="0" smtClean="0"/>
          </a:p>
          <a:p>
            <a:pPr algn="ctr"/>
            <a:r>
              <a:rPr lang="en-US" sz="2800" b="1" dirty="0" smtClean="0"/>
              <a:t>Planning </a:t>
            </a:r>
            <a:r>
              <a:rPr lang="en-US" sz="2800" b="1" dirty="0"/>
              <a:t>horizon: </a:t>
            </a:r>
            <a:r>
              <a:rPr lang="en-US" sz="2800" b="1" dirty="0" smtClean="0"/>
              <a:t>2050</a:t>
            </a:r>
            <a:endParaRPr lang="en-US" sz="2800" b="1" dirty="0"/>
          </a:p>
          <a:p>
            <a:endParaRPr lang="en-US" sz="2800" b="1" dirty="0" smtClean="0"/>
          </a:p>
          <a:p>
            <a:r>
              <a:rPr lang="en-US" sz="2800" b="1" dirty="0" smtClean="0"/>
              <a:t>Extreme </a:t>
            </a:r>
            <a:r>
              <a:rPr lang="en-US" sz="2800" b="1" dirty="0"/>
              <a:t>heat projections: </a:t>
            </a:r>
          </a:p>
          <a:p>
            <a:pPr marL="342900" indent="-342900">
              <a:buFont typeface="Arial" panose="020B0604020202020204" pitchFamily="34" charset="0"/>
              <a:buChar char="•"/>
            </a:pPr>
            <a:r>
              <a:rPr lang="en-US" sz="2800" dirty="0" smtClean="0"/>
              <a:t>28 </a:t>
            </a:r>
            <a:r>
              <a:rPr lang="en-US" sz="2800" dirty="0"/>
              <a:t>more extreme heat days than </a:t>
            </a:r>
            <a:r>
              <a:rPr lang="en-US" sz="2800" dirty="0" smtClean="0"/>
              <a:t>currently</a:t>
            </a:r>
          </a:p>
          <a:p>
            <a:pPr marL="342900" indent="-342900">
              <a:buFont typeface="Arial" panose="020B0604020202020204" pitchFamily="34" charset="0"/>
              <a:buChar char="•"/>
            </a:pPr>
            <a:r>
              <a:rPr lang="en-US" sz="2800" dirty="0" smtClean="0"/>
              <a:t>2 </a:t>
            </a:r>
            <a:r>
              <a:rPr lang="en-US" sz="2800" dirty="0"/>
              <a:t>more heat wave </a:t>
            </a:r>
            <a:r>
              <a:rPr lang="en-US" sz="2800" dirty="0" smtClean="0"/>
              <a:t>events that lasts 2 more days </a:t>
            </a:r>
            <a:r>
              <a:rPr lang="en-US" sz="2800" dirty="0"/>
              <a:t>than </a:t>
            </a:r>
            <a:r>
              <a:rPr lang="en-US" sz="2800" dirty="0" smtClean="0"/>
              <a:t>currently</a:t>
            </a:r>
          </a:p>
          <a:p>
            <a:pPr marL="342900" indent="-342900">
              <a:buFont typeface="Arial" panose="020B0604020202020204" pitchFamily="34" charset="0"/>
              <a:buChar char="•"/>
            </a:pPr>
            <a:r>
              <a:rPr lang="en-US" sz="2800" dirty="0" smtClean="0"/>
              <a:t>4</a:t>
            </a:r>
            <a:r>
              <a:rPr lang="en-US" sz="2800" dirty="0"/>
              <a:t>°F</a:t>
            </a:r>
            <a:r>
              <a:rPr lang="en-US" sz="2800" dirty="0" smtClean="0"/>
              <a:t> increase </a:t>
            </a:r>
            <a:r>
              <a:rPr lang="en-US" sz="2800" dirty="0"/>
              <a:t>in average annual temperature</a:t>
            </a:r>
          </a:p>
          <a:p>
            <a:pPr marL="342900" indent="-342900">
              <a:buFont typeface="Arial" panose="020B0604020202020204" pitchFamily="34" charset="0"/>
              <a:buChar char="•"/>
            </a:pPr>
            <a:endParaRPr lang="en-US" sz="2800" dirty="0" smtClean="0"/>
          </a:p>
          <a:p>
            <a:endParaRPr lang="en-US" sz="2800" b="1" dirty="0"/>
          </a:p>
        </p:txBody>
      </p:sp>
    </p:spTree>
    <p:extLst>
      <p:ext uri="{BB962C8B-B14F-4D97-AF65-F5344CB8AC3E}">
        <p14:creationId xmlns:p14="http://schemas.microsoft.com/office/powerpoint/2010/main" val="41905256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 xmlns:a16="http://schemas.microsoft.com/office/drawing/2014/main" id="{18369E27-9DCF-9E49-ADAE-3D94A10ACB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400"/>
            <a:ext cx="9144000" cy="6858000"/>
          </a:xfrm>
          <a:prstGeom prst="rect">
            <a:avLst/>
          </a:prstGeom>
        </p:spPr>
      </p:pic>
      <p:sp>
        <p:nvSpPr>
          <p:cNvPr id="8" name="Content Placeholder 4">
            <a:extLst>
              <a:ext uri="{FF2B5EF4-FFF2-40B4-BE49-F238E27FC236}">
                <a16:creationId xmlns="" xmlns:a16="http://schemas.microsoft.com/office/drawing/2014/main" id="{F00B7B5C-3656-8849-9BDB-DF50534FE3D6}"/>
              </a:ext>
            </a:extLst>
          </p:cNvPr>
          <p:cNvSpPr txBox="1">
            <a:spLocks/>
          </p:cNvSpPr>
          <p:nvPr/>
        </p:nvSpPr>
        <p:spPr>
          <a:xfrm>
            <a:off x="457200" y="1828800"/>
            <a:ext cx="8458200" cy="4645152"/>
          </a:xfrm>
          <a:prstGeom prst="rect">
            <a:avLst/>
          </a:prstGeom>
        </p:spPr>
        <p:txBody>
          <a:bodyPr vert="horz">
            <a:normAutofit fontScale="70000" lnSpcReduction="2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lgn="ctr"/>
            <a:r>
              <a:rPr lang="en-US" sz="2800" b="1" dirty="0"/>
              <a:t>Scenario </a:t>
            </a:r>
            <a:r>
              <a:rPr lang="en-US" sz="2800" b="1" dirty="0" smtClean="0"/>
              <a:t>#3</a:t>
            </a:r>
            <a:endParaRPr lang="en-US" sz="2800" b="1" dirty="0"/>
          </a:p>
          <a:p>
            <a:endParaRPr lang="en-US" sz="2800" b="1" dirty="0" smtClean="0"/>
          </a:p>
          <a:p>
            <a:r>
              <a:rPr lang="en-US" sz="2800" b="1" dirty="0">
                <a:solidFill>
                  <a:schemeClr val="tx1">
                    <a:lumMod val="65000"/>
                    <a:lumOff val="35000"/>
                  </a:schemeClr>
                </a:solidFill>
              </a:rPr>
              <a:t>Climate Condition Baseline:</a:t>
            </a:r>
          </a:p>
          <a:p>
            <a:pPr marL="342900" indent="-342900">
              <a:buFont typeface="Arial" panose="020B0604020202020204" pitchFamily="34" charset="0"/>
              <a:buChar char="•"/>
            </a:pPr>
            <a:r>
              <a:rPr lang="en-US" sz="2800" dirty="0">
                <a:solidFill>
                  <a:schemeClr val="tx1">
                    <a:lumMod val="65000"/>
                    <a:lumOff val="35000"/>
                  </a:schemeClr>
                </a:solidFill>
              </a:rPr>
              <a:t>Currently experiences </a:t>
            </a:r>
            <a:r>
              <a:rPr lang="en-US" sz="2800" dirty="0" smtClean="0">
                <a:solidFill>
                  <a:schemeClr val="tx1">
                    <a:lumMod val="65000"/>
                    <a:lumOff val="35000"/>
                  </a:schemeClr>
                </a:solidFill>
              </a:rPr>
              <a:t>15 </a:t>
            </a:r>
            <a:r>
              <a:rPr lang="en-US" sz="2800" dirty="0">
                <a:solidFill>
                  <a:schemeClr val="tx1">
                    <a:lumMod val="65000"/>
                    <a:lumOff val="35000"/>
                  </a:schemeClr>
                </a:solidFill>
              </a:rPr>
              <a:t>extreme heat days (above 95°F) per year</a:t>
            </a:r>
          </a:p>
          <a:p>
            <a:pPr marL="342900" indent="-342900">
              <a:buFont typeface="Arial" panose="020B0604020202020204" pitchFamily="34" charset="0"/>
              <a:buChar char="•"/>
            </a:pPr>
            <a:r>
              <a:rPr lang="en-US" sz="2800" dirty="0">
                <a:solidFill>
                  <a:schemeClr val="tx1">
                    <a:lumMod val="65000"/>
                    <a:lumOff val="35000"/>
                  </a:schemeClr>
                </a:solidFill>
              </a:rPr>
              <a:t>Average annual </a:t>
            </a:r>
            <a:r>
              <a:rPr lang="en-US" sz="2800" dirty="0" smtClean="0">
                <a:solidFill>
                  <a:schemeClr val="tx1">
                    <a:lumMod val="65000"/>
                    <a:lumOff val="35000"/>
                  </a:schemeClr>
                </a:solidFill>
              </a:rPr>
              <a:t>temperature </a:t>
            </a:r>
            <a:r>
              <a:rPr lang="en-US" sz="2800" dirty="0">
                <a:solidFill>
                  <a:schemeClr val="tx1">
                    <a:lumMod val="65000"/>
                    <a:lumOff val="35000"/>
                  </a:schemeClr>
                </a:solidFill>
              </a:rPr>
              <a:t>is </a:t>
            </a:r>
            <a:r>
              <a:rPr lang="en-US" sz="2800" dirty="0" smtClean="0">
                <a:solidFill>
                  <a:schemeClr val="tx1">
                    <a:lumMod val="65000"/>
                    <a:lumOff val="35000"/>
                  </a:schemeClr>
                </a:solidFill>
              </a:rPr>
              <a:t>60°F </a:t>
            </a:r>
          </a:p>
          <a:p>
            <a:pPr marL="342900" indent="-342900">
              <a:buFont typeface="Arial" panose="020B0604020202020204" pitchFamily="34" charset="0"/>
              <a:buChar char="•"/>
            </a:pPr>
            <a:r>
              <a:rPr lang="en-US" sz="2800" dirty="0" smtClean="0">
                <a:solidFill>
                  <a:schemeClr val="tx1">
                    <a:lumMod val="65000"/>
                    <a:lumOff val="35000"/>
                  </a:schemeClr>
                </a:solidFill>
              </a:rPr>
              <a:t>On </a:t>
            </a:r>
            <a:r>
              <a:rPr lang="en-US" sz="2800" dirty="0">
                <a:solidFill>
                  <a:schemeClr val="tx1">
                    <a:lumMod val="65000"/>
                    <a:lumOff val="35000"/>
                  </a:schemeClr>
                </a:solidFill>
              </a:rPr>
              <a:t>average experiences 1 heat wave event per summer lasting 3 </a:t>
            </a:r>
            <a:r>
              <a:rPr lang="en-US" sz="2800" dirty="0" smtClean="0">
                <a:solidFill>
                  <a:schemeClr val="tx1">
                    <a:lumMod val="65000"/>
                    <a:lumOff val="35000"/>
                  </a:schemeClr>
                </a:solidFill>
              </a:rPr>
              <a:t>days</a:t>
            </a:r>
          </a:p>
          <a:p>
            <a:pPr marL="342900" indent="-342900">
              <a:buFont typeface="Arial" panose="020B0604020202020204" pitchFamily="34" charset="0"/>
              <a:buChar char="•"/>
            </a:pPr>
            <a:endParaRPr lang="en-US" sz="2800" dirty="0"/>
          </a:p>
          <a:p>
            <a:pPr algn="ctr"/>
            <a:r>
              <a:rPr lang="en-US" sz="2800" b="1" dirty="0"/>
              <a:t>Planning horizon: </a:t>
            </a:r>
            <a:r>
              <a:rPr lang="en-US" sz="2800" b="1" dirty="0" smtClean="0"/>
              <a:t>2030</a:t>
            </a:r>
            <a:endParaRPr lang="en-US" sz="2800" b="1" dirty="0"/>
          </a:p>
          <a:p>
            <a:endParaRPr lang="en-US" sz="2800" b="1" dirty="0" smtClean="0"/>
          </a:p>
          <a:p>
            <a:r>
              <a:rPr lang="en-US" sz="2800" b="1" dirty="0" smtClean="0"/>
              <a:t>Extreme </a:t>
            </a:r>
            <a:r>
              <a:rPr lang="en-US" sz="2800" b="1" dirty="0"/>
              <a:t>heat projections: </a:t>
            </a:r>
          </a:p>
          <a:p>
            <a:pPr marL="342900" indent="-342900">
              <a:buFont typeface="Arial" panose="020B0604020202020204" pitchFamily="34" charset="0"/>
              <a:buChar char="•"/>
            </a:pPr>
            <a:r>
              <a:rPr lang="en-US" sz="2800" dirty="0" smtClean="0"/>
              <a:t>20 </a:t>
            </a:r>
            <a:r>
              <a:rPr lang="en-US" sz="2800" dirty="0"/>
              <a:t>more extreme heat days than </a:t>
            </a:r>
            <a:r>
              <a:rPr lang="en-US" sz="2800" dirty="0" smtClean="0"/>
              <a:t>currently</a:t>
            </a:r>
          </a:p>
          <a:p>
            <a:pPr marL="342900" indent="-342900">
              <a:buFont typeface="Arial" panose="020B0604020202020204" pitchFamily="34" charset="0"/>
              <a:buChar char="•"/>
            </a:pPr>
            <a:r>
              <a:rPr lang="en-US" sz="2800" dirty="0" smtClean="0"/>
              <a:t>1 </a:t>
            </a:r>
            <a:r>
              <a:rPr lang="en-US" sz="2800" dirty="0"/>
              <a:t>more heat wave </a:t>
            </a:r>
            <a:r>
              <a:rPr lang="en-US" sz="2800" dirty="0" smtClean="0"/>
              <a:t>event that lasts 1 more day </a:t>
            </a:r>
            <a:r>
              <a:rPr lang="en-US" sz="2800" dirty="0"/>
              <a:t>than </a:t>
            </a:r>
            <a:r>
              <a:rPr lang="en-US" sz="2800" dirty="0" smtClean="0"/>
              <a:t>currently</a:t>
            </a:r>
          </a:p>
          <a:p>
            <a:pPr marL="342900" indent="-342900">
              <a:buFont typeface="Arial" panose="020B0604020202020204" pitchFamily="34" charset="0"/>
              <a:buChar char="•"/>
            </a:pPr>
            <a:r>
              <a:rPr lang="en-US" sz="2900" dirty="0"/>
              <a:t>3°F i</a:t>
            </a:r>
            <a:r>
              <a:rPr lang="en-US" sz="2800" dirty="0"/>
              <a:t>ncrease in average annual </a:t>
            </a:r>
            <a:r>
              <a:rPr lang="en-US" sz="2800" dirty="0" smtClean="0"/>
              <a:t>temperature</a:t>
            </a:r>
            <a:endParaRPr lang="en-US" sz="2800" dirty="0"/>
          </a:p>
        </p:txBody>
      </p:sp>
    </p:spTree>
    <p:extLst>
      <p:ext uri="{BB962C8B-B14F-4D97-AF65-F5344CB8AC3E}">
        <p14:creationId xmlns:p14="http://schemas.microsoft.com/office/powerpoint/2010/main" val="1628438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F00B7B5C-3656-8849-9BDB-DF50534FE3D6}"/>
              </a:ext>
            </a:extLst>
          </p:cNvPr>
          <p:cNvSpPr txBox="1">
            <a:spLocks/>
          </p:cNvSpPr>
          <p:nvPr/>
        </p:nvSpPr>
        <p:spPr>
          <a:xfrm>
            <a:off x="228600" y="685800"/>
            <a:ext cx="8686800" cy="54864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spcAft>
                <a:spcPts val="300"/>
              </a:spcAft>
            </a:pPr>
            <a:r>
              <a:rPr lang="en-US" sz="1800" b="1" dirty="0"/>
              <a:t>Scenario #</a:t>
            </a:r>
            <a:r>
              <a:rPr lang="en-US" sz="1800" b="1" dirty="0" smtClean="0"/>
              <a:t>1 </a:t>
            </a:r>
            <a:r>
              <a:rPr lang="en-US" sz="1800" i="1" dirty="0" smtClean="0"/>
              <a:t>(cont.)</a:t>
            </a:r>
          </a:p>
          <a:p>
            <a:pPr>
              <a:spcAft>
                <a:spcPts val="300"/>
              </a:spcAft>
            </a:pPr>
            <a:endParaRPr lang="en-US" sz="1800" i="1" dirty="0"/>
          </a:p>
          <a:p>
            <a:pPr>
              <a:spcAft>
                <a:spcPts val="300"/>
              </a:spcAft>
            </a:pPr>
            <a:r>
              <a:rPr lang="en-US" sz="1800" u="sng" dirty="0" smtClean="0"/>
              <a:t>Additional </a:t>
            </a:r>
            <a:r>
              <a:rPr lang="en-US" sz="1800" u="sng" dirty="0"/>
              <a:t>Estimated Annual </a:t>
            </a:r>
            <a:r>
              <a:rPr lang="en-US" sz="1800" u="sng" dirty="0" smtClean="0"/>
              <a:t>Impacts of Projected Scenario:</a:t>
            </a:r>
          </a:p>
          <a:p>
            <a:pPr marL="285750" indent="-285750">
              <a:spcAft>
                <a:spcPts val="300"/>
              </a:spcAft>
              <a:buFont typeface="Arial" panose="020B0604020202020204" pitchFamily="34" charset="0"/>
              <a:buChar char="•"/>
            </a:pPr>
            <a:r>
              <a:rPr lang="en-US" sz="1800" dirty="0"/>
              <a:t>2</a:t>
            </a:r>
            <a:r>
              <a:rPr lang="en-US" sz="1800" dirty="0" smtClean="0"/>
              <a:t>0 people will fall ill to heat stress or heat stroke, 8 will be admitted to the emergency room, 1 will pass away</a:t>
            </a:r>
          </a:p>
          <a:p>
            <a:pPr marL="285750" indent="-285750">
              <a:spcAft>
                <a:spcPts val="300"/>
              </a:spcAft>
              <a:buFont typeface="Arial" panose="020B0604020202020204" pitchFamily="34" charset="0"/>
              <a:buChar char="•"/>
            </a:pPr>
            <a:r>
              <a:rPr lang="en-US" sz="1800" dirty="0" smtClean="0"/>
              <a:t>5% increase in roadway maintenance budget and labor</a:t>
            </a:r>
          </a:p>
          <a:p>
            <a:pPr marL="285750" indent="-285750">
              <a:spcAft>
                <a:spcPts val="300"/>
              </a:spcAft>
              <a:buFont typeface="Arial" panose="020B0604020202020204" pitchFamily="34" charset="0"/>
              <a:buChar char="•"/>
            </a:pPr>
            <a:r>
              <a:rPr lang="en-US" sz="1800" dirty="0"/>
              <a:t>3</a:t>
            </a:r>
            <a:r>
              <a:rPr lang="en-US" sz="1800" dirty="0" smtClean="0"/>
              <a:t>0 agricultural workers will lose their jobs due to profit loss by the local farms</a:t>
            </a:r>
          </a:p>
          <a:p>
            <a:pPr marL="285750" indent="-285750">
              <a:spcAft>
                <a:spcPts val="300"/>
              </a:spcAft>
              <a:buFont typeface="Arial" panose="020B0604020202020204" pitchFamily="34" charset="0"/>
              <a:buChar char="•"/>
            </a:pPr>
            <a:r>
              <a:rPr lang="en-US" sz="1800" dirty="0"/>
              <a:t>City tourism will decrease by 2</a:t>
            </a:r>
            <a:r>
              <a:rPr lang="en-US" sz="1800" dirty="0" smtClean="0"/>
              <a:t>% </a:t>
            </a:r>
            <a:r>
              <a:rPr lang="en-US" sz="1800" dirty="0"/>
              <a:t>compared to typical summer visitors due to high heat and humidity limiting outdoor tourism activities</a:t>
            </a:r>
          </a:p>
          <a:p>
            <a:pPr marL="285750" indent="-285750">
              <a:spcAft>
                <a:spcPts val="300"/>
              </a:spcAft>
              <a:buFont typeface="Arial" panose="020B0604020202020204" pitchFamily="34" charset="0"/>
              <a:buChar char="•"/>
            </a:pPr>
            <a:r>
              <a:rPr lang="en-US" sz="1800" dirty="0" smtClean="0"/>
              <a:t>1 </a:t>
            </a:r>
            <a:r>
              <a:rPr lang="en-US" sz="1800" dirty="0"/>
              <a:t>athletic sporting </a:t>
            </a:r>
            <a:r>
              <a:rPr lang="en-US" sz="1800" dirty="0" smtClean="0"/>
              <a:t>event </a:t>
            </a:r>
            <a:r>
              <a:rPr lang="en-US" sz="1800" dirty="0"/>
              <a:t>will be </a:t>
            </a:r>
            <a:r>
              <a:rPr lang="en-US" sz="1800" dirty="0" smtClean="0"/>
              <a:t>cancelled each year </a:t>
            </a:r>
            <a:r>
              <a:rPr lang="en-US" sz="1800" dirty="0"/>
              <a:t>due to high heat concerns for the players</a:t>
            </a:r>
          </a:p>
          <a:p>
            <a:pPr>
              <a:spcAft>
                <a:spcPts val="300"/>
              </a:spcAft>
            </a:pPr>
            <a:endParaRPr lang="en-US" sz="1800" dirty="0"/>
          </a:p>
          <a:p>
            <a:pPr marL="285750" indent="-285750">
              <a:spcAft>
                <a:spcPts val="300"/>
              </a:spcAft>
              <a:buFont typeface="Arial" panose="020B0604020202020204" pitchFamily="34" charset="0"/>
              <a:buChar char="•"/>
            </a:pPr>
            <a:endParaRPr lang="en-US" sz="1800" dirty="0" smtClean="0"/>
          </a:p>
          <a:p>
            <a:pPr>
              <a:spcAft>
                <a:spcPts val="300"/>
              </a:spcAft>
            </a:pPr>
            <a:endParaRPr lang="en-US" sz="1800" dirty="0" smtClean="0"/>
          </a:p>
        </p:txBody>
      </p:sp>
    </p:spTree>
    <p:extLst>
      <p:ext uri="{BB962C8B-B14F-4D97-AF65-F5344CB8AC3E}">
        <p14:creationId xmlns:p14="http://schemas.microsoft.com/office/powerpoint/2010/main" val="128499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828800"/>
            <a:ext cx="8382000" cy="4575048"/>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a:t>
            </a:r>
            <a:r>
              <a:rPr lang="en-US" dirty="0" smtClean="0">
                <a:solidFill>
                  <a:srgbClr val="292D78"/>
                </a:solidFill>
              </a:rPr>
              <a:t>Hotville Transit </a:t>
            </a:r>
            <a:r>
              <a:rPr lang="en-US" dirty="0">
                <a:solidFill>
                  <a:srgbClr val="292D78"/>
                </a:solidFill>
              </a:rPr>
              <a:t>Agency </a:t>
            </a:r>
            <a:r>
              <a:rPr lang="en-US" dirty="0" smtClean="0">
                <a:solidFill>
                  <a:srgbClr val="292D78"/>
                </a:solidFill>
              </a:rPr>
              <a:t>(</a:t>
            </a:r>
            <a:r>
              <a:rPr lang="en-US" dirty="0">
                <a:solidFill>
                  <a:srgbClr val="292D78"/>
                </a:solidFill>
              </a:rPr>
              <a:t>H</a:t>
            </a:r>
            <a:r>
              <a:rPr lang="en-US" dirty="0" smtClean="0">
                <a:solidFill>
                  <a:srgbClr val="292D78"/>
                </a:solidFill>
              </a:rPr>
              <a:t>TA</a:t>
            </a:r>
            <a:r>
              <a:rPr lang="en-US" dirty="0">
                <a:solidFill>
                  <a:srgbClr val="292D78"/>
                </a:solidFill>
              </a:rPr>
              <a:t>), which maintains and operates the city’s public transportation system</a:t>
            </a:r>
            <a:r>
              <a:rPr lang="en-US" dirty="0" smtClean="0">
                <a:solidFill>
                  <a:srgbClr val="292D78"/>
                </a:solidFill>
              </a:rPr>
              <a:t>. This </a:t>
            </a:r>
            <a:r>
              <a:rPr lang="en-US" dirty="0">
                <a:solidFill>
                  <a:srgbClr val="292D78"/>
                </a:solidFill>
              </a:rPr>
              <a:t>includes an electrified light rail system and buses. Your </a:t>
            </a:r>
            <a:r>
              <a:rPr lang="en-US" dirty="0" smtClean="0">
                <a:solidFill>
                  <a:srgbClr val="292D78"/>
                </a:solidFill>
              </a:rPr>
              <a:t>agency’s assets are the </a:t>
            </a:r>
            <a:r>
              <a:rPr lang="en-US" dirty="0">
                <a:solidFill>
                  <a:srgbClr val="292D78"/>
                </a:solidFill>
              </a:rPr>
              <a:t>primary mode of transportation for 30% of the city’s residents, meaning you provide access to many parts of the city </a:t>
            </a:r>
            <a:r>
              <a:rPr lang="en-US" dirty="0" smtClean="0">
                <a:solidFill>
                  <a:srgbClr val="292D78"/>
                </a:solidFill>
              </a:rPr>
              <a:t>for those without alternatives</a:t>
            </a:r>
            <a:r>
              <a:rPr lang="en-US" dirty="0">
                <a:solidFill>
                  <a:srgbClr val="292D78"/>
                </a:solidFill>
              </a:rPr>
              <a:t>.</a:t>
            </a:r>
          </a:p>
          <a:p>
            <a:pPr>
              <a:spcBef>
                <a:spcPts val="0"/>
              </a:spcBef>
              <a:spcAft>
                <a:spcPts val="1200"/>
              </a:spcAft>
            </a:pPr>
            <a:r>
              <a:rPr lang="en-US" dirty="0" smtClean="0">
                <a:solidFill>
                  <a:srgbClr val="292D78"/>
                </a:solidFill>
              </a:rPr>
              <a:t>You </a:t>
            </a:r>
            <a:r>
              <a:rPr lang="en-US" dirty="0">
                <a:solidFill>
                  <a:srgbClr val="292D78"/>
                </a:solidFill>
              </a:rPr>
              <a:t>live in </a:t>
            </a:r>
            <a:r>
              <a:rPr lang="en-US" dirty="0" smtClean="0">
                <a:solidFill>
                  <a:srgbClr val="292D78"/>
                </a:solidFill>
              </a:rPr>
              <a:t>Riverfront Residences and </a:t>
            </a:r>
            <a:r>
              <a:rPr lang="en-US" dirty="0">
                <a:solidFill>
                  <a:srgbClr val="292D78"/>
                </a:solidFill>
              </a:rPr>
              <a:t>regularly recreate on the river</a:t>
            </a:r>
            <a:r>
              <a:rPr lang="en-US" dirty="0" smtClean="0">
                <a:solidFill>
                  <a:srgbClr val="292D78"/>
                </a:solidFill>
              </a:rPr>
              <a:t>. You don’t believe that people have any influence on climate change and think it’s a waste of time and resources to reduce greenhouse gas emissions.</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Provide </a:t>
            </a:r>
            <a:r>
              <a:rPr lang="en-US" dirty="0">
                <a:solidFill>
                  <a:srgbClr val="292D78"/>
                </a:solidFill>
              </a:rPr>
              <a:t>safe transit options for moving people around the </a:t>
            </a:r>
            <a:r>
              <a:rPr lang="en-US" dirty="0" smtClean="0">
                <a:solidFill>
                  <a:srgbClr val="292D78"/>
                </a:solidFill>
              </a:rPr>
              <a:t>city.</a:t>
            </a:r>
          </a:p>
          <a:p>
            <a:pPr marL="342900" indent="-342900">
              <a:spcBef>
                <a:spcPts val="0"/>
              </a:spcBef>
              <a:spcAft>
                <a:spcPts val="100"/>
              </a:spcAft>
              <a:buFont typeface="Arial" panose="020B0604020202020204" pitchFamily="34" charset="0"/>
              <a:buChar char="•"/>
            </a:pPr>
            <a:r>
              <a:rPr lang="en-US" dirty="0" smtClean="0">
                <a:solidFill>
                  <a:srgbClr val="292D78"/>
                </a:solidFill>
              </a:rPr>
              <a:t>Ensure any requirements on the agency take into account budget constraints. </a:t>
            </a:r>
            <a:endParaRPr lang="en-US" dirty="0">
              <a:solidFill>
                <a:srgbClr val="292D78"/>
              </a:solidFill>
            </a:endParaRPr>
          </a:p>
        </p:txBody>
      </p:sp>
      <p:sp>
        <p:nvSpPr>
          <p:cNvPr id="6" name="TextBox 5"/>
          <p:cNvSpPr txBox="1"/>
          <p:nvPr/>
        </p:nvSpPr>
        <p:spPr>
          <a:xfrm>
            <a:off x="457200" y="381000"/>
            <a:ext cx="64770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Transit Agency Chief Engineer</a:t>
            </a:r>
          </a:p>
        </p:txBody>
      </p:sp>
    </p:spTree>
    <p:extLst>
      <p:ext uri="{BB962C8B-B14F-4D97-AF65-F5344CB8AC3E}">
        <p14:creationId xmlns:p14="http://schemas.microsoft.com/office/powerpoint/2010/main" val="16812674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324600"/>
            <a:ext cx="91440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152400" y="226903"/>
            <a:ext cx="8763000" cy="3893374"/>
          </a:xfrm>
          <a:prstGeom prst="rect">
            <a:avLst/>
          </a:prstGeom>
        </p:spPr>
        <p:txBody>
          <a:bodyPr wrap="square">
            <a:spAutoFit/>
          </a:bodyPr>
          <a:lstStyle/>
          <a:p>
            <a:r>
              <a:rPr lang="en-US" sz="2300" i="1" dirty="0" err="1" smtClean="0">
                <a:latin typeface="Arial" panose="020B0604020202020204" pitchFamily="34" charset="0"/>
                <a:cs typeface="Arial" panose="020B0604020202020204" pitchFamily="34" charset="0"/>
              </a:rPr>
              <a:t>Hotville</a:t>
            </a:r>
            <a:r>
              <a:rPr lang="en-US" sz="2300" i="1" dirty="0" smtClean="0">
                <a:latin typeface="Arial" panose="020B0604020202020204" pitchFamily="34" charset="0"/>
                <a:cs typeface="Arial" panose="020B0604020202020204" pitchFamily="34" charset="0"/>
              </a:rPr>
              <a:t> Description (continued)</a:t>
            </a:r>
          </a:p>
          <a:p>
            <a:pPr marL="285750" indent="-285750">
              <a:buFont typeface="Arial" panose="020B0604020202020204" pitchFamily="34" charset="0"/>
              <a:buChar char="•"/>
            </a:pPr>
            <a:endParaRPr lang="en-US" sz="2300" i="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300" i="1" dirty="0" smtClean="0">
              <a:latin typeface="Arial" panose="020B0604020202020204" pitchFamily="34" charset="0"/>
              <a:cs typeface="Arial" panose="020B0604020202020204" pitchFamily="34" charset="0"/>
            </a:endParaRPr>
          </a:p>
          <a:p>
            <a:pPr marL="285750" indent="-285750">
              <a:spcAft>
                <a:spcPts val="1200"/>
              </a:spcAft>
              <a:buFont typeface="Arial" panose="020B0604020202020204" pitchFamily="34" charset="0"/>
              <a:buChar char="•"/>
            </a:pPr>
            <a:r>
              <a:rPr lang="en-US" sz="2400" b="1" i="1" dirty="0">
                <a:latin typeface="Arial" panose="020B0604020202020204" pitchFamily="34" charset="0"/>
                <a:cs typeface="Arial" panose="020B0604020202020204" pitchFamily="34" charset="0"/>
              </a:rPr>
              <a:t>Urban Landscape: </a:t>
            </a:r>
            <a:r>
              <a:rPr lang="en-US" sz="2400" i="1" dirty="0">
                <a:latin typeface="Arial" panose="020B0604020202020204" pitchFamily="34" charset="0"/>
                <a:cs typeface="Arial" panose="020B0604020202020204" pitchFamily="34" charset="0"/>
              </a:rPr>
              <a:t>Downtown area is made up of many impervious surfaces such as roadways, buildings, and parking lots. Urban heat islands in the city cause temperature differences of up to 10°F inside vs. outside the heat island.</a:t>
            </a:r>
          </a:p>
          <a:p>
            <a:pPr marL="285750" indent="-285750">
              <a:buFont typeface="Arial" panose="020B0604020202020204" pitchFamily="34" charset="0"/>
              <a:buChar char="•"/>
            </a:pPr>
            <a:r>
              <a:rPr lang="en-US" sz="2400" b="1" i="1" dirty="0">
                <a:latin typeface="Arial" panose="020B0604020202020204" pitchFamily="34" charset="0"/>
                <a:cs typeface="Arial" panose="020B0604020202020204" pitchFamily="34" charset="0"/>
              </a:rPr>
              <a:t>Historical Heat: </a:t>
            </a:r>
            <a:r>
              <a:rPr lang="en-US" sz="2400" i="1" dirty="0">
                <a:latin typeface="Arial" panose="020B0604020202020204" pitchFamily="34" charset="0"/>
                <a:cs typeface="Arial" panose="020B0604020202020204" pitchFamily="34" charset="0"/>
              </a:rPr>
              <a:t>In the past decade, the city has experienced three heat waves lasting longer than three days which have claimed at least 26 lives. </a:t>
            </a:r>
          </a:p>
        </p:txBody>
      </p:sp>
    </p:spTree>
    <p:extLst>
      <p:ext uri="{BB962C8B-B14F-4D97-AF65-F5344CB8AC3E}">
        <p14:creationId xmlns:p14="http://schemas.microsoft.com/office/powerpoint/2010/main" val="1768439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F00B7B5C-3656-8849-9BDB-DF50534FE3D6}"/>
              </a:ext>
            </a:extLst>
          </p:cNvPr>
          <p:cNvSpPr txBox="1">
            <a:spLocks/>
          </p:cNvSpPr>
          <p:nvPr/>
        </p:nvSpPr>
        <p:spPr>
          <a:xfrm>
            <a:off x="228600" y="685800"/>
            <a:ext cx="8686800" cy="54864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spcAft>
                <a:spcPts val="300"/>
              </a:spcAft>
            </a:pPr>
            <a:r>
              <a:rPr lang="en-US" sz="1800" b="1" dirty="0"/>
              <a:t>Scenario </a:t>
            </a:r>
            <a:r>
              <a:rPr lang="en-US" sz="1800" b="1" dirty="0" smtClean="0"/>
              <a:t>#</a:t>
            </a:r>
            <a:r>
              <a:rPr lang="en-US" sz="1800" b="1" dirty="0"/>
              <a:t>3</a:t>
            </a:r>
            <a:r>
              <a:rPr lang="en-US" sz="1800" b="1" dirty="0" smtClean="0"/>
              <a:t> </a:t>
            </a:r>
            <a:r>
              <a:rPr lang="en-US" sz="1800" i="1" dirty="0" smtClean="0"/>
              <a:t>(cont.)</a:t>
            </a:r>
          </a:p>
          <a:p>
            <a:pPr>
              <a:spcAft>
                <a:spcPts val="300"/>
              </a:spcAft>
            </a:pPr>
            <a:endParaRPr lang="en-US" sz="1800" i="1" dirty="0"/>
          </a:p>
          <a:p>
            <a:pPr>
              <a:spcAft>
                <a:spcPts val="300"/>
              </a:spcAft>
            </a:pPr>
            <a:r>
              <a:rPr lang="en-US" sz="1800" u="sng" dirty="0" smtClean="0"/>
              <a:t>Additional </a:t>
            </a:r>
            <a:r>
              <a:rPr lang="en-US" sz="1800" u="sng" dirty="0"/>
              <a:t>Estimated Annual </a:t>
            </a:r>
            <a:r>
              <a:rPr lang="en-US" sz="1800" u="sng" dirty="0" smtClean="0"/>
              <a:t>Impacts of Projected Scenario:</a:t>
            </a:r>
          </a:p>
          <a:p>
            <a:pPr marL="285750" indent="-285750">
              <a:spcAft>
                <a:spcPts val="300"/>
              </a:spcAft>
              <a:buFont typeface="Arial" panose="020B0604020202020204" pitchFamily="34" charset="0"/>
              <a:buChar char="•"/>
            </a:pPr>
            <a:r>
              <a:rPr lang="en-US" sz="1800" dirty="0" smtClean="0"/>
              <a:t>30 </a:t>
            </a:r>
            <a:r>
              <a:rPr lang="en-US" sz="1800" dirty="0"/>
              <a:t>people will fall ill to heat stress or heat stroke, 10 will be admitted to the emergency room, 2 will pass away</a:t>
            </a:r>
          </a:p>
          <a:p>
            <a:pPr marL="285750" indent="-285750">
              <a:spcAft>
                <a:spcPts val="300"/>
              </a:spcAft>
              <a:buFont typeface="Arial" panose="020B0604020202020204" pitchFamily="34" charset="0"/>
              <a:buChar char="•"/>
            </a:pPr>
            <a:r>
              <a:rPr lang="en-US" sz="1800" dirty="0"/>
              <a:t>8</a:t>
            </a:r>
            <a:r>
              <a:rPr lang="en-US" sz="1800" dirty="0" smtClean="0"/>
              <a:t>% increase in roadway maintenance budget and labor</a:t>
            </a:r>
          </a:p>
          <a:p>
            <a:pPr marL="285750" indent="-285750">
              <a:spcAft>
                <a:spcPts val="300"/>
              </a:spcAft>
              <a:buFont typeface="Arial" panose="020B0604020202020204" pitchFamily="34" charset="0"/>
              <a:buChar char="•"/>
            </a:pPr>
            <a:r>
              <a:rPr lang="en-US" sz="1800" dirty="0"/>
              <a:t>5</a:t>
            </a:r>
            <a:r>
              <a:rPr lang="en-US" sz="1800" dirty="0" smtClean="0"/>
              <a:t>0 agricultural workers will lose their jobs due to profit loss by the local farms</a:t>
            </a:r>
          </a:p>
          <a:p>
            <a:pPr marL="285750" indent="-285750">
              <a:spcAft>
                <a:spcPts val="300"/>
              </a:spcAft>
              <a:buFont typeface="Arial" panose="020B0604020202020204" pitchFamily="34" charset="0"/>
              <a:buChar char="•"/>
            </a:pPr>
            <a:r>
              <a:rPr lang="en-US" sz="1800" dirty="0" smtClean="0"/>
              <a:t>City tourism will decrease by 2% compared to typical summer visitors due to high heat and humidity limiting outdoor tourism activities</a:t>
            </a:r>
          </a:p>
          <a:p>
            <a:pPr marL="285750" indent="-285750">
              <a:spcAft>
                <a:spcPts val="300"/>
              </a:spcAft>
              <a:buFont typeface="Arial" panose="020B0604020202020204" pitchFamily="34" charset="0"/>
              <a:buChar char="•"/>
            </a:pPr>
            <a:r>
              <a:rPr lang="en-US" sz="1800" dirty="0" smtClean="0"/>
              <a:t>1 athletic sporting event will be cancelled each year due to high heat concerns for the players</a:t>
            </a:r>
          </a:p>
          <a:p>
            <a:pPr marL="285750" indent="-285750">
              <a:spcAft>
                <a:spcPts val="300"/>
              </a:spcAft>
              <a:buFont typeface="Arial" panose="020B0604020202020204" pitchFamily="34" charset="0"/>
              <a:buChar char="•"/>
            </a:pPr>
            <a:endParaRPr lang="en-US" sz="1800" dirty="0"/>
          </a:p>
          <a:p>
            <a:pPr marL="285750" indent="-285750">
              <a:spcAft>
                <a:spcPts val="300"/>
              </a:spcAft>
              <a:buFont typeface="Arial" panose="020B0604020202020204" pitchFamily="34" charset="0"/>
              <a:buChar char="•"/>
            </a:pPr>
            <a:endParaRPr lang="en-US" sz="1800" dirty="0" smtClean="0"/>
          </a:p>
          <a:p>
            <a:pPr>
              <a:spcAft>
                <a:spcPts val="300"/>
              </a:spcAft>
            </a:pPr>
            <a:endParaRPr lang="en-US" sz="1800" dirty="0" smtClean="0"/>
          </a:p>
        </p:txBody>
      </p:sp>
    </p:spTree>
    <p:extLst>
      <p:ext uri="{BB962C8B-B14F-4D97-AF65-F5344CB8AC3E}">
        <p14:creationId xmlns:p14="http://schemas.microsoft.com/office/powerpoint/2010/main" val="20803073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F00B7B5C-3656-8849-9BDB-DF50534FE3D6}"/>
              </a:ext>
            </a:extLst>
          </p:cNvPr>
          <p:cNvSpPr txBox="1">
            <a:spLocks/>
          </p:cNvSpPr>
          <p:nvPr/>
        </p:nvSpPr>
        <p:spPr>
          <a:xfrm>
            <a:off x="228600" y="685800"/>
            <a:ext cx="8686800" cy="5486400"/>
          </a:xfrm>
          <a:prstGeom prst="rect">
            <a:avLst/>
          </a:prstGeom>
        </p:spPr>
        <p:txBody>
          <a:bodyPr vert="horz">
            <a:no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pPr>
              <a:spcAft>
                <a:spcPts val="300"/>
              </a:spcAft>
            </a:pPr>
            <a:r>
              <a:rPr lang="en-US" sz="1800" b="1" dirty="0"/>
              <a:t>Scenario </a:t>
            </a:r>
            <a:r>
              <a:rPr lang="en-US" sz="1800" b="1" dirty="0" smtClean="0"/>
              <a:t>#</a:t>
            </a:r>
            <a:r>
              <a:rPr lang="en-US" sz="1800" b="1" dirty="0"/>
              <a:t>2</a:t>
            </a:r>
            <a:r>
              <a:rPr lang="en-US" sz="1800" b="1" dirty="0" smtClean="0"/>
              <a:t> </a:t>
            </a:r>
            <a:r>
              <a:rPr lang="en-US" sz="1800" i="1" dirty="0" smtClean="0"/>
              <a:t>(cont.)</a:t>
            </a:r>
          </a:p>
          <a:p>
            <a:pPr>
              <a:spcAft>
                <a:spcPts val="300"/>
              </a:spcAft>
            </a:pPr>
            <a:endParaRPr lang="en-US" sz="1800" i="1" dirty="0"/>
          </a:p>
          <a:p>
            <a:pPr>
              <a:spcAft>
                <a:spcPts val="300"/>
              </a:spcAft>
            </a:pPr>
            <a:r>
              <a:rPr lang="en-US" sz="1800" u="sng" dirty="0" smtClean="0"/>
              <a:t>Additional </a:t>
            </a:r>
            <a:r>
              <a:rPr lang="en-US" sz="1800" u="sng" dirty="0"/>
              <a:t>Estimated Annual </a:t>
            </a:r>
            <a:r>
              <a:rPr lang="en-US" sz="1800" u="sng" dirty="0" smtClean="0"/>
              <a:t>Impacts of Projected Scenario:</a:t>
            </a:r>
          </a:p>
          <a:p>
            <a:pPr marL="285750" indent="-285750">
              <a:spcAft>
                <a:spcPts val="300"/>
              </a:spcAft>
              <a:buFont typeface="Arial" panose="020B0604020202020204" pitchFamily="34" charset="0"/>
              <a:buChar char="•"/>
            </a:pPr>
            <a:r>
              <a:rPr lang="en-US" sz="1800" dirty="0" smtClean="0"/>
              <a:t>60 people will fall ill to heat stress or heat stroke, 20 will be admitted to the emergency room, 4 will pass away</a:t>
            </a:r>
          </a:p>
          <a:p>
            <a:pPr marL="285750" indent="-285750">
              <a:spcAft>
                <a:spcPts val="300"/>
              </a:spcAft>
              <a:buFont typeface="Arial" panose="020B0604020202020204" pitchFamily="34" charset="0"/>
              <a:buChar char="•"/>
            </a:pPr>
            <a:r>
              <a:rPr lang="en-US" sz="1800" dirty="0" smtClean="0"/>
              <a:t>10% increase in roadway maintenance budget and labor</a:t>
            </a:r>
          </a:p>
          <a:p>
            <a:pPr marL="285750" indent="-285750">
              <a:spcAft>
                <a:spcPts val="300"/>
              </a:spcAft>
              <a:buFont typeface="Arial" panose="020B0604020202020204" pitchFamily="34" charset="0"/>
              <a:buChar char="•"/>
            </a:pPr>
            <a:r>
              <a:rPr lang="en-US" sz="1800" dirty="0" smtClean="0"/>
              <a:t>75 agricultural workers will lose their jobs due to profit loss by the local farms</a:t>
            </a:r>
          </a:p>
          <a:p>
            <a:pPr marL="285750" indent="-285750">
              <a:spcAft>
                <a:spcPts val="300"/>
              </a:spcAft>
              <a:buFont typeface="Arial" panose="020B0604020202020204" pitchFamily="34" charset="0"/>
              <a:buChar char="•"/>
            </a:pPr>
            <a:r>
              <a:rPr lang="en-US" sz="1800" dirty="0"/>
              <a:t>City tourism will decrease by 3% compared to typical summer visitors due to high heat and humidity limiting outdoor tourism activities</a:t>
            </a:r>
          </a:p>
          <a:p>
            <a:pPr marL="285750" indent="-285750">
              <a:spcAft>
                <a:spcPts val="300"/>
              </a:spcAft>
              <a:buFont typeface="Arial" panose="020B0604020202020204" pitchFamily="34" charset="0"/>
              <a:buChar char="•"/>
            </a:pPr>
            <a:r>
              <a:rPr lang="en-US" sz="1800" dirty="0" smtClean="0"/>
              <a:t>3 </a:t>
            </a:r>
            <a:r>
              <a:rPr lang="en-US" sz="1800" dirty="0"/>
              <a:t>athletic sporting </a:t>
            </a:r>
            <a:r>
              <a:rPr lang="en-US" sz="1800" dirty="0" smtClean="0"/>
              <a:t>events </a:t>
            </a:r>
            <a:r>
              <a:rPr lang="en-US" sz="1800" dirty="0"/>
              <a:t>will be </a:t>
            </a:r>
            <a:r>
              <a:rPr lang="en-US" sz="1800" dirty="0" smtClean="0"/>
              <a:t>cancelled each year </a:t>
            </a:r>
            <a:r>
              <a:rPr lang="en-US" sz="1800" dirty="0"/>
              <a:t>due to high heat concerns for the </a:t>
            </a:r>
            <a:r>
              <a:rPr lang="en-US" sz="1800" dirty="0" smtClean="0"/>
              <a:t>players</a:t>
            </a:r>
          </a:p>
          <a:p>
            <a:pPr marL="285750" indent="-285750">
              <a:spcAft>
                <a:spcPts val="300"/>
              </a:spcAft>
              <a:buFont typeface="Arial" panose="020B0604020202020204" pitchFamily="34" charset="0"/>
              <a:buChar char="•"/>
            </a:pPr>
            <a:endParaRPr lang="en-US" sz="1800" dirty="0"/>
          </a:p>
          <a:p>
            <a:pPr marL="285750" indent="-285750">
              <a:spcAft>
                <a:spcPts val="300"/>
              </a:spcAft>
              <a:buFont typeface="Arial" panose="020B0604020202020204" pitchFamily="34" charset="0"/>
              <a:buChar char="•"/>
            </a:pPr>
            <a:endParaRPr lang="en-US" sz="1800" dirty="0" smtClean="0"/>
          </a:p>
          <a:p>
            <a:pPr>
              <a:spcAft>
                <a:spcPts val="300"/>
              </a:spcAft>
            </a:pPr>
            <a:endParaRPr lang="en-US" sz="1800" dirty="0" smtClean="0"/>
          </a:p>
        </p:txBody>
      </p:sp>
    </p:spTree>
    <p:extLst>
      <p:ext uri="{BB962C8B-B14F-4D97-AF65-F5344CB8AC3E}">
        <p14:creationId xmlns:p14="http://schemas.microsoft.com/office/powerpoint/2010/main" val="436839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1</a:t>
            </a:r>
            <a:endParaRPr lang="en-US" b="1" dirty="0">
              <a:solidFill>
                <a:srgbClr val="FACC20"/>
              </a:solidFill>
            </a:endParaRPr>
          </a:p>
          <a:p>
            <a:r>
              <a:rPr lang="en-US" sz="8000" dirty="0" smtClean="0">
                <a:solidFill>
                  <a:srgbClr val="FACC20"/>
                </a:solidFill>
              </a:rPr>
              <a:t>$1 million</a:t>
            </a:r>
          </a:p>
          <a:p>
            <a:endParaRPr lang="en-US" sz="8000" b="1" dirty="0">
              <a:solidFill>
                <a:srgbClr val="FACC20"/>
              </a:solidFill>
            </a:endParaRPr>
          </a:p>
        </p:txBody>
      </p:sp>
    </p:spTree>
    <p:extLst>
      <p:ext uri="{BB962C8B-B14F-4D97-AF65-F5344CB8AC3E}">
        <p14:creationId xmlns:p14="http://schemas.microsoft.com/office/powerpoint/2010/main" val="34012613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2</a:t>
            </a:r>
            <a:endParaRPr lang="en-US" b="1" dirty="0">
              <a:solidFill>
                <a:srgbClr val="FACC20"/>
              </a:solidFill>
            </a:endParaRPr>
          </a:p>
          <a:p>
            <a:r>
              <a:rPr lang="en-US" sz="8000" dirty="0" smtClean="0">
                <a:solidFill>
                  <a:srgbClr val="FACC20"/>
                </a:solidFill>
              </a:rPr>
              <a:t>$800,000</a:t>
            </a:r>
          </a:p>
          <a:p>
            <a:endParaRPr lang="en-US" sz="8000" b="1" dirty="0">
              <a:solidFill>
                <a:srgbClr val="FACC20"/>
              </a:solidFill>
            </a:endParaRPr>
          </a:p>
        </p:txBody>
      </p:sp>
    </p:spTree>
    <p:extLst>
      <p:ext uri="{BB962C8B-B14F-4D97-AF65-F5344CB8AC3E}">
        <p14:creationId xmlns:p14="http://schemas.microsoft.com/office/powerpoint/2010/main" val="1129459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9999A868-AB5D-2C41-AC25-E912E70376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Content Placeholder 4">
            <a:extLst>
              <a:ext uri="{FF2B5EF4-FFF2-40B4-BE49-F238E27FC236}">
                <a16:creationId xmlns:a16="http://schemas.microsoft.com/office/drawing/2014/main" xmlns="" id="{258254C6-CD76-F746-9A75-8DE9963F75CE}"/>
              </a:ext>
            </a:extLst>
          </p:cNvPr>
          <p:cNvSpPr txBox="1">
            <a:spLocks/>
          </p:cNvSpPr>
          <p:nvPr/>
        </p:nvSpPr>
        <p:spPr>
          <a:xfrm>
            <a:off x="457200" y="1905000"/>
            <a:ext cx="5791200" cy="4419600"/>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b="1" dirty="0" smtClean="0">
                <a:solidFill>
                  <a:srgbClr val="FACC20"/>
                </a:solidFill>
              </a:rPr>
              <a:t>Total City Budget Card 3</a:t>
            </a:r>
            <a:endParaRPr lang="en-US" b="1" dirty="0">
              <a:solidFill>
                <a:srgbClr val="FACC20"/>
              </a:solidFill>
            </a:endParaRPr>
          </a:p>
          <a:p>
            <a:r>
              <a:rPr lang="en-US" sz="8000" dirty="0" smtClean="0">
                <a:solidFill>
                  <a:srgbClr val="FACC20"/>
                </a:solidFill>
              </a:rPr>
              <a:t>$1.3 million</a:t>
            </a:r>
          </a:p>
          <a:p>
            <a:endParaRPr lang="en-US" sz="8000" b="1" dirty="0">
              <a:solidFill>
                <a:srgbClr val="FACC20"/>
              </a:solidFill>
            </a:endParaRPr>
          </a:p>
        </p:txBody>
      </p:sp>
    </p:spTree>
    <p:extLst>
      <p:ext uri="{BB962C8B-B14F-4D97-AF65-F5344CB8AC3E}">
        <p14:creationId xmlns:p14="http://schemas.microsoft.com/office/powerpoint/2010/main" val="8184385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457200" y="1984248"/>
            <a:ext cx="8534400" cy="4419600"/>
          </a:xfrm>
        </p:spPr>
        <p:txBody>
          <a:bodyPr>
            <a:normAutofit/>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the interests of Energy Enterprise, the local </a:t>
            </a:r>
            <a:r>
              <a:rPr lang="en-US" dirty="0" smtClean="0">
                <a:solidFill>
                  <a:srgbClr val="292D78"/>
                </a:solidFill>
              </a:rPr>
              <a:t>power utility</a:t>
            </a:r>
            <a:r>
              <a:rPr lang="en-US" dirty="0">
                <a:solidFill>
                  <a:srgbClr val="292D78"/>
                </a:solidFill>
              </a:rPr>
              <a:t>. It is your role to provide electricity to the city, ensure the utility achieves long-term </a:t>
            </a:r>
            <a:r>
              <a:rPr lang="en-US" dirty="0" smtClean="0">
                <a:solidFill>
                  <a:srgbClr val="292D78"/>
                </a:solidFill>
              </a:rPr>
              <a:t>sustainability </a:t>
            </a:r>
            <a:r>
              <a:rPr lang="en-US" dirty="0">
                <a:solidFill>
                  <a:srgbClr val="292D78"/>
                </a:solidFill>
              </a:rPr>
              <a:t>and </a:t>
            </a:r>
            <a:r>
              <a:rPr lang="en-US" dirty="0" smtClean="0">
                <a:solidFill>
                  <a:srgbClr val="292D78"/>
                </a:solidFill>
              </a:rPr>
              <a:t>remains </a:t>
            </a:r>
            <a:r>
              <a:rPr lang="en-US" dirty="0">
                <a:solidFill>
                  <a:srgbClr val="292D78"/>
                </a:solidFill>
              </a:rPr>
              <a:t>fiscally responsible.</a:t>
            </a:r>
          </a:p>
          <a:p>
            <a:pPr>
              <a:spcBef>
                <a:spcPts val="0"/>
              </a:spcBef>
              <a:spcAft>
                <a:spcPts val="1200"/>
              </a:spcAft>
            </a:pPr>
            <a:r>
              <a:rPr lang="en-US" dirty="0" smtClean="0">
                <a:solidFill>
                  <a:srgbClr val="292D78"/>
                </a:solidFill>
              </a:rPr>
              <a:t>You were in a car accident two years ago and are disabled from those injuries. Your </a:t>
            </a:r>
            <a:r>
              <a:rPr lang="en-US" dirty="0">
                <a:solidFill>
                  <a:srgbClr val="292D78"/>
                </a:solidFill>
              </a:rPr>
              <a:t>mother recently moved into the city’s Senior Center</a:t>
            </a:r>
            <a:r>
              <a:rPr lang="en-US" dirty="0" smtClean="0">
                <a:solidFill>
                  <a:srgbClr val="292D78"/>
                </a:solidFill>
              </a:rPr>
              <a:t>. She </a:t>
            </a:r>
            <a:r>
              <a:rPr lang="en-US" dirty="0">
                <a:solidFill>
                  <a:srgbClr val="292D78"/>
                </a:solidFill>
              </a:rPr>
              <a:t>is receiving excellent care and you visit her regularly. You live in Riverfront </a:t>
            </a:r>
            <a:r>
              <a:rPr lang="en-US" dirty="0" smtClean="0">
                <a:solidFill>
                  <a:srgbClr val="292D78"/>
                </a:solidFill>
              </a:rPr>
              <a:t>Residences.</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Provide </a:t>
            </a:r>
            <a:r>
              <a:rPr lang="en-US" dirty="0">
                <a:solidFill>
                  <a:srgbClr val="292D78"/>
                </a:solidFill>
              </a:rPr>
              <a:t>uninterrupted electricity services in the </a:t>
            </a:r>
            <a:r>
              <a:rPr lang="en-US" dirty="0" smtClean="0">
                <a:solidFill>
                  <a:srgbClr val="292D78"/>
                </a:solidFill>
              </a:rPr>
              <a:t>city.</a:t>
            </a:r>
          </a:p>
          <a:p>
            <a:pPr marL="342900" indent="-342900">
              <a:spcBef>
                <a:spcPts val="0"/>
              </a:spcBef>
              <a:spcAft>
                <a:spcPts val="100"/>
              </a:spcAft>
              <a:buFont typeface="Arial" panose="020B0604020202020204" pitchFamily="34" charset="0"/>
              <a:buChar char="•"/>
            </a:pPr>
            <a:r>
              <a:rPr lang="en-US" dirty="0" smtClean="0">
                <a:solidFill>
                  <a:srgbClr val="292D78"/>
                </a:solidFill>
              </a:rPr>
              <a:t>Avoid </a:t>
            </a:r>
            <a:r>
              <a:rPr lang="en-US" dirty="0">
                <a:solidFill>
                  <a:srgbClr val="292D78"/>
                </a:solidFill>
              </a:rPr>
              <a:t>rate hikes for customers resulting from unnecessary regulations or system </a:t>
            </a:r>
            <a:r>
              <a:rPr lang="en-US" dirty="0" smtClean="0">
                <a:solidFill>
                  <a:srgbClr val="292D78"/>
                </a:solidFill>
              </a:rPr>
              <a:t>upgrades.</a:t>
            </a:r>
          </a:p>
          <a:p>
            <a:pPr marL="342900" indent="-342900">
              <a:spcBef>
                <a:spcPts val="0"/>
              </a:spcBef>
              <a:spcAft>
                <a:spcPts val="100"/>
              </a:spcAft>
              <a:buFont typeface="Arial" panose="020B0604020202020204" pitchFamily="34" charset="0"/>
              <a:buChar char="•"/>
            </a:pPr>
            <a:r>
              <a:rPr lang="en-US" dirty="0" smtClean="0">
                <a:solidFill>
                  <a:srgbClr val="292D78"/>
                </a:solidFill>
              </a:rPr>
              <a:t>Strive </a:t>
            </a:r>
            <a:r>
              <a:rPr lang="en-US" dirty="0">
                <a:solidFill>
                  <a:srgbClr val="292D78"/>
                </a:solidFill>
              </a:rPr>
              <a:t>to achieve the state Renewable Portfolio </a:t>
            </a:r>
            <a:r>
              <a:rPr lang="en-US" dirty="0" smtClean="0">
                <a:solidFill>
                  <a:srgbClr val="292D78"/>
                </a:solidFill>
              </a:rPr>
              <a:t>standard.</a:t>
            </a:r>
            <a:endParaRPr lang="en-US" dirty="0">
              <a:solidFill>
                <a:srgbClr val="292D78"/>
              </a:solidFill>
            </a:endParaRPr>
          </a:p>
        </p:txBody>
      </p:sp>
      <p:sp>
        <p:nvSpPr>
          <p:cNvPr id="6" name="TextBox 5"/>
          <p:cNvSpPr txBox="1"/>
          <p:nvPr/>
        </p:nvSpPr>
        <p:spPr>
          <a:xfrm>
            <a:off x="457200" y="801469"/>
            <a:ext cx="6477000" cy="646331"/>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Power Utility Manager</a:t>
            </a:r>
          </a:p>
        </p:txBody>
      </p:sp>
    </p:spTree>
    <p:extLst>
      <p:ext uri="{BB962C8B-B14F-4D97-AF65-F5344CB8AC3E}">
        <p14:creationId xmlns:p14="http://schemas.microsoft.com/office/powerpoint/2010/main" val="4435599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399" y="2951754"/>
            <a:ext cx="4216219" cy="461665"/>
          </a:xfrm>
          <a:prstGeom prst="rect">
            <a:avLst/>
          </a:prstGeom>
          <a:noFill/>
        </p:spPr>
        <p:txBody>
          <a:bodyPr wrap="none" rtlCol="0">
            <a:spAutoFit/>
          </a:bodyPr>
          <a:lstStyle/>
          <a:p>
            <a:r>
              <a:rPr lang="en-US" sz="2400" b="1" i="1" dirty="0" smtClean="0">
                <a:solidFill>
                  <a:schemeClr val="bg1">
                    <a:lumMod val="50000"/>
                  </a:schemeClr>
                </a:solidFill>
                <a:latin typeface="Arial" panose="020B0604020202020204" pitchFamily="34" charset="0"/>
                <a:cs typeface="Arial" panose="020B0604020202020204" pitchFamily="34" charset="0"/>
              </a:rPr>
              <a:t>Blank for printing purposes</a:t>
            </a:r>
            <a:endParaRPr lang="en-US" sz="2400" b="1" i="1"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563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3" y="1984248"/>
            <a:ext cx="4737100" cy="4419600"/>
          </a:xfrm>
        </p:spPr>
        <p:txBody>
          <a:bodyPr>
            <a:normAutofit/>
          </a:bodyPr>
          <a:lstStyle/>
          <a:p>
            <a:pPr>
              <a:spcBef>
                <a:spcPts val="0"/>
              </a:spcBef>
              <a:spcAft>
                <a:spcPts val="1200"/>
              </a:spcAft>
            </a:pPr>
            <a:r>
              <a:rPr lang="en-US" b="1" dirty="0" smtClean="0">
                <a:solidFill>
                  <a:srgbClr val="6CB744"/>
                </a:solidFill>
              </a:rPr>
              <a:t>Power Plant</a:t>
            </a:r>
            <a:endParaRPr lang="en-US" b="1" dirty="0">
              <a:solidFill>
                <a:srgbClr val="6CB744"/>
              </a:solidFill>
            </a:endParaRPr>
          </a:p>
          <a:p>
            <a:pPr>
              <a:spcBef>
                <a:spcPts val="0"/>
              </a:spcBef>
              <a:spcAft>
                <a:spcPts val="1200"/>
              </a:spcAft>
            </a:pPr>
            <a:r>
              <a:rPr lang="en-US" dirty="0">
                <a:solidFill>
                  <a:srgbClr val="6CB744"/>
                </a:solidFill>
              </a:rPr>
              <a:t>The power plant was built in 1987 and becomes overwhelmed, </a:t>
            </a:r>
            <a:r>
              <a:rPr lang="en-US" dirty="0" smtClean="0">
                <a:solidFill>
                  <a:srgbClr val="6CB744"/>
                </a:solidFill>
              </a:rPr>
              <a:t>i.e., </a:t>
            </a:r>
            <a:r>
              <a:rPr lang="en-US" dirty="0">
                <a:solidFill>
                  <a:srgbClr val="6CB744"/>
                </a:solidFill>
              </a:rPr>
              <a:t>experiences brown- and black-outs, by the city’s electricity demand during extreme heat. Also, plant components themselves are increasingly stressed because of increases in average annual temperature. </a:t>
            </a:r>
          </a:p>
          <a:p>
            <a:pPr>
              <a:spcBef>
                <a:spcPts val="0"/>
              </a:spcBef>
              <a:spcAft>
                <a:spcPts val="1200"/>
              </a:spcAft>
            </a:pPr>
            <a:r>
              <a:rPr lang="en-US" dirty="0">
                <a:solidFill>
                  <a:srgbClr val="6CB744"/>
                </a:solidFill>
              </a:rPr>
              <a:t>During last year’s heat wave, roughly 30% of the population was without power for several days.</a:t>
            </a:r>
          </a:p>
        </p:txBody>
      </p:sp>
      <p:pic>
        <p:nvPicPr>
          <p:cNvPr id="1026" name="Picture 2" descr="C:\Users\matthew.t.smith\Documents\Shereen\Game Board\Asset Pngs\Latest asset pngs\4x\Asset 38@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3695989"/>
            <a:ext cx="1612900" cy="1942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155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3" y="1984248"/>
            <a:ext cx="4737100" cy="4797552"/>
          </a:xfrm>
        </p:spPr>
        <p:txBody>
          <a:bodyPr>
            <a:normAutofit fontScale="92500" lnSpcReduction="10000"/>
          </a:bodyPr>
          <a:lstStyle/>
          <a:p>
            <a:pPr>
              <a:spcBef>
                <a:spcPts val="0"/>
              </a:spcBef>
              <a:spcAft>
                <a:spcPts val="1200"/>
              </a:spcAft>
            </a:pPr>
            <a:r>
              <a:rPr lang="en-US" b="1" dirty="0" smtClean="0">
                <a:solidFill>
                  <a:srgbClr val="6CB744"/>
                </a:solidFill>
              </a:rPr>
              <a:t>Senior Center</a:t>
            </a:r>
            <a:endParaRPr lang="en-US" b="1" dirty="0">
              <a:solidFill>
                <a:srgbClr val="6CB744"/>
              </a:solidFill>
            </a:endParaRPr>
          </a:p>
          <a:p>
            <a:pPr>
              <a:spcBef>
                <a:spcPts val="0"/>
              </a:spcBef>
              <a:spcAft>
                <a:spcPts val="1200"/>
              </a:spcAft>
            </a:pPr>
            <a:r>
              <a:rPr lang="en-US" dirty="0">
                <a:solidFill>
                  <a:srgbClr val="6CB744"/>
                </a:solidFill>
              </a:rPr>
              <a:t>The senior center is home to some of the city’s oldest residents. The center is frequently visited by the younger </a:t>
            </a:r>
            <a:r>
              <a:rPr lang="en-US" dirty="0" smtClean="0">
                <a:solidFill>
                  <a:srgbClr val="6CB744"/>
                </a:solidFill>
              </a:rPr>
              <a:t>generation, </a:t>
            </a:r>
            <a:r>
              <a:rPr lang="en-US" dirty="0">
                <a:solidFill>
                  <a:srgbClr val="6CB744"/>
                </a:solidFill>
              </a:rPr>
              <a:t>and its expansive grassy lawn is the location for many community gatherings and festivals. It has a robust AC system, but it does not have a back-up generator. During the </a:t>
            </a:r>
            <a:r>
              <a:rPr lang="en-US" dirty="0" smtClean="0">
                <a:solidFill>
                  <a:srgbClr val="6CB744"/>
                </a:solidFill>
              </a:rPr>
              <a:t>heatwave-related </a:t>
            </a:r>
            <a:r>
              <a:rPr lang="en-US" dirty="0">
                <a:solidFill>
                  <a:srgbClr val="6CB744"/>
                </a:solidFill>
              </a:rPr>
              <a:t>black out </a:t>
            </a:r>
            <a:r>
              <a:rPr lang="en-US" dirty="0" smtClean="0">
                <a:solidFill>
                  <a:srgbClr val="6CB744"/>
                </a:solidFill>
              </a:rPr>
              <a:t>three </a:t>
            </a:r>
            <a:r>
              <a:rPr lang="en-US" dirty="0">
                <a:solidFill>
                  <a:srgbClr val="6CB744"/>
                </a:solidFill>
              </a:rPr>
              <a:t>years ago, the power went out for several hours, and </a:t>
            </a:r>
            <a:r>
              <a:rPr lang="en-US" dirty="0" smtClean="0">
                <a:solidFill>
                  <a:srgbClr val="6CB744"/>
                </a:solidFill>
              </a:rPr>
              <a:t>five residents </a:t>
            </a:r>
            <a:r>
              <a:rPr lang="en-US" dirty="0">
                <a:solidFill>
                  <a:srgbClr val="6CB744"/>
                </a:solidFill>
              </a:rPr>
              <a:t>became ill with heat </a:t>
            </a:r>
            <a:r>
              <a:rPr lang="en-US" dirty="0" smtClean="0">
                <a:solidFill>
                  <a:srgbClr val="6CB744"/>
                </a:solidFill>
              </a:rPr>
              <a:t>exhaustion, </a:t>
            </a:r>
            <a:r>
              <a:rPr lang="en-US" dirty="0">
                <a:solidFill>
                  <a:srgbClr val="6CB744"/>
                </a:solidFill>
              </a:rPr>
              <a:t>and </a:t>
            </a:r>
            <a:r>
              <a:rPr lang="en-US" dirty="0" smtClean="0">
                <a:solidFill>
                  <a:srgbClr val="6CB744"/>
                </a:solidFill>
              </a:rPr>
              <a:t>one </a:t>
            </a:r>
            <a:r>
              <a:rPr lang="en-US" dirty="0">
                <a:solidFill>
                  <a:srgbClr val="6CB744"/>
                </a:solidFill>
              </a:rPr>
              <a:t>sadly passed away. </a:t>
            </a:r>
          </a:p>
          <a:p>
            <a:pPr>
              <a:spcBef>
                <a:spcPts val="0"/>
              </a:spcBef>
              <a:spcAft>
                <a:spcPts val="1200"/>
              </a:spcAft>
            </a:pPr>
            <a:endParaRPr lang="en-US" dirty="0">
              <a:solidFill>
                <a:srgbClr val="6CB744"/>
              </a:solidFill>
            </a:endParaRPr>
          </a:p>
          <a:p>
            <a:pPr>
              <a:spcBef>
                <a:spcPts val="0"/>
              </a:spcBef>
              <a:spcAft>
                <a:spcPts val="1200"/>
              </a:spcAft>
            </a:pPr>
            <a:r>
              <a:rPr lang="en-US" dirty="0">
                <a:solidFill>
                  <a:srgbClr val="6CB744"/>
                </a:solidFill>
              </a:rPr>
              <a:t>Built in 1995.</a:t>
            </a:r>
          </a:p>
        </p:txBody>
      </p:sp>
      <p:pic>
        <p:nvPicPr>
          <p:cNvPr id="2050" name="Picture 2" descr="C:\Users\matthew.t.smith\Documents\Shereen\Game Board\Asset Pngs\Latest asset pngs\4x\Asset 41@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419600"/>
            <a:ext cx="2989954" cy="1209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17659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164137" cy="4419600"/>
          </a:xfrm>
        </p:spPr>
        <p:txBody>
          <a:bodyPr>
            <a:normAutofit fontScale="92500" lnSpcReduction="10000"/>
          </a:bodyPr>
          <a:lstStyle/>
          <a:p>
            <a:pPr>
              <a:spcBef>
                <a:spcPts val="0"/>
              </a:spcBef>
              <a:spcAft>
                <a:spcPts val="1200"/>
              </a:spcAft>
            </a:pPr>
            <a:r>
              <a:rPr lang="en-US" b="1" dirty="0" smtClean="0">
                <a:solidFill>
                  <a:srgbClr val="6CB744"/>
                </a:solidFill>
              </a:rPr>
              <a:t>Hospital</a:t>
            </a:r>
            <a:endParaRPr lang="en-US" b="1" dirty="0">
              <a:solidFill>
                <a:srgbClr val="6CB744"/>
              </a:solidFill>
            </a:endParaRPr>
          </a:p>
          <a:p>
            <a:pPr>
              <a:spcBef>
                <a:spcPts val="0"/>
              </a:spcBef>
              <a:spcAft>
                <a:spcPts val="1200"/>
              </a:spcAft>
            </a:pPr>
            <a:r>
              <a:rPr lang="en-US" dirty="0">
                <a:solidFill>
                  <a:srgbClr val="6CB744"/>
                </a:solidFill>
              </a:rPr>
              <a:t>The Hospital was originally built in 1980 and was expanded and upgraded in 2010</a:t>
            </a:r>
            <a:r>
              <a:rPr lang="en-US" dirty="0" smtClean="0">
                <a:solidFill>
                  <a:srgbClr val="6CB744"/>
                </a:solidFill>
              </a:rPr>
              <a:t>. This </a:t>
            </a:r>
            <a:r>
              <a:rPr lang="en-US" dirty="0">
                <a:solidFill>
                  <a:srgbClr val="6CB744"/>
                </a:solidFill>
              </a:rPr>
              <a:t>is the </a:t>
            </a:r>
            <a:r>
              <a:rPr lang="en-US" dirty="0" smtClean="0">
                <a:solidFill>
                  <a:srgbClr val="6CB744"/>
                </a:solidFill>
              </a:rPr>
              <a:t>main medical </a:t>
            </a:r>
            <a:r>
              <a:rPr lang="en-US" dirty="0">
                <a:solidFill>
                  <a:srgbClr val="6CB744"/>
                </a:solidFill>
              </a:rPr>
              <a:t>center in </a:t>
            </a:r>
            <a:r>
              <a:rPr lang="en-US" dirty="0" smtClean="0">
                <a:solidFill>
                  <a:srgbClr val="6CB744"/>
                </a:solidFill>
              </a:rPr>
              <a:t>town. </a:t>
            </a:r>
            <a:r>
              <a:rPr lang="en-US" dirty="0">
                <a:solidFill>
                  <a:srgbClr val="6CB744"/>
                </a:solidFill>
              </a:rPr>
              <a:t>During last year’s heat wave, the hospital treated </a:t>
            </a:r>
            <a:r>
              <a:rPr lang="en-US" dirty="0" smtClean="0">
                <a:solidFill>
                  <a:srgbClr val="6CB744"/>
                </a:solidFill>
              </a:rPr>
              <a:t>35 </a:t>
            </a:r>
            <a:r>
              <a:rPr lang="en-US" dirty="0">
                <a:solidFill>
                  <a:srgbClr val="6CB744"/>
                </a:solidFill>
              </a:rPr>
              <a:t>patients for heat-related </a:t>
            </a:r>
            <a:r>
              <a:rPr lang="en-US" dirty="0" smtClean="0">
                <a:solidFill>
                  <a:srgbClr val="6CB744"/>
                </a:solidFill>
              </a:rPr>
              <a:t>illnesses, two of whom died (both </a:t>
            </a:r>
            <a:r>
              <a:rPr lang="en-US" dirty="0">
                <a:solidFill>
                  <a:srgbClr val="6CB744"/>
                </a:solidFill>
              </a:rPr>
              <a:t>over the age of 65</a:t>
            </a:r>
            <a:r>
              <a:rPr lang="en-US" dirty="0" smtClean="0">
                <a:solidFill>
                  <a:srgbClr val="6CB744"/>
                </a:solidFill>
              </a:rPr>
              <a:t>).</a:t>
            </a:r>
            <a:endParaRPr lang="en-US" dirty="0">
              <a:solidFill>
                <a:srgbClr val="6CB744"/>
              </a:solidFill>
            </a:endParaRPr>
          </a:p>
          <a:p>
            <a:pPr>
              <a:spcBef>
                <a:spcPts val="0"/>
              </a:spcBef>
              <a:spcAft>
                <a:spcPts val="1200"/>
              </a:spcAft>
            </a:pPr>
            <a:r>
              <a:rPr lang="en-US" dirty="0">
                <a:solidFill>
                  <a:srgbClr val="6CB744"/>
                </a:solidFill>
              </a:rPr>
              <a:t>Patients and staff are heavily reliant on electrical </a:t>
            </a:r>
            <a:r>
              <a:rPr lang="en-US" dirty="0" smtClean="0">
                <a:solidFill>
                  <a:srgbClr val="6CB744"/>
                </a:solidFill>
              </a:rPr>
              <a:t>power, </a:t>
            </a:r>
            <a:r>
              <a:rPr lang="en-US" dirty="0">
                <a:solidFill>
                  <a:srgbClr val="6CB744"/>
                </a:solidFill>
              </a:rPr>
              <a:t>electrified medical equipment, and </a:t>
            </a:r>
            <a:r>
              <a:rPr lang="en-US" dirty="0" smtClean="0">
                <a:solidFill>
                  <a:srgbClr val="6CB744"/>
                </a:solidFill>
              </a:rPr>
              <a:t>elevators for </a:t>
            </a:r>
            <a:r>
              <a:rPr lang="en-US" dirty="0">
                <a:solidFill>
                  <a:srgbClr val="6CB744"/>
                </a:solidFill>
              </a:rPr>
              <a:t>daily operations. Diesel-powered back-up generators provide power during outages and are always stocked with enough fuel to power the hospital for 24 hours. </a:t>
            </a:r>
          </a:p>
        </p:txBody>
      </p:sp>
      <p:pic>
        <p:nvPicPr>
          <p:cNvPr id="3074" name="Picture 2" descr="C:\Users\matthew.t.smith\Documents\Shereen\Game Board\Asset Pngs\Latest asset pngs\4x\Asset 43@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657600"/>
            <a:ext cx="2043113" cy="2051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7469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6002338" cy="4419600"/>
          </a:xfrm>
        </p:spPr>
        <p:txBody>
          <a:bodyPr>
            <a:normAutofit lnSpcReduction="10000"/>
          </a:bodyPr>
          <a:lstStyle/>
          <a:p>
            <a:pPr>
              <a:spcBef>
                <a:spcPts val="0"/>
              </a:spcBef>
              <a:spcAft>
                <a:spcPts val="1200"/>
              </a:spcAft>
            </a:pPr>
            <a:r>
              <a:rPr lang="en-US" b="1" dirty="0">
                <a:solidFill>
                  <a:srgbClr val="6CB744"/>
                </a:solidFill>
              </a:rPr>
              <a:t>Emergency Services (Police / Fire)</a:t>
            </a:r>
            <a:endParaRPr lang="en-US" dirty="0">
              <a:solidFill>
                <a:srgbClr val="FF0000"/>
              </a:solidFill>
            </a:endParaRPr>
          </a:p>
          <a:p>
            <a:pPr>
              <a:spcBef>
                <a:spcPts val="0"/>
              </a:spcBef>
              <a:spcAft>
                <a:spcPts val="1200"/>
              </a:spcAft>
            </a:pPr>
            <a:r>
              <a:rPr lang="en-US" dirty="0">
                <a:solidFill>
                  <a:srgbClr val="6CB744"/>
                </a:solidFill>
              </a:rPr>
              <a:t>The Emergency Services (Police / Fire) buildings were built in 1980 and haven’t gone under any major renovations. </a:t>
            </a:r>
            <a:r>
              <a:rPr lang="en-US" dirty="0" smtClean="0">
                <a:solidFill>
                  <a:srgbClr val="6CB744"/>
                </a:solidFill>
              </a:rPr>
              <a:t>The buildings are located in a relatively hot area of town but have sufficient air conditioning to keep workers comfortable. That said, they don’t have back-up power in case of a power outage.</a:t>
            </a:r>
          </a:p>
          <a:p>
            <a:pPr>
              <a:spcBef>
                <a:spcPts val="0"/>
              </a:spcBef>
              <a:spcAft>
                <a:spcPts val="1200"/>
              </a:spcAft>
            </a:pPr>
            <a:r>
              <a:rPr lang="en-US" dirty="0" smtClean="0">
                <a:solidFill>
                  <a:srgbClr val="6CB744"/>
                </a:solidFill>
              </a:rPr>
              <a:t>Heat waves increase </a:t>
            </a:r>
            <a:r>
              <a:rPr lang="en-US" dirty="0">
                <a:solidFill>
                  <a:srgbClr val="6CB744"/>
                </a:solidFill>
              </a:rPr>
              <a:t>the emergency calls and </a:t>
            </a:r>
            <a:r>
              <a:rPr lang="en-US" dirty="0" smtClean="0">
                <a:solidFill>
                  <a:srgbClr val="6CB744"/>
                </a:solidFill>
              </a:rPr>
              <a:t>response services of </a:t>
            </a:r>
            <a:r>
              <a:rPr lang="en-US" dirty="0">
                <a:solidFill>
                  <a:srgbClr val="6CB744"/>
                </a:solidFill>
              </a:rPr>
              <a:t>the police and </a:t>
            </a:r>
            <a:r>
              <a:rPr lang="en-US" dirty="0" smtClean="0">
                <a:solidFill>
                  <a:srgbClr val="6CB744"/>
                </a:solidFill>
              </a:rPr>
              <a:t>firemen. </a:t>
            </a:r>
            <a:r>
              <a:rPr lang="en-US" dirty="0">
                <a:solidFill>
                  <a:srgbClr val="6CB744"/>
                </a:solidFill>
              </a:rPr>
              <a:t>This puts a strain on these individuals and the city’s resources. </a:t>
            </a:r>
          </a:p>
          <a:p>
            <a:pPr>
              <a:spcBef>
                <a:spcPts val="0"/>
              </a:spcBef>
              <a:spcAft>
                <a:spcPts val="1200"/>
              </a:spcAft>
            </a:pPr>
            <a:r>
              <a:rPr lang="en-US" dirty="0" smtClean="0">
                <a:solidFill>
                  <a:srgbClr val="6CB744"/>
                </a:solidFill>
              </a:rPr>
              <a:t> </a:t>
            </a:r>
            <a:endParaRPr lang="en-US" dirty="0">
              <a:solidFill>
                <a:srgbClr val="6CB744"/>
              </a:solidFill>
            </a:endParaRPr>
          </a:p>
        </p:txBody>
      </p:sp>
      <p:pic>
        <p:nvPicPr>
          <p:cNvPr id="1029" name="Picture 5" descr="C:\Users\matthew.t.smith\Documents\Shereen\Game Board\Asset Pngs\police and fir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3341794"/>
            <a:ext cx="1749425" cy="2601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071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fontScale="92500" lnSpcReduction="1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Senior Center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It is relatively easy and cheap to install and maintain back-up generators that enable continued power supply in the event of a blackout</a:t>
            </a:r>
            <a:r>
              <a:rPr lang="en-US" dirty="0" smtClean="0">
                <a:solidFill>
                  <a:srgbClr val="6CB744"/>
                </a:solidFill>
              </a:rPr>
              <a:t>. </a:t>
            </a:r>
            <a:endParaRPr lang="en-US" dirty="0">
              <a:solidFill>
                <a:srgbClr val="6CB744"/>
              </a:solidFill>
            </a:endParaRPr>
          </a:p>
          <a:p>
            <a:endParaRPr lang="en-US" dirty="0">
              <a:solidFill>
                <a:srgbClr val="6CB744"/>
              </a:solidFill>
            </a:endParaRPr>
          </a:p>
          <a:p>
            <a:r>
              <a:rPr lang="en-US" dirty="0">
                <a:solidFill>
                  <a:srgbClr val="6CB744"/>
                </a:solidFill>
              </a:rPr>
              <a:t>Planting more trees around the Center’s grassy lawn will help provide shade and reduce temperatures on the </a:t>
            </a:r>
            <a:r>
              <a:rPr lang="en-US" dirty="0" smtClean="0">
                <a:solidFill>
                  <a:srgbClr val="6CB744"/>
                </a:solidFill>
              </a:rPr>
              <a:t>property for little cost.</a:t>
            </a:r>
            <a:endParaRPr lang="en-US" dirty="0">
              <a:solidFill>
                <a:srgbClr val="6CB744"/>
              </a:solidFill>
            </a:endParaRPr>
          </a:p>
          <a:p>
            <a:endParaRPr lang="en-US" b="1" dirty="0">
              <a:solidFill>
                <a:srgbClr val="6CB744"/>
              </a:solidFill>
            </a:endParaRPr>
          </a:p>
          <a:p>
            <a:r>
              <a:rPr lang="en-US" dirty="0">
                <a:solidFill>
                  <a:srgbClr val="6CB744"/>
                </a:solidFill>
              </a:rPr>
              <a:t>Making the building more energy efficient will help keep the building cooler. Low effort measures include ensuring windows are properly sealed, ensuring existing insulation is adequate, and applying a cool roof coating to the flat roof.</a:t>
            </a:r>
            <a:endParaRPr lang="en-US" b="1" dirty="0">
              <a:solidFill>
                <a:srgbClr val="6CB744"/>
              </a:solidFill>
            </a:endParaRPr>
          </a:p>
          <a:p>
            <a:endParaRPr lang="en-US" dirty="0">
              <a:solidFill>
                <a:srgbClr val="6CB744"/>
              </a:solidFill>
            </a:endParaRPr>
          </a:p>
          <a:p>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13782571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Power Plant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a:t>
            </a:r>
            <a:r>
              <a:rPr lang="en-US" dirty="0" smtClean="0">
                <a:solidFill>
                  <a:srgbClr val="6CB744"/>
                </a:solidFill>
              </a:rPr>
              <a:t>t </a:t>
            </a:r>
            <a:r>
              <a:rPr lang="en-US" dirty="0">
                <a:solidFill>
                  <a:srgbClr val="6CB744"/>
                </a:solidFill>
              </a:rPr>
              <a:t>is relatively expensive to enhance the existing plant to increase the amount of power provided or expand the power grid to provide redundancy in the event that the </a:t>
            </a:r>
            <a:r>
              <a:rPr lang="en-US" dirty="0" smtClean="0">
                <a:solidFill>
                  <a:srgbClr val="6CB744"/>
                </a:solidFill>
              </a:rPr>
              <a:t>power plant capacity </a:t>
            </a:r>
            <a:r>
              <a:rPr lang="en-US" dirty="0">
                <a:solidFill>
                  <a:srgbClr val="6CB744"/>
                </a:solidFill>
              </a:rPr>
              <a:t>is exceeded.</a:t>
            </a:r>
          </a:p>
          <a:p>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6413040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Emergency Services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smtClean="0">
                <a:solidFill>
                  <a:srgbClr val="6CB744"/>
                </a:solidFill>
              </a:rPr>
              <a:t>It </a:t>
            </a:r>
            <a:r>
              <a:rPr lang="en-US" dirty="0">
                <a:solidFill>
                  <a:srgbClr val="6CB744"/>
                </a:solidFill>
              </a:rPr>
              <a:t>is </a:t>
            </a:r>
            <a:r>
              <a:rPr lang="en-US" dirty="0" smtClean="0">
                <a:solidFill>
                  <a:srgbClr val="6CB744"/>
                </a:solidFill>
              </a:rPr>
              <a:t>moderately </a:t>
            </a:r>
            <a:r>
              <a:rPr lang="en-US" dirty="0">
                <a:solidFill>
                  <a:srgbClr val="6CB744"/>
                </a:solidFill>
              </a:rPr>
              <a:t>difficult and expensive to add solar </a:t>
            </a:r>
            <a:r>
              <a:rPr lang="en-US" dirty="0" smtClean="0">
                <a:solidFill>
                  <a:srgbClr val="6CB744"/>
                </a:solidFill>
              </a:rPr>
              <a:t>and battery storage to enable </a:t>
            </a:r>
            <a:r>
              <a:rPr lang="en-US" dirty="0">
                <a:solidFill>
                  <a:srgbClr val="6CB744"/>
                </a:solidFill>
              </a:rPr>
              <a:t>continued power supply in the event of a blackout. </a:t>
            </a:r>
          </a:p>
          <a:p>
            <a:endParaRPr lang="en-US" dirty="0">
              <a:solidFill>
                <a:srgbClr val="FF0000"/>
              </a:solidFill>
            </a:endParaRPr>
          </a:p>
        </p:txBody>
      </p:sp>
    </p:spTree>
    <p:extLst>
      <p:ext uri="{BB962C8B-B14F-4D97-AF65-F5344CB8AC3E}">
        <p14:creationId xmlns:p14="http://schemas.microsoft.com/office/powerpoint/2010/main" val="31450652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Hospital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While not currently needed, it would be relatively easy to add additional back-up generators to the system. It would be relatively expensive, however, for the hospital to develop a micro-grid as an alternative to the generators. The addition of an on-site solar panel array and battery storage will provide alternative power source in case of an outage and provide redundancy to existing generators.</a:t>
            </a:r>
          </a:p>
          <a:p>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8242349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304800" y="1752600"/>
            <a:ext cx="5562600" cy="4651248"/>
          </a:xfrm>
        </p:spPr>
        <p:txBody>
          <a:bodyPr>
            <a:normAutofit lnSpcReduction="10000"/>
          </a:bodyPr>
          <a:lstStyle/>
          <a:p>
            <a:pPr>
              <a:spcBef>
                <a:spcPts val="0"/>
              </a:spcBef>
              <a:spcAft>
                <a:spcPts val="1200"/>
              </a:spcAft>
            </a:pPr>
            <a:r>
              <a:rPr lang="en-US" b="1" dirty="0" smtClean="0">
                <a:solidFill>
                  <a:srgbClr val="6CB744"/>
                </a:solidFill>
              </a:rPr>
              <a:t>Public Housing – The Townhomes</a:t>
            </a:r>
            <a:endParaRPr lang="en-US" b="1" dirty="0">
              <a:solidFill>
                <a:srgbClr val="6CB744"/>
              </a:solidFill>
            </a:endParaRPr>
          </a:p>
          <a:p>
            <a:pPr>
              <a:spcBef>
                <a:spcPts val="0"/>
              </a:spcBef>
              <a:spcAft>
                <a:spcPts val="1200"/>
              </a:spcAft>
            </a:pPr>
            <a:r>
              <a:rPr lang="en-US" dirty="0">
                <a:solidFill>
                  <a:srgbClr val="6CB744"/>
                </a:solidFill>
              </a:rPr>
              <a:t>The Townhomes were built in the 1970s to provide </a:t>
            </a:r>
            <a:r>
              <a:rPr lang="en-US" dirty="0" smtClean="0">
                <a:solidFill>
                  <a:srgbClr val="6CB744"/>
                </a:solidFill>
              </a:rPr>
              <a:t>public housing </a:t>
            </a:r>
            <a:r>
              <a:rPr lang="en-US" dirty="0">
                <a:solidFill>
                  <a:srgbClr val="6CB744"/>
                </a:solidFill>
              </a:rPr>
              <a:t>for low income </a:t>
            </a:r>
            <a:r>
              <a:rPr lang="en-US" dirty="0" smtClean="0">
                <a:solidFill>
                  <a:srgbClr val="6CB744"/>
                </a:solidFill>
              </a:rPr>
              <a:t>renters and as worker housing. There are 300 </a:t>
            </a:r>
            <a:br>
              <a:rPr lang="en-US" dirty="0" smtClean="0">
                <a:solidFill>
                  <a:srgbClr val="6CB744"/>
                </a:solidFill>
              </a:rPr>
            </a:br>
            <a:r>
              <a:rPr lang="en-US" dirty="0" smtClean="0">
                <a:solidFill>
                  <a:srgbClr val="6CB744"/>
                </a:solidFill>
              </a:rPr>
              <a:t>2-bedroom units. The </a:t>
            </a:r>
            <a:r>
              <a:rPr lang="en-US" dirty="0">
                <a:solidFill>
                  <a:srgbClr val="6CB744"/>
                </a:solidFill>
              </a:rPr>
              <a:t>majority of residents are of color </a:t>
            </a:r>
            <a:r>
              <a:rPr lang="en-US" dirty="0" smtClean="0">
                <a:solidFill>
                  <a:srgbClr val="6CB744"/>
                </a:solidFill>
              </a:rPr>
              <a:t>and / or immigrants. </a:t>
            </a:r>
            <a:endParaRPr lang="en-US" dirty="0">
              <a:solidFill>
                <a:srgbClr val="6CB744"/>
              </a:solidFill>
            </a:endParaRPr>
          </a:p>
          <a:p>
            <a:pPr>
              <a:spcBef>
                <a:spcPts val="0"/>
              </a:spcBef>
              <a:spcAft>
                <a:spcPts val="1200"/>
              </a:spcAft>
            </a:pPr>
            <a:r>
              <a:rPr lang="en-US" dirty="0" smtClean="0">
                <a:solidFill>
                  <a:srgbClr val="6CB744"/>
                </a:solidFill>
              </a:rPr>
              <a:t>It gets excruciatingly hot in the homes in summer. The </a:t>
            </a:r>
            <a:r>
              <a:rPr lang="en-US" dirty="0">
                <a:solidFill>
                  <a:srgbClr val="6CB744"/>
                </a:solidFill>
              </a:rPr>
              <a:t>homes do not have central air conditioning and are known to have poor insulation. During a recent two-day heat wave, the homes became so hot that several complaints were filed against the city by renters because of the lack of safe living conditions. The nearest park is </a:t>
            </a:r>
            <a:r>
              <a:rPr lang="en-US" dirty="0" smtClean="0">
                <a:solidFill>
                  <a:srgbClr val="6CB744"/>
                </a:solidFill>
              </a:rPr>
              <a:t>more than </a:t>
            </a:r>
            <a:r>
              <a:rPr lang="en-US" dirty="0">
                <a:solidFill>
                  <a:srgbClr val="6CB744"/>
                </a:solidFill>
              </a:rPr>
              <a:t>a mile away. </a:t>
            </a:r>
          </a:p>
        </p:txBody>
      </p:sp>
      <p:pic>
        <p:nvPicPr>
          <p:cNvPr id="4098" name="Picture 2" descr="C:\Users\matthew.t.smith\Documents\Shereen\Game Board\Asset Pngs\Latest asset pngs\4x\Asset 45@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200400"/>
            <a:ext cx="3108960" cy="1503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97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a:solidFill>
                  <a:srgbClr val="292D78"/>
                </a:solidFill>
              </a:rPr>
              <a:t>(Public Health, cont.)</a:t>
            </a:r>
          </a:p>
          <a:p>
            <a:endParaRPr lang="en-US" b="1" dirty="0">
              <a:solidFill>
                <a:srgbClr val="292D78"/>
              </a:solidFill>
            </a:endParaRPr>
          </a:p>
          <a:p>
            <a:r>
              <a:rPr lang="en-US" b="1" dirty="0">
                <a:solidFill>
                  <a:srgbClr val="292D78"/>
                </a:solidFill>
              </a:rPr>
              <a:t>Primary Concerns: </a:t>
            </a:r>
          </a:p>
          <a:p>
            <a:r>
              <a:rPr lang="en-US" dirty="0">
                <a:solidFill>
                  <a:srgbClr val="292D78"/>
                </a:solidFill>
              </a:rPr>
              <a:t>Hospital, Senior Center, </a:t>
            </a:r>
            <a:r>
              <a:rPr lang="en-US" dirty="0" smtClean="0">
                <a:solidFill>
                  <a:srgbClr val="292D78"/>
                </a:solidFill>
              </a:rPr>
              <a:t>Emergency </a:t>
            </a:r>
            <a:r>
              <a:rPr lang="en-US" dirty="0">
                <a:solidFill>
                  <a:srgbClr val="292D78"/>
                </a:solidFill>
              </a:rPr>
              <a:t>Services </a:t>
            </a:r>
            <a:r>
              <a:rPr lang="en-US" dirty="0" smtClean="0">
                <a:solidFill>
                  <a:srgbClr val="292D78"/>
                </a:solidFill>
              </a:rPr>
              <a:t>(Police/Fire)</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City Park, Main Roadway</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a:solidFill>
                  <a:srgbClr val="292D78"/>
                </a:solidFill>
              </a:rPr>
              <a:t>Elderly, Babies, </a:t>
            </a:r>
            <a:r>
              <a:rPr lang="en-US" dirty="0" smtClean="0">
                <a:solidFill>
                  <a:srgbClr val="292D78"/>
                </a:solidFill>
              </a:rPr>
              <a:t>Chronically/acutely </a:t>
            </a:r>
            <a:r>
              <a:rPr lang="en-US" dirty="0">
                <a:solidFill>
                  <a:srgbClr val="292D78"/>
                </a:solidFill>
              </a:rPr>
              <a:t>ill, Outdoor </a:t>
            </a:r>
            <a:r>
              <a:rPr lang="en-US" dirty="0" smtClean="0">
                <a:solidFill>
                  <a:srgbClr val="292D78"/>
                </a:solidFill>
              </a:rPr>
              <a:t>workers</a:t>
            </a:r>
            <a:r>
              <a:rPr lang="en-US" dirty="0">
                <a:solidFill>
                  <a:srgbClr val="292D78"/>
                </a:solidFill>
              </a:rPr>
              <a:t>, Pregnant w</a:t>
            </a:r>
            <a:r>
              <a:rPr lang="en-US" dirty="0" smtClean="0">
                <a:solidFill>
                  <a:srgbClr val="292D78"/>
                </a:solidFill>
              </a:rPr>
              <a:t>omen, Faith-based community</a:t>
            </a:r>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9394720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304800" y="1752600"/>
            <a:ext cx="6705600" cy="4724400"/>
          </a:xfrm>
        </p:spPr>
        <p:txBody>
          <a:bodyPr>
            <a:normAutofit lnSpcReduction="10000"/>
          </a:bodyPr>
          <a:lstStyle/>
          <a:p>
            <a:pPr>
              <a:spcBef>
                <a:spcPts val="0"/>
              </a:spcBef>
              <a:spcAft>
                <a:spcPts val="1200"/>
              </a:spcAft>
            </a:pPr>
            <a:r>
              <a:rPr lang="en-US" b="1" dirty="0" smtClean="0">
                <a:solidFill>
                  <a:srgbClr val="6CB744"/>
                </a:solidFill>
              </a:rPr>
              <a:t>Public Transit Route</a:t>
            </a:r>
            <a:endParaRPr lang="en-US" b="1" dirty="0">
              <a:solidFill>
                <a:srgbClr val="6CB744"/>
              </a:solidFill>
            </a:endParaRPr>
          </a:p>
          <a:p>
            <a:pPr>
              <a:spcBef>
                <a:spcPts val="0"/>
              </a:spcBef>
              <a:spcAft>
                <a:spcPts val="1200"/>
              </a:spcAft>
            </a:pPr>
            <a:r>
              <a:rPr lang="en-US" dirty="0" smtClean="0">
                <a:solidFill>
                  <a:srgbClr val="6CB744"/>
                </a:solidFill>
              </a:rPr>
              <a:t>The city’s public transit system opened in the 1950s with bus service along all the city’s main roadway. The </a:t>
            </a:r>
            <a:r>
              <a:rPr lang="en-US" dirty="0">
                <a:solidFill>
                  <a:srgbClr val="6CB744"/>
                </a:solidFill>
              </a:rPr>
              <a:t>light rail </a:t>
            </a:r>
            <a:r>
              <a:rPr lang="en-US" dirty="0" smtClean="0">
                <a:solidFill>
                  <a:srgbClr val="6CB744"/>
                </a:solidFill>
              </a:rPr>
              <a:t>line </a:t>
            </a:r>
            <a:r>
              <a:rPr lang="en-US" dirty="0">
                <a:solidFill>
                  <a:srgbClr val="6CB744"/>
                </a:solidFill>
              </a:rPr>
              <a:t>opened in 2005 and was built to support the town’s growing commuter base </a:t>
            </a:r>
            <a:r>
              <a:rPr lang="en-US" dirty="0" smtClean="0">
                <a:solidFill>
                  <a:srgbClr val="6CB744"/>
                </a:solidFill>
              </a:rPr>
              <a:t>and tourist </a:t>
            </a:r>
            <a:r>
              <a:rPr lang="en-US" dirty="0">
                <a:solidFill>
                  <a:srgbClr val="6CB744"/>
                </a:solidFill>
              </a:rPr>
              <a:t>economy. </a:t>
            </a:r>
            <a:r>
              <a:rPr lang="en-US" dirty="0" smtClean="0">
                <a:solidFill>
                  <a:srgbClr val="6CB744"/>
                </a:solidFill>
              </a:rPr>
              <a:t>The light </a:t>
            </a:r>
            <a:r>
              <a:rPr lang="en-US" dirty="0">
                <a:solidFill>
                  <a:srgbClr val="6CB744"/>
                </a:solidFill>
              </a:rPr>
              <a:t>rail system has the highest ridership </a:t>
            </a:r>
            <a:r>
              <a:rPr lang="en-US" dirty="0" smtClean="0">
                <a:solidFill>
                  <a:srgbClr val="6CB744"/>
                </a:solidFill>
              </a:rPr>
              <a:t>among the </a:t>
            </a:r>
            <a:r>
              <a:rPr lang="en-US" dirty="0">
                <a:solidFill>
                  <a:srgbClr val="6CB744"/>
                </a:solidFill>
              </a:rPr>
              <a:t>city’s public transit </a:t>
            </a:r>
            <a:r>
              <a:rPr lang="en-US" dirty="0" smtClean="0">
                <a:solidFill>
                  <a:srgbClr val="6CB744"/>
                </a:solidFill>
              </a:rPr>
              <a:t>options. </a:t>
            </a:r>
          </a:p>
          <a:p>
            <a:pPr>
              <a:spcBef>
                <a:spcPts val="0"/>
              </a:spcBef>
              <a:spcAft>
                <a:spcPts val="1200"/>
              </a:spcAft>
            </a:pPr>
            <a:r>
              <a:rPr lang="en-US" dirty="0" smtClean="0">
                <a:solidFill>
                  <a:srgbClr val="6CB744"/>
                </a:solidFill>
              </a:rPr>
              <a:t>During </a:t>
            </a:r>
            <a:r>
              <a:rPr lang="en-US" dirty="0">
                <a:solidFill>
                  <a:srgbClr val="6CB744"/>
                </a:solidFill>
              </a:rPr>
              <a:t>past heat waves, there was some minor buckling of one stretch of rail line, and communication boxes lost power, leading to massive system delays</a:t>
            </a:r>
            <a:r>
              <a:rPr lang="en-US" dirty="0" smtClean="0">
                <a:solidFill>
                  <a:srgbClr val="6CB744"/>
                </a:solidFill>
              </a:rPr>
              <a:t>. </a:t>
            </a:r>
            <a:r>
              <a:rPr lang="en-US" dirty="0">
                <a:solidFill>
                  <a:srgbClr val="6CB744"/>
                </a:solidFill>
              </a:rPr>
              <a:t>Several outdoor transit workers </a:t>
            </a:r>
            <a:r>
              <a:rPr lang="en-US" dirty="0" smtClean="0">
                <a:solidFill>
                  <a:srgbClr val="6CB744"/>
                </a:solidFill>
              </a:rPr>
              <a:t>were told </a:t>
            </a:r>
            <a:r>
              <a:rPr lang="en-US" dirty="0">
                <a:solidFill>
                  <a:srgbClr val="6CB744"/>
                </a:solidFill>
              </a:rPr>
              <a:t>to not </a:t>
            </a:r>
            <a:r>
              <a:rPr lang="en-US" dirty="0" smtClean="0">
                <a:solidFill>
                  <a:srgbClr val="6CB744"/>
                </a:solidFill>
              </a:rPr>
              <a:t>report to work for three days because </a:t>
            </a:r>
            <a:r>
              <a:rPr lang="en-US" dirty="0">
                <a:solidFill>
                  <a:srgbClr val="6CB744"/>
                </a:solidFill>
              </a:rPr>
              <a:t>of </a:t>
            </a:r>
            <a:r>
              <a:rPr lang="en-US" dirty="0" smtClean="0">
                <a:solidFill>
                  <a:srgbClr val="6CB744"/>
                </a:solidFill>
              </a:rPr>
              <a:t>unsafe </a:t>
            </a:r>
            <a:r>
              <a:rPr lang="en-US" dirty="0">
                <a:solidFill>
                  <a:srgbClr val="6CB744"/>
                </a:solidFill>
              </a:rPr>
              <a:t>working conditions. They were not </a:t>
            </a:r>
            <a:r>
              <a:rPr lang="en-US" dirty="0" smtClean="0">
                <a:solidFill>
                  <a:srgbClr val="6CB744"/>
                </a:solidFill>
              </a:rPr>
              <a:t>compensated, </a:t>
            </a:r>
            <a:r>
              <a:rPr lang="en-US" dirty="0">
                <a:solidFill>
                  <a:srgbClr val="6CB744"/>
                </a:solidFill>
              </a:rPr>
              <a:t>leading to major complaints. </a:t>
            </a:r>
            <a:r>
              <a:rPr lang="en-US" dirty="0" smtClean="0">
                <a:solidFill>
                  <a:srgbClr val="6CB744"/>
                </a:solidFill>
              </a:rPr>
              <a:t>The buses’ AC systems are old and malfunction, but the light rail AC system is quite good. </a:t>
            </a:r>
            <a:endParaRPr lang="en-US" dirty="0">
              <a:solidFill>
                <a:srgbClr val="6CB744"/>
              </a:solidFill>
            </a:endParaRPr>
          </a:p>
        </p:txBody>
      </p:sp>
      <p:pic>
        <p:nvPicPr>
          <p:cNvPr id="7" name="Picture 4" descr="C:\Users\matthew.t.smith\Documents\Shereen\Game Board\Asset Pngs\Latest asset pngs\4x\Asset 25@4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8100" b="64327"/>
          <a:stretch/>
        </p:blipFill>
        <p:spPr bwMode="auto">
          <a:xfrm>
            <a:off x="7010400" y="2057400"/>
            <a:ext cx="2119745"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425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304800" y="1981200"/>
            <a:ext cx="6230938" cy="4419600"/>
          </a:xfrm>
        </p:spPr>
        <p:txBody>
          <a:bodyPr>
            <a:normAutofit fontScale="92500" lnSpcReduction="20000"/>
          </a:bodyPr>
          <a:lstStyle/>
          <a:p>
            <a:pPr>
              <a:spcBef>
                <a:spcPts val="0"/>
              </a:spcBef>
              <a:spcAft>
                <a:spcPts val="1200"/>
              </a:spcAft>
            </a:pPr>
            <a:r>
              <a:rPr lang="en-US" b="1" dirty="0" smtClean="0">
                <a:solidFill>
                  <a:srgbClr val="6CB744"/>
                </a:solidFill>
              </a:rPr>
              <a:t>Rural Area</a:t>
            </a:r>
            <a:endParaRPr lang="en-US" b="1" dirty="0">
              <a:solidFill>
                <a:srgbClr val="6CB744"/>
              </a:solidFill>
            </a:endParaRPr>
          </a:p>
          <a:p>
            <a:pPr>
              <a:spcBef>
                <a:spcPts val="0"/>
              </a:spcBef>
              <a:spcAft>
                <a:spcPts val="1200"/>
              </a:spcAft>
            </a:pPr>
            <a:r>
              <a:rPr lang="en-US" dirty="0">
                <a:solidFill>
                  <a:srgbClr val="6CB744"/>
                </a:solidFill>
              </a:rPr>
              <a:t>The </a:t>
            </a:r>
            <a:r>
              <a:rPr lang="en-US" dirty="0" smtClean="0">
                <a:solidFill>
                  <a:srgbClr val="6CB744"/>
                </a:solidFill>
              </a:rPr>
              <a:t>rural area is </a:t>
            </a:r>
            <a:r>
              <a:rPr lang="en-US" dirty="0">
                <a:solidFill>
                  <a:srgbClr val="6CB744"/>
                </a:solidFill>
              </a:rPr>
              <a:t>located on the </a:t>
            </a:r>
            <a:r>
              <a:rPr lang="en-US" dirty="0" smtClean="0">
                <a:solidFill>
                  <a:srgbClr val="6CB744"/>
                </a:solidFill>
              </a:rPr>
              <a:t>outskirts of town, with many farms producing the </a:t>
            </a:r>
            <a:r>
              <a:rPr lang="en-US" dirty="0">
                <a:solidFill>
                  <a:srgbClr val="6CB744"/>
                </a:solidFill>
              </a:rPr>
              <a:t>area’s primary cash crop, wheat. I</a:t>
            </a:r>
            <a:r>
              <a:rPr lang="en-US" dirty="0" smtClean="0">
                <a:solidFill>
                  <a:srgbClr val="6CB744"/>
                </a:solidFill>
              </a:rPr>
              <a:t>rrigation comes from the river and, to a lesser extent, the water utility. </a:t>
            </a:r>
            <a:r>
              <a:rPr lang="en-US" dirty="0">
                <a:solidFill>
                  <a:srgbClr val="6CB744"/>
                </a:solidFill>
              </a:rPr>
              <a:t>F</a:t>
            </a:r>
            <a:r>
              <a:rPr lang="en-US" dirty="0" smtClean="0">
                <a:solidFill>
                  <a:srgbClr val="6CB744"/>
                </a:solidFill>
              </a:rPr>
              <a:t>arms have </a:t>
            </a:r>
            <a:r>
              <a:rPr lang="en-US" dirty="0">
                <a:solidFill>
                  <a:srgbClr val="6CB744"/>
                </a:solidFill>
              </a:rPr>
              <a:t>experienced </a:t>
            </a:r>
            <a:r>
              <a:rPr lang="en-US" dirty="0" smtClean="0">
                <a:solidFill>
                  <a:srgbClr val="6CB744"/>
                </a:solidFill>
              </a:rPr>
              <a:t>crop losses during years with long heatwaves. </a:t>
            </a:r>
            <a:r>
              <a:rPr lang="en-US" dirty="0">
                <a:solidFill>
                  <a:srgbClr val="6CB744"/>
                </a:solidFill>
              </a:rPr>
              <a:t>In addition, </a:t>
            </a:r>
            <a:r>
              <a:rPr lang="en-US" dirty="0" smtClean="0">
                <a:solidFill>
                  <a:srgbClr val="6CB744"/>
                </a:solidFill>
              </a:rPr>
              <a:t>there </a:t>
            </a:r>
            <a:r>
              <a:rPr lang="en-US" dirty="0">
                <a:solidFill>
                  <a:srgbClr val="6CB744"/>
                </a:solidFill>
              </a:rPr>
              <a:t>are several days </a:t>
            </a:r>
            <a:r>
              <a:rPr lang="en-US" dirty="0" smtClean="0">
                <a:solidFill>
                  <a:srgbClr val="6CB744"/>
                </a:solidFill>
              </a:rPr>
              <a:t>annually that </a:t>
            </a:r>
            <a:r>
              <a:rPr lang="en-US" dirty="0">
                <a:solidFill>
                  <a:srgbClr val="6CB744"/>
                </a:solidFill>
              </a:rPr>
              <a:t>farm workers are not able to work because of </a:t>
            </a:r>
            <a:r>
              <a:rPr lang="en-US" dirty="0" smtClean="0">
                <a:solidFill>
                  <a:srgbClr val="6CB744"/>
                </a:solidFill>
              </a:rPr>
              <a:t>heat. </a:t>
            </a:r>
            <a:r>
              <a:rPr lang="en-US" dirty="0">
                <a:solidFill>
                  <a:srgbClr val="6CB744"/>
                </a:solidFill>
              </a:rPr>
              <a:t>This shuts down production, with negative impacts for </a:t>
            </a:r>
            <a:r>
              <a:rPr lang="en-US" dirty="0" smtClean="0">
                <a:solidFill>
                  <a:srgbClr val="6CB744"/>
                </a:solidFill>
              </a:rPr>
              <a:t>workers</a:t>
            </a:r>
            <a:r>
              <a:rPr lang="en-US" dirty="0">
                <a:solidFill>
                  <a:srgbClr val="6CB744"/>
                </a:solidFill>
              </a:rPr>
              <a:t>, farm </a:t>
            </a:r>
            <a:r>
              <a:rPr lang="en-US" dirty="0" smtClean="0">
                <a:solidFill>
                  <a:srgbClr val="6CB744"/>
                </a:solidFill>
              </a:rPr>
              <a:t>owners, </a:t>
            </a:r>
            <a:r>
              <a:rPr lang="en-US" dirty="0">
                <a:solidFill>
                  <a:srgbClr val="6CB744"/>
                </a:solidFill>
              </a:rPr>
              <a:t>and the city’s economy. </a:t>
            </a:r>
            <a:r>
              <a:rPr lang="en-US" dirty="0" smtClean="0">
                <a:solidFill>
                  <a:srgbClr val="6CB744"/>
                </a:solidFill>
              </a:rPr>
              <a:t>At the same time, the </a:t>
            </a:r>
            <a:r>
              <a:rPr lang="en-US" dirty="0">
                <a:solidFill>
                  <a:srgbClr val="6CB744"/>
                </a:solidFill>
              </a:rPr>
              <a:t>average </a:t>
            </a:r>
            <a:r>
              <a:rPr lang="en-US" dirty="0" smtClean="0">
                <a:solidFill>
                  <a:srgbClr val="6CB744"/>
                </a:solidFill>
              </a:rPr>
              <a:t>annual temperature increase has lengthened the growing season, enabling additional production.</a:t>
            </a:r>
            <a:endParaRPr lang="en-US" dirty="0">
              <a:solidFill>
                <a:srgbClr val="6CB744"/>
              </a:solidFill>
            </a:endParaRPr>
          </a:p>
          <a:p>
            <a:pPr>
              <a:spcBef>
                <a:spcPts val="0"/>
              </a:spcBef>
              <a:spcAft>
                <a:spcPts val="1200"/>
              </a:spcAft>
            </a:pPr>
            <a:r>
              <a:rPr lang="en-US" dirty="0" smtClean="0">
                <a:solidFill>
                  <a:srgbClr val="6CB744"/>
                </a:solidFill>
              </a:rPr>
              <a:t>Farms still employ </a:t>
            </a:r>
            <a:r>
              <a:rPr lang="en-US" dirty="0">
                <a:solidFill>
                  <a:srgbClr val="6CB744"/>
                </a:solidFill>
              </a:rPr>
              <a:t>6% of the </a:t>
            </a:r>
            <a:r>
              <a:rPr lang="en-US" dirty="0" smtClean="0">
                <a:solidFill>
                  <a:srgbClr val="6CB744"/>
                </a:solidFill>
              </a:rPr>
              <a:t>city, with </a:t>
            </a:r>
            <a:r>
              <a:rPr lang="en-US" dirty="0">
                <a:solidFill>
                  <a:srgbClr val="6CB744"/>
                </a:solidFill>
              </a:rPr>
              <a:t>many </a:t>
            </a:r>
            <a:r>
              <a:rPr lang="en-US" dirty="0" smtClean="0">
                <a:solidFill>
                  <a:srgbClr val="6CB744"/>
                </a:solidFill>
              </a:rPr>
              <a:t>workers </a:t>
            </a:r>
            <a:r>
              <a:rPr lang="en-US" dirty="0">
                <a:solidFill>
                  <a:srgbClr val="6CB744"/>
                </a:solidFill>
              </a:rPr>
              <a:t>receiving minimum </a:t>
            </a:r>
            <a:r>
              <a:rPr lang="en-US" dirty="0" smtClean="0">
                <a:solidFill>
                  <a:srgbClr val="6CB744"/>
                </a:solidFill>
              </a:rPr>
              <a:t>wage, but the rural area generally speaking is experiencing population decline as young people leave to seek jobs they find more desirable. </a:t>
            </a:r>
            <a:endParaRPr lang="en-US" dirty="0">
              <a:solidFill>
                <a:srgbClr val="6CB744"/>
              </a:solidFill>
            </a:endParaRPr>
          </a:p>
        </p:txBody>
      </p:sp>
      <p:pic>
        <p:nvPicPr>
          <p:cNvPr id="5122" name="Picture 2" descr="C:\Users\matthew.t.smith\Documents\Shereen\Game Board\Asset Pngs\Latest asset pngs\4x\Asset 48@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4495800"/>
            <a:ext cx="1449342" cy="139541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matthew.t.smith\Documents\Shereen\Game Board\Asset Pngs\Latest asset pngs\4x\Asset 49@4x.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4035"/>
          <a:stretch/>
        </p:blipFill>
        <p:spPr bwMode="auto">
          <a:xfrm>
            <a:off x="7013529" y="3440481"/>
            <a:ext cx="2130471" cy="103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44461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087937" cy="4419600"/>
          </a:xfrm>
        </p:spPr>
        <p:txBody>
          <a:bodyPr>
            <a:normAutofit lnSpcReduction="10000"/>
          </a:bodyPr>
          <a:lstStyle/>
          <a:p>
            <a:pPr>
              <a:spcBef>
                <a:spcPts val="0"/>
              </a:spcBef>
              <a:spcAft>
                <a:spcPts val="1200"/>
              </a:spcAft>
            </a:pPr>
            <a:r>
              <a:rPr lang="en-US" b="1" dirty="0">
                <a:solidFill>
                  <a:srgbClr val="6CB744"/>
                </a:solidFill>
              </a:rPr>
              <a:t>Water Treatment Plant</a:t>
            </a:r>
          </a:p>
          <a:p>
            <a:pPr>
              <a:spcBef>
                <a:spcPts val="0"/>
              </a:spcBef>
              <a:spcAft>
                <a:spcPts val="1200"/>
              </a:spcAft>
            </a:pPr>
            <a:r>
              <a:rPr lang="en-US" dirty="0">
                <a:solidFill>
                  <a:srgbClr val="6CB744"/>
                </a:solidFill>
              </a:rPr>
              <a:t>Originally built in the 1930s, the town’s main water treatment plant supplies drinking water to </a:t>
            </a:r>
            <a:r>
              <a:rPr lang="en-US" dirty="0" smtClean="0">
                <a:solidFill>
                  <a:srgbClr val="6CB744"/>
                </a:solidFill>
              </a:rPr>
              <a:t>residents and irrigation to the local farming community. </a:t>
            </a:r>
            <a:r>
              <a:rPr lang="en-US" dirty="0">
                <a:solidFill>
                  <a:srgbClr val="6CB744"/>
                </a:solidFill>
              </a:rPr>
              <a:t>It was renovated in 1970 to accommodate growing water demand. Maximum capacity is 20 MGD. </a:t>
            </a:r>
            <a:endParaRPr lang="en-US" dirty="0" smtClean="0">
              <a:solidFill>
                <a:srgbClr val="6CB744"/>
              </a:solidFill>
            </a:endParaRPr>
          </a:p>
          <a:p>
            <a:pPr>
              <a:spcBef>
                <a:spcPts val="0"/>
              </a:spcBef>
              <a:spcAft>
                <a:spcPts val="1200"/>
              </a:spcAft>
            </a:pPr>
            <a:r>
              <a:rPr lang="en-US" dirty="0" smtClean="0">
                <a:solidFill>
                  <a:srgbClr val="6CB744"/>
                </a:solidFill>
              </a:rPr>
              <a:t>The </a:t>
            </a:r>
            <a:r>
              <a:rPr lang="en-US" dirty="0">
                <a:solidFill>
                  <a:srgbClr val="6CB744"/>
                </a:solidFill>
              </a:rPr>
              <a:t>water pipes occasionally lose pressure in some parts of the city when water use is </a:t>
            </a:r>
            <a:r>
              <a:rPr lang="en-US" dirty="0" smtClean="0">
                <a:solidFill>
                  <a:srgbClr val="6CB744"/>
                </a:solidFill>
              </a:rPr>
              <a:t>high for cooling needs and increased irrigation demands. </a:t>
            </a:r>
            <a:r>
              <a:rPr lang="en-US" dirty="0">
                <a:solidFill>
                  <a:srgbClr val="6CB744"/>
                </a:solidFill>
              </a:rPr>
              <a:t>This has been the case in past heat waves, but the consequences have been minimal.</a:t>
            </a:r>
          </a:p>
        </p:txBody>
      </p:sp>
      <p:pic>
        <p:nvPicPr>
          <p:cNvPr id="6146" name="Picture 2" descr="C:\Users\matthew.t.smith\Documents\Shereen\Game Board\Asset Pngs\Latest asset pngs\4x\Asset 39@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648200"/>
            <a:ext cx="2274526" cy="1128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7659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7086600" cy="5794248"/>
          </a:xfrm>
          <a:prstGeom prst="rect">
            <a:avLst/>
          </a:prstGeom>
        </p:spPr>
        <p:txBody>
          <a:bodyPr vert="horz">
            <a:normAutofit fontScale="925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Public Transit Route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Modifying established rail lines by, for example, </a:t>
            </a:r>
            <a:r>
              <a:rPr lang="en-US" dirty="0" smtClean="0">
                <a:solidFill>
                  <a:srgbClr val="6CB744"/>
                </a:solidFill>
              </a:rPr>
              <a:t>re-laying track with expansion </a:t>
            </a:r>
            <a:r>
              <a:rPr lang="en-US" dirty="0">
                <a:solidFill>
                  <a:srgbClr val="6CB744"/>
                </a:solidFill>
              </a:rPr>
              <a:t>joints </a:t>
            </a:r>
            <a:r>
              <a:rPr lang="en-US" dirty="0" smtClean="0">
                <a:solidFill>
                  <a:srgbClr val="6CB744"/>
                </a:solidFill>
              </a:rPr>
              <a:t>is </a:t>
            </a:r>
            <a:r>
              <a:rPr lang="en-US" dirty="0">
                <a:solidFill>
                  <a:srgbClr val="6CB744"/>
                </a:solidFill>
              </a:rPr>
              <a:t>relatively difficult and expensive. </a:t>
            </a:r>
            <a:endParaRPr lang="en-US" dirty="0" smtClean="0">
              <a:solidFill>
                <a:srgbClr val="6CB744"/>
              </a:solidFill>
            </a:endParaRPr>
          </a:p>
          <a:p>
            <a:endParaRPr lang="en-US" dirty="0" smtClean="0">
              <a:solidFill>
                <a:srgbClr val="6CB744"/>
              </a:solidFill>
            </a:endParaRPr>
          </a:p>
          <a:p>
            <a:r>
              <a:rPr lang="en-US" dirty="0" smtClean="0">
                <a:solidFill>
                  <a:srgbClr val="6CB744"/>
                </a:solidFill>
              </a:rPr>
              <a:t>Painting the sides of the rails white so they absorb less heat and are therefore less likely to buckle is relatively inexpensive.</a:t>
            </a:r>
          </a:p>
          <a:p>
            <a:endParaRPr lang="en-US" dirty="0" smtClean="0">
              <a:solidFill>
                <a:srgbClr val="6CB744"/>
              </a:solidFill>
            </a:endParaRPr>
          </a:p>
          <a:p>
            <a:r>
              <a:rPr lang="en-US" dirty="0" smtClean="0">
                <a:solidFill>
                  <a:srgbClr val="6CB744"/>
                </a:solidFill>
              </a:rPr>
              <a:t>Adding hydration and shade options for public transit riders to reduce heat-related illness and uncomfortable conditions is relatively easy. </a:t>
            </a:r>
          </a:p>
          <a:p>
            <a:endParaRPr lang="en-US" dirty="0" smtClean="0">
              <a:solidFill>
                <a:srgbClr val="6CB744"/>
              </a:solidFill>
            </a:endParaRPr>
          </a:p>
          <a:p>
            <a:r>
              <a:rPr lang="en-US" dirty="0" smtClean="0">
                <a:solidFill>
                  <a:srgbClr val="6CB744"/>
                </a:solidFill>
              </a:rPr>
              <a:t>Adding </a:t>
            </a:r>
            <a:r>
              <a:rPr lang="en-US" dirty="0">
                <a:solidFill>
                  <a:srgbClr val="6CB744"/>
                </a:solidFill>
              </a:rPr>
              <a:t>a backup power supply, such </a:t>
            </a:r>
            <a:r>
              <a:rPr lang="en-US" dirty="0" smtClean="0">
                <a:solidFill>
                  <a:srgbClr val="6CB744"/>
                </a:solidFill>
              </a:rPr>
              <a:t>as solar, battery storage, and/or generators, </a:t>
            </a:r>
            <a:r>
              <a:rPr lang="en-US" dirty="0">
                <a:solidFill>
                  <a:srgbClr val="6CB744"/>
                </a:solidFill>
              </a:rPr>
              <a:t>is </a:t>
            </a:r>
            <a:r>
              <a:rPr lang="en-US" dirty="0" smtClean="0">
                <a:solidFill>
                  <a:srgbClr val="6CB744"/>
                </a:solidFill>
              </a:rPr>
              <a:t>generally an </a:t>
            </a:r>
            <a:r>
              <a:rPr lang="en-US" dirty="0">
                <a:solidFill>
                  <a:srgbClr val="6CB744"/>
                </a:solidFill>
              </a:rPr>
              <a:t>easy modification to the </a:t>
            </a:r>
            <a:r>
              <a:rPr lang="en-US" dirty="0" smtClean="0">
                <a:solidFill>
                  <a:srgbClr val="6CB744"/>
                </a:solidFill>
              </a:rPr>
              <a:t>system in the event of a grid outage, but given the size of the system, would be expensive. </a:t>
            </a:r>
            <a:endParaRPr lang="en-US" b="1" dirty="0">
              <a:solidFill>
                <a:srgbClr val="6CB744"/>
              </a:solidFill>
            </a:endParaRPr>
          </a:p>
        </p:txBody>
      </p:sp>
    </p:spTree>
    <p:extLst>
      <p:ext uri="{BB962C8B-B14F-4D97-AF65-F5344CB8AC3E}">
        <p14:creationId xmlns:p14="http://schemas.microsoft.com/office/powerpoint/2010/main" val="1860414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57912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Public Housing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Installing central air conditioning or insulation would be a moderately expensive modification</a:t>
            </a:r>
            <a:r>
              <a:rPr lang="en-US" dirty="0" smtClean="0">
                <a:solidFill>
                  <a:srgbClr val="6CB744"/>
                </a:solidFill>
              </a:rPr>
              <a:t>. Providing </a:t>
            </a:r>
            <a:r>
              <a:rPr lang="en-US" dirty="0">
                <a:solidFill>
                  <a:srgbClr val="6CB744"/>
                </a:solidFill>
              </a:rPr>
              <a:t>window AC units to residents would be a relatively easy and cheap modification. Changing the roofing materials to be cool roof options (light colored or reflective) would be a relatively expensive modification</a:t>
            </a:r>
            <a:r>
              <a:rPr lang="en-US" dirty="0" smtClean="0">
                <a:solidFill>
                  <a:srgbClr val="6CB744"/>
                </a:solidFill>
              </a:rPr>
              <a:t>.</a:t>
            </a:r>
          </a:p>
          <a:p>
            <a:endParaRPr lang="en-US" dirty="0" smtClean="0">
              <a:solidFill>
                <a:srgbClr val="6CB744"/>
              </a:solidFill>
            </a:endParaRPr>
          </a:p>
          <a:p>
            <a:r>
              <a:rPr lang="en-US" dirty="0" smtClean="0">
                <a:solidFill>
                  <a:srgbClr val="6CB744"/>
                </a:solidFill>
              </a:rPr>
              <a:t>The </a:t>
            </a:r>
            <a:r>
              <a:rPr lang="en-US" dirty="0">
                <a:solidFill>
                  <a:srgbClr val="6CB744"/>
                </a:solidFill>
              </a:rPr>
              <a:t>homes could be made more energy </a:t>
            </a:r>
            <a:r>
              <a:rPr lang="en-US" dirty="0" smtClean="0">
                <a:solidFill>
                  <a:srgbClr val="6CB744"/>
                </a:solidFill>
              </a:rPr>
              <a:t>efficient by sealing </a:t>
            </a:r>
            <a:r>
              <a:rPr lang="en-US" dirty="0">
                <a:solidFill>
                  <a:srgbClr val="6CB744"/>
                </a:solidFill>
              </a:rPr>
              <a:t>the windows properly </a:t>
            </a:r>
            <a:r>
              <a:rPr lang="en-US" dirty="0" smtClean="0">
                <a:solidFill>
                  <a:srgbClr val="6CB744"/>
                </a:solidFill>
              </a:rPr>
              <a:t>and </a:t>
            </a:r>
            <a:r>
              <a:rPr lang="en-US" dirty="0">
                <a:solidFill>
                  <a:srgbClr val="6CB744"/>
                </a:solidFill>
              </a:rPr>
              <a:t>ensuring existing insulation amount is adequate</a:t>
            </a:r>
            <a:r>
              <a:rPr lang="en-US" dirty="0" smtClean="0">
                <a:solidFill>
                  <a:srgbClr val="6CB744"/>
                </a:solidFill>
              </a:rPr>
              <a:t>. This requires relatively limited effort.</a:t>
            </a:r>
            <a:endParaRPr lang="en-US" b="1" dirty="0">
              <a:solidFill>
                <a:srgbClr val="6CB744"/>
              </a:solidFill>
            </a:endParaRPr>
          </a:p>
          <a:p>
            <a:r>
              <a:rPr lang="en-US" dirty="0" smtClean="0">
                <a:solidFill>
                  <a:srgbClr val="6CB744"/>
                </a:solidFill>
              </a:rPr>
              <a:t> </a:t>
            </a:r>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2001980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a:solidFill>
                  <a:srgbClr val="6CB744"/>
                </a:solidFill>
              </a:rPr>
              <a:t>Water Treatment Plant (cont.)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Increasing the capacity of the water plant to accommodate for occasional loss of pressure would be costly and difficult to implement. </a:t>
            </a:r>
            <a:endParaRPr lang="en-US" b="1" dirty="0">
              <a:solidFill>
                <a:srgbClr val="6CB744"/>
              </a:solidFill>
            </a:endParaRPr>
          </a:p>
          <a:p>
            <a:endParaRPr lang="en-US" b="1" dirty="0">
              <a:solidFill>
                <a:srgbClr val="6CB744"/>
              </a:solidFill>
            </a:endParaRPr>
          </a:p>
        </p:txBody>
      </p:sp>
    </p:spTree>
    <p:extLst>
      <p:ext uri="{BB962C8B-B14F-4D97-AF65-F5344CB8AC3E}">
        <p14:creationId xmlns:p14="http://schemas.microsoft.com/office/powerpoint/2010/main" val="16327470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Rural Area(cont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Changing to a strain of wheat better suited to hotter conditions is a relatively easy and accessible modification to the system; Establishment of shaded areas with tree canopy cover, as well as adding additional water breaks to the work day, are relatively easy ways to protect worker health and safety. </a:t>
            </a:r>
          </a:p>
        </p:txBody>
      </p:sp>
    </p:spTree>
    <p:extLst>
      <p:ext uri="{BB962C8B-B14F-4D97-AF65-F5344CB8AC3E}">
        <p14:creationId xmlns:p14="http://schemas.microsoft.com/office/powerpoint/2010/main" val="6796584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011737" cy="4419600"/>
          </a:xfrm>
        </p:spPr>
        <p:txBody>
          <a:bodyPr>
            <a:normAutofit fontScale="92500" lnSpcReduction="10000"/>
          </a:bodyPr>
          <a:lstStyle/>
          <a:p>
            <a:pPr>
              <a:spcBef>
                <a:spcPts val="0"/>
              </a:spcBef>
              <a:spcAft>
                <a:spcPts val="1200"/>
              </a:spcAft>
            </a:pPr>
            <a:r>
              <a:rPr lang="en-US" b="1" dirty="0" smtClean="0">
                <a:solidFill>
                  <a:srgbClr val="6CB744"/>
                </a:solidFill>
              </a:rPr>
              <a:t>Roadways</a:t>
            </a:r>
            <a:endParaRPr lang="en-US" b="1" dirty="0">
              <a:solidFill>
                <a:srgbClr val="6CB744"/>
              </a:solidFill>
            </a:endParaRPr>
          </a:p>
          <a:p>
            <a:pPr>
              <a:spcBef>
                <a:spcPts val="0"/>
              </a:spcBef>
              <a:spcAft>
                <a:spcPts val="1200"/>
              </a:spcAft>
            </a:pPr>
            <a:r>
              <a:rPr lang="en-US" dirty="0">
                <a:solidFill>
                  <a:srgbClr val="6CB744"/>
                </a:solidFill>
              </a:rPr>
              <a:t>The roadways </a:t>
            </a:r>
            <a:r>
              <a:rPr lang="en-US" dirty="0" smtClean="0">
                <a:solidFill>
                  <a:srgbClr val="6CB744"/>
                </a:solidFill>
              </a:rPr>
              <a:t>are </a:t>
            </a:r>
            <a:r>
              <a:rPr lang="en-US" dirty="0">
                <a:solidFill>
                  <a:srgbClr val="6CB744"/>
                </a:solidFill>
              </a:rPr>
              <a:t>essential for efficient passage through and around the city. Last year, a stretch of the road near the </a:t>
            </a:r>
            <a:r>
              <a:rPr lang="en-US" dirty="0" smtClean="0">
                <a:solidFill>
                  <a:srgbClr val="6CB744"/>
                </a:solidFill>
              </a:rPr>
              <a:t>Stadium </a:t>
            </a:r>
            <a:r>
              <a:rPr lang="en-US" dirty="0">
                <a:solidFill>
                  <a:srgbClr val="6CB744"/>
                </a:solidFill>
              </a:rPr>
              <a:t>buckled. In addition, the increased incidence of extreme heat has led to more </a:t>
            </a:r>
            <a:r>
              <a:rPr lang="en-US" dirty="0" smtClean="0">
                <a:solidFill>
                  <a:srgbClr val="6CB744"/>
                </a:solidFill>
              </a:rPr>
              <a:t>pavement buckling and </a:t>
            </a:r>
            <a:r>
              <a:rPr lang="en-US" dirty="0">
                <a:solidFill>
                  <a:srgbClr val="6CB744"/>
                </a:solidFill>
              </a:rPr>
              <a:t>potholes, increasing maintenance costs by more than 15%, as compared to 25 years ago (accounting for inflation</a:t>
            </a:r>
            <a:r>
              <a:rPr lang="en-US" dirty="0" smtClean="0">
                <a:solidFill>
                  <a:srgbClr val="6CB744"/>
                </a:solidFill>
              </a:rPr>
              <a:t>).</a:t>
            </a:r>
          </a:p>
          <a:p>
            <a:pPr>
              <a:spcBef>
                <a:spcPts val="0"/>
              </a:spcBef>
              <a:spcAft>
                <a:spcPts val="1200"/>
              </a:spcAft>
            </a:pPr>
            <a:r>
              <a:rPr lang="en-US" dirty="0" smtClean="0">
                <a:solidFill>
                  <a:srgbClr val="6CB744"/>
                </a:solidFill>
              </a:rPr>
              <a:t>The roadways were built in the 1920s, with some widening occurring in the 1990s. </a:t>
            </a:r>
            <a:br>
              <a:rPr lang="en-US" dirty="0" smtClean="0">
                <a:solidFill>
                  <a:srgbClr val="6CB744"/>
                </a:solidFill>
              </a:rPr>
            </a:br>
            <a:r>
              <a:rPr lang="en-US" dirty="0" smtClean="0">
                <a:solidFill>
                  <a:srgbClr val="6CB744"/>
                </a:solidFill>
              </a:rPr>
              <a:t>The Main Roadway is most critical road for the city. </a:t>
            </a:r>
          </a:p>
          <a:p>
            <a:pPr>
              <a:spcBef>
                <a:spcPts val="0"/>
              </a:spcBef>
              <a:spcAft>
                <a:spcPts val="1200"/>
              </a:spcAft>
            </a:pPr>
            <a:endParaRPr lang="en-US" dirty="0">
              <a:solidFill>
                <a:srgbClr val="6CB744"/>
              </a:solidFill>
            </a:endParaRPr>
          </a:p>
        </p:txBody>
      </p:sp>
      <p:pic>
        <p:nvPicPr>
          <p:cNvPr id="6" name="Picture 4" descr="C:\Users\matthew.t.smith\Documents\Shereen\Game Board\Asset Pngs\Latest asset pngs\4x\Asset 25@4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7563" b="32757"/>
          <a:stretch/>
        </p:blipFill>
        <p:spPr bwMode="auto">
          <a:xfrm>
            <a:off x="6172201" y="1828800"/>
            <a:ext cx="2971800" cy="5040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3017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164137" cy="4416552"/>
          </a:xfrm>
        </p:spPr>
        <p:txBody>
          <a:bodyPr>
            <a:normAutofit fontScale="92500" lnSpcReduction="20000"/>
          </a:bodyPr>
          <a:lstStyle/>
          <a:p>
            <a:pPr>
              <a:spcBef>
                <a:spcPts val="0"/>
              </a:spcBef>
              <a:spcAft>
                <a:spcPts val="1200"/>
              </a:spcAft>
            </a:pPr>
            <a:r>
              <a:rPr lang="en-US" b="1" dirty="0" smtClean="0">
                <a:solidFill>
                  <a:srgbClr val="6CB744"/>
                </a:solidFill>
              </a:rPr>
              <a:t>Private Office Building Complex</a:t>
            </a:r>
            <a:endParaRPr lang="en-US" b="1" dirty="0">
              <a:solidFill>
                <a:srgbClr val="6CB744"/>
              </a:solidFill>
            </a:endParaRPr>
          </a:p>
          <a:p>
            <a:pPr>
              <a:spcBef>
                <a:spcPts val="0"/>
              </a:spcBef>
              <a:spcAft>
                <a:spcPts val="1200"/>
              </a:spcAft>
            </a:pPr>
            <a:r>
              <a:rPr lang="en-US" dirty="0">
                <a:solidFill>
                  <a:srgbClr val="6CB744"/>
                </a:solidFill>
              </a:rPr>
              <a:t>The </a:t>
            </a:r>
            <a:r>
              <a:rPr lang="en-US" dirty="0" smtClean="0">
                <a:solidFill>
                  <a:srgbClr val="6CB744"/>
                </a:solidFill>
              </a:rPr>
              <a:t>complex </a:t>
            </a:r>
            <a:r>
              <a:rPr lang="en-US" dirty="0">
                <a:solidFill>
                  <a:srgbClr val="6CB744"/>
                </a:solidFill>
              </a:rPr>
              <a:t>is home to </a:t>
            </a:r>
            <a:r>
              <a:rPr lang="en-US" dirty="0" smtClean="0">
                <a:solidFill>
                  <a:srgbClr val="6CB744"/>
                </a:solidFill>
              </a:rPr>
              <a:t>five </a:t>
            </a:r>
            <a:r>
              <a:rPr lang="en-US" dirty="0">
                <a:solidFill>
                  <a:srgbClr val="6CB744"/>
                </a:solidFill>
              </a:rPr>
              <a:t>of the city’s major employers and has over 1,000 employees onsite. The </a:t>
            </a:r>
            <a:r>
              <a:rPr lang="en-US" dirty="0" smtClean="0">
                <a:solidFill>
                  <a:srgbClr val="6CB744"/>
                </a:solidFill>
              </a:rPr>
              <a:t>complex </a:t>
            </a:r>
            <a:r>
              <a:rPr lang="en-US" dirty="0">
                <a:solidFill>
                  <a:srgbClr val="6CB744"/>
                </a:solidFill>
              </a:rPr>
              <a:t>has a cooling system to maintain a safe work environment for </a:t>
            </a:r>
            <a:r>
              <a:rPr lang="en-US" dirty="0" smtClean="0">
                <a:solidFill>
                  <a:srgbClr val="6CB744"/>
                </a:solidFill>
              </a:rPr>
              <a:t>employees and participates </a:t>
            </a:r>
            <a:r>
              <a:rPr lang="en-US" dirty="0">
                <a:solidFill>
                  <a:srgbClr val="6CB744"/>
                </a:solidFill>
              </a:rPr>
              <a:t>in the local power utility’s load shifting program, </a:t>
            </a:r>
            <a:r>
              <a:rPr lang="en-US" dirty="0" smtClean="0">
                <a:solidFill>
                  <a:srgbClr val="6CB744"/>
                </a:solidFill>
              </a:rPr>
              <a:t>which </a:t>
            </a:r>
            <a:r>
              <a:rPr lang="en-US" dirty="0">
                <a:solidFill>
                  <a:srgbClr val="6CB744"/>
                </a:solidFill>
              </a:rPr>
              <a:t>reduces the </a:t>
            </a:r>
            <a:r>
              <a:rPr lang="en-US" dirty="0" smtClean="0">
                <a:solidFill>
                  <a:srgbClr val="6CB744"/>
                </a:solidFill>
              </a:rPr>
              <a:t>grid demand, </a:t>
            </a:r>
            <a:r>
              <a:rPr lang="en-US" dirty="0">
                <a:solidFill>
                  <a:srgbClr val="6CB744"/>
                </a:solidFill>
              </a:rPr>
              <a:t>thereby reducing the </a:t>
            </a:r>
            <a:r>
              <a:rPr lang="en-US" dirty="0" smtClean="0">
                <a:solidFill>
                  <a:srgbClr val="6CB744"/>
                </a:solidFill>
              </a:rPr>
              <a:t>complex’s </a:t>
            </a:r>
            <a:r>
              <a:rPr lang="en-US" dirty="0">
                <a:solidFill>
                  <a:srgbClr val="6CB744"/>
                </a:solidFill>
              </a:rPr>
              <a:t>risk associated </a:t>
            </a:r>
            <a:r>
              <a:rPr lang="en-US" dirty="0" smtClean="0">
                <a:solidFill>
                  <a:srgbClr val="6CB744"/>
                </a:solidFill>
              </a:rPr>
              <a:t>with </a:t>
            </a:r>
            <a:r>
              <a:rPr lang="en-US" dirty="0">
                <a:solidFill>
                  <a:srgbClr val="6CB744"/>
                </a:solidFill>
              </a:rPr>
              <a:t>a grid-wide failure. </a:t>
            </a:r>
          </a:p>
          <a:p>
            <a:pPr>
              <a:spcBef>
                <a:spcPts val="0"/>
              </a:spcBef>
              <a:spcAft>
                <a:spcPts val="1200"/>
              </a:spcAft>
            </a:pPr>
            <a:r>
              <a:rPr lang="en-US" dirty="0" smtClean="0">
                <a:solidFill>
                  <a:srgbClr val="6CB744"/>
                </a:solidFill>
              </a:rPr>
              <a:t>During </a:t>
            </a:r>
            <a:r>
              <a:rPr lang="en-US" dirty="0">
                <a:solidFill>
                  <a:srgbClr val="6CB744"/>
                </a:solidFill>
              </a:rPr>
              <a:t>last year’s heat wave, the AC system became very sluggish, and indoor temperatures rose to 85 degrees for several days in a row. As a result, nearly 500 workers stayed home, leading to productivity losses for all </a:t>
            </a:r>
            <a:r>
              <a:rPr lang="en-US" dirty="0" smtClean="0">
                <a:solidFill>
                  <a:srgbClr val="6CB744"/>
                </a:solidFill>
              </a:rPr>
              <a:t>five employers.</a:t>
            </a:r>
          </a:p>
        </p:txBody>
      </p:sp>
      <p:pic>
        <p:nvPicPr>
          <p:cNvPr id="7170" name="Picture 2" descr="C:\Users\matthew.t.smith\Documents\Shereen\Game Board\Asset Pngs\Latest asset pngs\4x\Asset 14@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3435690"/>
            <a:ext cx="2408238" cy="2408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4335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482"/>
            <a:ext cx="9144000" cy="6858000"/>
          </a:xfrm>
          <a:prstGeom prst="rect">
            <a:avLst/>
          </a:prstGeom>
        </p:spPr>
      </p:pic>
      <p:sp>
        <p:nvSpPr>
          <p:cNvPr id="5" name="Content Placeholder 4"/>
          <p:cNvSpPr>
            <a:spLocks noGrp="1"/>
          </p:cNvSpPr>
          <p:nvPr>
            <p:ph type="body" sz="quarter" idx="4294967295"/>
          </p:nvPr>
        </p:nvSpPr>
        <p:spPr>
          <a:xfrm>
            <a:off x="474662" y="1984248"/>
            <a:ext cx="5087937" cy="4419600"/>
          </a:xfrm>
        </p:spPr>
        <p:txBody>
          <a:bodyPr>
            <a:normAutofit fontScale="92500" lnSpcReduction="10000"/>
          </a:bodyPr>
          <a:lstStyle/>
          <a:p>
            <a:pPr>
              <a:spcBef>
                <a:spcPts val="0"/>
              </a:spcBef>
              <a:spcAft>
                <a:spcPts val="1200"/>
              </a:spcAft>
            </a:pPr>
            <a:r>
              <a:rPr lang="en-US" b="1" dirty="0" smtClean="0">
                <a:solidFill>
                  <a:srgbClr val="6CB744"/>
                </a:solidFill>
              </a:rPr>
              <a:t>Public Library</a:t>
            </a:r>
            <a:endParaRPr lang="en-US" b="1" dirty="0">
              <a:solidFill>
                <a:srgbClr val="6CB744"/>
              </a:solidFill>
            </a:endParaRPr>
          </a:p>
          <a:p>
            <a:pPr>
              <a:spcBef>
                <a:spcPts val="0"/>
              </a:spcBef>
              <a:spcAft>
                <a:spcPts val="1200"/>
              </a:spcAft>
            </a:pPr>
            <a:r>
              <a:rPr lang="en-US" dirty="0">
                <a:solidFill>
                  <a:srgbClr val="6CB744"/>
                </a:solidFill>
              </a:rPr>
              <a:t>The Public Library was built in the 1950s and is a registered landmark. The building houses many of the </a:t>
            </a:r>
            <a:r>
              <a:rPr lang="en-US" dirty="0" smtClean="0">
                <a:solidFill>
                  <a:srgbClr val="6CB744"/>
                </a:solidFill>
              </a:rPr>
              <a:t>city’s </a:t>
            </a:r>
            <a:r>
              <a:rPr lang="en-US" dirty="0">
                <a:solidFill>
                  <a:srgbClr val="6CB744"/>
                </a:solidFill>
              </a:rPr>
              <a:t>historical </a:t>
            </a:r>
            <a:r>
              <a:rPr lang="en-US" dirty="0" smtClean="0">
                <a:solidFill>
                  <a:srgbClr val="6CB744"/>
                </a:solidFill>
              </a:rPr>
              <a:t>artifacts and </a:t>
            </a:r>
            <a:r>
              <a:rPr lang="en-US" dirty="0">
                <a:solidFill>
                  <a:srgbClr val="6CB744"/>
                </a:solidFill>
              </a:rPr>
              <a:t>is also often used for community events. </a:t>
            </a:r>
            <a:r>
              <a:rPr lang="en-US" dirty="0" smtClean="0">
                <a:solidFill>
                  <a:srgbClr val="6CB744"/>
                </a:solidFill>
              </a:rPr>
              <a:t>The Public Library serves as a cooling center for the community during extreme heat events. </a:t>
            </a:r>
          </a:p>
          <a:p>
            <a:pPr>
              <a:spcBef>
                <a:spcPts val="0"/>
              </a:spcBef>
              <a:spcAft>
                <a:spcPts val="1200"/>
              </a:spcAft>
            </a:pPr>
            <a:r>
              <a:rPr lang="en-US" dirty="0" smtClean="0">
                <a:solidFill>
                  <a:srgbClr val="6CB744"/>
                </a:solidFill>
              </a:rPr>
              <a:t>The </a:t>
            </a:r>
            <a:r>
              <a:rPr lang="en-US" dirty="0">
                <a:solidFill>
                  <a:srgbClr val="6CB744"/>
                </a:solidFill>
              </a:rPr>
              <a:t>building doesn’t have a back-up power source, and during a </a:t>
            </a:r>
            <a:r>
              <a:rPr lang="en-US" dirty="0" smtClean="0">
                <a:solidFill>
                  <a:srgbClr val="6CB744"/>
                </a:solidFill>
              </a:rPr>
              <a:t>brown-out </a:t>
            </a:r>
            <a:r>
              <a:rPr lang="en-US" dirty="0">
                <a:solidFill>
                  <a:srgbClr val="6CB744"/>
                </a:solidFill>
              </a:rPr>
              <a:t>a couple years ago, the building was without power for a few hours. </a:t>
            </a:r>
            <a:r>
              <a:rPr lang="en-US" dirty="0" smtClean="0">
                <a:solidFill>
                  <a:srgbClr val="6CB744"/>
                </a:solidFill>
              </a:rPr>
              <a:t>The building is aging and, even though it serves as a cooling center, doesn’t have great insulation to keep the building cool during the summer. </a:t>
            </a:r>
            <a:endParaRPr lang="en-US" dirty="0">
              <a:solidFill>
                <a:srgbClr val="6CB744"/>
              </a:solidFill>
            </a:endParaRPr>
          </a:p>
        </p:txBody>
      </p:sp>
      <p:pic>
        <p:nvPicPr>
          <p:cNvPr id="8194" name="Picture 2" descr="C:\Users\matthew.t.smith\Documents\Shereen\Game Board\Asset Pngs\Latest asset pngs\4x\Asset 15@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4149338"/>
            <a:ext cx="2025650" cy="1719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277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8006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(Mayor,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All assets</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Farm, </a:t>
            </a:r>
            <a:r>
              <a:rPr lang="en-US" dirty="0">
                <a:solidFill>
                  <a:srgbClr val="292D78"/>
                </a:solidFill>
              </a:rPr>
              <a:t>Burns Estates</a:t>
            </a: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All residents and businesses, with a particular interest in development</a:t>
            </a:r>
            <a:endParaRPr lang="en-US" dirty="0">
              <a:solidFill>
                <a:srgbClr val="292D78"/>
              </a:solidFill>
            </a:endParaRPr>
          </a:p>
          <a:p>
            <a:endParaRPr lang="en-US" dirty="0">
              <a:solidFill>
                <a:srgbClr val="292D78"/>
              </a:solidFill>
            </a:endParaRPr>
          </a:p>
          <a:p>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24545944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381000" y="2057400"/>
            <a:ext cx="5029200" cy="4419600"/>
          </a:xfrm>
        </p:spPr>
        <p:txBody>
          <a:bodyPr>
            <a:normAutofit/>
          </a:bodyPr>
          <a:lstStyle/>
          <a:p>
            <a:pPr>
              <a:spcBef>
                <a:spcPts val="0"/>
              </a:spcBef>
              <a:spcAft>
                <a:spcPts val="1200"/>
              </a:spcAft>
            </a:pPr>
            <a:r>
              <a:rPr lang="en-US" b="1" dirty="0" smtClean="0">
                <a:solidFill>
                  <a:srgbClr val="6CB744"/>
                </a:solidFill>
              </a:rPr>
              <a:t>Riverwalk</a:t>
            </a:r>
            <a:endParaRPr lang="en-US" b="1" dirty="0">
              <a:solidFill>
                <a:srgbClr val="6CB744"/>
              </a:solidFill>
            </a:endParaRPr>
          </a:p>
          <a:p>
            <a:pPr>
              <a:spcBef>
                <a:spcPts val="0"/>
              </a:spcBef>
              <a:spcAft>
                <a:spcPts val="1200"/>
              </a:spcAft>
            </a:pPr>
            <a:r>
              <a:rPr lang="en-US" dirty="0">
                <a:solidFill>
                  <a:srgbClr val="6CB744"/>
                </a:solidFill>
              </a:rPr>
              <a:t>The historic Riverwalk area has recently undergone additional renovations to attract tourists and locals to enjoy the scenery along the river. The Riverwalk is now a tourist destination with stunning views and </a:t>
            </a:r>
            <a:r>
              <a:rPr lang="en-US" dirty="0" smtClean="0">
                <a:solidFill>
                  <a:srgbClr val="6CB744"/>
                </a:solidFill>
              </a:rPr>
              <a:t>a walking path. Activity </a:t>
            </a:r>
            <a:r>
              <a:rPr lang="en-US" dirty="0">
                <a:solidFill>
                  <a:srgbClr val="6CB744"/>
                </a:solidFill>
              </a:rPr>
              <a:t>increases during heatwaves because the area is substantially cooler than other parts of the city.</a:t>
            </a:r>
          </a:p>
        </p:txBody>
      </p:sp>
      <p:pic>
        <p:nvPicPr>
          <p:cNvPr id="6" name="Picture 2" descr="C:\Users\matthew.t.smith\Documents\Shereen\Game Board\Asset Pngs\Latest asset pngs\4x\Asset 26@4x.png"/>
          <p:cNvPicPr>
            <a:picLocks noChangeAspect="1" noChangeArrowheads="1"/>
          </p:cNvPicPr>
          <p:nvPr/>
        </p:nvPicPr>
        <p:blipFill rotWithShape="1">
          <a:blip r:embed="rId4">
            <a:extLst>
              <a:ext uri="{28A0092B-C50C-407E-A947-70E740481C1C}">
                <a14:useLocalDpi xmlns:a14="http://schemas.microsoft.com/office/drawing/2010/main" val="0"/>
              </a:ext>
            </a:extLst>
          </a:blip>
          <a:srcRect r="15686" b="3489"/>
          <a:stretch/>
        </p:blipFill>
        <p:spPr bwMode="auto">
          <a:xfrm>
            <a:off x="5867400" y="3048000"/>
            <a:ext cx="32766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84711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Private Office Building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It’s possible to make the building more energy efficient, which will keep the building cooler. Innovations such as ensuring windows are properly sealed, ensuring existing insulation amount is adequate, changing the roof to a cool roof option, or adding a higher capacity air conditioner, require a small to moderate amount of effort</a:t>
            </a:r>
            <a:r>
              <a:rPr lang="en-US" dirty="0" smtClean="0">
                <a:solidFill>
                  <a:srgbClr val="6CB744"/>
                </a:solidFill>
              </a:rPr>
              <a:t>. Dress codes could also be relaxed during extreme heat events. </a:t>
            </a:r>
          </a:p>
          <a:p>
            <a:endParaRPr lang="en-US" b="1" dirty="0">
              <a:solidFill>
                <a:srgbClr val="6CB744"/>
              </a:solidFill>
            </a:endParaRPr>
          </a:p>
        </p:txBody>
      </p:sp>
    </p:spTree>
    <p:extLst>
      <p:ext uri="{BB962C8B-B14F-4D97-AF65-F5344CB8AC3E}">
        <p14:creationId xmlns:p14="http://schemas.microsoft.com/office/powerpoint/2010/main" val="248052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Roadways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It is moderately difficult to apply cool pavement techniques (e.g., high-reflectivity coating) or line streets with vegetation to increase shade. Continuing to increase maintenance budgets is relatively difficult.</a:t>
            </a:r>
          </a:p>
          <a:p>
            <a:endParaRPr lang="en-US" b="1" dirty="0">
              <a:solidFill>
                <a:srgbClr val="6CB744"/>
              </a:solidFill>
            </a:endParaRPr>
          </a:p>
        </p:txBody>
      </p:sp>
    </p:spTree>
    <p:extLst>
      <p:ext uri="{BB962C8B-B14F-4D97-AF65-F5344CB8AC3E}">
        <p14:creationId xmlns:p14="http://schemas.microsoft.com/office/powerpoint/2010/main" val="32772609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Riverwalk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Although the river walk area has some of the coolest temperatures in the city, there is room to enhance the canopy cover in the long-term by planting and maintaining additional trees with little cost.</a:t>
            </a:r>
          </a:p>
          <a:p>
            <a:endParaRPr lang="en-US" b="1" dirty="0">
              <a:solidFill>
                <a:srgbClr val="6CB744"/>
              </a:solidFill>
            </a:endParaRPr>
          </a:p>
        </p:txBody>
      </p:sp>
    </p:spTree>
    <p:extLst>
      <p:ext uri="{BB962C8B-B14F-4D97-AF65-F5344CB8AC3E}">
        <p14:creationId xmlns:p14="http://schemas.microsoft.com/office/powerpoint/2010/main" val="27616494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95935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Public Library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The addition of an on-site </a:t>
            </a:r>
            <a:r>
              <a:rPr lang="en-US" dirty="0" smtClean="0">
                <a:solidFill>
                  <a:srgbClr val="6CB744"/>
                </a:solidFill>
              </a:rPr>
              <a:t>solar panel array and battery storage will lessen the possibility of a power outage and </a:t>
            </a:r>
            <a:r>
              <a:rPr lang="en-US" dirty="0">
                <a:solidFill>
                  <a:srgbClr val="6CB744"/>
                </a:solidFill>
              </a:rPr>
              <a:t>would be </a:t>
            </a:r>
            <a:r>
              <a:rPr lang="en-US" dirty="0" smtClean="0">
                <a:solidFill>
                  <a:srgbClr val="6CB744"/>
                </a:solidFill>
              </a:rPr>
              <a:t>moderately expensive to install.</a:t>
            </a:r>
          </a:p>
          <a:p>
            <a:endParaRPr lang="en-US" dirty="0">
              <a:solidFill>
                <a:srgbClr val="6CB744"/>
              </a:solidFill>
            </a:endParaRPr>
          </a:p>
          <a:p>
            <a:r>
              <a:rPr lang="en-US" dirty="0">
                <a:solidFill>
                  <a:srgbClr val="6CB744"/>
                </a:solidFill>
              </a:rPr>
              <a:t>It’s possible to make the building more energy efficient, which will keep the building cooler. Innovations such as ensuring windows are properly </a:t>
            </a:r>
            <a:r>
              <a:rPr lang="en-US" dirty="0" smtClean="0">
                <a:solidFill>
                  <a:srgbClr val="6CB744"/>
                </a:solidFill>
              </a:rPr>
              <a:t>sealed and </a:t>
            </a:r>
            <a:r>
              <a:rPr lang="en-US" dirty="0">
                <a:solidFill>
                  <a:srgbClr val="6CB744"/>
                </a:solidFill>
              </a:rPr>
              <a:t>ensuring existing insulation </a:t>
            </a:r>
            <a:r>
              <a:rPr lang="en-US" dirty="0" smtClean="0">
                <a:solidFill>
                  <a:srgbClr val="6CB744"/>
                </a:solidFill>
              </a:rPr>
              <a:t>is adequate, </a:t>
            </a:r>
            <a:r>
              <a:rPr lang="en-US" dirty="0">
                <a:solidFill>
                  <a:srgbClr val="6CB744"/>
                </a:solidFill>
              </a:rPr>
              <a:t>require a small to moderate amount of effort.</a:t>
            </a:r>
          </a:p>
          <a:p>
            <a:endParaRPr lang="en-US" b="1" dirty="0">
              <a:solidFill>
                <a:srgbClr val="6CB744"/>
              </a:solidFill>
            </a:endParaRPr>
          </a:p>
        </p:txBody>
      </p:sp>
    </p:spTree>
    <p:extLst>
      <p:ext uri="{BB962C8B-B14F-4D97-AF65-F5344CB8AC3E}">
        <p14:creationId xmlns:p14="http://schemas.microsoft.com/office/powerpoint/2010/main" val="536363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3" y="1984248"/>
            <a:ext cx="4737100" cy="4419600"/>
          </a:xfrm>
        </p:spPr>
        <p:txBody>
          <a:bodyPr>
            <a:normAutofit/>
          </a:bodyPr>
          <a:lstStyle/>
          <a:p>
            <a:pPr>
              <a:spcBef>
                <a:spcPts val="0"/>
              </a:spcBef>
              <a:spcAft>
                <a:spcPts val="1200"/>
              </a:spcAft>
            </a:pPr>
            <a:r>
              <a:rPr lang="en-US" b="1" dirty="0" smtClean="0">
                <a:solidFill>
                  <a:srgbClr val="6CB744"/>
                </a:solidFill>
              </a:rPr>
              <a:t>Riverfront Residences</a:t>
            </a:r>
            <a:endParaRPr lang="en-US" b="1" dirty="0">
              <a:solidFill>
                <a:srgbClr val="6CB744"/>
              </a:solidFill>
            </a:endParaRPr>
          </a:p>
          <a:p>
            <a:pPr>
              <a:spcBef>
                <a:spcPts val="0"/>
              </a:spcBef>
              <a:spcAft>
                <a:spcPts val="1200"/>
              </a:spcAft>
            </a:pPr>
            <a:r>
              <a:rPr lang="en-US" dirty="0">
                <a:solidFill>
                  <a:srgbClr val="6CB744"/>
                </a:solidFill>
              </a:rPr>
              <a:t>Originally developed in the 1950s, the neighborhood has tripled </a:t>
            </a:r>
            <a:r>
              <a:rPr lang="en-US" dirty="0" smtClean="0">
                <a:solidFill>
                  <a:srgbClr val="6CB744"/>
                </a:solidFill>
              </a:rPr>
              <a:t>in size over </a:t>
            </a:r>
            <a:r>
              <a:rPr lang="en-US" dirty="0">
                <a:solidFill>
                  <a:srgbClr val="6CB744"/>
                </a:solidFill>
              </a:rPr>
              <a:t>the last two decades and now comprises 300 homes</a:t>
            </a:r>
            <a:r>
              <a:rPr lang="en-US" dirty="0" smtClean="0">
                <a:solidFill>
                  <a:srgbClr val="6CB744"/>
                </a:solidFill>
              </a:rPr>
              <a:t>. Housing </a:t>
            </a:r>
            <a:r>
              <a:rPr lang="en-US" dirty="0">
                <a:solidFill>
                  <a:srgbClr val="6CB744"/>
                </a:solidFill>
              </a:rPr>
              <a:t>styles range from original Craftsmen to new vacation homes. This neighborhood is often overrun by locals and tourists, which annoys the residents, during high heat events due to its proximity to the river, which provides a cooling breeze.</a:t>
            </a:r>
          </a:p>
        </p:txBody>
      </p:sp>
      <p:pic>
        <p:nvPicPr>
          <p:cNvPr id="9218" name="Picture 2" descr="C:\Users\matthew.t.smith\Documents\Shereen\Game Board\Asset Pngs\Latest asset pngs\4x\Asset 16@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286000"/>
            <a:ext cx="2391018"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3995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4935537" cy="4419600"/>
          </a:xfrm>
        </p:spPr>
        <p:txBody>
          <a:bodyPr>
            <a:normAutofit lnSpcReduction="10000"/>
          </a:bodyPr>
          <a:lstStyle/>
          <a:p>
            <a:pPr>
              <a:spcBef>
                <a:spcPts val="0"/>
              </a:spcBef>
              <a:spcAft>
                <a:spcPts val="1200"/>
              </a:spcAft>
            </a:pPr>
            <a:r>
              <a:rPr lang="en-US" b="1" dirty="0" smtClean="0">
                <a:solidFill>
                  <a:srgbClr val="6CB744"/>
                </a:solidFill>
              </a:rPr>
              <a:t>Data Center</a:t>
            </a:r>
            <a:endParaRPr lang="en-US" b="1" dirty="0">
              <a:solidFill>
                <a:srgbClr val="6CB744"/>
              </a:solidFill>
            </a:endParaRPr>
          </a:p>
          <a:p>
            <a:pPr>
              <a:spcBef>
                <a:spcPts val="0"/>
              </a:spcBef>
              <a:spcAft>
                <a:spcPts val="1200"/>
              </a:spcAft>
            </a:pPr>
            <a:r>
              <a:rPr lang="en-US" dirty="0">
                <a:solidFill>
                  <a:srgbClr val="6CB744"/>
                </a:solidFill>
              </a:rPr>
              <a:t>The state-of-the-art Data Center opened two years ago to match the </a:t>
            </a:r>
            <a:r>
              <a:rPr lang="en-US" dirty="0" smtClean="0">
                <a:solidFill>
                  <a:srgbClr val="6CB744"/>
                </a:solidFill>
              </a:rPr>
              <a:t>city’s </a:t>
            </a:r>
            <a:r>
              <a:rPr lang="en-US" dirty="0">
                <a:solidFill>
                  <a:srgbClr val="6CB744"/>
                </a:solidFill>
              </a:rPr>
              <a:t>growing technology industry. It is essential to </a:t>
            </a:r>
            <a:r>
              <a:rPr lang="en-US" dirty="0" smtClean="0">
                <a:solidFill>
                  <a:srgbClr val="6CB744"/>
                </a:solidFill>
              </a:rPr>
              <a:t>the company’s </a:t>
            </a:r>
            <a:r>
              <a:rPr lang="en-US" dirty="0">
                <a:solidFill>
                  <a:srgbClr val="6CB744"/>
                </a:solidFill>
              </a:rPr>
              <a:t>cloud storage and services. The site currently employs 100 individuals. The Data Center is heavily reliant on the grid for electricity but has backup generators onsite. The diesel-fueled generators are equipped to run for </a:t>
            </a:r>
            <a:r>
              <a:rPr lang="en-US" dirty="0" smtClean="0">
                <a:solidFill>
                  <a:srgbClr val="6CB744"/>
                </a:solidFill>
              </a:rPr>
              <a:t>eight </a:t>
            </a:r>
            <a:r>
              <a:rPr lang="en-US" dirty="0">
                <a:solidFill>
                  <a:srgbClr val="6CB744"/>
                </a:solidFill>
              </a:rPr>
              <a:t>hours. During the brown-out last year, the Data Center’s power switched to </a:t>
            </a:r>
            <a:r>
              <a:rPr lang="en-US" dirty="0" smtClean="0">
                <a:solidFill>
                  <a:srgbClr val="6CB744"/>
                </a:solidFill>
              </a:rPr>
              <a:t>the generator</a:t>
            </a:r>
            <a:r>
              <a:rPr lang="en-US" dirty="0">
                <a:solidFill>
                  <a:srgbClr val="6CB744"/>
                </a:solidFill>
              </a:rPr>
              <a:t>, and services were uninterrupted. </a:t>
            </a:r>
          </a:p>
        </p:txBody>
      </p:sp>
      <p:pic>
        <p:nvPicPr>
          <p:cNvPr id="10242" name="Picture 2" descr="C:\Users\matthew.t.smith\Documents\Shereen\Game Board\Asset Pngs\Latest asset pngs\4x\Asset 18@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4377920"/>
            <a:ext cx="2135983" cy="129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8314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4935537" cy="4419600"/>
          </a:xfrm>
        </p:spPr>
        <p:txBody>
          <a:bodyPr>
            <a:normAutofit/>
          </a:bodyPr>
          <a:lstStyle/>
          <a:p>
            <a:pPr>
              <a:spcBef>
                <a:spcPts val="0"/>
              </a:spcBef>
              <a:spcAft>
                <a:spcPts val="1200"/>
              </a:spcAft>
            </a:pPr>
            <a:r>
              <a:rPr lang="en-US" b="1" dirty="0" smtClean="0">
                <a:solidFill>
                  <a:srgbClr val="6CB744"/>
                </a:solidFill>
              </a:rPr>
              <a:t>High-income Housing – Burns Estates</a:t>
            </a:r>
            <a:endParaRPr lang="en-US" b="1" dirty="0">
              <a:solidFill>
                <a:srgbClr val="6CB744"/>
              </a:solidFill>
            </a:endParaRPr>
          </a:p>
          <a:p>
            <a:pPr>
              <a:spcBef>
                <a:spcPts val="0"/>
              </a:spcBef>
              <a:spcAft>
                <a:spcPts val="1200"/>
              </a:spcAft>
            </a:pPr>
            <a:r>
              <a:rPr lang="en-US" dirty="0">
                <a:solidFill>
                  <a:srgbClr val="6CB744"/>
                </a:solidFill>
              </a:rPr>
              <a:t>The Burns Estates is a development with 100 new luxury </a:t>
            </a:r>
            <a:r>
              <a:rPr lang="en-US" dirty="0" smtClean="0">
                <a:solidFill>
                  <a:srgbClr val="6CB744"/>
                </a:solidFill>
              </a:rPr>
              <a:t>residences. </a:t>
            </a:r>
            <a:r>
              <a:rPr lang="en-US" dirty="0">
                <a:solidFill>
                  <a:srgbClr val="6CB744"/>
                </a:solidFill>
              </a:rPr>
              <a:t>This neighborhood is home to many wealthy residents</a:t>
            </a:r>
            <a:r>
              <a:rPr lang="en-US" dirty="0" smtClean="0">
                <a:solidFill>
                  <a:srgbClr val="6CB744"/>
                </a:solidFill>
              </a:rPr>
              <a:t>. The </a:t>
            </a:r>
            <a:r>
              <a:rPr lang="en-US" dirty="0">
                <a:solidFill>
                  <a:srgbClr val="6CB744"/>
                </a:solidFill>
              </a:rPr>
              <a:t>homes are new and have central air conditioning, and there are plenty of trees and green spaces in the area. That said, the residents want to see more city tree-planting in their neighborhood for the beautification co-benefit they provide.</a:t>
            </a:r>
          </a:p>
        </p:txBody>
      </p:sp>
      <p:pic>
        <p:nvPicPr>
          <p:cNvPr id="11267" name="Picture 3" descr="C:\Users\matthew.t.smith\Documents\Shereen\Game Board\Asset Pngs\Latest asset pngs\4x\Asset 19@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561080"/>
            <a:ext cx="2932113" cy="2147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0893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4935537" cy="4419600"/>
          </a:xfrm>
        </p:spPr>
        <p:txBody>
          <a:bodyPr>
            <a:normAutofit/>
          </a:bodyPr>
          <a:lstStyle/>
          <a:p>
            <a:pPr>
              <a:spcBef>
                <a:spcPts val="0"/>
              </a:spcBef>
              <a:spcAft>
                <a:spcPts val="1200"/>
              </a:spcAft>
            </a:pPr>
            <a:r>
              <a:rPr lang="en-US" b="1" dirty="0" smtClean="0">
                <a:solidFill>
                  <a:srgbClr val="6CB744"/>
                </a:solidFill>
              </a:rPr>
              <a:t>Airport</a:t>
            </a:r>
            <a:endParaRPr lang="en-US" b="1" dirty="0">
              <a:solidFill>
                <a:srgbClr val="6CB744"/>
              </a:solidFill>
            </a:endParaRPr>
          </a:p>
          <a:p>
            <a:pPr>
              <a:spcBef>
                <a:spcPts val="0"/>
              </a:spcBef>
              <a:spcAft>
                <a:spcPts val="1200"/>
              </a:spcAft>
            </a:pPr>
            <a:r>
              <a:rPr lang="en-US" dirty="0">
                <a:solidFill>
                  <a:srgbClr val="6CB744"/>
                </a:solidFill>
              </a:rPr>
              <a:t>The city’s Airport was built in 1975 and is located on the </a:t>
            </a:r>
            <a:r>
              <a:rPr lang="en-US" dirty="0" smtClean="0">
                <a:solidFill>
                  <a:srgbClr val="6CB744"/>
                </a:solidFill>
              </a:rPr>
              <a:t>south east </a:t>
            </a:r>
            <a:r>
              <a:rPr lang="en-US" dirty="0">
                <a:solidFill>
                  <a:srgbClr val="6CB744"/>
                </a:solidFill>
              </a:rPr>
              <a:t>side of </a:t>
            </a:r>
            <a:r>
              <a:rPr lang="en-US" dirty="0" smtClean="0">
                <a:solidFill>
                  <a:srgbClr val="6CB744"/>
                </a:solidFill>
              </a:rPr>
              <a:t>town in a heat island. </a:t>
            </a:r>
            <a:r>
              <a:rPr lang="en-US" dirty="0">
                <a:solidFill>
                  <a:srgbClr val="6CB744"/>
                </a:solidFill>
              </a:rPr>
              <a:t>The mid-sized airport has 5 million </a:t>
            </a:r>
            <a:r>
              <a:rPr lang="en-US" dirty="0" smtClean="0">
                <a:solidFill>
                  <a:srgbClr val="6CB744"/>
                </a:solidFill>
              </a:rPr>
              <a:t>passengers pass </a:t>
            </a:r>
            <a:r>
              <a:rPr lang="en-US" dirty="0">
                <a:solidFill>
                  <a:srgbClr val="6CB744"/>
                </a:solidFill>
              </a:rPr>
              <a:t>through it each year</a:t>
            </a:r>
            <a:r>
              <a:rPr lang="en-US" dirty="0" smtClean="0">
                <a:solidFill>
                  <a:srgbClr val="6CB744"/>
                </a:solidFill>
              </a:rPr>
              <a:t>.</a:t>
            </a:r>
            <a:endParaRPr lang="en-US" dirty="0">
              <a:solidFill>
                <a:srgbClr val="6CB744"/>
              </a:solidFill>
            </a:endParaRPr>
          </a:p>
          <a:p>
            <a:pPr>
              <a:spcBef>
                <a:spcPts val="0"/>
              </a:spcBef>
              <a:spcAft>
                <a:spcPts val="1200"/>
              </a:spcAft>
            </a:pPr>
            <a:r>
              <a:rPr lang="en-US" dirty="0">
                <a:solidFill>
                  <a:srgbClr val="6CB744"/>
                </a:solidFill>
              </a:rPr>
              <a:t>During a heat wave three years ago, planes were unable to take off due to air density </a:t>
            </a:r>
            <a:r>
              <a:rPr lang="en-US" dirty="0" smtClean="0">
                <a:solidFill>
                  <a:srgbClr val="6CB744"/>
                </a:solidFill>
              </a:rPr>
              <a:t>and quality issues and </a:t>
            </a:r>
            <a:r>
              <a:rPr lang="en-US" dirty="0">
                <a:solidFill>
                  <a:srgbClr val="6CB744"/>
                </a:solidFill>
              </a:rPr>
              <a:t>because a small section of the runway melted. This stopped all air service for roughly </a:t>
            </a:r>
            <a:r>
              <a:rPr lang="en-US" dirty="0" smtClean="0">
                <a:solidFill>
                  <a:srgbClr val="6CB744"/>
                </a:solidFill>
              </a:rPr>
              <a:t>five </a:t>
            </a:r>
            <a:r>
              <a:rPr lang="en-US" dirty="0">
                <a:solidFill>
                  <a:srgbClr val="6CB744"/>
                </a:solidFill>
              </a:rPr>
              <a:t>hours and caused major delays in the area. </a:t>
            </a:r>
          </a:p>
        </p:txBody>
      </p:sp>
      <p:pic>
        <p:nvPicPr>
          <p:cNvPr id="12290" name="Picture 2" descr="C:\Users\matthew.t.smith\Documents\Shereen\Game Board\Asset Pngs\Latest asset pngs\4x\Asset 20@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630612"/>
            <a:ext cx="2060575" cy="2060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4720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lnSpcReduction="10000"/>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Data Center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The addition of an on-site solar panel array and battery storage will lessen the possibility of a power </a:t>
            </a:r>
            <a:r>
              <a:rPr lang="en-US" dirty="0" smtClean="0">
                <a:solidFill>
                  <a:srgbClr val="6CB744"/>
                </a:solidFill>
              </a:rPr>
              <a:t>outage, provide redundancy to the existing generator, </a:t>
            </a:r>
            <a:r>
              <a:rPr lang="en-US" dirty="0">
                <a:solidFill>
                  <a:srgbClr val="6CB744"/>
                </a:solidFill>
              </a:rPr>
              <a:t>and would be moderately expensive to install.</a:t>
            </a:r>
          </a:p>
          <a:p>
            <a:endParaRPr lang="en-US" dirty="0">
              <a:solidFill>
                <a:srgbClr val="6CB744"/>
              </a:solidFill>
            </a:endParaRPr>
          </a:p>
          <a:p>
            <a:r>
              <a:rPr lang="en-US" dirty="0">
                <a:solidFill>
                  <a:srgbClr val="6CB744"/>
                </a:solidFill>
              </a:rPr>
              <a:t>It’s possible to make the </a:t>
            </a:r>
            <a:r>
              <a:rPr lang="en-US" dirty="0" smtClean="0">
                <a:solidFill>
                  <a:srgbClr val="6CB744"/>
                </a:solidFill>
              </a:rPr>
              <a:t>data center more </a:t>
            </a:r>
            <a:r>
              <a:rPr lang="en-US" dirty="0">
                <a:solidFill>
                  <a:srgbClr val="6CB744"/>
                </a:solidFill>
              </a:rPr>
              <a:t>energy </a:t>
            </a:r>
            <a:r>
              <a:rPr lang="en-US" dirty="0" smtClean="0">
                <a:solidFill>
                  <a:srgbClr val="6CB744"/>
                </a:solidFill>
              </a:rPr>
              <a:t>efficient by replacing old servers with newer more efficient models, which would be quite expensive. Energy efficiency could also be improved at a lower cost by retiring inefficient or unused systems or consolidating underutilized machines.</a:t>
            </a:r>
            <a:endParaRPr lang="en-US" b="1" dirty="0">
              <a:solidFill>
                <a:srgbClr val="6CB744"/>
              </a:solidFill>
            </a:endParaRPr>
          </a:p>
        </p:txBody>
      </p:sp>
    </p:spTree>
    <p:extLst>
      <p:ext uri="{BB962C8B-B14F-4D97-AF65-F5344CB8AC3E}">
        <p14:creationId xmlns:p14="http://schemas.microsoft.com/office/powerpoint/2010/main" val="1001078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(Power Utility Manager,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Power Plant</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Senior Center, </a:t>
            </a:r>
            <a:r>
              <a:rPr lang="en-US" dirty="0">
                <a:solidFill>
                  <a:srgbClr val="292D78"/>
                </a:solidFill>
              </a:rPr>
              <a:t>Hospital, </a:t>
            </a:r>
            <a:r>
              <a:rPr lang="en-US" dirty="0" smtClean="0">
                <a:solidFill>
                  <a:srgbClr val="292D78"/>
                </a:solidFill>
              </a:rPr>
              <a:t>Riverfront </a:t>
            </a:r>
            <a:r>
              <a:rPr lang="en-US" dirty="0">
                <a:solidFill>
                  <a:srgbClr val="292D78"/>
                </a:solidFill>
              </a:rPr>
              <a:t>Residences</a:t>
            </a:r>
          </a:p>
          <a:p>
            <a:endParaRPr lang="en-US" dirty="0">
              <a:solidFill>
                <a:srgbClr val="292D78"/>
              </a:solidFill>
            </a:endParaRPr>
          </a:p>
          <a:p>
            <a:r>
              <a:rPr lang="en-US" b="1" dirty="0">
                <a:solidFill>
                  <a:srgbClr val="292D78"/>
                </a:solidFill>
              </a:rPr>
              <a:t>Populations of Concern: </a:t>
            </a:r>
          </a:p>
          <a:p>
            <a:r>
              <a:rPr lang="en-US" dirty="0" smtClean="0">
                <a:solidFill>
                  <a:srgbClr val="292D78"/>
                </a:solidFill>
              </a:rPr>
              <a:t>Residents, Businesses</a:t>
            </a: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414072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Riverfront Residences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While not currently necessary, it would be relatively easy to enhance canopy cover to decrease immediate air temperatures and provide more privacy for local homeowners</a:t>
            </a:r>
            <a:r>
              <a:rPr lang="en-US" dirty="0" smtClean="0">
                <a:solidFill>
                  <a:srgbClr val="6CB744"/>
                </a:solidFill>
              </a:rPr>
              <a:t>.</a:t>
            </a:r>
          </a:p>
          <a:p>
            <a:endParaRPr lang="en-US" dirty="0">
              <a:solidFill>
                <a:srgbClr val="6CB744"/>
              </a:solidFill>
            </a:endParaRPr>
          </a:p>
          <a:p>
            <a:r>
              <a:rPr lang="en-US" dirty="0">
                <a:solidFill>
                  <a:srgbClr val="6CB744"/>
                </a:solidFill>
              </a:rPr>
              <a:t>It’s possible to </a:t>
            </a:r>
            <a:r>
              <a:rPr lang="en-US" dirty="0" smtClean="0">
                <a:solidFill>
                  <a:srgbClr val="6CB744"/>
                </a:solidFill>
              </a:rPr>
              <a:t>weatherize homes to make them more </a:t>
            </a:r>
            <a:r>
              <a:rPr lang="en-US" dirty="0">
                <a:solidFill>
                  <a:srgbClr val="6CB744"/>
                </a:solidFill>
              </a:rPr>
              <a:t>energy efficient, </a:t>
            </a:r>
            <a:r>
              <a:rPr lang="en-US" dirty="0" smtClean="0">
                <a:solidFill>
                  <a:srgbClr val="6CB744"/>
                </a:solidFill>
              </a:rPr>
              <a:t>such </a:t>
            </a:r>
            <a:r>
              <a:rPr lang="en-US" dirty="0">
                <a:solidFill>
                  <a:srgbClr val="6CB744"/>
                </a:solidFill>
              </a:rPr>
              <a:t>as ensuring windows are properly </a:t>
            </a:r>
            <a:r>
              <a:rPr lang="en-US" dirty="0" smtClean="0">
                <a:solidFill>
                  <a:srgbClr val="6CB744"/>
                </a:solidFill>
              </a:rPr>
              <a:t>sealed and ensuring </a:t>
            </a:r>
            <a:r>
              <a:rPr lang="en-US" dirty="0">
                <a:solidFill>
                  <a:srgbClr val="6CB744"/>
                </a:solidFill>
              </a:rPr>
              <a:t>existing insulation amount is </a:t>
            </a:r>
            <a:r>
              <a:rPr lang="en-US" dirty="0" smtClean="0">
                <a:solidFill>
                  <a:srgbClr val="6CB744"/>
                </a:solidFill>
              </a:rPr>
              <a:t>adequate, </a:t>
            </a:r>
            <a:r>
              <a:rPr lang="en-US" dirty="0">
                <a:solidFill>
                  <a:srgbClr val="6CB744"/>
                </a:solidFill>
              </a:rPr>
              <a:t>require a small to moderate amount of effort. </a:t>
            </a:r>
            <a:endParaRPr lang="en-US" b="1" dirty="0">
              <a:solidFill>
                <a:srgbClr val="6CB744"/>
              </a:solidFill>
            </a:endParaRPr>
          </a:p>
        </p:txBody>
      </p:sp>
    </p:spTree>
    <p:extLst>
      <p:ext uri="{BB962C8B-B14F-4D97-AF65-F5344CB8AC3E}">
        <p14:creationId xmlns:p14="http://schemas.microsoft.com/office/powerpoint/2010/main" val="42837541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Airport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Extending runways to account for the increased distance required for the plane to get off the ground are theoretically possible, but are expensive and may not be possible due to space limitations.</a:t>
            </a:r>
          </a:p>
          <a:p>
            <a:endParaRPr lang="en-US" dirty="0">
              <a:solidFill>
                <a:srgbClr val="6CB744"/>
              </a:solidFill>
            </a:endParaRPr>
          </a:p>
          <a:p>
            <a:r>
              <a:rPr lang="en-US" dirty="0">
                <a:solidFill>
                  <a:srgbClr val="6CB744"/>
                </a:solidFill>
              </a:rPr>
              <a:t>Repaving the runway with cool pavement technology, such as a light-colored coating, may not comply with FAA regulations. </a:t>
            </a:r>
          </a:p>
          <a:p>
            <a:endParaRPr lang="en-US" b="1" dirty="0">
              <a:solidFill>
                <a:srgbClr val="6CB744"/>
              </a:solidFill>
            </a:endParaRPr>
          </a:p>
        </p:txBody>
      </p:sp>
    </p:spTree>
    <p:extLst>
      <p:ext uri="{BB962C8B-B14F-4D97-AF65-F5344CB8AC3E}">
        <p14:creationId xmlns:p14="http://schemas.microsoft.com/office/powerpoint/2010/main" val="20536043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High-income housing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While not currently needed, planting of additional trees is a relatively inexpensive way to increase canopy cover and further decrease temperatures in the immediate area.</a:t>
            </a:r>
          </a:p>
          <a:p>
            <a:endParaRPr lang="en-US" b="1" dirty="0">
              <a:solidFill>
                <a:srgbClr val="6CB744"/>
              </a:solidFill>
            </a:endParaRPr>
          </a:p>
        </p:txBody>
      </p:sp>
    </p:spTree>
    <p:extLst>
      <p:ext uri="{BB962C8B-B14F-4D97-AF65-F5344CB8AC3E}">
        <p14:creationId xmlns:p14="http://schemas.microsoft.com/office/powerpoint/2010/main" val="1436679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fontScale="92500" lnSpcReduction="10000"/>
          </a:bodyPr>
          <a:lstStyle/>
          <a:p>
            <a:pPr>
              <a:spcBef>
                <a:spcPts val="0"/>
              </a:spcBef>
              <a:spcAft>
                <a:spcPts val="1200"/>
              </a:spcAft>
            </a:pPr>
            <a:r>
              <a:rPr lang="en-US" b="1" dirty="0" smtClean="0">
                <a:solidFill>
                  <a:srgbClr val="6CB744"/>
                </a:solidFill>
              </a:rPr>
              <a:t>Stadium</a:t>
            </a:r>
            <a:endParaRPr lang="en-US" b="1" dirty="0">
              <a:solidFill>
                <a:srgbClr val="6CB744"/>
              </a:solidFill>
            </a:endParaRPr>
          </a:p>
          <a:p>
            <a:pPr>
              <a:spcBef>
                <a:spcPts val="0"/>
              </a:spcBef>
              <a:spcAft>
                <a:spcPts val="1200"/>
              </a:spcAft>
            </a:pPr>
            <a:r>
              <a:rPr lang="en-US" dirty="0" smtClean="0">
                <a:solidFill>
                  <a:srgbClr val="6CB744"/>
                </a:solidFill>
              </a:rPr>
              <a:t>The Stadium is where the locals love to go cheer on the Hotville Hornets. </a:t>
            </a:r>
            <a:r>
              <a:rPr lang="en-US" dirty="0">
                <a:solidFill>
                  <a:srgbClr val="6CB744"/>
                </a:solidFill>
              </a:rPr>
              <a:t>This brings tourists and economic opportunity to the city every time there is a big game. </a:t>
            </a:r>
            <a:r>
              <a:rPr lang="en-US" dirty="0" smtClean="0">
                <a:solidFill>
                  <a:srgbClr val="6CB744"/>
                </a:solidFill>
              </a:rPr>
              <a:t>The area is surrounded by multiple parking lots and no trees. It </a:t>
            </a:r>
            <a:r>
              <a:rPr lang="en-US" dirty="0">
                <a:solidFill>
                  <a:srgbClr val="6CB744"/>
                </a:solidFill>
              </a:rPr>
              <a:t>does not have a roof or substantially shaded </a:t>
            </a:r>
            <a:r>
              <a:rPr lang="en-US" dirty="0" smtClean="0">
                <a:solidFill>
                  <a:srgbClr val="6CB744"/>
                </a:solidFill>
              </a:rPr>
              <a:t>areas.</a:t>
            </a:r>
          </a:p>
          <a:p>
            <a:pPr>
              <a:spcBef>
                <a:spcPts val="0"/>
              </a:spcBef>
              <a:spcAft>
                <a:spcPts val="1200"/>
              </a:spcAft>
            </a:pPr>
            <a:r>
              <a:rPr lang="en-US" dirty="0" smtClean="0">
                <a:solidFill>
                  <a:srgbClr val="6CB744"/>
                </a:solidFill>
              </a:rPr>
              <a:t>Being located in a heat island, the stadium often gets very hot during afternoon games for both the players and attendees. The players have to regularly stop the game for water breaks, extending game times. Also last year, five game attendees have had to leave a game due to falling ill from heat exhaustion.</a:t>
            </a:r>
            <a:endParaRPr lang="en-US" dirty="0">
              <a:solidFill>
                <a:srgbClr val="6CB744"/>
              </a:solidFill>
            </a:endParaRPr>
          </a:p>
        </p:txBody>
      </p:sp>
      <p:pic>
        <p:nvPicPr>
          <p:cNvPr id="13314" name="Picture 2" descr="C:\Users\matthew.t.smith\Documents\Shereen\Game Board\Asset Pngs\Latest asset pngs\4x\Asset 53@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974984"/>
            <a:ext cx="2259012" cy="1930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23426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5621337" cy="4419600"/>
          </a:xfrm>
        </p:spPr>
        <p:txBody>
          <a:bodyPr>
            <a:normAutofit lnSpcReduction="10000"/>
          </a:bodyPr>
          <a:lstStyle/>
          <a:p>
            <a:pPr>
              <a:spcBef>
                <a:spcPts val="0"/>
              </a:spcBef>
              <a:spcAft>
                <a:spcPts val="1200"/>
              </a:spcAft>
            </a:pPr>
            <a:r>
              <a:rPr lang="en-US" b="1" dirty="0" smtClean="0">
                <a:solidFill>
                  <a:srgbClr val="6CB744"/>
                </a:solidFill>
              </a:rPr>
              <a:t>Public School / Daycare</a:t>
            </a:r>
            <a:endParaRPr lang="en-US" b="1" dirty="0">
              <a:solidFill>
                <a:srgbClr val="6CB744"/>
              </a:solidFill>
            </a:endParaRPr>
          </a:p>
          <a:p>
            <a:pPr>
              <a:spcBef>
                <a:spcPts val="0"/>
              </a:spcBef>
              <a:spcAft>
                <a:spcPts val="1200"/>
              </a:spcAft>
            </a:pPr>
            <a:r>
              <a:rPr lang="en-US" dirty="0">
                <a:solidFill>
                  <a:srgbClr val="6CB744"/>
                </a:solidFill>
              </a:rPr>
              <a:t>The Daycare Center was built in 1999. This is the primary location for infant to </a:t>
            </a:r>
            <a:r>
              <a:rPr lang="en-US" dirty="0" smtClean="0">
                <a:solidFill>
                  <a:srgbClr val="6CB744"/>
                </a:solidFill>
              </a:rPr>
              <a:t>four </a:t>
            </a:r>
            <a:r>
              <a:rPr lang="en-US" dirty="0">
                <a:solidFill>
                  <a:srgbClr val="6CB744"/>
                </a:solidFill>
              </a:rPr>
              <a:t>year old child care. There is a large recreational area outside including a large asphalt playground, picnic area, and tots soft play area. The C</a:t>
            </a:r>
            <a:r>
              <a:rPr lang="en-US" dirty="0" smtClean="0">
                <a:solidFill>
                  <a:srgbClr val="6CB744"/>
                </a:solidFill>
              </a:rPr>
              <a:t>ity </a:t>
            </a:r>
            <a:r>
              <a:rPr lang="en-US" dirty="0">
                <a:solidFill>
                  <a:srgbClr val="6CB744"/>
                </a:solidFill>
              </a:rPr>
              <a:t>recently paid for the construction of a brand new, state of the art, K-12 grade </a:t>
            </a:r>
            <a:r>
              <a:rPr lang="en-US" dirty="0" smtClean="0">
                <a:solidFill>
                  <a:srgbClr val="6CB744"/>
                </a:solidFill>
              </a:rPr>
              <a:t>School </a:t>
            </a:r>
            <a:r>
              <a:rPr lang="en-US" dirty="0">
                <a:solidFill>
                  <a:srgbClr val="6CB744"/>
                </a:solidFill>
              </a:rPr>
              <a:t>at the same location as the </a:t>
            </a:r>
            <a:r>
              <a:rPr lang="en-US" dirty="0" smtClean="0">
                <a:solidFill>
                  <a:srgbClr val="6CB744"/>
                </a:solidFill>
              </a:rPr>
              <a:t>daycare</a:t>
            </a:r>
            <a:r>
              <a:rPr lang="en-US" dirty="0">
                <a:solidFill>
                  <a:srgbClr val="6CB744"/>
                </a:solidFill>
              </a:rPr>
              <a:t>. </a:t>
            </a:r>
          </a:p>
          <a:p>
            <a:pPr>
              <a:spcBef>
                <a:spcPts val="0"/>
              </a:spcBef>
              <a:spcAft>
                <a:spcPts val="1200"/>
              </a:spcAft>
            </a:pPr>
            <a:r>
              <a:rPr lang="en-US" dirty="0">
                <a:solidFill>
                  <a:srgbClr val="6CB744"/>
                </a:solidFill>
              </a:rPr>
              <a:t>In last year’s heatwave the D</a:t>
            </a:r>
            <a:r>
              <a:rPr lang="en-US" dirty="0" smtClean="0">
                <a:solidFill>
                  <a:srgbClr val="6CB744"/>
                </a:solidFill>
              </a:rPr>
              <a:t>aycare lost </a:t>
            </a:r>
            <a:r>
              <a:rPr lang="en-US" dirty="0">
                <a:solidFill>
                  <a:srgbClr val="6CB744"/>
                </a:solidFill>
              </a:rPr>
              <a:t>power for 8 hours, and parents had to leave work to take their children home. </a:t>
            </a:r>
            <a:r>
              <a:rPr lang="en-US" dirty="0" smtClean="0">
                <a:solidFill>
                  <a:srgbClr val="6CB744"/>
                </a:solidFill>
              </a:rPr>
              <a:t>There </a:t>
            </a:r>
            <a:r>
              <a:rPr lang="en-US" dirty="0">
                <a:solidFill>
                  <a:srgbClr val="6CB744"/>
                </a:solidFill>
              </a:rPr>
              <a:t>haven’t been any </a:t>
            </a:r>
            <a:r>
              <a:rPr lang="en-US" dirty="0" smtClean="0">
                <a:solidFill>
                  <a:srgbClr val="6CB744"/>
                </a:solidFill>
              </a:rPr>
              <a:t>heat-related </a:t>
            </a:r>
            <a:r>
              <a:rPr lang="en-US" dirty="0">
                <a:solidFill>
                  <a:srgbClr val="6CB744"/>
                </a:solidFill>
              </a:rPr>
              <a:t>impacts </a:t>
            </a:r>
            <a:r>
              <a:rPr lang="en-US" dirty="0" smtClean="0">
                <a:solidFill>
                  <a:srgbClr val="6CB744"/>
                </a:solidFill>
              </a:rPr>
              <a:t>to the </a:t>
            </a:r>
            <a:r>
              <a:rPr lang="en-US" dirty="0">
                <a:solidFill>
                  <a:srgbClr val="6CB744"/>
                </a:solidFill>
              </a:rPr>
              <a:t>S</a:t>
            </a:r>
            <a:r>
              <a:rPr lang="en-US" dirty="0" smtClean="0">
                <a:solidFill>
                  <a:srgbClr val="6CB744"/>
                </a:solidFill>
              </a:rPr>
              <a:t>chool, which </a:t>
            </a:r>
            <a:r>
              <a:rPr lang="en-US" dirty="0">
                <a:solidFill>
                  <a:srgbClr val="6CB744"/>
                </a:solidFill>
              </a:rPr>
              <a:t>does not have back-up </a:t>
            </a:r>
            <a:r>
              <a:rPr lang="en-US" dirty="0" smtClean="0">
                <a:solidFill>
                  <a:srgbClr val="6CB744"/>
                </a:solidFill>
              </a:rPr>
              <a:t>power.</a:t>
            </a:r>
            <a:endParaRPr lang="en-US" dirty="0">
              <a:solidFill>
                <a:srgbClr val="6CB744"/>
              </a:solidFill>
            </a:endParaRPr>
          </a:p>
        </p:txBody>
      </p:sp>
      <p:pic>
        <p:nvPicPr>
          <p:cNvPr id="14338" name="Picture 2" descr="C:\Users\matthew.t.smith\Documents\Shereen\Game Board\Asset Pngs\Latest asset pngs\4x\Asset 52@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962400"/>
            <a:ext cx="1853855" cy="17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8204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228600" y="1828800"/>
            <a:ext cx="6078538" cy="4648200"/>
          </a:xfrm>
        </p:spPr>
        <p:txBody>
          <a:bodyPr>
            <a:normAutofit lnSpcReduction="10000"/>
          </a:bodyPr>
          <a:lstStyle/>
          <a:p>
            <a:pPr>
              <a:spcBef>
                <a:spcPts val="0"/>
              </a:spcBef>
              <a:spcAft>
                <a:spcPts val="1200"/>
              </a:spcAft>
            </a:pPr>
            <a:r>
              <a:rPr lang="en-US" b="1" dirty="0" smtClean="0">
                <a:solidFill>
                  <a:srgbClr val="6CB744"/>
                </a:solidFill>
              </a:rPr>
              <a:t>Trees</a:t>
            </a:r>
            <a:endParaRPr lang="en-US" b="1" dirty="0">
              <a:solidFill>
                <a:srgbClr val="6CB744"/>
              </a:solidFill>
            </a:endParaRPr>
          </a:p>
          <a:p>
            <a:pPr>
              <a:spcBef>
                <a:spcPts val="0"/>
              </a:spcBef>
              <a:spcAft>
                <a:spcPts val="1200"/>
              </a:spcAft>
            </a:pPr>
            <a:r>
              <a:rPr lang="en-US" dirty="0" smtClean="0">
                <a:solidFill>
                  <a:srgbClr val="6CB744"/>
                </a:solidFill>
              </a:rPr>
              <a:t>The city’s trees offer shade to pedestrians throughout the city. There was a big tree planting push roughly 20 years ago, after there were major improvements in air quality</a:t>
            </a:r>
            <a:r>
              <a:rPr lang="en-US" dirty="0">
                <a:solidFill>
                  <a:srgbClr val="6CB744"/>
                </a:solidFill>
              </a:rPr>
              <a:t>. For every 10% increase in urban tree canopy, ozone is reduced by 3-7</a:t>
            </a:r>
            <a:r>
              <a:rPr lang="en-US" dirty="0" smtClean="0">
                <a:solidFill>
                  <a:srgbClr val="6CB744"/>
                </a:solidFill>
              </a:rPr>
              <a:t>%! There are also fruit-bearing trees that the city regularly harvests for the homeless shelters and food bank. </a:t>
            </a:r>
          </a:p>
          <a:p>
            <a:pPr>
              <a:spcBef>
                <a:spcPts val="0"/>
              </a:spcBef>
              <a:spcAft>
                <a:spcPts val="1200"/>
              </a:spcAft>
            </a:pPr>
            <a:r>
              <a:rPr lang="en-US" dirty="0">
                <a:solidFill>
                  <a:srgbClr val="6CB744"/>
                </a:solidFill>
              </a:rPr>
              <a:t>Rapid urbanization has decreased the pockets of trees throughout the </a:t>
            </a:r>
            <a:r>
              <a:rPr lang="en-US" dirty="0" smtClean="0">
                <a:solidFill>
                  <a:srgbClr val="6CB744"/>
                </a:solidFill>
              </a:rPr>
              <a:t>city. The remaining tree </a:t>
            </a:r>
            <a:r>
              <a:rPr lang="en-US" dirty="0">
                <a:solidFill>
                  <a:srgbClr val="6CB744"/>
                </a:solidFill>
              </a:rPr>
              <a:t>canopy </a:t>
            </a:r>
            <a:r>
              <a:rPr lang="en-US" dirty="0" smtClean="0">
                <a:solidFill>
                  <a:srgbClr val="6CB744"/>
                </a:solidFill>
              </a:rPr>
              <a:t>consists primarily of tree species that rely on wet soils. With the city’s decreasing soil moisture content due to higher temperatures, there has been increased die off in recent years. </a:t>
            </a:r>
          </a:p>
        </p:txBody>
      </p:sp>
      <p:pic>
        <p:nvPicPr>
          <p:cNvPr id="2050" name="Picture 2" descr="C:\Users\matthew.t.smith\Documents\Shereen\Game Board\Asset Pngs\Latest asset pngs\4x\Asset 27@4x.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581400"/>
            <a:ext cx="1982788" cy="2372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9171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71EEC2E1-AFF6-0D40-B03C-5F7CB7F09F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Content Placeholder 4"/>
          <p:cNvSpPr>
            <a:spLocks noGrp="1"/>
          </p:cNvSpPr>
          <p:nvPr>
            <p:ph type="body" sz="quarter" idx="4294967295"/>
          </p:nvPr>
        </p:nvSpPr>
        <p:spPr>
          <a:xfrm>
            <a:off x="474662" y="1984248"/>
            <a:ext cx="7221538" cy="4419600"/>
          </a:xfrm>
        </p:spPr>
        <p:txBody>
          <a:bodyPr>
            <a:normAutofit/>
          </a:bodyPr>
          <a:lstStyle/>
          <a:p>
            <a:pPr>
              <a:spcBef>
                <a:spcPts val="0"/>
              </a:spcBef>
              <a:spcAft>
                <a:spcPts val="1200"/>
              </a:spcAft>
            </a:pPr>
            <a:r>
              <a:rPr lang="en-US" b="1" dirty="0" smtClean="0">
                <a:solidFill>
                  <a:srgbClr val="6CB744"/>
                </a:solidFill>
              </a:rPr>
              <a:t>River</a:t>
            </a:r>
          </a:p>
          <a:p>
            <a:pPr>
              <a:spcBef>
                <a:spcPts val="0"/>
              </a:spcBef>
              <a:spcAft>
                <a:spcPts val="1200"/>
              </a:spcAft>
            </a:pPr>
            <a:r>
              <a:rPr lang="en-US" dirty="0" smtClean="0">
                <a:solidFill>
                  <a:srgbClr val="6CB744"/>
                </a:solidFill>
              </a:rPr>
              <a:t>The River is important to the city’s recreation, tourism, and agricultural industries. The citizens and tourists of Hotville are regularly out kayaking and canoeing in the waterway. The local farms rely heavily on the River for irrigation, especially during the hot months where they are battling decreased soil moisture. </a:t>
            </a:r>
          </a:p>
          <a:p>
            <a:pPr>
              <a:spcBef>
                <a:spcPts val="0"/>
              </a:spcBef>
              <a:spcAft>
                <a:spcPts val="1200"/>
              </a:spcAft>
            </a:pPr>
            <a:r>
              <a:rPr lang="en-US" dirty="0" smtClean="0">
                <a:solidFill>
                  <a:srgbClr val="6CB744"/>
                </a:solidFill>
              </a:rPr>
              <a:t>The River has been increasingly polluted with rapid urbanization due to increased runoff from the large areas of impervious surface. When water levels are low due to high demand of water resources, such as during heat waves, these pollutants are concentrated, compromising water quality. </a:t>
            </a:r>
            <a:endParaRPr lang="en-US" dirty="0">
              <a:solidFill>
                <a:srgbClr val="6CB744"/>
              </a:solidFill>
            </a:endParaRPr>
          </a:p>
        </p:txBody>
      </p:sp>
    </p:spTree>
    <p:extLst>
      <p:ext uri="{BB962C8B-B14F-4D97-AF65-F5344CB8AC3E}">
        <p14:creationId xmlns:p14="http://schemas.microsoft.com/office/powerpoint/2010/main" val="235427513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57912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School/Daycare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a:solidFill>
                  <a:srgbClr val="6CB744"/>
                </a:solidFill>
              </a:rPr>
              <a:t>The addition of an on-site solar panel array and battery storage will lessen the possibility of a power outage and would be moderately expensive to install</a:t>
            </a:r>
            <a:r>
              <a:rPr lang="en-US" dirty="0" smtClean="0">
                <a:solidFill>
                  <a:srgbClr val="6CB744"/>
                </a:solidFill>
              </a:rPr>
              <a:t>. A less environmentally friendly, but cheaper option would be the addition of a backup generator. </a:t>
            </a:r>
            <a:endParaRPr lang="en-US" dirty="0">
              <a:solidFill>
                <a:srgbClr val="6CB744"/>
              </a:solidFill>
            </a:endParaRPr>
          </a:p>
        </p:txBody>
      </p:sp>
    </p:spTree>
    <p:extLst>
      <p:ext uri="{BB962C8B-B14F-4D97-AF65-F5344CB8AC3E}">
        <p14:creationId xmlns:p14="http://schemas.microsoft.com/office/powerpoint/2010/main" val="214435174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xmlns=""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a16="http://schemas.microsoft.com/office/drawing/2014/main" xmlns=""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Stadium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smtClean="0">
                <a:solidFill>
                  <a:srgbClr val="6CB744"/>
                </a:solidFill>
              </a:rPr>
              <a:t>Cool </a:t>
            </a:r>
            <a:r>
              <a:rPr lang="en-US" dirty="0">
                <a:solidFill>
                  <a:srgbClr val="6CB744"/>
                </a:solidFill>
              </a:rPr>
              <a:t>pavement techniques (e.g., high-reflectivity coating) require a </a:t>
            </a:r>
            <a:r>
              <a:rPr lang="en-US" dirty="0" smtClean="0">
                <a:solidFill>
                  <a:srgbClr val="6CB744"/>
                </a:solidFill>
              </a:rPr>
              <a:t>bit more effort </a:t>
            </a:r>
            <a:r>
              <a:rPr lang="en-US" dirty="0">
                <a:solidFill>
                  <a:srgbClr val="6CB744"/>
                </a:solidFill>
              </a:rPr>
              <a:t>and cost as </a:t>
            </a:r>
            <a:r>
              <a:rPr lang="en-US" dirty="0" smtClean="0">
                <a:solidFill>
                  <a:srgbClr val="6CB744"/>
                </a:solidFill>
              </a:rPr>
              <a:t>normal maintenance.</a:t>
            </a:r>
            <a:endParaRPr lang="en-US" dirty="0">
              <a:solidFill>
                <a:srgbClr val="6CB744"/>
              </a:solidFill>
            </a:endParaRPr>
          </a:p>
          <a:p>
            <a:r>
              <a:rPr lang="en-US" dirty="0">
                <a:solidFill>
                  <a:srgbClr val="6CB744"/>
                </a:solidFill>
              </a:rPr>
              <a:t>Establishment of shaded areas with tree canopy cover, as well as adding additional water breaks to </a:t>
            </a:r>
            <a:r>
              <a:rPr lang="en-US" dirty="0" smtClean="0">
                <a:solidFill>
                  <a:srgbClr val="6CB744"/>
                </a:solidFill>
              </a:rPr>
              <a:t>the sporting events, </a:t>
            </a:r>
            <a:r>
              <a:rPr lang="en-US" dirty="0">
                <a:solidFill>
                  <a:srgbClr val="6CB744"/>
                </a:solidFill>
              </a:rPr>
              <a:t>are relatively easy ways to protect </a:t>
            </a:r>
            <a:r>
              <a:rPr lang="en-US" dirty="0" smtClean="0">
                <a:solidFill>
                  <a:srgbClr val="6CB744"/>
                </a:solidFill>
              </a:rPr>
              <a:t>athlete’s and worker’s health </a:t>
            </a:r>
            <a:r>
              <a:rPr lang="en-US" dirty="0">
                <a:solidFill>
                  <a:srgbClr val="6CB744"/>
                </a:solidFill>
              </a:rPr>
              <a:t>and safety. </a:t>
            </a:r>
          </a:p>
        </p:txBody>
      </p:sp>
    </p:spTree>
    <p:extLst>
      <p:ext uri="{BB962C8B-B14F-4D97-AF65-F5344CB8AC3E}">
        <p14:creationId xmlns:p14="http://schemas.microsoft.com/office/powerpoint/2010/main" val="4262646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57912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River (cont</a:t>
            </a:r>
            <a:r>
              <a:rPr lang="en-US" i="1" dirty="0">
                <a:solidFill>
                  <a:srgbClr val="6CB744"/>
                </a:solidFill>
              </a:rPr>
              <a:t>.)</a:t>
            </a:r>
          </a:p>
          <a:p>
            <a:endParaRPr lang="en-US" b="1" dirty="0">
              <a:solidFill>
                <a:srgbClr val="6CB744"/>
              </a:solidFill>
            </a:endParaRPr>
          </a:p>
          <a:p>
            <a:r>
              <a:rPr lang="en-US" b="1" dirty="0">
                <a:solidFill>
                  <a:srgbClr val="6CB744"/>
                </a:solidFill>
              </a:rPr>
              <a:t>Adaptive </a:t>
            </a:r>
            <a:r>
              <a:rPr lang="en-US" b="1" dirty="0" smtClean="0">
                <a:solidFill>
                  <a:srgbClr val="6CB744"/>
                </a:solidFill>
              </a:rPr>
              <a:t>Capacity</a:t>
            </a:r>
          </a:p>
          <a:p>
            <a:r>
              <a:rPr lang="en-US" dirty="0" smtClean="0">
                <a:solidFill>
                  <a:srgbClr val="6CB744"/>
                </a:solidFill>
              </a:rPr>
              <a:t>Increasing green infrastructure in the city would help reduce impervious surfaces and in turn reduce polluted runoff into the River. This would be moderately difficult and expensive.</a:t>
            </a:r>
          </a:p>
          <a:p>
            <a:endParaRPr lang="en-US" dirty="0">
              <a:solidFill>
                <a:srgbClr val="6CB744"/>
              </a:solidFill>
            </a:endParaRPr>
          </a:p>
          <a:p>
            <a:r>
              <a:rPr lang="en-US" dirty="0" smtClean="0">
                <a:solidFill>
                  <a:srgbClr val="6CB744"/>
                </a:solidFill>
              </a:rPr>
              <a:t>Implementing a water conservation program for city residents during periods of high water demand (heat waves), such as limiting lawn watering, would be relatively easy. </a:t>
            </a:r>
            <a:endParaRPr lang="en-US" dirty="0">
              <a:solidFill>
                <a:srgbClr val="6CB744"/>
              </a:solidFill>
            </a:endParaRPr>
          </a:p>
        </p:txBody>
      </p:sp>
    </p:spTree>
    <p:extLst>
      <p:ext uri="{BB962C8B-B14F-4D97-AF65-F5344CB8AC3E}">
        <p14:creationId xmlns:p14="http://schemas.microsoft.com/office/powerpoint/2010/main" val="29562393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 xmlns:a16="http://schemas.microsoft.com/office/drawing/2014/main" id="{8CA7F9FD-AB7D-6E44-B34B-29385AC6681A}"/>
              </a:ext>
            </a:extLst>
          </p:cNvPr>
          <p:cNvSpPr txBox="1">
            <a:spLocks/>
          </p:cNvSpPr>
          <p:nvPr/>
        </p:nvSpPr>
        <p:spPr>
          <a:xfrm>
            <a:off x="457200" y="533400"/>
            <a:ext cx="4737100" cy="58704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292D78"/>
                </a:solidFill>
              </a:rPr>
              <a:t>(Transit Engineer, </a:t>
            </a:r>
            <a:r>
              <a:rPr lang="en-US" i="1" dirty="0">
                <a:solidFill>
                  <a:srgbClr val="292D78"/>
                </a:solidFill>
              </a:rPr>
              <a:t>cont.)</a:t>
            </a:r>
          </a:p>
          <a:p>
            <a:endParaRPr lang="en-US" b="1" dirty="0">
              <a:solidFill>
                <a:srgbClr val="292D78"/>
              </a:solidFill>
            </a:endParaRPr>
          </a:p>
          <a:p>
            <a:r>
              <a:rPr lang="en-US" b="1" dirty="0">
                <a:solidFill>
                  <a:srgbClr val="292D78"/>
                </a:solidFill>
              </a:rPr>
              <a:t>Primary Concerns: </a:t>
            </a:r>
          </a:p>
          <a:p>
            <a:r>
              <a:rPr lang="en-US" dirty="0" smtClean="0">
                <a:solidFill>
                  <a:srgbClr val="292D78"/>
                </a:solidFill>
              </a:rPr>
              <a:t>Light </a:t>
            </a:r>
            <a:r>
              <a:rPr lang="en-US" dirty="0">
                <a:solidFill>
                  <a:srgbClr val="292D78"/>
                </a:solidFill>
              </a:rPr>
              <a:t>R</a:t>
            </a:r>
            <a:r>
              <a:rPr lang="en-US" dirty="0" smtClean="0">
                <a:solidFill>
                  <a:srgbClr val="292D78"/>
                </a:solidFill>
              </a:rPr>
              <a:t>ail, Roadways, Power Plant</a:t>
            </a:r>
            <a:endParaRPr lang="en-US" dirty="0">
              <a:solidFill>
                <a:srgbClr val="292D78"/>
              </a:solidFill>
            </a:endParaRPr>
          </a:p>
          <a:p>
            <a:endParaRPr lang="en-US" dirty="0">
              <a:solidFill>
                <a:srgbClr val="292D78"/>
              </a:solidFill>
            </a:endParaRPr>
          </a:p>
          <a:p>
            <a:r>
              <a:rPr lang="en-US" b="1" dirty="0">
                <a:solidFill>
                  <a:srgbClr val="292D78"/>
                </a:solidFill>
              </a:rPr>
              <a:t>Secondary Concerns: </a:t>
            </a:r>
          </a:p>
          <a:p>
            <a:r>
              <a:rPr lang="en-US" dirty="0" smtClean="0">
                <a:solidFill>
                  <a:srgbClr val="292D78"/>
                </a:solidFill>
              </a:rPr>
              <a:t>Riverfront Residences, River</a:t>
            </a:r>
            <a:endParaRPr lang="en-US" dirty="0">
              <a:solidFill>
                <a:srgbClr val="292D78"/>
              </a:solidFill>
            </a:endParaRPr>
          </a:p>
          <a:p>
            <a:endParaRPr lang="en-US" dirty="0">
              <a:solidFill>
                <a:srgbClr val="292D78"/>
              </a:solidFill>
            </a:endParaRPr>
          </a:p>
          <a:p>
            <a:r>
              <a:rPr lang="en-US" b="1" dirty="0">
                <a:solidFill>
                  <a:srgbClr val="292D78"/>
                </a:solidFill>
              </a:rPr>
              <a:t>Populations of Concern: </a:t>
            </a:r>
          </a:p>
          <a:p>
            <a:r>
              <a:rPr lang="en-US" dirty="0">
                <a:solidFill>
                  <a:srgbClr val="292D78"/>
                </a:solidFill>
              </a:rPr>
              <a:t>Anyone who uses or relies on transit (residents – low-income in particular, </a:t>
            </a:r>
            <a:r>
              <a:rPr lang="en-US" dirty="0" smtClean="0">
                <a:solidFill>
                  <a:srgbClr val="292D78"/>
                </a:solidFill>
              </a:rPr>
              <a:t>businesses</a:t>
            </a:r>
            <a:r>
              <a:rPr lang="en-US" dirty="0">
                <a:solidFill>
                  <a:srgbClr val="292D78"/>
                </a:solidFill>
              </a:rPr>
              <a:t>)</a:t>
            </a: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a:p>
            <a:pPr marL="342900" indent="-342900">
              <a:buFont typeface="Arial" panose="020B0604020202020204" pitchFamily="34" charset="0"/>
              <a:buChar char="•"/>
            </a:pPr>
            <a:endParaRPr lang="en-US" dirty="0">
              <a:solidFill>
                <a:srgbClr val="292D78"/>
              </a:solidFill>
            </a:endParaRPr>
          </a:p>
        </p:txBody>
      </p:sp>
    </p:spTree>
    <p:extLst>
      <p:ext uri="{BB962C8B-B14F-4D97-AF65-F5344CB8AC3E}">
        <p14:creationId xmlns:p14="http://schemas.microsoft.com/office/powerpoint/2010/main" val="282358080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 xmlns:a16="http://schemas.microsoft.com/office/drawing/2014/main" id="{CB95B860-37DE-684C-9A36-F8C713038B20}"/>
              </a:ext>
            </a:extLst>
          </p:cNvPr>
          <p:cNvSpPr txBox="1">
            <a:spLocks/>
          </p:cNvSpPr>
          <p:nvPr/>
        </p:nvSpPr>
        <p:spPr>
          <a:xfrm>
            <a:off x="5492750" y="3810000"/>
            <a:ext cx="3352800" cy="2362200"/>
          </a:xfrm>
          <a:prstGeom prst="rect">
            <a:avLst/>
          </a:prstGeom>
        </p:spPr>
        <p:txBody>
          <a:bodyPr vert="horz" lIns="91440" tIns="45720" rIns="91440" bIns="45720" rtlCol="0">
            <a:noAutofit/>
          </a:bodyPr>
          <a:lstStyle>
            <a:lvl1pPr marL="0" indent="0" algn="l" defTabSz="914400" rtl="0" eaLnBrk="1" latinLnBrk="0" hangingPunct="1">
              <a:spcBef>
                <a:spcPts val="0"/>
              </a:spcBef>
              <a:buClr>
                <a:schemeClr val="accent1"/>
              </a:buClr>
              <a:buSzPct val="100000"/>
              <a:buFontTx/>
              <a:buNone/>
              <a:defRPr sz="2000" kern="1200">
                <a:solidFill>
                  <a:schemeClr val="tx1"/>
                </a:solidFill>
                <a:latin typeface="Arial" panose="020B0604020202020204" pitchFamily="34" charset="0"/>
                <a:ea typeface="+mn-ea"/>
                <a:cs typeface="Arial" panose="020B0604020202020204" pitchFamily="34" charset="0"/>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endParaRPr lang="en-US" sz="1400" b="1" dirty="0">
              <a:solidFill>
                <a:srgbClr val="6CB744"/>
              </a:solidFill>
            </a:endParaRPr>
          </a:p>
        </p:txBody>
      </p:sp>
      <p:sp>
        <p:nvSpPr>
          <p:cNvPr id="3" name="Content Placeholder 4">
            <a:extLst>
              <a:ext uri="{FF2B5EF4-FFF2-40B4-BE49-F238E27FC236}">
                <a16:creationId xmlns="" xmlns:a16="http://schemas.microsoft.com/office/drawing/2014/main" id="{741D2DCF-D82D-E249-9204-382C47043CAE}"/>
              </a:ext>
            </a:extLst>
          </p:cNvPr>
          <p:cNvSpPr txBox="1">
            <a:spLocks/>
          </p:cNvSpPr>
          <p:nvPr/>
        </p:nvSpPr>
        <p:spPr>
          <a:xfrm>
            <a:off x="533400" y="609600"/>
            <a:ext cx="4737100" cy="5794248"/>
          </a:xfrm>
          <a:prstGeom prst="rect">
            <a:avLst/>
          </a:prstGeom>
        </p:spPr>
        <p:txBody>
          <a:bodyPr vert="horz">
            <a:normAutofit/>
          </a:bodyPr>
          <a:lstStyle>
            <a:lvl1pPr marL="0" indent="0" algn="l" rtl="0" eaLnBrk="1" latinLnBrk="0" hangingPunct="1">
              <a:spcBef>
                <a:spcPct val="20000"/>
              </a:spcBef>
              <a:buClr>
                <a:schemeClr val="accent1"/>
              </a:buClr>
              <a:buSzPct val="8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1pPr>
            <a:lvl2pPr marL="274320" indent="0" algn="l" rtl="0" eaLnBrk="1" latinLnBrk="0" hangingPunct="1">
              <a:spcBef>
                <a:spcPct val="20000"/>
              </a:spcBef>
              <a:buClr>
                <a:schemeClr val="accent2"/>
              </a:buClr>
              <a:buSzPct val="70000"/>
              <a:buFont typeface="Wingdings"/>
              <a:buNone/>
              <a:defRPr kumimoji="0" sz="2200" kern="1200">
                <a:solidFill>
                  <a:schemeClr val="tx2"/>
                </a:solidFill>
                <a:latin typeface="Arial" panose="020B0604020202020204" pitchFamily="34" charset="0"/>
                <a:ea typeface="+mn-ea"/>
                <a:cs typeface="Arial" panose="020B0604020202020204" pitchFamily="34" charset="0"/>
              </a:defRPr>
            </a:lvl2pPr>
            <a:lvl3pPr marL="594360" indent="0" algn="l" rtl="0" eaLnBrk="1" latinLnBrk="0" hangingPunct="1">
              <a:spcBef>
                <a:spcPct val="20000"/>
              </a:spcBef>
              <a:buClr>
                <a:schemeClr val="accent3"/>
              </a:buClr>
              <a:buSzPct val="75000"/>
              <a:buFont typeface="Wingdings 2"/>
              <a:buNone/>
              <a:defRPr kumimoji="0" sz="2000" kern="1200">
                <a:solidFill>
                  <a:schemeClr val="tx1"/>
                </a:solidFill>
                <a:latin typeface="Arial" panose="020B0604020202020204" pitchFamily="34" charset="0"/>
                <a:ea typeface="+mn-ea"/>
                <a:cs typeface="Arial" panose="020B0604020202020204" pitchFamily="34" charset="0"/>
              </a:defRPr>
            </a:lvl3pPr>
            <a:lvl4pPr marL="868680" indent="0" algn="l" rtl="0" eaLnBrk="1" latinLnBrk="0" hangingPunct="1">
              <a:spcBef>
                <a:spcPct val="20000"/>
              </a:spcBef>
              <a:buClr>
                <a:schemeClr val="accent4"/>
              </a:buClr>
              <a:buSzPct val="70000"/>
              <a:buFont typeface="Wingdings"/>
              <a:buNone/>
              <a:defRPr kumimoji="0" sz="2000" kern="1200">
                <a:solidFill>
                  <a:schemeClr val="tx2"/>
                </a:solidFill>
                <a:latin typeface="Arial" panose="020B0604020202020204" pitchFamily="34" charset="0"/>
                <a:ea typeface="+mn-ea"/>
                <a:cs typeface="Arial" panose="020B0604020202020204" pitchFamily="34" charset="0"/>
              </a:defRPr>
            </a:lvl4pPr>
            <a:lvl5pPr marL="1143000" indent="0" algn="l" rtl="0" eaLnBrk="1" latinLnBrk="0" hangingPunct="1">
              <a:spcBef>
                <a:spcPct val="20000"/>
              </a:spcBef>
              <a:buClr>
                <a:schemeClr val="accent5"/>
              </a:buClr>
              <a:buFontTx/>
              <a:buNone/>
              <a:defRPr kumimoji="0" sz="1800" kern="1200">
                <a:solidFill>
                  <a:schemeClr val="tx1"/>
                </a:solidFill>
                <a:latin typeface="Arial" panose="020B0604020202020204" pitchFamily="34" charset="0"/>
                <a:ea typeface="+mn-ea"/>
                <a:cs typeface="Arial" panose="020B0604020202020204" pitchFamily="34" charset="0"/>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a:lstStyle>
          <a:p>
            <a:r>
              <a:rPr lang="en-US" i="1" dirty="0" smtClean="0">
                <a:solidFill>
                  <a:srgbClr val="6CB744"/>
                </a:solidFill>
              </a:rPr>
              <a:t>Trees (cont</a:t>
            </a:r>
            <a:r>
              <a:rPr lang="en-US" i="1" dirty="0">
                <a:solidFill>
                  <a:srgbClr val="6CB744"/>
                </a:solidFill>
              </a:rPr>
              <a:t>.)</a:t>
            </a:r>
          </a:p>
          <a:p>
            <a:endParaRPr lang="en-US" b="1" dirty="0">
              <a:solidFill>
                <a:srgbClr val="6CB744"/>
              </a:solidFill>
            </a:endParaRPr>
          </a:p>
          <a:p>
            <a:r>
              <a:rPr lang="en-US" b="1" dirty="0">
                <a:solidFill>
                  <a:srgbClr val="6CB744"/>
                </a:solidFill>
              </a:rPr>
              <a:t>Adaptive Capacity</a:t>
            </a:r>
          </a:p>
          <a:p>
            <a:r>
              <a:rPr lang="en-US" dirty="0" smtClean="0">
                <a:solidFill>
                  <a:srgbClr val="6CB744"/>
                </a:solidFill>
              </a:rPr>
              <a:t>Planting more </a:t>
            </a:r>
            <a:r>
              <a:rPr lang="en-US" dirty="0">
                <a:solidFill>
                  <a:srgbClr val="6CB744"/>
                </a:solidFill>
              </a:rPr>
              <a:t>native or drought-tolerant </a:t>
            </a:r>
            <a:r>
              <a:rPr lang="en-US" dirty="0" smtClean="0">
                <a:solidFill>
                  <a:srgbClr val="6CB744"/>
                </a:solidFill>
              </a:rPr>
              <a:t>tree species is </a:t>
            </a:r>
            <a:r>
              <a:rPr lang="en-US" dirty="0">
                <a:solidFill>
                  <a:srgbClr val="6CB744"/>
                </a:solidFill>
              </a:rPr>
              <a:t>a relatively easy modification </a:t>
            </a:r>
            <a:r>
              <a:rPr lang="en-US" dirty="0" smtClean="0">
                <a:solidFill>
                  <a:srgbClr val="6CB744"/>
                </a:solidFill>
              </a:rPr>
              <a:t>to keep the trees alive and reduce water consumption.</a:t>
            </a:r>
            <a:endParaRPr lang="en-US" dirty="0">
              <a:solidFill>
                <a:srgbClr val="6CB744"/>
              </a:solidFill>
            </a:endParaRPr>
          </a:p>
        </p:txBody>
      </p:sp>
    </p:spTree>
    <p:extLst>
      <p:ext uri="{BB962C8B-B14F-4D97-AF65-F5344CB8AC3E}">
        <p14:creationId xmlns:p14="http://schemas.microsoft.com/office/powerpoint/2010/main" val="411914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type="body" sz="quarter" idx="4294967295"/>
          </p:nvPr>
        </p:nvSpPr>
        <p:spPr>
          <a:xfrm>
            <a:off x="533400" y="1828800"/>
            <a:ext cx="8001000" cy="4419600"/>
          </a:xfrm>
        </p:spPr>
        <p:txBody>
          <a:bodyPr>
            <a:normAutofit lnSpcReduction="10000"/>
          </a:bodyPr>
          <a:lstStyle/>
          <a:p>
            <a:pPr>
              <a:spcBef>
                <a:spcPts val="0"/>
              </a:spcBef>
              <a:spcAft>
                <a:spcPts val="1200"/>
              </a:spcAft>
            </a:pPr>
            <a:r>
              <a:rPr lang="en-US" b="1" dirty="0" smtClean="0">
                <a:solidFill>
                  <a:srgbClr val="292D78"/>
                </a:solidFill>
              </a:rPr>
              <a:t>Role: </a:t>
            </a:r>
            <a:r>
              <a:rPr lang="en-US" dirty="0" smtClean="0">
                <a:solidFill>
                  <a:srgbClr val="292D78"/>
                </a:solidFill>
              </a:rPr>
              <a:t>You </a:t>
            </a:r>
            <a:r>
              <a:rPr lang="en-US" dirty="0">
                <a:solidFill>
                  <a:srgbClr val="292D78"/>
                </a:solidFill>
              </a:rPr>
              <a:t>represent </a:t>
            </a:r>
            <a:r>
              <a:rPr lang="en-US" dirty="0" smtClean="0">
                <a:solidFill>
                  <a:srgbClr val="292D78"/>
                </a:solidFill>
              </a:rPr>
              <a:t>Hotville’s Planning Department, in which you focus primarily on resilience and sustainability. </a:t>
            </a:r>
            <a:r>
              <a:rPr lang="en-US" dirty="0">
                <a:solidFill>
                  <a:srgbClr val="292D78"/>
                </a:solidFill>
              </a:rPr>
              <a:t>You’ve </a:t>
            </a:r>
            <a:r>
              <a:rPr lang="en-US" dirty="0" smtClean="0">
                <a:solidFill>
                  <a:srgbClr val="292D78"/>
                </a:solidFill>
              </a:rPr>
              <a:t>noticed the increase </a:t>
            </a:r>
            <a:r>
              <a:rPr lang="en-US" dirty="0">
                <a:solidFill>
                  <a:srgbClr val="292D78"/>
                </a:solidFill>
              </a:rPr>
              <a:t>in extreme heat days over the years and know the city needs to account for this change in its </a:t>
            </a:r>
            <a:r>
              <a:rPr lang="en-US" dirty="0" smtClean="0">
                <a:solidFill>
                  <a:srgbClr val="292D78"/>
                </a:solidFill>
              </a:rPr>
              <a:t>planning. </a:t>
            </a:r>
            <a:r>
              <a:rPr lang="en-US" dirty="0">
                <a:solidFill>
                  <a:srgbClr val="292D78"/>
                </a:solidFill>
              </a:rPr>
              <a:t>You are a big proponent of expanding the city’s greenspace and </a:t>
            </a:r>
            <a:r>
              <a:rPr lang="en-US" dirty="0" smtClean="0">
                <a:solidFill>
                  <a:srgbClr val="292D78"/>
                </a:solidFill>
              </a:rPr>
              <a:t>increasing local access to </a:t>
            </a:r>
            <a:r>
              <a:rPr lang="en-US" dirty="0">
                <a:solidFill>
                  <a:srgbClr val="292D78"/>
                </a:solidFill>
              </a:rPr>
              <a:t>green space </a:t>
            </a:r>
            <a:r>
              <a:rPr lang="en-US" dirty="0" smtClean="0">
                <a:solidFill>
                  <a:srgbClr val="292D78"/>
                </a:solidFill>
              </a:rPr>
              <a:t>to achieve national standards.</a:t>
            </a:r>
            <a:endParaRPr lang="en-US" dirty="0">
              <a:solidFill>
                <a:srgbClr val="292D78"/>
              </a:solidFill>
            </a:endParaRPr>
          </a:p>
          <a:p>
            <a:pPr>
              <a:spcBef>
                <a:spcPts val="0"/>
              </a:spcBef>
              <a:spcAft>
                <a:spcPts val="1200"/>
              </a:spcAft>
            </a:pPr>
            <a:r>
              <a:rPr lang="en-US" dirty="0">
                <a:solidFill>
                  <a:srgbClr val="292D78"/>
                </a:solidFill>
              </a:rPr>
              <a:t>You immigrated to the U.S. from Mexico </a:t>
            </a:r>
            <a:r>
              <a:rPr lang="en-US" dirty="0" smtClean="0">
                <a:solidFill>
                  <a:srgbClr val="292D78"/>
                </a:solidFill>
              </a:rPr>
              <a:t>15 </a:t>
            </a:r>
            <a:r>
              <a:rPr lang="en-US" dirty="0">
                <a:solidFill>
                  <a:srgbClr val="292D78"/>
                </a:solidFill>
              </a:rPr>
              <a:t>years ago. </a:t>
            </a:r>
            <a:r>
              <a:rPr lang="en-US" dirty="0" smtClean="0">
                <a:solidFill>
                  <a:srgbClr val="292D78"/>
                </a:solidFill>
              </a:rPr>
              <a:t>You </a:t>
            </a:r>
            <a:r>
              <a:rPr lang="en-US" dirty="0">
                <a:solidFill>
                  <a:srgbClr val="292D78"/>
                </a:solidFill>
              </a:rPr>
              <a:t>have two </a:t>
            </a:r>
            <a:r>
              <a:rPr lang="en-US" dirty="0" smtClean="0">
                <a:solidFill>
                  <a:srgbClr val="292D78"/>
                </a:solidFill>
              </a:rPr>
              <a:t>kids who attend </a:t>
            </a:r>
            <a:r>
              <a:rPr lang="en-US" dirty="0">
                <a:solidFill>
                  <a:srgbClr val="292D78"/>
                </a:solidFill>
              </a:rPr>
              <a:t>the local </a:t>
            </a:r>
            <a:r>
              <a:rPr lang="en-US" dirty="0" smtClean="0">
                <a:solidFill>
                  <a:srgbClr val="292D78"/>
                </a:solidFill>
              </a:rPr>
              <a:t>school and you serve </a:t>
            </a:r>
            <a:r>
              <a:rPr lang="en-US" dirty="0">
                <a:solidFill>
                  <a:srgbClr val="292D78"/>
                </a:solidFill>
              </a:rPr>
              <a:t>on the school board</a:t>
            </a:r>
            <a:r>
              <a:rPr lang="en-US" dirty="0" smtClean="0">
                <a:solidFill>
                  <a:srgbClr val="292D78"/>
                </a:solidFill>
              </a:rPr>
              <a:t>. You live in the northern area of the city. </a:t>
            </a:r>
            <a:endParaRPr lang="en-US" dirty="0">
              <a:solidFill>
                <a:srgbClr val="292D78"/>
              </a:solidFill>
            </a:endParaRPr>
          </a:p>
          <a:p>
            <a:pPr>
              <a:spcBef>
                <a:spcPts val="0"/>
              </a:spcBef>
              <a:spcAft>
                <a:spcPts val="100"/>
              </a:spcAft>
            </a:pPr>
            <a:r>
              <a:rPr lang="en-US" b="1" dirty="0" smtClean="0">
                <a:solidFill>
                  <a:srgbClr val="292D78"/>
                </a:solidFill>
              </a:rPr>
              <a:t>Goals</a:t>
            </a:r>
            <a:r>
              <a:rPr lang="en-US" dirty="0">
                <a:solidFill>
                  <a:srgbClr val="292D78"/>
                </a:solidFill>
              </a:rPr>
              <a:t>: </a:t>
            </a:r>
            <a:endParaRPr lang="en-US" dirty="0" smtClean="0">
              <a:solidFill>
                <a:srgbClr val="292D78"/>
              </a:solidFill>
            </a:endParaRPr>
          </a:p>
          <a:p>
            <a:pPr marL="342900" indent="-342900">
              <a:spcBef>
                <a:spcPts val="0"/>
              </a:spcBef>
              <a:spcAft>
                <a:spcPts val="100"/>
              </a:spcAft>
              <a:buFont typeface="Arial" panose="020B0604020202020204" pitchFamily="34" charset="0"/>
              <a:buChar char="•"/>
            </a:pPr>
            <a:r>
              <a:rPr lang="en-US" dirty="0" smtClean="0">
                <a:solidFill>
                  <a:srgbClr val="292D78"/>
                </a:solidFill>
              </a:rPr>
              <a:t>Develop </a:t>
            </a:r>
            <a:r>
              <a:rPr lang="en-US" dirty="0">
                <a:solidFill>
                  <a:srgbClr val="292D78"/>
                </a:solidFill>
              </a:rPr>
              <a:t>parks that meet national standards and are water </a:t>
            </a:r>
            <a:r>
              <a:rPr lang="en-US" dirty="0" smtClean="0">
                <a:solidFill>
                  <a:srgbClr val="292D78"/>
                </a:solidFill>
              </a:rPr>
              <a:t>conscious.</a:t>
            </a:r>
          </a:p>
          <a:p>
            <a:pPr marL="342900" indent="-342900">
              <a:spcBef>
                <a:spcPts val="0"/>
              </a:spcBef>
              <a:spcAft>
                <a:spcPts val="100"/>
              </a:spcAft>
              <a:buFont typeface="Arial" panose="020B0604020202020204" pitchFamily="34" charset="0"/>
              <a:buChar char="•"/>
            </a:pPr>
            <a:r>
              <a:rPr lang="en-US" dirty="0" smtClean="0">
                <a:solidFill>
                  <a:srgbClr val="292D78"/>
                </a:solidFill>
              </a:rPr>
              <a:t>Find </a:t>
            </a:r>
            <a:r>
              <a:rPr lang="en-US" dirty="0">
                <a:solidFill>
                  <a:srgbClr val="292D78"/>
                </a:solidFill>
              </a:rPr>
              <a:t>ways to integrate heat risk consideration across all city planning </a:t>
            </a:r>
            <a:r>
              <a:rPr lang="en-US" dirty="0" smtClean="0">
                <a:solidFill>
                  <a:srgbClr val="292D78"/>
                </a:solidFill>
              </a:rPr>
              <a:t>processes.</a:t>
            </a:r>
            <a:endParaRPr lang="en-US" dirty="0">
              <a:solidFill>
                <a:srgbClr val="292D78"/>
              </a:solidFill>
            </a:endParaRPr>
          </a:p>
        </p:txBody>
      </p:sp>
      <p:sp>
        <p:nvSpPr>
          <p:cNvPr id="6" name="TextBox 5"/>
          <p:cNvSpPr txBox="1"/>
          <p:nvPr/>
        </p:nvSpPr>
        <p:spPr>
          <a:xfrm>
            <a:off x="457200" y="380999"/>
            <a:ext cx="6324600" cy="1200329"/>
          </a:xfrm>
          <a:prstGeom prst="rect">
            <a:avLst/>
          </a:prstGeom>
          <a:noFill/>
        </p:spPr>
        <p:txBody>
          <a:bodyPr wrap="square" rtlCol="0">
            <a:spAutoFit/>
          </a:bodyPr>
          <a:lstStyle/>
          <a:p>
            <a:r>
              <a:rPr lang="en-US" sz="3600" b="1" dirty="0">
                <a:solidFill>
                  <a:schemeClr val="bg1"/>
                </a:solidFill>
                <a:latin typeface="Arial" panose="020B0604020202020204" pitchFamily="34" charset="0"/>
                <a:cs typeface="Arial" panose="020B0604020202020204" pitchFamily="34" charset="0"/>
              </a:rPr>
              <a:t>City Planning Representative</a:t>
            </a:r>
          </a:p>
        </p:txBody>
      </p:sp>
    </p:spTree>
    <p:extLst>
      <p:ext uri="{BB962C8B-B14F-4D97-AF65-F5344CB8AC3E}">
        <p14:creationId xmlns:p14="http://schemas.microsoft.com/office/powerpoint/2010/main" val="194134291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5334</TotalTime>
  <Words>5610</Words>
  <Application>Microsoft Office PowerPoint</Application>
  <PresentationFormat>On-screen Show (4:3)</PresentationFormat>
  <Paragraphs>463</Paragraphs>
  <Slides>80</Slides>
  <Notes>28</Notes>
  <HiddenSlides>0</HiddenSlides>
  <MMClips>0</MMClips>
  <ScaleCrop>false</ScaleCrop>
  <HeadingPairs>
    <vt:vector size="4" baseType="variant">
      <vt:variant>
        <vt:lpstr>Theme</vt:lpstr>
      </vt:variant>
      <vt:variant>
        <vt:i4>3</vt:i4>
      </vt:variant>
      <vt:variant>
        <vt:lpstr>Slide Titles</vt:lpstr>
      </vt:variant>
      <vt:variant>
        <vt:i4>80</vt:i4>
      </vt:variant>
    </vt:vector>
  </HeadingPairs>
  <TitlesOfParts>
    <vt:vector size="83" baseType="lpstr">
      <vt:lpstr>Civic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Pump Station 1</dc:title>
  <dc:creator>Verity, Rebecca</dc:creator>
  <cp:lastModifiedBy>D'Souza, Shereen</cp:lastModifiedBy>
  <cp:revision>241</cp:revision>
  <cp:lastPrinted>2018-11-13T20:44:13Z</cp:lastPrinted>
  <dcterms:created xsi:type="dcterms:W3CDTF">2015-09-01T03:31:02Z</dcterms:created>
  <dcterms:modified xsi:type="dcterms:W3CDTF">2018-11-13T23:16:48Z</dcterms:modified>
</cp:coreProperties>
</file>