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431" r:id="rId5"/>
    <p:sldId id="424" r:id="rId6"/>
    <p:sldId id="435" r:id="rId7"/>
    <p:sldId id="436" r:id="rId8"/>
    <p:sldId id="438" r:id="rId9"/>
    <p:sldId id="437" r:id="rId10"/>
    <p:sldId id="439" r:id="rId11"/>
    <p:sldId id="433" r:id="rId12"/>
    <p:sldId id="434" r:id="rId13"/>
    <p:sldId id="440" r:id="rId14"/>
    <p:sldId id="441" r:id="rId15"/>
    <p:sldId id="442" r:id="rId16"/>
    <p:sldId id="423" r:id="rId17"/>
    <p:sldId id="417" r:id="rId18"/>
    <p:sldId id="419" r:id="rId19"/>
    <p:sldId id="420" r:id="rId20"/>
    <p:sldId id="421" r:id="rId21"/>
    <p:sldId id="422" r:id="rId22"/>
    <p:sldId id="429" r:id="rId23"/>
    <p:sldId id="43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F54965-ADB2-3826-13B0-54027D649EC3}" v="802" dt="2026-03-06T18:08:38.034"/>
    <p1510:client id="{D91F391C-FEE0-7186-0885-A4DA3732DB69}" v="1" dt="2026-03-06T21:32:33.4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1"/>
    <p:restoredTop sz="94694"/>
  </p:normalViewPr>
  <p:slideViewPr>
    <p:cSldViewPr snapToGrid="0">
      <p:cViewPr varScale="1">
        <p:scale>
          <a:sx n="106" d="100"/>
          <a:sy n="106" d="100"/>
        </p:scale>
        <p:origin x="184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3T16:48:33.489"/>
    </inkml:context>
    <inkml:brush xml:id="br0">
      <inkml:brushProperty name="width" value="0.1" units="cm"/>
      <inkml:brushProperty name="height" value="0.1" units="cm"/>
      <inkml:brushProperty name="color" value="#CC0066"/>
    </inkml:brush>
  </inkml:definitions>
  <inkml:trace contextRef="#ctx0" brushRef="#br0">1266 1 24575,'-18'6'0,"0"-1"0,4 0 0,1-1 0,2-1 0,0 0 0,2-1 0,-1 0 0,1-1 0,1 0 0,2 0 0,-1 1 0,-1 0 0,-3 1 0,-1 1 0,-2 0 0,0 0 0,-1 0 0,0 0 0,1 0 0,-1-1 0,-2 0 0,-3 0 0,-2 0 0,-4 1 0,-5 0 0,-2 0 0,-1-1 0,0-1 0,2 0 0,1 0 0,0 0 0,-1 0 0,-2 0 0,-1 2 0,0 0 0,3 2 0,2 2 0,3 3 0,4 2 0,5 1 0,3 1 0,3 0 0,0 0 0,1 0 0,2 2 0,0 1 0,2 2 0,2 1 0,1 1 0,1 1 0,1 3 0,0 0 0,2 1 0,-1 1 0,0-3 0,1 0 0,0-1 0,1 0 0,1 2 0,2 0 0,1-2 0,1 0 0,3-2 0,2-1 0,2-1 0,1 0 0,-2-3 0,-1-2 0,-2-3 0,-3-3 0,-2-3 0,-1 0 0,-1 1 0,1 4 0,2 2 0,0 3 0,2-1 0,3 0 0,2 1 0,3 0 0,0 0 0,-2-3 0,-3-3 0,-6-6 0,-2-1 0,-2-2 0,0 3 0,0-2 0,0 2 0,0 0 0,1 0 0,-1 2 0,1 1 0,-1 0 0,0 1 0,0 0 0,0-1 0,-1 2 0,0 0 0,0 2 0,1 0 0,-2-1 0,1-1 0,-1-1 0,0-2 0,1 0 0,-1 0 0,-1 1 0,-1 2 0,-1 0 0,-2 2 0,-2 1 0,-3 1 0,0 2 0,-2-1 0,0-1 0,0-1 0,-5 0 0,-3-1 0,-7 0 0,-5 1 0,0-1 0,2 1 0,5-3 0,6-2 0,3-2 0,2-1 0,-1 0 0,-2-1 0,-1 1 0,-2-1 0,0 1 0,2-1 0,2 1 0,4-1 0,3 0 0,2-1 0,0 0 0,2 0 0,1-1 0,2 0 0,3 0 0,11 1 0,1 0 0,11 2 0,2 0 0,3 1 0,3-2 0,3 0 0,0-1 0,-3 0 0,-4-1 0,-6 1 0,-6-2 0,-6 1 0,-3-1 0,-1 0 0,-1 0 0,0 0 0,0 0 0,2 0 0,2 1 0,2 0 0,0 0 0,0 1 0,-3-2 0,-1 1 0,-2 0 0,2 1 0,2 0 0,1 1 0,1-1 0,-2 1 0,-3 0 0,-1-1 0,0-1 0,-1 2 0,0 0 0,0-1 0,-1 2 0,0-1 0,-1 3 0,1 1 0,0 3 0,0 0 0,0-2 0,0-3 0,-1 0 0,0-1 0,0 0 0,0 1 0,0 1 0,0 1 0,0 1 0,1 1 0,-1 0 0,1-1 0,-1 0 0,1 0 0,0 2 0,0 2 0,0 1 0,-1 1 0,0 0 0,-1 0 0,0 1 0,0 2 0,0 2 0,0 2 0,-1 0 0,1 0 0,0-2 0,0-2 0,-1-3 0,0-1 0,0 0 0,0 1 0,1 1 0,1 0 0,-1 1 0,0 1 0,-1 0 0,0 2 0,0 1 0,-1 1 0,0 1 0,0 1 0,0 0 0,0-3 0,0-2 0,1-1 0,0-1 0,0 1 0,0 0 0,-1 0 0,1-1 0,0-2 0,0-2 0,1-2 0,0 0 0,-1 0 0,0 2 0,0 2 0,-1 1 0,0 0 0,0-1 0,1 1 0,-1 1 0,1-1 0,0 0 0,0 1 0,-1 2 0,1 1 0,-1 0 0,1-3 0,0 0 0,1-3 0,0 1 0,0 1 0,1 2 0,-1 3 0,-1 1 0,2 0 0,-1-1 0,1 0 0,1 1 0,0 1 0,1 1 0,0-1 0,1-1 0,0-4 0,0-2 0,1-1 0,3 3 0,3 3 0,2 0 0,1-1 0,6 3 0,1 0 0,3 0 0,-2-2 0,-5-4 0,-1-3 0,0-1 0,3 0 0,3-1 0,6 2 0,4 1 0,2-1 0,-2-1 0,-6-4 0,-6-3 0,-2 0 0,7 3 0,10 2 0,10 2 0,0-2 0,-10-3 0,-12-4 0,-11-2 0,-4-1 0,-3 1 0,-1-1 0,-1 0 0,1 0 0,2 0 0,1 0 0,1 1 0,0-1 0,-1 0 0,-2 1 0,-1-1 0,-1 0 0,0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3T16:48:38.137"/>
    </inkml:context>
    <inkml:brush xml:id="br0">
      <inkml:brushProperty name="width" value="0.1" units="cm"/>
      <inkml:brushProperty name="height" value="0.1" units="cm"/>
      <inkml:brushProperty name="color" value="#CC0066"/>
    </inkml:brush>
  </inkml:definitions>
  <inkml:trace contextRef="#ctx0" brushRef="#br0">876 1 24575,'-9'4'0,"1"1"0,0-1 0,-3 1 0,-3 1 0,-7 4 0,-4 1 0,-1 0 0,4 0 0,5-2 0,3-1 0,0 1 0,0-1 0,0 0 0,0 1 0,-1 1 0,0-1 0,-1 1 0,-1 0 0,-1 1 0,-2 4 0,-5 5 0,-1 4 0,0 1 0,0 1 0,4-4 0,2-1 0,2-2 0,2-1 0,2 0 0,-2 3 0,1 2 0,1-1 0,1-1 0,1-2 0,0 3 0,-3 3 0,-2 4 0,-1 4 0,1 2 0,2 1 0,0-2 0,2-3 0,0 0 0,1 1 0,0 2 0,-1 3 0,1 3 0,1 0 0,0 1 0,1-1 0,1-4 0,1 3 0,0 4 0,0 6 0,0 10 0,2 7 0,0 5 0,2 3 0,0-3 0,2-7 0,1-3 0,1-1 0,0 3 0,0 2 0,1-3 0,0-1 0,-1-3 0,1 2 0,1 2 0,1-4 0,-1-6 0,-1-8 0,1-4 0,1 3 0,5 8 0,3 4 0,2 3 0,1-4 0,-3-6 0,-3-3 0,-1-2 0,1 3 0,1 4 0,1 1 0,0-1 0,-1-3 0,-1-1 0,0-3 0,-1-3 0,0-2 0,-1-2 0,-1-2 0,0-3 0,0 0 0,1 5 0,0 1 0,-1-2 0,-1-4 0,0-5 0,0-3 0,-1-1 0,2 9 0,1 9 0,1 7 0,3 4 0,0-7 0,2-3 0,0 0 0,3-1 0,1 0 0,-1 1 0,1 1 0,0 1 0,0 0 0,2 1 0,3-1 0,1-1 0,4-1 0,-2-4 0,0-2 0,-4-6 0,-5-5 0,-2-2 0,-1-1 0,2 1 0,2 4 0,6 5 0,11 14 0,11 9 0,8 4 0,4-2 0,-2-8 0,-2-8 0,-6-8 0,-10-8 0,-11-9 0,-8-5 0,-5-2 0,-3-2 0,3 3 0,5 3 0,8 6 0,11 6 0,8 4 0,2 1 0,-2-4 0,-11-6 0,-12-7 0,-11-7 0,-7-5 0,-3-2 0,0-1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3T16:48:57.854"/>
    </inkml:context>
    <inkml:brush xml:id="br0">
      <inkml:brushProperty name="width" value="0.1" units="cm"/>
      <inkml:brushProperty name="height" value="0.1" units="cm"/>
      <inkml:brushProperty name="color" value="#CC0066"/>
    </inkml:brush>
  </inkml:definitions>
  <inkml:trace contextRef="#ctx0" brushRef="#br0">1 551 24575,'12'1'0,"0"0"0,-5 0 0,-1-1 0,-1 0 0,1 0 0,2 1 0,3 0 0,2 0 0,3 1 0,-2-1 0,-2-1 0,-3 1 0,-1-1 0,0 0 0,0 1 0,0-1 0,0 0 0,0 0 0,1 0 0,0 0 0,1 0 0,-1 0 0,-1 1 0,0-1 0,0 1 0,1-1 0,1 0 0,1 0 0,0 0 0,0 0 0,0 0 0,-1 1 0,-1-1 0,3 1 0,-1-1 0,1 0 0,-1 0 0,-2 0 0,-2 0 0,-2 0 0,-1 0 0,2 0 0,0 0 0,1 0 0,0 0 0,0 0 0,-1 0 0,-1 0 0,0 0 0,-1 0 0,0 0 0,-1 0 0,0 0 0,1 0 0,1 1 0,1-1 0,1 1 0,-1-1 0,0 0 0,0 0 0,0 0 0,0 0 0,0 0 0,-1 0 0,1 0 0,0 0 0,1 0 0,2 0 0,0 0 0,-1 0 0,-3 0 0,-1 0 0,-2 0 0,-3-4 0,1 2 0,-3-5 0,2 4 0,0-2 0,0-1 0,1 1 0,-1 0 0,1 2 0,-1 0 0,0 0 0,0-1 0,0-1 0,-1-1 0,1 1 0,0-2 0,0-1 0,1-1 0,0 1 0,0 1 0,0 0 0,0 1 0,0 0 0,0-1 0,0-1 0,-1 0 0,1-1 0,-1 0 0,1 0 0,0 0 0,0 0 0,0 0 0,0 1 0,0-2 0,0-1 0,-1-3 0,1 0 0,-1-1 0,0-1 0,0 1 0,0 1 0,0 1 0,0 2 0,1 1 0,0 1 0,0 0 0,-1 0 0,0 1 0,1 0 0,0 2 0,0 0 0,1 0 0,-1-1 0,1 1 0,-1-1 0,0 0 0,0-1 0,0 0 0,0 0 0,0 1 0,0 1 0,0 1 0,0-3 0,0 0 0,-1-2 0,0-1 0,0-1 0,0 1 0,0 2 0,0 1 0,0 3 0,1 3 0,0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3T16:53:43.657"/>
    </inkml:context>
    <inkml:brush xml:id="br0">
      <inkml:brushProperty name="width" value="0.1" units="cm"/>
      <inkml:brushProperty name="height" value="0.1" units="cm"/>
      <inkml:brushProperty name="color" value="#004F8B"/>
    </inkml:brush>
  </inkml:definitions>
  <inkml:trace contextRef="#ctx0" brushRef="#br0">1 1 24575,'8'1'0,"2"-1"0,1 1 0,4 0 0,2-1 0,-1 1 0,-3-1 0,-3 0 0,-2 0 0,1 0 0,-2 0 0,1 0 0,1 0 0,1 0 0,3 0 0,3 0 0,1 0 0,2 0 0,-2 0 0,0 0 0,3 0 0,2 0 0,0 0 0,-2 0 0,-2 0 0,0 0 0,-3 0 0,0 0 0,1 1 0,0 0 0,1 0 0,1 0 0,1 0 0,1 0 0,4-1 0,2 0 0,3 0 0,3 0 0,1 0 0,2 1 0,1 1 0,-1-1 0,-1 1 0,-3 0 0,2-1 0,2 1 0,3-1 0,0 1 0,-4 0 0,-4 0 0,-4-1 0,0 0 0,3-1 0,4 1 0,2 1 0,-4-1 0,-1 0 0,-1 1 0,2-1 0,3 0 0,3 0 0,2 0 0,5-1 0,4 0 0,10 0 0,6 1 0,-1 0 0,-4 1 0,-11 0 0,-8-1 0,-6-1 0,-1 1 0,2 1 0,8 1 0,6 0 0,3-1 0,-2 0 0,-5 0 0,-1-1 0,-1 0 0,0 0 0,-3-1 0,-4 0 0,2 0 0,4 0 0,5 0 0,0 0 0,2 1 0,-2 0 0,1-1 0,3 1 0,2-1 0,0 0 0,-4 0 0,-6 0 0,-2 0 0,5 0 0,5 0 0,3 0 0,-3 0 0,-5-1 0,-5 0 0,-3 1 0,4 0 0,4 0 0,2 1 0,-1 0 0,-7 0 0,-4-1 0,-2 0 0,1-1 0,1 0 0,1 1 0,0-1 0,5-1 0,5 0 0,4 0 0,1 1 0,-2 0 0,0-1 0,2 1 0,0 1 0,-3 0 0,-2 0 0,-2 0 0,-3-1 0,-1 0 0,1 1 0,6-1 0,6 1 0,4 1 0,-3-1 0,-7 1 0,-9 0 0,-7-1 0,-5 0 0,-1-1 0,4 0 0,1 1 0,4-1 0,5-1 0,7 1 0,10-2 0,11 1 0,7 1 0,3-1 0,-4 2 0,-7-2 0,-5 0 0,-8 1 0,-1-1 0,-4 1 0,-4 0 0,1 0 0,-4 0 0,3 0 0,4 0 0,1 1 0,2 0 0,-3 0 0,-6 0 0,-8 0 0,-6 0 0,-5-1 0,1 0 0,1 0 0,0 0 0,-1 0 0,-2 0 0,0 0 0,1 0 0,6 0 0,6 1 0,2 1 0,-4-1 0,-6 1 0,-6-1 0,0 1 0,0-1 0,4 1 0,2-1 0,-2 0 0,0-1 0,-6 0 0,-1 1 0,-3-1 0,1 1 0,-1-1 0,1-1 0,-1 2 0,-2-1 0,-1 1 0,1 0 0,-1 0 0,2-1 0,-2 1 0,-1-1 0,2 1 0,-1 0 0,1 0 0,-1 0 0,-3 0 0,-2 0 0,-3 0 0,-1 0 0,-2 0 0,1 0 0,0 0 0,1 0 0,1 0 0,1 1 0,1-1 0,2 1 0,-1-1 0,-1 1 0,-2-1 0,-1 1 0,-2-1 0,1 0 0,0 0 0,1 0 0,-1 0 0,0 0 0,-1 0 0,1-1 0,-1 1 0,1-1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3T16:53:48.856"/>
    </inkml:context>
    <inkml:brush xml:id="br0">
      <inkml:brushProperty name="width" value="0.1" units="cm"/>
      <inkml:brushProperty name="height" value="0.1" units="cm"/>
      <inkml:brushProperty name="color" value="#004F8B"/>
    </inkml:brush>
  </inkml:definitions>
  <inkml:trace contextRef="#ctx0" brushRef="#br0">0 1 24575,'6'15'0,"0"-1"0,1-4 0,-1-2 0,0-2 0,0-2 0,0-1 0,-2-1 0,0 0 0,-1-1 0,-1 0 0,1-1 0,-1 1 0,3 0 0,2 1 0,1 0 0,2 0 0,6 1 0,4 0 0,0 1 0,-2 0 0,-1-1 0,2 2 0,7 3 0,1 0 0,-1-1 0,-6-2 0,-7-2 0,-4-1 0,-4 0 0,-1-1 0,0 0 0,-1-1 0,-1 1 0,1 0 0,0 0 0,1 1 0,0 1 0,-1-1 0,0 1 0,0-2 0,-1 1 0,1-1 0,0 0 0,0 0 0,-1 1 0,1-1 0,0 1 0,0 0 0,-1-1 0,0 0 0,0 1 0,0 1 0,0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3T16:53:52.189"/>
    </inkml:context>
    <inkml:brush xml:id="br0">
      <inkml:brushProperty name="width" value="0.1" units="cm"/>
      <inkml:brushProperty name="height" value="0.1" units="cm"/>
      <inkml:brushProperty name="color" value="#004F8B"/>
    </inkml:brush>
  </inkml:definitions>
  <inkml:trace contextRef="#ctx0" brushRef="#br0">1 300 24575,'10'-3'0,"-1"0"0,-3 0 0,-1 1 0,0 1 0,0 0 0,4-1 0,2-1 0,0 0 0,0 0 0,-3 0 0,0 1 0,1-1 0,0 1 0,1-1 0,-1 1 0,0-1 0,-1 1 0,-1 0 0,-1 1 0,2 0 0,2-1 0,2 0 0,2-2 0,0 0 0,2-1 0,0 1 0,0 0 0,1 0 0,-1-1 0,1 0 0,-1 0 0,-3 0 0,-2 1 0,-1 1 0,-1 0 0,0-1 0,0 1 0,-1 0 0,-1 1 0,1 0 0,-1-1 0,1 0 0,0-1 0,0 0 0,1-1 0,-1 0 0,0 0 0,-1 1 0,-2 1 0,0-1 0,0 1 0,0-1 0,-2 3 0,-1-1 0,0 0 0,1-1 0,2 0 0,0-2 0,-1 2 0,0 0 0,-2 0 0,0 2 0,0-1 0,0 0 0,1 1 0,-1 0 0,0-1 0,1 1 0,0-1 0,0-1 0,2-1 0,-1 1 0,-1 0 0,0 1 0,-1 0 0,1 0 0,-1 1 0,0-1 0,1 0 0,-1 0 0,2 0 0,-2 1 0,0-1 0,1 0 0,-1 0 0,0 0 0,1 1 0,-2 0 0,2-1 0,-1 1 0,1-2 0,1 1 0,1-1 0,0-1 0,-1 0 0,1 1 0,-1-1 0,0 1 0,-1 0 0,0 1 0,-1 1 0,0-1 0,0 0 0,1 0 0,-1 0 0,-1 0 0,1 0 0,0 0 0,-1-1 0,1 2 0,1-1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3T16:53:59.080"/>
    </inkml:context>
    <inkml:brush xml:id="br0">
      <inkml:brushProperty name="width" value="0.1" units="cm"/>
      <inkml:brushProperty name="height" value="0.1" units="cm"/>
      <inkml:brushProperty name="color" value="#004F8B"/>
    </inkml:brush>
  </inkml:definitions>
  <inkml:trace contextRef="#ctx0" brushRef="#br0">459 0 24575,'-9'7'0,"-1"0"0,1-2 0,-2 0 0,-1 1 0,-1 0 0,-2 0 0,2-1 0,-1 0 0,3-1 0,-1 2 0,-3 0 0,-1 1 0,-1 1 0,1-1 0,2 0 0,-1 0 0,1-1 0,-1 0 0,0 1 0,1 1 0,0 1 0,-2 4 0,-1 3 0,0 2 0,0 3 0,1-1 0,3-1 0,3-1 0,3 1 0,1 0 0,-1 2 0,0 1 0,1 0 0,-1 2 0,1-2 0,2-2 0,0-2 0,2-1 0,0 3 0,1 2 0,2 2 0,0 1 0,0 1 0,1-1 0,0-2 0,0 0 0,2-1 0,0-2 0,0-2 0,-1-4 0,-1-3 0,0-2 0,1 0 0,1 1 0,0 1 0,0-1 0,0 0 0,-1-2 0,1-2 0,0 0 0,0-2 0,2 0 0,1 1 0,4-1 0,2 1 0,2 1 0,-1-2 0,0 0 0,-2 0 0,-1-2 0,1 1 0,3-1 0,5 2 0,1-1 0,1 1 0,0 1 0,1-1 0,1 0 0,-2 0 0,-3-2 0,-1 1 0,2-1 0,5-1 0,5 0 0,4-3 0,3 0 0,0-1 0,-1 0 0,1 0 0,-2 2 0,-4 1 0,-5 0 0,-6 0 0,-3 0 0,-3 0 0,2-2 0,3-1 0,4-1 0,2-2 0,-3 1 0,-5 2 0,-2-1 0,-3 0 0,1-3 0,3-1 0,-2-1 0,0 1 0,-2 0 0,-3 2 0,0 1 0,-2 0 0,-1 1 0,-1 1 0,1-1 0,-1 1 0,-1 1 0,-1 1 0,0 0 0,0-1 0,2-1 0,0 0 0,0 0 0,0 0 0,0 1 0,-1 0 0,1-1 0,2 1 0,1-2 0,-1 0 0,0 0 0,-1-2 0,1 1 0,-1-1 0,-1 0 0,0-2 0,1-2 0,0-1 0,0 0 0,0 2 0,-2 3 0,-1 1 0,0 1 0,0-1 0,-1 0 0,1 0 0,-1 0 0,1 1 0,-1-1 0,0-1 0,1-2 0,-1-1 0,0-2 0,0-1 0,0 1 0,-1 0 0,1 1 0,-1 0 0,-1-1 0,1 0 0,-1 0 0,0 2 0,0 1 0,0 2 0,0 0 0,0 0 0,0-1 0,0 1 0,0-1 0,0 0 0,0 0 0,0 0 0,0-2 0,0-1 0,-1-1 0,0 1 0,0 0 0,-2-1 0,1 0 0,0-1 0,0 2 0,1 2 0,-1 2 0,1 1 0,0 2 0,0-1 0,0 1 0,-1-1 0,0-1 0,-1-1 0,0 0 0,-1-1 0,-1-1 0,-2-2 0,0-1 0,-2 0 0,-1 0 0,-1 0 0,-2-1 0,-2 0 0,-1 0 0,0 2 0,1 1 0,-1 2 0,0 0 0,-2 0 0,-3 0 0,-4-1 0,-2 0 0,0 0 0,3 2 0,2 0 0,2 2 0,0 0 0,-1 1 0,2 0 0,1-1 0,1 2 0,1 0 0,1 0 0,0 0 0,2 1 0,1-1 0,2 1 0,0 0 0,-1 1 0,0-1 0,-2 0 0,0-1 0,1 1 0,0 0 0,0-1 0,-1 0 0,0 0 0,0 0 0,2 0 0,1 0 0,1 0 0,0 1 0,2 0 0,1 0 0,2 1 0,0-1 0,0 1 0,0-1 0,1 0 0,-1 1 0,1 0 0,1 0 0,-1 0 0,1 0 0,-1-1 0,-2 0 0,-21-2 0,17 1 0,-14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EF95B-28D9-6A6D-C0F6-DB41686885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35A5B7-79CB-02B3-9622-7CC241D7EA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0A082F-99F7-6700-3251-01FA0F75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0A1-F00B-5A49-934B-534D61D0FF58}" type="datetimeFigureOut">
              <a:rPr lang="en-US" smtClean="0"/>
              <a:t>3/6/26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6A5AA-46DB-46C6-8169-C560A6B14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84C1EB-9E23-397E-4946-6A0A4F9DD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9C3F4-55D4-3640-AFEE-1BD741CBC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03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5FA13-CA5A-BC30-EA80-A0FFEFB72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1AF15C-9F48-312A-C04D-A974D77065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AF7192-B6A3-A298-F469-14855B39B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0A1-F00B-5A49-934B-534D61D0FF58}" type="datetimeFigureOut">
              <a:rPr lang="en-US" smtClean="0"/>
              <a:t>3/6/26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B9F52A-AB76-E25F-42D8-30E2088BD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CE278-AD96-AFA7-83F0-FF5CDF063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9C3F4-55D4-3640-AFEE-1BD741CBC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578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BC8880-644A-0745-0576-0DDF22879A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9215D-90E7-BF81-B96B-CC5F0AA6F8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6F755A-806A-1936-ADAA-BD8880F4F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0A1-F00B-5A49-934B-534D61D0FF58}" type="datetimeFigureOut">
              <a:rPr lang="en-US" smtClean="0"/>
              <a:t>3/6/26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6BF2A1-FA69-40A1-A13A-1F5180D92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799D59-BEA3-798F-FF3F-411F8B62C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9C3F4-55D4-3640-AFEE-1BD741CBC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279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D507B-791B-7B68-6930-B452BFB41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C679A-F8EC-E5D6-68E4-D0AA0C16EF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19B76-AF2D-EC30-0896-39728CA38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0A1-F00B-5A49-934B-534D61D0FF58}" type="datetimeFigureOut">
              <a:rPr lang="en-US" smtClean="0"/>
              <a:t>3/6/26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560452-F256-B3D0-B2E6-B9D158CF3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3DE960-14EB-264E-34EA-59382B16E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9C3F4-55D4-3640-AFEE-1BD741CBC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0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4BB05-19C2-8C04-B2A4-C3379BF3C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68A30-F2F1-2497-2162-3424F6E207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38748-AAF5-7B54-63E6-B68B547BC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0A1-F00B-5A49-934B-534D61D0FF58}" type="datetimeFigureOut">
              <a:rPr lang="en-US" smtClean="0"/>
              <a:t>3/6/26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CC1446-929C-C29A-2700-9CE6107B9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F7BA3-F039-058C-C4C4-B496EA5C2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9C3F4-55D4-3640-AFEE-1BD741CBC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758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0CEA7-EBD8-EB9A-96E6-CA766C106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6DD057-DFB0-A0B9-360B-8920F78301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62233C-5E5F-0E91-AA19-5C50A21ECA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8F5AF0-618F-EB8E-A682-E8B4BF3C3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0A1-F00B-5A49-934B-534D61D0FF58}" type="datetimeFigureOut">
              <a:rPr lang="en-US" smtClean="0"/>
              <a:t>3/6/26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C9EA4C-8BC1-ACD7-AF7F-39C71A4A8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315FF0-52EE-26FE-379C-56A8F08AA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9C3F4-55D4-3640-AFEE-1BD741CBC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981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3707B-71F9-26CD-5E28-5FF378B12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CF5551-BC68-8C56-347B-9F3E3AA967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095ED-1C6D-C8FF-B012-E9F899BFF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18D42D-5DD7-75CB-3B6E-7F68B48C9F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EBAC64-B6D6-C6E5-B142-5EEC046E22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BBBF37-B4A6-7123-0742-B05C69C82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0A1-F00B-5A49-934B-534D61D0FF58}" type="datetimeFigureOut">
              <a:rPr lang="en-US" smtClean="0"/>
              <a:t>3/6/26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8768E0-8646-A6D1-1341-0463EFF98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C609FD-5B52-FCB9-F076-123D2B9BA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9C3F4-55D4-3640-AFEE-1BD741CBC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376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578E4-FFD9-7217-766C-0BF975E64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A08D8A-1C51-9A5F-BBF4-5C9BB17EB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0A1-F00B-5A49-934B-534D61D0FF58}" type="datetimeFigureOut">
              <a:rPr lang="en-US" smtClean="0"/>
              <a:t>3/6/26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748EEA-B3B1-D9B0-140B-27194A757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4A899C-6998-2563-1C3C-D1671456C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9C3F4-55D4-3640-AFEE-1BD741CBC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66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769BA6-D9B4-C378-8B28-9424DCE54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0A1-F00B-5A49-934B-534D61D0FF58}" type="datetimeFigureOut">
              <a:rPr lang="en-US" smtClean="0"/>
              <a:t>3/6/26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C29943-014D-2B52-F82E-A7156AABB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10DC6C-22F6-4196-2417-00097870F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9C3F4-55D4-3640-AFEE-1BD741CBC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800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25F0D-532F-3FE6-1562-D01F5BF52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B46E09-9F19-73EA-3241-34E835CB63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6F2787-90A5-A890-0FB4-EB75866CD5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2A2ED6-C99C-3B4C-8B41-52D3401B3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0A1-F00B-5A49-934B-534D61D0FF58}" type="datetimeFigureOut">
              <a:rPr lang="en-US" smtClean="0"/>
              <a:t>3/6/26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16090-2EF8-EDE4-2CAB-8B3F9F54A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4A35DD-A02B-415E-588E-FF0BF63F8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9C3F4-55D4-3640-AFEE-1BD741CBC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99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A85BF-7AF6-37F9-38AB-8C90A6012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9FD752-AF2E-2661-29D9-6B62FFE27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9E7691-82DA-DF9D-96D1-8019B71094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CD832D-B4CD-E61E-5EAE-7BC06362F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0A1-F00B-5A49-934B-534D61D0FF58}" type="datetimeFigureOut">
              <a:rPr lang="en-US" smtClean="0"/>
              <a:t>3/6/26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DCD149-775B-DD40-82F2-0F69B86B8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E6058A-8F8E-24BA-ECB4-BCADD587A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9C3F4-55D4-3640-AFEE-1BD741CBC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892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DE7E00-B9FD-E6F7-1A9A-525B3F802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6CB52B-23CB-E02B-8837-3F6982843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74DDF-BE9C-8DA1-F3B8-1582301E53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40B0A1-F00B-5A49-934B-534D61D0FF58}" type="datetimeFigureOut">
              <a:rPr lang="en-US" smtClean="0"/>
              <a:t>3/6/26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13022-AC57-8C91-DDE4-FBE203262E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753B1E-B519-6A7F-6DBB-C69C467D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19C3F4-55D4-3640-AFEE-1BD741CBC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691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customXml" Target="../ink/ink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customXml" Target="../ink/ink4.xml"/><Relationship Id="rId7" Type="http://schemas.openxmlformats.org/officeDocument/2006/relationships/customXml" Target="../ink/ink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customXml" Target="../ink/ink5.xml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customXml" Target="../ink/ink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5298840-C87A-E82E-44FF-6C1AAAAE59C3}"/>
              </a:ext>
            </a:extLst>
          </p:cNvPr>
          <p:cNvSpPr txBox="1"/>
          <p:nvPr/>
        </p:nvSpPr>
        <p:spPr>
          <a:xfrm>
            <a:off x="486770" y="831890"/>
            <a:ext cx="112637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Benefits of urban agriculture for climate resiliency in the Twin Cities: </a:t>
            </a:r>
          </a:p>
          <a:p>
            <a:pPr algn="ctr"/>
            <a:r>
              <a:rPr lang="en-US" sz="2800" b="1" dirty="0"/>
              <a:t>Lessons from a long-term research project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D3C7A0-40AD-7E3E-C936-B26D73A4DC34}"/>
              </a:ext>
            </a:extLst>
          </p:cNvPr>
          <p:cNvSpPr txBox="1"/>
          <p:nvPr/>
        </p:nvSpPr>
        <p:spPr>
          <a:xfrm>
            <a:off x="4160141" y="5470634"/>
            <a:ext cx="33734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Dr. Chip Small</a:t>
            </a:r>
          </a:p>
          <a:p>
            <a:pPr algn="ctr"/>
            <a:r>
              <a:rPr lang="en-US" sz="2400" dirty="0"/>
              <a:t>University of St. Thomas</a:t>
            </a:r>
          </a:p>
        </p:txBody>
      </p:sp>
      <p:pic>
        <p:nvPicPr>
          <p:cNvPr id="2" name="Picture 1" descr="UST_sig_rgb.png">
            <a:extLst>
              <a:ext uri="{FF2B5EF4-FFF2-40B4-BE49-F238E27FC236}">
                <a16:creationId xmlns:a16="http://schemas.microsoft.com/office/drawing/2014/main" id="{2D05A107-6A33-3BAD-D018-D81482CDF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70" y="5534147"/>
            <a:ext cx="1689430" cy="33663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092A30-B865-C153-4600-385AA6BAEC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4089" y="5072003"/>
            <a:ext cx="1878955" cy="1597566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D7439AD3-D922-2189-00FA-A48982066F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" t="35722" r="9280" b="6650"/>
          <a:stretch/>
        </p:blipFill>
        <p:spPr bwMode="auto">
          <a:xfrm>
            <a:off x="2732698" y="2261929"/>
            <a:ext cx="6228311" cy="24195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2713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8134A-F618-6A72-DCB3-8A57CA657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InVEST</a:t>
            </a:r>
            <a:r>
              <a:rPr lang="en-US" dirty="0"/>
              <a:t>-Urban Cooling</a:t>
            </a:r>
          </a:p>
        </p:txBody>
      </p:sp>
      <p:pic>
        <p:nvPicPr>
          <p:cNvPr id="4" name="Content Placeholder 3" descr="A number on a white background&#10;&#10;AI-generated content may be incorrect.">
            <a:extLst>
              <a:ext uri="{FF2B5EF4-FFF2-40B4-BE49-F238E27FC236}">
                <a16:creationId xmlns:a16="http://schemas.microsoft.com/office/drawing/2014/main" id="{E0321799-DC1F-E6A7-5600-1870105F2D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63287"/>
          <a:stretch>
            <a:fillRect/>
          </a:stretch>
        </p:blipFill>
        <p:spPr>
          <a:xfrm>
            <a:off x="2374509" y="3073151"/>
            <a:ext cx="1105037" cy="1057275"/>
          </a:xfrm>
          <a:prstGeom prst="rect">
            <a:avLst/>
          </a:prstGeom>
        </p:spPr>
      </p:pic>
      <p:pic>
        <p:nvPicPr>
          <p:cNvPr id="7" name="Picture 6" descr="A map of a city&#10;&#10;AI-generated content may be incorrect.">
            <a:extLst>
              <a:ext uri="{FF2B5EF4-FFF2-40B4-BE49-F238E27FC236}">
                <a16:creationId xmlns:a16="http://schemas.microsoft.com/office/drawing/2014/main" id="{0A100B9A-AC46-F85B-AB9C-09B5A22890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03" b="1400"/>
          <a:stretch>
            <a:fillRect/>
          </a:stretch>
        </p:blipFill>
        <p:spPr>
          <a:xfrm>
            <a:off x="3696296" y="2342105"/>
            <a:ext cx="6121195" cy="34664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9ACFA3-83D2-F3E3-3E22-5C3D628F6528}"/>
              </a:ext>
            </a:extLst>
          </p:cNvPr>
          <p:cNvSpPr txBox="1"/>
          <p:nvPr/>
        </p:nvSpPr>
        <p:spPr>
          <a:xfrm>
            <a:off x="529388" y="4515895"/>
            <a:ext cx="3197993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Predicts daytime temperature at each 10m</a:t>
            </a:r>
            <a:r>
              <a:rPr lang="en-US" baseline="30000" dirty="0"/>
              <a:t>2</a:t>
            </a:r>
            <a:r>
              <a:rPr lang="en-US" dirty="0"/>
              <a:t> pixel in the summer in </a:t>
            </a:r>
            <a:r>
              <a:rPr lang="en-US" baseline="30000" dirty="0" err="1"/>
              <a:t>o</a:t>
            </a:r>
            <a:r>
              <a:rPr lang="en-US" dirty="0" err="1"/>
              <a:t>C</a:t>
            </a:r>
            <a:endParaRPr lang="en-US" baseline="30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0EDDD8-BA42-774A-04BF-1ED3699F32D8}"/>
              </a:ext>
            </a:extLst>
          </p:cNvPr>
          <p:cNvSpPr/>
          <p:nvPr/>
        </p:nvSpPr>
        <p:spPr>
          <a:xfrm>
            <a:off x="7326011" y="3722025"/>
            <a:ext cx="672817" cy="6220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04C9BA-049C-7F82-A8DE-E706698B8959}"/>
              </a:ext>
            </a:extLst>
          </p:cNvPr>
          <p:cNvSpPr txBox="1"/>
          <p:nvPr/>
        </p:nvSpPr>
        <p:spPr>
          <a:xfrm>
            <a:off x="6940133" y="3350151"/>
            <a:ext cx="211739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Frogtown Farm</a:t>
            </a:r>
          </a:p>
        </p:txBody>
      </p:sp>
    </p:spTree>
    <p:extLst>
      <p:ext uri="{BB962C8B-B14F-4D97-AF65-F5344CB8AC3E}">
        <p14:creationId xmlns:p14="http://schemas.microsoft.com/office/powerpoint/2010/main" val="3453977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FA88A-A554-D848-EE61-93D2AF441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InVEST</a:t>
            </a:r>
            <a:r>
              <a:rPr lang="en-US" dirty="0"/>
              <a:t>-Urban Stormwater Retention</a:t>
            </a:r>
          </a:p>
        </p:txBody>
      </p:sp>
      <p:pic>
        <p:nvPicPr>
          <p:cNvPr id="4" name="Content Placeholder 3" descr="A blue and black graph&#10;&#10;AI-generated content may be incorrect.">
            <a:extLst>
              <a:ext uri="{FF2B5EF4-FFF2-40B4-BE49-F238E27FC236}">
                <a16:creationId xmlns:a16="http://schemas.microsoft.com/office/drawing/2014/main" id="{5825EA4A-9379-C1EC-705E-C7224853EC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35615"/>
          <a:stretch>
            <a:fillRect/>
          </a:stretch>
        </p:blipFill>
        <p:spPr>
          <a:xfrm>
            <a:off x="2721120" y="2999459"/>
            <a:ext cx="1085024" cy="1038225"/>
          </a:xfrm>
          <a:prstGeom prst="rect">
            <a:avLst/>
          </a:prstGeom>
        </p:spPr>
      </p:pic>
      <p:pic>
        <p:nvPicPr>
          <p:cNvPr id="5" name="Picture 4" descr="A map of a city&#10;&#10;AI-generated content may be incorrect.">
            <a:extLst>
              <a:ext uri="{FF2B5EF4-FFF2-40B4-BE49-F238E27FC236}">
                <a16:creationId xmlns:a16="http://schemas.microsoft.com/office/drawing/2014/main" id="{12571B98-7215-EF7F-089F-9F7AC8791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111" y="1525722"/>
            <a:ext cx="4848359" cy="38207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6038321-A420-4ED0-A3A1-8CEA62E80FB9}"/>
              </a:ext>
            </a:extLst>
          </p:cNvPr>
          <p:cNvSpPr/>
          <p:nvPr/>
        </p:nvSpPr>
        <p:spPr>
          <a:xfrm>
            <a:off x="6816972" y="3390826"/>
            <a:ext cx="533117" cy="4569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0C60D0-2649-CA0A-4D47-616DEEC526E9}"/>
              </a:ext>
            </a:extLst>
          </p:cNvPr>
          <p:cNvSpPr txBox="1"/>
          <p:nvPr/>
        </p:nvSpPr>
        <p:spPr>
          <a:xfrm>
            <a:off x="1428781" y="4190605"/>
            <a:ext cx="237736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Volume of water retained in m</a:t>
            </a:r>
            <a:r>
              <a:rPr lang="en-US" baseline="30000" dirty="0"/>
              <a:t>3</a:t>
            </a:r>
            <a:r>
              <a:rPr lang="en-US" dirty="0"/>
              <a:t>/year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79A42A-1552-920E-FFC5-AA7493DC11BF}"/>
              </a:ext>
            </a:extLst>
          </p:cNvPr>
          <p:cNvSpPr txBox="1"/>
          <p:nvPr/>
        </p:nvSpPr>
        <p:spPr>
          <a:xfrm>
            <a:off x="6485398" y="2523110"/>
            <a:ext cx="211739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Frogtown Farm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4023F0-5DD0-7EC3-1A59-50474B19E58B}"/>
              </a:ext>
            </a:extLst>
          </p:cNvPr>
          <p:cNvSpPr txBox="1"/>
          <p:nvPr/>
        </p:nvSpPr>
        <p:spPr>
          <a:xfrm>
            <a:off x="2721120" y="5763378"/>
            <a:ext cx="854242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Replacing the farm with a typical residential block would lead to an increase in stormwater runoff of 4,489 m</a:t>
            </a:r>
            <a:r>
              <a:rPr lang="en-US" sz="2400" baseline="30000" dirty="0"/>
              <a:t>3</a:t>
            </a:r>
            <a:r>
              <a:rPr lang="en-US" sz="2400" dirty="0"/>
              <a:t> per year</a:t>
            </a:r>
          </a:p>
        </p:txBody>
      </p:sp>
    </p:spTree>
    <p:extLst>
      <p:ext uri="{BB962C8B-B14F-4D97-AF65-F5344CB8AC3E}">
        <p14:creationId xmlns:p14="http://schemas.microsoft.com/office/powerpoint/2010/main" val="2911243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7868D-74C5-AA51-81AB-CA44CE7DC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InVest</a:t>
            </a:r>
            <a:r>
              <a:rPr lang="en-US" dirty="0"/>
              <a:t>-Carbon Storage</a:t>
            </a:r>
          </a:p>
        </p:txBody>
      </p:sp>
      <p:pic>
        <p:nvPicPr>
          <p:cNvPr id="7" name="Content Placeholder 6" descr="A map of a city&#10;&#10;AI-generated content may be incorrect.">
            <a:extLst>
              <a:ext uri="{FF2B5EF4-FFF2-40B4-BE49-F238E27FC236}">
                <a16:creationId xmlns:a16="http://schemas.microsoft.com/office/drawing/2014/main" id="{86AE4035-CC7F-C697-DF63-40B31D1F84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87724" y="2079193"/>
            <a:ext cx="6096000" cy="3035220"/>
          </a:xfrm>
          <a:prstGeom prst="rect">
            <a:avLst/>
          </a:prstGeom>
        </p:spPr>
      </p:pic>
      <p:pic>
        <p:nvPicPr>
          <p:cNvPr id="9" name="Picture 8" descr="A yellow and green rectangle with black text&#10;&#10;AI-generated content may be incorrect.">
            <a:extLst>
              <a:ext uri="{FF2B5EF4-FFF2-40B4-BE49-F238E27FC236}">
                <a16:creationId xmlns:a16="http://schemas.microsoft.com/office/drawing/2014/main" id="{217B3625-937D-B872-924A-AA8C52C4A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3299" y="3106266"/>
            <a:ext cx="1114425" cy="9810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C9C2B48-5C40-5846-BCCA-1E1352D39FFC}"/>
              </a:ext>
            </a:extLst>
          </p:cNvPr>
          <p:cNvSpPr txBox="1"/>
          <p:nvPr/>
        </p:nvSpPr>
        <p:spPr>
          <a:xfrm>
            <a:off x="1263686" y="4375018"/>
            <a:ext cx="3103723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Carbon stored in each pixel. More green=more carbon stored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9D2971-8083-32E6-9456-282F2BFEE19F}"/>
              </a:ext>
            </a:extLst>
          </p:cNvPr>
          <p:cNvSpPr/>
          <p:nvPr/>
        </p:nvSpPr>
        <p:spPr>
          <a:xfrm>
            <a:off x="8091365" y="3590365"/>
            <a:ext cx="683062" cy="5258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551A4C-C22A-C7EF-EA2D-0CE2D319F793}"/>
              </a:ext>
            </a:extLst>
          </p:cNvPr>
          <p:cNvSpPr txBox="1"/>
          <p:nvPr/>
        </p:nvSpPr>
        <p:spPr>
          <a:xfrm>
            <a:off x="6910474" y="5113682"/>
            <a:ext cx="211739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Farm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4543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3A05C4-9ECB-A8B2-6A50-1102A48AC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840" y="1902554"/>
            <a:ext cx="8568208" cy="47936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C340C9-DECD-0ADF-090B-DD10EA0C7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679" y="2284397"/>
            <a:ext cx="3745282" cy="14808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9865B-AE9A-5A36-887C-974047BF09CF}"/>
              </a:ext>
            </a:extLst>
          </p:cNvPr>
          <p:cNvSpPr txBox="1"/>
          <p:nvPr/>
        </p:nvSpPr>
        <p:spPr>
          <a:xfrm>
            <a:off x="369518" y="207484"/>
            <a:ext cx="1145296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How will climate change affect environmental co-benefits</a:t>
            </a:r>
          </a:p>
          <a:p>
            <a:pPr algn="ctr"/>
            <a:r>
              <a:rPr lang="en-US" sz="3200" dirty="0"/>
              <a:t>from urban agriculture?</a:t>
            </a:r>
          </a:p>
          <a:p>
            <a:pPr algn="ctr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60073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diagram of a model&#10;&#10;Description automatically generated">
            <a:extLst>
              <a:ext uri="{FF2B5EF4-FFF2-40B4-BE49-F238E27FC236}">
                <a16:creationId xmlns:a16="http://schemas.microsoft.com/office/drawing/2014/main" id="{F070171F-438F-3C40-A46C-EB36E58C1D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594"/>
          <a:stretch>
            <a:fillRect/>
          </a:stretch>
        </p:blipFill>
        <p:spPr>
          <a:xfrm>
            <a:off x="3665516" y="1628579"/>
            <a:ext cx="8526484" cy="4514313"/>
          </a:xfrm>
          <a:prstGeom prst="rect">
            <a:avLst/>
          </a:prstGeom>
        </p:spPr>
      </p:pic>
      <p:pic>
        <p:nvPicPr>
          <p:cNvPr id="3" name="Picture 2" descr="A screenshot of a map&#10;&#10;AI-generated content may be incorrect.">
            <a:extLst>
              <a:ext uri="{FF2B5EF4-FFF2-40B4-BE49-F238E27FC236}">
                <a16:creationId xmlns:a16="http://schemas.microsoft.com/office/drawing/2014/main" id="{E52BB560-54F6-8E1B-D3D5-D26EAF2011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788" y="3824611"/>
            <a:ext cx="3394044" cy="27364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0EF0DA-7E70-572B-5244-3E23ABECE973}"/>
              </a:ext>
            </a:extLst>
          </p:cNvPr>
          <p:cNvSpPr txBox="1"/>
          <p:nvPr/>
        </p:nvSpPr>
        <p:spPr>
          <a:xfrm>
            <a:off x="562019" y="120474"/>
            <a:ext cx="1145296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How will climate change affect environmental co-benefits</a:t>
            </a:r>
          </a:p>
          <a:p>
            <a:pPr algn="ctr"/>
            <a:r>
              <a:rPr lang="en-US" sz="3200" dirty="0"/>
              <a:t>from urban agriculture?</a:t>
            </a:r>
          </a:p>
          <a:p>
            <a:pPr algn="ctr"/>
            <a:endParaRPr lang="en-US" sz="2800" dirty="0"/>
          </a:p>
        </p:txBody>
      </p:sp>
      <p:pic>
        <p:nvPicPr>
          <p:cNvPr id="5" name="Picture 4" descr="A garden with plants and a watering system&#10;&#10;AI-generated content may be incorrect.">
            <a:extLst>
              <a:ext uri="{FF2B5EF4-FFF2-40B4-BE49-F238E27FC236}">
                <a16:creationId xmlns:a16="http://schemas.microsoft.com/office/drawing/2014/main" id="{6A6444AE-05ED-D217-1467-3D8BFB3D03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671" y="1348154"/>
            <a:ext cx="2024194" cy="234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9095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>
            <a:extLst>
              <a:ext uri="{FF2B5EF4-FFF2-40B4-BE49-F238E27FC236}">
                <a16:creationId xmlns:a16="http://schemas.microsoft.com/office/drawing/2014/main" id="{86A95F00-B218-F30B-205C-F6260A85A5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17"/>
          <a:stretch>
            <a:fillRect/>
          </a:stretch>
        </p:blipFill>
        <p:spPr bwMode="auto">
          <a:xfrm>
            <a:off x="380057" y="3385760"/>
            <a:ext cx="7135866" cy="222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A0C427B4-612B-12BB-FCAC-E3EE3E7536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1957" y="5853048"/>
            <a:ext cx="9628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Table 1: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 numbers included are the relative changes (%) compared to the baseline scenario.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D6310C-0A93-CC80-01D2-DC6F4604EC98}"/>
              </a:ext>
            </a:extLst>
          </p:cNvPr>
          <p:cNvSpPr txBox="1"/>
          <p:nvPr/>
        </p:nvSpPr>
        <p:spPr>
          <a:xfrm>
            <a:off x="2932771" y="635620"/>
            <a:ext cx="557691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/>
              <a:t>Scenario 1: Increase in temperature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712CFD-207D-416B-95C4-D361BA1416DD}"/>
              </a:ext>
            </a:extLst>
          </p:cNvPr>
          <p:cNvSpPr txBox="1"/>
          <p:nvPr/>
        </p:nvSpPr>
        <p:spPr>
          <a:xfrm>
            <a:off x="1281957" y="1242821"/>
            <a:ext cx="923368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During cooler months (October-April), daily minimum temperatures increased by 2.5°C.</a:t>
            </a:r>
          </a:p>
          <a:p>
            <a:endParaRPr lang="en-US" dirty="0"/>
          </a:p>
          <a:p>
            <a:r>
              <a:rPr lang="en-US" dirty="0"/>
              <a:t>During warmer months (May-September), daily maximum temperatures increased by 2.9°C.</a:t>
            </a:r>
          </a:p>
          <a:p>
            <a:endParaRPr lang="en-US" dirty="0"/>
          </a:p>
          <a:p>
            <a:r>
              <a:rPr lang="en-US" dirty="0"/>
              <a:t>Irrigation occurred if soil moisture dropped below certain threshold during growing season. </a:t>
            </a:r>
          </a:p>
        </p:txBody>
      </p:sp>
      <p:pic>
        <p:nvPicPr>
          <p:cNvPr id="2" name="Picture 1" descr="A person picking carrots from a garden&#10;&#10;AI-generated content may be incorrect.">
            <a:extLst>
              <a:ext uri="{FF2B5EF4-FFF2-40B4-BE49-F238E27FC236}">
                <a16:creationId xmlns:a16="http://schemas.microsoft.com/office/drawing/2014/main" id="{61A4DC73-763D-9A5E-A54D-1435A4E17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7542" y="3429000"/>
            <a:ext cx="1905000" cy="1905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FA9B05-4E86-0AFB-34C1-1FB1B67A781E}"/>
              </a:ext>
            </a:extLst>
          </p:cNvPr>
          <p:cNvSpPr txBox="1"/>
          <p:nvPr/>
        </p:nvSpPr>
        <p:spPr>
          <a:xfrm>
            <a:off x="10437988" y="5322277"/>
            <a:ext cx="1362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Gwen Miller</a:t>
            </a:r>
          </a:p>
        </p:txBody>
      </p:sp>
    </p:spTree>
    <p:extLst>
      <p:ext uri="{BB962C8B-B14F-4D97-AF65-F5344CB8AC3E}">
        <p14:creationId xmlns:p14="http://schemas.microsoft.com/office/powerpoint/2010/main" val="2256541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9EC693-AEB5-A2DB-A476-EF9963E54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>
            <a:extLst>
              <a:ext uri="{FF2B5EF4-FFF2-40B4-BE49-F238E27FC236}">
                <a16:creationId xmlns:a16="http://schemas.microsoft.com/office/drawing/2014/main" id="{65149A26-7319-2A68-9FF9-ECBACCEA77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41"/>
          <a:stretch>
            <a:fillRect/>
          </a:stretch>
        </p:blipFill>
        <p:spPr bwMode="auto">
          <a:xfrm>
            <a:off x="380057" y="3385760"/>
            <a:ext cx="8518616" cy="222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8F815075-552D-7E25-880A-45CA15050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1957" y="5853048"/>
            <a:ext cx="9628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Table 1: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 numbers included are the relative changes (%) compared to the baseline scenario.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BCEE38-EB55-6E28-F5D7-255137A60C51}"/>
              </a:ext>
            </a:extLst>
          </p:cNvPr>
          <p:cNvSpPr txBox="1"/>
          <p:nvPr/>
        </p:nvSpPr>
        <p:spPr>
          <a:xfrm>
            <a:off x="2305923" y="577210"/>
            <a:ext cx="797378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/>
              <a:t>Scenario 2: More intense rainfall and more droughts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BD7B6E-585F-EE5A-7F60-48580FD68FE3}"/>
              </a:ext>
            </a:extLst>
          </p:cNvPr>
          <p:cNvSpPr txBox="1"/>
          <p:nvPr/>
        </p:nvSpPr>
        <p:spPr>
          <a:xfrm>
            <a:off x="1281957" y="1242821"/>
            <a:ext cx="987552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During September-June, additional 7.62 mm was added every time a precipitation event occurred.</a:t>
            </a:r>
          </a:p>
          <a:p>
            <a:endParaRPr lang="en-US" dirty="0"/>
          </a:p>
          <a:p>
            <a:r>
              <a:rPr lang="en-US" dirty="0"/>
              <a:t>During each year during July-August, 3 precipitation events were selected at random and removed.</a:t>
            </a:r>
          </a:p>
          <a:p>
            <a:endParaRPr lang="en-US" dirty="0"/>
          </a:p>
          <a:p>
            <a:r>
              <a:rPr lang="en-US" dirty="0"/>
              <a:t>Irrigation occurred if soil moisture dropped below certain threshold during growing season. </a:t>
            </a:r>
          </a:p>
        </p:txBody>
      </p:sp>
      <p:pic>
        <p:nvPicPr>
          <p:cNvPr id="2" name="Picture 1" descr="A person picking leaves from a plant&#10;&#10;AI-generated content may be incorrect.">
            <a:extLst>
              <a:ext uri="{FF2B5EF4-FFF2-40B4-BE49-F238E27FC236}">
                <a16:creationId xmlns:a16="http://schemas.microsoft.com/office/drawing/2014/main" id="{B814771F-55EF-A745-9118-636780EA42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7542" y="3385760"/>
            <a:ext cx="1905000" cy="1905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204F203-AEA0-A07E-C38D-258FF5F3E93F}"/>
              </a:ext>
            </a:extLst>
          </p:cNvPr>
          <p:cNvSpPr txBox="1"/>
          <p:nvPr/>
        </p:nvSpPr>
        <p:spPr>
          <a:xfrm>
            <a:off x="10279709" y="5245847"/>
            <a:ext cx="1434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Katie Dennis</a:t>
            </a:r>
          </a:p>
        </p:txBody>
      </p:sp>
    </p:spTree>
    <p:extLst>
      <p:ext uri="{BB962C8B-B14F-4D97-AF65-F5344CB8AC3E}">
        <p14:creationId xmlns:p14="http://schemas.microsoft.com/office/powerpoint/2010/main" val="2563245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9A8C5-E016-BDD7-235F-07789A4F2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>
            <a:extLst>
              <a:ext uri="{FF2B5EF4-FFF2-40B4-BE49-F238E27FC236}">
                <a16:creationId xmlns:a16="http://schemas.microsoft.com/office/drawing/2014/main" id="{A6D8D28E-B6F8-D94D-07FD-A99D2CCBA5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69"/>
          <a:stretch>
            <a:fillRect/>
          </a:stretch>
        </p:blipFill>
        <p:spPr bwMode="auto">
          <a:xfrm>
            <a:off x="380057" y="3385760"/>
            <a:ext cx="9834460" cy="222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1B5EB3F5-C2E5-7CDB-3FB3-AD57D9BE1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1957" y="5853048"/>
            <a:ext cx="9628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Table 1: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 numbers included are the relative changes (%) compared to the baseline scenario.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31C6FE-00F5-5283-27BC-8D415F921026}"/>
              </a:ext>
            </a:extLst>
          </p:cNvPr>
          <p:cNvSpPr txBox="1"/>
          <p:nvPr/>
        </p:nvSpPr>
        <p:spPr>
          <a:xfrm>
            <a:off x="1645133" y="577210"/>
            <a:ext cx="939000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/>
              <a:t>Scenario 3: Increase in temperature and altered precipitation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2987FC-2AD1-17C4-4F6A-3AEC179FD237}"/>
              </a:ext>
            </a:extLst>
          </p:cNvPr>
          <p:cNvSpPr txBox="1"/>
          <p:nvPr/>
        </p:nvSpPr>
        <p:spPr>
          <a:xfrm>
            <a:off x="1281957" y="1242821"/>
            <a:ext cx="65959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Combination of scenarios 1 and 2.</a:t>
            </a:r>
          </a:p>
          <a:p>
            <a:endParaRPr lang="en-US" dirty="0"/>
          </a:p>
          <a:p>
            <a:r>
              <a:rPr lang="en-US" dirty="0"/>
              <a:t>Irrigation occurred if soil moisture dropped below certain threshold during growing season. </a:t>
            </a:r>
          </a:p>
        </p:txBody>
      </p:sp>
      <p:pic>
        <p:nvPicPr>
          <p:cNvPr id="2" name="Picture 1" descr="A group of people standing in a garden&#10;&#10;AI-generated content may be incorrect.">
            <a:extLst>
              <a:ext uri="{FF2B5EF4-FFF2-40B4-BE49-F238E27FC236}">
                <a16:creationId xmlns:a16="http://schemas.microsoft.com/office/drawing/2014/main" id="{4818E614-223E-59FC-A214-A8B139F693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7542" y="1242891"/>
            <a:ext cx="1765535" cy="17655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FAE29B-46E3-CD50-799D-05A80070EF07}"/>
              </a:ext>
            </a:extLst>
          </p:cNvPr>
          <p:cNvSpPr txBox="1"/>
          <p:nvPr/>
        </p:nvSpPr>
        <p:spPr>
          <a:xfrm>
            <a:off x="9438742" y="2942695"/>
            <a:ext cx="294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Shukri Sheikh, Tony Graham</a:t>
            </a:r>
          </a:p>
        </p:txBody>
      </p:sp>
    </p:spTree>
    <p:extLst>
      <p:ext uri="{BB962C8B-B14F-4D97-AF65-F5344CB8AC3E}">
        <p14:creationId xmlns:p14="http://schemas.microsoft.com/office/powerpoint/2010/main" val="40491371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EFFAEB-5D40-8E91-F210-4D8AEAB28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>
            <a:extLst>
              <a:ext uri="{FF2B5EF4-FFF2-40B4-BE49-F238E27FC236}">
                <a16:creationId xmlns:a16="http://schemas.microsoft.com/office/drawing/2014/main" id="{AD09F832-80F7-192F-39C7-B39DC6B525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0"/>
          <a:stretch>
            <a:fillRect/>
          </a:stretch>
        </p:blipFill>
        <p:spPr bwMode="auto">
          <a:xfrm>
            <a:off x="380057" y="3385760"/>
            <a:ext cx="11094548" cy="222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49A5ECD7-D23C-8A06-F3B3-E1D2C28363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1957" y="5853048"/>
            <a:ext cx="9628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Table 1: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 numbers included are the relative changes (%) compared to the baseline scenario.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BC227A-976D-0555-99F7-EE685AE28BF7}"/>
              </a:ext>
            </a:extLst>
          </p:cNvPr>
          <p:cNvSpPr txBox="1"/>
          <p:nvPr/>
        </p:nvSpPr>
        <p:spPr>
          <a:xfrm>
            <a:off x="797387" y="635620"/>
            <a:ext cx="1137317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/>
              <a:t>Scenario 4: Increase in temperature and altered precipitation, no irrigation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96B638-9F0B-6202-1C3F-E133996044A2}"/>
              </a:ext>
            </a:extLst>
          </p:cNvPr>
          <p:cNvSpPr txBox="1"/>
          <p:nvPr/>
        </p:nvSpPr>
        <p:spPr>
          <a:xfrm>
            <a:off x="1281957" y="1242821"/>
            <a:ext cx="4522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Scenario 3, without supplemental irrigation.</a:t>
            </a:r>
          </a:p>
          <a:p>
            <a:endParaRPr lang="en-US" dirty="0"/>
          </a:p>
        </p:txBody>
      </p:sp>
      <p:pic>
        <p:nvPicPr>
          <p:cNvPr id="2" name="Picture 1" descr="A group of people working in a garden&#10;&#10;AI-generated content may be incorrect.">
            <a:extLst>
              <a:ext uri="{FF2B5EF4-FFF2-40B4-BE49-F238E27FC236}">
                <a16:creationId xmlns:a16="http://schemas.microsoft.com/office/drawing/2014/main" id="{21BFB356-8AB2-EACB-6E8F-3859310CF6C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641" t="34049" b="23198"/>
          <a:stretch>
            <a:fillRect/>
          </a:stretch>
        </p:blipFill>
        <p:spPr>
          <a:xfrm>
            <a:off x="10226639" y="1365932"/>
            <a:ext cx="1366805" cy="160188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714A98E-AA0A-524E-FFA0-105C54A7D21C}"/>
              </a:ext>
            </a:extLst>
          </p:cNvPr>
          <p:cNvSpPr txBox="1"/>
          <p:nvPr/>
        </p:nvSpPr>
        <p:spPr>
          <a:xfrm>
            <a:off x="10162881" y="2902087"/>
            <a:ext cx="1494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Michael Salzl</a:t>
            </a:r>
          </a:p>
        </p:txBody>
      </p:sp>
    </p:spTree>
    <p:extLst>
      <p:ext uri="{BB962C8B-B14F-4D97-AF65-F5344CB8AC3E}">
        <p14:creationId xmlns:p14="http://schemas.microsoft.com/office/powerpoint/2010/main" val="1402883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25FC9-33D3-D6B0-8B6D-9C7C36DF2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>
            <a:extLst>
              <a:ext uri="{FF2B5EF4-FFF2-40B4-BE49-F238E27FC236}">
                <a16:creationId xmlns:a16="http://schemas.microsoft.com/office/drawing/2014/main" id="{6EEA71EF-B41A-F696-F403-786B0DD1C4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0"/>
          <a:stretch>
            <a:fillRect/>
          </a:stretch>
        </p:blipFill>
        <p:spPr bwMode="auto">
          <a:xfrm>
            <a:off x="380057" y="3385760"/>
            <a:ext cx="11094548" cy="222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562E8A15-83E0-C085-60DC-C93D98DF5A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1957" y="5853048"/>
            <a:ext cx="9628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Table 1: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 numbers included are the relative changes (%) compared to the baseline scenario.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650965-7AD6-0C06-D53E-A902EA42100D}"/>
              </a:ext>
            </a:extLst>
          </p:cNvPr>
          <p:cNvSpPr txBox="1"/>
          <p:nvPr/>
        </p:nvSpPr>
        <p:spPr>
          <a:xfrm>
            <a:off x="797387" y="635620"/>
            <a:ext cx="219483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/>
              <a:t>Conclusions: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4B8D26-2796-78B3-D1C7-802205DE5938}"/>
              </a:ext>
            </a:extLst>
          </p:cNvPr>
          <p:cNvSpPr txBox="1"/>
          <p:nvPr/>
        </p:nvSpPr>
        <p:spPr>
          <a:xfrm>
            <a:off x="870123" y="1287415"/>
            <a:ext cx="82504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Under climate change scenarios, most ecosystem services from urban agriculture are about the same or are amplified.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Irrigation becomes more important in maintaining the ecosystem service benefits of urban agriculture.</a:t>
            </a:r>
          </a:p>
        </p:txBody>
      </p:sp>
      <p:pic>
        <p:nvPicPr>
          <p:cNvPr id="3" name="Picture 2" descr="A group of people working in a garden&#10;&#10;AI-generated content may be incorrect.">
            <a:extLst>
              <a:ext uri="{FF2B5EF4-FFF2-40B4-BE49-F238E27FC236}">
                <a16:creationId xmlns:a16="http://schemas.microsoft.com/office/drawing/2014/main" id="{FD3E445A-C1AE-4DD8-6FFC-CD25441FA3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453" t="32560" r="59369" b="24279"/>
          <a:stretch>
            <a:fillRect/>
          </a:stretch>
        </p:blipFill>
        <p:spPr>
          <a:xfrm>
            <a:off x="10352503" y="954666"/>
            <a:ext cx="1333078" cy="15877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FF5375-6BBE-3E21-3C7A-ED6B36A855BF}"/>
              </a:ext>
            </a:extLst>
          </p:cNvPr>
          <p:cNvSpPr txBox="1"/>
          <p:nvPr/>
        </p:nvSpPr>
        <p:spPr>
          <a:xfrm>
            <a:off x="10398369" y="2542379"/>
            <a:ext cx="128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Megan Hay</a:t>
            </a:r>
          </a:p>
        </p:txBody>
      </p:sp>
    </p:spTree>
    <p:extLst>
      <p:ext uri="{BB962C8B-B14F-4D97-AF65-F5344CB8AC3E}">
        <p14:creationId xmlns:p14="http://schemas.microsoft.com/office/powerpoint/2010/main" val="824396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9B4D152-A8FD-C3D7-050F-36D23D4E89B0}"/>
              </a:ext>
            </a:extLst>
          </p:cNvPr>
          <p:cNvSpPr txBox="1"/>
          <p:nvPr/>
        </p:nvSpPr>
        <p:spPr>
          <a:xfrm>
            <a:off x="1234975" y="810904"/>
            <a:ext cx="9722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Potential environmental co-benefits from urban agriculture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40CC2-11FD-6F15-38D1-5AAF34F9EF90}"/>
              </a:ext>
            </a:extLst>
          </p:cNvPr>
          <p:cNvSpPr txBox="1"/>
          <p:nvPr/>
        </p:nvSpPr>
        <p:spPr>
          <a:xfrm>
            <a:off x="1485039" y="2090172"/>
            <a:ext cx="384118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Food production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Pollinator habitat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Nutrient recycling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Urban cooling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Carbon sequestration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Stormwater retention</a:t>
            </a:r>
          </a:p>
        </p:txBody>
      </p:sp>
      <p:pic>
        <p:nvPicPr>
          <p:cNvPr id="3" name="Picture 2" descr="A greenhouse in a field with trees and a city in the background&#10;&#10;Description automatically generated">
            <a:extLst>
              <a:ext uri="{FF2B5EF4-FFF2-40B4-BE49-F238E27FC236}">
                <a16:creationId xmlns:a16="http://schemas.microsoft.com/office/drawing/2014/main" id="{65600B70-6385-6D02-6673-A658CDE3DB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288"/>
          <a:stretch>
            <a:fillRect/>
          </a:stretch>
        </p:blipFill>
        <p:spPr>
          <a:xfrm>
            <a:off x="6095999" y="1950691"/>
            <a:ext cx="4653592" cy="29566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F971BBC-4932-BC35-7239-9EC54AFA3336}"/>
              </a:ext>
            </a:extLst>
          </p:cNvPr>
          <p:cNvSpPr txBox="1"/>
          <p:nvPr/>
        </p:nvSpPr>
        <p:spPr>
          <a:xfrm>
            <a:off x="1234975" y="5523876"/>
            <a:ext cx="10416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Understanding and quantifying these benefits is important in understanding how to incorporate urban agriculture in municipal climate resilience plans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0B818888-07C4-0930-D8CC-1872D9BF98B5}"/>
                  </a:ext>
                </a:extLst>
              </p14:cNvPr>
              <p14:cNvContentPartPr/>
              <p14:nvPr/>
            </p14:nvContentPartPr>
            <p14:xfrm>
              <a:off x="1008041" y="3488796"/>
              <a:ext cx="455760" cy="11271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0B818888-07C4-0930-D8CC-1872D9BF98B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0401" y="3471156"/>
                <a:ext cx="491400" cy="116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2C622B5F-4F1A-1475-E4C6-3D695B7F9459}"/>
                  </a:ext>
                </a:extLst>
              </p14:cNvPr>
              <p14:cNvContentPartPr/>
              <p14:nvPr/>
            </p14:nvContentPartPr>
            <p14:xfrm>
              <a:off x="619241" y="3978396"/>
              <a:ext cx="485640" cy="181044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2C622B5F-4F1A-1475-E4C6-3D695B7F945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1601" y="3960756"/>
                <a:ext cx="521280" cy="184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AE87395F-77AE-30D7-7EC3-BC5D78080B44}"/>
                  </a:ext>
                </a:extLst>
              </p14:cNvPr>
              <p14:cNvContentPartPr/>
              <p14:nvPr/>
            </p14:nvContentPartPr>
            <p14:xfrm>
              <a:off x="956921" y="5654196"/>
              <a:ext cx="207360" cy="20484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AE87395F-77AE-30D7-7EC3-BC5D78080B4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39281" y="5636196"/>
                <a:ext cx="243000" cy="24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0415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8A181FD-549F-044E-9C09-A5D86DECF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3394" y="775484"/>
            <a:ext cx="2547619" cy="95643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u="sng" dirty="0">
                <a:solidFill>
                  <a:srgbClr val="000000"/>
                </a:solidFill>
              </a:rPr>
              <a:t>Undergraduates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A2BB0E-4BEF-F944-9D20-1D1A30842008}"/>
              </a:ext>
            </a:extLst>
          </p:cNvPr>
          <p:cNvSpPr txBox="1"/>
          <p:nvPr/>
        </p:nvSpPr>
        <p:spPr>
          <a:xfrm>
            <a:off x="3855261" y="182386"/>
            <a:ext cx="35339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Acknowledgements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9D44A8-4EB9-7B49-9596-353955230D31}"/>
              </a:ext>
            </a:extLst>
          </p:cNvPr>
          <p:cNvSpPr txBox="1"/>
          <p:nvPr/>
        </p:nvSpPr>
        <p:spPr>
          <a:xfrm>
            <a:off x="1182656" y="1093082"/>
            <a:ext cx="1662122" cy="50399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Jenna Abrahamson</a:t>
            </a:r>
          </a:p>
          <a:p>
            <a:r>
              <a:rPr lang="en-US" sz="1400" dirty="0">
                <a:solidFill>
                  <a:srgbClr val="000000"/>
                </a:solidFill>
              </a:rPr>
              <a:t>Zach Beckman</a:t>
            </a:r>
          </a:p>
          <a:p>
            <a:r>
              <a:rPr lang="en-US" sz="1400" dirty="0">
                <a:solidFill>
                  <a:srgbClr val="000000"/>
                </a:solidFill>
              </a:rPr>
              <a:t>Casey </a:t>
            </a:r>
            <a:r>
              <a:rPr lang="en-US" sz="1400" dirty="0" err="1">
                <a:solidFill>
                  <a:srgbClr val="000000"/>
                </a:solidFill>
              </a:rPr>
              <a:t>Clemenson</a:t>
            </a:r>
            <a:endParaRPr lang="en-US" sz="1400" dirty="0">
              <a:solidFill>
                <a:srgbClr val="000000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</a:rPr>
              <a:t>Katherine Connelly</a:t>
            </a:r>
          </a:p>
          <a:p>
            <a:r>
              <a:rPr lang="en-US" sz="1400" dirty="0">
                <a:solidFill>
                  <a:srgbClr val="000000"/>
                </a:solidFill>
              </a:rPr>
              <a:t>Katie Dennis</a:t>
            </a:r>
          </a:p>
          <a:p>
            <a:r>
              <a:rPr lang="en-US" sz="1400" dirty="0">
                <a:solidFill>
                  <a:srgbClr val="000000"/>
                </a:solidFill>
              </a:rPr>
              <a:t>Carly Dent</a:t>
            </a:r>
          </a:p>
          <a:p>
            <a:r>
              <a:rPr lang="en-US" sz="1400" dirty="0">
                <a:solidFill>
                  <a:srgbClr val="000000"/>
                </a:solidFill>
              </a:rPr>
              <a:t>Fru Donatus</a:t>
            </a:r>
          </a:p>
          <a:p>
            <a:r>
              <a:rPr lang="en-US" sz="1400" dirty="0">
                <a:solidFill>
                  <a:srgbClr val="000000"/>
                </a:solidFill>
              </a:rPr>
              <a:t>Ryan Eatchel</a:t>
            </a:r>
          </a:p>
          <a:p>
            <a:r>
              <a:rPr lang="en-US" sz="1400" dirty="0">
                <a:solidFill>
                  <a:srgbClr val="000000"/>
                </a:solidFill>
              </a:rPr>
              <a:t>Hunter Gaitan</a:t>
            </a:r>
          </a:p>
          <a:p>
            <a:r>
              <a:rPr lang="en-US" sz="1400" dirty="0">
                <a:solidFill>
                  <a:srgbClr val="000000"/>
                </a:solidFill>
              </a:rPr>
              <a:t>Alyssa Gilmore</a:t>
            </a:r>
          </a:p>
          <a:p>
            <a:r>
              <a:rPr lang="en-US" sz="1400" dirty="0">
                <a:solidFill>
                  <a:srgbClr val="000000"/>
                </a:solidFill>
              </a:rPr>
              <a:t>Megan </a:t>
            </a:r>
            <a:r>
              <a:rPr lang="en-US" sz="1400" dirty="0" err="1">
                <a:solidFill>
                  <a:srgbClr val="000000"/>
                </a:solidFill>
              </a:rPr>
              <a:t>Goodsel</a:t>
            </a:r>
            <a:endParaRPr lang="en-US" sz="1400" dirty="0">
              <a:solidFill>
                <a:srgbClr val="000000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</a:rPr>
              <a:t>Tony Graham</a:t>
            </a:r>
          </a:p>
          <a:p>
            <a:r>
              <a:rPr lang="en-US" sz="1400" dirty="0">
                <a:solidFill>
                  <a:srgbClr val="000000"/>
                </a:solidFill>
              </a:rPr>
              <a:t>Alex Guzman</a:t>
            </a:r>
          </a:p>
          <a:p>
            <a:r>
              <a:rPr lang="en-US" sz="1400" dirty="0">
                <a:solidFill>
                  <a:srgbClr val="000000"/>
                </a:solidFill>
              </a:rPr>
              <a:t>Megan Hay</a:t>
            </a:r>
          </a:p>
          <a:p>
            <a:r>
              <a:rPr lang="en-US" sz="1400" dirty="0">
                <a:solidFill>
                  <a:srgbClr val="000000"/>
                </a:solidFill>
              </a:rPr>
              <a:t>Ryan Hemenway</a:t>
            </a:r>
          </a:p>
          <a:p>
            <a:r>
              <a:rPr lang="en-US" sz="1400" dirty="0">
                <a:solidFill>
                  <a:srgbClr val="000000"/>
                </a:solidFill>
              </a:rPr>
              <a:t>Mary Holst</a:t>
            </a:r>
          </a:p>
          <a:p>
            <a:r>
              <a:rPr lang="en-US" sz="1400" dirty="0">
                <a:solidFill>
                  <a:srgbClr val="000000"/>
                </a:solidFill>
              </a:rPr>
              <a:t>Rowan Hume</a:t>
            </a:r>
          </a:p>
          <a:p>
            <a:r>
              <a:rPr lang="en-US" sz="1400" dirty="0">
                <a:solidFill>
                  <a:srgbClr val="000000"/>
                </a:solidFill>
              </a:rPr>
              <a:t>Anneliese Johnson</a:t>
            </a:r>
          </a:p>
          <a:p>
            <a:r>
              <a:rPr lang="en-US" sz="1400" dirty="0">
                <a:solidFill>
                  <a:srgbClr val="000000"/>
                </a:solidFill>
              </a:rPr>
              <a:t>Jack Karlan</a:t>
            </a:r>
          </a:p>
          <a:p>
            <a:r>
              <a:rPr lang="en-US" sz="1400" dirty="0">
                <a:solidFill>
                  <a:srgbClr val="000000"/>
                </a:solidFill>
              </a:rPr>
              <a:t>Will </a:t>
            </a:r>
            <a:r>
              <a:rPr lang="en-US" sz="1400" dirty="0" err="1">
                <a:solidFill>
                  <a:srgbClr val="000000"/>
                </a:solidFill>
              </a:rPr>
              <a:t>Kreuser</a:t>
            </a:r>
            <a:endParaRPr lang="en-US" sz="1400" dirty="0">
              <a:solidFill>
                <a:srgbClr val="000000"/>
              </a:solidFill>
            </a:endParaRPr>
          </a:p>
          <a:p>
            <a:endParaRPr lang="en-US" sz="1400" dirty="0">
              <a:solidFill>
                <a:srgbClr val="000000"/>
              </a:solidFill>
            </a:endParaRPr>
          </a:p>
          <a:p>
            <a:endParaRPr lang="en-US" sz="1400" dirty="0">
              <a:solidFill>
                <a:srgbClr val="000000"/>
              </a:solidFill>
            </a:endParaRPr>
          </a:p>
          <a:p>
            <a:endParaRPr lang="en-US" sz="1351" b="1" u="sng" dirty="0">
              <a:solidFill>
                <a:srgbClr val="000000"/>
              </a:solidFill>
            </a:endParaRPr>
          </a:p>
        </p:txBody>
      </p:sp>
      <p:pic>
        <p:nvPicPr>
          <p:cNvPr id="10" name="Picture 9" descr="download.jpg">
            <a:extLst>
              <a:ext uri="{FF2B5EF4-FFF2-40B4-BE49-F238E27FC236}">
                <a16:creationId xmlns:a16="http://schemas.microsoft.com/office/drawing/2014/main" id="{37DC8983-22E7-3648-AA2E-6C6C3FF7D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802" y="5545513"/>
            <a:ext cx="667779" cy="672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60C5D7-A093-2940-AF2A-99A0C7083144}"/>
              </a:ext>
            </a:extLst>
          </p:cNvPr>
          <p:cNvSpPr txBox="1"/>
          <p:nvPr/>
        </p:nvSpPr>
        <p:spPr>
          <a:xfrm>
            <a:off x="4097616" y="6203311"/>
            <a:ext cx="1421095" cy="508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1" dirty="0"/>
              <a:t>Award # 1651361</a:t>
            </a:r>
          </a:p>
          <a:p>
            <a:r>
              <a:rPr lang="en-US" sz="1351" dirty="0"/>
              <a:t>Award # 2406481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D1B066-D411-0C48-A677-30ABE710A24E}"/>
              </a:ext>
            </a:extLst>
          </p:cNvPr>
          <p:cNvSpPr txBox="1"/>
          <p:nvPr/>
        </p:nvSpPr>
        <p:spPr>
          <a:xfrm>
            <a:off x="2796662" y="1081939"/>
            <a:ext cx="171470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Mae </a:t>
            </a:r>
            <a:r>
              <a:rPr lang="en-US" sz="1400" dirty="0" err="1">
                <a:solidFill>
                  <a:srgbClr val="000000"/>
                </a:solidFill>
              </a:rPr>
              <a:t>Macfarland</a:t>
            </a:r>
            <a:endParaRPr lang="en-US" sz="1400" dirty="0">
              <a:solidFill>
                <a:srgbClr val="000000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</a:rPr>
              <a:t>Frank Marchio</a:t>
            </a:r>
          </a:p>
          <a:p>
            <a:r>
              <a:rPr lang="en-US" sz="1400" dirty="0">
                <a:solidFill>
                  <a:srgbClr val="000000"/>
                </a:solidFill>
              </a:rPr>
              <a:t>Gwen Miller</a:t>
            </a:r>
          </a:p>
          <a:p>
            <a:r>
              <a:rPr lang="en-US" sz="1400" dirty="0">
                <a:solidFill>
                  <a:srgbClr val="000000"/>
                </a:solidFill>
              </a:rPr>
              <a:t>Cari Monroe</a:t>
            </a:r>
          </a:p>
          <a:p>
            <a:r>
              <a:rPr lang="en-US" sz="1400" dirty="0">
                <a:solidFill>
                  <a:srgbClr val="000000"/>
                </a:solidFill>
              </a:rPr>
              <a:t>Fatou Ndiaye</a:t>
            </a:r>
          </a:p>
          <a:p>
            <a:r>
              <a:rPr lang="en-US" sz="1400" dirty="0">
                <a:solidFill>
                  <a:srgbClr val="000000"/>
                </a:solidFill>
              </a:rPr>
              <a:t>Sara Osborne</a:t>
            </a:r>
          </a:p>
          <a:p>
            <a:r>
              <a:rPr lang="en-US" sz="1400" dirty="0">
                <a:solidFill>
                  <a:srgbClr val="000000"/>
                </a:solidFill>
              </a:rPr>
              <a:t>Garret </a:t>
            </a:r>
            <a:r>
              <a:rPr lang="en-US" sz="1400" dirty="0" err="1">
                <a:solidFill>
                  <a:srgbClr val="000000"/>
                </a:solidFill>
              </a:rPr>
              <a:t>Pahl</a:t>
            </a:r>
            <a:endParaRPr lang="en-US" sz="1400" dirty="0">
              <a:solidFill>
                <a:srgbClr val="000000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</a:rPr>
              <a:t>Brandon Paulson</a:t>
            </a:r>
          </a:p>
          <a:p>
            <a:r>
              <a:rPr lang="en-US" sz="1400" dirty="0">
                <a:solidFill>
                  <a:srgbClr val="000000"/>
                </a:solidFill>
              </a:rPr>
              <a:t>Courtney </a:t>
            </a:r>
            <a:r>
              <a:rPr lang="en-US" sz="1400" dirty="0" err="1">
                <a:solidFill>
                  <a:srgbClr val="000000"/>
                </a:solidFill>
              </a:rPr>
              <a:t>Pelissero</a:t>
            </a:r>
            <a:endParaRPr lang="en-US" sz="1400" dirty="0">
              <a:solidFill>
                <a:srgbClr val="000000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</a:rPr>
              <a:t>Lauren </a:t>
            </a:r>
            <a:r>
              <a:rPr lang="en-US" sz="1400" dirty="0" err="1">
                <a:solidFill>
                  <a:srgbClr val="000000"/>
                </a:solidFill>
              </a:rPr>
              <a:t>Reuss</a:t>
            </a:r>
            <a:endParaRPr lang="en-US" sz="1400" dirty="0">
              <a:solidFill>
                <a:srgbClr val="000000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</a:rPr>
              <a:t>Tanner </a:t>
            </a:r>
            <a:r>
              <a:rPr lang="en-US" sz="1400" dirty="0" err="1">
                <a:solidFill>
                  <a:srgbClr val="000000"/>
                </a:solidFill>
              </a:rPr>
              <a:t>Ruprect</a:t>
            </a:r>
            <a:endParaRPr lang="en-US" sz="1400" dirty="0">
              <a:solidFill>
                <a:srgbClr val="000000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</a:rPr>
              <a:t>Michael </a:t>
            </a:r>
            <a:r>
              <a:rPr lang="en-US" sz="1400" dirty="0" err="1">
                <a:solidFill>
                  <a:srgbClr val="000000"/>
                </a:solidFill>
              </a:rPr>
              <a:t>Salzl</a:t>
            </a:r>
            <a:endParaRPr lang="en-US" sz="1400" dirty="0">
              <a:solidFill>
                <a:srgbClr val="000000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</a:rPr>
              <a:t>Tyler Schmitt</a:t>
            </a:r>
          </a:p>
          <a:p>
            <a:r>
              <a:rPr lang="en-US" sz="1400" dirty="0">
                <a:solidFill>
                  <a:srgbClr val="000000"/>
                </a:solidFill>
              </a:rPr>
              <a:t>Taylor </a:t>
            </a:r>
            <a:r>
              <a:rPr lang="en-US" sz="1400" dirty="0" err="1">
                <a:solidFill>
                  <a:srgbClr val="000000"/>
                </a:solidFill>
              </a:rPr>
              <a:t>Schuweiler</a:t>
            </a:r>
            <a:endParaRPr lang="en-US" sz="1400" dirty="0">
              <a:solidFill>
                <a:srgbClr val="000000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</a:rPr>
              <a:t>Brendan </a:t>
            </a:r>
            <a:r>
              <a:rPr lang="en-US" sz="1400" dirty="0" err="1">
                <a:solidFill>
                  <a:srgbClr val="000000"/>
                </a:solidFill>
              </a:rPr>
              <a:t>Sisombath</a:t>
            </a:r>
            <a:endParaRPr lang="en-US" sz="1400" dirty="0">
              <a:solidFill>
                <a:srgbClr val="000000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</a:rPr>
              <a:t>Griffin Swenson</a:t>
            </a:r>
          </a:p>
          <a:p>
            <a:r>
              <a:rPr lang="en-US" sz="1400" dirty="0">
                <a:solidFill>
                  <a:srgbClr val="000000"/>
                </a:solidFill>
              </a:rPr>
              <a:t>Isabelle </a:t>
            </a:r>
            <a:r>
              <a:rPr lang="en-US" sz="1400" dirty="0" err="1">
                <a:solidFill>
                  <a:srgbClr val="000000"/>
                </a:solidFill>
              </a:rPr>
              <a:t>Tjokrosetio</a:t>
            </a:r>
            <a:endParaRPr lang="en-US" sz="1400" dirty="0">
              <a:solidFill>
                <a:srgbClr val="000000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</a:rPr>
              <a:t>Spencer </a:t>
            </a:r>
            <a:r>
              <a:rPr lang="en-US" sz="1400" dirty="0" err="1">
                <a:solidFill>
                  <a:srgbClr val="000000"/>
                </a:solidFill>
              </a:rPr>
              <a:t>Wihlm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762E497-D327-E048-80EC-31D3418698FF}"/>
              </a:ext>
            </a:extLst>
          </p:cNvPr>
          <p:cNvSpPr txBox="1">
            <a:spLocks/>
          </p:cNvSpPr>
          <p:nvPr/>
        </p:nvSpPr>
        <p:spPr>
          <a:xfrm>
            <a:off x="4792638" y="775483"/>
            <a:ext cx="2971515" cy="3862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u="sng" dirty="0">
                <a:solidFill>
                  <a:srgbClr val="000000"/>
                </a:solidFill>
              </a:rPr>
              <a:t>High School Students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D6784F-FCC4-2044-939B-A9CEDCEABEB6}"/>
              </a:ext>
            </a:extLst>
          </p:cNvPr>
          <p:cNvSpPr txBox="1"/>
          <p:nvPr/>
        </p:nvSpPr>
        <p:spPr>
          <a:xfrm>
            <a:off x="5405813" y="1093082"/>
            <a:ext cx="1731564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David Ahrens</a:t>
            </a:r>
          </a:p>
          <a:p>
            <a:r>
              <a:rPr lang="en-US" sz="1400" dirty="0"/>
              <a:t>Wilmar </a:t>
            </a:r>
            <a:r>
              <a:rPr lang="en-US" sz="1400" dirty="0" err="1"/>
              <a:t>Camposeco</a:t>
            </a:r>
            <a:endParaRPr lang="en-US" sz="1400" dirty="0"/>
          </a:p>
          <a:p>
            <a:r>
              <a:rPr lang="en-US" sz="1400" dirty="0"/>
              <a:t>Julie Erickson</a:t>
            </a:r>
          </a:p>
          <a:p>
            <a:r>
              <a:rPr lang="en-US" sz="1400" dirty="0"/>
              <a:t>Ivan Jimenez</a:t>
            </a:r>
          </a:p>
          <a:p>
            <a:r>
              <a:rPr lang="en-US" sz="1400" dirty="0"/>
              <a:t>Louise Kim</a:t>
            </a:r>
          </a:p>
          <a:p>
            <a:r>
              <a:rPr lang="en-US" sz="1400" dirty="0"/>
              <a:t>Courtney Mohs</a:t>
            </a:r>
          </a:p>
          <a:p>
            <a:r>
              <a:rPr lang="en-US" sz="1400" dirty="0"/>
              <a:t>Roxy </a:t>
            </a:r>
            <a:r>
              <a:rPr lang="en-US" sz="1400" dirty="0" err="1"/>
              <a:t>Neset</a:t>
            </a:r>
            <a:endParaRPr lang="en-US" sz="1400" dirty="0"/>
          </a:p>
          <a:p>
            <a:r>
              <a:rPr lang="en-US" sz="1400" dirty="0"/>
              <a:t>Darlene Radichel</a:t>
            </a:r>
          </a:p>
          <a:p>
            <a:r>
              <a:rPr lang="en-US" sz="1400" dirty="0"/>
              <a:t>Lauren Retzer</a:t>
            </a:r>
          </a:p>
          <a:p>
            <a:r>
              <a:rPr lang="en-US" sz="1400" dirty="0" err="1"/>
              <a:t>Cas</a:t>
            </a:r>
            <a:r>
              <a:rPr lang="en-US" sz="1400" dirty="0"/>
              <a:t> Roland</a:t>
            </a:r>
          </a:p>
          <a:p>
            <a:r>
              <a:rPr lang="en-US" sz="1400" dirty="0"/>
              <a:t>Samantha Smalley</a:t>
            </a:r>
          </a:p>
          <a:p>
            <a:r>
              <a:rPr lang="en-US" sz="1400" dirty="0"/>
              <a:t>Alana Wick</a:t>
            </a:r>
          </a:p>
          <a:p>
            <a:r>
              <a:rPr lang="en-US" sz="1400" dirty="0"/>
              <a:t>Christiana Wilke</a:t>
            </a:r>
          </a:p>
          <a:p>
            <a:r>
              <a:rPr lang="en-US" sz="1400" dirty="0"/>
              <a:t>Angela Zbaracki</a:t>
            </a:r>
          </a:p>
        </p:txBody>
      </p:sp>
      <p:pic>
        <p:nvPicPr>
          <p:cNvPr id="15" name="Picture 14" descr="UST_sig_rgb.png">
            <a:extLst>
              <a:ext uri="{FF2B5EF4-FFF2-40B4-BE49-F238E27FC236}">
                <a16:creationId xmlns:a16="http://schemas.microsoft.com/office/drawing/2014/main" id="{E0CF91AA-A463-7C41-B5D1-6BF66A7D9D2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2301" y="6304858"/>
            <a:ext cx="1689431" cy="336639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70D232E-FEE0-0B4F-BDA9-C38CA6E7AEF9}"/>
              </a:ext>
            </a:extLst>
          </p:cNvPr>
          <p:cNvSpPr txBox="1">
            <a:spLocks/>
          </p:cNvSpPr>
          <p:nvPr/>
        </p:nvSpPr>
        <p:spPr>
          <a:xfrm>
            <a:off x="7412263" y="3537472"/>
            <a:ext cx="3187700" cy="6317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600" u="sng" dirty="0">
                <a:solidFill>
                  <a:schemeClr val="tx1"/>
                </a:solidFill>
              </a:rPr>
              <a:t>Collaborators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u="sng" dirty="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CD9A16-F17B-0D42-ABB0-E1631D39198F}"/>
              </a:ext>
            </a:extLst>
          </p:cNvPr>
          <p:cNvSpPr txBox="1"/>
          <p:nvPr/>
        </p:nvSpPr>
        <p:spPr>
          <a:xfrm>
            <a:off x="8044824" y="3850607"/>
            <a:ext cx="263956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Adam Kay (St. Thomas)</a:t>
            </a:r>
          </a:p>
          <a:p>
            <a:r>
              <a:rPr lang="en-US" sz="1400" dirty="0" err="1"/>
              <a:t>Paliza</a:t>
            </a:r>
            <a:r>
              <a:rPr lang="en-US" sz="1400" dirty="0"/>
              <a:t> Shrestha (St. Thomas)</a:t>
            </a:r>
          </a:p>
          <a:p>
            <a:r>
              <a:rPr lang="en-US" sz="1400" dirty="0"/>
              <a:t>Eric Chapman (St. Thomas)</a:t>
            </a:r>
          </a:p>
          <a:p>
            <a:r>
              <a:rPr lang="en-US" sz="1400" dirty="0"/>
              <a:t>Calista Hughes (St. Thomas)</a:t>
            </a:r>
          </a:p>
          <a:p>
            <a:r>
              <a:rPr lang="en-US" sz="1400" dirty="0"/>
              <a:t>Nic </a:t>
            </a:r>
            <a:r>
              <a:rPr lang="en-US" sz="1400" dirty="0" err="1"/>
              <a:t>Jelinski</a:t>
            </a:r>
            <a:r>
              <a:rPr lang="en-US" sz="1400" dirty="0"/>
              <a:t> (UMN)</a:t>
            </a:r>
          </a:p>
          <a:p>
            <a:r>
              <a:rPr lang="en-US" sz="1400" dirty="0"/>
              <a:t>Mary Rogers (UMN)</a:t>
            </a:r>
          </a:p>
          <a:p>
            <a:r>
              <a:rPr lang="en-US" sz="1400" dirty="0"/>
              <a:t>Jenifer </a:t>
            </a:r>
            <a:r>
              <a:rPr lang="en-US" sz="1400" dirty="0" err="1"/>
              <a:t>Nicklay</a:t>
            </a:r>
            <a:r>
              <a:rPr lang="en-US" sz="1400" dirty="0"/>
              <a:t> (UMN)</a:t>
            </a:r>
          </a:p>
          <a:p>
            <a:r>
              <a:rPr lang="en-US" sz="1400" dirty="0"/>
              <a:t>Valentine Cadieux (Hamline U.)</a:t>
            </a:r>
          </a:p>
          <a:p>
            <a:r>
              <a:rPr lang="en-US" sz="1400" dirty="0"/>
              <a:t>Geneviève  </a:t>
            </a:r>
            <a:r>
              <a:rPr lang="en-US" sz="1400" dirty="0" err="1"/>
              <a:t>Metson</a:t>
            </a:r>
            <a:r>
              <a:rPr lang="en-US" sz="1400" dirty="0"/>
              <a:t> (Western U.)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82711C-AE32-0448-89D2-9C2CEFE29316}"/>
              </a:ext>
            </a:extLst>
          </p:cNvPr>
          <p:cNvSpPr txBox="1"/>
          <p:nvPr/>
        </p:nvSpPr>
        <p:spPr>
          <a:xfrm>
            <a:off x="8059958" y="1081939"/>
            <a:ext cx="254761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Appetite for Change</a:t>
            </a:r>
          </a:p>
          <a:p>
            <a:r>
              <a:rPr lang="en-US" sz="1400" dirty="0"/>
              <a:t>Freshwater Society</a:t>
            </a:r>
          </a:p>
          <a:p>
            <a:r>
              <a:rPr lang="en-US" sz="1400" dirty="0"/>
              <a:t>Frogtown Farms</a:t>
            </a:r>
          </a:p>
          <a:p>
            <a:r>
              <a:rPr lang="en-US" sz="1400" dirty="0"/>
              <a:t>Growing Lots</a:t>
            </a:r>
          </a:p>
          <a:p>
            <a:r>
              <a:rPr lang="en-US" sz="1400" dirty="0"/>
              <a:t>Mississippi Watershed Management Organization</a:t>
            </a:r>
          </a:p>
          <a:p>
            <a:r>
              <a:rPr lang="en-US" sz="1400" dirty="0"/>
              <a:t>Neighbors, Inc. Food Shelf</a:t>
            </a:r>
          </a:p>
          <a:p>
            <a:r>
              <a:rPr lang="en-US" sz="1400" dirty="0"/>
              <a:t>Urban Farm &amp; Garden Alliance</a:t>
            </a:r>
          </a:p>
          <a:p>
            <a:r>
              <a:rPr lang="en-US" sz="1400" dirty="0"/>
              <a:t>Urban Roots</a:t>
            </a:r>
          </a:p>
          <a:p>
            <a:r>
              <a:rPr lang="en-US" sz="1400" dirty="0"/>
              <a:t>UST Dining Services</a:t>
            </a:r>
          </a:p>
          <a:p>
            <a:r>
              <a:rPr lang="en-US" sz="1400" dirty="0"/>
              <a:t>Waite House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754335-7028-63C7-9989-4B8E02022019}"/>
              </a:ext>
            </a:extLst>
          </p:cNvPr>
          <p:cNvSpPr txBox="1"/>
          <p:nvPr/>
        </p:nvSpPr>
        <p:spPr>
          <a:xfrm>
            <a:off x="5740181" y="6040261"/>
            <a:ext cx="23806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Swedish Research Council for Sustainable Development</a:t>
            </a:r>
          </a:p>
          <a:p>
            <a:r>
              <a:rPr lang="en-US" sz="1350" dirty="0"/>
              <a:t>Award# 2019-01890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35E3AB-D731-65A2-50EE-9E6B88FFAE42}"/>
              </a:ext>
            </a:extLst>
          </p:cNvPr>
          <p:cNvSpPr txBox="1"/>
          <p:nvPr/>
        </p:nvSpPr>
        <p:spPr>
          <a:xfrm>
            <a:off x="5876738" y="5517934"/>
            <a:ext cx="18239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USDA NCR-SARE</a:t>
            </a:r>
          </a:p>
          <a:p>
            <a:r>
              <a:rPr lang="en-US" sz="1350" dirty="0"/>
              <a:t>Award # 00067679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F2F78C-A186-70B3-50BE-F928C67495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7249" y="5644674"/>
            <a:ext cx="1275650" cy="108461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AB6B6EA-8F31-9D69-99C7-044701F8CDDB}"/>
              </a:ext>
            </a:extLst>
          </p:cNvPr>
          <p:cNvSpPr txBox="1">
            <a:spLocks/>
          </p:cNvSpPr>
          <p:nvPr/>
        </p:nvSpPr>
        <p:spPr>
          <a:xfrm>
            <a:off x="7523855" y="775484"/>
            <a:ext cx="2547619" cy="956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u="sng" dirty="0">
                <a:solidFill>
                  <a:srgbClr val="000000"/>
                </a:solidFill>
              </a:rPr>
              <a:t>Partners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EF4BE4F-5672-4ED0-88B6-C568EB4B6FB5}"/>
              </a:ext>
            </a:extLst>
          </p:cNvPr>
          <p:cNvSpPr txBox="1">
            <a:spLocks/>
          </p:cNvSpPr>
          <p:nvPr/>
        </p:nvSpPr>
        <p:spPr>
          <a:xfrm>
            <a:off x="4475382" y="5081042"/>
            <a:ext cx="2490413" cy="427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u="sng" dirty="0">
                <a:solidFill>
                  <a:srgbClr val="000000"/>
                </a:solidFill>
              </a:rPr>
              <a:t>Funding</a:t>
            </a:r>
          </a:p>
        </p:txBody>
      </p:sp>
    </p:spTree>
    <p:extLst>
      <p:ext uri="{BB962C8B-B14F-4D97-AF65-F5344CB8AC3E}">
        <p14:creationId xmlns:p14="http://schemas.microsoft.com/office/powerpoint/2010/main" val="862466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tanding next to a table&#10;&#10;AI-generated content may be incorrect.">
            <a:extLst>
              <a:ext uri="{FF2B5EF4-FFF2-40B4-BE49-F238E27FC236}">
                <a16:creationId xmlns:a16="http://schemas.microsoft.com/office/drawing/2014/main" id="{07B517F8-5468-B32F-3B3D-71796857EA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006" r="26763"/>
          <a:stretch>
            <a:fillRect/>
          </a:stretch>
        </p:blipFill>
        <p:spPr>
          <a:xfrm rot="5400000">
            <a:off x="9440816" y="3715094"/>
            <a:ext cx="2378677" cy="2576895"/>
          </a:xfrm>
          <a:prstGeom prst="rect">
            <a:avLst/>
          </a:prstGeom>
        </p:spPr>
      </p:pic>
      <p:pic>
        <p:nvPicPr>
          <p:cNvPr id="6" name="Picture 5" descr="A person picking leaves from a garden&#10;&#10;AI-generated content may be incorrect.">
            <a:extLst>
              <a:ext uri="{FF2B5EF4-FFF2-40B4-BE49-F238E27FC236}">
                <a16:creationId xmlns:a16="http://schemas.microsoft.com/office/drawing/2014/main" id="{D8917233-3104-1DDB-D68F-DFD2908BB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3584" y="4451766"/>
            <a:ext cx="2122272" cy="21222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DB6F7A-3B9A-3E24-75E9-D590786DB1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964" y="3955975"/>
            <a:ext cx="3861228" cy="2563471"/>
          </a:xfrm>
          <a:prstGeom prst="rect">
            <a:avLst/>
          </a:prstGeom>
        </p:spPr>
      </p:pic>
      <p:pic>
        <p:nvPicPr>
          <p:cNvPr id="8" name="Picture 7" descr="A person in a garden&#10;&#10;AI-generated content may be incorrect.">
            <a:extLst>
              <a:ext uri="{FF2B5EF4-FFF2-40B4-BE49-F238E27FC236}">
                <a16:creationId xmlns:a16="http://schemas.microsoft.com/office/drawing/2014/main" id="{3F2518CF-D040-0DF0-2D8F-12E658A4DA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7868" y="4272946"/>
            <a:ext cx="1905000" cy="1905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073B6F0-FA45-E2A6-E4FF-76F10407F1D4}"/>
              </a:ext>
            </a:extLst>
          </p:cNvPr>
          <p:cNvSpPr txBox="1"/>
          <p:nvPr/>
        </p:nvSpPr>
        <p:spPr>
          <a:xfrm>
            <a:off x="950442" y="420130"/>
            <a:ext cx="81688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Urban agriculture research at University of St. Thomas</a:t>
            </a:r>
            <a:endParaRPr lang="en-US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C30A06-00DC-F59A-B42C-AAFBA6E3ED8C}"/>
              </a:ext>
            </a:extLst>
          </p:cNvPr>
          <p:cNvSpPr txBox="1"/>
          <p:nvPr/>
        </p:nvSpPr>
        <p:spPr>
          <a:xfrm>
            <a:off x="856528" y="1066108"/>
            <a:ext cx="903982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Stewardship Garden established in 2010 by Adam Kay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NSF grants for long-term research project (2017-2023, 2024-2027)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Collaborations with University of Minnesota (M. Rogers, N. Jelinski) and Linköping University, Sweden (G. </a:t>
            </a:r>
            <a:r>
              <a:rPr lang="en-US" sz="2200" dirty="0" err="1"/>
              <a:t>Metson</a:t>
            </a:r>
            <a:r>
              <a:rPr lang="en-US" sz="22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11 peer-reviewed articles published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Research training for &gt;65 undergraduates and 15 high school students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Collaborations with 11 different community partners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256A2B-746F-EB30-06AE-469D954BC52A}"/>
              </a:ext>
            </a:extLst>
          </p:cNvPr>
          <p:cNvSpPr txBox="1"/>
          <p:nvPr/>
        </p:nvSpPr>
        <p:spPr>
          <a:xfrm>
            <a:off x="4644046" y="6117978"/>
            <a:ext cx="18341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Anneliese Johnson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0838E6-1FF7-F1BF-4320-8C246BA21341}"/>
              </a:ext>
            </a:extLst>
          </p:cNvPr>
          <p:cNvSpPr txBox="1"/>
          <p:nvPr/>
        </p:nvSpPr>
        <p:spPr>
          <a:xfrm>
            <a:off x="7304814" y="6519446"/>
            <a:ext cx="12326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Gwen Miller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82DC301-8E6D-54CA-891B-9105FC01961C}"/>
              </a:ext>
            </a:extLst>
          </p:cNvPr>
          <p:cNvSpPr txBox="1"/>
          <p:nvPr/>
        </p:nvSpPr>
        <p:spPr>
          <a:xfrm>
            <a:off x="10086243" y="6180892"/>
            <a:ext cx="12727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Fru Donatus</a:t>
            </a:r>
          </a:p>
        </p:txBody>
      </p:sp>
    </p:spTree>
    <p:extLst>
      <p:ext uri="{BB962C8B-B14F-4D97-AF65-F5344CB8AC3E}">
        <p14:creationId xmlns:p14="http://schemas.microsoft.com/office/powerpoint/2010/main" val="748746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70BD5E-B3A4-C633-E738-047DC83AC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6025" y="583992"/>
            <a:ext cx="5612167" cy="56900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49C66E-B598-5CA5-2FC2-30FCECBA4EE5}"/>
              </a:ext>
            </a:extLst>
          </p:cNvPr>
          <p:cNvSpPr txBox="1"/>
          <p:nvPr/>
        </p:nvSpPr>
        <p:spPr>
          <a:xfrm>
            <a:off x="5779062" y="6274008"/>
            <a:ext cx="5719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earth.org</a:t>
            </a:r>
            <a:r>
              <a:rPr lang="en-US" dirty="0"/>
              <a:t>/</a:t>
            </a:r>
            <a:r>
              <a:rPr lang="en-US" dirty="0" err="1"/>
              <a:t>data_visualization</a:t>
            </a:r>
            <a:r>
              <a:rPr lang="en-US" dirty="0"/>
              <a:t>/urban-heat-islands/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59F340-5C45-C614-57C6-3F4B71F5B789}"/>
              </a:ext>
            </a:extLst>
          </p:cNvPr>
          <p:cNvSpPr txBox="1"/>
          <p:nvPr/>
        </p:nvSpPr>
        <p:spPr>
          <a:xfrm>
            <a:off x="329014" y="1441025"/>
            <a:ext cx="51110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We know that greenspace is important in urban cooling</a:t>
            </a:r>
          </a:p>
        </p:txBody>
      </p:sp>
    </p:spTree>
    <p:extLst>
      <p:ext uri="{BB962C8B-B14F-4D97-AF65-F5344CB8AC3E}">
        <p14:creationId xmlns:p14="http://schemas.microsoft.com/office/powerpoint/2010/main" val="4018065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map of racial composition and heat exposure&#10;&#10;AI-generated content may be incorrect.">
            <a:extLst>
              <a:ext uri="{FF2B5EF4-FFF2-40B4-BE49-F238E27FC236}">
                <a16:creationId xmlns:a16="http://schemas.microsoft.com/office/drawing/2014/main" id="{23B0DC5F-E47F-9942-FD9C-2E38BDDE00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495" r="41054" b="38671"/>
          <a:stretch>
            <a:fillRect/>
          </a:stretch>
        </p:blipFill>
        <p:spPr>
          <a:xfrm>
            <a:off x="2039544" y="1491664"/>
            <a:ext cx="2407533" cy="3893458"/>
          </a:xfrm>
          <a:prstGeom prst="rect">
            <a:avLst/>
          </a:prstGeom>
        </p:spPr>
      </p:pic>
      <p:pic>
        <p:nvPicPr>
          <p:cNvPr id="8" name="Picture 7" descr="A map of different colored regions&#10;&#10;AI-generated content may be incorrect.">
            <a:extLst>
              <a:ext uri="{FF2B5EF4-FFF2-40B4-BE49-F238E27FC236}">
                <a16:creationId xmlns:a16="http://schemas.microsoft.com/office/drawing/2014/main" id="{851D7E34-DACD-2CD2-8B0E-E2E8C5C432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613" t="46801" r="73334" b="36146"/>
          <a:stretch>
            <a:fillRect/>
          </a:stretch>
        </p:blipFill>
        <p:spPr>
          <a:xfrm>
            <a:off x="6849324" y="5385122"/>
            <a:ext cx="1578526" cy="1257233"/>
          </a:xfrm>
          <a:prstGeom prst="rect">
            <a:avLst/>
          </a:prstGeom>
        </p:spPr>
      </p:pic>
      <p:pic>
        <p:nvPicPr>
          <p:cNvPr id="9" name="Picture 8" descr="A map of different colored regions&#10;&#10;AI-generated content may be incorrect.">
            <a:extLst>
              <a:ext uri="{FF2B5EF4-FFF2-40B4-BE49-F238E27FC236}">
                <a16:creationId xmlns:a16="http://schemas.microsoft.com/office/drawing/2014/main" id="{75ECE5BF-A14F-B02B-0D3B-6D6AAA6A53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545" t="1133" r="1862" b="34824"/>
          <a:stretch>
            <a:fillRect/>
          </a:stretch>
        </p:blipFill>
        <p:spPr>
          <a:xfrm>
            <a:off x="7629794" y="1472878"/>
            <a:ext cx="2407534" cy="3912243"/>
          </a:xfrm>
          <a:prstGeom prst="rect">
            <a:avLst/>
          </a:prstGeom>
        </p:spPr>
      </p:pic>
      <p:pic>
        <p:nvPicPr>
          <p:cNvPr id="10" name="Picture 9" descr="A map of different colored regions&#10;&#10;AI-generated content may be incorrect.">
            <a:extLst>
              <a:ext uri="{FF2B5EF4-FFF2-40B4-BE49-F238E27FC236}">
                <a16:creationId xmlns:a16="http://schemas.microsoft.com/office/drawing/2014/main" id="{2A1E7E66-2126-E304-B10D-343C2EFFB6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35" t="18998" r="83375" b="63002"/>
          <a:stretch>
            <a:fillRect/>
          </a:stretch>
        </p:blipFill>
        <p:spPr>
          <a:xfrm>
            <a:off x="7652808" y="4217501"/>
            <a:ext cx="740780" cy="1099595"/>
          </a:xfrm>
          <a:prstGeom prst="rect">
            <a:avLst/>
          </a:prstGeom>
        </p:spPr>
      </p:pic>
      <p:pic>
        <p:nvPicPr>
          <p:cNvPr id="11" name="Picture 10" descr="A map of racial composition and heat exposure&#10;&#10;AI-generated content may be incorrect.">
            <a:extLst>
              <a:ext uri="{FF2B5EF4-FFF2-40B4-BE49-F238E27FC236}">
                <a16:creationId xmlns:a16="http://schemas.microsoft.com/office/drawing/2014/main" id="{F1AF908B-8F81-5764-7FB2-7D6B7296DE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7873" t="1345" b="37326"/>
          <a:stretch>
            <a:fillRect/>
          </a:stretch>
        </p:blipFill>
        <p:spPr>
          <a:xfrm>
            <a:off x="4881245" y="1589869"/>
            <a:ext cx="2444003" cy="3795254"/>
          </a:xfrm>
          <a:prstGeom prst="rect">
            <a:avLst/>
          </a:prstGeom>
        </p:spPr>
      </p:pic>
      <p:pic>
        <p:nvPicPr>
          <p:cNvPr id="12" name="Picture 11" descr="A map of racial composition and heat exposure&#10;&#10;AI-generated content may be incorrect.">
            <a:extLst>
              <a:ext uri="{FF2B5EF4-FFF2-40B4-BE49-F238E27FC236}">
                <a16:creationId xmlns:a16="http://schemas.microsoft.com/office/drawing/2014/main" id="{E052260A-8073-2CAA-14F4-905F9408C4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25" t="44596" r="72989" b="38316"/>
          <a:stretch>
            <a:fillRect/>
          </a:stretch>
        </p:blipFill>
        <p:spPr>
          <a:xfrm>
            <a:off x="3666607" y="5385121"/>
            <a:ext cx="1578526" cy="125723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CEB5B28-1A15-95AE-F064-F13521C99099}"/>
              </a:ext>
            </a:extLst>
          </p:cNvPr>
          <p:cNvSpPr/>
          <p:nvPr/>
        </p:nvSpPr>
        <p:spPr>
          <a:xfrm>
            <a:off x="2039543" y="4292738"/>
            <a:ext cx="520861" cy="109238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A map of racial composition and heat exposure&#10;&#10;AI-generated content may be incorrect.">
            <a:extLst>
              <a:ext uri="{FF2B5EF4-FFF2-40B4-BE49-F238E27FC236}">
                <a16:creationId xmlns:a16="http://schemas.microsoft.com/office/drawing/2014/main" id="{420ACAC4-734C-7F69-9719-3B91C119D2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968" t="18210" r="82706" b="64583"/>
          <a:stretch>
            <a:fillRect/>
          </a:stretch>
        </p:blipFill>
        <p:spPr>
          <a:xfrm>
            <a:off x="4913057" y="4258161"/>
            <a:ext cx="756869" cy="1126960"/>
          </a:xfrm>
          <a:prstGeom prst="rect">
            <a:avLst/>
          </a:prstGeom>
        </p:spPr>
      </p:pic>
      <p:pic>
        <p:nvPicPr>
          <p:cNvPr id="15" name="Picture 14" descr="A map of racial composition and heat exposure&#10;&#10;AI-generated content may be incorrect.">
            <a:extLst>
              <a:ext uri="{FF2B5EF4-FFF2-40B4-BE49-F238E27FC236}">
                <a16:creationId xmlns:a16="http://schemas.microsoft.com/office/drawing/2014/main" id="{65F11D5D-3F58-2397-7F15-A9FCD3695B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968" t="2256" r="82706" b="80537"/>
          <a:stretch>
            <a:fillRect/>
          </a:stretch>
        </p:blipFill>
        <p:spPr>
          <a:xfrm>
            <a:off x="2045731" y="4224711"/>
            <a:ext cx="733648" cy="109238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C180B24-9139-C46D-48FB-A899D90ED082}"/>
              </a:ext>
            </a:extLst>
          </p:cNvPr>
          <p:cNvSpPr txBox="1"/>
          <p:nvPr/>
        </p:nvSpPr>
        <p:spPr>
          <a:xfrm>
            <a:off x="1453389" y="363616"/>
            <a:ext cx="90408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We also know there are correlations between </a:t>
            </a:r>
          </a:p>
          <a:p>
            <a:pPr algn="ctr"/>
            <a:r>
              <a:rPr lang="en-US" sz="2800" dirty="0"/>
              <a:t>heat exposure, race, and tree cover in the Twin Cities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5157AC5-1913-A82D-61DC-1943FD7F58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6431" y="5949766"/>
            <a:ext cx="814578" cy="69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79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p of a city&#10;&#10;AI-generated content may be incorrect.">
            <a:extLst>
              <a:ext uri="{FF2B5EF4-FFF2-40B4-BE49-F238E27FC236}">
                <a16:creationId xmlns:a16="http://schemas.microsoft.com/office/drawing/2014/main" id="{93AC0E11-3E8F-F3BF-DBFE-19D0A17243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574" y="1913980"/>
            <a:ext cx="6835864" cy="41280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69EE62-D98A-F500-6DC9-A455259A9541}"/>
              </a:ext>
            </a:extLst>
          </p:cNvPr>
          <p:cNvSpPr txBox="1"/>
          <p:nvPr/>
        </p:nvSpPr>
        <p:spPr>
          <a:xfrm>
            <a:off x="9562640" y="3654962"/>
            <a:ext cx="1965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Frogtown Farms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7DC0BFD-801A-0BB6-9F7B-126A67A7490D}"/>
                  </a:ext>
                </a:extLst>
              </p14:cNvPr>
              <p14:cNvContentPartPr/>
              <p14:nvPr/>
            </p14:nvContentPartPr>
            <p14:xfrm>
              <a:off x="6970516" y="3880908"/>
              <a:ext cx="2530440" cy="255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7DC0BFD-801A-0BB6-9F7B-126A67A7490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52876" y="3863268"/>
                <a:ext cx="2566080" cy="6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BE60CB9D-1668-B8B3-61C3-8E6A01C99D0D}"/>
                  </a:ext>
                </a:extLst>
              </p14:cNvPr>
              <p14:cNvContentPartPr/>
              <p14:nvPr/>
            </p14:nvContentPartPr>
            <p14:xfrm>
              <a:off x="6963316" y="3888108"/>
              <a:ext cx="142560" cy="612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BE60CB9D-1668-B8B3-61C3-8E6A01C99D0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45316" y="3870468"/>
                <a:ext cx="178200" cy="9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ED880ECE-275C-6048-4F3F-3AC87AA5664F}"/>
                  </a:ext>
                </a:extLst>
              </p14:cNvPr>
              <p14:cNvContentPartPr/>
              <p14:nvPr/>
            </p14:nvContentPartPr>
            <p14:xfrm>
              <a:off x="6944596" y="3784788"/>
              <a:ext cx="241920" cy="10800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ED880ECE-275C-6048-4F3F-3AC87AA5664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926956" y="3767148"/>
                <a:ext cx="277560" cy="14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C244F1D3-1ABB-8212-15FD-0F3B0202A90C}"/>
                  </a:ext>
                </a:extLst>
              </p14:cNvPr>
              <p14:cNvContentPartPr/>
              <p14:nvPr/>
            </p14:nvContentPartPr>
            <p14:xfrm>
              <a:off x="6463694" y="3725208"/>
              <a:ext cx="438840" cy="32580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C244F1D3-1ABB-8212-15FD-0F3B0202A90C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445694" y="3707208"/>
                <a:ext cx="474480" cy="36144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5E25AAE1-6BFE-750E-FAAC-BA405C1E47CD}"/>
              </a:ext>
            </a:extLst>
          </p:cNvPr>
          <p:cNvSpPr txBox="1"/>
          <p:nvPr/>
        </p:nvSpPr>
        <p:spPr>
          <a:xfrm>
            <a:off x="3465252" y="6344316"/>
            <a:ext cx="4613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Metropolitan Council Extreme Heat Map Tool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D2D1FB-DE5A-8C96-21C5-03F01201B8EE}"/>
              </a:ext>
            </a:extLst>
          </p:cNvPr>
          <p:cNvSpPr txBox="1"/>
          <p:nvPr/>
        </p:nvSpPr>
        <p:spPr>
          <a:xfrm>
            <a:off x="4367589" y="5972583"/>
            <a:ext cx="2993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Land surface temp 2022 (ºF)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D071B0-D537-C055-E9B0-3F70ACD87ADF}"/>
              </a:ext>
            </a:extLst>
          </p:cNvPr>
          <p:cNvSpPr txBox="1"/>
          <p:nvPr/>
        </p:nvSpPr>
        <p:spPr>
          <a:xfrm>
            <a:off x="398461" y="677096"/>
            <a:ext cx="117423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How does urban agriculture mediate the urban heat island effect?</a:t>
            </a:r>
          </a:p>
        </p:txBody>
      </p:sp>
    </p:spTree>
    <p:extLst>
      <p:ext uri="{BB962C8B-B14F-4D97-AF65-F5344CB8AC3E}">
        <p14:creationId xmlns:p14="http://schemas.microsoft.com/office/powerpoint/2010/main" val="3058105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A3BF6-1A94-095B-457F-CAB4D0CC0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map of a city&#10;&#10;AI-generated content may be incorrect.">
            <a:extLst>
              <a:ext uri="{FF2B5EF4-FFF2-40B4-BE49-F238E27FC236}">
                <a16:creationId xmlns:a16="http://schemas.microsoft.com/office/drawing/2014/main" id="{0F9FD0E6-4F83-2CE0-4738-433824554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6053" y="1336589"/>
            <a:ext cx="3824262" cy="40664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6EA294-0699-6B51-BE88-8A28E9E15326}"/>
              </a:ext>
            </a:extLst>
          </p:cNvPr>
          <p:cNvSpPr txBox="1"/>
          <p:nvPr/>
        </p:nvSpPr>
        <p:spPr>
          <a:xfrm>
            <a:off x="10319075" y="6488668"/>
            <a:ext cx="1547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Google Maps</a:t>
            </a:r>
          </a:p>
        </p:txBody>
      </p:sp>
      <p:sp>
        <p:nvSpPr>
          <p:cNvPr id="5" name="5-Point Star 4">
            <a:extLst>
              <a:ext uri="{FF2B5EF4-FFF2-40B4-BE49-F238E27FC236}">
                <a16:creationId xmlns:a16="http://schemas.microsoft.com/office/drawing/2014/main" id="{CD5ACDF7-D660-1CE3-72F7-593CD8DBC43B}"/>
              </a:ext>
            </a:extLst>
          </p:cNvPr>
          <p:cNvSpPr/>
          <p:nvPr/>
        </p:nvSpPr>
        <p:spPr>
          <a:xfrm>
            <a:off x="9026637" y="4455721"/>
            <a:ext cx="264693" cy="271849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>
            <a:extLst>
              <a:ext uri="{FF2B5EF4-FFF2-40B4-BE49-F238E27FC236}">
                <a16:creationId xmlns:a16="http://schemas.microsoft.com/office/drawing/2014/main" id="{3BE6CC1A-AE23-ADC4-1B4C-E2AB567234DA}"/>
              </a:ext>
            </a:extLst>
          </p:cNvPr>
          <p:cNvSpPr/>
          <p:nvPr/>
        </p:nvSpPr>
        <p:spPr>
          <a:xfrm>
            <a:off x="10738869" y="1633627"/>
            <a:ext cx="264693" cy="271849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0E5DF4-344E-9450-4CF4-8C1D1B2371EB}"/>
              </a:ext>
            </a:extLst>
          </p:cNvPr>
          <p:cNvSpPr txBox="1"/>
          <p:nvPr/>
        </p:nvSpPr>
        <p:spPr>
          <a:xfrm>
            <a:off x="501685" y="828258"/>
            <a:ext cx="6970754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Comparison of summer temperatures:</a:t>
            </a:r>
          </a:p>
          <a:p>
            <a:endParaRPr lang="en-US" dirty="0"/>
          </a:p>
          <a:p>
            <a:pPr algn="ctr"/>
            <a:r>
              <a:rPr lang="en-US" sz="2800" dirty="0"/>
              <a:t>UST Stewardship Garden</a:t>
            </a:r>
          </a:p>
          <a:p>
            <a:pPr algn="ctr"/>
            <a:r>
              <a:rPr lang="en-US" sz="2800" dirty="0"/>
              <a:t>&amp; </a:t>
            </a:r>
          </a:p>
          <a:p>
            <a:pPr algn="ctr"/>
            <a:r>
              <a:rPr lang="en-US" sz="2800" dirty="0"/>
              <a:t>MSP Airport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7E23851-EA9F-4099-F674-380AE3732042}"/>
              </a:ext>
            </a:extLst>
          </p:cNvPr>
          <p:cNvCxnSpPr>
            <a:cxnSpLocks/>
          </p:cNvCxnSpPr>
          <p:nvPr/>
        </p:nvCxnSpPr>
        <p:spPr>
          <a:xfrm flipV="1">
            <a:off x="6096000" y="1769551"/>
            <a:ext cx="4642869" cy="135925"/>
          </a:xfrm>
          <a:prstGeom prst="straightConnector1">
            <a:avLst/>
          </a:prstGeom>
          <a:ln w="34925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56E7F0E-90B4-B519-C705-24F3892AF273}"/>
              </a:ext>
            </a:extLst>
          </p:cNvPr>
          <p:cNvCxnSpPr>
            <a:cxnSpLocks/>
          </p:cNvCxnSpPr>
          <p:nvPr/>
        </p:nvCxnSpPr>
        <p:spPr>
          <a:xfrm>
            <a:off x="5310554" y="2975621"/>
            <a:ext cx="3598984" cy="1616024"/>
          </a:xfrm>
          <a:prstGeom prst="straightConnector1">
            <a:avLst/>
          </a:prstGeom>
          <a:ln w="34925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person sitting outside using a computer&#10;&#10;AI-generated content may be incorrect.">
            <a:extLst>
              <a:ext uri="{FF2B5EF4-FFF2-40B4-BE49-F238E27FC236}">
                <a16:creationId xmlns:a16="http://schemas.microsoft.com/office/drawing/2014/main" id="{7CA0D2FC-68F5-262D-BD29-63D40D0323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877" y="3882379"/>
            <a:ext cx="3919905" cy="218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51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B5E8B-D1D9-FB76-FF21-078B4180A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of different temperature&#10;&#10;AI-generated content may be incorrect.">
            <a:extLst>
              <a:ext uri="{FF2B5EF4-FFF2-40B4-BE49-F238E27FC236}">
                <a16:creationId xmlns:a16="http://schemas.microsoft.com/office/drawing/2014/main" id="{685C3E43-4F68-3FC7-4A6A-A2DF813F20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9820"/>
          <a:stretch>
            <a:fillRect/>
          </a:stretch>
        </p:blipFill>
        <p:spPr>
          <a:xfrm>
            <a:off x="0" y="1130027"/>
            <a:ext cx="6145560" cy="3058914"/>
          </a:xfrm>
          <a:prstGeom prst="rect">
            <a:avLst/>
          </a:prstGeom>
        </p:spPr>
      </p:pic>
      <p:pic>
        <p:nvPicPr>
          <p:cNvPr id="4" name="Picture 3" descr="A graph of different temperature&#10;&#10;AI-generated content may be incorrect.">
            <a:extLst>
              <a:ext uri="{FF2B5EF4-FFF2-40B4-BE49-F238E27FC236}">
                <a16:creationId xmlns:a16="http://schemas.microsoft.com/office/drawing/2014/main" id="{7F3FEF0A-4B18-998D-A16D-450341D73C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0000" b="9820"/>
          <a:stretch>
            <a:fillRect/>
          </a:stretch>
        </p:blipFill>
        <p:spPr>
          <a:xfrm>
            <a:off x="5852849" y="1130027"/>
            <a:ext cx="6145561" cy="30589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0375A7-BD5B-0895-F653-3DC5B9689EA2}"/>
              </a:ext>
            </a:extLst>
          </p:cNvPr>
          <p:cNvSpPr txBox="1"/>
          <p:nvPr/>
        </p:nvSpPr>
        <p:spPr>
          <a:xfrm>
            <a:off x="1075039" y="5078628"/>
            <a:ext cx="104414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For every 1ºC (1.8ºF) increase in air temperature at MSP, </a:t>
            </a:r>
          </a:p>
          <a:p>
            <a:pPr algn="ctr"/>
            <a:r>
              <a:rPr lang="en-US" sz="2800" dirty="0"/>
              <a:t>the UST garden temperature increased only 0.55ºC (1.0ºF)</a:t>
            </a:r>
          </a:p>
        </p:txBody>
      </p:sp>
      <p:sp>
        <p:nvSpPr>
          <p:cNvPr id="12" name="Curved Up Arrow 11">
            <a:extLst>
              <a:ext uri="{FF2B5EF4-FFF2-40B4-BE49-F238E27FC236}">
                <a16:creationId xmlns:a16="http://schemas.microsoft.com/office/drawing/2014/main" id="{A9F7A549-11B4-0258-3CAC-0D306392BBAE}"/>
              </a:ext>
            </a:extLst>
          </p:cNvPr>
          <p:cNvSpPr/>
          <p:nvPr/>
        </p:nvSpPr>
        <p:spPr>
          <a:xfrm rot="16515026" flipH="1">
            <a:off x="4886114" y="1928183"/>
            <a:ext cx="629401" cy="355654"/>
          </a:xfrm>
          <a:prstGeom prst="curvedUp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349117-820A-CBA6-4D6D-E76A587063EA}"/>
              </a:ext>
            </a:extLst>
          </p:cNvPr>
          <p:cNvSpPr txBox="1"/>
          <p:nvPr/>
        </p:nvSpPr>
        <p:spPr>
          <a:xfrm>
            <a:off x="4178953" y="965510"/>
            <a:ext cx="24554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Deviation from 1:1 line </a:t>
            </a:r>
          </a:p>
          <a:p>
            <a:r>
              <a:rPr lang="en-US" dirty="0"/>
              <a:t>= cooling effect</a:t>
            </a:r>
          </a:p>
        </p:txBody>
      </p:sp>
    </p:spTree>
    <p:extLst>
      <p:ext uri="{BB962C8B-B14F-4D97-AF65-F5344CB8AC3E}">
        <p14:creationId xmlns:p14="http://schemas.microsoft.com/office/powerpoint/2010/main" val="291868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in a garden&#10;&#10;AI-generated content may be incorrect.">
            <a:extLst>
              <a:ext uri="{FF2B5EF4-FFF2-40B4-BE49-F238E27FC236}">
                <a16:creationId xmlns:a16="http://schemas.microsoft.com/office/drawing/2014/main" id="{67EFA5BB-C8CA-5EBF-343B-7CA8CFB5B2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0798" y="2447150"/>
            <a:ext cx="3238500" cy="2159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4B307-BBEE-C48F-03DA-5C674E153072}"/>
              </a:ext>
            </a:extLst>
          </p:cNvPr>
          <p:cNvSpPr txBox="1"/>
          <p:nvPr/>
        </p:nvSpPr>
        <p:spPr>
          <a:xfrm>
            <a:off x="9785285" y="4606150"/>
            <a:ext cx="1177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Batriyo</a:t>
            </a:r>
            <a:r>
              <a:rPr lang="en-US" dirty="0"/>
              <a:t> Ali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36F4FE-04E5-0252-EA15-ACB72195C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4433" y="878150"/>
            <a:ext cx="5765800" cy="4191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EDE9C4C-9278-B33E-419B-7F8F739932DD}"/>
              </a:ext>
            </a:extLst>
          </p:cNvPr>
          <p:cNvSpPr txBox="1"/>
          <p:nvPr/>
        </p:nvSpPr>
        <p:spPr>
          <a:xfrm>
            <a:off x="3278484" y="2016844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D92843-50C3-D70B-A798-D87A4F9DD156}"/>
              </a:ext>
            </a:extLst>
          </p:cNvPr>
          <p:cNvSpPr txBox="1"/>
          <p:nvPr/>
        </p:nvSpPr>
        <p:spPr>
          <a:xfrm>
            <a:off x="4106340" y="2262484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296C06-28C7-B2B1-5F2C-52E0CCC46AA0}"/>
              </a:ext>
            </a:extLst>
          </p:cNvPr>
          <p:cNvSpPr txBox="1"/>
          <p:nvPr/>
        </p:nvSpPr>
        <p:spPr>
          <a:xfrm>
            <a:off x="5925495" y="1832178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196459-424A-1339-26D4-9348DAAEB68D}"/>
              </a:ext>
            </a:extLst>
          </p:cNvPr>
          <p:cNvSpPr txBox="1"/>
          <p:nvPr/>
        </p:nvSpPr>
        <p:spPr>
          <a:xfrm>
            <a:off x="6869281" y="2077818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3EE353-6AF1-A098-27DA-622C4C9EF312}"/>
              </a:ext>
            </a:extLst>
          </p:cNvPr>
          <p:cNvSpPr txBox="1"/>
          <p:nvPr/>
        </p:nvSpPr>
        <p:spPr>
          <a:xfrm>
            <a:off x="1406769" y="5487598"/>
            <a:ext cx="702871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Summer </a:t>
            </a:r>
            <a:r>
              <a:rPr lang="en-US" sz="2600" dirty="0" err="1"/>
              <a:t>evapo</a:t>
            </a:r>
            <a:r>
              <a:rPr lang="en-US" sz="2600" dirty="0"/>
              <a:t>-transpiration (cooling) was ~2x higher in garden plots compared to turfgrass </a:t>
            </a:r>
          </a:p>
        </p:txBody>
      </p:sp>
    </p:spTree>
    <p:extLst>
      <p:ext uri="{BB962C8B-B14F-4D97-AF65-F5344CB8AC3E}">
        <p14:creationId xmlns:p14="http://schemas.microsoft.com/office/powerpoint/2010/main" val="1310665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E9198032985F44BBC8AD1E5F088705" ma:contentTypeVersion="11" ma:contentTypeDescription="Create a new document." ma:contentTypeScope="" ma:versionID="bc3e09f7fe72f187c9ff69be225af20f">
  <xsd:schema xmlns:xsd="http://www.w3.org/2001/XMLSchema" xmlns:xs="http://www.w3.org/2001/XMLSchema" xmlns:p="http://schemas.microsoft.com/office/2006/metadata/properties" xmlns:ns2="8a577897-f8dd-444b-af30-bb88df691cde" xmlns:ns3="e40dedad-5de0-4f1d-9ccf-1be9d075c662" targetNamespace="http://schemas.microsoft.com/office/2006/metadata/properties" ma:root="true" ma:fieldsID="05fdeaf4eb7c386f6cded9e8df869100" ns2:_="" ns3:_="">
    <xsd:import namespace="8a577897-f8dd-444b-af30-bb88df691cde"/>
    <xsd:import namespace="e40dedad-5de0-4f1d-9ccf-1be9d075c66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577897-f8dd-444b-af30-bb88df691c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dcee5600-72b7-41b8-b2c9-cf525e97d24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0dedad-5de0-4f1d-9ccf-1be9d075c662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e452abdb-d357-459e-b0f2-36c83c2997db}" ma:internalName="TaxCatchAll" ma:showField="CatchAllData" ma:web="e40dedad-5de0-4f1d-9ccf-1be9d075c66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577897-f8dd-444b-af30-bb88df691cde">
      <Terms xmlns="http://schemas.microsoft.com/office/infopath/2007/PartnerControls"/>
    </lcf76f155ced4ddcb4097134ff3c332f>
    <TaxCatchAll xmlns="e40dedad-5de0-4f1d-9ccf-1be9d075c66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1BB354A-C34A-4132-B799-DC47AD5E55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a577897-f8dd-444b-af30-bb88df691cde"/>
    <ds:schemaRef ds:uri="e40dedad-5de0-4f1d-9ccf-1be9d075c6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D82364-E466-4131-A118-DF1EC10D0F51}">
  <ds:schemaRefs>
    <ds:schemaRef ds:uri="http://schemas.microsoft.com/office/2006/metadata/properties"/>
    <ds:schemaRef ds:uri="http://schemas.microsoft.com/office/infopath/2007/PartnerControls"/>
    <ds:schemaRef ds:uri="8a577897-f8dd-444b-af30-bb88df691cde"/>
    <ds:schemaRef ds:uri="e40dedad-5de0-4f1d-9ccf-1be9d075c662"/>
  </ds:schemaRefs>
</ds:datastoreItem>
</file>

<file path=customXml/itemProps3.xml><?xml version="1.0" encoding="utf-8"?>
<ds:datastoreItem xmlns:ds="http://schemas.openxmlformats.org/officeDocument/2006/customXml" ds:itemID="{FD2D0EDE-0EB1-413B-BE3E-3FFD6F423C2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8641</TotalTime>
  <Words>861</Words>
  <Application>Microsoft Macintosh PowerPoint</Application>
  <PresentationFormat>Widescreen</PresentationFormat>
  <Paragraphs>175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Aptos</vt:lpstr>
      <vt:lpstr>Aptos Display</vt:lpstr>
      <vt:lpstr>Arial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InVEST-Urban Cooling</vt:lpstr>
      <vt:lpstr>InVEST-Urban Stormwater Retention</vt:lpstr>
      <vt:lpstr>InVest-Carbon Storage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Small, Gaston E.</dc:creator>
  <cp:lastModifiedBy>Small, Gaston E.</cp:lastModifiedBy>
  <cp:revision>189</cp:revision>
  <dcterms:created xsi:type="dcterms:W3CDTF">2026-02-25T17:55:07Z</dcterms:created>
  <dcterms:modified xsi:type="dcterms:W3CDTF">2026-03-06T21:40:08Z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0x010100AAE9198032985F44BBC8AD1E5F088705</vt:lpwstr>
  </property>
  <property fmtid="{D5CDD505-2E9C-101B-9397-08002B2CF9AE}" pid="3" name="MediaServiceImageTags">
    <vt:lpwstr/>
  </property>
</Properties>
</file>