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4" r:id="rId5"/>
    <p:sldId id="263" r:id="rId6"/>
    <p:sldId id="260" r:id="rId7"/>
    <p:sldId id="261" r:id="rId8"/>
    <p:sldId id="262" r:id="rId9"/>
    <p:sldId id="265" r:id="rId10"/>
    <p:sldId id="267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6901"/>
    <a:srgbClr val="E79603"/>
    <a:srgbClr val="671B5E"/>
    <a:srgbClr val="2B90AF"/>
    <a:srgbClr val="841616"/>
    <a:srgbClr val="1DB8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35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17C61B-62A5-E977-59B2-46FF533874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B1B7A5-371C-AE17-3FC0-E86FB65C86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D0C595-A2D2-4B0C-563B-59873FCE48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EBE2F-34C3-44A2-97BB-DD9CADD59E9D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9A127F-15F6-D1FB-1D03-4068F3430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0477F-1B5B-C2EF-A1A6-99021F6C0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5692-2125-457E-AE69-9E81BAE60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352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FF4E07-9268-AEC5-4E78-19DF2BC10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3E6E11-6BE1-11A2-9800-C038548CF3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CDCD16-9632-48B8-FCCF-43DA4226EC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EBE2F-34C3-44A2-97BB-DD9CADD59E9D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F6668F-DE61-8138-B494-6EFA13AC3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D00B14-1D8B-6AA9-CDB3-974D21E72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5692-2125-457E-AE69-9E81BAE60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25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ACDCDC-9F1A-20DD-8775-DD0D748BFE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E41CEA-BE6E-CD0F-E57B-86A73EA1B4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A91EDF-B40E-A971-E125-65EB1EAD35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EBE2F-34C3-44A2-97BB-DD9CADD59E9D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B97A9E-A830-E01D-8816-4036FFB83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5684A7-A71A-E840-1D0E-F31F098EF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5692-2125-457E-AE69-9E81BAE60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463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C18E34-64D0-E897-0B5F-DA9076B05F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52B1B7-6414-C322-DCB3-640BCF38A1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70FCE3-206E-6AE5-E5A5-AE920FF95E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EBE2F-34C3-44A2-97BB-DD9CADD59E9D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917285-2391-557C-F30D-096981E26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5FDA33-B770-5FD2-DE25-29AE7E4FA1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5692-2125-457E-AE69-9E81BAE60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344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4FA6B1-23D1-DBD6-1318-3CC2D75D3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8B4489-F855-8B2F-0B24-E70D8FFE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67AA6C-58D6-E129-F945-4DF71D994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EBE2F-34C3-44A2-97BB-DD9CADD59E9D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A1E386-9212-E54F-F2BC-F085E222A7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336CDA-D563-F2AD-A768-E3054C971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5692-2125-457E-AE69-9E81BAE60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743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C7F39-395E-CD42-5ACA-606CA7E802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B7F7A7-D7F6-EE09-FA20-DC46F814F4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CB98B1-B232-A55B-9646-87386D3642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BAA2F4-7218-5CA3-3E54-6AFEE00AD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EBE2F-34C3-44A2-97BB-DD9CADD59E9D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10D490-5E28-C683-0CFC-81F2D1FA9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CC555F-D23D-AFC8-2C02-DDB8FA0D1B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5692-2125-457E-AE69-9E81BAE60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703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4F7D01-3087-8C55-C47C-7D3FA0E0A1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21B5F8-D00E-B3C1-860D-575BE3718A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093BED-FFD2-E008-2AA2-678906BC5E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3E88E45-6C25-4601-DBAA-D1EB7F49F9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D5CC53E-288F-52B9-4F59-74B570359E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925AC3-6BC7-A3B2-6975-30C49D0C60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EBE2F-34C3-44A2-97BB-DD9CADD59E9D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9406D3E-27F2-0515-2ACD-6C7B31359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E95A22C-61A5-1CAC-C849-2E2517994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5692-2125-457E-AE69-9E81BAE60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864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EC70AC-2BFE-CA98-F67B-100D9CE44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6AC991B-0E0D-3521-CEAE-7771E39F30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EBE2F-34C3-44A2-97BB-DD9CADD59E9D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7C78A8-1B7E-0C40-8FE0-CD8C69FEB2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B21C76-58F9-DA0B-F7B3-952979A56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5692-2125-457E-AE69-9E81BAE60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876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3FB39E2-F5C8-8510-1730-B0218437B3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EBE2F-34C3-44A2-97BB-DD9CADD59E9D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775511-8A51-19BE-DF1C-C6867E61D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42E8DD-9F78-6DDF-2C18-95B1A0079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5692-2125-457E-AE69-9E81BAE60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939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104A26-CBBA-C030-ED0C-781EF225B8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E5B95D-C1F1-ACD6-98F4-7D1CCB797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B2060B-5577-146C-F8AF-028CF24105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41E891-C725-5161-85C7-AF496618A3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EBE2F-34C3-44A2-97BB-DD9CADD59E9D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B03CF7-4AAE-8823-D933-33C17D72C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769180-1132-EA21-3CCD-D2A45DE61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5692-2125-457E-AE69-9E81BAE60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1555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F3A82E-742B-3100-F6F9-6B0FFFA56E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A58CE1-AD4B-2E4B-17CD-6C2714E995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5E75E8-2519-BFAC-0CF0-35C7F037A7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60CCB3-8FE4-2019-F5B7-1A157181D6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EBE2F-34C3-44A2-97BB-DD9CADD59E9D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800E4E-A67B-ECF7-E0D1-F91053B37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D3A497-2935-5380-2DE4-8DD630E5ED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5692-2125-457E-AE69-9E81BAE60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456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84CD619-4D84-E4EE-6F08-AF96358A49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2F1D07-E430-0804-E055-C685E8BEE7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BD4464-3C45-B443-6A13-B31809D19A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BDEBE2F-34C3-44A2-97BB-DD9CADD59E9D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4A5BD6-0449-5C27-94F4-DCAAAE2918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9B748D-0FE3-990D-76FD-91D5BCC0D7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2635692-2125-457E-AE69-9E81BAE60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891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16/j.scs.2022.104063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doi.org/10.1016/j.landurbplan.2021.104110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88/1748-9326/ac1a39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70;p15">
            <a:extLst>
              <a:ext uri="{FF2B5EF4-FFF2-40B4-BE49-F238E27FC236}">
                <a16:creationId xmlns:a16="http://schemas.microsoft.com/office/drawing/2014/main" id="{EFC3840F-88F8-C76B-7C4B-22472EFEF333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t="12049"/>
          <a:stretch/>
        </p:blipFill>
        <p:spPr>
          <a:xfrm>
            <a:off x="6632900" y="413251"/>
            <a:ext cx="5143501" cy="6031504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B81E385-5CBF-D2D0-9E17-608FD1527F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28" y="566928"/>
            <a:ext cx="5559552" cy="555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5769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D0FE3A-F906-4856-4DF2-D0EA59EC14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BB631E1-D8C5-853F-6A26-E794E1DEB67B}"/>
              </a:ext>
            </a:extLst>
          </p:cNvPr>
          <p:cNvSpPr txBox="1"/>
          <p:nvPr/>
        </p:nvSpPr>
        <p:spPr>
          <a:xfrm>
            <a:off x="2168771" y="1725089"/>
            <a:ext cx="78544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Urban farms serve SO MANY FUNCTIONS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141F2D-B4AE-6D09-D941-A9056A57F997}"/>
              </a:ext>
            </a:extLst>
          </p:cNvPr>
          <p:cNvSpPr txBox="1"/>
          <p:nvPr/>
        </p:nvSpPr>
        <p:spPr>
          <a:xfrm>
            <a:off x="3944112" y="3405916"/>
            <a:ext cx="29672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trike="sngStrike" dirty="0"/>
              <a:t>Is it “better” to farm in cities?</a:t>
            </a:r>
          </a:p>
        </p:txBody>
      </p:sp>
    </p:spTree>
    <p:extLst>
      <p:ext uri="{BB962C8B-B14F-4D97-AF65-F5344CB8AC3E}">
        <p14:creationId xmlns:p14="http://schemas.microsoft.com/office/powerpoint/2010/main" val="38526404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9336D7-7AF6-91ED-E166-5A3EA272EB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7254A54-C4EE-5733-6E98-C111B3FACC2C}"/>
              </a:ext>
            </a:extLst>
          </p:cNvPr>
          <p:cNvSpPr txBox="1"/>
          <p:nvPr/>
        </p:nvSpPr>
        <p:spPr>
          <a:xfrm>
            <a:off x="2168770" y="1734233"/>
            <a:ext cx="78544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Urban farms serve SO MANY FUNCTIONS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163933-05E2-F5C2-17D1-A3B792730881}"/>
              </a:ext>
            </a:extLst>
          </p:cNvPr>
          <p:cNvSpPr txBox="1"/>
          <p:nvPr/>
        </p:nvSpPr>
        <p:spPr>
          <a:xfrm>
            <a:off x="3841674" y="3106512"/>
            <a:ext cx="45086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How can we support urban farms to fulfill goals and values?</a:t>
            </a:r>
          </a:p>
        </p:txBody>
      </p:sp>
      <p:pic>
        <p:nvPicPr>
          <p:cNvPr id="5" name="Picture 4" descr="A close up of a sunflower&#10;&#10;Description automatically generated">
            <a:extLst>
              <a:ext uri="{FF2B5EF4-FFF2-40B4-BE49-F238E27FC236}">
                <a16:creationId xmlns:a16="http://schemas.microsoft.com/office/drawing/2014/main" id="{112E0801-15F8-0974-79CA-6A85868D34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335701" y="3002307"/>
            <a:ext cx="3630393" cy="272279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0E1442F-8C4C-3BF1-D41F-3189F2FA1C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87" y="3282696"/>
            <a:ext cx="3429000" cy="3429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5D211C5-CD9C-691F-8C76-4E3F402F58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05385" y="732357"/>
            <a:ext cx="2713320" cy="2034990"/>
          </a:xfrm>
          <a:prstGeom prst="rect">
            <a:avLst/>
          </a:prstGeom>
        </p:spPr>
      </p:pic>
      <p:pic>
        <p:nvPicPr>
          <p:cNvPr id="10" name="Picture 9" descr="A close-up of a pea plant&#10;&#10;Description automatically generated">
            <a:extLst>
              <a:ext uri="{FF2B5EF4-FFF2-40B4-BE49-F238E27FC236}">
                <a16:creationId xmlns:a16="http://schemas.microsoft.com/office/drawing/2014/main" id="{DFDB7BE7-F3D1-5041-4AAC-55F2C7626B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0834" y="4126855"/>
            <a:ext cx="3310330" cy="248274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4773015-4D1A-8046-59C7-E71A7943703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1907" y="4614"/>
            <a:ext cx="2518445" cy="174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0693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61F60291-C0D8-DDDB-AA31-D023A4BD6F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4391" y="93133"/>
            <a:ext cx="8396071" cy="588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E9080FF-4451-E436-F9DA-FC2289BC9CF1}"/>
              </a:ext>
            </a:extLst>
          </p:cNvPr>
          <p:cNvSpPr txBox="1"/>
          <p:nvPr/>
        </p:nvSpPr>
        <p:spPr>
          <a:xfrm>
            <a:off x="1598749" y="5934670"/>
            <a:ext cx="86425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effectLst/>
              </a:rPr>
              <a:t>Rao, N., Patil, S., Singh, C., Roy, P., Pryor, C., </a:t>
            </a:r>
            <a:r>
              <a:rPr lang="en-US" sz="1400" dirty="0" err="1">
                <a:effectLst/>
              </a:rPr>
              <a:t>Poonacha</a:t>
            </a:r>
            <a:r>
              <a:rPr lang="en-US" sz="1400" dirty="0">
                <a:effectLst/>
              </a:rPr>
              <a:t>, P., &amp; Genes, M. (2022). Cultivating sustainable and healthy cities: A systematic literature review of the outcomes of urban and peri-urban agriculture. </a:t>
            </a:r>
            <a:r>
              <a:rPr lang="en-US" sz="1400" i="1" dirty="0">
                <a:effectLst/>
              </a:rPr>
              <a:t>Sustainable Cities and Society</a:t>
            </a:r>
            <a:r>
              <a:rPr lang="en-US" sz="1400" dirty="0">
                <a:effectLst/>
              </a:rPr>
              <a:t>, </a:t>
            </a:r>
            <a:r>
              <a:rPr lang="en-US" sz="1400" i="1" dirty="0">
                <a:effectLst/>
              </a:rPr>
              <a:t>85</a:t>
            </a:r>
            <a:r>
              <a:rPr lang="en-US" sz="1400" dirty="0">
                <a:effectLst/>
              </a:rPr>
              <a:t>, 104063. </a:t>
            </a:r>
            <a:r>
              <a:rPr lang="en-US" sz="1400" dirty="0">
                <a:effectLst/>
                <a:hlinkClick r:id="rId3"/>
              </a:rPr>
              <a:t>https://doi.org/10.1016/j.scs.2022.104063</a:t>
            </a:r>
            <a:endParaRPr lang="en-US" sz="1400" dirty="0">
              <a:effectLst/>
            </a:endParaRPr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2352057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A8F2616-320C-C3B4-4526-08A93A05C476}"/>
              </a:ext>
            </a:extLst>
          </p:cNvPr>
          <p:cNvSpPr txBox="1"/>
          <p:nvPr/>
        </p:nvSpPr>
        <p:spPr>
          <a:xfrm>
            <a:off x="2349432" y="241419"/>
            <a:ext cx="8187267" cy="13849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2800" dirty="0"/>
              <a:t>“Green space that produces food (i.e. urban agriculture) provides four </a:t>
            </a:r>
            <a:r>
              <a:rPr lang="en-US" sz="2800" dirty="0">
                <a:highlight>
                  <a:srgbClr val="FFFF00"/>
                </a:highlight>
              </a:rPr>
              <a:t>potential</a:t>
            </a:r>
            <a:r>
              <a:rPr lang="en-US" sz="2800" dirty="0"/>
              <a:t> categories of social benefits”</a:t>
            </a:r>
            <a:endParaRPr lang="en-US" sz="105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8879666-F573-8173-27A3-2811E9DC2780}"/>
              </a:ext>
            </a:extLst>
          </p:cNvPr>
          <p:cNvSpPr txBox="1"/>
          <p:nvPr/>
        </p:nvSpPr>
        <p:spPr>
          <a:xfrm>
            <a:off x="683795" y="2593740"/>
            <a:ext cx="2796471" cy="461665"/>
          </a:xfrm>
          <a:prstGeom prst="rect">
            <a:avLst/>
          </a:prstGeom>
          <a:noFill/>
          <a:ln>
            <a:solidFill>
              <a:srgbClr val="2B90AF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2B90AF"/>
                </a:solidFill>
              </a:rPr>
              <a:t>health and wellbeing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C7707F-789E-3DC3-023A-93DEC3B97394}"/>
              </a:ext>
            </a:extLst>
          </p:cNvPr>
          <p:cNvSpPr txBox="1"/>
          <p:nvPr/>
        </p:nvSpPr>
        <p:spPr>
          <a:xfrm>
            <a:off x="1989666" y="407931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896491-B448-3A71-8D09-8C32195818D2}"/>
              </a:ext>
            </a:extLst>
          </p:cNvPr>
          <p:cNvSpPr txBox="1"/>
          <p:nvPr/>
        </p:nvSpPr>
        <p:spPr>
          <a:xfrm>
            <a:off x="407021" y="4135890"/>
            <a:ext cx="3165290" cy="461665"/>
          </a:xfrm>
          <a:prstGeom prst="rect">
            <a:avLst/>
          </a:prstGeom>
          <a:noFill/>
          <a:ln>
            <a:solidFill>
              <a:srgbClr val="671B5E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671B5E"/>
                </a:solidFill>
              </a:rPr>
              <a:t>economic opportunities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AFFD40-0E03-68EB-5A3E-955B1F9CBAF0}"/>
              </a:ext>
            </a:extLst>
          </p:cNvPr>
          <p:cNvSpPr txBox="1"/>
          <p:nvPr/>
        </p:nvSpPr>
        <p:spPr>
          <a:xfrm>
            <a:off x="1274084" y="6137634"/>
            <a:ext cx="1431161" cy="461665"/>
          </a:xfrm>
          <a:prstGeom prst="rect">
            <a:avLst/>
          </a:prstGeom>
          <a:noFill/>
          <a:ln>
            <a:solidFill>
              <a:srgbClr val="1C6901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1C6901"/>
                </a:solidFill>
              </a:rPr>
              <a:t>education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CED603-2499-AD61-2E3E-E68DAC756A04}"/>
              </a:ext>
            </a:extLst>
          </p:cNvPr>
          <p:cNvSpPr txBox="1"/>
          <p:nvPr/>
        </p:nvSpPr>
        <p:spPr>
          <a:xfrm>
            <a:off x="952843" y="5340987"/>
            <a:ext cx="2073645" cy="461665"/>
          </a:xfrm>
          <a:prstGeom prst="rect">
            <a:avLst/>
          </a:prstGeom>
          <a:noFill/>
          <a:ln>
            <a:solidFill>
              <a:srgbClr val="E79603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E79603"/>
                </a:solidFill>
              </a:rPr>
              <a:t>social cohesion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20E9F0-D979-35AF-78CE-638B2CA776D0}"/>
              </a:ext>
            </a:extLst>
          </p:cNvPr>
          <p:cNvSpPr txBox="1"/>
          <p:nvPr/>
        </p:nvSpPr>
        <p:spPr>
          <a:xfrm>
            <a:off x="3995443" y="2704392"/>
            <a:ext cx="3623108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2B90AF"/>
                </a:solidFill>
              </a:rPr>
              <a:t>Improving diets</a:t>
            </a:r>
          </a:p>
          <a:p>
            <a:r>
              <a:rPr lang="en-US" sz="1000" dirty="0">
                <a:solidFill>
                  <a:srgbClr val="2B90AF"/>
                </a:solidFill>
              </a:rPr>
              <a:t>(Alaimo et al., 2008, Osei et al., 2017, Wagner and </a:t>
            </a:r>
            <a:r>
              <a:rPr lang="en-US" sz="1000" dirty="0" err="1">
                <a:solidFill>
                  <a:srgbClr val="2B90AF"/>
                </a:solidFill>
              </a:rPr>
              <a:t>Tasciotti</a:t>
            </a:r>
            <a:r>
              <a:rPr lang="en-US" sz="1000" dirty="0">
                <a:solidFill>
                  <a:srgbClr val="2B90AF"/>
                </a:solidFill>
              </a:rPr>
              <a:t>, 2018)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1C7617A-1A9F-F8C7-AC9D-AB7E9F7252F8}"/>
              </a:ext>
            </a:extLst>
          </p:cNvPr>
          <p:cNvSpPr txBox="1"/>
          <p:nvPr/>
        </p:nvSpPr>
        <p:spPr>
          <a:xfrm>
            <a:off x="3999744" y="3243339"/>
            <a:ext cx="650086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2B90AF"/>
                </a:solidFill>
              </a:rPr>
              <a:t>Improving open space quality</a:t>
            </a:r>
          </a:p>
          <a:p>
            <a:r>
              <a:rPr lang="en-US" sz="1000" dirty="0">
                <a:solidFill>
                  <a:srgbClr val="2B90AF"/>
                </a:solidFill>
              </a:rPr>
              <a:t>(</a:t>
            </a:r>
            <a:r>
              <a:rPr lang="en-US" sz="1000" dirty="0" err="1">
                <a:solidFill>
                  <a:srgbClr val="2B90AF"/>
                </a:solidFill>
              </a:rPr>
              <a:t>Könst</a:t>
            </a:r>
            <a:r>
              <a:rPr lang="en-US" sz="1000" dirty="0">
                <a:solidFill>
                  <a:srgbClr val="2B90AF"/>
                </a:solidFill>
              </a:rPr>
              <a:t> et al., 2018, Lee and Sung, 2017, Sama, 2016)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DCCD5E7-E079-E6C1-8AE6-478C2B1AE26F}"/>
              </a:ext>
            </a:extLst>
          </p:cNvPr>
          <p:cNvSpPr txBox="1"/>
          <p:nvPr/>
        </p:nvSpPr>
        <p:spPr>
          <a:xfrm>
            <a:off x="3999744" y="3702793"/>
            <a:ext cx="650086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671B5E"/>
                </a:solidFill>
              </a:rPr>
              <a:t>Increasing social mobility and job readiness </a:t>
            </a:r>
          </a:p>
          <a:p>
            <a:r>
              <a:rPr lang="en-US" sz="1000" dirty="0">
                <a:solidFill>
                  <a:srgbClr val="671B5E"/>
                </a:solidFill>
              </a:rPr>
              <a:t>(Cumbers et al., 2018, </a:t>
            </a:r>
            <a:r>
              <a:rPr lang="en-US" sz="1000" dirty="0" err="1">
                <a:solidFill>
                  <a:srgbClr val="671B5E"/>
                </a:solidFill>
              </a:rPr>
              <a:t>Mkwambisi</a:t>
            </a:r>
            <a:r>
              <a:rPr lang="en-US" sz="1000" dirty="0">
                <a:solidFill>
                  <a:srgbClr val="671B5E"/>
                </a:solidFill>
              </a:rPr>
              <a:t> et al., 2011, Sonti et al., 2016, Vitiello and Wolf-Powers, 2014)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3855CBB-90ED-38E9-8887-93C6F6D41FDE}"/>
              </a:ext>
            </a:extLst>
          </p:cNvPr>
          <p:cNvSpPr txBox="1"/>
          <p:nvPr/>
        </p:nvSpPr>
        <p:spPr>
          <a:xfrm>
            <a:off x="3995444" y="4609098"/>
            <a:ext cx="650086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671B5E"/>
                </a:solidFill>
              </a:rPr>
              <a:t>Providing neighborhood economic opportunities</a:t>
            </a:r>
          </a:p>
          <a:p>
            <a:r>
              <a:rPr lang="en-US" sz="1000" dirty="0">
                <a:solidFill>
                  <a:srgbClr val="671B5E"/>
                </a:solidFill>
              </a:rPr>
              <a:t>(Feenstra et al., 1999, Poulsen et al., 2017, Voicu and Been, 2008)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45F728-0086-1DBD-0752-929F4BC58A1B}"/>
              </a:ext>
            </a:extLst>
          </p:cNvPr>
          <p:cNvSpPr txBox="1"/>
          <p:nvPr/>
        </p:nvSpPr>
        <p:spPr>
          <a:xfrm>
            <a:off x="3995444" y="4135890"/>
            <a:ext cx="474297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671B5E"/>
                </a:solidFill>
              </a:rPr>
              <a:t>Supporting livelihoods</a:t>
            </a:r>
          </a:p>
          <a:p>
            <a:r>
              <a:rPr lang="en-US" sz="1000" dirty="0">
                <a:solidFill>
                  <a:srgbClr val="671B5E"/>
                </a:solidFill>
              </a:rPr>
              <a:t>(Adeoti et al., 2012, Gallaher et al., 2013, Karanja et al., 2010, </a:t>
            </a:r>
            <a:r>
              <a:rPr lang="en-US" sz="1000" dirty="0" err="1">
                <a:solidFill>
                  <a:srgbClr val="671B5E"/>
                </a:solidFill>
              </a:rPr>
              <a:t>Maconachie</a:t>
            </a:r>
            <a:r>
              <a:rPr lang="en-US" sz="1000" dirty="0">
                <a:solidFill>
                  <a:srgbClr val="671B5E"/>
                </a:solidFill>
              </a:rPr>
              <a:t> et al., 2012)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FB834C7-4460-ACFB-FA42-BABC48CA6C69}"/>
              </a:ext>
            </a:extLst>
          </p:cNvPr>
          <p:cNvSpPr txBox="1"/>
          <p:nvPr/>
        </p:nvSpPr>
        <p:spPr>
          <a:xfrm>
            <a:off x="4014126" y="5538831"/>
            <a:ext cx="782227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E79603"/>
                </a:solidFill>
              </a:rPr>
              <a:t>Improving emotional well-being and self-esteem</a:t>
            </a:r>
          </a:p>
          <a:p>
            <a:r>
              <a:rPr lang="en-US" sz="1000" dirty="0">
                <a:solidFill>
                  <a:srgbClr val="E79603"/>
                </a:solidFill>
              </a:rPr>
              <a:t>(Dewi et al., 2017, Fulford and Thompson, 2013, Hewitt et al., 2013, Joyce and Warren, 2016, Korn et al., 2018, Shiue, 2016, Wood et al., 2016)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A1D0112-9C6B-2D45-5178-0B45FD618966}"/>
              </a:ext>
            </a:extLst>
          </p:cNvPr>
          <p:cNvSpPr txBox="1"/>
          <p:nvPr/>
        </p:nvSpPr>
        <p:spPr>
          <a:xfrm>
            <a:off x="3995443" y="6071639"/>
            <a:ext cx="474297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C6901"/>
                </a:solidFill>
              </a:rPr>
              <a:t>Science and ecological education</a:t>
            </a:r>
          </a:p>
          <a:p>
            <a:r>
              <a:rPr lang="en-US" sz="1000" dirty="0">
                <a:solidFill>
                  <a:srgbClr val="1C6901"/>
                </a:solidFill>
              </a:rPr>
              <a:t>(Reynolds &amp; Cohen, 2016)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C780F7D-2EFE-EAF8-1344-654DD76BDEE6}"/>
              </a:ext>
            </a:extLst>
          </p:cNvPr>
          <p:cNvSpPr txBox="1"/>
          <p:nvPr/>
        </p:nvSpPr>
        <p:spPr>
          <a:xfrm>
            <a:off x="3995443" y="5079377"/>
            <a:ext cx="707895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E79603"/>
                </a:solidFill>
              </a:rPr>
              <a:t>Improving participants’ sense of belonging, social interactions and connectedness</a:t>
            </a:r>
          </a:p>
          <a:p>
            <a:r>
              <a:rPr lang="en-US" sz="1000" dirty="0">
                <a:solidFill>
                  <a:srgbClr val="E79603"/>
                </a:solidFill>
              </a:rPr>
              <a:t>(Rogge &amp; Theesfeld, 2018; Soga et al., 2017)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D020CEA-3A49-FCA1-4E85-C79618EC5A65}"/>
              </a:ext>
            </a:extLst>
          </p:cNvPr>
          <p:cNvSpPr txBox="1"/>
          <p:nvPr/>
        </p:nvSpPr>
        <p:spPr>
          <a:xfrm>
            <a:off x="10553632" y="241419"/>
            <a:ext cx="130386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effectLst/>
              </a:rPr>
              <a:t>Kirby, C. K., Specht, K., Fox-Kämper, R., Hawes, J. K., Cohen, N., Caputo, S., Ilieva, R. T., Lelièvre, A., Poniży, L., Schoen, V., &amp; Blythe, C. (2021). Differences in motivations and social impacts across urban agriculture types: Case studies in Europe and the US. </a:t>
            </a:r>
            <a:r>
              <a:rPr lang="en-US" sz="800" i="1">
                <a:effectLst/>
              </a:rPr>
              <a:t>Landscape and Urban Planning</a:t>
            </a:r>
            <a:r>
              <a:rPr lang="en-US" sz="800">
                <a:effectLst/>
              </a:rPr>
              <a:t>, </a:t>
            </a:r>
            <a:r>
              <a:rPr lang="en-US" sz="800" i="1">
                <a:effectLst/>
              </a:rPr>
              <a:t>212</a:t>
            </a:r>
            <a:r>
              <a:rPr lang="en-US" sz="800">
                <a:effectLst/>
              </a:rPr>
              <a:t>, 104110. </a:t>
            </a:r>
            <a:r>
              <a:rPr lang="en-US" sz="800">
                <a:effectLst/>
                <a:hlinkClick r:id="rId2"/>
              </a:rPr>
              <a:t>https://doi.org/10.1016/j.landurbplan.2021.104110</a:t>
            </a:r>
            <a:endParaRPr lang="en-US" sz="800">
              <a:effectLst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47F3F2-3033-B568-EAEF-7DD9399D127F}"/>
              </a:ext>
            </a:extLst>
          </p:cNvPr>
          <p:cNvSpPr txBox="1"/>
          <p:nvPr/>
        </p:nvSpPr>
        <p:spPr>
          <a:xfrm>
            <a:off x="4014126" y="2188697"/>
            <a:ext cx="393381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2B90AF"/>
                </a:solidFill>
              </a:rPr>
              <a:t>Promoting more healthy and active lifestyles</a:t>
            </a:r>
          </a:p>
          <a:p>
            <a:r>
              <a:rPr lang="en-US" sz="1000" dirty="0">
                <a:solidFill>
                  <a:srgbClr val="2B90AF"/>
                </a:solidFill>
              </a:rPr>
              <a:t>(Van Den Berg, Van </a:t>
            </a:r>
            <a:r>
              <a:rPr lang="en-US" sz="1000" dirty="0" err="1">
                <a:solidFill>
                  <a:srgbClr val="2B90AF"/>
                </a:solidFill>
              </a:rPr>
              <a:t>Winsum</a:t>
            </a:r>
            <a:r>
              <a:rPr lang="en-US" sz="1000" dirty="0">
                <a:solidFill>
                  <a:srgbClr val="2B90AF"/>
                </a:solidFill>
              </a:rPr>
              <a:t>-Westra, De Vries, &amp; Van Dillen, 2010);</a:t>
            </a:r>
          </a:p>
        </p:txBody>
      </p:sp>
    </p:spTree>
    <p:extLst>
      <p:ext uri="{BB962C8B-B14F-4D97-AF65-F5344CB8AC3E}">
        <p14:creationId xmlns:p14="http://schemas.microsoft.com/office/powerpoint/2010/main" val="1901543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diagram of a cow growing from soil&#10;&#10;Description automatically generated">
            <a:extLst>
              <a:ext uri="{FF2B5EF4-FFF2-40B4-BE49-F238E27FC236}">
                <a16:creationId xmlns:a16="http://schemas.microsoft.com/office/drawing/2014/main" id="{0CE0EF41-3F1F-0314-842D-21A043165D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1406" y="719919"/>
            <a:ext cx="5696528" cy="5221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8798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718D4E7B-6F29-D923-EF33-0E1C01AD99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4133" y="179466"/>
            <a:ext cx="5977467" cy="589962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9DDE5DA-0BC3-EB44-28C5-351F82676512}"/>
              </a:ext>
            </a:extLst>
          </p:cNvPr>
          <p:cNvSpPr txBox="1"/>
          <p:nvPr/>
        </p:nvSpPr>
        <p:spPr>
          <a:xfrm>
            <a:off x="508000" y="988553"/>
            <a:ext cx="4339696" cy="4770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accent6">
                    <a:lumMod val="50000"/>
                  </a:schemeClr>
                </a:solidFill>
              </a:rPr>
              <a:t>Does urban farming mitigate climate impacts?</a:t>
            </a:r>
          </a:p>
          <a:p>
            <a:endParaRPr lang="en-US" sz="3600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n-US" sz="3200" dirty="0">
                <a:solidFill>
                  <a:schemeClr val="accent5">
                    <a:lumMod val="75000"/>
                  </a:schemeClr>
                </a:solidFill>
              </a:rPr>
              <a:t>Compared to what?</a:t>
            </a:r>
          </a:p>
          <a:p>
            <a:endParaRPr lang="en-US" sz="3200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n-US" sz="3200" dirty="0">
                <a:solidFill>
                  <a:schemeClr val="accent5">
                    <a:lumMod val="75000"/>
                  </a:schemeClr>
                </a:solidFill>
              </a:rPr>
              <a:t>Practiced how?</a:t>
            </a:r>
          </a:p>
          <a:p>
            <a:endParaRPr lang="en-US" sz="3200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n-US" sz="3200" dirty="0">
                <a:solidFill>
                  <a:schemeClr val="accent5">
                    <a:lumMod val="75000"/>
                  </a:schemeClr>
                </a:solidFill>
              </a:rPr>
              <a:t>In what context?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DF68EF4-ADB9-B54B-2B4A-D3854DEF51E0}"/>
              </a:ext>
            </a:extLst>
          </p:cNvPr>
          <p:cNvSpPr txBox="1"/>
          <p:nvPr/>
        </p:nvSpPr>
        <p:spPr>
          <a:xfrm>
            <a:off x="7440507" y="6222999"/>
            <a:ext cx="4751493" cy="5164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effectLst/>
              </a:rPr>
              <a:t>Dorr, E., Goldstein, B., Horvath, A., Aubry, C., &amp; Gabrielle, B. (2021). Environmental impacts and resource use of urban agriculture: A systematic review and meta-analysis. </a:t>
            </a:r>
            <a:r>
              <a:rPr lang="en-US" sz="900" i="1" dirty="0">
                <a:effectLst/>
              </a:rPr>
              <a:t>Environmental Research Letters</a:t>
            </a:r>
            <a:r>
              <a:rPr lang="en-US" sz="900" dirty="0">
                <a:effectLst/>
              </a:rPr>
              <a:t>, </a:t>
            </a:r>
            <a:r>
              <a:rPr lang="en-US" sz="900" i="1" dirty="0">
                <a:effectLst/>
              </a:rPr>
              <a:t>16</a:t>
            </a:r>
            <a:r>
              <a:rPr lang="en-US" sz="900" dirty="0">
                <a:effectLst/>
              </a:rPr>
              <a:t>(9), 093002. </a:t>
            </a:r>
            <a:r>
              <a:rPr lang="en-US" sz="900" dirty="0">
                <a:effectLst/>
                <a:hlinkClick r:id="rId3"/>
              </a:rPr>
              <a:t>https://doi.org/10.1088/1748-9326/ac1a39</a:t>
            </a:r>
            <a:endParaRPr lang="en-US" sz="9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507625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1BDB325-D3BB-0A8A-4067-1BFC4D7D02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4759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CFAE21E-AA0D-DE8C-137D-7A19292557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503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7A329B2-AD39-385D-FB7E-836FF6CFEEF8}"/>
              </a:ext>
            </a:extLst>
          </p:cNvPr>
          <p:cNvSpPr txBox="1"/>
          <p:nvPr/>
        </p:nvSpPr>
        <p:spPr>
          <a:xfrm>
            <a:off x="2168771" y="1697657"/>
            <a:ext cx="78544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Urban farms serve SO MANY FUNCTIONS</a:t>
            </a:r>
          </a:p>
        </p:txBody>
      </p:sp>
    </p:spTree>
    <p:extLst>
      <p:ext uri="{BB962C8B-B14F-4D97-AF65-F5344CB8AC3E}">
        <p14:creationId xmlns:p14="http://schemas.microsoft.com/office/powerpoint/2010/main" val="27574446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34C94-991D-44E2-4F67-BCD1C83204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058018B-CC48-644E-68FD-3429F054F976}"/>
              </a:ext>
            </a:extLst>
          </p:cNvPr>
          <p:cNvSpPr txBox="1"/>
          <p:nvPr/>
        </p:nvSpPr>
        <p:spPr>
          <a:xfrm>
            <a:off x="2168771" y="1661081"/>
            <a:ext cx="78544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Urban farms serve SO MANY FUNCTIONS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A4400E-7784-2C1C-9F9A-C993F1F4110A}"/>
              </a:ext>
            </a:extLst>
          </p:cNvPr>
          <p:cNvSpPr txBox="1"/>
          <p:nvPr/>
        </p:nvSpPr>
        <p:spPr>
          <a:xfrm>
            <a:off x="3944112" y="3405916"/>
            <a:ext cx="29672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Is it “better” to farm in cities?</a:t>
            </a:r>
          </a:p>
        </p:txBody>
      </p:sp>
    </p:spTree>
    <p:extLst>
      <p:ext uri="{BB962C8B-B14F-4D97-AF65-F5344CB8AC3E}">
        <p14:creationId xmlns:p14="http://schemas.microsoft.com/office/powerpoint/2010/main" val="5737971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1339</TotalTime>
  <Words>555</Words>
  <Application>Microsoft Office PowerPoint</Application>
  <PresentationFormat>Widescreen</PresentationFormat>
  <Paragraphs>40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Adria Fernandez</dc:creator>
  <cp:lastModifiedBy>Adria Fernandez</cp:lastModifiedBy>
  <cp:revision>2</cp:revision>
  <dcterms:created xsi:type="dcterms:W3CDTF">2026-03-06T17:06:18Z</dcterms:created>
  <dcterms:modified xsi:type="dcterms:W3CDTF">2026-03-07T15:25:22Z</dcterms:modified>
</cp:coreProperties>
</file>