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6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y="6858000" cx="12192000"/>
  <p:notesSz cx="7010400" cy="9296400"/>
  <p:embeddedFontLst>
    <p:embeddedFont>
      <p:font typeface="Play"/>
      <p:regular r:id="rId28"/>
      <p:bold r:id="rId29"/>
    </p:embeddedFont>
    <p:embeddedFont>
      <p:font typeface="Red Hat Text Medium"/>
      <p:regular r:id="rId30"/>
      <p:bold r:id="rId31"/>
      <p:italic r:id="rId32"/>
      <p:boldItalic r:id="rId33"/>
    </p:embeddedFont>
    <p:embeddedFont>
      <p:font typeface="Source Code Pro"/>
      <p:regular r:id="rId34"/>
      <p:bold r:id="rId35"/>
      <p:italic r:id="rId36"/>
      <p:boldItalic r:id="rId37"/>
    </p:embeddedFont>
    <p:embeddedFont>
      <p:font typeface="Red Hat Text"/>
      <p:regular r:id="rId38"/>
      <p:bold r:id="rId39"/>
      <p:italic r:id="rId40"/>
      <p:boldItalic r:id="rId41"/>
    </p:embeddedFont>
    <p:embeddedFont>
      <p:font typeface="Open Sans"/>
      <p:regular r:id="rId42"/>
      <p:bold r:id="rId43"/>
      <p:italic r:id="rId44"/>
      <p:boldItalic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46" roundtripDataSignature="AMtx7mjlIBk9cnzCJydzWqtCBjWNkZEG4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D38E7F9-79C2-4C65-931B-BA00784D3CB7}">
  <a:tblStyle styleId="{BD38E7F9-79C2-4C65-931B-BA00784D3CB7}" styleName="Table_0">
    <a:wholeTbl>
      <a:tcTxStyle b="off" i="off">
        <a:font>
          <a:latin typeface="Open Sans"/>
          <a:ea typeface="Open Sans"/>
          <a:cs typeface="Open Sans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7E9F0"/>
          </a:solidFill>
        </a:fill>
      </a:tcStyle>
    </a:wholeTbl>
    <a:band1H>
      <a:tcTxStyle/>
      <a:tcStyle>
        <a:fill>
          <a:solidFill>
            <a:srgbClr val="CBD0E0"/>
          </a:solidFill>
        </a:fill>
      </a:tcStyle>
    </a:band1H>
    <a:band2H>
      <a:tcTxStyle/>
    </a:band2H>
    <a:band1V>
      <a:tcTxStyle/>
      <a:tcStyle>
        <a:fill>
          <a:solidFill>
            <a:srgbClr val="CBD0E0"/>
          </a:solidFill>
        </a:fill>
      </a:tcStyle>
    </a:band1V>
    <a:band2V>
      <a:tcTxStyle/>
    </a:band2V>
    <a:lastCol>
      <a:tcTxStyle b="on" i="off">
        <a:font>
          <a:latin typeface="Open Sans"/>
          <a:ea typeface="Open Sans"/>
          <a:cs typeface="Open Sans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Open Sans"/>
          <a:ea typeface="Open Sans"/>
          <a:cs typeface="Open Sans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Open Sans"/>
          <a:ea typeface="Open Sans"/>
          <a:cs typeface="Open Sans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Open Sans"/>
          <a:ea typeface="Open Sans"/>
          <a:cs typeface="Open Sans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edHatText-italic.fntdata"/><Relationship Id="rId20" Type="http://schemas.openxmlformats.org/officeDocument/2006/relationships/slide" Target="slides/slide14.xml"/><Relationship Id="rId42" Type="http://schemas.openxmlformats.org/officeDocument/2006/relationships/font" Target="fonts/OpenSans-regular.fntdata"/><Relationship Id="rId41" Type="http://schemas.openxmlformats.org/officeDocument/2006/relationships/font" Target="fonts/RedHatText-boldItalic.fntdata"/><Relationship Id="rId22" Type="http://schemas.openxmlformats.org/officeDocument/2006/relationships/slide" Target="slides/slide16.xml"/><Relationship Id="rId44" Type="http://schemas.openxmlformats.org/officeDocument/2006/relationships/font" Target="fonts/OpenSans-italic.fntdata"/><Relationship Id="rId21" Type="http://schemas.openxmlformats.org/officeDocument/2006/relationships/slide" Target="slides/slide15.xml"/><Relationship Id="rId43" Type="http://schemas.openxmlformats.org/officeDocument/2006/relationships/font" Target="fonts/OpenSans-bold.fntdata"/><Relationship Id="rId24" Type="http://schemas.openxmlformats.org/officeDocument/2006/relationships/slide" Target="slides/slide18.xml"/><Relationship Id="rId46" Type="http://customschemas.google.com/relationships/presentationmetadata" Target="metadata"/><Relationship Id="rId23" Type="http://schemas.openxmlformats.org/officeDocument/2006/relationships/slide" Target="slides/slide17.xml"/><Relationship Id="rId45" Type="http://schemas.openxmlformats.org/officeDocument/2006/relationships/font" Target="fonts/OpenSans-bold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Play-regular.fntdata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Play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RedHatTextMedium-bold.fntdata"/><Relationship Id="rId30" Type="http://schemas.openxmlformats.org/officeDocument/2006/relationships/font" Target="fonts/RedHatTextMedium-regular.fntdata"/><Relationship Id="rId11" Type="http://schemas.openxmlformats.org/officeDocument/2006/relationships/slide" Target="slides/slide5.xml"/><Relationship Id="rId33" Type="http://schemas.openxmlformats.org/officeDocument/2006/relationships/font" Target="fonts/RedHatTextMedium-boldItalic.fntdata"/><Relationship Id="rId10" Type="http://schemas.openxmlformats.org/officeDocument/2006/relationships/slide" Target="slides/slide4.xml"/><Relationship Id="rId32" Type="http://schemas.openxmlformats.org/officeDocument/2006/relationships/font" Target="fonts/RedHatTextMedium-italic.fntdata"/><Relationship Id="rId13" Type="http://schemas.openxmlformats.org/officeDocument/2006/relationships/slide" Target="slides/slide7.xml"/><Relationship Id="rId35" Type="http://schemas.openxmlformats.org/officeDocument/2006/relationships/font" Target="fonts/SourceCodePro-bold.fntdata"/><Relationship Id="rId12" Type="http://schemas.openxmlformats.org/officeDocument/2006/relationships/slide" Target="slides/slide6.xml"/><Relationship Id="rId34" Type="http://schemas.openxmlformats.org/officeDocument/2006/relationships/font" Target="fonts/SourceCodePro-regular.fntdata"/><Relationship Id="rId15" Type="http://schemas.openxmlformats.org/officeDocument/2006/relationships/slide" Target="slides/slide9.xml"/><Relationship Id="rId37" Type="http://schemas.openxmlformats.org/officeDocument/2006/relationships/font" Target="fonts/SourceCodePro-boldItalic.fntdata"/><Relationship Id="rId14" Type="http://schemas.openxmlformats.org/officeDocument/2006/relationships/slide" Target="slides/slide8.xml"/><Relationship Id="rId36" Type="http://schemas.openxmlformats.org/officeDocument/2006/relationships/font" Target="fonts/SourceCodePro-italic.fntdata"/><Relationship Id="rId17" Type="http://schemas.openxmlformats.org/officeDocument/2006/relationships/slide" Target="slides/slide11.xml"/><Relationship Id="rId39" Type="http://schemas.openxmlformats.org/officeDocument/2006/relationships/font" Target="fonts/RedHatText-bold.fntdata"/><Relationship Id="rId16" Type="http://schemas.openxmlformats.org/officeDocument/2006/relationships/slide" Target="slides/slide10.xml"/><Relationship Id="rId38" Type="http://schemas.openxmlformats.org/officeDocument/2006/relationships/font" Target="fonts/RedHatText-regular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:notes"/>
          <p:cNvSpPr txBox="1"/>
          <p:nvPr>
            <p:ph idx="1" type="body"/>
          </p:nvPr>
        </p:nvSpPr>
        <p:spPr>
          <a:xfrm>
            <a:off x="701040" y="4473893"/>
            <a:ext cx="5608320" cy="3660610"/>
          </a:xfrm>
          <a:prstGeom prst="rect">
            <a:avLst/>
          </a:prstGeom>
          <a:noFill/>
          <a:ln>
            <a:noFill/>
          </a:ln>
        </p:spPr>
        <p:txBody>
          <a:bodyPr anchorCtr="0" anchor="t" bIns="93150" lIns="93150" spcFirstLastPara="1" rIns="93150" wrap="square" tIns="93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1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0:notes"/>
          <p:cNvSpPr/>
          <p:nvPr>
            <p:ph idx="2" type="sldImg"/>
          </p:nvPr>
        </p:nvSpPr>
        <p:spPr>
          <a:xfrm>
            <a:off x="406400" y="696913"/>
            <a:ext cx="61976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7" name="Google Shape;227;p10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These programs are led at the City by Erin Kayser in Public Works.  Representative from HOURCAR are also present this evening. 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1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8" name="Google Shape;238;p11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11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2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7" name="Google Shape;247;p12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12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3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7" name="Google Shape;257;p13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13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4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7" name="Google Shape;267;p14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14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5:notes"/>
          <p:cNvSpPr/>
          <p:nvPr>
            <p:ph idx="2" type="sldImg"/>
          </p:nvPr>
        </p:nvSpPr>
        <p:spPr>
          <a:xfrm>
            <a:off x="406400" y="696913"/>
            <a:ext cx="61976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6" name="Google Shape;276;p15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p15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6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3" name="Google Shape;283;p16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16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7:notes"/>
          <p:cNvSpPr/>
          <p:nvPr>
            <p:ph idx="2" type="sldImg"/>
          </p:nvPr>
        </p:nvSpPr>
        <p:spPr>
          <a:xfrm>
            <a:off x="406400" y="696913"/>
            <a:ext cx="61976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3" name="Google Shape;293;p17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17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8:notes"/>
          <p:cNvSpPr/>
          <p:nvPr>
            <p:ph idx="2" type="sldImg"/>
          </p:nvPr>
        </p:nvSpPr>
        <p:spPr>
          <a:xfrm>
            <a:off x="406400" y="696913"/>
            <a:ext cx="61976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1" name="Google Shape;301;p18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18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9:notes"/>
          <p:cNvSpPr/>
          <p:nvPr>
            <p:ph idx="2" type="sldImg"/>
          </p:nvPr>
        </p:nvSpPr>
        <p:spPr>
          <a:xfrm>
            <a:off x="406400" y="696913"/>
            <a:ext cx="61976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8" name="Google Shape;308;p19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p19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:notes"/>
          <p:cNvSpPr txBox="1"/>
          <p:nvPr>
            <p:ph idx="1" type="body"/>
          </p:nvPr>
        </p:nvSpPr>
        <p:spPr>
          <a:xfrm>
            <a:off x="701040" y="4473893"/>
            <a:ext cx="5608320" cy="3660610"/>
          </a:xfrm>
          <a:prstGeom prst="rect">
            <a:avLst/>
          </a:prstGeom>
          <a:noFill/>
          <a:ln>
            <a:noFill/>
          </a:ln>
        </p:spPr>
        <p:txBody>
          <a:bodyPr anchorCtr="0" anchor="t" bIns="93150" lIns="93150" spcFirstLastPara="1" rIns="93150" wrap="square" tIns="93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2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0:notes"/>
          <p:cNvSpPr txBox="1"/>
          <p:nvPr>
            <p:ph idx="1" type="body"/>
          </p:nvPr>
        </p:nvSpPr>
        <p:spPr>
          <a:xfrm>
            <a:off x="701040" y="4473893"/>
            <a:ext cx="5608320" cy="3660610"/>
          </a:xfrm>
          <a:prstGeom prst="rect">
            <a:avLst/>
          </a:prstGeom>
          <a:noFill/>
          <a:ln>
            <a:noFill/>
          </a:ln>
        </p:spPr>
        <p:txBody>
          <a:bodyPr anchorCtr="0" anchor="t" bIns="93150" lIns="93150" spcFirstLastPara="1" rIns="93150" wrap="square" tIns="93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20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21:notes"/>
          <p:cNvSpPr/>
          <p:nvPr>
            <p:ph idx="2" type="sldImg"/>
          </p:nvPr>
        </p:nvSpPr>
        <p:spPr>
          <a:xfrm>
            <a:off x="406400" y="696913"/>
            <a:ext cx="61976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7" name="Google Shape;327;p21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21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" name="Google Shape;150;p3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4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4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5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5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6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2" name="Google Shape;182;p6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6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7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3" name="Google Shape;193;p7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7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8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5" name="Google Shape;205;p8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8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9:notes"/>
          <p:cNvSpPr/>
          <p:nvPr>
            <p:ph idx="2" type="sldImg"/>
          </p:nvPr>
        </p:nvSpPr>
        <p:spPr>
          <a:xfrm>
            <a:off x="406400" y="696913"/>
            <a:ext cx="61976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6" name="Google Shape;216;p9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These programs are in PED, led by Kurt Schultz and Dave Schroeder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6"/>
          <p:cNvSpPr txBox="1"/>
          <p:nvPr>
            <p:ph type="title"/>
          </p:nvPr>
        </p:nvSpPr>
        <p:spPr>
          <a:xfrm>
            <a:off x="406400" y="412467"/>
            <a:ext cx="11383600" cy="99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  <a:defRPr b="0" i="0" sz="5333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  <a:defRPr b="0" i="0" sz="5333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  <a:defRPr b="0" i="0" sz="5333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  <a:defRPr b="0" i="0" sz="5333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  <a:defRPr b="0" i="0" sz="5333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  <a:defRPr b="0" i="0" sz="5333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  <a:defRPr b="0" i="0" sz="5333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  <a:defRPr b="0" i="0" sz="5333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  <a:defRPr b="0" i="0" sz="5333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" name="Google Shape;38;p46"/>
          <p:cNvSpPr txBox="1"/>
          <p:nvPr>
            <p:ph idx="12" type="sldNum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33" u="none" cap="none" strike="noStrike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33" u="none" cap="none" strike="noStrike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33" u="none" cap="none" strike="noStrike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33" u="none" cap="none" strike="noStrike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33" u="none" cap="none" strike="noStrike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33" u="none" cap="none" strike="noStrike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33" u="none" cap="none" strike="noStrike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33" u="none" cap="none" strike="noStrike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33" u="none" cap="none" strike="noStrike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47"/>
          <p:cNvSpPr txBox="1"/>
          <p:nvPr>
            <p:ph type="title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47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47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Google Shape;43;p47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44" name="Google Shape;44;p47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45" name="Google Shape;45;p47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(Big Rivers Blue)">
  <p:cSld name="Content (Big Rivers Blue)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6"/>
          <p:cNvSpPr txBox="1"/>
          <p:nvPr>
            <p:ph type="title"/>
          </p:nvPr>
        </p:nvSpPr>
        <p:spPr>
          <a:xfrm>
            <a:off x="717800" y="1385000"/>
            <a:ext cx="10609600" cy="9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None/>
              <a:defRPr b="1" sz="32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Font typeface="Verdana"/>
              <a:buNone/>
              <a:defRPr sz="4800">
                <a:latin typeface="Verdana"/>
                <a:ea typeface="Verdana"/>
                <a:cs typeface="Verdana"/>
                <a:sym typeface="Verdan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Font typeface="Verdana"/>
              <a:buNone/>
              <a:defRPr sz="4800">
                <a:latin typeface="Verdana"/>
                <a:ea typeface="Verdana"/>
                <a:cs typeface="Verdana"/>
                <a:sym typeface="Verdan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Font typeface="Verdana"/>
              <a:buNone/>
              <a:defRPr sz="4800">
                <a:latin typeface="Verdana"/>
                <a:ea typeface="Verdana"/>
                <a:cs typeface="Verdana"/>
                <a:sym typeface="Verdan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Font typeface="Verdana"/>
              <a:buNone/>
              <a:defRPr sz="4800">
                <a:latin typeface="Verdana"/>
                <a:ea typeface="Verdana"/>
                <a:cs typeface="Verdana"/>
                <a:sym typeface="Verdan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Font typeface="Verdana"/>
              <a:buNone/>
              <a:defRPr sz="4800">
                <a:latin typeface="Verdana"/>
                <a:ea typeface="Verdana"/>
                <a:cs typeface="Verdana"/>
                <a:sym typeface="Verdan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Font typeface="Verdana"/>
              <a:buNone/>
              <a:defRPr sz="4800">
                <a:latin typeface="Verdana"/>
                <a:ea typeface="Verdana"/>
                <a:cs typeface="Verdana"/>
                <a:sym typeface="Verdan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Font typeface="Verdana"/>
              <a:buNone/>
              <a:defRPr sz="4800">
                <a:latin typeface="Verdana"/>
                <a:ea typeface="Verdana"/>
                <a:cs typeface="Verdana"/>
                <a:sym typeface="Verdan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Font typeface="Verdana"/>
              <a:buNone/>
              <a:defRPr sz="4800"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4" name="Google Shape;54;p26"/>
          <p:cNvSpPr txBox="1"/>
          <p:nvPr>
            <p:ph idx="1" type="body"/>
          </p:nvPr>
        </p:nvSpPr>
        <p:spPr>
          <a:xfrm>
            <a:off x="717800" y="2479133"/>
            <a:ext cx="10609600" cy="37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1_Title and Conten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8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28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59" name="Google Shape;59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5" name="Google Shape;65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0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0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71" name="Google Shape;71;p3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1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31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3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3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2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32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4" name="Google Shape;84;p32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32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6" name="Google Shape;86;p32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7" name="Google Shape;87;p3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3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3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3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3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(Big Rivers Blue)">
  <p:cSld name="Content (Big Rivers Blue)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4"/>
          <p:cNvSpPr txBox="1"/>
          <p:nvPr>
            <p:ph type="title"/>
          </p:nvPr>
        </p:nvSpPr>
        <p:spPr>
          <a:xfrm>
            <a:off x="717800" y="1385000"/>
            <a:ext cx="10609600" cy="9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None/>
              <a:defRPr b="1" i="0" sz="3200" u="none" cap="none" strike="noStrik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3" name="Google Shape;13;p24"/>
          <p:cNvSpPr txBox="1"/>
          <p:nvPr>
            <p:ph idx="1" type="body"/>
          </p:nvPr>
        </p:nvSpPr>
        <p:spPr>
          <a:xfrm>
            <a:off x="717800" y="2479133"/>
            <a:ext cx="10609600" cy="37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3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3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35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02" name="Google Shape;102;p35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03" name="Google Shape;103;p3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3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3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36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36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10" name="Google Shape;110;p3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3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3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37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6" name="Google Shape;116;p3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3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3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38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38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2" name="Google Shape;122;p3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3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p3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(Black)">
  <p:cSld name="Content (Black)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9"/>
          <p:cNvSpPr txBox="1"/>
          <p:nvPr>
            <p:ph idx="1" type="subTitle"/>
          </p:nvPr>
        </p:nvSpPr>
        <p:spPr>
          <a:xfrm>
            <a:off x="7309100" y="252733"/>
            <a:ext cx="4650400" cy="61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  <a:defRPr b="1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Google Shape;16;p39"/>
          <p:cNvSpPr txBox="1"/>
          <p:nvPr>
            <p:ph type="title"/>
          </p:nvPr>
        </p:nvSpPr>
        <p:spPr>
          <a:xfrm>
            <a:off x="717800" y="1385000"/>
            <a:ext cx="10609600" cy="9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ed Hat Text"/>
              <a:buNone/>
              <a:defRPr b="1" i="0" sz="3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7" name="Google Shape;17;p39"/>
          <p:cNvSpPr txBox="1"/>
          <p:nvPr>
            <p:ph idx="2" type="body"/>
          </p:nvPr>
        </p:nvSpPr>
        <p:spPr>
          <a:xfrm>
            <a:off x="717800" y="2479133"/>
            <a:ext cx="10609600" cy="37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B (Sky-Tinted Blue)" type="blank">
  <p:cSld name="BLANK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0"/>
          <p:cNvSpPr txBox="1"/>
          <p:nvPr>
            <p:ph type="title"/>
          </p:nvPr>
        </p:nvSpPr>
        <p:spPr>
          <a:xfrm>
            <a:off x="717800" y="1181400"/>
            <a:ext cx="10827600" cy="9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66D6"/>
              </a:buClr>
              <a:buSzPts val="2400"/>
              <a:buFont typeface="Red Hat Text"/>
              <a:buNone/>
              <a:defRPr b="1" i="0" sz="3200" u="none" cap="none" strike="noStrike">
                <a:solidFill>
                  <a:srgbClr val="2366D6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66D6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2366D6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66D6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2366D6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66D6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2366D6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66D6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2366D6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66D6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2366D6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66D6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2366D6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66D6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2366D6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66D6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2366D6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0" name="Google Shape;20;p40"/>
          <p:cNvSpPr txBox="1"/>
          <p:nvPr>
            <p:ph idx="1" type="body"/>
          </p:nvPr>
        </p:nvSpPr>
        <p:spPr>
          <a:xfrm>
            <a:off x="717800" y="2299500"/>
            <a:ext cx="10609600" cy="37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B (Black)" type="picTx">
  <p:cSld name="PICTURE_WITH_CAPTIO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1"/>
          <p:cNvSpPr txBox="1"/>
          <p:nvPr>
            <p:ph type="title"/>
          </p:nvPr>
        </p:nvSpPr>
        <p:spPr>
          <a:xfrm>
            <a:off x="717800" y="1181400"/>
            <a:ext cx="10827600" cy="9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ed Hat Text"/>
              <a:buNone/>
              <a:defRPr b="1" i="0" sz="3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3" name="Google Shape;23;p41"/>
          <p:cNvSpPr txBox="1"/>
          <p:nvPr>
            <p:ph idx="1" type="body"/>
          </p:nvPr>
        </p:nvSpPr>
        <p:spPr>
          <a:xfrm>
            <a:off x="717800" y="2299500"/>
            <a:ext cx="10609600" cy="37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B (Big Rivers Blue Background)" type="vertTx">
  <p:cSld name="VERTICAL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2"/>
          <p:cNvSpPr txBox="1"/>
          <p:nvPr>
            <p:ph type="title"/>
          </p:nvPr>
        </p:nvSpPr>
        <p:spPr>
          <a:xfrm>
            <a:off x="717800" y="1181400"/>
            <a:ext cx="10827600" cy="9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ed Hat Text"/>
              <a:buNone/>
              <a:defRPr b="1" i="0" sz="3200" u="none" cap="none" strike="noStrike">
                <a:solidFill>
                  <a:srgbClr val="FFFFFF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6" name="Google Shape;26;p42"/>
          <p:cNvSpPr txBox="1"/>
          <p:nvPr>
            <p:ph idx="1" type="body"/>
          </p:nvPr>
        </p:nvSpPr>
        <p:spPr>
          <a:xfrm>
            <a:off x="717800" y="2299500"/>
            <a:ext cx="10609600" cy="37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vertTitleAndTx">
  <p:cSld name="VERTICAL_TITLE_AND_VERTICAL_TEX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3"/>
          <p:cNvSpPr txBox="1"/>
          <p:nvPr>
            <p:ph type="title"/>
          </p:nvPr>
        </p:nvSpPr>
        <p:spPr>
          <a:xfrm>
            <a:off x="642167" y="559600"/>
            <a:ext cx="9725200" cy="13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ed Hat Text"/>
              <a:buNone/>
              <a:defRPr b="1" i="0" sz="3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9" name="Google Shape;29;p43"/>
          <p:cNvSpPr txBox="1"/>
          <p:nvPr>
            <p:ph idx="1" type="body"/>
          </p:nvPr>
        </p:nvSpPr>
        <p:spPr>
          <a:xfrm>
            <a:off x="864400" y="1554700"/>
            <a:ext cx="10463200" cy="39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(Photo)" type="twoTxTwoObj">
  <p:cSld name="TWO_OBJECTS_WITH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4"/>
          <p:cNvSpPr txBox="1"/>
          <p:nvPr>
            <p:ph type="title"/>
          </p:nvPr>
        </p:nvSpPr>
        <p:spPr>
          <a:xfrm>
            <a:off x="1233400" y="2610200"/>
            <a:ext cx="9725200" cy="1637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196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Red Hat Text"/>
              <a:buNone/>
              <a:defRPr b="1" i="0" sz="4800" u="none" cap="none" strike="noStrike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2" name="Google Shape;32;p44"/>
          <p:cNvSpPr txBox="1"/>
          <p:nvPr>
            <p:ph idx="1" type="subTitle"/>
          </p:nvPr>
        </p:nvSpPr>
        <p:spPr>
          <a:xfrm>
            <a:off x="7309100" y="252733"/>
            <a:ext cx="4282800" cy="61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1" i="0" sz="1867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mple Title Content">
  <p:cSld name="Simple Title Conten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5"/>
          <p:cNvSpPr txBox="1"/>
          <p:nvPr>
            <p:ph type="title"/>
          </p:nvPr>
        </p:nvSpPr>
        <p:spPr>
          <a:xfrm>
            <a:off x="719328" y="559600"/>
            <a:ext cx="10753344" cy="13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ed Hat Text"/>
              <a:buNone/>
              <a:defRPr b="1" i="0" sz="3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4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5" name="Google Shape;35;p45"/>
          <p:cNvSpPr txBox="1"/>
          <p:nvPr>
            <p:ph idx="1" type="body"/>
          </p:nvPr>
        </p:nvSpPr>
        <p:spPr>
          <a:xfrm>
            <a:off x="719329" y="1554700"/>
            <a:ext cx="10753344" cy="39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867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8" name="Google Shape;48;p2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Google Shape;51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jpg"/><Relationship Id="rId4" Type="http://schemas.openxmlformats.org/officeDocument/2006/relationships/image" Target="../media/image8.png"/><Relationship Id="rId5" Type="http://schemas.openxmlformats.org/officeDocument/2006/relationships/hyperlink" Target="mailto:liz.boyer@ci.stpaul.mn.us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7.png"/><Relationship Id="rId4" Type="http://schemas.openxmlformats.org/officeDocument/2006/relationships/image" Target="../media/image19.jpg"/><Relationship Id="rId5" Type="http://schemas.openxmlformats.org/officeDocument/2006/relationships/image" Target="../media/image3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4.png"/><Relationship Id="rId4" Type="http://schemas.openxmlformats.org/officeDocument/2006/relationships/image" Target="../media/image3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7.png"/><Relationship Id="rId4" Type="http://schemas.openxmlformats.org/officeDocument/2006/relationships/image" Target="../media/image30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5.jpg"/><Relationship Id="rId4" Type="http://schemas.openxmlformats.org/officeDocument/2006/relationships/hyperlink" Target="https://engagestpaul.org/climate2025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6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.jpg"/><Relationship Id="rId4" Type="http://schemas.openxmlformats.org/officeDocument/2006/relationships/image" Target="../media/image8.png"/><Relationship Id="rId5" Type="http://schemas.openxmlformats.org/officeDocument/2006/relationships/hyperlink" Target="mailto:liz.boyer@ci.stpaul.mn.us" TargetMode="Externa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Relationship Id="rId4" Type="http://schemas.openxmlformats.org/officeDocument/2006/relationships/image" Target="../media/image14.png"/><Relationship Id="rId5" Type="http://schemas.openxmlformats.org/officeDocument/2006/relationships/image" Target="../media/image18.png"/><Relationship Id="rId6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Relationship Id="rId4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3.jpg"/><Relationship Id="rId4" Type="http://schemas.openxmlformats.org/officeDocument/2006/relationships/image" Target="../media/image29.jpg"/><Relationship Id="rId5" Type="http://schemas.openxmlformats.org/officeDocument/2006/relationships/image" Target="../media/image3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jpg"/><Relationship Id="rId4" Type="http://schemas.openxmlformats.org/officeDocument/2006/relationships/image" Target="../media/image3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png"/><Relationship Id="rId4" Type="http://schemas.openxmlformats.org/officeDocument/2006/relationships/image" Target="../media/image2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kylineFromRescueBoat_20210921-1.jpg" id="129" name="Google Shape;129;p1"/>
          <p:cNvPicPr preferRelativeResize="0"/>
          <p:nvPr/>
        </p:nvPicPr>
        <p:blipFill rotWithShape="1">
          <a:blip r:embed="rId3">
            <a:alphaModFix/>
          </a:blip>
          <a:srcRect b="18465" l="34" r="-104" t="18138"/>
          <a:stretch/>
        </p:blipFill>
        <p:spPr>
          <a:xfrm>
            <a:off x="-1385" y="-1587"/>
            <a:ext cx="12205301" cy="64586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shape&#10;&#10;Description automatically generated" id="130" name="Google Shape;130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-2628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"/>
          <p:cNvSpPr/>
          <p:nvPr/>
        </p:nvSpPr>
        <p:spPr>
          <a:xfrm rot="10800000">
            <a:off x="0" y="3257999"/>
            <a:ext cx="12192000" cy="3600000"/>
          </a:xfrm>
          <a:prstGeom prst="rect">
            <a:avLst/>
          </a:prstGeom>
          <a:gradFill>
            <a:gsLst>
              <a:gs pos="0">
                <a:srgbClr val="111F48"/>
              </a:gs>
              <a:gs pos="100000">
                <a:srgbClr val="2366D6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Open Sans"/>
              <a:buNone/>
            </a:pPr>
            <a:r>
              <a:t/>
            </a:r>
            <a:endParaRPr b="0" i="0" sz="1867" u="none" cap="none" strike="noStrike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2" name="Google Shape;132;p1"/>
          <p:cNvSpPr/>
          <p:nvPr/>
        </p:nvSpPr>
        <p:spPr>
          <a:xfrm rot="10800000">
            <a:off x="-11916" y="3227749"/>
            <a:ext cx="12192000" cy="3559600"/>
          </a:xfrm>
          <a:prstGeom prst="rect">
            <a:avLst/>
          </a:prstGeom>
          <a:gradFill>
            <a:gsLst>
              <a:gs pos="0">
                <a:srgbClr val="111F48"/>
              </a:gs>
              <a:gs pos="100000">
                <a:srgbClr val="2366D6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Open Sans"/>
              <a:buNone/>
            </a:pPr>
            <a:r>
              <a:t/>
            </a:r>
            <a:endParaRPr b="0" i="0" sz="1867" u="none" cap="none" strike="noStrike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3" name="Google Shape;133;p1"/>
          <p:cNvSpPr txBox="1"/>
          <p:nvPr/>
        </p:nvSpPr>
        <p:spPr>
          <a:xfrm>
            <a:off x="323495" y="3571943"/>
            <a:ext cx="11645600" cy="2565163"/>
          </a:xfrm>
          <a:prstGeom prst="rect">
            <a:avLst/>
          </a:prstGeom>
          <a:noFill/>
          <a:ln>
            <a:noFill/>
          </a:ln>
          <a:effectLst>
            <a:outerShdw blurRad="609600" sx="85000" rotWithShape="0" algn="tr" dir="8100000" dist="812800" sy="85000">
              <a:srgbClr val="000000">
                <a:alpha val="1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100"/>
              <a:buFont typeface="Red Hat Text"/>
              <a:buNone/>
            </a:pPr>
            <a:r>
              <a:rPr b="1" i="0" lang="en-US" sz="5467" u="none" cap="none" strike="noStrike">
                <a:solidFill>
                  <a:srgbClr val="FFFFFF"/>
                </a:solidFill>
                <a:latin typeface="Red Hat Text"/>
                <a:ea typeface="Red Hat Text"/>
                <a:cs typeface="Red Hat Text"/>
                <a:sym typeface="Red Hat Text"/>
              </a:rPr>
              <a:t>Climate Action and Resilience Planning</a:t>
            </a:r>
            <a:endParaRPr b="1" i="0" sz="2400" u="none" cap="none" strike="noStrike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100"/>
              <a:buFont typeface="Open Sans"/>
              <a:buNone/>
            </a:pPr>
            <a:r>
              <a:t/>
            </a:r>
            <a:endParaRPr b="0" i="0" sz="1467" u="none" cap="none" strike="noStrike">
              <a:solidFill>
                <a:srgbClr val="071D4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4" name="Google Shape;134;p1"/>
          <p:cNvSpPr txBox="1"/>
          <p:nvPr/>
        </p:nvSpPr>
        <p:spPr>
          <a:xfrm>
            <a:off x="323495" y="3257999"/>
            <a:ext cx="11204800" cy="670800"/>
          </a:xfrm>
          <a:prstGeom prst="rect">
            <a:avLst/>
          </a:prstGeom>
          <a:noFill/>
          <a:ln>
            <a:noFill/>
          </a:ln>
          <a:effectLst>
            <a:outerShdw blurRad="609600" sx="85000" rotWithShape="0" algn="tr" dir="8100000" dist="812800" sy="85000">
              <a:srgbClr val="000000">
                <a:alpha val="1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1B331"/>
              </a:buClr>
              <a:buSzPts val="1800"/>
              <a:buFont typeface="Red Hat Text"/>
              <a:buNone/>
            </a:pPr>
            <a:r>
              <a:rPr b="1" i="0" lang="en-US" sz="2400" u="none" cap="none" strike="noStrike">
                <a:solidFill>
                  <a:srgbClr val="F1B331"/>
                </a:solidFill>
                <a:latin typeface="Red Hat Text"/>
                <a:ea typeface="Red Hat Text"/>
                <a:cs typeface="Red Hat Text"/>
                <a:sym typeface="Red Hat Text"/>
              </a:rPr>
              <a:t>CITY OF SAINT PAUL</a:t>
            </a:r>
            <a:endParaRPr b="0" i="0" sz="1467" u="none" cap="none" strike="noStrike">
              <a:solidFill>
                <a:srgbClr val="071D4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5" name="Google Shape;135;p1"/>
          <p:cNvSpPr txBox="1"/>
          <p:nvPr/>
        </p:nvSpPr>
        <p:spPr>
          <a:xfrm>
            <a:off x="7586127" y="5057427"/>
            <a:ext cx="45438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Verdana"/>
              <a:buNone/>
            </a:pPr>
            <a:r>
              <a:rPr b="0" i="0" lang="en-US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Liz Boyer</a:t>
            </a:r>
            <a:br>
              <a:rPr b="0" i="0" lang="en-US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b="0" i="0" lang="en-US" sz="2400" u="sng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liz.boyer@ci.stpaul.mn.us</a:t>
            </a:r>
            <a:br>
              <a:rPr b="0" i="0" lang="en-US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b="0" i="0" lang="en-US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651.266.8840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0"/>
          <p:cNvSpPr txBox="1"/>
          <p:nvPr>
            <p:ph type="title"/>
          </p:nvPr>
        </p:nvSpPr>
        <p:spPr>
          <a:xfrm>
            <a:off x="5155957" y="912092"/>
            <a:ext cx="11021238" cy="12581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SzPts val="2400"/>
              <a:buNone/>
            </a:pPr>
            <a:br>
              <a:rPr lang="en-US" sz="1200"/>
            </a:br>
            <a:br>
              <a:rPr lang="en-US" sz="1200"/>
            </a:br>
            <a:endParaRPr sz="2000"/>
          </a:p>
        </p:txBody>
      </p:sp>
      <p:pic>
        <p:nvPicPr>
          <p:cNvPr descr="A person standing next to a green car&#10;&#10;Description automatically generated with low confidence" id="230" name="Google Shape;230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9760" y="4284768"/>
            <a:ext cx="3640029" cy="24279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 parked in front of a sign" id="231" name="Google Shape;231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85933" y="2827212"/>
            <a:ext cx="4764656" cy="3885463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10"/>
          <p:cNvSpPr txBox="1"/>
          <p:nvPr/>
        </p:nvSpPr>
        <p:spPr>
          <a:xfrm>
            <a:off x="839472" y="145325"/>
            <a:ext cx="9665577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D9E5F8"/>
                </a:solidFill>
                <a:latin typeface="Arial"/>
                <a:ea typeface="Arial"/>
                <a:cs typeface="Arial"/>
                <a:sym typeface="Arial"/>
              </a:rPr>
              <a:t>Transportation </a:t>
            </a:r>
            <a:endParaRPr/>
          </a:p>
        </p:txBody>
      </p:sp>
      <p:sp>
        <p:nvSpPr>
          <p:cNvPr id="233" name="Google Shape;233;p10"/>
          <p:cNvSpPr txBox="1"/>
          <p:nvPr/>
        </p:nvSpPr>
        <p:spPr>
          <a:xfrm>
            <a:off x="229759" y="1067566"/>
            <a:ext cx="3640029" cy="31393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Evie Carshare and EV charging network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Largest Municipally owned electric carshare in the U.S.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Over 10,000 members taking 500 affordable emissions-free trips each day in Saint Paul and Mpls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80 public charging space and 75 charging spacing for Evie Carshare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4" name="Google Shape;234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5400000">
            <a:off x="3531238" y="1620928"/>
            <a:ext cx="3885463" cy="2914097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10"/>
          <p:cNvSpPr txBox="1"/>
          <p:nvPr/>
        </p:nvSpPr>
        <p:spPr>
          <a:xfrm>
            <a:off x="7078150" y="1067566"/>
            <a:ext cx="4508799" cy="147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New Bikeways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54+ new miles of bikeways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Completion of the Saint Paul Grand Rounds and near completion of Capital City Bikeway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1"/>
          <p:cNvSpPr txBox="1"/>
          <p:nvPr>
            <p:ph type="title"/>
          </p:nvPr>
        </p:nvSpPr>
        <p:spPr>
          <a:xfrm>
            <a:off x="690391" y="1093827"/>
            <a:ext cx="10609600" cy="9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SzPts val="2400"/>
              <a:buNone/>
            </a:pPr>
            <a:r>
              <a:rPr lang="en-US" sz="2400">
                <a:solidFill>
                  <a:srgbClr val="080808"/>
                </a:solidFill>
                <a:latin typeface="Arial"/>
                <a:ea typeface="Arial"/>
                <a:cs typeface="Arial"/>
                <a:sym typeface="Arial"/>
              </a:rPr>
              <a:t>Focus on ensuring 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equity and inclusion are centered in implementation.</a:t>
            </a:r>
            <a:br>
              <a:rPr lang="en-US" sz="1600"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pic>
        <p:nvPicPr>
          <p:cNvPr descr="A person speaking into a microphone&#10;&#10;Description automatically generated with low confidence" id="242" name="Google Shape;242;p11"/>
          <p:cNvPicPr preferRelativeResize="0"/>
          <p:nvPr/>
        </p:nvPicPr>
        <p:blipFill rotWithShape="1">
          <a:blip r:embed="rId3">
            <a:alphaModFix/>
          </a:blip>
          <a:srcRect b="0" l="0" r="35938" t="168"/>
          <a:stretch/>
        </p:blipFill>
        <p:spPr>
          <a:xfrm>
            <a:off x="1725432" y="3368016"/>
            <a:ext cx="3900549" cy="3410811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11"/>
          <p:cNvSpPr txBox="1"/>
          <p:nvPr/>
        </p:nvSpPr>
        <p:spPr>
          <a:xfrm>
            <a:off x="1725433" y="254442"/>
            <a:ext cx="7593496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D9E5F8"/>
                </a:solidFill>
                <a:latin typeface="Arial"/>
                <a:ea typeface="Arial"/>
                <a:cs typeface="Arial"/>
                <a:sym typeface="Arial"/>
              </a:rPr>
              <a:t>Climate Justice Advisory Board (CJAB)</a:t>
            </a:r>
            <a:endParaRPr sz="3200">
              <a:solidFill>
                <a:srgbClr val="D9E5F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group of people standing behind a table with microphones&#10;&#10;AI-generated content may be incorrect." id="244" name="Google Shape;244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95191" y="2278437"/>
            <a:ext cx="6000520" cy="4500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2"/>
          <p:cNvSpPr txBox="1"/>
          <p:nvPr>
            <p:ph type="title"/>
          </p:nvPr>
        </p:nvSpPr>
        <p:spPr>
          <a:xfrm>
            <a:off x="791200" y="89859"/>
            <a:ext cx="10609600" cy="9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None/>
            </a:pPr>
            <a:r>
              <a:rPr lang="en-US" sz="4000">
                <a:solidFill>
                  <a:schemeClr val="lt1"/>
                </a:solidFill>
              </a:rPr>
              <a:t>CARP 2.0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None/>
            </a:pPr>
            <a:r>
              <a:t/>
            </a:r>
            <a:endParaRPr/>
          </a:p>
        </p:txBody>
      </p:sp>
      <p:sp>
        <p:nvSpPr>
          <p:cNvPr id="251" name="Google Shape;251;p12"/>
          <p:cNvSpPr txBox="1"/>
          <p:nvPr>
            <p:ph idx="1" type="body"/>
          </p:nvPr>
        </p:nvSpPr>
        <p:spPr>
          <a:xfrm>
            <a:off x="1" y="1019860"/>
            <a:ext cx="11589784" cy="476692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1" marL="795847" rtl="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2133">
              <a:latin typeface="Open Sans"/>
              <a:ea typeface="Open Sans"/>
              <a:cs typeface="Open Sans"/>
              <a:sym typeface="Open Sans"/>
            </a:endParaRPr>
          </a:p>
          <a:p>
            <a:pPr indent="-334423" lvl="0" marL="60958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</a:pPr>
            <a:r>
              <a:t/>
            </a:r>
            <a:endParaRPr/>
          </a:p>
        </p:txBody>
      </p:sp>
      <p:graphicFrame>
        <p:nvGraphicFramePr>
          <p:cNvPr id="252" name="Google Shape;252;p12"/>
          <p:cNvGraphicFramePr/>
          <p:nvPr/>
        </p:nvGraphicFramePr>
        <p:xfrm>
          <a:off x="163925" y="1071212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{BD38E7F9-79C2-4C65-931B-BA00784D3CB7}</a:tableStyleId>
              </a:tblPr>
              <a:tblGrid>
                <a:gridCol w="7847950"/>
              </a:tblGrid>
              <a:tr h="2636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600" u="none" cap="none" strike="noStrike">
                          <a:solidFill>
                            <a:schemeClr val="accent5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Refine and refresh plan</a:t>
                      </a:r>
                      <a:endParaRPr b="1" sz="1600" u="none" cap="none" strike="noStrike">
                        <a:solidFill>
                          <a:schemeClr val="accent5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-171450" lvl="1" marL="171450" marR="0" rtl="0" algn="l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Courier New"/>
                        <a:buChar char="o"/>
                      </a:pPr>
                      <a:r>
                        <a:rPr b="0" lang="en-US" sz="1700" u="none" cap="none" strike="noStrike">
                          <a:solidFill>
                            <a:schemeClr val="accent5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Updates in climate science and emerging technologies</a:t>
                      </a:r>
                      <a:br>
                        <a:rPr b="0" lang="en-US" sz="1700" u="none" cap="none" strike="noStrike">
                          <a:solidFill>
                            <a:schemeClr val="accent5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endParaRPr b="0" sz="1700" u="none" cap="none" strike="noStrike">
                        <a:solidFill>
                          <a:schemeClr val="accent5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0" lvl="0" marL="0" marR="0" rtl="0" algn="l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600" u="none" cap="none" strike="noStrike">
                          <a:solidFill>
                            <a:schemeClr val="accent5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Focus on a five-year action plan</a:t>
                      </a:r>
                      <a:endParaRPr/>
                    </a:p>
                    <a:p>
                      <a:pPr indent="-171450" lvl="1" marL="171450" marR="0" rtl="0" algn="l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Courier New"/>
                        <a:buChar char="o"/>
                      </a:pPr>
                      <a:r>
                        <a:rPr b="0" lang="en-US" sz="1700" u="none" cap="none" strike="noStrike">
                          <a:solidFill>
                            <a:schemeClr val="accent5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Priorities for next five years</a:t>
                      </a:r>
                      <a:endParaRPr/>
                    </a:p>
                    <a:p>
                      <a:pPr indent="-171450" lvl="1" marL="171450" marR="0" rtl="0" algn="l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Courier New"/>
                        <a:buChar char="o"/>
                      </a:pPr>
                      <a:r>
                        <a:rPr b="0" lang="en-US" sz="1700" u="none" cap="none" strike="noStrike">
                          <a:solidFill>
                            <a:schemeClr val="accent5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Include strategies to reduce emissions and strengthen resilience</a:t>
                      </a:r>
                      <a:endParaRPr b="0" sz="1700" u="none" cap="none" strike="noStrike">
                        <a:solidFill>
                          <a:schemeClr val="accent5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-171450" lvl="1" marL="171450" marR="0" rtl="0" algn="l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Courier New"/>
                        <a:buChar char="o"/>
                      </a:pPr>
                      <a:r>
                        <a:rPr b="0" lang="en-US" sz="1700" u="none" cap="none" strike="noStrike">
                          <a:solidFill>
                            <a:schemeClr val="accent5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Prioritizes vulnerable populations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500" u="none" cap="none" strike="noStrike"/>
                    </a:p>
                  </a:txBody>
                  <a:tcPr marT="60950" marB="60950" marR="121925" marL="121925"/>
                </a:tc>
              </a:tr>
            </a:tbl>
          </a:graphicData>
        </a:graphic>
      </p:graphicFrame>
      <p:pic>
        <p:nvPicPr>
          <p:cNvPr id="253" name="Google Shape;253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2214" y="3429000"/>
            <a:ext cx="10987572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12"/>
          <p:cNvSpPr txBox="1"/>
          <p:nvPr/>
        </p:nvSpPr>
        <p:spPr>
          <a:xfrm>
            <a:off x="8209943" y="1274564"/>
            <a:ext cx="3379843" cy="24660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33">
                <a:solidFill>
                  <a:srgbClr val="071D49"/>
                </a:solidFill>
                <a:latin typeface="Open Sans"/>
                <a:ea typeface="Open Sans"/>
                <a:cs typeface="Open Sans"/>
                <a:sym typeface="Open Sans"/>
              </a:rPr>
              <a:t>Technical support: 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None/>
            </a:pPr>
            <a:r>
              <a:rPr lang="en-US" sz="1733">
                <a:solidFill>
                  <a:srgbClr val="071D49"/>
                </a:solidFill>
                <a:latin typeface="Open Sans"/>
                <a:ea typeface="Open Sans"/>
                <a:cs typeface="Open Sans"/>
                <a:sym typeface="Open Sans"/>
              </a:rPr>
              <a:t>Local Climate Solutions</a:t>
            </a:r>
            <a:endParaRPr/>
          </a:p>
          <a:p>
            <a:pPr indent="0" lvl="0" marL="186262" marR="0" rtl="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None/>
            </a:pPr>
            <a:r>
              <a:t/>
            </a:r>
            <a:endParaRPr sz="1733">
              <a:solidFill>
                <a:srgbClr val="071D49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None/>
            </a:pPr>
            <a:r>
              <a:rPr b="1" lang="en-US" sz="1733">
                <a:solidFill>
                  <a:srgbClr val="071D49"/>
                </a:solidFill>
                <a:latin typeface="Open Sans"/>
                <a:ea typeface="Open Sans"/>
                <a:cs typeface="Open Sans"/>
                <a:sym typeface="Open Sans"/>
              </a:rPr>
              <a:t>Community Engagement support: 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None/>
            </a:pPr>
            <a:r>
              <a:rPr lang="en-US" sz="1733">
                <a:solidFill>
                  <a:srgbClr val="071D49"/>
                </a:solidFill>
                <a:latin typeface="Open Sans"/>
                <a:ea typeface="Open Sans"/>
                <a:cs typeface="Open Sans"/>
                <a:sym typeface="Open Sans"/>
              </a:rPr>
              <a:t>Wilder Research 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3"/>
          <p:cNvSpPr txBox="1"/>
          <p:nvPr>
            <p:ph idx="1" type="body"/>
          </p:nvPr>
        </p:nvSpPr>
        <p:spPr>
          <a:xfrm>
            <a:off x="276940" y="1130968"/>
            <a:ext cx="7210788" cy="222470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8605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b="1"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Overview of Engagement Activities </a:t>
            </a:r>
            <a:endParaRPr/>
          </a:p>
          <a:p>
            <a:pPr indent="-342900" lvl="0" marL="342900" marR="0" rtl="0" algn="l">
              <a:lnSpc>
                <a:spcPct val="0"/>
              </a:lnSpc>
              <a:spcBef>
                <a:spcPts val="2200"/>
              </a:spcBef>
              <a:spcAft>
                <a:spcPts val="0"/>
              </a:spcAft>
              <a:buClr>
                <a:srgbClr val="007398"/>
              </a:buClr>
              <a:buSzPts val="1000"/>
              <a:buFont typeface="Noto Sans Symbols"/>
              <a:buChar char="■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Web survey</a:t>
            </a:r>
            <a:endParaRPr/>
          </a:p>
          <a:p>
            <a:pPr indent="0" lvl="0" marL="0" marR="0" rtl="0" algn="l">
              <a:lnSpc>
                <a:spcPct val="0"/>
              </a:lnSpc>
              <a:spcBef>
                <a:spcPts val="1200"/>
              </a:spcBef>
              <a:spcAft>
                <a:spcPts val="0"/>
              </a:spcAft>
              <a:buClr>
                <a:srgbClr val="007398"/>
              </a:buClr>
              <a:buSzPts val="1000"/>
              <a:buNone/>
            </a:pPr>
            <a:r>
              <a:t/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0"/>
              </a:lnSpc>
              <a:spcBef>
                <a:spcPts val="1200"/>
              </a:spcBef>
              <a:spcAft>
                <a:spcPts val="0"/>
              </a:spcAft>
              <a:buClr>
                <a:srgbClr val="007398"/>
              </a:buClr>
              <a:buSzPts val="1000"/>
              <a:buFont typeface="Noto Sans Symbols"/>
              <a:buChar char="■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Engagement activities at community events </a:t>
            </a:r>
            <a:endParaRPr/>
          </a:p>
          <a:p>
            <a:pPr indent="-279400" lvl="0" marL="342900" marR="0" rtl="0" algn="l">
              <a:lnSpc>
                <a:spcPct val="0"/>
              </a:lnSpc>
              <a:spcBef>
                <a:spcPts val="1200"/>
              </a:spcBef>
              <a:spcAft>
                <a:spcPts val="0"/>
              </a:spcAft>
              <a:buClr>
                <a:srgbClr val="007398"/>
              </a:buClr>
              <a:buSzPts val="1000"/>
              <a:buFont typeface="Noto Sans Symbols"/>
              <a:buNone/>
            </a:pPr>
            <a:r>
              <a:t/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0"/>
              </a:lnSpc>
              <a:spcBef>
                <a:spcPts val="1200"/>
              </a:spcBef>
              <a:spcAft>
                <a:spcPts val="0"/>
              </a:spcAft>
              <a:buClr>
                <a:srgbClr val="007398"/>
              </a:buClr>
              <a:buSzPts val="1000"/>
              <a:buFont typeface="Noto Sans Symbols"/>
              <a:buChar char="■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Listening sessions </a:t>
            </a:r>
            <a:endParaRPr/>
          </a:p>
          <a:p>
            <a:pPr indent="-279400" lvl="0" marL="342900" marR="0" rtl="0" algn="l">
              <a:lnSpc>
                <a:spcPct val="0"/>
              </a:lnSpc>
              <a:spcBef>
                <a:spcPts val="1200"/>
              </a:spcBef>
              <a:spcAft>
                <a:spcPts val="0"/>
              </a:spcAft>
              <a:buClr>
                <a:srgbClr val="007398"/>
              </a:buClr>
              <a:buSzPts val="1000"/>
              <a:buFont typeface="Noto Sans Symbols"/>
              <a:buNone/>
            </a:pPr>
            <a:r>
              <a:t/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0"/>
              </a:lnSpc>
              <a:spcBef>
                <a:spcPts val="1200"/>
              </a:spcBef>
              <a:spcAft>
                <a:spcPts val="0"/>
              </a:spcAft>
              <a:buClr>
                <a:srgbClr val="007398"/>
              </a:buClr>
              <a:buSzPts val="1000"/>
              <a:buFont typeface="Noto Sans Symbols"/>
              <a:buChar char="■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The 2025 Climate Forum</a:t>
            </a:r>
            <a:endParaRPr/>
          </a:p>
          <a:p>
            <a:pPr indent="-279400" lvl="0" marL="342900" marR="0" rtl="0" algn="l">
              <a:lnSpc>
                <a:spcPct val="0"/>
              </a:lnSpc>
              <a:spcBef>
                <a:spcPts val="1200"/>
              </a:spcBef>
              <a:spcAft>
                <a:spcPts val="0"/>
              </a:spcAft>
              <a:buClr>
                <a:srgbClr val="007398"/>
              </a:buClr>
              <a:buSzPts val="1000"/>
              <a:buFont typeface="Noto Sans Symbols"/>
              <a:buNone/>
            </a:pPr>
            <a:r>
              <a:t/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0"/>
              </a:lnSpc>
              <a:spcBef>
                <a:spcPts val="1200"/>
              </a:spcBef>
              <a:spcAft>
                <a:spcPts val="0"/>
              </a:spcAft>
              <a:buClr>
                <a:srgbClr val="007398"/>
              </a:buClr>
              <a:buSzPts val="1000"/>
              <a:buFont typeface="Noto Sans Symbols"/>
              <a:buChar char="■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The Community Conversation toolkit</a:t>
            </a:r>
            <a:endParaRPr/>
          </a:p>
          <a:p>
            <a:pPr indent="-334010" lvl="0" marL="608965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b="1" sz="1400">
              <a:solidFill>
                <a:schemeClr val="dk1"/>
              </a:solidFill>
            </a:endParaRPr>
          </a:p>
          <a:p>
            <a:pPr indent="-334009" lvl="1" marL="1218565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/>
          </a:p>
          <a:p>
            <a:pPr indent="-334009" lvl="1" marL="121856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/>
          </a:p>
          <a:p>
            <a:pPr indent="-334010" lvl="0" marL="60896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/>
          </a:p>
          <a:p>
            <a:pPr indent="-334010" lvl="0" marL="60896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/>
          </a:p>
        </p:txBody>
      </p:sp>
      <p:pic>
        <p:nvPicPr>
          <p:cNvPr descr="A person giving a presentation to an audience&#10;&#10;AI-generated content may be incorrect." id="261" name="Google Shape;261;p13"/>
          <p:cNvPicPr preferRelativeResize="0"/>
          <p:nvPr/>
        </p:nvPicPr>
        <p:blipFill rotWithShape="1">
          <a:blip r:embed="rId3">
            <a:alphaModFix/>
          </a:blip>
          <a:srcRect b="13869" l="0" r="0" t="0"/>
          <a:stretch/>
        </p:blipFill>
        <p:spPr>
          <a:xfrm>
            <a:off x="7061093" y="911427"/>
            <a:ext cx="5074313" cy="3799969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13"/>
          <p:cNvSpPr txBox="1"/>
          <p:nvPr/>
        </p:nvSpPr>
        <p:spPr>
          <a:xfrm>
            <a:off x="936311" y="175495"/>
            <a:ext cx="6508064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CARP 2.0 - Community Engagement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group of people posing for a photo&#10;&#10;AI-generated content may be incorrect." id="263" name="Google Shape;263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594" y="3227942"/>
            <a:ext cx="6393524" cy="3630058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13"/>
          <p:cNvSpPr txBox="1"/>
          <p:nvPr/>
        </p:nvSpPr>
        <p:spPr>
          <a:xfrm>
            <a:off x="6450118" y="4862119"/>
            <a:ext cx="5685288" cy="19697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CJAB’s CARP update advisory committee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sz="2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Held 10 meetings between Oct ‘24 and Nov ’25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sz="2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26 members plus CJAB members 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sz="2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Learned, advocated, guided and supported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Google Shape;270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7373" y="3429001"/>
            <a:ext cx="11146972" cy="3390537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14"/>
          <p:cNvSpPr txBox="1"/>
          <p:nvPr>
            <p:ph type="title"/>
          </p:nvPr>
        </p:nvSpPr>
        <p:spPr>
          <a:xfrm>
            <a:off x="717800" y="104236"/>
            <a:ext cx="10609600" cy="9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None/>
            </a:pPr>
            <a:r>
              <a:rPr lang="en-US" sz="4000">
                <a:solidFill>
                  <a:schemeClr val="lt1"/>
                </a:solidFill>
              </a:rPr>
              <a:t>CARP 2.0 - Engagement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None/>
            </a:pPr>
            <a:r>
              <a:t/>
            </a:r>
            <a:endParaRPr/>
          </a:p>
        </p:txBody>
      </p:sp>
      <p:sp>
        <p:nvSpPr>
          <p:cNvPr id="272" name="Google Shape;272;p14"/>
          <p:cNvSpPr txBox="1"/>
          <p:nvPr/>
        </p:nvSpPr>
        <p:spPr>
          <a:xfrm>
            <a:off x="7013275" y="188903"/>
            <a:ext cx="5391510" cy="461665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https://engagestpaul.org/climate2025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14"/>
          <p:cNvSpPr txBox="1"/>
          <p:nvPr/>
        </p:nvSpPr>
        <p:spPr>
          <a:xfrm>
            <a:off x="1128437" y="934492"/>
            <a:ext cx="8921337" cy="2488869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317500" lvl="1" marL="914400" marR="0" rtl="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</a:pPr>
            <a:r>
              <a:rPr b="1" i="0" lang="en-US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impacts are people already experiencing or concerned about in future?</a:t>
            </a:r>
            <a:endParaRPr/>
          </a:p>
          <a:p>
            <a:pPr indent="-317500" lvl="1" marL="914400" marR="0" rtl="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</a:pPr>
            <a:r>
              <a:rPr b="1" i="0" lang="en-US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do community members want in a sustainable city?</a:t>
            </a:r>
            <a:endParaRPr/>
          </a:p>
          <a:p>
            <a:pPr indent="-317500" lvl="1" marL="914400" marR="0" rtl="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</a:pPr>
            <a:r>
              <a:rPr b="1" i="0" lang="en-US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exists in our communities and if/how could City support? </a:t>
            </a:r>
            <a:endParaRPr/>
          </a:p>
          <a:p>
            <a:pPr indent="-317500" lvl="1" marL="914400" marR="0" rtl="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</a:pPr>
            <a:r>
              <a:rPr b="1" i="0" lang="en-US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should be prioritized in 5-year action plan? </a:t>
            </a:r>
            <a:endParaRPr/>
          </a:p>
          <a:p>
            <a:pPr indent="-317500" lvl="1" marL="914400" marR="0" rtl="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</a:pPr>
            <a:r>
              <a:rPr b="1" i="0" lang="en-US" sz="186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does the City control vs influence </a:t>
            </a:r>
            <a:endParaRPr b="1" i="0" sz="1867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5"/>
          <p:cNvSpPr txBox="1"/>
          <p:nvPr/>
        </p:nvSpPr>
        <p:spPr>
          <a:xfrm>
            <a:off x="996696" y="201375"/>
            <a:ext cx="8618065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Community Engagement – Key Takeaways </a:t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15"/>
          <p:cNvSpPr txBox="1"/>
          <p:nvPr>
            <p:ph idx="1" type="body"/>
          </p:nvPr>
        </p:nvSpPr>
        <p:spPr>
          <a:xfrm>
            <a:off x="640162" y="1176544"/>
            <a:ext cx="10609600" cy="37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8626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b="1" lang="en-US" sz="2000">
                <a:latin typeface="Arial"/>
                <a:ea typeface="Arial"/>
                <a:cs typeface="Arial"/>
                <a:sym typeface="Arial"/>
              </a:rPr>
              <a:t>Prioritize Healthy Communities</a:t>
            </a:r>
            <a:endParaRPr/>
          </a:p>
          <a:p>
            <a:pPr indent="0" lvl="1" marL="79584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● </a:t>
            </a:r>
            <a:r>
              <a:rPr lang="en-US" sz="1800">
                <a:latin typeface="Arial"/>
                <a:ea typeface="Arial"/>
                <a:cs typeface="Arial"/>
                <a:sym typeface="Arial"/>
              </a:rPr>
              <a:t>Air quality and extreme heat impacts on health </a:t>
            </a:r>
            <a:r>
              <a:rPr lang="en-US" sz="1800"/>
              <a:t>● </a:t>
            </a:r>
            <a:r>
              <a:rPr lang="en-US" sz="1800">
                <a:latin typeface="Arial"/>
                <a:ea typeface="Arial"/>
                <a:cs typeface="Arial"/>
                <a:sym typeface="Arial"/>
              </a:rPr>
              <a:t>Support for active transportation, walkable/bikeable neighborhoods, green space and tree canopy—especially in vulnerable areas</a:t>
            </a:r>
            <a:br>
              <a:rPr lang="en-US" sz="1800">
                <a:latin typeface="Arial"/>
                <a:ea typeface="Arial"/>
                <a:cs typeface="Arial"/>
                <a:sym typeface="Arial"/>
              </a:rPr>
            </a:b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18626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b="1" lang="en-US" sz="2000">
                <a:latin typeface="Arial"/>
                <a:ea typeface="Arial"/>
                <a:cs typeface="Arial"/>
                <a:sym typeface="Arial"/>
              </a:rPr>
              <a:t>Resilience &amp; Preparedness</a:t>
            </a:r>
            <a:endParaRPr/>
          </a:p>
          <a:p>
            <a:pPr indent="0" lvl="1" marL="79584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 sz="1800"/>
              <a:t>●  </a:t>
            </a:r>
            <a:r>
              <a:rPr lang="en-US" sz="1800">
                <a:latin typeface="Arial"/>
                <a:ea typeface="Arial"/>
                <a:cs typeface="Arial"/>
                <a:sym typeface="Arial"/>
              </a:rPr>
              <a:t>Financial impacts of extreme weather and recovery </a:t>
            </a:r>
            <a:r>
              <a:rPr lang="en-US" sz="1800"/>
              <a:t>●</a:t>
            </a:r>
            <a:r>
              <a:rPr lang="en-US" sz="1800">
                <a:latin typeface="Arial"/>
                <a:ea typeface="Arial"/>
                <a:cs typeface="Arial"/>
                <a:sym typeface="Arial"/>
              </a:rPr>
              <a:t> Support for resilience hubs, community-led initiatives, and stronger neighborhood networks </a:t>
            </a:r>
            <a:r>
              <a:rPr lang="en-US" sz="1800"/>
              <a:t>● </a:t>
            </a:r>
            <a:r>
              <a:rPr lang="en-US" sz="1800">
                <a:latin typeface="Arial"/>
                <a:ea typeface="Arial"/>
                <a:cs typeface="Arial"/>
                <a:sym typeface="Arial"/>
              </a:rPr>
              <a:t>Communications </a:t>
            </a:r>
            <a:br>
              <a:rPr lang="en-US" sz="1800">
                <a:latin typeface="Arial"/>
                <a:ea typeface="Arial"/>
                <a:cs typeface="Arial"/>
                <a:sym typeface="Arial"/>
              </a:rPr>
            </a:b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18626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400"/>
              <a:buNone/>
            </a:pPr>
            <a:r>
              <a:rPr b="1" lang="en-US" sz="20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Clean &amp; Efficient Energy</a:t>
            </a:r>
            <a:endParaRPr/>
          </a:p>
          <a:p>
            <a:pPr indent="0" lvl="1" marL="79584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400"/>
              <a:buNone/>
            </a:pPr>
            <a:r>
              <a:rPr lang="en-US" sz="1800">
                <a:solidFill>
                  <a:srgbClr val="A5A5A5"/>
                </a:solidFill>
              </a:rPr>
              <a:t>● </a:t>
            </a: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Interest in clean energy and efficiency upgrades, particularly for lower-income households  </a:t>
            </a:r>
            <a:endParaRPr/>
          </a:p>
          <a:p>
            <a:pPr indent="0" lvl="1" marL="79584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400"/>
              <a:buNone/>
            </a:pPr>
            <a:r>
              <a:rPr lang="en-US" sz="1800">
                <a:solidFill>
                  <a:srgbClr val="A5A5A5"/>
                </a:solidFill>
              </a:rPr>
              <a:t>●</a:t>
            </a: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 Help with upfront costs for solar, insulation, and clean appliances</a:t>
            </a:r>
            <a:b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</a:br>
            <a:endParaRPr sz="1800">
              <a:solidFill>
                <a:srgbClr val="A5A5A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8626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400"/>
              <a:buNone/>
            </a:pPr>
            <a:r>
              <a:rPr b="1" lang="en-US" sz="20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Low-Impact Transportation</a:t>
            </a:r>
            <a:endParaRPr/>
          </a:p>
          <a:p>
            <a:pPr indent="0" lvl="1" marL="79584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400"/>
              <a:buNone/>
            </a:pPr>
            <a:r>
              <a:rPr lang="en-US" sz="1800">
                <a:solidFill>
                  <a:srgbClr val="A5A5A5"/>
                </a:solidFill>
              </a:rPr>
              <a:t>● </a:t>
            </a: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Strong support for improved public transit safety and service  </a:t>
            </a:r>
            <a:r>
              <a:rPr lang="en-US" sz="1800">
                <a:solidFill>
                  <a:srgbClr val="A5A5A5"/>
                </a:solidFill>
              </a:rPr>
              <a:t>● </a:t>
            </a: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Interest in EV infrastructure and expansion of carshare programs</a:t>
            </a:r>
            <a:b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</a:br>
            <a:endParaRPr sz="1800">
              <a:solidFill>
                <a:srgbClr val="A5A5A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8626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400"/>
              <a:buNone/>
            </a:pPr>
            <a:r>
              <a:rPr b="1" lang="en-US" sz="20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Waste &amp; Materials Management</a:t>
            </a:r>
            <a:endParaRPr/>
          </a:p>
          <a:p>
            <a:pPr indent="0" lvl="0" marL="18626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400"/>
              <a:buNone/>
            </a:pPr>
            <a:r>
              <a:rPr b="1" lang="en-US" sz="20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sz="1800">
                <a:solidFill>
                  <a:srgbClr val="A5A5A5"/>
                </a:solidFill>
              </a:rPr>
              <a:t> ●  </a:t>
            </a: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Demand for expanded composting options </a:t>
            </a:r>
            <a:r>
              <a:rPr lang="en-US" sz="1800">
                <a:solidFill>
                  <a:srgbClr val="A5A5A5"/>
                </a:solidFill>
              </a:rPr>
              <a:t>●  </a:t>
            </a: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Reducing waste and single-use plastics </a:t>
            </a:r>
            <a:r>
              <a:rPr lang="en-US" sz="1800">
                <a:solidFill>
                  <a:srgbClr val="A5A5A5"/>
                </a:solidFill>
              </a:rPr>
              <a:t>		 ●  H</a:t>
            </a: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elping businesses adopt sustainable practices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6"/>
          <p:cNvSpPr txBox="1"/>
          <p:nvPr>
            <p:ph type="title"/>
          </p:nvPr>
        </p:nvSpPr>
        <p:spPr>
          <a:xfrm>
            <a:off x="717800" y="104236"/>
            <a:ext cx="10609600" cy="9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None/>
            </a:pPr>
            <a:r>
              <a:rPr lang="en-US" sz="4000">
                <a:solidFill>
                  <a:schemeClr val="lt1"/>
                </a:solidFill>
              </a:rPr>
              <a:t>CARP 2.0 - Structure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None/>
            </a:pPr>
            <a:r>
              <a:t/>
            </a:r>
            <a:endParaRPr/>
          </a:p>
        </p:txBody>
      </p:sp>
      <p:sp>
        <p:nvSpPr>
          <p:cNvPr id="287" name="Google Shape;287;p16"/>
          <p:cNvSpPr txBox="1"/>
          <p:nvPr/>
        </p:nvSpPr>
        <p:spPr>
          <a:xfrm>
            <a:off x="1128437" y="934492"/>
            <a:ext cx="8921337" cy="2488869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228600" lvl="1" marL="914400" marR="0" rtl="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1" i="0" sz="1867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88" name="Google Shape;288;p16"/>
          <p:cNvSpPr txBox="1"/>
          <p:nvPr/>
        </p:nvSpPr>
        <p:spPr>
          <a:xfrm>
            <a:off x="656859" y="1034236"/>
            <a:ext cx="11367911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Objective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Big picture - high level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i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What do we want to see?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Target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Measurable – trackable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i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are we going to know if we are making progress towards our objective?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Action: 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Specific – Assignable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i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are we going to do to change the number we are measuring to make progress on our objective? </a:t>
            </a:r>
            <a:endParaRPr/>
          </a:p>
        </p:txBody>
      </p:sp>
      <p:sp>
        <p:nvSpPr>
          <p:cNvPr id="289" name="Google Shape;289;p16"/>
          <p:cNvSpPr txBox="1"/>
          <p:nvPr/>
        </p:nvSpPr>
        <p:spPr>
          <a:xfrm>
            <a:off x="571047" y="3615184"/>
            <a:ext cx="6657890" cy="31393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Example: Transportation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Objective: 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Prioritize walking, biking, rolling, and taking public transit for travel.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Target: 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% Reduction of per person vehicle miles travelled (VMT) annually.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Action: 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Partner to implement a robust regional e-bikeshare system designed to prioritize the transportation needs of Saint Paul residents.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outdoor, ground&#10;&#10;AI-generated content may be incorrect." id="290" name="Google Shape;29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7228937" y="3342560"/>
            <a:ext cx="4579519" cy="3434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Google Shape;296;p17"/>
          <p:cNvPicPr preferRelativeResize="0"/>
          <p:nvPr/>
        </p:nvPicPr>
        <p:blipFill rotWithShape="1">
          <a:blip r:embed="rId3">
            <a:alphaModFix/>
          </a:blip>
          <a:srcRect b="0" l="0" r="52604" t="0"/>
          <a:stretch/>
        </p:blipFill>
        <p:spPr>
          <a:xfrm>
            <a:off x="6096000" y="3266955"/>
            <a:ext cx="5284852" cy="3389670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17"/>
          <p:cNvSpPr txBox="1"/>
          <p:nvPr/>
        </p:nvSpPr>
        <p:spPr>
          <a:xfrm>
            <a:off x="996696" y="201375"/>
            <a:ext cx="53908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CARP 2.0 – Overview  </a:t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17"/>
          <p:cNvSpPr txBox="1"/>
          <p:nvPr>
            <p:ph idx="1" type="body"/>
          </p:nvPr>
        </p:nvSpPr>
        <p:spPr>
          <a:xfrm>
            <a:off x="553897" y="1029894"/>
            <a:ext cx="7563559" cy="540180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4423" lvl="0" marL="60958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t/>
            </a:r>
            <a:endParaRPr b="1" sz="1800">
              <a:latin typeface="Arial"/>
              <a:ea typeface="Arial"/>
              <a:cs typeface="Arial"/>
              <a:sym typeface="Arial"/>
            </a:endParaRPr>
          </a:p>
          <a:p>
            <a:pPr indent="-423323" lvl="0" marL="60958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</a:pPr>
            <a:r>
              <a:rPr b="1" lang="en-US" sz="2000">
                <a:latin typeface="Arial"/>
                <a:ea typeface="Arial"/>
                <a:cs typeface="Arial"/>
                <a:sym typeface="Arial"/>
              </a:rPr>
              <a:t>Objectives, Targets and Actions</a:t>
            </a:r>
            <a:endParaRPr/>
          </a:p>
          <a:p>
            <a:pPr indent="0" lvl="0" marL="18626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423323" lvl="1" marL="121917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Energy Use in Buildings (Residential, Multifamily, Commercial)</a:t>
            </a:r>
            <a:endParaRPr/>
          </a:p>
          <a:p>
            <a:pPr indent="-423323" lvl="1" marL="121917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Transportation and Mobility (Land Use and Decarbonization) </a:t>
            </a:r>
            <a:endParaRPr/>
          </a:p>
          <a:p>
            <a:pPr indent="-423323" lvl="1" marL="121917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Waste Management, Water Services and Wastewater </a:t>
            </a:r>
            <a:endParaRPr/>
          </a:p>
          <a:p>
            <a:pPr indent="-423323" lvl="1" marL="121917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City Buildings and Operations </a:t>
            </a:r>
            <a:endParaRPr/>
          </a:p>
          <a:p>
            <a:pPr indent="-334423" lvl="1" marL="121917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423323" lvl="1" marL="121917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Implementation, Funding and Partnerships </a:t>
            </a:r>
            <a:endParaRPr/>
          </a:p>
          <a:p>
            <a:pPr indent="-423323" lvl="1" marL="121917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Community Resilience and Emergency Preparedness </a:t>
            </a:r>
            <a:endParaRPr/>
          </a:p>
          <a:p>
            <a:pPr indent="-423323" lvl="1" marL="121917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Nature-Based Solutions </a:t>
            </a:r>
            <a:endParaRPr/>
          </a:p>
          <a:p>
            <a:pPr indent="-334423" lvl="1" marL="121917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34423" lvl="1" marL="121917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423323" lvl="0" marL="60958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</a:pPr>
            <a:r>
              <a:rPr b="1" lang="en-US" sz="2000">
                <a:latin typeface="Arial"/>
                <a:ea typeface="Arial"/>
                <a:cs typeface="Arial"/>
                <a:sym typeface="Arial"/>
              </a:rPr>
              <a:t>Five-Year Action Plan </a:t>
            </a:r>
            <a:r>
              <a:rPr lang="en-US" sz="2000">
                <a:latin typeface="Arial"/>
                <a:ea typeface="Arial"/>
                <a:cs typeface="Arial"/>
                <a:sym typeface="Arial"/>
              </a:rPr>
              <a:t>(25 Priority Actions) </a:t>
            </a:r>
            <a:endParaRPr/>
          </a:p>
          <a:p>
            <a:pPr indent="-334423" lvl="1" marL="121917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8"/>
          <p:cNvSpPr txBox="1"/>
          <p:nvPr/>
        </p:nvSpPr>
        <p:spPr>
          <a:xfrm>
            <a:off x="996696" y="201375"/>
            <a:ext cx="8266494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CARP 2.0 – Five-Year Action Plan – Initiatives    </a:t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5" name="Google Shape;305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0712" y="1023683"/>
            <a:ext cx="9071258" cy="58165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9"/>
          <p:cNvSpPr txBox="1"/>
          <p:nvPr/>
        </p:nvSpPr>
        <p:spPr>
          <a:xfrm>
            <a:off x="996696" y="201375"/>
            <a:ext cx="6122895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CARP 2.0 – Five-Year Action Plan   </a:t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19"/>
          <p:cNvSpPr txBox="1"/>
          <p:nvPr>
            <p:ph idx="1" type="body"/>
          </p:nvPr>
        </p:nvSpPr>
        <p:spPr>
          <a:xfrm>
            <a:off x="0" y="1038687"/>
            <a:ext cx="8007658" cy="55396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8626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rPr b="1" lang="en-US" sz="22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25 Priority Actions</a:t>
            </a:r>
            <a:endParaRPr/>
          </a:p>
          <a:p>
            <a:pPr indent="0" lvl="0" marL="18626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b="1" sz="1800">
              <a:latin typeface="Arial"/>
              <a:ea typeface="Arial"/>
              <a:cs typeface="Arial"/>
              <a:sym typeface="Arial"/>
            </a:endParaRPr>
          </a:p>
          <a:p>
            <a:pPr indent="0" lvl="0" marL="18626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rPr b="1" lang="en-US"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Implementation and Funding </a:t>
            </a:r>
            <a:endParaRPr/>
          </a:p>
          <a:p>
            <a:pPr indent="-423323" lvl="0" marL="60958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Grow the City’s Climate Fund </a:t>
            </a:r>
            <a:endParaRPr/>
          </a:p>
          <a:p>
            <a:pPr indent="-423323" lvl="0" marL="60958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Climate Communications and Engagement Plan </a:t>
            </a:r>
            <a:endParaRPr/>
          </a:p>
          <a:p>
            <a:pPr indent="0" lvl="0" marL="18626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rPr b="1" lang="en-US"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Building and Energy Use 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423323" lvl="0" marL="60958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Decarbonize Downtown</a:t>
            </a:r>
            <a:endParaRPr/>
          </a:p>
          <a:p>
            <a:pPr indent="-423323" lvl="0" marL="60958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Mt. Airy Geothermal Study </a:t>
            </a:r>
            <a:endParaRPr/>
          </a:p>
          <a:p>
            <a:pPr indent="-423323" lvl="0" marL="60958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Implement Residential Energy Programs </a:t>
            </a:r>
            <a:endParaRPr/>
          </a:p>
          <a:p>
            <a:pPr indent="-423323" lvl="0" marL="60958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Compete a Citywide Thermal Energy Plan </a:t>
            </a:r>
            <a:endParaRPr/>
          </a:p>
          <a:p>
            <a:pPr indent="-423323" lvl="0" marL="60958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Update the Sustainable Building Ordinance </a:t>
            </a:r>
            <a:endParaRPr/>
          </a:p>
          <a:p>
            <a:pPr indent="-423323" lvl="0" marL="60958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Develop a Data Center Policy </a:t>
            </a:r>
            <a:endParaRPr/>
          </a:p>
          <a:p>
            <a:pPr indent="0" lvl="0" marL="18626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rPr b="1" lang="en-US"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Transportation</a:t>
            </a:r>
            <a:r>
              <a:rPr lang="en-US" sz="1800"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423323" lvl="0" marL="60958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Zoning for Transit Investment </a:t>
            </a:r>
            <a:endParaRPr/>
          </a:p>
          <a:p>
            <a:pPr indent="-423323" lvl="0" marL="60958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Transit Improvements </a:t>
            </a:r>
            <a:endParaRPr/>
          </a:p>
          <a:p>
            <a:pPr indent="-423323" lvl="0" marL="60958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Bicycle Infrastructure Improvements </a:t>
            </a:r>
            <a:endParaRPr/>
          </a:p>
          <a:p>
            <a:pPr indent="-423323" lvl="0" marL="60958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Regional Bikeshare System </a:t>
            </a:r>
            <a:endParaRPr/>
          </a:p>
          <a:p>
            <a:pPr indent="-423323" lvl="0" marL="60958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Expand Transportation Safety Improvements </a:t>
            </a:r>
            <a:endParaRPr/>
          </a:p>
          <a:p>
            <a:pPr indent="-423323" lvl="0" marL="60958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Transportation Education </a:t>
            </a:r>
            <a:endParaRPr/>
          </a:p>
          <a:p>
            <a:pPr indent="-423323" lvl="0" marL="60958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Increase Publicly Accessible EV’s and Charging </a:t>
            </a:r>
            <a:endParaRPr/>
          </a:p>
          <a:p>
            <a:pPr indent="-334423" lvl="0" marL="60958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34423" lvl="1" marL="121917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19"/>
          <p:cNvSpPr txBox="1"/>
          <p:nvPr/>
        </p:nvSpPr>
        <p:spPr>
          <a:xfrm>
            <a:off x="6511964" y="1590912"/>
            <a:ext cx="5122415" cy="48013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City Buildings and Operations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Decarbonize City Buildings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Complete a Municipal Fleet Decarbonization Plan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Community Resilience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Prepare Residents and Businesses for Climate Hazards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Heating/Cooling Centers and Resilience Hubs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Air Quality Sensors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Nature-based Solutions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Increase Tree Canopy Coverage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Promote Climate Resilient Landscaping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Waste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Food Scraps Pickup Program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Provide Waste Education and Resources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Create a Furniture Re-Use Center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kylineFromRescueBoat_20210921-1.jpg" id="140" name="Google Shape;140;p2"/>
          <p:cNvPicPr preferRelativeResize="0"/>
          <p:nvPr/>
        </p:nvPicPr>
        <p:blipFill rotWithShape="1">
          <a:blip r:embed="rId3">
            <a:alphaModFix/>
          </a:blip>
          <a:srcRect b="18465" l="34" r="-104" t="18138"/>
          <a:stretch/>
        </p:blipFill>
        <p:spPr>
          <a:xfrm>
            <a:off x="-1385" y="-1587"/>
            <a:ext cx="12205301" cy="64586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shape&#10;&#10;Description automatically generated" id="141" name="Google Shape;141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-2628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"/>
          <p:cNvSpPr/>
          <p:nvPr/>
        </p:nvSpPr>
        <p:spPr>
          <a:xfrm rot="10800000">
            <a:off x="0" y="3257999"/>
            <a:ext cx="12192000" cy="3600000"/>
          </a:xfrm>
          <a:prstGeom prst="rect">
            <a:avLst/>
          </a:prstGeom>
          <a:gradFill>
            <a:gsLst>
              <a:gs pos="0">
                <a:srgbClr val="111F48"/>
              </a:gs>
              <a:gs pos="100000">
                <a:srgbClr val="2366D6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Open Sans"/>
              <a:buNone/>
            </a:pPr>
            <a:r>
              <a:t/>
            </a:r>
            <a:endParaRPr b="0" i="0" sz="1867" u="none" cap="none" strike="noStrike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3" name="Google Shape;143;p2"/>
          <p:cNvSpPr/>
          <p:nvPr/>
        </p:nvSpPr>
        <p:spPr>
          <a:xfrm rot="10800000">
            <a:off x="-11916" y="3227749"/>
            <a:ext cx="12192000" cy="3559600"/>
          </a:xfrm>
          <a:prstGeom prst="rect">
            <a:avLst/>
          </a:prstGeom>
          <a:gradFill>
            <a:gsLst>
              <a:gs pos="0">
                <a:srgbClr val="111F48"/>
              </a:gs>
              <a:gs pos="100000">
                <a:srgbClr val="2366D6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Open Sans"/>
              <a:buNone/>
            </a:pPr>
            <a:r>
              <a:t/>
            </a:r>
            <a:endParaRPr b="0" i="0" sz="1867" u="none" cap="none" strike="noStrike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4" name="Google Shape;144;p2"/>
          <p:cNvSpPr txBox="1"/>
          <p:nvPr/>
        </p:nvSpPr>
        <p:spPr>
          <a:xfrm>
            <a:off x="189782" y="3429000"/>
            <a:ext cx="2777705" cy="12311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Cecilia Govrik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Energy Coordinator</a:t>
            </a:r>
            <a:br>
              <a:rPr lang="en-US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1" lang="en-US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Office of Financial Services </a:t>
            </a:r>
            <a:r>
              <a:rPr lang="en-US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- Real Estate</a:t>
            </a:r>
            <a:endParaRPr/>
          </a:p>
        </p:txBody>
      </p:sp>
      <p:sp>
        <p:nvSpPr>
          <p:cNvPr id="145" name="Google Shape;145;p2"/>
          <p:cNvSpPr txBox="1"/>
          <p:nvPr/>
        </p:nvSpPr>
        <p:spPr>
          <a:xfrm>
            <a:off x="2884098" y="3749948"/>
            <a:ext cx="2976111" cy="26161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Erin Kayser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EV Charging and Electric Carshare Program Coordinator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Public Works </a:t>
            </a:r>
            <a:r>
              <a:rPr lang="en-US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– Transportation Planning and Safety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2"/>
          <p:cNvSpPr txBox="1"/>
          <p:nvPr/>
        </p:nvSpPr>
        <p:spPr>
          <a:xfrm>
            <a:off x="6096000" y="3426372"/>
            <a:ext cx="2777705" cy="2062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Kurt Schultz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Clean Energy Manager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Planning and Economic Development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7" name="Google Shape;147;p2"/>
          <p:cNvSpPr txBox="1"/>
          <p:nvPr/>
        </p:nvSpPr>
        <p:spPr>
          <a:xfrm>
            <a:off x="8988722" y="4026947"/>
            <a:ext cx="2881222" cy="23391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Dave Schroeder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Resilience and Housing Program Specialist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Department of Planning and Economic Development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kylineFromRescueBoat_20210921-1.jpg" id="318" name="Google Shape;318;p20"/>
          <p:cNvPicPr preferRelativeResize="0"/>
          <p:nvPr/>
        </p:nvPicPr>
        <p:blipFill rotWithShape="1">
          <a:blip r:embed="rId3">
            <a:alphaModFix/>
          </a:blip>
          <a:srcRect b="18465" l="34" r="-104" t="18138"/>
          <a:stretch/>
        </p:blipFill>
        <p:spPr>
          <a:xfrm>
            <a:off x="-1385" y="-1587"/>
            <a:ext cx="12205301" cy="64586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shape&#10;&#10;Description automatically generated" id="319" name="Google Shape;319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-2628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20"/>
          <p:cNvSpPr/>
          <p:nvPr/>
        </p:nvSpPr>
        <p:spPr>
          <a:xfrm rot="10800000">
            <a:off x="0" y="3257999"/>
            <a:ext cx="12192000" cy="3600000"/>
          </a:xfrm>
          <a:prstGeom prst="rect">
            <a:avLst/>
          </a:prstGeom>
          <a:gradFill>
            <a:gsLst>
              <a:gs pos="0">
                <a:srgbClr val="111F48"/>
              </a:gs>
              <a:gs pos="100000">
                <a:srgbClr val="2366D6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Arial"/>
              <a:buNone/>
            </a:pPr>
            <a:r>
              <a:t/>
            </a:r>
            <a:endParaRPr b="0" i="0" sz="1867" u="none" cap="none" strike="noStrike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1" name="Google Shape;321;p20"/>
          <p:cNvSpPr/>
          <p:nvPr/>
        </p:nvSpPr>
        <p:spPr>
          <a:xfrm rot="10800000">
            <a:off x="-11916" y="3227749"/>
            <a:ext cx="12192000" cy="3559600"/>
          </a:xfrm>
          <a:prstGeom prst="rect">
            <a:avLst/>
          </a:prstGeom>
          <a:gradFill>
            <a:gsLst>
              <a:gs pos="0">
                <a:srgbClr val="111F48"/>
              </a:gs>
              <a:gs pos="100000">
                <a:srgbClr val="2366D6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Arial"/>
              <a:buNone/>
            </a:pPr>
            <a:r>
              <a:t/>
            </a:r>
            <a:endParaRPr b="0" i="0" sz="1867" u="none" cap="none" strike="noStrike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2" name="Google Shape;322;p20"/>
          <p:cNvSpPr txBox="1"/>
          <p:nvPr/>
        </p:nvSpPr>
        <p:spPr>
          <a:xfrm>
            <a:off x="323495" y="3571943"/>
            <a:ext cx="11645600" cy="2565163"/>
          </a:xfrm>
          <a:prstGeom prst="rect">
            <a:avLst/>
          </a:prstGeom>
          <a:noFill/>
          <a:ln>
            <a:noFill/>
          </a:ln>
          <a:effectLst>
            <a:outerShdw blurRad="609600" sx="85000" rotWithShape="0" algn="tr" dir="8100000" dist="812800" sy="85000">
              <a:srgbClr val="000000">
                <a:alpha val="1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100"/>
              <a:buFont typeface="Red Hat Text"/>
              <a:buNone/>
            </a:pPr>
            <a:r>
              <a:rPr b="1" i="0" lang="en-US" sz="5467" u="none" cap="none" strike="noStrike">
                <a:solidFill>
                  <a:srgbClr val="FFFFFF"/>
                </a:solidFill>
                <a:latin typeface="Red Hat Text"/>
                <a:ea typeface="Red Hat Text"/>
                <a:cs typeface="Red Hat Text"/>
                <a:sym typeface="Red Hat Text"/>
              </a:rPr>
              <a:t>Climate Action and Resilience Planning</a:t>
            </a:r>
            <a:endParaRPr b="1" i="0" sz="2400" u="none" cap="none" strike="noStrike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100"/>
              <a:buFont typeface="Arial"/>
              <a:buNone/>
            </a:pPr>
            <a:r>
              <a:t/>
            </a:r>
            <a:endParaRPr b="0" i="0" sz="1467" u="none" cap="none" strike="noStrike">
              <a:solidFill>
                <a:srgbClr val="071D4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3" name="Google Shape;323;p20"/>
          <p:cNvSpPr txBox="1"/>
          <p:nvPr/>
        </p:nvSpPr>
        <p:spPr>
          <a:xfrm>
            <a:off x="323495" y="3257999"/>
            <a:ext cx="11204800" cy="670800"/>
          </a:xfrm>
          <a:prstGeom prst="rect">
            <a:avLst/>
          </a:prstGeom>
          <a:noFill/>
          <a:ln>
            <a:noFill/>
          </a:ln>
          <a:effectLst>
            <a:outerShdw blurRad="609600" sx="85000" rotWithShape="0" algn="tr" dir="8100000" dist="812800" sy="85000">
              <a:srgbClr val="000000">
                <a:alpha val="1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1B331"/>
              </a:buClr>
              <a:buSzPts val="1800"/>
              <a:buFont typeface="Red Hat Text"/>
              <a:buNone/>
            </a:pPr>
            <a:r>
              <a:rPr b="1" i="0" lang="en-US" sz="2400" u="none" cap="none" strike="noStrike">
                <a:solidFill>
                  <a:srgbClr val="F1B331"/>
                </a:solidFill>
                <a:latin typeface="Red Hat Text"/>
                <a:ea typeface="Red Hat Text"/>
                <a:cs typeface="Red Hat Text"/>
                <a:sym typeface="Red Hat Text"/>
              </a:rPr>
              <a:t>CITY OF SAINT PAUL</a:t>
            </a:r>
            <a:endParaRPr b="0" i="0" sz="1467" u="none" cap="none" strike="noStrike">
              <a:solidFill>
                <a:srgbClr val="071D4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4" name="Google Shape;324;p20"/>
          <p:cNvSpPr txBox="1"/>
          <p:nvPr/>
        </p:nvSpPr>
        <p:spPr>
          <a:xfrm>
            <a:off x="7586127" y="5057427"/>
            <a:ext cx="45438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Verdana"/>
              <a:buNone/>
            </a:pPr>
            <a:r>
              <a:rPr b="0" i="0" lang="en-US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Liz Boyer</a:t>
            </a:r>
            <a:br>
              <a:rPr b="0" i="0" lang="en-US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b="0" i="0" lang="en-US" sz="2400" u="sng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liz.boyer@ci.stpaul.mn.us</a:t>
            </a:r>
            <a:br>
              <a:rPr b="0" i="0" lang="en-US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b="0" i="0" lang="en-US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651.266.8840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1"/>
          <p:cNvSpPr txBox="1"/>
          <p:nvPr/>
        </p:nvSpPr>
        <p:spPr>
          <a:xfrm>
            <a:off x="996696" y="201375"/>
            <a:ext cx="7842504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CARP 2.0 – Five-Year Action Plan   </a:t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1" name="Google Shape;331;p21"/>
          <p:cNvSpPr txBox="1"/>
          <p:nvPr>
            <p:ph idx="1" type="body"/>
          </p:nvPr>
        </p:nvSpPr>
        <p:spPr>
          <a:xfrm>
            <a:off x="640161" y="1020417"/>
            <a:ext cx="11220405" cy="55579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b="1" lang="en-US" sz="1800">
                <a:latin typeface="Arial"/>
                <a:ea typeface="Arial"/>
                <a:cs typeface="Arial"/>
                <a:sym typeface="Arial"/>
              </a:rPr>
              <a:t>Organized by the same categories that are found in the main Plan and includes the following details:</a:t>
            </a:r>
            <a:endParaRPr/>
          </a:p>
          <a:p>
            <a:pPr indent="-423323" lvl="0" marL="45720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-US" sz="1600">
                <a:latin typeface="Arial"/>
                <a:ea typeface="Arial"/>
                <a:cs typeface="Arial"/>
                <a:sym typeface="Arial"/>
              </a:rPr>
              <a:t>City’s Authority to Implement</a:t>
            </a:r>
            <a:r>
              <a:rPr b="1" lang="en-US" sz="150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500">
                <a:latin typeface="Arial"/>
                <a:ea typeface="Arial"/>
                <a:cs typeface="Arial"/>
                <a:sym typeface="Arial"/>
              </a:rPr>
              <a:t>This indicates the City’s ability to implement the initiatives by noting the City’s ability to “control” and/or “influence” the outcomes. </a:t>
            </a:r>
            <a:endParaRPr/>
          </a:p>
          <a:p>
            <a:pPr indent="-423323" lvl="0" marL="45720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-US" sz="1600">
                <a:latin typeface="Arial"/>
                <a:ea typeface="Arial"/>
                <a:cs typeface="Arial"/>
                <a:sym typeface="Arial"/>
              </a:rPr>
              <a:t>Project Location: </a:t>
            </a:r>
            <a:r>
              <a:rPr lang="en-US" sz="1500">
                <a:latin typeface="Arial"/>
                <a:ea typeface="Arial"/>
                <a:cs typeface="Arial"/>
                <a:sym typeface="Arial"/>
              </a:rPr>
              <a:t>Geographic location in the City, noting where some initiatives are citywide or will occur in specific areas of the City. </a:t>
            </a:r>
            <a:endParaRPr/>
          </a:p>
          <a:p>
            <a:pPr indent="-423323" lvl="0" marL="45720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-US" sz="1600">
                <a:latin typeface="Arial"/>
                <a:ea typeface="Arial"/>
                <a:cs typeface="Arial"/>
                <a:sym typeface="Arial"/>
              </a:rPr>
              <a:t>Department Lead: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>
                <a:latin typeface="Arial"/>
                <a:ea typeface="Arial"/>
                <a:cs typeface="Arial"/>
                <a:sym typeface="Arial"/>
              </a:rPr>
              <a:t>The City department that is dedicated to lead the initiative, although other departments and partners may support efforts. </a:t>
            </a:r>
            <a:endParaRPr/>
          </a:p>
          <a:p>
            <a:pPr indent="-423323" lvl="0" marL="45720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-US" sz="1600">
                <a:latin typeface="Arial"/>
                <a:ea typeface="Arial"/>
                <a:cs typeface="Arial"/>
                <a:sym typeface="Arial"/>
              </a:rPr>
              <a:t>Type: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>
                <a:latin typeface="Arial"/>
                <a:ea typeface="Arial"/>
                <a:cs typeface="Arial"/>
                <a:sym typeface="Arial"/>
              </a:rPr>
              <a:t>Initiatives vary in terms of duration (ongoing vs. one-time) and type (project, program, plan, or policy). </a:t>
            </a:r>
            <a:endParaRPr/>
          </a:p>
          <a:p>
            <a:pPr indent="-423323" lvl="0" marL="45720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-US" sz="1600">
                <a:latin typeface="Arial"/>
                <a:ea typeface="Arial"/>
                <a:cs typeface="Arial"/>
                <a:sym typeface="Arial"/>
              </a:rPr>
              <a:t>Brief Summary: </a:t>
            </a:r>
            <a:r>
              <a:rPr lang="en-US" sz="1500">
                <a:latin typeface="Arial"/>
                <a:ea typeface="Arial"/>
                <a:cs typeface="Arial"/>
                <a:sym typeface="Arial"/>
              </a:rPr>
              <a:t>Includes a high-level overview of each of initiative.</a:t>
            </a:r>
            <a:endParaRPr/>
          </a:p>
          <a:p>
            <a:pPr indent="-423323" lvl="0" marL="45720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-US" sz="1600">
                <a:latin typeface="Arial"/>
                <a:ea typeface="Arial"/>
                <a:cs typeface="Arial"/>
                <a:sym typeface="Arial"/>
              </a:rPr>
              <a:t>Anticipated Funding Need: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>
                <a:latin typeface="Arial"/>
                <a:ea typeface="Arial"/>
                <a:cs typeface="Arial"/>
                <a:sym typeface="Arial"/>
              </a:rPr>
              <a:t>The funding needs are either derived from existing programs or the estimated funding needed for new initiatives. Funding can be expenditures (e.g., capital expenses, consulting fees) or staff time. </a:t>
            </a:r>
            <a:endParaRPr/>
          </a:p>
          <a:p>
            <a:pPr indent="-423323" lvl="0" marL="45720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-US" sz="1600">
                <a:latin typeface="Arial"/>
                <a:ea typeface="Arial"/>
                <a:cs typeface="Arial"/>
                <a:sym typeface="Arial"/>
              </a:rPr>
              <a:t>Anticipated Funding Sources: </a:t>
            </a:r>
            <a:r>
              <a:rPr lang="en-US" sz="1500">
                <a:latin typeface="Arial"/>
                <a:ea typeface="Arial"/>
                <a:cs typeface="Arial"/>
                <a:sym typeface="Arial"/>
              </a:rPr>
              <a:t>Describes internal and external funding sources that are available to support the various initiatives. </a:t>
            </a:r>
            <a:endParaRPr/>
          </a:p>
          <a:p>
            <a:pPr indent="-423323" lvl="0" marL="45720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-US" sz="1600">
                <a:latin typeface="Arial"/>
                <a:ea typeface="Arial"/>
                <a:cs typeface="Arial"/>
                <a:sym typeface="Arial"/>
              </a:rPr>
              <a:t>Project Partners: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>
                <a:latin typeface="Arial"/>
                <a:ea typeface="Arial"/>
                <a:cs typeface="Arial"/>
                <a:sym typeface="Arial"/>
              </a:rPr>
              <a:t>Initial list of potential partners who can help implement specific initiatives. These lists are not meant to be exhaustive. </a:t>
            </a:r>
            <a:endParaRPr/>
          </a:p>
          <a:p>
            <a:pPr indent="-423323" lvl="0" marL="45720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-US" sz="1600">
                <a:latin typeface="Arial"/>
                <a:ea typeface="Arial"/>
                <a:cs typeface="Arial"/>
                <a:sym typeface="Arial"/>
              </a:rPr>
              <a:t>Timeframe: </a:t>
            </a:r>
            <a:r>
              <a:rPr lang="en-US" sz="1500">
                <a:latin typeface="Arial"/>
                <a:ea typeface="Arial"/>
                <a:cs typeface="Arial"/>
                <a:sym typeface="Arial"/>
              </a:rPr>
              <a:t>The timeframe the initiative is anticipated to be implemented. On-going programs and policies will span the timeframe, where one-time projects will occur at a point within the timeframe. </a:t>
            </a:r>
            <a:endParaRPr/>
          </a:p>
          <a:p>
            <a:pPr indent="0" lvl="0" marL="186262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334423" lvl="1" marL="121917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"/>
          <p:cNvSpPr txBox="1"/>
          <p:nvPr>
            <p:ph type="title"/>
          </p:nvPr>
        </p:nvSpPr>
        <p:spPr>
          <a:xfrm>
            <a:off x="789985" y="132387"/>
            <a:ext cx="10609600" cy="9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None/>
            </a:pPr>
            <a:r>
              <a:rPr lang="en-US">
                <a:solidFill>
                  <a:schemeClr val="lt1"/>
                </a:solidFill>
              </a:rPr>
              <a:t>CARP Overview</a:t>
            </a:r>
            <a:endParaRPr b="0">
              <a:solidFill>
                <a:schemeClr val="lt1"/>
              </a:solidFill>
            </a:endParaRPr>
          </a:p>
        </p:txBody>
      </p:sp>
      <p:sp>
        <p:nvSpPr>
          <p:cNvPr id="153" name="Google Shape;153;p3"/>
          <p:cNvSpPr txBox="1"/>
          <p:nvPr/>
        </p:nvSpPr>
        <p:spPr>
          <a:xfrm>
            <a:off x="240261" y="1206549"/>
            <a:ext cx="4315441" cy="1436034"/>
          </a:xfrm>
          <a:prstGeom prst="rect">
            <a:avLst/>
          </a:prstGeom>
          <a:noFill/>
          <a:ln>
            <a:noFill/>
          </a:ln>
        </p:spPr>
        <p:txBody>
          <a:bodyPr anchorCtr="0" anchor="t" bIns="60950" lIns="121900" spcFirstLastPara="1" rIns="121900" wrap="square" tIns="60950">
            <a:spAutoFit/>
          </a:bodyPr>
          <a:lstStyle/>
          <a:p>
            <a:pPr indent="-380990" lvl="0" marL="38099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</a:pPr>
            <a:r>
              <a:rPr lang="en-US" sz="2133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rPr>
              <a:t>Adopted in 2019</a:t>
            </a:r>
            <a:br>
              <a:rPr lang="en-US" sz="2133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rPr>
            </a:br>
            <a:endParaRPr sz="2133">
              <a:solidFill>
                <a:schemeClr val="dk1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80990" lvl="0" marL="38099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Red Hat Text"/>
              <a:buChar char="•"/>
            </a:pPr>
            <a:r>
              <a:rPr lang="en-US" sz="2133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rPr>
              <a:t>Action and strategies across sectors</a:t>
            </a:r>
            <a:endParaRPr sz="2133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54" name="Google Shape;154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16097" y="1205652"/>
            <a:ext cx="6694641" cy="4787155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3"/>
          <p:cNvSpPr txBox="1"/>
          <p:nvPr/>
        </p:nvSpPr>
        <p:spPr>
          <a:xfrm>
            <a:off x="619773" y="2675899"/>
            <a:ext cx="4017220" cy="2339102"/>
          </a:xfrm>
          <a:prstGeom prst="rect">
            <a:avLst/>
          </a:prstGeom>
          <a:noFill/>
          <a:ln>
            <a:noFill/>
          </a:ln>
        </p:spPr>
        <p:txBody>
          <a:bodyPr anchorCtr="0" anchor="t" bIns="60950" lIns="121900" spcFirstLastPara="1" rIns="121900" wrap="square" tIns="60950">
            <a:spAutoFit/>
          </a:bodyPr>
          <a:lstStyle/>
          <a:p>
            <a:pPr indent="-228590" lvl="0" marL="38099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None/>
            </a:pPr>
            <a:r>
              <a:t/>
            </a:r>
            <a:endParaRPr sz="2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80990" lvl="8" marL="38099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rPr>
              <a:t>Building Sector</a:t>
            </a:r>
            <a:endParaRPr/>
          </a:p>
          <a:p>
            <a:pPr indent="-380990" lvl="7" marL="38099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rPr>
              <a:t>Transportation &amp; Mobility</a:t>
            </a:r>
            <a:endParaRPr/>
          </a:p>
          <a:p>
            <a:pPr indent="-380990" lvl="7" marL="38099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rPr>
              <a:t>Waste Management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6" name="Google Shape;156;p3"/>
          <p:cNvSpPr txBox="1"/>
          <p:nvPr/>
        </p:nvSpPr>
        <p:spPr>
          <a:xfrm>
            <a:off x="619773" y="5651451"/>
            <a:ext cx="3691580" cy="451342"/>
          </a:xfrm>
          <a:prstGeom prst="rect">
            <a:avLst/>
          </a:prstGeom>
          <a:solidFill>
            <a:schemeClr val="dk1"/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8039"/>
              </a:srgbClr>
            </a:outerShdw>
          </a:effectLst>
        </p:spPr>
        <p:txBody>
          <a:bodyPr anchorCtr="0" anchor="t" bIns="60950" lIns="121900" spcFirstLastPara="1" rIns="121900" wrap="square" tIns="609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33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rPr>
              <a:t>Over 170 action items! 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4"/>
          <p:cNvSpPr txBox="1"/>
          <p:nvPr>
            <p:ph type="title"/>
          </p:nvPr>
        </p:nvSpPr>
        <p:spPr>
          <a:xfrm>
            <a:off x="791541" y="27211"/>
            <a:ext cx="10609600" cy="9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None/>
            </a:pPr>
            <a:r>
              <a:rPr lang="en-US">
                <a:solidFill>
                  <a:schemeClr val="lt1"/>
                </a:solidFill>
              </a:rPr>
              <a:t>Hazards and Vulnerabilities</a:t>
            </a:r>
            <a:endParaRPr/>
          </a:p>
        </p:txBody>
      </p:sp>
      <p:sp>
        <p:nvSpPr>
          <p:cNvPr id="162" name="Google Shape;162;p4"/>
          <p:cNvSpPr txBox="1"/>
          <p:nvPr>
            <p:ph idx="1" type="body"/>
          </p:nvPr>
        </p:nvSpPr>
        <p:spPr>
          <a:xfrm>
            <a:off x="10542813" y="1325836"/>
            <a:ext cx="3294703" cy="42066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4423" lvl="0" marL="60958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</a:pPr>
            <a:r>
              <a:t/>
            </a:r>
            <a:endParaRPr sz="1600">
              <a:latin typeface="Verdana"/>
              <a:ea typeface="Verdana"/>
              <a:cs typeface="Verdana"/>
              <a:sym typeface="Verdana"/>
            </a:endParaRPr>
          </a:p>
          <a:p>
            <a:pPr indent="-334423" lvl="0" marL="60958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</a:pPr>
            <a:r>
              <a:t/>
            </a:r>
            <a:endParaRPr sz="1600"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63" name="Google Shape;163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7560" y="1083999"/>
            <a:ext cx="4703731" cy="2682229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4"/>
          <p:cNvSpPr/>
          <p:nvPr/>
        </p:nvSpPr>
        <p:spPr>
          <a:xfrm rot="-720000">
            <a:off x="3450440" y="405984"/>
            <a:ext cx="2624104" cy="2445544"/>
          </a:xfrm>
          <a:prstGeom prst="left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60950" lIns="121900" spcFirstLastPara="1" rIns="121900" wrap="square" tIns="609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summer flooding in 2024</a:t>
            </a:r>
            <a:endParaRPr/>
          </a:p>
        </p:txBody>
      </p:sp>
      <p:pic>
        <p:nvPicPr>
          <p:cNvPr id="165" name="Google Shape;165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07658" y="1155862"/>
            <a:ext cx="4491109" cy="2554369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4"/>
          <p:cNvSpPr/>
          <p:nvPr/>
        </p:nvSpPr>
        <p:spPr>
          <a:xfrm rot="720000">
            <a:off x="6754397" y="1283702"/>
            <a:ext cx="2310695" cy="861774"/>
          </a:xfrm>
          <a:prstGeom prst="homePlate">
            <a:avLst>
              <a:gd fmla="val 50000" name="adj"/>
            </a:avLst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60950" lIns="121900" spcFirstLastPara="1" rIns="121900" wrap="square" tIns="609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2023 TC Marathon cancelled in Oct</a:t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67" name="Google Shape;167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7055" y="4000983"/>
            <a:ext cx="4844664" cy="2381372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4"/>
          <p:cNvSpPr/>
          <p:nvPr/>
        </p:nvSpPr>
        <p:spPr>
          <a:xfrm rot="-840000">
            <a:off x="2950167" y="3377229"/>
            <a:ext cx="2712295" cy="1711881"/>
          </a:xfrm>
          <a:prstGeom prst="left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60950" lIns="121900" spcFirstLastPara="1" rIns="121900" wrap="square" tIns="609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Record # of air quality alerts in 2023</a:t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69" name="Google Shape;169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06799" y="4000983"/>
            <a:ext cx="4491109" cy="2486952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4"/>
          <p:cNvSpPr/>
          <p:nvPr/>
        </p:nvSpPr>
        <p:spPr>
          <a:xfrm rot="-775233">
            <a:off x="6548449" y="5470209"/>
            <a:ext cx="2722588" cy="615553"/>
          </a:xfrm>
          <a:prstGeom prst="homePlate">
            <a:avLst>
              <a:gd fmla="val 50000" name="adj"/>
            </a:avLst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60950" lIns="121900" spcFirstLastPara="1" rIns="121900" wrap="square" tIns="609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Extremes: wettest July &amp;  driest Sept 2024</a:t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1" name="Google Shape;171;p4"/>
          <p:cNvSpPr/>
          <p:nvPr/>
        </p:nvSpPr>
        <p:spPr>
          <a:xfrm rot="858051">
            <a:off x="6785074" y="4197148"/>
            <a:ext cx="2269500" cy="615553"/>
          </a:xfrm>
          <a:prstGeom prst="homePlate">
            <a:avLst>
              <a:gd fmla="val 50000" name="adj"/>
            </a:avLst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60950" lIns="121900" spcFirstLastPara="1" rIns="121900" wrap="square" tIns="609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2023 hail storm w costly damages </a:t>
            </a:r>
            <a:endParaRPr/>
          </a:p>
        </p:txBody>
      </p:sp>
      <p:sp>
        <p:nvSpPr>
          <p:cNvPr id="172" name="Google Shape;172;p4"/>
          <p:cNvSpPr/>
          <p:nvPr/>
        </p:nvSpPr>
        <p:spPr>
          <a:xfrm rot="-960000">
            <a:off x="6645909" y="2668196"/>
            <a:ext cx="2259208" cy="615553"/>
          </a:xfrm>
          <a:prstGeom prst="homePlate">
            <a:avLst>
              <a:gd fmla="val 50000" name="adj"/>
            </a:avLst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60950" lIns="121900" spcFirstLastPara="1" rIns="121900" wrap="square" tIns="609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071D49"/>
                </a:solidFill>
                <a:latin typeface="Open Sans"/>
                <a:ea typeface="Open Sans"/>
                <a:cs typeface="Open Sans"/>
                <a:sym typeface="Open Sans"/>
              </a:rPr>
              <a:t>High # of 90°F + days in 2023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"/>
          <p:cNvSpPr txBox="1"/>
          <p:nvPr>
            <p:ph idx="1" type="body"/>
          </p:nvPr>
        </p:nvSpPr>
        <p:spPr>
          <a:xfrm>
            <a:off x="542377" y="1332745"/>
            <a:ext cx="4518619" cy="398261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8626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2133">
                <a:latin typeface="Open Sans"/>
                <a:ea typeface="Open Sans"/>
                <a:cs typeface="Open Sans"/>
                <a:sym typeface="Open Sans"/>
              </a:rPr>
              <a:t>Climate change will disproportionately affect those who are already most vulnerable to hazards and price volatility.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18626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2133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18626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2133">
                <a:latin typeface="Open Sans"/>
                <a:ea typeface="Open Sans"/>
                <a:cs typeface="Open Sans"/>
                <a:sym typeface="Open Sans"/>
              </a:rPr>
              <a:t>A major focus of the CARP and the five-year action plan is to alleviate the harm to our most vulnerable communities. 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indent="-334423" lvl="0" marL="60958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</a:pPr>
            <a:r>
              <a:t/>
            </a:r>
            <a:endParaRPr/>
          </a:p>
        </p:txBody>
      </p:sp>
      <p:pic>
        <p:nvPicPr>
          <p:cNvPr id="178" name="Google Shape;178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92872" y="680079"/>
            <a:ext cx="6086005" cy="5970872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5"/>
          <p:cNvSpPr txBox="1"/>
          <p:nvPr/>
        </p:nvSpPr>
        <p:spPr>
          <a:xfrm>
            <a:off x="717800" y="64525"/>
            <a:ext cx="609600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lt1"/>
                </a:solidFill>
                <a:latin typeface="Red Hat Text Medium"/>
                <a:ea typeface="Red Hat Text Medium"/>
                <a:cs typeface="Red Hat Text Medium"/>
                <a:sym typeface="Red Hat Text Medium"/>
              </a:rPr>
              <a:t>Hazards and Vulnerabilities</a:t>
            </a:r>
            <a:endParaRPr b="1" sz="3200">
              <a:solidFill>
                <a:schemeClr val="dk1"/>
              </a:solidFill>
              <a:latin typeface="Red Hat Text Medium"/>
              <a:ea typeface="Red Hat Text Medium"/>
              <a:cs typeface="Red Hat Text Medium"/>
              <a:sym typeface="Red Hat Text Medium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6"/>
          <p:cNvSpPr txBox="1"/>
          <p:nvPr>
            <p:ph type="title"/>
          </p:nvPr>
        </p:nvSpPr>
        <p:spPr>
          <a:xfrm>
            <a:off x="717800" y="1385000"/>
            <a:ext cx="10609600" cy="9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None/>
            </a:pPr>
            <a:r>
              <a:t/>
            </a:r>
            <a:endParaRPr/>
          </a:p>
        </p:txBody>
      </p:sp>
      <p:sp>
        <p:nvSpPr>
          <p:cNvPr id="186" name="Google Shape;186;p6"/>
          <p:cNvSpPr txBox="1"/>
          <p:nvPr>
            <p:ph idx="1" type="body"/>
          </p:nvPr>
        </p:nvSpPr>
        <p:spPr>
          <a:xfrm>
            <a:off x="717800" y="2479133"/>
            <a:ext cx="10609600" cy="37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4423" lvl="0" marL="60958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</a:pPr>
            <a:r>
              <a:t/>
            </a:r>
            <a:endParaRPr/>
          </a:p>
        </p:txBody>
      </p:sp>
      <p:sp>
        <p:nvSpPr>
          <p:cNvPr id="187" name="Google Shape;187;p6"/>
          <p:cNvSpPr txBox="1"/>
          <p:nvPr/>
        </p:nvSpPr>
        <p:spPr>
          <a:xfrm>
            <a:off x="1239554" y="80897"/>
            <a:ext cx="10707141" cy="533544"/>
          </a:xfrm>
          <a:prstGeom prst="rect">
            <a:avLst/>
          </a:prstGeom>
          <a:noFill/>
          <a:ln>
            <a:noFill/>
          </a:ln>
        </p:spPr>
        <p:txBody>
          <a:bodyPr anchorCtr="0" anchor="t" bIns="60950" lIns="121900" spcFirstLastPara="1" rIns="121900" wrap="square" tIns="609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67"/>
              <a:buFont typeface="Open Sans"/>
              <a:buNone/>
            </a:pPr>
            <a:r>
              <a:rPr b="1" i="0" lang="en-US" sz="26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Greenhouse Gas Emissions in Saint Paul</a:t>
            </a:r>
            <a:endParaRPr/>
          </a:p>
        </p:txBody>
      </p:sp>
      <p:pic>
        <p:nvPicPr>
          <p:cNvPr descr="Graphical user interface, website&#10;&#10;Description automatically generated" id="188" name="Google Shape;18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2653" y="1015970"/>
            <a:ext cx="11946695" cy="5842031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6"/>
          <p:cNvSpPr txBox="1"/>
          <p:nvPr/>
        </p:nvSpPr>
        <p:spPr>
          <a:xfrm>
            <a:off x="1781175" y="1275953"/>
            <a:ext cx="60960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None/>
            </a:pPr>
            <a:r>
              <a:rPr b="0" i="1" lang="en-US" sz="2400" u="sng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climateaction.stpaul.gov</a:t>
            </a:r>
            <a:endParaRPr b="0" i="1" sz="2400" u="none" cap="none" strike="noStrik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90" name="Google Shape;190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81175" y="3939690"/>
            <a:ext cx="7682651" cy="29183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ree, outdoor, sky, ground" id="196" name="Google Shape;196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2051" y="1831172"/>
            <a:ext cx="3121193" cy="4172175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7"/>
          <p:cNvSpPr txBox="1"/>
          <p:nvPr/>
        </p:nvSpPr>
        <p:spPr>
          <a:xfrm>
            <a:off x="484804" y="184571"/>
            <a:ext cx="8722581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D9E5F8"/>
                </a:solidFill>
                <a:latin typeface="Arial"/>
                <a:ea typeface="Arial"/>
                <a:cs typeface="Arial"/>
                <a:sym typeface="Arial"/>
              </a:rPr>
              <a:t>City Buildings &amp; Operations Decarbonization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D9E5F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7"/>
          <p:cNvSpPr txBox="1"/>
          <p:nvPr/>
        </p:nvSpPr>
        <p:spPr>
          <a:xfrm>
            <a:off x="3767346" y="1266218"/>
            <a:ext cx="8247852" cy="2031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Como Zoo – Phase 1 Geothermal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Converting Primates &amp; Polar Bear</a:t>
            </a:r>
            <a:r>
              <a:rPr lang="en-US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Buildings to geothermal; Energy efficiency upgrades across zoo campus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Efficient New Construction &amp; Renovations: </a:t>
            </a:r>
            <a:r>
              <a:rPr lang="en-US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Geothermal &amp; solar at North End Community Center and Hamline-Midway Library; Dual-fuel heat pumps at Fire Station #3 and Animal Services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9" name="Google Shape;199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96405" y="3312583"/>
            <a:ext cx="4399192" cy="26881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857632" y="3312584"/>
            <a:ext cx="2594152" cy="2688166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7"/>
          <p:cNvSpPr txBox="1"/>
          <p:nvPr/>
        </p:nvSpPr>
        <p:spPr>
          <a:xfrm>
            <a:off x="370417" y="6159500"/>
            <a:ext cx="11641666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Geothermal well drilling at Como                                40-kW rooftop solar at North End Community Center            Geothermal wellhead at Hamline Library</a:t>
            </a:r>
            <a:endParaRPr/>
          </a:p>
        </p:txBody>
      </p:sp>
      <p:sp>
        <p:nvSpPr>
          <p:cNvPr id="202" name="Google Shape;202;p7"/>
          <p:cNvSpPr txBox="1"/>
          <p:nvPr/>
        </p:nvSpPr>
        <p:spPr>
          <a:xfrm>
            <a:off x="243416" y="1185333"/>
            <a:ext cx="3058583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Project Examples</a:t>
            </a:r>
            <a:endParaRPr b="1" i="1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8"/>
          <p:cNvSpPr txBox="1"/>
          <p:nvPr>
            <p:ph type="title"/>
          </p:nvPr>
        </p:nvSpPr>
        <p:spPr>
          <a:xfrm>
            <a:off x="190675" y="1020353"/>
            <a:ext cx="4585720" cy="9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None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Electric Fire Engine: </a:t>
            </a:r>
            <a:r>
              <a:rPr b="0" lang="en-US" sz="1800">
                <a:latin typeface="Arial"/>
                <a:ea typeface="Arial"/>
                <a:cs typeface="Arial"/>
                <a:sym typeface="Arial"/>
              </a:rPr>
              <a:t>T</a:t>
            </a:r>
            <a:r>
              <a:rPr b="0" lang="en-US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 State’s first all-electric fire engine was put into service by Saint Paul Fire in 2025 (and our 2</a:t>
            </a:r>
            <a:r>
              <a:rPr b="0" baseline="30000" lang="en-US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nd</a:t>
            </a:r>
            <a:r>
              <a:rPr b="0" lang="en-US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is in the works!)</a:t>
            </a:r>
            <a:br>
              <a:rPr lang="en-US"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209" name="Google Shape;209;p8"/>
          <p:cNvSpPr txBox="1"/>
          <p:nvPr>
            <p:ph idx="1" type="body"/>
          </p:nvPr>
        </p:nvSpPr>
        <p:spPr>
          <a:xfrm>
            <a:off x="5201398" y="1014163"/>
            <a:ext cx="6667871" cy="400346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8626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b="1" lang="en-US" sz="1800">
                <a:latin typeface="Arial"/>
                <a:ea typeface="Arial"/>
                <a:cs typeface="Arial"/>
                <a:sym typeface="Arial"/>
              </a:rPr>
              <a:t>EV charger infrastructure: </a:t>
            </a:r>
            <a:r>
              <a:rPr lang="en-US" sz="1800">
                <a:latin typeface="Arial"/>
                <a:ea typeface="Arial"/>
                <a:cs typeface="Arial"/>
                <a:sym typeface="Arial"/>
              </a:rPr>
              <a:t>Installing level 2 chargers at several City locations to accommodate EV fleet vehicles. </a:t>
            </a:r>
            <a:endParaRPr b="1" sz="1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fire truck parked in a garage" id="210" name="Google Shape;210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0675" y="2228538"/>
            <a:ext cx="4812145" cy="3609109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8"/>
          <p:cNvSpPr txBox="1"/>
          <p:nvPr/>
        </p:nvSpPr>
        <p:spPr>
          <a:xfrm>
            <a:off x="872305" y="95838"/>
            <a:ext cx="7553739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D9E5F8"/>
                </a:solidFill>
                <a:latin typeface="Arial"/>
                <a:ea typeface="Arial"/>
                <a:cs typeface="Arial"/>
                <a:sym typeface="Arial"/>
              </a:rPr>
              <a:t>City Fleet Conversion</a:t>
            </a:r>
            <a:endParaRPr/>
          </a:p>
        </p:txBody>
      </p:sp>
      <p:pic>
        <p:nvPicPr>
          <p:cNvPr descr="A picture containing outdoor, tree, ground, sky" id="212" name="Google Shape;212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87015" y="1721268"/>
            <a:ext cx="4224171" cy="3168128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8"/>
          <p:cNvSpPr txBox="1"/>
          <p:nvPr/>
        </p:nvSpPr>
        <p:spPr>
          <a:xfrm>
            <a:off x="5797262" y="5200736"/>
            <a:ext cx="5803676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Fleet Decarbonization Plan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Received a grant from MPCA to complete a comprehensive plan for converting the City’s fleet to EVs. 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9"/>
          <p:cNvSpPr txBox="1"/>
          <p:nvPr>
            <p:ph type="title"/>
          </p:nvPr>
        </p:nvSpPr>
        <p:spPr>
          <a:xfrm>
            <a:off x="196223" y="1577889"/>
            <a:ext cx="4095716" cy="140685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0" lang="en-US" sz="1800">
                <a:latin typeface="Arial"/>
                <a:ea typeface="Arial"/>
                <a:cs typeface="Arial"/>
                <a:sym typeface="Arial"/>
              </a:rPr>
              <a:t>•  Weatherize and electrify homes of energy cost-burdened homeowners </a:t>
            </a:r>
            <a:br>
              <a:rPr b="0" lang="en-US" sz="1600">
                <a:latin typeface="Arial"/>
                <a:ea typeface="Arial"/>
                <a:cs typeface="Arial"/>
                <a:sym typeface="Arial"/>
              </a:rPr>
            </a:br>
            <a:br>
              <a:rPr b="0" lang="en-US" sz="1600">
                <a:latin typeface="Arial"/>
                <a:ea typeface="Arial"/>
                <a:cs typeface="Arial"/>
                <a:sym typeface="Arial"/>
              </a:rPr>
            </a:br>
            <a:endParaRPr b="0" sz="16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9" name="Google Shape;21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2742" y="2617160"/>
            <a:ext cx="3795134" cy="2962979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9"/>
          <p:cNvSpPr txBox="1"/>
          <p:nvPr/>
        </p:nvSpPr>
        <p:spPr>
          <a:xfrm>
            <a:off x="411932" y="1190279"/>
            <a:ext cx="452527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Power of Home &amp; Healthy Homes </a:t>
            </a:r>
            <a:endParaRPr/>
          </a:p>
        </p:txBody>
      </p:sp>
      <p:sp>
        <p:nvSpPr>
          <p:cNvPr id="221" name="Google Shape;221;p9"/>
          <p:cNvSpPr txBox="1"/>
          <p:nvPr/>
        </p:nvSpPr>
        <p:spPr>
          <a:xfrm>
            <a:off x="927847" y="118410"/>
            <a:ext cx="6094206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D9E5F8"/>
                </a:solidFill>
                <a:latin typeface="Arial"/>
                <a:ea typeface="Arial"/>
                <a:cs typeface="Arial"/>
                <a:sym typeface="Arial"/>
              </a:rPr>
              <a:t>City-wide Building Efforts </a:t>
            </a:r>
            <a:endParaRPr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2" name="Google Shape;222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93682" y="1120676"/>
            <a:ext cx="4535924" cy="2569197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9"/>
          <p:cNvSpPr txBox="1"/>
          <p:nvPr/>
        </p:nvSpPr>
        <p:spPr>
          <a:xfrm>
            <a:off x="4651562" y="1120676"/>
            <a:ext cx="2988560" cy="31393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 The Heights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All-electric heating and cooling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State’s first networked geothermal energy system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First ever loan from MnCIFA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LEED for Communities Platinum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9"/>
          <p:cNvSpPr txBox="1"/>
          <p:nvPr/>
        </p:nvSpPr>
        <p:spPr>
          <a:xfrm>
            <a:off x="4651562" y="4259997"/>
            <a:ext cx="7098074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Sustainable Building Ordinance: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Applies to new City buildings, new private buildings receiving more than $200,000 in public funds.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Originally adopted in 2009 and applied to over 100 projects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Updating in 2026 to require all-electric new construction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Office Theme">
  <a:themeElements>
    <a:clrScheme name="City of Saint Paul 2021">
      <a:dk1>
        <a:srgbClr val="071D49"/>
      </a:dk1>
      <a:lt1>
        <a:srgbClr val="FFFFFF"/>
      </a:lt1>
      <a:dk2>
        <a:srgbClr val="454142"/>
      </a:dk2>
      <a:lt2>
        <a:srgbClr val="D7D2CB"/>
      </a:lt2>
      <a:accent1>
        <a:srgbClr val="1D57A5"/>
      </a:accent1>
      <a:accent2>
        <a:srgbClr val="A1224E"/>
      </a:accent2>
      <a:accent3>
        <a:srgbClr val="D7D2CB"/>
      </a:accent3>
      <a:accent4>
        <a:srgbClr val="F1B434"/>
      </a:accent4>
      <a:accent5>
        <a:srgbClr val="071D49"/>
      </a:accent5>
      <a:accent6>
        <a:srgbClr val="A9C23F"/>
      </a:accent6>
      <a:hlink>
        <a:srgbClr val="000000"/>
      </a:hlink>
      <a:folHlink>
        <a:srgbClr val="B6265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2025-12-03T16:39:05Z</dcterms:created>
  <dc:creator>Russ Stark</dc:creator>
</cp:coreProperties>
</file>