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23"/>
  </p:notesMasterIdLst>
  <p:handoutMasterIdLst>
    <p:handoutMasterId r:id="rId24"/>
  </p:handoutMasterIdLst>
  <p:sldIdLst>
    <p:sldId id="299" r:id="rId6"/>
    <p:sldId id="294" r:id="rId7"/>
    <p:sldId id="418" r:id="rId8"/>
    <p:sldId id="417" r:id="rId9"/>
    <p:sldId id="408" r:id="rId10"/>
    <p:sldId id="419" r:id="rId11"/>
    <p:sldId id="411" r:id="rId12"/>
    <p:sldId id="396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12" r:id="rId21"/>
    <p:sldId id="395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85">
          <p15:clr>
            <a:srgbClr val="A4A3A4"/>
          </p15:clr>
        </p15:guide>
        <p15:guide id="2" orient="horz" pos="1114">
          <p15:clr>
            <a:srgbClr val="A4A3A4"/>
          </p15:clr>
        </p15:guide>
        <p15:guide id="3" pos="157">
          <p15:clr>
            <a:srgbClr val="A4A3A4"/>
          </p15:clr>
        </p15:guide>
        <p15:guide id="4" pos="48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 Midlam" initials="NM" lastIdx="0" clrIdx="0">
    <p:extLst>
      <p:ext uri="{19B8F6BF-5375-455C-9EA6-DF929625EA0E}">
        <p15:presenceInfo xmlns:p15="http://schemas.microsoft.com/office/powerpoint/2012/main" userId="S-1-5-21-709834972-426515639-1435325219-34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336" autoAdjust="0"/>
  </p:normalViewPr>
  <p:slideViewPr>
    <p:cSldViewPr showGuides="1">
      <p:cViewPr varScale="1">
        <p:scale>
          <a:sx n="57" d="100"/>
          <a:sy n="57" d="100"/>
        </p:scale>
        <p:origin x="1776" y="78"/>
      </p:cViewPr>
      <p:guideLst>
        <p:guide orient="horz" pos="3885"/>
        <p:guide orient="horz" pos="1114"/>
        <p:guide pos="157"/>
        <p:guide pos="48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2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4C22A-332B-4BBC-8466-16C273E72FC8}" type="datetimeFigureOut">
              <a:rPr lang="en-AU" smtClean="0"/>
              <a:t>19/06/2016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05699-7DC4-4BA5-A182-1DC88020D1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2461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0A615-B170-4B46-94A2-6B904387437C}" type="datetimeFigureOut">
              <a:rPr lang="en-AU" smtClean="0"/>
              <a:t>19/06/2016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8A707-0063-4716-93A8-0478EEB793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6966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00217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0901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1477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0456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140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0177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5358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4528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0404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352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531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3711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u="sng" dirty="0" err="1"/>
              <a:t>Defn</a:t>
            </a:r>
            <a:endParaRPr lang="en-AU" sz="1200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200" dirty="0" err="1"/>
              <a:t>USDoE</a:t>
            </a:r>
            <a:r>
              <a:rPr lang="en-AU" sz="1200" baseline="0" dirty="0"/>
              <a:t> Zero Energy Building (ZEB)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200" baseline="0" dirty="0"/>
              <a:t>EU Directive 2010/31/EU Near-Zero Building</a:t>
            </a:r>
            <a:r>
              <a:rPr lang="en-AU" sz="1200" dirty="0"/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u="sn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 u="sng" dirty="0"/>
              <a:t>Who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200" dirty="0"/>
              <a:t>pitt&amp;sherry / ark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200" dirty="0"/>
              <a:t>NSW Planning and Environment, industry reference group, Green Building Council Australia, UNSW, Property Council…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1581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8838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787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625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A707-0063-4716-93A8-0478EEB793E1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88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7393565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 dirty="0"/>
              <a:t>First line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5501" y="1760433"/>
            <a:ext cx="7393565" cy="439136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AU" dirty="0"/>
            </a:lvl5pPr>
          </a:lstStyle>
          <a:p>
            <a:pPr marL="179388" lvl="0" indent="-179388"/>
            <a:r>
              <a:rPr lang="en-US" noProof="0"/>
              <a:t>Click to edit Master text styles</a:t>
            </a:r>
          </a:p>
          <a:p>
            <a:pPr marL="179388" lvl="1" indent="-179388"/>
            <a:r>
              <a:rPr lang="en-US" noProof="0"/>
              <a:t>Second level</a:t>
            </a:r>
          </a:p>
          <a:p>
            <a:pPr marL="179388" lvl="2" indent="-179388"/>
            <a:r>
              <a:rPr lang="en-US" noProof="0"/>
              <a:t>Third level</a:t>
            </a:r>
          </a:p>
          <a:p>
            <a:pPr marL="179388" lvl="3" indent="-179388"/>
            <a:r>
              <a:rPr lang="en-US" noProof="0"/>
              <a:t>Fourth level</a:t>
            </a:r>
          </a:p>
          <a:p>
            <a:pPr marL="179388" lvl="4" indent="-179388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A17DF-3ADE-4F82-AC9E-9F52F465E79B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/ Insert footer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45501" y="684149"/>
            <a:ext cx="7387840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1940968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haded tex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8431213" cy="6856413"/>
          </a:xfrm>
          <a:prstGeom prst="rect">
            <a:avLst/>
          </a:prstGeom>
          <a:ln>
            <a:noFill/>
          </a:ln>
        </p:spPr>
        <p:txBody>
          <a:bodyPr/>
          <a:lstStyle>
            <a:lvl1pPr marL="179388" indent="0">
              <a:buNone/>
              <a:defRPr sz="1800" baseline="0"/>
            </a:lvl1pPr>
          </a:lstStyle>
          <a:p>
            <a:r>
              <a:rPr lang="en-AU" dirty="0"/>
              <a:t>Shaded text with picture. Click icon in centre of screen to add picture. If necessary, change the colour of the text so you can read it clearly.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431823" y="0"/>
            <a:ext cx="71217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59176" y="1821292"/>
            <a:ext cx="2880000" cy="365939"/>
          </a:xfrm>
          <a:prstGeom prst="rect">
            <a:avLst/>
          </a:prstGeom>
          <a:solidFill>
            <a:schemeClr val="accent4"/>
          </a:solidFill>
        </p:spPr>
        <p:txBody>
          <a:bodyPr wrap="square" lIns="36000" tIns="28800" bIns="28800">
            <a:spAutoFit/>
          </a:bodyPr>
          <a:lstStyle>
            <a:lvl1pPr marL="0" indent="0">
              <a:buNone/>
              <a:defRPr sz="2000" b="1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/>
              <a:t>Text line 1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59176" y="2222944"/>
            <a:ext cx="2880000" cy="365939"/>
          </a:xfrm>
          <a:prstGeom prst="rect">
            <a:avLst/>
          </a:prstGeom>
          <a:solidFill>
            <a:schemeClr val="accent1"/>
          </a:solidFill>
        </p:spPr>
        <p:txBody>
          <a:bodyPr wrap="square" lIns="36000" tIns="28800" bIns="28800">
            <a:spAutoFit/>
          </a:bodyPr>
          <a:lstStyle>
            <a:lvl1pPr marL="0" indent="0">
              <a:buNone/>
              <a:defRPr sz="2000" b="1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/>
              <a:t>Text line 2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59176" y="2624596"/>
            <a:ext cx="2880000" cy="365939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tIns="28800" bIns="28800">
            <a:spAutoFit/>
          </a:bodyPr>
          <a:lstStyle>
            <a:lvl1pPr marL="0" indent="0">
              <a:buNone/>
              <a:defRPr sz="2000" b="1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/>
              <a:t>Text line 3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259176" y="3026249"/>
            <a:ext cx="2880000" cy="365939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tIns="28800" bIns="28800">
            <a:spAutoFit/>
          </a:bodyPr>
          <a:lstStyle>
            <a:lvl1pPr marL="0" indent="0">
              <a:buNone/>
              <a:defRPr sz="2000" b="1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noProof="0" dirty="0"/>
              <a:t>Text line 4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213696" y="4307080"/>
            <a:ext cx="8221003" cy="2328096"/>
          </a:xfrm>
        </p:spPr>
        <p:txBody>
          <a:bodyPr anchor="b" anchorCtr="0"/>
          <a:lstStyle>
            <a:lvl1pPr>
              <a:lnSpc>
                <a:spcPct val="100000"/>
              </a:lnSpc>
              <a:defRPr sz="15000" spc="-1000" baseline="0">
                <a:solidFill>
                  <a:schemeClr val="accent4"/>
                </a:solidFill>
              </a:defRPr>
            </a:lvl1pPr>
          </a:lstStyle>
          <a:p>
            <a:r>
              <a:rPr lang="en-AU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62414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and lar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8431213" cy="6856413"/>
          </a:xfrm>
          <a:prstGeom prst="rect">
            <a:avLst/>
          </a:prstGeom>
          <a:ln>
            <a:noFill/>
          </a:ln>
        </p:spPr>
        <p:txBody>
          <a:bodyPr/>
          <a:lstStyle>
            <a:lvl1pPr marL="179388" indent="0">
              <a:buNone/>
              <a:defRPr sz="1800" baseline="0"/>
            </a:lvl1pPr>
          </a:lstStyle>
          <a:p>
            <a:r>
              <a:rPr lang="en-AU" dirty="0"/>
              <a:t>Picture and large text. Click icon in centre of screen to add picture. If necessary, change the colour of the text so you can read it clearly.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4132" y="3660850"/>
            <a:ext cx="8189198" cy="3077766"/>
          </a:xfrm>
        </p:spPr>
        <p:txBody>
          <a:bodyPr tIns="0" bIns="0" anchor="b" anchorCtr="0">
            <a:spAutoFit/>
          </a:bodyPr>
          <a:lstStyle>
            <a:lvl1pPr>
              <a:lnSpc>
                <a:spcPct val="100000"/>
              </a:lnSpc>
              <a:defRPr sz="20000" spc="-1300" baseline="0">
                <a:solidFill>
                  <a:schemeClr val="accent4"/>
                </a:solidFill>
              </a:defRPr>
            </a:lvl1pPr>
          </a:lstStyle>
          <a:p>
            <a:r>
              <a:rPr lang="en-AU" noProof="0" dirty="0"/>
              <a:t>Text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431823" y="0"/>
            <a:ext cx="71217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29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8431213" cy="685641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200" baseline="0"/>
            </a:lvl1pPr>
          </a:lstStyle>
          <a:p>
            <a:r>
              <a:rPr lang="en-AU" dirty="0"/>
              <a:t>   Picture and title. Title text is optional. Click icon in centre of screen to add picture.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8431823" y="0"/>
            <a:ext cx="71217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7393565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Title is optional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45501" y="684149"/>
            <a:ext cx="7387840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Change the colour of text so you can read it clearly</a:t>
            </a:r>
          </a:p>
        </p:txBody>
      </p:sp>
    </p:spTree>
    <p:extLst>
      <p:ext uri="{BB962C8B-B14F-4D97-AF65-F5344CB8AC3E}">
        <p14:creationId xmlns:p14="http://schemas.microsoft.com/office/powerpoint/2010/main" val="820838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054CF-310D-4EE7-AB57-678B83648B77}" type="datetime1">
              <a:rPr lang="en-AU" smtClean="0"/>
              <a:t>19/06/2016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dirty="0"/>
              <a:t>/ Insert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7393565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245501" y="684149"/>
            <a:ext cx="7387840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3616778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E9C3C-FA1A-4DB1-A578-259141B64E2D}" type="datetime1">
              <a:rPr lang="en-AU" smtClean="0"/>
              <a:t>19/06/2016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/ Insert footer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166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7650" y="382427"/>
            <a:ext cx="7400925" cy="2694059"/>
          </a:xfrm>
        </p:spPr>
        <p:txBody>
          <a:bodyPr>
            <a:noAutofit/>
          </a:bodyPr>
          <a:lstStyle>
            <a:lvl1pPr>
              <a:lnSpc>
                <a:spcPts val="7000"/>
              </a:lnSpc>
              <a:defRPr sz="8500" spc="-500" baseline="0"/>
            </a:lvl1pPr>
          </a:lstStyle>
          <a:p>
            <a:r>
              <a:rPr lang="en-AU" noProof="0"/>
              <a:t>Presentation</a:t>
            </a:r>
            <a:br>
              <a:rPr lang="en-AU" noProof="0"/>
            </a:br>
            <a:r>
              <a:rPr lang="en-AU" noProof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7650" y="3266777"/>
            <a:ext cx="3768725" cy="29705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ts val="2400"/>
              </a:lnSpc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noProof="0"/>
              <a:t>Insert subtitle</a:t>
            </a:r>
          </a:p>
        </p:txBody>
      </p:sp>
    </p:spTree>
    <p:extLst>
      <p:ext uri="{BB962C8B-B14F-4D97-AF65-F5344CB8AC3E}">
        <p14:creationId xmlns:p14="http://schemas.microsoft.com/office/powerpoint/2010/main" val="311982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7650" y="382427"/>
            <a:ext cx="7400925" cy="2694059"/>
          </a:xfrm>
        </p:spPr>
        <p:txBody>
          <a:bodyPr>
            <a:noAutofit/>
          </a:bodyPr>
          <a:lstStyle>
            <a:lvl1pPr>
              <a:lnSpc>
                <a:spcPts val="7000"/>
              </a:lnSpc>
              <a:defRPr sz="8500" spc="-500" baseline="0">
                <a:solidFill>
                  <a:schemeClr val="bg1"/>
                </a:solidFill>
              </a:defRPr>
            </a:lvl1pPr>
          </a:lstStyle>
          <a:p>
            <a:r>
              <a:rPr lang="en-AU" noProof="0"/>
              <a:t>Presentation</a:t>
            </a:r>
            <a:br>
              <a:rPr lang="en-AU" noProof="0"/>
            </a:br>
            <a:r>
              <a:rPr lang="en-AU" noProof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7650" y="3266777"/>
            <a:ext cx="3768725" cy="29705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ts val="2400"/>
              </a:lnSpc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noProof="0"/>
              <a:t>Insert subtitle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6" y="6514908"/>
            <a:ext cx="1277115" cy="14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0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431213" cy="6856413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1200" baseline="0"/>
            </a:lvl1pPr>
          </a:lstStyle>
          <a:p>
            <a:r>
              <a:rPr lang="en-AU" dirty="0"/>
              <a:t>    Click icon in centre of screen to add picture. If necessary, change the colour of the text so you can read it clearly.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8431823" y="0"/>
            <a:ext cx="71217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7650" y="382427"/>
            <a:ext cx="7400925" cy="2694059"/>
          </a:xfrm>
        </p:spPr>
        <p:txBody>
          <a:bodyPr>
            <a:noAutofit/>
          </a:bodyPr>
          <a:lstStyle>
            <a:lvl1pPr>
              <a:lnSpc>
                <a:spcPts val="7000"/>
              </a:lnSpc>
              <a:defRPr sz="8500" spc="-500" baseline="0"/>
            </a:lvl1pPr>
          </a:lstStyle>
          <a:p>
            <a:r>
              <a:rPr lang="en-AU" noProof="0"/>
              <a:t>Presentation</a:t>
            </a:r>
            <a:br>
              <a:rPr lang="en-AU" noProof="0"/>
            </a:br>
            <a:r>
              <a:rPr lang="en-AU" noProof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7651" y="3266777"/>
            <a:ext cx="3748286" cy="29705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ts val="2400"/>
              </a:lnSpc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noProof="0"/>
              <a:t>Insert subtitle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6" y="6514908"/>
            <a:ext cx="1277115" cy="14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1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C6DAC-FB64-49EE-9137-6C2A5870B8C7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/ Insert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49237" y="1770062"/>
            <a:ext cx="3521075" cy="439737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137025" y="1770062"/>
            <a:ext cx="3511550" cy="439737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7393565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45501" y="684149"/>
            <a:ext cx="7387840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62574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D41E6-3160-4ECE-BFCA-2FF86803CF22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/ Insert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32575" y="260350"/>
            <a:ext cx="2889087" cy="39449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49238" y="1770062"/>
            <a:ext cx="4400550" cy="439737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4415643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245501" y="684149"/>
            <a:ext cx="4412224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180517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D3FC-8C83-4DAB-B05D-C78C870EF386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/ Insert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32575" y="260350"/>
            <a:ext cx="2889087" cy="211538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332575" y="2507894"/>
            <a:ext cx="2889087" cy="313233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245501" y="1770062"/>
            <a:ext cx="4403412" cy="439737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4415643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245501" y="684149"/>
            <a:ext cx="4412224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3205094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8196F-2E48-4A9D-839A-930AEA7854C3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09914" y="6448251"/>
            <a:ext cx="2666142" cy="365125"/>
          </a:xfrm>
        </p:spPr>
        <p:txBody>
          <a:bodyPr/>
          <a:lstStyle>
            <a:lvl1pPr marL="50800" indent="-50800">
              <a:defRPr/>
            </a:lvl1pPr>
          </a:lstStyle>
          <a:p>
            <a:r>
              <a:rPr lang="en-AU" dirty="0"/>
              <a:t>/ Insert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32575" y="260350"/>
            <a:ext cx="2889087" cy="211538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332575" y="2507894"/>
            <a:ext cx="2889087" cy="211538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332575" y="4746892"/>
            <a:ext cx="2889087" cy="211538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AU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249238" y="1770062"/>
            <a:ext cx="4400550" cy="439737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4415643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 hasCustomPrompt="1"/>
          </p:nvPr>
        </p:nvSpPr>
        <p:spPr>
          <a:xfrm>
            <a:off x="245501" y="684149"/>
            <a:ext cx="4412224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408501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741D15-CC87-4A10-9FAA-B6BC4C81E38B}" type="datetime1">
              <a:rPr lang="en-AU" smtClean="0"/>
              <a:t>19/06/2016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/>
              <a:t>/ Insert footer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C7018753-1E78-4F68-BE2F-8673175AA9FE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9" y="263547"/>
            <a:ext cx="259969" cy="127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44" y="2374490"/>
            <a:ext cx="93807" cy="1584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6" y="6514908"/>
            <a:ext cx="1277115" cy="146304"/>
          </a:xfrm>
          <a:prstGeom prst="rect">
            <a:avLst/>
          </a:prstGeom>
        </p:spPr>
      </p:pic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245502" y="1766470"/>
            <a:ext cx="7394438" cy="43950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AU" noProof="0"/>
              <a:t>Click icon below to add chart. Use chart style 26 and make chart background white.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45501" y="260351"/>
            <a:ext cx="7393565" cy="389128"/>
          </a:xfrm>
        </p:spPr>
        <p:txBody>
          <a:bodyPr tIns="46800" bIns="46800">
            <a:noAutofit/>
          </a:bodyPr>
          <a:lstStyle>
            <a:lvl1pPr>
              <a:lnSpc>
                <a:spcPts val="3200"/>
              </a:lnSpc>
              <a:defRPr sz="3400" baseline="0">
                <a:solidFill>
                  <a:schemeClr val="accent2"/>
                </a:solidFill>
              </a:defRPr>
            </a:lvl1pPr>
          </a:lstStyle>
          <a:p>
            <a:r>
              <a:rPr lang="en-AU" noProof="0"/>
              <a:t>First line title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245501" y="684149"/>
            <a:ext cx="7387840" cy="922459"/>
          </a:xfrm>
        </p:spPr>
        <p:txBody>
          <a:bodyPr tIns="36000" bIns="36000" anchor="t" anchorCtr="0">
            <a:noAutofit/>
          </a:bodyPr>
          <a:lstStyle>
            <a:lvl1pPr marL="0" indent="0">
              <a:lnSpc>
                <a:spcPts val="3200"/>
              </a:lnSpc>
              <a:buNone/>
              <a:defRPr sz="3400" b="1" spc="-1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noProof="0" dirty="0"/>
              <a:t>Second line title</a:t>
            </a:r>
          </a:p>
        </p:txBody>
      </p:sp>
    </p:spTree>
    <p:extLst>
      <p:ext uri="{BB962C8B-B14F-4D97-AF65-F5344CB8AC3E}">
        <p14:creationId xmlns:p14="http://schemas.microsoft.com/office/powerpoint/2010/main" val="150796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5501" y="260350"/>
            <a:ext cx="7393565" cy="1080418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/>
          <a:p>
            <a:pPr lvl="0">
              <a:lnSpc>
                <a:spcPts val="3200"/>
              </a:lnSpc>
            </a:pPr>
            <a:r>
              <a:rPr lang="en-AU" noProof="0" dirty="0"/>
              <a:t>Slide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59799" y="6448251"/>
            <a:ext cx="561256" cy="365125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87A92F44-F679-4FF4-AA3E-4177D89EA52A}" type="datetime1">
              <a:rPr lang="en-AU" smtClean="0"/>
              <a:t>19/06/2016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13177" y="6448251"/>
            <a:ext cx="5099444" cy="365125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lvl1pPr marL="50800" indent="-50800"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AU"/>
              <a:t>/ Insert footer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5468" y="6448251"/>
            <a:ext cx="646857" cy="365125"/>
          </a:xfrm>
          <a:prstGeom prst="rect">
            <a:avLst/>
          </a:prstGeom>
        </p:spPr>
        <p:txBody>
          <a:bodyPr vert="horz" lIns="0" tIns="45720" rIns="0" bIns="45720" rtlCol="0" anchor="t" anchorCtr="0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fld id="{C7018753-1E78-4F68-BE2F-8673175AA9FE}" type="slidenum">
              <a:rPr lang="en-AU" b="1" smtClean="0"/>
              <a:pPr/>
              <a:t>‹#›</a:t>
            </a:fld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6691" y="2374490"/>
            <a:ext cx="93807" cy="1584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0228" y="263617"/>
            <a:ext cx="259970" cy="127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6" y="6514908"/>
            <a:ext cx="1277115" cy="146304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49238" y="1770063"/>
            <a:ext cx="7400925" cy="439737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 dirty="0"/>
          </a:p>
        </p:txBody>
      </p:sp>
    </p:spTree>
    <p:extLst>
      <p:ext uri="{BB962C8B-B14F-4D97-AF65-F5344CB8AC3E}">
        <p14:creationId xmlns:p14="http://schemas.microsoft.com/office/powerpoint/2010/main" val="1256058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63" r:id="rId3"/>
    <p:sldLayoutId id="2147483664" r:id="rId4"/>
    <p:sldLayoutId id="2147483659" r:id="rId5"/>
    <p:sldLayoutId id="2147483660" r:id="rId6"/>
    <p:sldLayoutId id="2147483661" r:id="rId7"/>
    <p:sldLayoutId id="2147483662" r:id="rId8"/>
    <p:sldLayoutId id="2147483658" r:id="rId9"/>
    <p:sldLayoutId id="2147483665" r:id="rId10"/>
    <p:sldLayoutId id="2147483666" r:id="rId11"/>
    <p:sldLayoutId id="2147483667" r:id="rId12"/>
    <p:sldLayoutId id="2147483654" r:id="rId13"/>
    <p:sldLayoutId id="2147483655" r:id="rId14"/>
  </p:sldLayoutIdLst>
  <p:hf hdr="0" dt="0"/>
  <p:txStyles>
    <p:titleStyle>
      <a:lvl1pPr algn="l" defTabSz="914400" rtl="0" eaLnBrk="1" latinLnBrk="0" hangingPunct="1">
        <a:lnSpc>
          <a:spcPts val="3600"/>
        </a:lnSpc>
        <a:spcBef>
          <a:spcPct val="0"/>
        </a:spcBef>
        <a:buNone/>
        <a:defRPr lang="en-AU" sz="3400" b="1" kern="1200" spc="-100" baseline="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388" indent="-179388" algn="l" defTabSz="914400" rtl="0" eaLnBrk="1" latinLnBrk="0" hangingPunct="1">
        <a:spcBef>
          <a:spcPts val="0"/>
        </a:spcBef>
        <a:buFont typeface="Arial" pitchFamily="34" charset="0"/>
        <a:buChar char="•"/>
        <a:defRPr lang="en-US" sz="1800" kern="1200" spc="-20" baseline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49263" indent="-180000" algn="l" defTabSz="914400" rtl="0" eaLnBrk="1" latinLnBrk="0" hangingPunct="1">
        <a:spcBef>
          <a:spcPts val="0"/>
        </a:spcBef>
        <a:buFont typeface="Arial" pitchFamily="34" charset="0"/>
        <a:buChar char="–"/>
        <a:defRPr lang="en-US" sz="1800" kern="1200" spc="-2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0975" algn="l" defTabSz="914400" rtl="0" eaLnBrk="1" latinLnBrk="0" hangingPunct="1">
        <a:spcBef>
          <a:spcPts val="0"/>
        </a:spcBef>
        <a:buFont typeface="Arial" pitchFamily="34" charset="0"/>
        <a:buChar char="–"/>
        <a:defRPr lang="en-US" sz="1800" kern="1200" spc="-2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89013" indent="-180000" algn="l" defTabSz="914400" rtl="0" eaLnBrk="1" latinLnBrk="0" hangingPunct="1">
        <a:spcBef>
          <a:spcPts val="0"/>
        </a:spcBef>
        <a:buFont typeface="Arial" pitchFamily="34" charset="0"/>
        <a:buChar char="–"/>
        <a:defRPr lang="en-US" sz="1800" kern="1200" spc="-2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258888" indent="-180000" algn="l" defTabSz="914400" rtl="0" eaLnBrk="1" latinLnBrk="0" hangingPunct="1">
        <a:spcBef>
          <a:spcPts val="0"/>
        </a:spcBef>
        <a:buFont typeface="Arial" pitchFamily="34" charset="0"/>
        <a:buChar char="–"/>
        <a:defRPr lang="en-AU" sz="1800" kern="1200" spc="-2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ydney.app.kinesis.org/sessions/logi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6600" dirty="0"/>
              <a:t>Accelerating Net-Zero High-Rise Residential Buildings in Australia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443" y="3284984"/>
            <a:ext cx="3768725" cy="2106439"/>
          </a:xfrm>
        </p:spPr>
        <p:txBody>
          <a:bodyPr/>
          <a:lstStyle/>
          <a:p>
            <a:r>
              <a:rPr lang="en-AU" dirty="0"/>
              <a:t>Nik Midlam</a:t>
            </a:r>
          </a:p>
          <a:p>
            <a:r>
              <a:rPr lang="en-AU" b="0" dirty="0"/>
              <a:t>Carbon Strategy Manager City of Sydney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3429000"/>
            <a:ext cx="2201601" cy="31059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9705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4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1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9321"/>
            <a:ext cx="9144001" cy="647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43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4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56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8" y="0"/>
            <a:ext cx="9130161" cy="646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48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4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81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4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56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6600" dirty="0"/>
              <a:t>Visions &amp; Pathways 2040 – Low Carbon CRC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443" y="3284984"/>
            <a:ext cx="3768725" cy="2106439"/>
          </a:xfrm>
        </p:spPr>
        <p:txBody>
          <a:bodyPr/>
          <a:lstStyle/>
          <a:p>
            <a:r>
              <a:rPr lang="en-AU" dirty="0"/>
              <a:t>Nik Midlam</a:t>
            </a:r>
          </a:p>
          <a:p>
            <a:r>
              <a:rPr lang="en-AU" b="0" dirty="0"/>
              <a:t>Carbon Strategy Manager City of Sydney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625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0746"/>
            <a:ext cx="9135794" cy="647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80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7693"/>
            <a:ext cx="8064896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u="sng" dirty="0"/>
              <a:t>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All sectors need to be net-zero by 2050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Increasingly people live in high-rise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Particularly challenging sector</a:t>
            </a:r>
          </a:p>
          <a:p>
            <a:endParaRPr lang="en-AU" sz="2400" u="sng" dirty="0"/>
          </a:p>
          <a:p>
            <a:r>
              <a:rPr lang="en-AU" sz="2400" u="sng" dirty="0"/>
              <a:t>Outputs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Current and best practice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Inventory of technologies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Design considerations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Economic modelling to achieve net-zero (2 buildings)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Pathways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r>
              <a:rPr lang="en-AU" sz="2400" u="sng" dirty="0"/>
              <a:t>Outcomes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Support better building code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Inform Australian definition for net-zero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Support residential rating and disclosure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Inform local challenge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endParaRPr lang="en-AU" sz="2400" dirty="0"/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12973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32" y="-7620"/>
            <a:ext cx="5855335" cy="68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40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5536" y="2420888"/>
            <a:ext cx="7863844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31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7693"/>
            <a:ext cx="8064896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u="sng" dirty="0">
                <a:solidFill>
                  <a:schemeClr val="accent1"/>
                </a:solidFill>
              </a:rPr>
              <a:t>Key findings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Net-zero technologies/designs exist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Limited regulations, incentives or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Policy intervention is required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Limited local expertise / products lead to high costs (but costs fall fast when mandated)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Technologies are outpacing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Air </a:t>
            </a:r>
            <a:r>
              <a:rPr lang="en-AU" sz="2400">
                <a:solidFill>
                  <a:schemeClr val="accent1"/>
                </a:solidFill>
              </a:rPr>
              <a:t>tightness is more </a:t>
            </a:r>
            <a:r>
              <a:rPr lang="en-AU" sz="2400" dirty="0">
                <a:solidFill>
                  <a:schemeClr val="accent1"/>
                </a:solidFill>
              </a:rPr>
              <a:t>important with height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accent1"/>
                </a:solidFill>
              </a:rPr>
              <a:t>Ancillary savings, enhanced comfort and usable area</a:t>
            </a:r>
          </a:p>
          <a:p>
            <a:endParaRPr lang="en-AU" sz="2400" u="sng" dirty="0"/>
          </a:p>
          <a:p>
            <a:r>
              <a:rPr lang="en-AU" sz="2400" u="sng" dirty="0"/>
              <a:t>Next steps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Draft report 4-July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Industry event 20-July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CNCA comments welcome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Final report 5-Aug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Advocacy for change..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/>
              <a:t>Local building challenge..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>
                <a:solidFill>
                  <a:schemeClr val="bg2"/>
                </a:solidFill>
              </a:rPr>
              <a:t>Other ideas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endParaRPr lang="en-AU" sz="2400" dirty="0"/>
          </a:p>
          <a:p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4287254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196752"/>
            <a:ext cx="6588733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78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6600" dirty="0"/>
              <a:t>Local Government Area Emissions Tracking – CCAP 2.0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443" y="3284984"/>
            <a:ext cx="3768725" cy="2106439"/>
          </a:xfrm>
        </p:spPr>
        <p:txBody>
          <a:bodyPr/>
          <a:lstStyle/>
          <a:p>
            <a:r>
              <a:rPr lang="en-AU" dirty="0"/>
              <a:t>Nik Midlam</a:t>
            </a:r>
          </a:p>
          <a:p>
            <a:r>
              <a:rPr lang="en-AU" b="0" dirty="0"/>
              <a:t>Carbon Strategy Manager City of Sydney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4172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1" y="0"/>
            <a:ext cx="9115416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50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38" y="6453336"/>
            <a:ext cx="5598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3"/>
              </a:rPr>
              <a:t>https://sydney.app.kinesis.org/sessions/login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05" y="0"/>
            <a:ext cx="9160605" cy="648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31616"/>
      </p:ext>
    </p:extLst>
  </p:cSld>
  <p:clrMapOvr>
    <a:masterClrMapping/>
  </p:clrMapOvr>
</p:sld>
</file>

<file path=ppt/theme/theme1.xml><?xml version="1.0" encoding="utf-8"?>
<a:theme xmlns:a="http://schemas.openxmlformats.org/drawingml/2006/main" name="CoS pp template">
  <a:themeElements>
    <a:clrScheme name="CoS">
      <a:dk1>
        <a:srgbClr val="152128"/>
      </a:dk1>
      <a:lt1>
        <a:srgbClr val="FFFFFF"/>
      </a:lt1>
      <a:dk2>
        <a:srgbClr val="887E6E"/>
      </a:dk2>
      <a:lt2>
        <a:srgbClr val="005A84"/>
      </a:lt2>
      <a:accent1>
        <a:srgbClr val="152128"/>
      </a:accent1>
      <a:accent2>
        <a:srgbClr val="7AC143"/>
      </a:accent2>
      <a:accent3>
        <a:srgbClr val="C60C46"/>
      </a:accent3>
      <a:accent4>
        <a:srgbClr val="FDBB30"/>
      </a:accent4>
      <a:accent5>
        <a:srgbClr val="F58025"/>
      </a:accent5>
      <a:accent6>
        <a:srgbClr val="54BCE1"/>
      </a:accent6>
      <a:hlink>
        <a:srgbClr val="152128"/>
      </a:hlink>
      <a:folHlink>
        <a:srgbClr val="152128"/>
      </a:folHlink>
    </a:clrScheme>
    <a:fontScheme name="Co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tentOwner xmlns="017bb23a-92d8-4913-98ca-e9462d3a25a3">
      <UserInfo>
        <DisplayName>Laurel Betts</DisplayName>
        <AccountId>2028</AccountId>
        <AccountType/>
      </UserInfo>
    </ContentOwner>
    <TaxKeywordTaxHTField xmlns="017bb23a-92d8-4913-98ca-e9462d3a25a3">
      <Terms xmlns="http://schemas.microsoft.com/office/infopath/2007/PartnerControls">
        <TermInfo xmlns="http://schemas.microsoft.com/office/infopath/2007/PartnerControls">
          <TermName xmlns="http://schemas.microsoft.com/office/infopath/2007/PartnerControls">PowerPoint presentation</TermName>
          <TermId xmlns="http://schemas.microsoft.com/office/infopath/2007/PartnerControls">871cfdbb-f469-4329-94cd-aaefbb7099ad</TermId>
        </TermInfo>
        <TermInfo xmlns="http://schemas.microsoft.com/office/infopath/2007/PartnerControls">
          <TermName xmlns="http://schemas.microsoft.com/office/infopath/2007/PartnerControls">PowerPoint templates</TermName>
          <TermId xmlns="http://schemas.microsoft.com/office/infopath/2007/PartnerControls">21013eb0-078b-410d-a485-24d2c666c810</TermId>
        </TermInfo>
        <TermInfo xmlns="http://schemas.microsoft.com/office/infopath/2007/PartnerControls">
          <TermName xmlns="http://schemas.microsoft.com/office/infopath/2007/PartnerControls">Template</TermName>
          <TermId xmlns="http://schemas.microsoft.com/office/infopath/2007/PartnerControls">89f96dd5-40d2-4115-800c-030b46bb88ff</TermId>
        </TermInfo>
      </Terms>
    </TaxKeywordTaxHTField>
    <Review_x0020_Date xmlns="017bb23a-92d8-4913-98ca-e9462d3a25a3">2013-03-05T13:00:00+00:00</Review_x0020_Date>
    <RoutingRuleDescription xmlns="http://schemas.microsoft.com/sharepoint/v3"/>
    <TaxCatchAll xmlns="017bb23a-92d8-4913-98ca-e9462d3a25a3">
      <Value>778</Value>
      <Value>448</Value>
      <Value>83</Value>
      <Value>443</Value>
      <Value>2</Value>
      <Value>440</Value>
    </TaxCatchAll>
    <od5831de49ab4939b149a7f425d63f53 xmlns="017bb23a-92d8-4913-98ca-e9462d3a25a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City Engagement</TermName>
          <TermId xmlns="http://schemas.microsoft.com/office/infopath/2007/PartnerControls">59edcdc6-c587-4a77-aa69-86d12be3739e</TermId>
        </TermInfo>
      </Terms>
    </od5831de49ab4939b149a7f425d63f53>
    <dcaf448ae01546c8bf881a0da6148e43 xmlns="017bb23a-92d8-4913-98ca-e9462d3a25a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Communications</TermName>
          <TermId xmlns="http://schemas.microsoft.com/office/infopath/2007/PartnerControls">66bdb8c5-173b-44a1-8244-256d572ec9c4</TermId>
        </TermInfo>
      </Terms>
    </dcaf448ae01546c8bf881a0da6148e43>
    <ndfff2c9a3264c3396fef4a2e22e8b24 xmlns="017bb23a-92d8-4913-98ca-e9462d3a25a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Templates</TermName>
          <TermId xmlns="http://schemas.microsoft.com/office/infopath/2007/PartnerControls">05b52539-f731-4441-bc26-12c7cfc53227</TermId>
        </TermInfo>
      </Terms>
    </ndfff2c9a3264c3396fef4a2e22e8b24>
    <Test xmlns="017bb23a-92d8-4913-98ca-e9462d3a25a3" xsi:nil="true"/>
  </documentManagement>
</p:properti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CoS Document" ma:contentTypeID="0x01010020F905A7C59B3141992DE5F9246EC82A00ECAE95083A2EAB4BAE8F48C1C5CE7E26" ma:contentTypeVersion="25" ma:contentTypeDescription="" ma:contentTypeScope="" ma:versionID="1785137bfb94d8792e6f67f0b2c1dc8a">
  <xsd:schema xmlns:xsd="http://www.w3.org/2001/XMLSchema" xmlns:xs="http://www.w3.org/2001/XMLSchema" xmlns:p="http://schemas.microsoft.com/office/2006/metadata/properties" xmlns:ns1="http://schemas.microsoft.com/sharepoint/v3" xmlns:ns2="017bb23a-92d8-4913-98ca-e9462d3a25a3" targetNamespace="http://schemas.microsoft.com/office/2006/metadata/properties" ma:root="true" ma:fieldsID="c87f80b3d3845ccede1476797503f296" ns1:_="" ns2:_="">
    <xsd:import namespace="http://schemas.microsoft.com/sharepoint/v3"/>
    <xsd:import namespace="017bb23a-92d8-4913-98ca-e9462d3a25a3"/>
    <xsd:element name="properties">
      <xsd:complexType>
        <xsd:sequence>
          <xsd:element name="documentManagement">
            <xsd:complexType>
              <xsd:all>
                <xsd:element ref="ns2:ContentOwner"/>
                <xsd:element ref="ns2:Review_x0020_Date"/>
                <xsd:element ref="ns2:_dlc_DocIdUrl" minOccurs="0"/>
                <xsd:element ref="ns2:_dlc_DocIdPersistId" minOccurs="0"/>
                <xsd:element ref="ns1:RoutingRuleDescription"/>
                <xsd:element ref="ns2:od5831de49ab4939b149a7f425d63f53" minOccurs="0"/>
                <xsd:element ref="ns2:TaxCatchAll" minOccurs="0"/>
                <xsd:element ref="ns2:TaxCatchAllLabel" minOccurs="0"/>
                <xsd:element ref="ns2:ndfff2c9a3264c3396fef4a2e22e8b24" minOccurs="0"/>
                <xsd:element ref="ns2:_dlc_DocId" minOccurs="0"/>
                <xsd:element ref="ns2:dcaf448ae01546c8bf881a0da6148e43" minOccurs="0"/>
                <xsd:element ref="ns2:TaxKeywordTaxHTField" minOccurs="0"/>
                <xsd:element ref="ns2:Tes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8" ma:displayName="Description" ma:hidden="true" ma:internalName="RoutingRuleDescription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7bb23a-92d8-4913-98ca-e9462d3a25a3" elementFormDefault="qualified">
    <xsd:import namespace="http://schemas.microsoft.com/office/2006/documentManagement/types"/>
    <xsd:import namespace="http://schemas.microsoft.com/office/infopath/2007/PartnerControls"/>
    <xsd:element name="ContentOwner" ma:index="4" ma:displayName="Content Owner" ma:list="UserInfo" ma:SharePointGroup="0" ma:internalName="ContentOwn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view_x0020_Date" ma:index="5" ma:displayName="Review Date" ma:format="DateOnly" ma:internalName="Review_x0020_Date">
      <xsd:simpleType>
        <xsd:restriction base="dms:DateTime"/>
      </xsd:simpleType>
    </xsd:element>
    <xsd:element name="_dlc_DocIdUrl" ma:index="6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7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od5831de49ab4939b149a7f425d63f53" ma:index="12" ma:taxonomy="true" ma:internalName="od5831de49ab4939b149a7f425d63f53" ma:taxonomyFieldName="Unit" ma:displayName="Unit" ma:readOnly="false" ma:default="" ma:fieldId="{8d5831de-49ab-4939-b149-a7f425d63f53}" ma:sspId="d4276359-a4aa-4ade-80fc-18956b1434d5" ma:termSetId="84a1275e-8de5-4a67-ab77-9bf029830a4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description="" ma:hidden="true" ma:list="{91dd8fd4-1b72-4b80-89f3-d603d64c3165}" ma:internalName="TaxCatchAll" ma:showField="CatchAllData" ma:web="017bb23a-92d8-4913-98ca-e9462d3a25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4" nillable="true" ma:displayName="Taxonomy Catch All Column1" ma:description="" ma:hidden="true" ma:list="{91dd8fd4-1b72-4b80-89f3-d603d64c3165}" ma:internalName="TaxCatchAllLabel" ma:readOnly="true" ma:showField="CatchAllDataLabel" ma:web="017bb23a-92d8-4913-98ca-e9462d3a25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dfff2c9a3264c3396fef4a2e22e8b24" ma:index="16" ma:taxonomy="true" ma:internalName="ndfff2c9a3264c3396fef4a2e22e8b24" ma:taxonomyFieldName="Primary_x0020_Category" ma:displayName="Primary Category" ma:readOnly="false" ma:default="" ma:fieldId="{7dfff2c9-a326-4c33-96fe-f4a2e22e8b24}" ma:sspId="d4276359-a4aa-4ade-80fc-18956b1434d5" ma:termSetId="f482481c-7e62-46b6-8edb-7fabbf18259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19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dcaf448ae01546c8bf881a0da6148e43" ma:index="20" ma:taxonomy="true" ma:internalName="dcaf448ae01546c8bf881a0da6148e43" ma:taxonomyFieldName="Document_x0020_Category0" ma:displayName="Document Category" ma:default="" ma:fieldId="{dcaf448a-e015-46c8-bf88-1a0da6148e43}" ma:sspId="d4276359-a4aa-4ade-80fc-18956b1434d5" ma:termSetId="f482481c-7e62-46b6-8edb-7fabbf18259e" ma:anchorId="cccfe753-f701-478c-9271-fb62925b1b17" ma:open="false" ma:isKeyword="false">
      <xsd:complexType>
        <xsd:sequence>
          <xsd:element ref="pc:Terms" minOccurs="0" maxOccurs="1"/>
        </xsd:sequence>
      </xsd:complexType>
    </xsd:element>
    <xsd:element name="TaxKeywordTaxHTField" ma:index="22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est" ma:index="24" nillable="true" ma:displayName="Optional Note" ma:internalName="Tes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CDAFFF-F5A2-4730-B4F0-AC254A1E41C9}">
  <ds:schemaRefs>
    <ds:schemaRef ds:uri="http://schemas.microsoft.com/sharepoint/v3"/>
    <ds:schemaRef ds:uri="017bb23a-92d8-4913-98ca-e9462d3a25a3"/>
    <ds:schemaRef ds:uri="http://purl.org/dc/terms/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4DEF1C0-09BA-4CB6-99A0-E78C5C322AE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9EDD9E6-B82E-448D-9131-4AD4D600B94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71944DB-F551-460F-95C2-FDE5C52800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7bb23a-92d8-4913-98ca-e9462d3a25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CoS pp template</Template>
  <TotalTime>1514</TotalTime>
  <Words>257</Words>
  <Application>Microsoft Office PowerPoint</Application>
  <PresentationFormat>On-screen Show (4:3)</PresentationFormat>
  <Paragraphs>78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CoS pp template</vt:lpstr>
      <vt:lpstr>Accelerating Net-Zero High-Rise Residential Buildings in Australia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Local Government Area Emissions Tracking – CCAP 2.0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Visions &amp; Pathways 2040 – Low Carbon CRC</vt:lpstr>
      <vt:lpstr>PowerPoint Presentation</vt:lpstr>
    </vt:vector>
  </TitlesOfParts>
  <Company>City Of Sydney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Infrastructure Master Plans</dc:title>
  <dc:creator>Nik Midlam</dc:creator>
  <cp:keywords>Template; PowerPoint presentation; PowerPoint templates</cp:keywords>
  <cp:lastModifiedBy>Nik Midlam</cp:lastModifiedBy>
  <cp:revision>209</cp:revision>
  <dcterms:created xsi:type="dcterms:W3CDTF">2013-11-26T23:41:30Z</dcterms:created>
  <dcterms:modified xsi:type="dcterms:W3CDTF">2016-06-19T14:24:28Z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0x01010020F905A7C59B3141992DE5F9246EC82A00ECAE95083A2EAB4BAE8F48C1C5CE7E26</vt:lpwstr>
  </property>
  <property fmtid="{D5CDD505-2E9C-101B-9397-08002B2CF9AE}" pid="3" name="TaxKeyword">
    <vt:lpwstr>448;#PowerPoint presentation|871cfdbb-f469-4329-94cd-aaefbb7099ad;#443;#PowerPoint templates|21013eb0-078b-410d-a485-24d2c666c810;#440;#Template|89f96dd5-40d2-4115-800c-030b46bb88ff</vt:lpwstr>
  </property>
  <property fmtid="{D5CDD505-2E9C-101B-9397-08002B2CF9AE}" pid="4" name="Document Category0">
    <vt:lpwstr>778;#Communications|66bdb8c5-173b-44a1-8244-256d572ec9c4</vt:lpwstr>
  </property>
  <property fmtid="{D5CDD505-2E9C-101B-9397-08002B2CF9AE}" pid="5" name="Primary Category">
    <vt:lpwstr>83;#Templates|05b52539-f731-4441-bc26-12c7cfc53227</vt:lpwstr>
  </property>
  <property fmtid="{D5CDD505-2E9C-101B-9397-08002B2CF9AE}" pid="6" name="Unit">
    <vt:lpwstr>2;#City Engagement|59edcdc6-c587-4a77-aa69-86d12be3739e</vt:lpwstr>
  </property>
</Properties>
</file>