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p:sldMasterIdLst>
    <p:sldMasterId id="2147483660" r:id="rId1"/>
  </p:sldMasterIdLst>
  <p:notesMasterIdLst>
    <p:notesMasterId r:id="rId52"/>
  </p:notesMasterIdLst>
  <p:handoutMasterIdLst>
    <p:handoutMasterId r:id="rId53"/>
  </p:handoutMasterIdLst>
  <p:sldIdLst>
    <p:sldId id="256" r:id="rId2"/>
    <p:sldId id="278" r:id="rId3"/>
    <p:sldId id="272" r:id="rId4"/>
    <p:sldId id="288" r:id="rId5"/>
    <p:sldId id="285" r:id="rId6"/>
    <p:sldId id="322" r:id="rId7"/>
    <p:sldId id="318" r:id="rId8"/>
    <p:sldId id="319" r:id="rId9"/>
    <p:sldId id="323" r:id="rId10"/>
    <p:sldId id="325" r:id="rId11"/>
    <p:sldId id="326" r:id="rId12"/>
    <p:sldId id="314" r:id="rId13"/>
    <p:sldId id="340" r:id="rId14"/>
    <p:sldId id="341" r:id="rId15"/>
    <p:sldId id="343" r:id="rId16"/>
    <p:sldId id="342" r:id="rId17"/>
    <p:sldId id="347" r:id="rId18"/>
    <p:sldId id="348" r:id="rId19"/>
    <p:sldId id="344" r:id="rId20"/>
    <p:sldId id="345" r:id="rId21"/>
    <p:sldId id="349" r:id="rId22"/>
    <p:sldId id="350" r:id="rId23"/>
    <p:sldId id="331" r:id="rId24"/>
    <p:sldId id="327" r:id="rId25"/>
    <p:sldId id="328" r:id="rId26"/>
    <p:sldId id="329" r:id="rId27"/>
    <p:sldId id="330" r:id="rId28"/>
    <p:sldId id="333" r:id="rId29"/>
    <p:sldId id="334" r:id="rId30"/>
    <p:sldId id="337" r:id="rId31"/>
    <p:sldId id="335" r:id="rId32"/>
    <p:sldId id="338" r:id="rId33"/>
    <p:sldId id="339" r:id="rId34"/>
    <p:sldId id="351" r:id="rId35"/>
    <p:sldId id="346" r:id="rId36"/>
    <p:sldId id="320" r:id="rId37"/>
    <p:sldId id="266" r:id="rId38"/>
    <p:sldId id="265" r:id="rId39"/>
    <p:sldId id="290" r:id="rId40"/>
    <p:sldId id="268" r:id="rId41"/>
    <p:sldId id="308" r:id="rId42"/>
    <p:sldId id="301" r:id="rId43"/>
    <p:sldId id="302" r:id="rId44"/>
    <p:sldId id="306" r:id="rId45"/>
    <p:sldId id="307" r:id="rId46"/>
    <p:sldId id="300" r:id="rId47"/>
    <p:sldId id="317" r:id="rId48"/>
    <p:sldId id="270" r:id="rId49"/>
    <p:sldId id="315" r:id="rId50"/>
    <p:sldId id="332" r:id="rId5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879A836-EB66-F148-B01F-D83A52C93AC7}">
          <p14:sldIdLst>
            <p14:sldId id="256"/>
            <p14:sldId id="278"/>
            <p14:sldId id="272"/>
            <p14:sldId id="288"/>
          </p14:sldIdLst>
        </p14:section>
        <p14:section name="Findings: Interview Results - Cities" id="{F022EC04-344F-254C-BEAA-52D6510E429A}">
          <p14:sldIdLst>
            <p14:sldId id="285"/>
            <p14:sldId id="322"/>
            <p14:sldId id="318"/>
            <p14:sldId id="319"/>
            <p14:sldId id="323"/>
            <p14:sldId id="325"/>
            <p14:sldId id="326"/>
          </p14:sldIdLst>
        </p14:section>
        <p14:section name="Findings: Survey Results - Cities" id="{1F0CD2AA-9FD5-9F45-BBB4-09F689522D47}">
          <p14:sldIdLst>
            <p14:sldId id="314"/>
            <p14:sldId id="340"/>
            <p14:sldId id="341"/>
            <p14:sldId id="343"/>
            <p14:sldId id="342"/>
            <p14:sldId id="347"/>
            <p14:sldId id="348"/>
            <p14:sldId id="344"/>
            <p14:sldId id="345"/>
            <p14:sldId id="349"/>
            <p14:sldId id="350"/>
          </p14:sldIdLst>
        </p14:section>
        <p14:section name="Findings: Interview Results - Players" id="{514190E5-2B43-3E4E-A811-AA9C40C5BF14}">
          <p14:sldIdLst>
            <p14:sldId id="331"/>
            <p14:sldId id="327"/>
            <p14:sldId id="328"/>
            <p14:sldId id="329"/>
            <p14:sldId id="330"/>
            <p14:sldId id="333"/>
            <p14:sldId id="334"/>
          </p14:sldIdLst>
        </p14:section>
        <p14:section name="Profiles - Players" id="{A8B64FA6-6F94-014C-A8CD-68C89F5B85B3}">
          <p14:sldIdLst>
            <p14:sldId id="337"/>
            <p14:sldId id="335"/>
            <p14:sldId id="338"/>
            <p14:sldId id="339"/>
          </p14:sldIdLst>
        </p14:section>
        <p14:section name="Hypothesis" id="{EE4B2E84-ED39-4541-9F8B-7ADE665F9FBE}">
          <p14:sldIdLst>
            <p14:sldId id="351"/>
            <p14:sldId id="346"/>
          </p14:sldIdLst>
        </p14:section>
        <p14:section name="Next Steps" id="{E8E7558B-FADE-124E-BD1E-2E3CA52ABBCC}">
          <p14:sldIdLst>
            <p14:sldId id="320"/>
          </p14:sldIdLst>
        </p14:section>
        <p14:section name="Appendix 1 - Project Overview" id="{508997EA-5D2D-754A-9DA1-05DAC886455B}">
          <p14:sldIdLst>
            <p14:sldId id="266"/>
            <p14:sldId id="265"/>
            <p14:sldId id="290"/>
            <p14:sldId id="268"/>
          </p14:sldIdLst>
        </p14:section>
        <p14:section name="Appendix 2 - Problem Matrix" id="{73304405-8B75-7941-9521-506EF0AD705B}">
          <p14:sldIdLst>
            <p14:sldId id="308"/>
            <p14:sldId id="301"/>
            <p14:sldId id="302"/>
            <p14:sldId id="306"/>
            <p14:sldId id="307"/>
            <p14:sldId id="300"/>
            <p14:sldId id="317"/>
          </p14:sldIdLst>
        </p14:section>
        <p14:section name="Appendix 3 - Integration with Smart Cities" id="{4266F16D-E6C4-E34E-AE13-451B4FFEE807}">
          <p14:sldIdLst>
            <p14:sldId id="270"/>
            <p14:sldId id="315"/>
            <p14:sldId id="33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67" d="100"/>
          <a:sy n="67" d="100"/>
        </p:scale>
        <p:origin x="1392" y="6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947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image" Target="../media/image2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2EC8D6E-698F-F848-9318-5E091EDCA5E2}" type="datetimeFigureOut">
              <a:rPr lang="en-US" smtClean="0"/>
              <a:t>7/1/2015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1290418-A2BA-B341-8CF8-EA63E75AEADD}" type="slidenum">
              <a:rPr lang="en-US" smtClean="0"/>
              <a:t>‹#›</a:t>
            </a:fld>
            <a:endParaRPr lang="en-US"/>
          </a:p>
        </p:txBody>
      </p:sp>
    </p:spTree>
    <p:extLst>
      <p:ext uri="{BB962C8B-B14F-4D97-AF65-F5344CB8AC3E}">
        <p14:creationId xmlns:p14="http://schemas.microsoft.com/office/powerpoint/2010/main" val="2949638849"/>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79EA024-5A38-FA4B-8974-F955102E04B5}" type="datetimeFigureOut">
              <a:rPr lang="en-US" smtClean="0"/>
              <a:t>7/1/2015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567666-7CB7-3043-8D10-AD34FA96DE4D}" type="slidenum">
              <a:rPr lang="en-US" smtClean="0"/>
              <a:t>‹#›</a:t>
            </a:fld>
            <a:endParaRPr lang="en-US"/>
          </a:p>
        </p:txBody>
      </p:sp>
    </p:spTree>
    <p:extLst>
      <p:ext uri="{BB962C8B-B14F-4D97-AF65-F5344CB8AC3E}">
        <p14:creationId xmlns:p14="http://schemas.microsoft.com/office/powerpoint/2010/main" val="1517048695"/>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Cloud based civic</a:t>
            </a:r>
            <a:r>
              <a:rPr lang="en-US" baseline="0" dirty="0" smtClean="0"/>
              <a:t> engagement solutions: largest </a:t>
            </a:r>
            <a:r>
              <a:rPr lang="en-US" baseline="0" dirty="0" err="1" smtClean="0"/>
              <a:t>govtech</a:t>
            </a:r>
            <a:r>
              <a:rPr lang="en-US" baseline="0" smtClean="0"/>
              <a:t> investment - </a:t>
            </a:r>
            <a:r>
              <a:rPr lang="en-US" smtClean="0"/>
              <a:t>Accela</a:t>
            </a:r>
            <a:r>
              <a:rPr lang="en-US" dirty="0" smtClean="0"/>
              <a:t> Closes $143.5 Million in New Funding to Accelerate Civic Platform Development and Global Sales Reach</a:t>
            </a:r>
          </a:p>
        </p:txBody>
      </p:sp>
      <p:sp>
        <p:nvSpPr>
          <p:cNvPr id="4" name="Slide Number Placeholder 3"/>
          <p:cNvSpPr>
            <a:spLocks noGrp="1"/>
          </p:cNvSpPr>
          <p:nvPr>
            <p:ph type="sldNum" sz="quarter" idx="10"/>
          </p:nvPr>
        </p:nvSpPr>
        <p:spPr/>
        <p:txBody>
          <a:bodyPr/>
          <a:lstStyle/>
          <a:p>
            <a:fld id="{93567666-7CB7-3043-8D10-AD34FA96DE4D}" type="slidenum">
              <a:rPr lang="en-US" smtClean="0"/>
              <a:t>23</a:t>
            </a:fld>
            <a:endParaRPr lang="en-US"/>
          </a:p>
        </p:txBody>
      </p:sp>
    </p:spTree>
    <p:extLst>
      <p:ext uri="{BB962C8B-B14F-4D97-AF65-F5344CB8AC3E}">
        <p14:creationId xmlns:p14="http://schemas.microsoft.com/office/powerpoint/2010/main" val="3150173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67666-7CB7-3043-8D10-AD34FA96DE4D}" type="slidenum">
              <a:rPr lang="en-US" smtClean="0"/>
              <a:t>24</a:t>
            </a:fld>
            <a:endParaRPr lang="en-US"/>
          </a:p>
        </p:txBody>
      </p:sp>
    </p:spTree>
    <p:extLst>
      <p:ext uri="{BB962C8B-B14F-4D97-AF65-F5344CB8AC3E}">
        <p14:creationId xmlns:p14="http://schemas.microsoft.com/office/powerpoint/2010/main" val="32504683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67666-7CB7-3043-8D10-AD34FA96DE4D}" type="slidenum">
              <a:rPr lang="en-US" smtClean="0"/>
              <a:t>25</a:t>
            </a:fld>
            <a:endParaRPr lang="en-US"/>
          </a:p>
        </p:txBody>
      </p:sp>
    </p:spTree>
    <p:extLst>
      <p:ext uri="{BB962C8B-B14F-4D97-AF65-F5344CB8AC3E}">
        <p14:creationId xmlns:p14="http://schemas.microsoft.com/office/powerpoint/2010/main" val="3250468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67666-7CB7-3043-8D10-AD34FA96DE4D}" type="slidenum">
              <a:rPr lang="en-US" smtClean="0"/>
              <a:t>26</a:t>
            </a:fld>
            <a:endParaRPr lang="en-US"/>
          </a:p>
        </p:txBody>
      </p:sp>
    </p:spTree>
    <p:extLst>
      <p:ext uri="{BB962C8B-B14F-4D97-AF65-F5344CB8AC3E}">
        <p14:creationId xmlns:p14="http://schemas.microsoft.com/office/powerpoint/2010/main" val="3250468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67666-7CB7-3043-8D10-AD34FA96DE4D}" type="slidenum">
              <a:rPr lang="en-US" smtClean="0"/>
              <a:t>27</a:t>
            </a:fld>
            <a:endParaRPr lang="en-US"/>
          </a:p>
        </p:txBody>
      </p:sp>
    </p:spTree>
    <p:extLst>
      <p:ext uri="{BB962C8B-B14F-4D97-AF65-F5344CB8AC3E}">
        <p14:creationId xmlns:p14="http://schemas.microsoft.com/office/powerpoint/2010/main" val="32504683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3567666-7CB7-3043-8D10-AD34FA96DE4D}" type="slidenum">
              <a:rPr lang="en-US" smtClean="0"/>
              <a:t>28</a:t>
            </a:fld>
            <a:endParaRPr lang="en-US"/>
          </a:p>
        </p:txBody>
      </p:sp>
    </p:spTree>
    <p:extLst>
      <p:ext uri="{BB962C8B-B14F-4D97-AF65-F5344CB8AC3E}">
        <p14:creationId xmlns:p14="http://schemas.microsoft.com/office/powerpoint/2010/main" val="3250468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Same Side Corner Rectangle 6"/>
          <p:cNvSpPr/>
          <p:nvPr/>
        </p:nvSpPr>
        <p:spPr>
          <a:xfrm rot="16200000">
            <a:off x="1066801" y="1603786"/>
            <a:ext cx="3474720" cy="3474720"/>
          </a:xfrm>
          <a:prstGeom prst="round2SameRect">
            <a:avLst>
              <a:gd name="adj1" fmla="val 3122"/>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8" name="Group 25"/>
          <p:cNvGrpSpPr>
            <a:grpSpLocks noChangeAspect="1"/>
          </p:cNvGrpSpPr>
          <p:nvPr/>
        </p:nvGrpSpPr>
        <p:grpSpPr>
          <a:xfrm>
            <a:off x="2071048" y="2502945"/>
            <a:ext cx="1466879" cy="1676400"/>
            <a:chOff x="1230573" y="1890215"/>
            <a:chExt cx="1444388" cy="1650696"/>
          </a:xfrm>
        </p:grpSpPr>
        <p:sp>
          <p:nvSpPr>
            <p:cNvPr id="9" name="Oval 8"/>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Oval 9"/>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Oval 10"/>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Oval 11"/>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Date Placeholder 3"/>
          <p:cNvSpPr>
            <a:spLocks noGrp="1"/>
          </p:cNvSpPr>
          <p:nvPr>
            <p:ph type="dt" sz="half" idx="10"/>
          </p:nvPr>
        </p:nvSpPr>
        <p:spPr/>
        <p:txBody>
          <a:bodyPr/>
          <a:lstStyle/>
          <a:p>
            <a:fld id="{8B684DF5-3A71-D349-BBE5-E2464E84D447}" type="datetime1">
              <a:rPr lang="en-US" smtClean="0"/>
              <a:t>7/1/2015</a:t>
            </a:fld>
            <a:endParaRPr lang="en-US"/>
          </a:p>
        </p:txBody>
      </p:sp>
      <p:sp>
        <p:nvSpPr>
          <p:cNvPr id="5" name="Footer Placeholder 4"/>
          <p:cNvSpPr>
            <a:spLocks noGrp="1"/>
          </p:cNvSpPr>
          <p:nvPr>
            <p:ph type="ftr" sz="quarter" idx="11"/>
          </p:nvPr>
        </p:nvSpPr>
        <p:spPr>
          <a:xfrm>
            <a:off x="457200" y="6356350"/>
            <a:ext cx="2895600" cy="365125"/>
          </a:xfrm>
        </p:spPr>
        <p:txBody>
          <a:bodyPr/>
          <a:lstStyle/>
          <a:p>
            <a:r>
              <a:rPr lang="en-US" smtClean="0"/>
              <a:t>USDN Civic Technology Scan</a:t>
            </a:r>
            <a:endParaRPr lang="en-US"/>
          </a:p>
        </p:txBody>
      </p:sp>
      <p:sp>
        <p:nvSpPr>
          <p:cNvPr id="6" name="Slide Number Placeholder 5"/>
          <p:cNvSpPr>
            <a:spLocks noGrp="1"/>
          </p:cNvSpPr>
          <p:nvPr>
            <p:ph type="sldNum" sz="quarter" idx="12"/>
          </p:nvPr>
        </p:nvSpPr>
        <p:spPr>
          <a:xfrm>
            <a:off x="4267200" y="6356350"/>
            <a:ext cx="609600" cy="365125"/>
          </a:xfrm>
        </p:spPr>
        <p:txBody>
          <a:bodyPr vert="horz" lIns="91440" tIns="45720" rIns="91440" bIns="45720" rtlCol="0" anchor="ctr"/>
          <a:lstStyle>
            <a:lvl1pPr marL="0" algn="ctr" defTabSz="914400" rtl="0" eaLnBrk="1" latinLnBrk="0" hangingPunct="1">
              <a:defRPr sz="900" b="1" kern="1200">
                <a:solidFill>
                  <a:schemeClr val="bg1">
                    <a:lumMod val="75000"/>
                  </a:schemeClr>
                </a:solidFill>
                <a:latin typeface="+mn-lt"/>
                <a:ea typeface="+mn-ea"/>
                <a:cs typeface="+mn-cs"/>
              </a:defRPr>
            </a:lvl1pPr>
          </a:lstStyle>
          <a:p>
            <a:fld id="{D6CC888B-D9F9-4E54-B722-F151A9F45E95}" type="slidenum">
              <a:rPr lang="en-US" smtClean="0"/>
              <a:t>‹#›</a:t>
            </a:fld>
            <a:endParaRPr lang="en-US"/>
          </a:p>
        </p:txBody>
      </p:sp>
      <p:sp>
        <p:nvSpPr>
          <p:cNvPr id="13" name="Round Same Side Corner Rectangle 12"/>
          <p:cNvSpPr/>
          <p:nvPr/>
        </p:nvSpPr>
        <p:spPr>
          <a:xfrm rot="5400000" flipH="1">
            <a:off x="4572000" y="1603786"/>
            <a:ext cx="3474720" cy="3474720"/>
          </a:xfrm>
          <a:prstGeom prst="round2SameRect">
            <a:avLst>
              <a:gd name="adj1" fmla="val 3122"/>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ctrTitle"/>
          </p:nvPr>
        </p:nvSpPr>
        <p:spPr>
          <a:xfrm>
            <a:off x="4651248" y="1680881"/>
            <a:ext cx="3273552" cy="1640541"/>
          </a:xfrm>
        </p:spPr>
        <p:txBody>
          <a:bodyPr vert="horz" lIns="91440" tIns="0" rIns="91440" bIns="0" rtlCol="0" anchor="b" anchorCtr="0">
            <a:noAutofit/>
          </a:bodyPr>
          <a:lstStyle>
            <a:lvl1pPr algn="ctr" defTabSz="914400" rtl="0" eaLnBrk="1" latinLnBrk="0" hangingPunct="1">
              <a:lnSpc>
                <a:spcPts val="4000"/>
              </a:lnSpc>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4651248" y="3384176"/>
            <a:ext cx="3273552" cy="530352"/>
          </a:xfrm>
        </p:spPr>
        <p:txBody>
          <a:bodyPr vert="horz" lIns="91440" tIns="0" rIns="91440" bIns="0" rtlCol="0">
            <a:normAutofit/>
          </a:bodyPr>
          <a:lstStyle>
            <a:lvl1pPr marL="0" indent="0" algn="ctr" defTabSz="914400" rtl="0" eaLnBrk="1" latinLnBrk="0" hangingPunct="1">
              <a:spcBef>
                <a:spcPts val="0"/>
              </a:spcBef>
              <a:buClr>
                <a:schemeClr val="accent1"/>
              </a:buClr>
              <a:buSzPct val="130000"/>
              <a:buFont typeface="Wingdings" pitchFamily="2" charset="2"/>
              <a:buNone/>
              <a:defRPr sz="1400" kern="1200">
                <a:solidFill>
                  <a:schemeClr val="bg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3429001" y="450850"/>
            <a:ext cx="4922184" cy="4611688"/>
          </a:xfrm>
          <a:prstGeom prst="roundRect">
            <a:avLst>
              <a:gd name="adj" fmla="val 3826"/>
            </a:avLst>
          </a:prstGeom>
          <a:noFill/>
        </p:spPr>
        <p:txBody>
          <a:bodyPr/>
          <a:lstStyle>
            <a:lvl1pPr>
              <a:buNone/>
              <a:defRPr/>
            </a:lvl1pPr>
          </a:lstStyle>
          <a:p>
            <a:r>
              <a:rPr lang="en-US" smtClean="0"/>
              <a:t>Drag picture to placeholder or click icon to add</a:t>
            </a:r>
            <a:endParaRPr/>
          </a:p>
        </p:txBody>
      </p:sp>
      <p:sp>
        <p:nvSpPr>
          <p:cNvPr id="2" name="Title 1"/>
          <p:cNvSpPr>
            <a:spLocks noGrp="1"/>
          </p:cNvSpPr>
          <p:nvPr>
            <p:ph type="title"/>
          </p:nvPr>
        </p:nvSpPr>
        <p:spPr>
          <a:xfrm>
            <a:off x="3426758" y="5069541"/>
            <a:ext cx="4924425" cy="662519"/>
          </a:xfrm>
        </p:spPr>
        <p:txBody>
          <a:bodyPr anchor="b"/>
          <a:lstStyle>
            <a:lvl1pPr algn="l">
              <a:defRPr sz="1800" b="0"/>
            </a:lvl1pPr>
          </a:lstStyle>
          <a:p>
            <a:r>
              <a:rPr lang="en-US" smtClean="0"/>
              <a:t>Click to edit Master title style</a:t>
            </a:r>
            <a:endParaRPr/>
          </a:p>
        </p:txBody>
      </p:sp>
      <p:sp>
        <p:nvSpPr>
          <p:cNvPr id="4" name="Text Placeholder 3"/>
          <p:cNvSpPr>
            <a:spLocks noGrp="1"/>
          </p:cNvSpPr>
          <p:nvPr>
            <p:ph type="body" sz="half" idx="2"/>
          </p:nvPr>
        </p:nvSpPr>
        <p:spPr>
          <a:xfrm>
            <a:off x="3426759" y="5732060"/>
            <a:ext cx="4924425" cy="627797"/>
          </a:xfrm>
        </p:spPr>
        <p:txBody>
          <a:bodyPr/>
          <a:lstStyle>
            <a:lvl1pPr marL="0" indent="0">
              <a:spcBef>
                <a:spcPct val="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1B0E09F-A676-2149-823A-160BFF3B738A}"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with Caption, Alt.">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3021106" y="1609725"/>
            <a:ext cx="5343525" cy="2281238"/>
          </a:xfrm>
          <a:prstGeom prst="roundRect">
            <a:avLst>
              <a:gd name="adj" fmla="val 3826"/>
            </a:avLst>
          </a:prstGeom>
          <a:noFill/>
        </p:spPr>
        <p:txBody>
          <a:bodyPr/>
          <a:lstStyle>
            <a:lvl1pPr>
              <a:buNone/>
              <a:defRPr/>
            </a:lvl1pPr>
          </a:lstStyle>
          <a:p>
            <a:r>
              <a:rPr lang="en-US" smtClean="0"/>
              <a:t>Drag picture to placeholder or click icon to add</a:t>
            </a:r>
            <a:endParaRPr/>
          </a:p>
        </p:txBody>
      </p:sp>
      <p:sp>
        <p:nvSpPr>
          <p:cNvPr id="2" name="Title 1"/>
          <p:cNvSpPr>
            <a:spLocks noGrp="1"/>
          </p:cNvSpPr>
          <p:nvPr>
            <p:ph type="title"/>
          </p:nvPr>
        </p:nvSpPr>
        <p:spPr>
          <a:xfrm>
            <a:off x="2948318" y="3904812"/>
            <a:ext cx="5416313" cy="681892"/>
          </a:xfrm>
        </p:spPr>
        <p:txBody>
          <a:bodyPr anchor="b"/>
          <a:lstStyle>
            <a:lvl1pPr algn="l">
              <a:defRPr sz="1800" b="0"/>
            </a:lvl1pPr>
          </a:lstStyle>
          <a:p>
            <a:r>
              <a:rPr lang="en-US" smtClean="0"/>
              <a:t>Click to edit Master title style</a:t>
            </a:r>
            <a:endParaRPr/>
          </a:p>
        </p:txBody>
      </p:sp>
      <p:sp>
        <p:nvSpPr>
          <p:cNvPr id="4" name="Text Placeholder 3"/>
          <p:cNvSpPr>
            <a:spLocks noGrp="1"/>
          </p:cNvSpPr>
          <p:nvPr>
            <p:ph type="body" sz="half" idx="2"/>
          </p:nvPr>
        </p:nvSpPr>
        <p:spPr>
          <a:xfrm>
            <a:off x="2948319" y="4586704"/>
            <a:ext cx="5416313" cy="627797"/>
          </a:xfrm>
        </p:spPr>
        <p:txBody>
          <a:bodyPr/>
          <a:lstStyle>
            <a:lvl1pPr marL="0" indent="0">
              <a:spcBef>
                <a:spcPct val="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93AA9B5-6575-F846-A9C1-FC5A76326E14}"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12" name="Picture Placeholder 11"/>
          <p:cNvSpPr>
            <a:spLocks noGrp="1"/>
          </p:cNvSpPr>
          <p:nvPr>
            <p:ph type="pic" sz="quarter" idx="13"/>
          </p:nvPr>
        </p:nvSpPr>
        <p:spPr>
          <a:xfrm>
            <a:off x="3021106" y="443552"/>
            <a:ext cx="5343525" cy="2281238"/>
          </a:xfrm>
          <a:prstGeom prst="round2SameRect">
            <a:avLst>
              <a:gd name="adj1" fmla="val 5300"/>
              <a:gd name="adj2" fmla="val 0"/>
            </a:avLst>
          </a:prstGeom>
          <a:noFill/>
        </p:spPr>
        <p:txBody>
          <a:bodyPr/>
          <a:lstStyle>
            <a:lvl1pPr marL="0" indent="0">
              <a:buNone/>
              <a:defRPr/>
            </a:lvl1pPr>
          </a:lstStyle>
          <a:p>
            <a:r>
              <a:rPr lang="en-US" smtClean="0"/>
              <a:t>Drag picture to placeholder or click icon to add</a:t>
            </a:r>
            <a:endParaRPr/>
          </a:p>
        </p:txBody>
      </p:sp>
      <p:sp>
        <p:nvSpPr>
          <p:cNvPr id="2" name="Title 1"/>
          <p:cNvSpPr>
            <a:spLocks noGrp="1"/>
          </p:cNvSpPr>
          <p:nvPr>
            <p:ph type="title"/>
          </p:nvPr>
        </p:nvSpPr>
        <p:spPr>
          <a:xfrm>
            <a:off x="2948318" y="5055855"/>
            <a:ext cx="5416313" cy="681892"/>
          </a:xfrm>
        </p:spPr>
        <p:txBody>
          <a:bodyPr anchor="b"/>
          <a:lstStyle>
            <a:lvl1pPr algn="l">
              <a:defRPr sz="1800" b="0"/>
            </a:lvl1pPr>
          </a:lstStyle>
          <a:p>
            <a:r>
              <a:rPr lang="en-US" smtClean="0"/>
              <a:t>Click to edit Master title style</a:t>
            </a:r>
            <a:endParaRPr/>
          </a:p>
        </p:txBody>
      </p:sp>
      <p:sp>
        <p:nvSpPr>
          <p:cNvPr id="4" name="Text Placeholder 3"/>
          <p:cNvSpPr>
            <a:spLocks noGrp="1"/>
          </p:cNvSpPr>
          <p:nvPr>
            <p:ph type="body" sz="half" idx="2"/>
          </p:nvPr>
        </p:nvSpPr>
        <p:spPr>
          <a:xfrm>
            <a:off x="2948319" y="5737747"/>
            <a:ext cx="5416313" cy="627797"/>
          </a:xfrm>
        </p:spPr>
        <p:txBody>
          <a:bodyPr/>
          <a:lstStyle>
            <a:lvl1pPr marL="0" indent="0">
              <a:spcBef>
                <a:spcPct val="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E4C49FF-18B6-7B48-977A-973061EC9F3E}"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
        <p:nvSpPr>
          <p:cNvPr id="13" name="Picture Placeholder 11"/>
          <p:cNvSpPr>
            <a:spLocks noGrp="1"/>
          </p:cNvSpPr>
          <p:nvPr>
            <p:ph type="pic" sz="quarter" idx="14"/>
          </p:nvPr>
        </p:nvSpPr>
        <p:spPr>
          <a:xfrm flipH="1" flipV="1">
            <a:off x="3021106" y="2756848"/>
            <a:ext cx="2642616" cy="2281238"/>
          </a:xfrm>
          <a:prstGeom prst="round1Rect">
            <a:avLst>
              <a:gd name="adj" fmla="val 9488"/>
            </a:avLst>
          </a:prstGeom>
          <a:blipFill dpi="0" rotWithShape="0">
            <a:blip r:embed="rId2" cstate="print"/>
            <a:srcRect/>
            <a:stretch>
              <a:fillRect/>
            </a:stretch>
          </a:blipFill>
        </p:spPr>
        <p:txBody>
          <a:bodyPr vert="horz" lIns="91440" tIns="45720" rIns="91440" bIns="45720" rtlCol="0" anchor="b" anchorCtr="1">
            <a:normAutofit/>
            <a:scene3d>
              <a:camera prst="orthographicFront">
                <a:rot lat="0" lon="0" rev="10800000"/>
              </a:camera>
              <a:lightRig rig="threePt" dir="t"/>
            </a:scene3d>
          </a:bodyPr>
          <a:lstStyle>
            <a:lvl1pPr marL="0" indent="0" algn="l" defTabSz="914400" rtl="0" eaLnBrk="1" latinLnBrk="0" hangingPunct="1">
              <a:spcBef>
                <a:spcPts val="1800"/>
              </a:spcBef>
              <a:buClr>
                <a:schemeClr val="accent1"/>
              </a:buClr>
              <a:buSzPct val="130000"/>
              <a:buFont typeface="Wingdings" pitchFamily="2" charset="2"/>
              <a:buNone/>
              <a:defRPr sz="1600" kern="1200">
                <a:solidFill>
                  <a:schemeClr val="tx1">
                    <a:lumMod val="75000"/>
                    <a:lumOff val="25000"/>
                  </a:schemeClr>
                </a:solidFill>
                <a:latin typeface="+mn-lt"/>
                <a:ea typeface="+mn-ea"/>
                <a:cs typeface="+mn-cs"/>
              </a:defRPr>
            </a:lvl1pPr>
          </a:lstStyle>
          <a:p>
            <a:r>
              <a:rPr lang="en-US" smtClean="0"/>
              <a:t>Drag picture to placeholder or click icon to add</a:t>
            </a:r>
            <a:endParaRPr/>
          </a:p>
        </p:txBody>
      </p:sp>
      <p:sp>
        <p:nvSpPr>
          <p:cNvPr id="14" name="Picture Placeholder 11"/>
          <p:cNvSpPr>
            <a:spLocks noGrp="1"/>
          </p:cNvSpPr>
          <p:nvPr>
            <p:ph type="pic" sz="quarter" idx="15"/>
          </p:nvPr>
        </p:nvSpPr>
        <p:spPr>
          <a:xfrm flipV="1">
            <a:off x="5722015" y="2756848"/>
            <a:ext cx="2642616" cy="2281238"/>
          </a:xfrm>
          <a:prstGeom prst="round1Rect">
            <a:avLst>
              <a:gd name="adj" fmla="val 9488"/>
            </a:avLst>
          </a:prstGeom>
          <a:blipFill dpi="0" rotWithShape="0">
            <a:blip r:embed="rId2" cstate="print"/>
            <a:srcRect/>
            <a:stretch>
              <a:fillRect/>
            </a:stretch>
          </a:blipFill>
        </p:spPr>
        <p:txBody>
          <a:bodyPr vert="horz" lIns="91440" tIns="45720" rIns="91440" bIns="45720" rtlCol="0" anchor="b" anchorCtr="1">
            <a:normAutofit/>
            <a:scene3d>
              <a:camera prst="orthographicFront">
                <a:rot lat="0" lon="0" rev="10800000"/>
              </a:camera>
              <a:lightRig rig="threePt" dir="t"/>
            </a:scene3d>
          </a:bodyPr>
          <a:lstStyle>
            <a:lvl1pPr marL="0" indent="0" algn="l" defTabSz="914400" rtl="0" eaLnBrk="1" latinLnBrk="0" hangingPunct="1">
              <a:spcBef>
                <a:spcPts val="1800"/>
              </a:spcBef>
              <a:buClr>
                <a:schemeClr val="accent1"/>
              </a:buClr>
              <a:buSzPct val="130000"/>
              <a:buFont typeface="Wingdings" pitchFamily="2" charset="2"/>
              <a:buNone/>
              <a:defRPr sz="1600" kern="1200">
                <a:solidFill>
                  <a:schemeClr val="tx1">
                    <a:lumMod val="75000"/>
                    <a:lumOff val="25000"/>
                  </a:schemeClr>
                </a:solidFill>
                <a:latin typeface="+mn-lt"/>
                <a:ea typeface="+mn-ea"/>
                <a:cs typeface="+mn-cs"/>
              </a:defRPr>
            </a:lvl1pPr>
          </a:lstStyle>
          <a:p>
            <a:r>
              <a:rPr lang="en-US" smtClean="0"/>
              <a:t>Drag picture to placeholder or click icon to add</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4 Pictures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948318" y="5055855"/>
            <a:ext cx="5416313" cy="681892"/>
          </a:xfrm>
        </p:spPr>
        <p:txBody>
          <a:bodyPr anchor="b"/>
          <a:lstStyle>
            <a:lvl1pPr algn="l">
              <a:defRPr sz="1800" b="0"/>
            </a:lvl1pPr>
          </a:lstStyle>
          <a:p>
            <a:r>
              <a:rPr lang="en-US" smtClean="0"/>
              <a:t>Click to edit Master title style</a:t>
            </a:r>
            <a:endParaRPr/>
          </a:p>
        </p:txBody>
      </p:sp>
      <p:sp>
        <p:nvSpPr>
          <p:cNvPr id="4" name="Text Placeholder 3"/>
          <p:cNvSpPr>
            <a:spLocks noGrp="1"/>
          </p:cNvSpPr>
          <p:nvPr>
            <p:ph type="body" sz="half" idx="2"/>
          </p:nvPr>
        </p:nvSpPr>
        <p:spPr>
          <a:xfrm>
            <a:off x="2948319" y="5737747"/>
            <a:ext cx="5416313" cy="627797"/>
          </a:xfrm>
        </p:spPr>
        <p:txBody>
          <a:bodyPr/>
          <a:lstStyle>
            <a:lvl1pPr marL="0" indent="0">
              <a:spcBef>
                <a:spcPct val="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3115A67-02AD-B14A-805F-EE3BFC449172}"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
        <p:nvSpPr>
          <p:cNvPr id="13" name="Picture Placeholder 11"/>
          <p:cNvSpPr>
            <a:spLocks noGrp="1"/>
          </p:cNvSpPr>
          <p:nvPr>
            <p:ph type="pic" sz="quarter" idx="14"/>
          </p:nvPr>
        </p:nvSpPr>
        <p:spPr>
          <a:xfrm flipH="1" flipV="1">
            <a:off x="3021106" y="2756848"/>
            <a:ext cx="2642616" cy="2281238"/>
          </a:xfrm>
          <a:prstGeom prst="round1Rect">
            <a:avLst>
              <a:gd name="adj" fmla="val 9488"/>
            </a:avLst>
          </a:prstGeom>
          <a:blipFill dpi="0" rotWithShape="0">
            <a:blip r:embed="rId2" cstate="print"/>
            <a:srcRect/>
            <a:stretch>
              <a:fillRect/>
            </a:stretch>
          </a:blipFill>
        </p:spPr>
        <p:txBody>
          <a:bodyPr vert="horz" anchor="b" anchorCtr="1">
            <a:normAutofit/>
            <a:scene3d>
              <a:camera prst="orthographicFront">
                <a:rot lat="0" lon="0" rev="10800000"/>
              </a:camera>
              <a:lightRig rig="threePt" dir="t"/>
            </a:scene3d>
          </a:bodyPr>
          <a:lstStyle>
            <a:lvl1pPr marL="0" indent="0">
              <a:buNone/>
              <a:defRPr sz="1600"/>
            </a:lvl1pPr>
          </a:lstStyle>
          <a:p>
            <a:r>
              <a:rPr lang="en-US" smtClean="0"/>
              <a:t>Drag picture to placeholder or click icon to add</a:t>
            </a:r>
            <a:endParaRPr/>
          </a:p>
        </p:txBody>
      </p:sp>
      <p:sp>
        <p:nvSpPr>
          <p:cNvPr id="14" name="Picture Placeholder 11"/>
          <p:cNvSpPr>
            <a:spLocks noGrp="1"/>
          </p:cNvSpPr>
          <p:nvPr>
            <p:ph type="pic" sz="quarter" idx="15"/>
          </p:nvPr>
        </p:nvSpPr>
        <p:spPr>
          <a:xfrm flipV="1">
            <a:off x="5723362" y="2756848"/>
            <a:ext cx="2642616" cy="2281238"/>
          </a:xfrm>
          <a:prstGeom prst="round1Rect">
            <a:avLst>
              <a:gd name="adj" fmla="val 9488"/>
            </a:avLst>
          </a:prstGeom>
          <a:blipFill dpi="0" rotWithShape="0">
            <a:blip r:embed="rId2" cstate="print"/>
            <a:srcRect/>
            <a:stretch>
              <a:fillRect/>
            </a:stretch>
          </a:blipFill>
        </p:spPr>
        <p:txBody>
          <a:bodyPr vert="horz" anchor="b" anchorCtr="1">
            <a:normAutofit/>
            <a:scene3d>
              <a:camera prst="orthographicFront">
                <a:rot lat="0" lon="0" rev="10800000"/>
              </a:camera>
              <a:lightRig rig="threePt" dir="t"/>
            </a:scene3d>
          </a:bodyPr>
          <a:lstStyle>
            <a:lvl1pPr marL="0" indent="0">
              <a:buNone/>
              <a:defRPr sz="1600"/>
            </a:lvl1pPr>
          </a:lstStyle>
          <a:p>
            <a:r>
              <a:rPr lang="en-US" smtClean="0"/>
              <a:t>Drag picture to placeholder or click icon to add</a:t>
            </a:r>
            <a:endParaRPr/>
          </a:p>
        </p:txBody>
      </p:sp>
      <p:sp>
        <p:nvSpPr>
          <p:cNvPr id="10" name="Picture Placeholder 11"/>
          <p:cNvSpPr>
            <a:spLocks noGrp="1"/>
          </p:cNvSpPr>
          <p:nvPr>
            <p:ph type="pic" sz="quarter" idx="16"/>
          </p:nvPr>
        </p:nvSpPr>
        <p:spPr>
          <a:xfrm flipH="1">
            <a:off x="3021106" y="437202"/>
            <a:ext cx="2642616" cy="2281238"/>
          </a:xfrm>
          <a:prstGeom prst="round1Rect">
            <a:avLst>
              <a:gd name="adj" fmla="val 9488"/>
            </a:avLst>
          </a:prstGeom>
          <a:blipFill dpi="0" rotWithShape="0">
            <a:blip r:embed="rId2" cstate="print"/>
            <a:srcRect/>
            <a:stretch>
              <a:fillRect/>
            </a:stretch>
          </a:blipFill>
        </p:spPr>
        <p:txBody>
          <a:bodyPr vert="horz" anchor="t" anchorCtr="1">
            <a:normAutofit/>
          </a:bodyPr>
          <a:lstStyle>
            <a:lvl1pPr marL="0" indent="0">
              <a:buNone/>
              <a:defRPr sz="1600"/>
            </a:lvl1pPr>
          </a:lstStyle>
          <a:p>
            <a:r>
              <a:rPr lang="en-US" smtClean="0"/>
              <a:t>Drag picture to placeholder or click icon to add</a:t>
            </a:r>
            <a:endParaRPr/>
          </a:p>
        </p:txBody>
      </p:sp>
      <p:sp>
        <p:nvSpPr>
          <p:cNvPr id="11" name="Picture Placeholder 11"/>
          <p:cNvSpPr>
            <a:spLocks noGrp="1"/>
          </p:cNvSpPr>
          <p:nvPr>
            <p:ph type="pic" sz="quarter" idx="17"/>
          </p:nvPr>
        </p:nvSpPr>
        <p:spPr>
          <a:xfrm>
            <a:off x="5723362" y="437202"/>
            <a:ext cx="2642616" cy="2281238"/>
          </a:xfrm>
          <a:prstGeom prst="round1Rect">
            <a:avLst>
              <a:gd name="adj" fmla="val 9488"/>
            </a:avLst>
          </a:prstGeom>
          <a:blipFill dpi="0" rotWithShape="0">
            <a:blip r:embed="rId2" cstate="print"/>
            <a:srcRect/>
            <a:stretch>
              <a:fillRect/>
            </a:stretch>
          </a:blipFill>
        </p:spPr>
        <p:txBody>
          <a:bodyPr vert="horz" anchor="t" anchorCtr="1">
            <a:normAutofit/>
          </a:bodyPr>
          <a:lstStyle>
            <a:lvl1pPr marL="0" indent="0">
              <a:buNone/>
              <a:defRPr sz="1600"/>
            </a:lvl1pPr>
          </a:lstStyle>
          <a:p>
            <a:r>
              <a:rPr lang="en-US" smtClean="0"/>
              <a:t>Drag picture to placeholder or click icon to add</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2 Pictures, 2 Captions">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840505" y="1112198"/>
            <a:ext cx="2524126" cy="1998756"/>
          </a:xfrm>
        </p:spPr>
        <p:txBody>
          <a:bodyPr/>
          <a:lstStyle>
            <a:lvl1pPr marL="0" indent="0">
              <a:spcBef>
                <a:spcPts val="60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B6CF17-054D-9140-8CEA-D3B388DFEB85}"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
        <p:nvSpPr>
          <p:cNvPr id="12" name="Picture Placeholder 11"/>
          <p:cNvSpPr>
            <a:spLocks noGrp="1"/>
          </p:cNvSpPr>
          <p:nvPr>
            <p:ph type="pic" sz="quarter" idx="13"/>
          </p:nvPr>
        </p:nvSpPr>
        <p:spPr>
          <a:xfrm>
            <a:off x="3021107" y="443551"/>
            <a:ext cx="2743200" cy="2968389"/>
          </a:xfrm>
          <a:prstGeom prst="round2SameRect">
            <a:avLst>
              <a:gd name="adj1" fmla="val 5300"/>
              <a:gd name="adj2" fmla="val 0"/>
            </a:avLst>
          </a:prstGeom>
          <a:noFill/>
        </p:spPr>
        <p:txBody>
          <a:bodyPr anchor="t" anchorCtr="1">
            <a:normAutofit/>
          </a:bodyPr>
          <a:lstStyle>
            <a:lvl1pPr marL="0" indent="0">
              <a:buNone/>
              <a:defRPr sz="1600"/>
            </a:lvl1pPr>
          </a:lstStyle>
          <a:p>
            <a:r>
              <a:rPr lang="en-US" smtClean="0"/>
              <a:t>Drag picture to placeholder or click icon to add</a:t>
            </a:r>
            <a:endParaRPr/>
          </a:p>
        </p:txBody>
      </p:sp>
      <p:sp>
        <p:nvSpPr>
          <p:cNvPr id="15" name="Picture Placeholder 11"/>
          <p:cNvSpPr>
            <a:spLocks noGrp="1"/>
          </p:cNvSpPr>
          <p:nvPr>
            <p:ph type="pic" sz="quarter" idx="14"/>
          </p:nvPr>
        </p:nvSpPr>
        <p:spPr>
          <a:xfrm flipV="1">
            <a:off x="3021107" y="3442648"/>
            <a:ext cx="2743200" cy="2968389"/>
          </a:xfrm>
          <a:prstGeom prst="round2SameRect">
            <a:avLst>
              <a:gd name="adj1" fmla="val 5300"/>
              <a:gd name="adj2" fmla="val 0"/>
            </a:avLst>
          </a:prstGeom>
          <a:blipFill dpi="0" rotWithShape="0">
            <a:blip r:embed="rId2" cstate="print"/>
            <a:srcRect/>
            <a:stretch>
              <a:fillRect/>
            </a:stretch>
          </a:blipFill>
        </p:spPr>
        <p:txBody>
          <a:bodyPr anchor="b" anchorCtr="1">
            <a:normAutofit/>
            <a:scene3d>
              <a:camera prst="orthographicFront">
                <a:rot lat="0" lon="0" rev="10800000"/>
              </a:camera>
              <a:lightRig rig="threePt" dir="t"/>
            </a:scene3d>
          </a:bodyPr>
          <a:lstStyle>
            <a:lvl1pPr marL="0" indent="0">
              <a:buNone/>
              <a:defRPr sz="1600"/>
            </a:lvl1pPr>
          </a:lstStyle>
          <a:p>
            <a:r>
              <a:rPr lang="en-US" smtClean="0"/>
              <a:t>Drag picture to placeholder or click icon to add</a:t>
            </a:r>
            <a:endParaRPr/>
          </a:p>
        </p:txBody>
      </p:sp>
      <p:sp>
        <p:nvSpPr>
          <p:cNvPr id="17" name="Text Placeholder 3"/>
          <p:cNvSpPr>
            <a:spLocks noGrp="1"/>
          </p:cNvSpPr>
          <p:nvPr>
            <p:ph type="body" sz="half" idx="15"/>
          </p:nvPr>
        </p:nvSpPr>
        <p:spPr>
          <a:xfrm>
            <a:off x="5840505" y="4108759"/>
            <a:ext cx="2524126" cy="1998756"/>
          </a:xfrm>
        </p:spPr>
        <p:txBody>
          <a:bodyPr/>
          <a:lstStyle>
            <a:lvl1pPr marL="0" indent="0">
              <a:spcBef>
                <a:spcPts val="60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1" name="Text Placeholder 3"/>
          <p:cNvSpPr>
            <a:spLocks noGrp="1"/>
          </p:cNvSpPr>
          <p:nvPr>
            <p:ph type="body" sz="half" idx="16"/>
          </p:nvPr>
        </p:nvSpPr>
        <p:spPr>
          <a:xfrm>
            <a:off x="5840505" y="3442648"/>
            <a:ext cx="2524126" cy="674687"/>
          </a:xfrm>
        </p:spPr>
        <p:txBody>
          <a:bodyPr vert="horz" lIns="91440" tIns="45720" rIns="91440" bIns="45720" rtlCol="0" anchor="b" anchorCtr="0">
            <a:noAutofit/>
          </a:bodyPr>
          <a:lstStyle>
            <a:lvl1pPr marL="0" indent="0" algn="l" defTabSz="914400" rtl="0" eaLnBrk="1" latinLnBrk="0" hangingPunct="1">
              <a:spcBef>
                <a:spcPct val="0"/>
              </a:spcBef>
              <a:buNone/>
              <a:defRPr sz="1800" b="0" kern="120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Text Placeholder 3"/>
          <p:cNvSpPr>
            <a:spLocks noGrp="1"/>
          </p:cNvSpPr>
          <p:nvPr>
            <p:ph type="body" sz="half" idx="17"/>
          </p:nvPr>
        </p:nvSpPr>
        <p:spPr>
          <a:xfrm>
            <a:off x="5840505" y="443551"/>
            <a:ext cx="2524126" cy="674687"/>
          </a:xfrm>
        </p:spPr>
        <p:txBody>
          <a:bodyPr vert="horz" lIns="91440" tIns="45720" rIns="91440" bIns="45720" rtlCol="0" anchor="b" anchorCtr="0">
            <a:noAutofit/>
          </a:bodyPr>
          <a:lstStyle>
            <a:lvl1pPr marL="0" indent="0" algn="l" defTabSz="914400" rtl="0" eaLnBrk="1" latinLnBrk="0" hangingPunct="1">
              <a:spcBef>
                <a:spcPct val="0"/>
              </a:spcBef>
              <a:buNone/>
              <a:defRPr sz="1800" b="0" kern="120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s, 3 Captions">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5840505" y="1112198"/>
            <a:ext cx="2524126" cy="989959"/>
          </a:xfrm>
        </p:spPr>
        <p:txBody>
          <a:bodyPr/>
          <a:lstStyle>
            <a:lvl1pPr marL="0" indent="0">
              <a:spcBef>
                <a:spcPts val="30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3D6CB1B-6FA7-F148-905F-41636467BC5D}"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
        <p:nvSpPr>
          <p:cNvPr id="12" name="Picture Placeholder 11"/>
          <p:cNvSpPr>
            <a:spLocks noGrp="1"/>
          </p:cNvSpPr>
          <p:nvPr>
            <p:ph type="pic" sz="quarter" idx="13"/>
          </p:nvPr>
        </p:nvSpPr>
        <p:spPr>
          <a:xfrm>
            <a:off x="3021107" y="443551"/>
            <a:ext cx="2743200" cy="1956816"/>
          </a:xfrm>
          <a:prstGeom prst="round2SameRect">
            <a:avLst>
              <a:gd name="adj1" fmla="val 5300"/>
              <a:gd name="adj2" fmla="val 0"/>
            </a:avLst>
          </a:prstGeom>
          <a:noFill/>
        </p:spPr>
        <p:txBody>
          <a:bodyPr anchor="t" anchorCtr="1">
            <a:normAutofit/>
          </a:bodyPr>
          <a:lstStyle>
            <a:lvl1pPr marL="0" indent="0">
              <a:buNone/>
              <a:defRPr sz="1600"/>
            </a:lvl1pPr>
          </a:lstStyle>
          <a:p>
            <a:r>
              <a:rPr lang="en-US" smtClean="0"/>
              <a:t>Drag picture to placeholder or click icon to add</a:t>
            </a:r>
            <a:endParaRPr/>
          </a:p>
        </p:txBody>
      </p:sp>
      <p:sp>
        <p:nvSpPr>
          <p:cNvPr id="15" name="Picture Placeholder 11"/>
          <p:cNvSpPr>
            <a:spLocks noGrp="1"/>
          </p:cNvSpPr>
          <p:nvPr>
            <p:ph type="pic" sz="quarter" idx="14"/>
          </p:nvPr>
        </p:nvSpPr>
        <p:spPr>
          <a:xfrm flipV="1">
            <a:off x="3021107" y="4462815"/>
            <a:ext cx="2743200" cy="1956816"/>
          </a:xfrm>
          <a:prstGeom prst="round2SameRect">
            <a:avLst>
              <a:gd name="adj1" fmla="val 5300"/>
              <a:gd name="adj2" fmla="val 0"/>
            </a:avLst>
          </a:prstGeom>
          <a:blipFill dpi="0" rotWithShape="0">
            <a:blip r:embed="rId2" cstate="print"/>
            <a:srcRect/>
            <a:stretch>
              <a:fillRect/>
            </a:stretch>
          </a:blipFill>
        </p:spPr>
        <p:txBody>
          <a:bodyPr anchor="b" anchorCtr="1">
            <a:normAutofit/>
            <a:scene3d>
              <a:camera prst="orthographicFront">
                <a:rot lat="0" lon="0" rev="10800000"/>
              </a:camera>
              <a:lightRig rig="threePt" dir="t"/>
            </a:scene3d>
          </a:bodyPr>
          <a:lstStyle>
            <a:lvl1pPr marL="0" indent="0">
              <a:buNone/>
              <a:defRPr sz="1600"/>
            </a:lvl1pPr>
          </a:lstStyle>
          <a:p>
            <a:r>
              <a:rPr lang="en-US" smtClean="0"/>
              <a:t>Drag picture to placeholder or click icon to add</a:t>
            </a:r>
            <a:endParaRPr/>
          </a:p>
        </p:txBody>
      </p:sp>
      <p:sp>
        <p:nvSpPr>
          <p:cNvPr id="22" name="Text Placeholder 3"/>
          <p:cNvSpPr>
            <a:spLocks noGrp="1"/>
          </p:cNvSpPr>
          <p:nvPr>
            <p:ph type="body" sz="half" idx="17"/>
          </p:nvPr>
        </p:nvSpPr>
        <p:spPr>
          <a:xfrm>
            <a:off x="5840505" y="443551"/>
            <a:ext cx="2524126" cy="674687"/>
          </a:xfrm>
        </p:spPr>
        <p:txBody>
          <a:bodyPr vert="horz" lIns="91440" tIns="45720" rIns="91440" bIns="45720" rtlCol="0" anchor="b" anchorCtr="0">
            <a:noAutofit/>
          </a:bodyPr>
          <a:lstStyle>
            <a:lvl1pPr marL="0" indent="0" algn="l" defTabSz="914400" rtl="0" eaLnBrk="1" latinLnBrk="0" hangingPunct="1">
              <a:spcBef>
                <a:spcPct val="0"/>
              </a:spcBef>
              <a:buNone/>
              <a:defRPr sz="1800" b="0" kern="120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Picture Placeholder 11"/>
          <p:cNvSpPr>
            <a:spLocks noGrp="1"/>
          </p:cNvSpPr>
          <p:nvPr>
            <p:ph type="pic" sz="quarter" idx="18"/>
          </p:nvPr>
        </p:nvSpPr>
        <p:spPr>
          <a:xfrm>
            <a:off x="3021107" y="2452048"/>
            <a:ext cx="2743200" cy="1956816"/>
          </a:xfrm>
          <a:prstGeom prst="rect">
            <a:avLst/>
          </a:prstGeom>
          <a:noFill/>
        </p:spPr>
        <p:txBody>
          <a:bodyPr anchor="t" anchorCtr="1">
            <a:normAutofit/>
          </a:bodyPr>
          <a:lstStyle>
            <a:lvl1pPr marL="0" indent="0">
              <a:buNone/>
              <a:defRPr sz="1600"/>
            </a:lvl1pPr>
          </a:lstStyle>
          <a:p>
            <a:r>
              <a:rPr lang="en-US" smtClean="0"/>
              <a:t>Drag picture to placeholder or click icon to add</a:t>
            </a:r>
            <a:endParaRPr/>
          </a:p>
        </p:txBody>
      </p:sp>
      <p:sp>
        <p:nvSpPr>
          <p:cNvPr id="13" name="Text Placeholder 3"/>
          <p:cNvSpPr>
            <a:spLocks noGrp="1"/>
          </p:cNvSpPr>
          <p:nvPr>
            <p:ph type="body" sz="half" idx="19"/>
          </p:nvPr>
        </p:nvSpPr>
        <p:spPr>
          <a:xfrm>
            <a:off x="5840505" y="3133941"/>
            <a:ext cx="2524126" cy="989959"/>
          </a:xfrm>
        </p:spPr>
        <p:txBody>
          <a:bodyPr/>
          <a:lstStyle>
            <a:lvl1pPr marL="0" indent="0">
              <a:spcBef>
                <a:spcPts val="30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3"/>
          <p:cNvSpPr>
            <a:spLocks noGrp="1"/>
          </p:cNvSpPr>
          <p:nvPr>
            <p:ph type="body" sz="half" idx="20"/>
          </p:nvPr>
        </p:nvSpPr>
        <p:spPr>
          <a:xfrm>
            <a:off x="5840505" y="2452048"/>
            <a:ext cx="2524126" cy="674687"/>
          </a:xfrm>
        </p:spPr>
        <p:txBody>
          <a:bodyPr vert="horz" lIns="91440" tIns="45720" rIns="91440" bIns="45720" rtlCol="0" anchor="b" anchorCtr="0">
            <a:noAutofit/>
          </a:bodyPr>
          <a:lstStyle>
            <a:lvl1pPr marL="0" indent="0" algn="l" defTabSz="914400" rtl="0" eaLnBrk="1" latinLnBrk="0" hangingPunct="1">
              <a:spcBef>
                <a:spcPct val="0"/>
              </a:spcBef>
              <a:buNone/>
              <a:defRPr sz="1800" b="0" kern="120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Text Placeholder 3"/>
          <p:cNvSpPr>
            <a:spLocks noGrp="1"/>
          </p:cNvSpPr>
          <p:nvPr>
            <p:ph type="body" sz="half" idx="21"/>
          </p:nvPr>
        </p:nvSpPr>
        <p:spPr>
          <a:xfrm>
            <a:off x="5840505" y="5135813"/>
            <a:ext cx="2524126" cy="989959"/>
          </a:xfrm>
        </p:spPr>
        <p:txBody>
          <a:bodyPr/>
          <a:lstStyle>
            <a:lvl1pPr marL="0" indent="0">
              <a:spcBef>
                <a:spcPts val="300"/>
              </a:spcBef>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8" name="Text Placeholder 3"/>
          <p:cNvSpPr>
            <a:spLocks noGrp="1"/>
          </p:cNvSpPr>
          <p:nvPr>
            <p:ph type="body" sz="half" idx="22"/>
          </p:nvPr>
        </p:nvSpPr>
        <p:spPr>
          <a:xfrm>
            <a:off x="5840505" y="4462815"/>
            <a:ext cx="2524126" cy="674687"/>
          </a:xfrm>
        </p:spPr>
        <p:txBody>
          <a:bodyPr vert="horz" lIns="91440" tIns="45720" rIns="91440" bIns="45720" rtlCol="0" anchor="b" anchorCtr="0">
            <a:noAutofit/>
          </a:bodyPr>
          <a:lstStyle>
            <a:lvl1pPr marL="0" indent="0" algn="l" defTabSz="914400" rtl="0" eaLnBrk="1" latinLnBrk="0" hangingPunct="1">
              <a:spcBef>
                <a:spcPct val="0"/>
              </a:spcBef>
              <a:buNone/>
              <a:defRPr sz="1800" b="0" kern="120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440206" y="685800"/>
            <a:ext cx="4924424" cy="886968"/>
          </a:xfrm>
        </p:spPr>
        <p:txBody>
          <a:bodyPr/>
          <a:lstStyle/>
          <a:p>
            <a:r>
              <a:rPr lang="en-US" smtClean="0"/>
              <a:t>Click to edit Master title style</a:t>
            </a:r>
            <a:endParaRPr/>
          </a:p>
        </p:txBody>
      </p:sp>
      <p:sp>
        <p:nvSpPr>
          <p:cNvPr id="3" name="Vertical Text Placeholder 2"/>
          <p:cNvSpPr>
            <a:spLocks noGrp="1"/>
          </p:cNvSpPr>
          <p:nvPr>
            <p:ph type="body" orient="vert" idx="1"/>
          </p:nvPr>
        </p:nvSpPr>
        <p:spPr>
          <a:xfrm>
            <a:off x="3440206" y="2020888"/>
            <a:ext cx="4924425" cy="4106862"/>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22C29CBA-86FB-C44C-AE93-CAC0B1BC60AD}"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24800" y="750580"/>
            <a:ext cx="914400" cy="5381934"/>
          </a:xfrm>
        </p:spPr>
        <p:txBody>
          <a:bodyPr vert="eaVert"/>
          <a:lstStyle/>
          <a:p>
            <a:r>
              <a:rPr lang="en-US" smtClean="0"/>
              <a:t>Click to edit Master title style</a:t>
            </a:r>
            <a:endParaRPr/>
          </a:p>
        </p:txBody>
      </p:sp>
      <p:sp>
        <p:nvSpPr>
          <p:cNvPr id="3" name="Vertical Text Placeholder 2"/>
          <p:cNvSpPr>
            <a:spLocks noGrp="1"/>
          </p:cNvSpPr>
          <p:nvPr>
            <p:ph type="body" orient="vert" idx="1"/>
          </p:nvPr>
        </p:nvSpPr>
        <p:spPr>
          <a:xfrm>
            <a:off x="3467100" y="749300"/>
            <a:ext cx="3924300" cy="5376863"/>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540030A9-520C-514E-9173-0997AE43C31E}"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normAutofit/>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ith Pictur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C406B1E5-AB27-9245-B966-7C7DB6A0BCC6}"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a:xfrm>
            <a:off x="4267200" y="6356350"/>
            <a:ext cx="609600" cy="365125"/>
          </a:xfrm>
        </p:spPr>
        <p:txBody>
          <a:bodyPr/>
          <a:lstStyle>
            <a:lvl1pPr algn="ctr">
              <a:defRPr sz="900">
                <a:solidFill>
                  <a:schemeClr val="bg1">
                    <a:lumMod val="75000"/>
                  </a:schemeClr>
                </a:solidFill>
              </a:defRPr>
            </a:lvl1pPr>
          </a:lstStyle>
          <a:p>
            <a:fld id="{D6CC888B-D9F9-4E54-B722-F151A9F45E95}" type="slidenum">
              <a:rPr lang="en-US" smtClean="0"/>
              <a:t>‹#›</a:t>
            </a:fld>
            <a:endParaRPr lang="en-US"/>
          </a:p>
        </p:txBody>
      </p:sp>
      <p:sp>
        <p:nvSpPr>
          <p:cNvPr id="7" name="Round Same Side Corner Rectangle 6"/>
          <p:cNvSpPr/>
          <p:nvPr/>
        </p:nvSpPr>
        <p:spPr>
          <a:xfrm rot="16200000">
            <a:off x="1066801" y="1603786"/>
            <a:ext cx="3474720" cy="3474720"/>
          </a:xfrm>
          <a:prstGeom prst="round2SameRect">
            <a:avLst>
              <a:gd name="adj1" fmla="val 3122"/>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Picture Placeholder 8"/>
          <p:cNvSpPr>
            <a:spLocks noGrp="1"/>
          </p:cNvSpPr>
          <p:nvPr>
            <p:ph type="pic" sz="quarter" idx="13"/>
          </p:nvPr>
        </p:nvSpPr>
        <p:spPr>
          <a:xfrm rot="5400000">
            <a:off x="4585448" y="1603786"/>
            <a:ext cx="3474720" cy="3474720"/>
          </a:xfrm>
          <a:prstGeom prst="round2SameRect">
            <a:avLst>
              <a:gd name="adj1" fmla="val 3096"/>
              <a:gd name="adj2" fmla="val 0"/>
            </a:avLst>
          </a:prstGeom>
          <a:blipFill dpi="0" rotWithShape="0">
            <a:blip r:embed="rId2" cstate="print"/>
            <a:srcRect/>
            <a:stretch>
              <a:fillRect/>
            </a:stretch>
          </a:blipFill>
          <a:ln>
            <a:noFill/>
          </a:ln>
        </p:spPr>
        <p:txBody>
          <a:bodyPr vert="vert270"/>
          <a:lstStyle>
            <a:lvl1pPr marL="0" indent="0">
              <a:buNone/>
              <a:defRPr/>
            </a:lvl1pPr>
          </a:lstStyle>
          <a:p>
            <a:r>
              <a:rPr lang="en-US" smtClean="0"/>
              <a:t>Drag picture to placeholder or click icon to add</a:t>
            </a:r>
            <a:endParaRPr/>
          </a:p>
        </p:txBody>
      </p:sp>
      <p:grpSp>
        <p:nvGrpSpPr>
          <p:cNvPr id="8" name="Group 25"/>
          <p:cNvGrpSpPr>
            <a:grpSpLocks noChangeAspect="1"/>
          </p:cNvGrpSpPr>
          <p:nvPr/>
        </p:nvGrpSpPr>
        <p:grpSpPr>
          <a:xfrm>
            <a:off x="2071048" y="1842448"/>
            <a:ext cx="1466879" cy="1676400"/>
            <a:chOff x="1230573" y="1890215"/>
            <a:chExt cx="1444388" cy="1650696"/>
          </a:xfrm>
        </p:grpSpPr>
        <p:sp>
          <p:nvSpPr>
            <p:cNvPr id="27" name="Oval 26"/>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8" name="Oval 27"/>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9" name="Oval 28"/>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30" name="Oval 29"/>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2" name="Title 1"/>
          <p:cNvSpPr>
            <a:spLocks noGrp="1"/>
          </p:cNvSpPr>
          <p:nvPr>
            <p:ph type="ctrTitle"/>
          </p:nvPr>
        </p:nvSpPr>
        <p:spPr>
          <a:xfrm>
            <a:off x="1156447" y="3114115"/>
            <a:ext cx="3276600" cy="1162050"/>
          </a:xfrm>
        </p:spPr>
        <p:txBody>
          <a:bodyPr tIns="0" bIns="0" anchor="b" anchorCtr="0">
            <a:noAutofit/>
          </a:bodyPr>
          <a:lstStyle>
            <a:lvl1pPr algn="ctr">
              <a:lnSpc>
                <a:spcPts val="4000"/>
              </a:lnSpc>
              <a:defRPr sz="3600">
                <a:solidFill>
                  <a:schemeClr val="bg1"/>
                </a:solidFill>
              </a:defRPr>
            </a:lvl1pPr>
          </a:lstStyle>
          <a:p>
            <a:r>
              <a:rPr lang="en-US" smtClean="0"/>
              <a:t>Click to edit Master title style</a:t>
            </a:r>
            <a:endParaRPr/>
          </a:p>
        </p:txBody>
      </p:sp>
      <p:sp>
        <p:nvSpPr>
          <p:cNvPr id="3" name="Subtitle 2"/>
          <p:cNvSpPr>
            <a:spLocks noGrp="1"/>
          </p:cNvSpPr>
          <p:nvPr>
            <p:ph type="subTitle" idx="1"/>
          </p:nvPr>
        </p:nvSpPr>
        <p:spPr>
          <a:xfrm>
            <a:off x="1156447" y="4343400"/>
            <a:ext cx="3276600" cy="533400"/>
          </a:xfrm>
        </p:spPr>
        <p:txBody>
          <a:bodyPr tIns="0" bIns="0">
            <a:normAutofit/>
          </a:bodyPr>
          <a:lstStyle>
            <a:lvl1pPr marL="0" indent="0" algn="ctr">
              <a:spcBef>
                <a:spcPct val="0"/>
              </a:spcBef>
              <a:buNone/>
              <a:defRPr sz="1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Section Header">
    <p:spTree>
      <p:nvGrpSpPr>
        <p:cNvPr id="1" name=""/>
        <p:cNvGrpSpPr/>
        <p:nvPr/>
      </p:nvGrpSpPr>
      <p:grpSpPr>
        <a:xfrm>
          <a:off x="0" y="0"/>
          <a:ext cx="0" cy="0"/>
          <a:chOff x="0" y="0"/>
          <a:chExt cx="0" cy="0"/>
        </a:xfrm>
      </p:grpSpPr>
      <p:grpSp>
        <p:nvGrpSpPr>
          <p:cNvPr id="8" name="Group 16"/>
          <p:cNvGrpSpPr/>
          <p:nvPr/>
        </p:nvGrpSpPr>
        <p:grpSpPr>
          <a:xfrm>
            <a:off x="222912" y="1254456"/>
            <a:ext cx="7892388" cy="3918778"/>
            <a:chOff x="222912" y="1254456"/>
            <a:chExt cx="7892388" cy="3918778"/>
          </a:xfrm>
        </p:grpSpPr>
        <p:sp>
          <p:nvSpPr>
            <p:cNvPr id="7" name="Rounded Rectangle 6"/>
            <p:cNvSpPr/>
            <p:nvPr/>
          </p:nvSpPr>
          <p:spPr>
            <a:xfrm>
              <a:off x="1028700" y="1600200"/>
              <a:ext cx="7086600" cy="3474720"/>
            </a:xfrm>
            <a:prstGeom prst="roundRect">
              <a:avLst>
                <a:gd name="adj" fmla="val 3122"/>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9" name="Group 9"/>
            <p:cNvGrpSpPr/>
            <p:nvPr/>
          </p:nvGrpSpPr>
          <p:grpSpPr>
            <a:xfrm>
              <a:off x="222912" y="1254456"/>
              <a:ext cx="3429000" cy="3918778"/>
              <a:chOff x="1230573" y="1890215"/>
              <a:chExt cx="1444388" cy="1650696"/>
            </a:xfrm>
          </p:grpSpPr>
          <p:sp>
            <p:nvSpPr>
              <p:cNvPr id="11" name="Oval 10"/>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Oval 12"/>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Oval 14"/>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Oval 15"/>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a:xfrm>
            <a:off x="3724182" y="2021541"/>
            <a:ext cx="4200618" cy="1362075"/>
          </a:xfrm>
        </p:spPr>
        <p:txBody>
          <a:bodyPr vert="horz" lIns="91440" tIns="0" rIns="91440" bIns="0" rtlCol="0" anchor="b" anchorCtr="0">
            <a:noAutofit/>
          </a:bodyPr>
          <a:lstStyle>
            <a:lvl1pPr algn="r" defTabSz="914400" rtl="0" eaLnBrk="1" latinLnBrk="0" hangingPunct="1">
              <a:lnSpc>
                <a:spcPts val="4000"/>
              </a:lnSpc>
              <a:spcBef>
                <a:spcPct val="0"/>
              </a:spcBef>
              <a:buNone/>
              <a:defRPr sz="3600" kern="1200">
                <a:solidFill>
                  <a:schemeClr val="bg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3321424" y="3388659"/>
            <a:ext cx="4603376" cy="1083328"/>
          </a:xfrm>
        </p:spPr>
        <p:txBody>
          <a:bodyPr vert="horz" lIns="91440" tIns="0" rIns="91440" bIns="0" rtlCol="0">
            <a:normAutofit/>
          </a:bodyPr>
          <a:lstStyle>
            <a:lvl1pPr marL="0" indent="0" algn="r" defTabSz="914400" rtl="0" eaLnBrk="1" latinLnBrk="0" hangingPunct="1">
              <a:spcBef>
                <a:spcPts val="0"/>
              </a:spcBef>
              <a:buClr>
                <a:schemeClr val="accent1"/>
              </a:buClr>
              <a:buSzPct val="130000"/>
              <a:buFont typeface="Wingdings" pitchFamily="2" charset="2"/>
              <a:buNone/>
              <a:defRPr sz="1400" kern="1200">
                <a:solidFill>
                  <a:schemeClr val="bg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53200" y="6356350"/>
            <a:ext cx="2133600" cy="365125"/>
          </a:xfrm>
        </p:spPr>
        <p:txBody>
          <a:bodyPr/>
          <a:lstStyle/>
          <a:p>
            <a:fld id="{3BB20F6D-F485-AE4B-AEBB-CDD50A762C55}"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a:xfrm>
            <a:off x="4267200" y="6356350"/>
            <a:ext cx="609600" cy="365125"/>
          </a:xfrm>
        </p:spPr>
        <p:txBody>
          <a:bodyPr vert="horz" lIns="91440" tIns="45720" rIns="91440" bIns="45720" rtlCol="0" anchor="ctr"/>
          <a:lstStyle>
            <a:lvl1pPr marL="0" algn="ctr" defTabSz="914400" rtl="0" eaLnBrk="1" latinLnBrk="0" hangingPunct="1">
              <a:defRPr sz="900" b="1" kern="1200">
                <a:solidFill>
                  <a:schemeClr val="bg1">
                    <a:lumMod val="75000"/>
                  </a:schemeClr>
                </a:solidFill>
                <a:latin typeface="+mn-lt"/>
                <a:ea typeface="+mn-ea"/>
                <a:cs typeface="+mn-cs"/>
              </a:defRPr>
            </a:lvl1pPr>
          </a:lstStyle>
          <a:p>
            <a:fld id="{D6CC888B-D9F9-4E54-B722-F151A9F45E95}"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grpSp>
        <p:nvGrpSpPr>
          <p:cNvPr id="8" name="Group 13"/>
          <p:cNvGrpSpPr/>
          <p:nvPr/>
        </p:nvGrpSpPr>
        <p:grpSpPr>
          <a:xfrm>
            <a:off x="7418696" y="457200"/>
            <a:ext cx="914400" cy="914400"/>
            <a:chOff x="842682" y="2971800"/>
            <a:chExt cx="914400" cy="914400"/>
          </a:xfrm>
        </p:grpSpPr>
        <p:sp>
          <p:nvSpPr>
            <p:cNvPr id="15" name="Rounded Rectangle 14"/>
            <p:cNvSpPr/>
            <p:nvPr/>
          </p:nvSpPr>
          <p:spPr>
            <a:xfrm>
              <a:off x="842682" y="2971800"/>
              <a:ext cx="914400" cy="914400"/>
            </a:xfrm>
            <a:prstGeom prst="roundRect">
              <a:avLst>
                <a:gd name="adj" fmla="val 93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9" name="Group 10"/>
            <p:cNvGrpSpPr>
              <a:grpSpLocks noChangeAspect="1"/>
            </p:cNvGrpSpPr>
            <p:nvPr/>
          </p:nvGrpSpPr>
          <p:grpSpPr>
            <a:xfrm>
              <a:off x="948372" y="3034353"/>
              <a:ext cx="700732" cy="800823"/>
              <a:chOff x="1230573" y="1890215"/>
              <a:chExt cx="1444388" cy="1650696"/>
            </a:xfrm>
          </p:grpSpPr>
          <p:sp>
            <p:nvSpPr>
              <p:cNvPr id="17" name="Oval 16"/>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8" name="Oval 17"/>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9" name="Oval 18"/>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Oval 19"/>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
        <p:nvSpPr>
          <p:cNvPr id="2" name="Title 1"/>
          <p:cNvSpPr>
            <a:spLocks noGrp="1"/>
          </p:cNvSpPr>
          <p:nvPr>
            <p:ph type="title"/>
          </p:nvPr>
        </p:nvSpPr>
        <p:spPr>
          <a:xfrm>
            <a:off x="744070" y="224118"/>
            <a:ext cx="4800600" cy="886968"/>
          </a:xfrm>
        </p:spPr>
        <p:txBody>
          <a:bodyPr lIns="45720"/>
          <a:lstStyle/>
          <a:p>
            <a:r>
              <a:rPr lang="en-US" smtClean="0"/>
              <a:t>Click to edit Master title style</a:t>
            </a:r>
            <a:endParaRPr/>
          </a:p>
        </p:txBody>
      </p:sp>
      <p:sp>
        <p:nvSpPr>
          <p:cNvPr id="3" name="Content Placeholder 2"/>
          <p:cNvSpPr>
            <a:spLocks noGrp="1"/>
          </p:cNvSpPr>
          <p:nvPr>
            <p:ph sz="half" idx="1"/>
          </p:nvPr>
        </p:nvSpPr>
        <p:spPr>
          <a:xfrm>
            <a:off x="752474" y="1600200"/>
            <a:ext cx="3703320" cy="4525963"/>
          </a:xfrm>
        </p:spPr>
        <p:txBody>
          <a:bodyPr lIns="45720"/>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61647" y="1600200"/>
            <a:ext cx="3703320" cy="4525963"/>
          </a:xfrm>
        </p:spPr>
        <p:txBody>
          <a:bodyPr lIns="45720"/>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a:xfrm>
            <a:off x="8321040" y="363071"/>
            <a:ext cx="609600" cy="365125"/>
          </a:xfrm>
        </p:spPr>
        <p:txBody>
          <a:bodyPr/>
          <a:lstStyle/>
          <a:p>
            <a:fld id="{D6CC888B-D9F9-4E54-B722-F151A9F45E95}"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740664" y="228600"/>
            <a:ext cx="4800600" cy="886968"/>
          </a:xfrm>
        </p:spPr>
        <p:txBody>
          <a:bodyPr vert="horz" lIns="45720" tIns="45720" rIns="91440" bIns="45720" rtlCol="0" anchor="b" anchorCtr="0">
            <a:noAutofit/>
          </a:bodyPr>
          <a:lstStyle>
            <a:lvl1pPr algn="l" defTabSz="914400" rtl="0" eaLnBrk="1" latinLnBrk="0" hangingPunct="1">
              <a:spcBef>
                <a:spcPct val="0"/>
              </a:spcBef>
              <a:buNone/>
              <a:defRPr sz="2800" kern="1200">
                <a:solidFill>
                  <a:schemeClr val="accent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771212" y="1548761"/>
            <a:ext cx="3657600" cy="274320"/>
          </a:xfrm>
          <a:prstGeom prst="roundRect">
            <a:avLst>
              <a:gd name="adj" fmla="val 3116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914400" rtl="0" eaLnBrk="1" latinLnBrk="0" hangingPunct="1">
              <a:spcBef>
                <a:spcPct val="0"/>
              </a:spcBef>
              <a:buNone/>
              <a:defRPr sz="1400" kern="1200">
                <a:solidFill>
                  <a:schemeClr val="l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748352" y="2021456"/>
            <a:ext cx="3703320" cy="4106294"/>
          </a:xfrm>
        </p:spPr>
        <p:txBody>
          <a:bodyPr lIns="45720"/>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681533" y="1548761"/>
            <a:ext cx="3657600" cy="274320"/>
          </a:xfrm>
          <a:prstGeom prst="roundRect">
            <a:avLst>
              <a:gd name="adj" fmla="val 34058"/>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lgn="ctr" defTabSz="914400" rtl="0" eaLnBrk="1" latinLnBrk="0" hangingPunct="1">
              <a:spcBef>
                <a:spcPct val="0"/>
              </a:spcBef>
              <a:buNone/>
              <a:defRPr sz="1400" kern="1200">
                <a:solidFill>
                  <a:schemeClr val="lt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58673" y="2019869"/>
            <a:ext cx="3703320" cy="4106294"/>
          </a:xfrm>
        </p:spPr>
        <p:txBody>
          <a:bodyPr lIns="45720"/>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smtClean="0"/>
              <a:t>USDN Civic Technology Scan</a:t>
            </a:r>
            <a:endParaRPr lang="en-US"/>
          </a:p>
        </p:txBody>
      </p:sp>
      <p:sp>
        <p:nvSpPr>
          <p:cNvPr id="9" name="Slide Number Placeholder 8"/>
          <p:cNvSpPr>
            <a:spLocks noGrp="1"/>
          </p:cNvSpPr>
          <p:nvPr>
            <p:ph type="sldNum" sz="quarter" idx="12"/>
          </p:nvPr>
        </p:nvSpPr>
        <p:spPr>
          <a:xfrm>
            <a:off x="8321729" y="365760"/>
            <a:ext cx="609600" cy="365125"/>
          </a:xfrm>
        </p:spPr>
        <p:txBody>
          <a:bodyPr vert="horz" lIns="91440" tIns="45720" rIns="91440" bIns="45720" rtlCol="0" anchor="ctr"/>
          <a:lstStyle>
            <a:lvl1pPr marL="0" algn="l" defTabSz="914400" rtl="0" eaLnBrk="1" latinLnBrk="0" hangingPunct="1">
              <a:defRPr sz="1800" b="1" kern="1200">
                <a:solidFill>
                  <a:schemeClr val="accent1"/>
                </a:solidFill>
                <a:latin typeface="+mn-lt"/>
                <a:ea typeface="+mn-ea"/>
                <a:cs typeface="+mn-cs"/>
              </a:defRPr>
            </a:lvl1pPr>
          </a:lstStyle>
          <a:p>
            <a:fld id="{D6CC888B-D9F9-4E54-B722-F151A9F45E95}" type="slidenum">
              <a:rPr lang="en-US" smtClean="0"/>
              <a:t>‹#›</a:t>
            </a:fld>
            <a:endParaRPr lang="en-US"/>
          </a:p>
        </p:txBody>
      </p:sp>
      <p:grpSp>
        <p:nvGrpSpPr>
          <p:cNvPr id="10" name="Group 15"/>
          <p:cNvGrpSpPr/>
          <p:nvPr/>
        </p:nvGrpSpPr>
        <p:grpSpPr>
          <a:xfrm>
            <a:off x="7418696" y="457200"/>
            <a:ext cx="914400" cy="914400"/>
            <a:chOff x="842682" y="2971800"/>
            <a:chExt cx="914400" cy="914400"/>
          </a:xfrm>
        </p:grpSpPr>
        <p:sp>
          <p:nvSpPr>
            <p:cNvPr id="17" name="Rounded Rectangle 16"/>
            <p:cNvSpPr/>
            <p:nvPr/>
          </p:nvSpPr>
          <p:spPr>
            <a:xfrm>
              <a:off x="842682" y="2971800"/>
              <a:ext cx="914400" cy="914400"/>
            </a:xfrm>
            <a:prstGeom prst="roundRect">
              <a:avLst>
                <a:gd name="adj" fmla="val 93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11" name="Group 10"/>
            <p:cNvGrpSpPr>
              <a:grpSpLocks noChangeAspect="1"/>
            </p:cNvGrpSpPr>
            <p:nvPr/>
          </p:nvGrpSpPr>
          <p:grpSpPr>
            <a:xfrm>
              <a:off x="948372" y="3034353"/>
              <a:ext cx="700732" cy="800823"/>
              <a:chOff x="1230573" y="1890215"/>
              <a:chExt cx="1444388" cy="1650696"/>
            </a:xfrm>
          </p:grpSpPr>
          <p:sp>
            <p:nvSpPr>
              <p:cNvPr id="19" name="Oval 18"/>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0" name="Oval 19"/>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1" name="Oval 20"/>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2" name="Oval 21"/>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740664" y="228600"/>
            <a:ext cx="4800600" cy="886968"/>
          </a:xfrm>
        </p:spPr>
        <p:txBody>
          <a:bodyPr vert="horz" lIns="45720" tIns="45720" rIns="91440" bIns="45720" rtlCol="0" anchor="b" anchorCtr="0">
            <a:noAutofit/>
          </a:bodyPr>
          <a:lstStyle>
            <a:lvl1pPr algn="l" defTabSz="914400" rtl="0" eaLnBrk="1" latinLnBrk="0" hangingPunct="1">
              <a:spcBef>
                <a:spcPct val="0"/>
              </a:spcBef>
              <a:buNone/>
              <a:defRPr sz="2800" kern="1200">
                <a:solidFill>
                  <a:schemeClr val="accent1"/>
                </a:solidFill>
                <a:latin typeface="+mj-lt"/>
                <a:ea typeface="+mj-ea"/>
                <a:cs typeface="+mj-cs"/>
              </a:defRPr>
            </a:lvl1pPr>
          </a:lstStyle>
          <a:p>
            <a:r>
              <a:rPr lang="en-US" smtClean="0"/>
              <a:t>Click to edit Master title style</a:t>
            </a:r>
            <a:endParaRPr/>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a:xfrm>
            <a:off x="8321040" y="365760"/>
            <a:ext cx="609600" cy="365125"/>
          </a:xfrm>
        </p:spPr>
        <p:txBody>
          <a:bodyPr/>
          <a:lstStyle/>
          <a:p>
            <a:fld id="{D6CC888B-D9F9-4E54-B722-F151A9F45E95}" type="slidenum">
              <a:rPr lang="en-US" smtClean="0"/>
              <a:t>‹#›</a:t>
            </a:fld>
            <a:endParaRPr lang="en-US"/>
          </a:p>
        </p:txBody>
      </p:sp>
      <p:grpSp>
        <p:nvGrpSpPr>
          <p:cNvPr id="6" name="Group 8"/>
          <p:cNvGrpSpPr/>
          <p:nvPr/>
        </p:nvGrpSpPr>
        <p:grpSpPr>
          <a:xfrm>
            <a:off x="7418696" y="457200"/>
            <a:ext cx="914400" cy="914400"/>
            <a:chOff x="842682" y="2971800"/>
            <a:chExt cx="914400" cy="914400"/>
          </a:xfrm>
        </p:grpSpPr>
        <p:sp>
          <p:nvSpPr>
            <p:cNvPr id="10" name="Rounded Rectangle 9"/>
            <p:cNvSpPr/>
            <p:nvPr/>
          </p:nvSpPr>
          <p:spPr>
            <a:xfrm>
              <a:off x="842682" y="2971800"/>
              <a:ext cx="914400" cy="914400"/>
            </a:xfrm>
            <a:prstGeom prst="roundRect">
              <a:avLst>
                <a:gd name="adj" fmla="val 93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7" name="Group 10"/>
            <p:cNvGrpSpPr>
              <a:grpSpLocks noChangeAspect="1"/>
            </p:cNvGrpSpPr>
            <p:nvPr/>
          </p:nvGrpSpPr>
          <p:grpSpPr>
            <a:xfrm>
              <a:off x="948372" y="3034353"/>
              <a:ext cx="700732" cy="800823"/>
              <a:chOff x="1230573" y="1890215"/>
              <a:chExt cx="1444388" cy="1650696"/>
            </a:xfrm>
          </p:grpSpPr>
          <p:sp>
            <p:nvSpPr>
              <p:cNvPr id="12" name="Oval 11"/>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Oval 12"/>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Oval 13"/>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Oval 14"/>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D85E73-E77C-A74B-A0DA-7318C496D418}" type="datetime1">
              <a:rPr lang="en-US" smtClean="0"/>
              <a:t>7/1/2015</a:t>
            </a:fld>
            <a:endParaRPr lang="en-US"/>
          </a:p>
        </p:txBody>
      </p:sp>
      <p:sp>
        <p:nvSpPr>
          <p:cNvPr id="3" name="Footer Placeholder 2"/>
          <p:cNvSpPr>
            <a:spLocks noGrp="1"/>
          </p:cNvSpPr>
          <p:nvPr>
            <p:ph type="ftr" sz="quarter" idx="11"/>
          </p:nvPr>
        </p:nvSpPr>
        <p:spPr/>
        <p:txBody>
          <a:bodyPr/>
          <a:lstStyle/>
          <a:p>
            <a:r>
              <a:rPr lang="en-US" smtClean="0"/>
              <a:t>USDN Civic Technology Scan</a:t>
            </a:r>
            <a:endParaRPr lang="en-US"/>
          </a:p>
        </p:txBody>
      </p:sp>
      <p:sp>
        <p:nvSpPr>
          <p:cNvPr id="4" name="Slide Number Placeholder 3"/>
          <p:cNvSpPr>
            <a:spLocks noGrp="1"/>
          </p:cNvSpPr>
          <p:nvPr>
            <p:ph type="sldNum" sz="quarter" idx="12"/>
          </p:nvPr>
        </p:nvSpPr>
        <p:spPr>
          <a:xfrm>
            <a:off x="8321040" y="365760"/>
            <a:ext cx="609600" cy="365125"/>
          </a:xfrm>
        </p:spPr>
        <p:txBody>
          <a:bodyPr/>
          <a:lstStyle/>
          <a:p>
            <a:fld id="{D6CC888B-D9F9-4E54-B722-F151A9F45E95}" type="slidenum">
              <a:rPr lang="en-US" smtClean="0"/>
              <a:t>‹#›</a:t>
            </a:fld>
            <a:endParaRPr lang="en-US"/>
          </a:p>
        </p:txBody>
      </p:sp>
      <p:grpSp>
        <p:nvGrpSpPr>
          <p:cNvPr id="5" name="Group 7"/>
          <p:cNvGrpSpPr/>
          <p:nvPr/>
        </p:nvGrpSpPr>
        <p:grpSpPr>
          <a:xfrm>
            <a:off x="7418696" y="457200"/>
            <a:ext cx="914400" cy="914400"/>
            <a:chOff x="842682" y="2971800"/>
            <a:chExt cx="914400" cy="914400"/>
          </a:xfrm>
        </p:grpSpPr>
        <p:sp>
          <p:nvSpPr>
            <p:cNvPr id="9" name="Rounded Rectangle 8"/>
            <p:cNvSpPr/>
            <p:nvPr/>
          </p:nvSpPr>
          <p:spPr>
            <a:xfrm>
              <a:off x="842682" y="2971800"/>
              <a:ext cx="914400" cy="914400"/>
            </a:xfrm>
            <a:prstGeom prst="roundRect">
              <a:avLst>
                <a:gd name="adj" fmla="val 93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6" name="Group 10"/>
            <p:cNvGrpSpPr>
              <a:grpSpLocks noChangeAspect="1"/>
            </p:cNvGrpSpPr>
            <p:nvPr/>
          </p:nvGrpSpPr>
          <p:grpSpPr>
            <a:xfrm>
              <a:off x="948372" y="3034353"/>
              <a:ext cx="700732" cy="800823"/>
              <a:chOff x="1230573" y="1890215"/>
              <a:chExt cx="1444388" cy="1650696"/>
            </a:xfrm>
          </p:grpSpPr>
          <p:sp>
            <p:nvSpPr>
              <p:cNvPr id="11" name="Oval 10"/>
              <p:cNvSpPr/>
              <p:nvPr/>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Oval 11"/>
              <p:cNvSpPr/>
              <p:nvPr/>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Oval 12"/>
              <p:cNvSpPr/>
              <p:nvPr/>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Oval 13"/>
              <p:cNvSpPr/>
              <p:nvPr/>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428999" y="304800"/>
            <a:ext cx="4948269" cy="719424"/>
          </a:xfrm>
        </p:spPr>
        <p:txBody>
          <a:bodyPr anchor="b"/>
          <a:lstStyle>
            <a:lvl1pPr algn="l">
              <a:defRPr sz="2200" b="0"/>
            </a:lvl1pPr>
          </a:lstStyle>
          <a:p>
            <a:r>
              <a:rPr lang="en-US" smtClean="0"/>
              <a:t>Click to edit Master title style</a:t>
            </a:r>
            <a:endParaRPr/>
          </a:p>
        </p:txBody>
      </p:sp>
      <p:sp>
        <p:nvSpPr>
          <p:cNvPr id="3" name="Content Placeholder 2"/>
          <p:cNvSpPr>
            <a:spLocks noGrp="1"/>
          </p:cNvSpPr>
          <p:nvPr>
            <p:ph idx="1"/>
          </p:nvPr>
        </p:nvSpPr>
        <p:spPr>
          <a:xfrm>
            <a:off x="3418113" y="2292824"/>
            <a:ext cx="4959126" cy="3833339"/>
          </a:xfrm>
        </p:spPr>
        <p:txBody>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3429000" y="1160463"/>
            <a:ext cx="4948269" cy="95408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02B3B0D-4055-AD40-A106-0F222BC48C41}"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6553200" y="6356350"/>
            <a:ext cx="2133600" cy="365125"/>
          </a:xfrm>
          <a:prstGeom prst="rect">
            <a:avLst/>
          </a:prstGeom>
        </p:spPr>
        <p:txBody>
          <a:bodyPr vert="horz" lIns="91440" tIns="45720" rIns="91440" bIns="45720" rtlCol="0" anchor="ctr"/>
          <a:lstStyle>
            <a:lvl1pPr algn="r">
              <a:defRPr sz="900" b="1">
                <a:solidFill>
                  <a:schemeClr val="bg1">
                    <a:lumMod val="75000"/>
                  </a:schemeClr>
                </a:solidFill>
              </a:defRPr>
            </a:lvl1pPr>
          </a:lstStyle>
          <a:p>
            <a:fld id="{817ADBB5-3D1A-6448-BCB7-A0C268BA50C5}" type="datetime1">
              <a:rPr lang="en-US" smtClean="0"/>
              <a:t>7/1/2015</a:t>
            </a:fld>
            <a:endParaRPr lang="en-US"/>
          </a:p>
        </p:txBody>
      </p:sp>
      <p:sp>
        <p:nvSpPr>
          <p:cNvPr id="2" name="Title Placeholder 1"/>
          <p:cNvSpPr>
            <a:spLocks noGrp="1"/>
          </p:cNvSpPr>
          <p:nvPr>
            <p:ph type="title"/>
          </p:nvPr>
        </p:nvSpPr>
        <p:spPr>
          <a:xfrm>
            <a:off x="3429000" y="685800"/>
            <a:ext cx="4948238" cy="886968"/>
          </a:xfrm>
          <a:prstGeom prst="rect">
            <a:avLst/>
          </a:prstGeom>
        </p:spPr>
        <p:txBody>
          <a:bodyPr vert="horz" lIns="91440" tIns="45720" rIns="91440" bIns="45720" rtlCol="0" anchor="b" anchorCtr="0">
            <a:noAutofit/>
          </a:bodyPr>
          <a:lstStyle/>
          <a:p>
            <a:r>
              <a:rPr lang="en-US" smtClean="0"/>
              <a:t>Click to edit Master title style</a:t>
            </a:r>
            <a:endParaRPr/>
          </a:p>
        </p:txBody>
      </p:sp>
      <p:sp>
        <p:nvSpPr>
          <p:cNvPr id="3" name="Text Placeholder 2"/>
          <p:cNvSpPr>
            <a:spLocks noGrp="1"/>
          </p:cNvSpPr>
          <p:nvPr>
            <p:ph type="body" idx="1"/>
          </p:nvPr>
        </p:nvSpPr>
        <p:spPr>
          <a:xfrm>
            <a:off x="3429000" y="2020888"/>
            <a:ext cx="4946602" cy="41052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Footer Placeholder 4"/>
          <p:cNvSpPr>
            <a:spLocks noGrp="1"/>
          </p:cNvSpPr>
          <p:nvPr>
            <p:ph type="ftr" sz="quarter" idx="3"/>
          </p:nvPr>
        </p:nvSpPr>
        <p:spPr>
          <a:xfrm>
            <a:off x="457200" y="6356350"/>
            <a:ext cx="2895600" cy="365125"/>
          </a:xfrm>
          <a:prstGeom prst="rect">
            <a:avLst/>
          </a:prstGeom>
        </p:spPr>
        <p:txBody>
          <a:bodyPr vert="horz" lIns="91440" tIns="45720" rIns="91440" bIns="45720" rtlCol="0" anchor="ctr"/>
          <a:lstStyle>
            <a:lvl1pPr algn="l">
              <a:defRPr sz="900" b="1">
                <a:solidFill>
                  <a:schemeClr val="bg1">
                    <a:lumMod val="75000"/>
                  </a:schemeClr>
                </a:solidFill>
              </a:defRPr>
            </a:lvl1pPr>
          </a:lstStyle>
          <a:p>
            <a:r>
              <a:rPr lang="en-US" smtClean="0"/>
              <a:t>USDN Civic Technology Scan</a:t>
            </a:r>
            <a:endParaRPr lang="en-US"/>
          </a:p>
        </p:txBody>
      </p:sp>
      <p:sp>
        <p:nvSpPr>
          <p:cNvPr id="6" name="Slide Number Placeholder 5"/>
          <p:cNvSpPr>
            <a:spLocks noGrp="1"/>
          </p:cNvSpPr>
          <p:nvPr>
            <p:ph type="sldNum" sz="quarter" idx="4"/>
          </p:nvPr>
        </p:nvSpPr>
        <p:spPr>
          <a:xfrm>
            <a:off x="1752600" y="2877671"/>
            <a:ext cx="609600" cy="365125"/>
          </a:xfrm>
          <a:prstGeom prst="rect">
            <a:avLst/>
          </a:prstGeom>
        </p:spPr>
        <p:txBody>
          <a:bodyPr vert="horz" lIns="91440" tIns="45720" rIns="91440" bIns="45720" rtlCol="0" anchor="ctr"/>
          <a:lstStyle>
            <a:lvl1pPr algn="l">
              <a:defRPr sz="1800" b="1">
                <a:solidFill>
                  <a:schemeClr val="accent1"/>
                </a:solidFill>
              </a:defRPr>
            </a:lvl1pPr>
          </a:lstStyle>
          <a:p>
            <a:fld id="{D6CC888B-D9F9-4E54-B722-F151A9F45E95}" type="slidenum">
              <a:rPr lang="en-US" smtClean="0"/>
              <a:t>‹#›</a:t>
            </a:fld>
            <a:endParaRPr lang="en-US"/>
          </a:p>
        </p:txBody>
      </p:sp>
      <p:grpSp>
        <p:nvGrpSpPr>
          <p:cNvPr id="7" name="Group 18"/>
          <p:cNvGrpSpPr/>
          <p:nvPr/>
        </p:nvGrpSpPr>
        <p:grpSpPr>
          <a:xfrm>
            <a:off x="842682" y="2971800"/>
            <a:ext cx="914400" cy="914400"/>
            <a:chOff x="842682" y="2971800"/>
            <a:chExt cx="914400" cy="914400"/>
          </a:xfrm>
        </p:grpSpPr>
        <p:sp>
          <p:nvSpPr>
            <p:cNvPr id="8" name="Rounded Rectangle 7"/>
            <p:cNvSpPr/>
            <p:nvPr userDrawn="1"/>
          </p:nvSpPr>
          <p:spPr>
            <a:xfrm>
              <a:off x="842682" y="2971800"/>
              <a:ext cx="914400" cy="914400"/>
            </a:xfrm>
            <a:prstGeom prst="roundRect">
              <a:avLst>
                <a:gd name="adj" fmla="val 931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nvGrpSpPr>
            <p:cNvPr id="9" name="Group 10"/>
            <p:cNvGrpSpPr>
              <a:grpSpLocks noChangeAspect="1"/>
            </p:cNvGrpSpPr>
            <p:nvPr userDrawn="1"/>
          </p:nvGrpSpPr>
          <p:grpSpPr>
            <a:xfrm>
              <a:off x="948372" y="3034352"/>
              <a:ext cx="700732" cy="800822"/>
              <a:chOff x="1230573" y="1890215"/>
              <a:chExt cx="1444388" cy="1650696"/>
            </a:xfrm>
          </p:grpSpPr>
          <p:sp>
            <p:nvSpPr>
              <p:cNvPr id="12" name="Oval 11"/>
              <p:cNvSpPr/>
              <p:nvPr userDrawn="1"/>
            </p:nvSpPr>
            <p:spPr>
              <a:xfrm>
                <a:off x="1230573" y="1890215"/>
                <a:ext cx="1444388" cy="937146"/>
              </a:xfrm>
              <a:prstGeom prst="ellipse">
                <a:avLst/>
              </a:prstGeom>
              <a:solidFill>
                <a:srgbClr val="FFFFFF">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Oval 12"/>
              <p:cNvSpPr/>
              <p:nvPr userDrawn="1"/>
            </p:nvSpPr>
            <p:spPr>
              <a:xfrm>
                <a:off x="1935709" y="2845831"/>
                <a:ext cx="603504" cy="402336"/>
              </a:xfrm>
              <a:prstGeom prst="ellipse">
                <a:avLst/>
              </a:prstGeom>
              <a:solidFill>
                <a:srgbClr val="FFFFFF">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4" name="Oval 13"/>
              <p:cNvSpPr/>
              <p:nvPr userDrawn="1"/>
            </p:nvSpPr>
            <p:spPr>
              <a:xfrm>
                <a:off x="1901589" y="3275735"/>
                <a:ext cx="392373" cy="265176"/>
              </a:xfrm>
              <a:prstGeom prst="ellipse">
                <a:avLst/>
              </a:prstGeom>
              <a:solidFill>
                <a:srgbClr val="FFFFFF">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Oval 14"/>
              <p:cNvSpPr/>
              <p:nvPr userDrawn="1"/>
            </p:nvSpPr>
            <p:spPr>
              <a:xfrm>
                <a:off x="1633181" y="2395181"/>
                <a:ext cx="621792" cy="402336"/>
              </a:xfrm>
              <a:prstGeom prst="ellipse">
                <a:avLst/>
              </a:prstGeom>
              <a:solidFill>
                <a:srgbClr val="FFFFFF">
                  <a:alpha val="3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hf hdr="0"/>
  <p:txStyles>
    <p:titleStyle>
      <a:lvl1pPr algn="l" defTabSz="914400" rtl="0" eaLnBrk="1" latinLnBrk="0" hangingPunct="1">
        <a:spcBef>
          <a:spcPct val="0"/>
        </a:spcBef>
        <a:buNone/>
        <a:defRPr sz="2800" kern="1200">
          <a:solidFill>
            <a:schemeClr val="accent1"/>
          </a:solidFill>
          <a:latin typeface="+mj-lt"/>
          <a:ea typeface="+mj-ea"/>
          <a:cs typeface="+mj-cs"/>
        </a:defRPr>
      </a:lvl1pPr>
    </p:titleStyle>
    <p:bodyStyle>
      <a:lvl1pPr marL="228600" indent="-228600" algn="l" defTabSz="914400" rtl="0" eaLnBrk="1" latinLnBrk="0" hangingPunct="1">
        <a:spcBef>
          <a:spcPts val="18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accent1"/>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28800" indent="-227013"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5813" indent="-227013" algn="l" defTabSz="914400" rtl="0" eaLnBrk="1" latinLnBrk="0" hangingPunct="1">
        <a:spcBef>
          <a:spcPct val="20000"/>
        </a:spcBef>
        <a:buClr>
          <a:schemeClr val="accent1"/>
        </a:buClr>
        <a:buSzPct val="130000"/>
        <a:buFont typeface="Wingdings" pitchFamily="2" charset="2"/>
        <a:buChar char="§"/>
        <a:defRPr lang="en-US" sz="1800" kern="1200" dirty="0">
          <a:solidFill>
            <a:schemeClr val="tx1">
              <a:lumMod val="75000"/>
              <a:lumOff val="2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hyperlink" Target="http://www.intel.com/content/www/us/en/internet-of-things/videos/smart-city-san-jose-video.html"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hackforchange.org/events/burlington-vermont-hackathon/" TargetMode="External"/><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ww.prospectsv.org" TargetMode="External"/><Relationship Id="rId1" Type="http://schemas.openxmlformats.org/officeDocument/2006/relationships/slideLayout" Target="../slideLayouts/slideLayout5.xml"/><Relationship Id="rId5" Type="http://schemas.openxmlformats.org/officeDocument/2006/relationships/hyperlink" Target="http://generatorvt.com/" TargetMode="Externa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hyperlink" Target="https://data.burlingtonvt.gov/" TargetMode="External"/><Relationship Id="rId2" Type="http://schemas.openxmlformats.org/officeDocument/2006/relationships/hyperlink" Target="https://data.sfgov.org/" TargetMode="Externa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hyperlink" Target="http://www.smartchicagocollaborative.org/about-us/our-model/" TargetMode="External"/><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hyperlink" Target="https://data.nashville.gov" TargetMode="Externa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oleObject" Target="../embeddings/oleObject1.bin"/><Relationship Id="rId7" Type="http://schemas.openxmlformats.org/officeDocument/2006/relationships/package" Target="../embeddings/Microsoft_Word_Document2.docx"/><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6.png"/><Relationship Id="rId4" Type="http://schemas.openxmlformats.org/officeDocument/2006/relationships/package" Target="../embeddings/Microsoft_Word_Document1.docx"/></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hyperlink" Target="http://www.noisetube.net/cities" TargetMode="Externa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28.png"/><Relationship Id="rId4" Type="http://schemas.openxmlformats.org/officeDocument/2006/relationships/package" Target="../embeddings/Microsoft_Word_Document3.docx"/></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hyperlink" Target="http://www.marintracker.or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https://github.com/city-of-bloomington" TargetMode="External"/><Relationship Id="rId2" Type="http://schemas.openxmlformats.org/officeDocument/2006/relationships/hyperlink" Target="https://developers.google.com/open-source/soc/?csw=1" TargetMode="External"/><Relationship Id="rId1" Type="http://schemas.openxmlformats.org/officeDocument/2006/relationships/slideLayout" Target="../slideLayouts/slideLayout5.xml"/><Relationship Id="rId5" Type="http://schemas.openxmlformats.org/officeDocument/2006/relationships/image" Target="../media/image6.png"/><Relationship Id="rId4" Type="http://schemas.openxmlformats.org/officeDocument/2006/relationships/hyperlink" Target="http://bloomingtontech.co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www.smartchicagocollaborative.org" TargetMode="Externa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Civic Technology and USDN </a:t>
            </a:r>
            <a:endParaRPr lang="en-US" dirty="0"/>
          </a:p>
        </p:txBody>
      </p:sp>
      <p:sp>
        <p:nvSpPr>
          <p:cNvPr id="3" name="Subtitle 2"/>
          <p:cNvSpPr>
            <a:spLocks noGrp="1"/>
          </p:cNvSpPr>
          <p:nvPr>
            <p:ph type="subTitle" idx="1"/>
          </p:nvPr>
        </p:nvSpPr>
        <p:spPr>
          <a:xfrm>
            <a:off x="4651248" y="3766179"/>
            <a:ext cx="3273552" cy="1045003"/>
          </a:xfrm>
        </p:spPr>
        <p:txBody>
          <a:bodyPr>
            <a:normAutofit fontScale="92500"/>
          </a:bodyPr>
          <a:lstStyle/>
          <a:p>
            <a:endParaRPr lang="en-US" dirty="0" smtClean="0"/>
          </a:p>
          <a:p>
            <a:endParaRPr lang="en-US" dirty="0"/>
          </a:p>
          <a:p>
            <a:r>
              <a:rPr lang="en-US" dirty="0" smtClean="0"/>
              <a:t>Scan Findings and Recommendations</a:t>
            </a:r>
          </a:p>
          <a:p>
            <a:r>
              <a:rPr lang="en-US" i="1" dirty="0" smtClean="0"/>
              <a:t>To be Presented to the Advisory Team</a:t>
            </a:r>
          </a:p>
          <a:p>
            <a:r>
              <a:rPr lang="en-US" i="1" dirty="0" smtClean="0"/>
              <a:t>03.18.15</a:t>
            </a:r>
          </a:p>
          <a:p>
            <a:endParaRPr lang="en-US" dirty="0" smtClean="0"/>
          </a:p>
          <a:p>
            <a:endParaRPr lang="en-US" dirty="0" smtClean="0"/>
          </a:p>
          <a:p>
            <a:endParaRPr lang="en-US" dirty="0"/>
          </a:p>
        </p:txBody>
      </p:sp>
    </p:spTree>
    <p:extLst>
      <p:ext uri="{BB962C8B-B14F-4D97-AF65-F5344CB8AC3E}">
        <p14:creationId xmlns:p14="http://schemas.microsoft.com/office/powerpoint/2010/main" val="29823214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949892" y="138159"/>
            <a:ext cx="5503370" cy="449821"/>
          </a:xfrm>
        </p:spPr>
        <p:txBody>
          <a:bodyPr/>
          <a:lstStyle/>
          <a:p>
            <a:r>
              <a:rPr lang="en-US" dirty="0" smtClean="0"/>
              <a:t>City of San Francisco, CA</a:t>
            </a:r>
            <a:endParaRPr lang="en-US" dirty="0"/>
          </a:p>
        </p:txBody>
      </p:sp>
      <p:graphicFrame>
        <p:nvGraphicFramePr>
          <p:cNvPr id="28" name="Content Placeholder 27"/>
          <p:cNvGraphicFramePr>
            <a:graphicFrameLocks noGrp="1"/>
          </p:cNvGraphicFramePr>
          <p:nvPr>
            <p:ph sz="half" idx="2"/>
            <p:extLst>
              <p:ext uri="{D42A27DB-BD31-4B8C-83A1-F6EECF244321}">
                <p14:modId xmlns:p14="http://schemas.microsoft.com/office/powerpoint/2010/main" val="3978040183"/>
              </p:ext>
            </p:extLst>
          </p:nvPr>
        </p:nvGraphicFramePr>
        <p:xfrm>
          <a:off x="116478" y="671171"/>
          <a:ext cx="8938470" cy="5755028"/>
        </p:xfrm>
        <a:graphic>
          <a:graphicData uri="http://schemas.openxmlformats.org/drawingml/2006/table">
            <a:tbl>
              <a:tblPr firstRow="1" bandRow="1">
                <a:tableStyleId>{5C22544A-7EE6-4342-B048-85BDC9FD1C3A}</a:tableStyleId>
              </a:tblPr>
              <a:tblGrid>
                <a:gridCol w="2062078"/>
                <a:gridCol w="6876392"/>
              </a:tblGrid>
              <a:tr h="290116">
                <a:tc>
                  <a:txBody>
                    <a:bodyPr/>
                    <a:lstStyle/>
                    <a:p>
                      <a:pPr algn="l"/>
                      <a:r>
                        <a:rPr lang="en-US" sz="900" dirty="0" smtClean="0"/>
                        <a:t>Inquiry Category</a:t>
                      </a:r>
                      <a:endParaRPr lang="en-US" sz="900" dirty="0"/>
                    </a:p>
                  </a:txBody>
                  <a:tcPr/>
                </a:tc>
                <a:tc>
                  <a:txBody>
                    <a:bodyPr/>
                    <a:lstStyle/>
                    <a:p>
                      <a:pPr algn="l"/>
                      <a:r>
                        <a:rPr lang="en-US" sz="900" dirty="0" smtClean="0"/>
                        <a:t>Main Response Points</a:t>
                      </a:r>
                      <a:endParaRPr lang="en-US" sz="900" dirty="0"/>
                    </a:p>
                  </a:txBody>
                  <a:tcPr/>
                </a:tc>
              </a:tr>
              <a:tr h="650767">
                <a:tc>
                  <a:txBody>
                    <a:bodyPr/>
                    <a:lstStyle/>
                    <a:p>
                      <a:pPr marL="171450" indent="-171450">
                        <a:buFont typeface="Arial"/>
                        <a:buChar char="•"/>
                      </a:pPr>
                      <a:r>
                        <a:rPr lang="en-US" sz="900" i="1" dirty="0" smtClean="0"/>
                        <a:t>Primary area of interest in CT</a:t>
                      </a:r>
                    </a:p>
                    <a:p>
                      <a:pPr marL="171450" indent="-171450">
                        <a:buFont typeface="Arial"/>
                        <a:buChar char="•"/>
                      </a:pPr>
                      <a:r>
                        <a:rPr lang="en-US" sz="900" i="1" dirty="0" smtClean="0"/>
                        <a:t>Most useful application(s) in your city</a:t>
                      </a:r>
                      <a:endParaRPr lang="en-US" sz="900" i="1" dirty="0"/>
                    </a:p>
                  </a:txBody>
                  <a:tcPr/>
                </a:tc>
                <a:tc>
                  <a:txBody>
                    <a:bodyPr/>
                    <a:lstStyle/>
                    <a:p>
                      <a:pPr marL="171450" indent="-171450">
                        <a:buFont typeface="Arial"/>
                        <a:buChar char="•"/>
                      </a:pPr>
                      <a:r>
                        <a:rPr lang="en-US" sz="900" dirty="0" smtClean="0"/>
                        <a:t>The work falls into the </a:t>
                      </a:r>
                      <a:r>
                        <a:rPr lang="en-US" sz="900" b="1" dirty="0" smtClean="0"/>
                        <a:t>open government category</a:t>
                      </a:r>
                      <a:r>
                        <a:rPr lang="en-US" sz="900" dirty="0" smtClean="0"/>
                        <a:t>, and we are </a:t>
                      </a:r>
                      <a:r>
                        <a:rPr lang="en-US" sz="900" b="1" dirty="0" smtClean="0"/>
                        <a:t>expanding our interest in Smart Cities a la Internet of Things</a:t>
                      </a:r>
                      <a:r>
                        <a:rPr lang="en-US" sz="900" dirty="0" smtClean="0"/>
                        <a:t>. Chief innovation officer wants to see San Francisco become the </a:t>
                      </a:r>
                      <a:r>
                        <a:rPr lang="en-US" sz="900" dirty="0" err="1" smtClean="0"/>
                        <a:t>IoT</a:t>
                      </a:r>
                      <a:r>
                        <a:rPr lang="en-US" sz="900" dirty="0" smtClean="0"/>
                        <a:t> capital of the world. The City is interested in </a:t>
                      </a:r>
                      <a:r>
                        <a:rPr lang="en-US" sz="900" dirty="0" err="1" smtClean="0"/>
                        <a:t>IoT</a:t>
                      </a:r>
                      <a:r>
                        <a:rPr lang="en-US" sz="900" dirty="0" smtClean="0"/>
                        <a:t> along two lines:</a:t>
                      </a:r>
                      <a:r>
                        <a:rPr lang="en-US" sz="900" baseline="0" dirty="0" smtClean="0"/>
                        <a:t> 1.) d</a:t>
                      </a:r>
                      <a:r>
                        <a:rPr lang="en-US" sz="900" dirty="0" smtClean="0"/>
                        <a:t>rive growth in jobs</a:t>
                      </a:r>
                      <a:r>
                        <a:rPr lang="en-US" sz="900" baseline="0" dirty="0" smtClean="0"/>
                        <a:t> and 2.) h</a:t>
                      </a:r>
                      <a:r>
                        <a:rPr lang="en-US" sz="900" dirty="0" smtClean="0"/>
                        <a:t>elp government be more efficient and responsive (i.e.: public safety, public health, transportation)</a:t>
                      </a:r>
                    </a:p>
                  </a:txBody>
                  <a:tcPr/>
                </a:tc>
              </a:tr>
              <a:tr h="901901">
                <a:tc>
                  <a:txBody>
                    <a:bodyPr/>
                    <a:lstStyle/>
                    <a:p>
                      <a:pPr marL="171450" indent="-171450">
                        <a:buFont typeface="Arial"/>
                        <a:buChar char="•"/>
                      </a:pPr>
                      <a:r>
                        <a:rPr lang="en-US" sz="900" i="1" dirty="0" smtClean="0"/>
                        <a:t>Involvement in the Smart City / CT space</a:t>
                      </a:r>
                    </a:p>
                    <a:p>
                      <a:pPr marL="171450" indent="-171450">
                        <a:buFont typeface="Arial"/>
                        <a:buChar char="•"/>
                      </a:pPr>
                      <a:r>
                        <a:rPr lang="en-US" sz="900" i="1" dirty="0" smtClean="0"/>
                        <a:t>Engaging with tech community</a:t>
                      </a:r>
                      <a:endParaRPr lang="en-US" sz="900" i="1" dirty="0"/>
                    </a:p>
                  </a:txBody>
                  <a:tcPr/>
                </a:tc>
                <a:tc>
                  <a:txBody>
                    <a:bodyPr/>
                    <a:lstStyle/>
                    <a:p>
                      <a:pPr marL="171450" indent="-171450">
                        <a:buFont typeface="Arial"/>
                        <a:buChar char="•"/>
                      </a:pPr>
                      <a:r>
                        <a:rPr lang="en-US" sz="900" dirty="0" smtClean="0"/>
                        <a:t>Have facilitated several programs that support the civic tech space and expand </a:t>
                      </a:r>
                      <a:r>
                        <a:rPr lang="en-US" sz="900" dirty="0" err="1" smtClean="0"/>
                        <a:t>IoT</a:t>
                      </a:r>
                      <a:r>
                        <a:rPr lang="en-US" sz="900" dirty="0" smtClean="0"/>
                        <a:t> thinking into its applications for cities. MOCI incubated the Startup In Residence program (STIR), the first of its kind, where startups from all around the world </a:t>
                      </a:r>
                      <a:r>
                        <a:rPr lang="en-US" sz="900" b="1" dirty="0" smtClean="0"/>
                        <a:t>applied to work with city agencies for a period of 16 weeks. These startups either had a working tool that needed testing or were thinking about government as a new market. </a:t>
                      </a:r>
                      <a:r>
                        <a:rPr lang="en-US" sz="900" dirty="0" err="1" smtClean="0"/>
                        <a:t>Matchmade</a:t>
                      </a:r>
                      <a:r>
                        <a:rPr lang="en-US" sz="900" dirty="0" smtClean="0"/>
                        <a:t> 6 teams to city agencies. In one partnership with SFO, the airport installed hundreds of </a:t>
                      </a:r>
                      <a:r>
                        <a:rPr lang="en-US" sz="900" dirty="0" err="1" smtClean="0"/>
                        <a:t>iBecaons</a:t>
                      </a:r>
                      <a:r>
                        <a:rPr lang="en-US" sz="900" dirty="0" smtClean="0"/>
                        <a:t> so that Indoors could explore the usability of a </a:t>
                      </a:r>
                      <a:r>
                        <a:rPr lang="en-US" sz="900" b="1" dirty="0" smtClean="0"/>
                        <a:t>tablet app to help the blind and visually impaired navigate the airport</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dirty="0" smtClean="0"/>
                        <a:t>A startup within government: moving quickly and making the most of just a few resources. As a mayor’s office, MOCI does not fund programming or buy equipment. They work with city agencies who ultimately feel ownership over projects. They</a:t>
                      </a:r>
                      <a:r>
                        <a:rPr lang="en-US" sz="900" baseline="0" dirty="0" smtClean="0"/>
                        <a:t> </a:t>
                      </a:r>
                      <a:r>
                        <a:rPr lang="en-US" sz="900" dirty="0" smtClean="0"/>
                        <a:t>facilitate partnerships between city agencies / the tech community to stimulate new thinking. </a:t>
                      </a:r>
                      <a:r>
                        <a:rPr lang="en-US" sz="900" b="1" dirty="0" smtClean="0"/>
                        <a:t>Leverage from the tech community: brain power and perspective - rather than being a direct customer of goods</a:t>
                      </a:r>
                    </a:p>
                  </a:txBody>
                  <a:tcPr/>
                </a:tc>
              </a:tr>
              <a:tr h="901901">
                <a:tc>
                  <a:txBody>
                    <a:bodyPr/>
                    <a:lstStyle/>
                    <a:p>
                      <a:pPr marL="171450" indent="-171450">
                        <a:buFont typeface="Arial"/>
                        <a:buChar char="•"/>
                      </a:pPr>
                      <a:r>
                        <a:rPr lang="en-US" sz="900" i="1" dirty="0" smtClean="0"/>
                        <a:t>Challenges </a:t>
                      </a:r>
                    </a:p>
                    <a:p>
                      <a:pPr marL="171450" indent="-171450">
                        <a:buFont typeface="Arial"/>
                        <a:buChar char="•"/>
                      </a:pPr>
                      <a:r>
                        <a:rPr lang="en-US" sz="900" i="1" dirty="0" smtClean="0"/>
                        <a:t>Who defines / drives them</a:t>
                      </a:r>
                    </a:p>
                    <a:p>
                      <a:pPr marL="171450" indent="-171450">
                        <a:buFont typeface="Arial"/>
                        <a:buChar char="•"/>
                      </a:pPr>
                      <a:r>
                        <a:rPr lang="en-US" sz="900" i="1" dirty="0" smtClean="0"/>
                        <a:t>Ownership, open data, and long term funding</a:t>
                      </a:r>
                    </a:p>
                    <a:p>
                      <a:pPr marL="171450" indent="-171450">
                        <a:buFont typeface="Arial"/>
                        <a:buChar char="•"/>
                      </a:pPr>
                      <a:r>
                        <a:rPr lang="en-US" sz="900" i="1" dirty="0" smtClean="0"/>
                        <a:t>Funding sources / models</a:t>
                      </a:r>
                      <a:endParaRPr lang="en-US" sz="900" i="1" dirty="0"/>
                    </a:p>
                  </a:txBody>
                  <a:tcPr/>
                </a:tc>
                <a:tc>
                  <a:txBody>
                    <a:bodyPr/>
                    <a:lstStyle/>
                    <a:p>
                      <a:pPr marL="171450" indent="-171450">
                        <a:buFont typeface="Arial"/>
                        <a:buChar char="•"/>
                      </a:pPr>
                      <a:r>
                        <a:rPr lang="en-US" sz="900" dirty="0" smtClean="0"/>
                        <a:t>Areas</a:t>
                      </a:r>
                      <a:r>
                        <a:rPr lang="en-US" sz="900" baseline="0" dirty="0" smtClean="0"/>
                        <a:t> </a:t>
                      </a:r>
                      <a:r>
                        <a:rPr lang="en-US" sz="900" dirty="0" smtClean="0"/>
                        <a:t>that we work on are </a:t>
                      </a:r>
                      <a:r>
                        <a:rPr lang="en-US" sz="900" b="1" dirty="0" smtClean="0"/>
                        <a:t>affordable housing, women’s empowerment, education, anti-poverty, and transportation</a:t>
                      </a:r>
                      <a:r>
                        <a:rPr lang="en-US" sz="900" dirty="0" smtClean="0"/>
                        <a:t>. </a:t>
                      </a:r>
                    </a:p>
                    <a:p>
                      <a:pPr marL="171450" indent="-171450">
                        <a:buFont typeface="Arial"/>
                        <a:buChar char="•"/>
                      </a:pPr>
                      <a:r>
                        <a:rPr lang="en-US" sz="900" dirty="0" smtClean="0"/>
                        <a:t>The Office of the Chief Data Officer maintains an open data portal in the interest of transparency and to promote creativity around government data. OCDO helps departments prep their data sets for publishing and also advises on the frequency of publishing, which is determined by the type and volume of the data set (i.e.: by the second or minute, on a weekly or monthly basis as makes sense). The data released on </a:t>
                      </a:r>
                      <a:r>
                        <a:rPr lang="en-US" sz="900" dirty="0" err="1" smtClean="0"/>
                        <a:t>datasf.org</a:t>
                      </a:r>
                      <a:r>
                        <a:rPr lang="en-US" sz="900" dirty="0" smtClean="0"/>
                        <a:t> is not always generated by the City, but all datasets on </a:t>
                      </a:r>
                      <a:r>
                        <a:rPr lang="en-US" sz="900" dirty="0" err="1" smtClean="0"/>
                        <a:t>datasf.org</a:t>
                      </a:r>
                      <a:r>
                        <a:rPr lang="en-US" sz="900" dirty="0" smtClean="0"/>
                        <a:t> are licensed under the public domain dedication and license (PDDL)</a:t>
                      </a:r>
                    </a:p>
                  </a:txBody>
                  <a:tcPr/>
                </a:tc>
              </a:tr>
              <a:tr h="365760">
                <a:tc>
                  <a:txBody>
                    <a:bodyPr/>
                    <a:lstStyle/>
                    <a:p>
                      <a:pPr marL="171450" indent="-171450">
                        <a:buFont typeface="Arial"/>
                        <a:buChar char="•"/>
                      </a:pPr>
                      <a:r>
                        <a:rPr lang="en-US" sz="900" i="1" dirty="0" smtClean="0"/>
                        <a:t>Use of smart / civic tech to meet sustainability goals</a:t>
                      </a:r>
                    </a:p>
                    <a:p>
                      <a:pPr marL="171450" indent="-171450">
                        <a:buFont typeface="Arial"/>
                        <a:buChar char="•"/>
                      </a:pPr>
                      <a:r>
                        <a:rPr lang="en-US" sz="900" i="1" dirty="0" smtClean="0"/>
                        <a:t>Data collection</a:t>
                      </a:r>
                      <a:endParaRPr lang="en-US" sz="900" i="1" dirty="0"/>
                    </a:p>
                  </a:txBody>
                  <a:tcPr/>
                </a:tc>
                <a:tc>
                  <a:txBody>
                    <a:bodyPr/>
                    <a:lstStyle/>
                    <a:p>
                      <a:pPr marL="171450" indent="-171450">
                        <a:buFont typeface="Arial"/>
                        <a:buChar char="•"/>
                      </a:pPr>
                      <a:r>
                        <a:rPr lang="en-US" sz="900" dirty="0" smtClean="0"/>
                        <a:t>The City uses </a:t>
                      </a:r>
                      <a:r>
                        <a:rPr lang="en-US" sz="900" b="1" dirty="0" smtClean="0"/>
                        <a:t>smart meters for water and electricity</a:t>
                      </a:r>
                      <a:r>
                        <a:rPr lang="en-US" sz="900" dirty="0" smtClean="0"/>
                        <a:t>. There is a huge opportunity to share this information with consumers and policy makers</a:t>
                      </a:r>
                    </a:p>
                  </a:txBody>
                  <a:tcPr/>
                </a:tc>
              </a:tr>
              <a:tr h="262466">
                <a:tc>
                  <a:txBody>
                    <a:bodyPr/>
                    <a:lstStyle/>
                    <a:p>
                      <a:pPr marL="171450" indent="-171450">
                        <a:buFont typeface="Arial"/>
                        <a:buChar char="•"/>
                      </a:pPr>
                      <a:r>
                        <a:rPr lang="en-US" sz="900" i="1" dirty="0" smtClean="0"/>
                        <a:t>USDN role</a:t>
                      </a:r>
                      <a:endParaRPr lang="en-US" sz="900" i="1" dirty="0"/>
                    </a:p>
                  </a:txBody>
                  <a:tcPr/>
                </a:tc>
                <a:tc>
                  <a:txBody>
                    <a:bodyPr/>
                    <a:lstStyle/>
                    <a:p>
                      <a:pPr marL="171450" indent="-171450">
                        <a:buFont typeface="Arial"/>
                        <a:buChar char="•"/>
                      </a:pPr>
                      <a:r>
                        <a:rPr lang="en-US" sz="900" dirty="0" smtClean="0"/>
                        <a:t>USDN can play a strong role in </a:t>
                      </a:r>
                      <a:r>
                        <a:rPr lang="en-US" sz="900" b="1" dirty="0" smtClean="0"/>
                        <a:t>educating government employees</a:t>
                      </a:r>
                      <a:endParaRPr lang="en-US" sz="900" b="1" dirty="0"/>
                    </a:p>
                  </a:txBody>
                  <a:tcPr/>
                </a:tc>
              </a:tr>
              <a:tr h="901901">
                <a:tc>
                  <a:txBody>
                    <a:bodyPr/>
                    <a:lstStyle/>
                    <a:p>
                      <a:pPr marL="171450" indent="-171450">
                        <a:buFont typeface="Arial"/>
                        <a:buChar char="•"/>
                      </a:pPr>
                      <a:r>
                        <a:rPr lang="en-US" sz="900" i="1" dirty="0" smtClean="0"/>
                        <a:t>Partnership opportunities</a:t>
                      </a:r>
                      <a:endParaRPr lang="en-US" sz="900" i="1" dirty="0"/>
                    </a:p>
                  </a:txBody>
                  <a:tcPr/>
                </a:tc>
                <a:tc>
                  <a:txBody>
                    <a:bodyPr/>
                    <a:lstStyle/>
                    <a:p>
                      <a:pPr marL="171450" indent="-171450">
                        <a:buFont typeface="Arial"/>
                        <a:buChar char="•"/>
                      </a:pPr>
                      <a:r>
                        <a:rPr lang="en-US" sz="900" dirty="0" smtClean="0"/>
                        <a:t>The MOCI is a small team with a wide scope. We do not run programming. We incubate an idea with collaborators, work through the prototyping and testing phase, and then encourage full ownership by our City collaborators. </a:t>
                      </a:r>
                    </a:p>
                    <a:p>
                      <a:pPr marL="171450" indent="-171450">
                        <a:buFont typeface="Arial"/>
                        <a:buChar char="•"/>
                      </a:pPr>
                      <a:r>
                        <a:rPr lang="en-US" sz="900" dirty="0" smtClean="0"/>
                        <a:t>Any external group we collaborate with must see the city agency as an equal part of the collaboration and the ultimate owner of the initiative. Most of our portfolio is about architecting processes / building frameworks rather than creating products. </a:t>
                      </a:r>
                      <a:r>
                        <a:rPr lang="en-US" sz="900" b="1" dirty="0" smtClean="0"/>
                        <a:t>Products sometimes come out of our work, and we are happy to facilitate connecting potential City partners with city agencies that have a matching, acute focus</a:t>
                      </a:r>
                    </a:p>
                  </a:txBody>
                  <a:tcPr/>
                </a:tc>
              </a:tr>
              <a:tr h="237067">
                <a:tc>
                  <a:txBody>
                    <a:bodyPr/>
                    <a:lstStyle/>
                    <a:p>
                      <a:pPr marL="171450" indent="-171450">
                        <a:buFont typeface="Arial"/>
                        <a:buChar char="•"/>
                      </a:pPr>
                      <a:r>
                        <a:rPr lang="en-US" sz="900" i="1" dirty="0" smtClean="0"/>
                        <a:t>Interest in partnering</a:t>
                      </a:r>
                      <a:endParaRPr lang="en-US" sz="900" i="1" dirty="0"/>
                    </a:p>
                  </a:txBody>
                  <a:tcPr/>
                </a:tc>
                <a:tc>
                  <a:txBody>
                    <a:bodyPr/>
                    <a:lstStyle/>
                    <a:p>
                      <a:pPr marL="171450" indent="-171450">
                        <a:buFont typeface="Arial"/>
                        <a:buChar char="•"/>
                      </a:pPr>
                      <a:r>
                        <a:rPr lang="en-US" sz="900" dirty="0" smtClean="0"/>
                        <a:t>This can be challenging as priorities are often not aligned</a:t>
                      </a:r>
                      <a:endParaRPr lang="en-US" sz="900" dirty="0"/>
                    </a:p>
                  </a:txBody>
                  <a:tcPr/>
                </a:tc>
              </a:tr>
              <a:tr h="519853">
                <a:tc>
                  <a:txBody>
                    <a:bodyPr/>
                    <a:lstStyle/>
                    <a:p>
                      <a:pPr marL="171450" indent="-171450">
                        <a:buFont typeface="Arial"/>
                        <a:buChar char="•"/>
                      </a:pPr>
                      <a:r>
                        <a:rPr lang="en-US" sz="900" i="1" dirty="0" smtClean="0"/>
                        <a:t>Critical areas</a:t>
                      </a:r>
                    </a:p>
                    <a:p>
                      <a:pPr marL="171450" indent="-171450">
                        <a:buFont typeface="Arial"/>
                        <a:buChar char="•"/>
                      </a:pPr>
                      <a:r>
                        <a:rPr lang="en-US" sz="900" i="1" dirty="0" smtClean="0"/>
                        <a:t>Success with open data and /or accessing utility data</a:t>
                      </a:r>
                      <a:endParaRPr lang="en-US" sz="900" i="1" dirty="0"/>
                    </a:p>
                  </a:txBody>
                  <a:tcPr/>
                </a:tc>
                <a:tc>
                  <a:txBody>
                    <a:bodyPr/>
                    <a:lstStyle/>
                    <a:p>
                      <a:pPr marL="171450" indent="-171450">
                        <a:buFont typeface="Arial"/>
                        <a:buChar char="•"/>
                      </a:pPr>
                      <a:r>
                        <a:rPr lang="en-US" sz="900" dirty="0" smtClean="0"/>
                        <a:t>The market broadly is </a:t>
                      </a:r>
                      <a:r>
                        <a:rPr lang="en-US" sz="900" b="1" dirty="0" smtClean="0"/>
                        <a:t>not meeting the needs of cities </a:t>
                      </a:r>
                      <a:r>
                        <a:rPr lang="en-US" sz="900" dirty="0" smtClean="0"/>
                        <a:t>as can be seen in the amount of work being done on city specific solutions developed in-house or outsourced. We have </a:t>
                      </a:r>
                      <a:r>
                        <a:rPr lang="en-US" sz="900" b="1" dirty="0" smtClean="0"/>
                        <a:t>had tremendous success with sharing data to the public for development of solutions. </a:t>
                      </a:r>
                    </a:p>
                  </a:txBody>
                  <a:tcPr/>
                </a:tc>
              </a:tr>
            </a:tbl>
          </a:graphicData>
        </a:graphic>
      </p:graphicFrame>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dirty="0" smtClean="0"/>
              <a:t>USDN Civic Technology Scan</a:t>
            </a:r>
            <a:endParaRPr lang="en-US" dirty="0"/>
          </a:p>
        </p:txBody>
      </p:sp>
      <p:sp>
        <p:nvSpPr>
          <p:cNvPr id="9" name="Slide Number Placeholder 8"/>
          <p:cNvSpPr>
            <a:spLocks noGrp="1"/>
          </p:cNvSpPr>
          <p:nvPr>
            <p:ph type="sldNum" sz="quarter" idx="12"/>
          </p:nvPr>
        </p:nvSpPr>
        <p:spPr/>
        <p:txBody>
          <a:bodyPr/>
          <a:lstStyle/>
          <a:p>
            <a:fld id="{D6CC888B-D9F9-4E54-B722-F151A9F45E95}" type="slidenum">
              <a:rPr lang="en-US" smtClean="0"/>
              <a:t>9</a:t>
            </a:fld>
            <a:endParaRPr lang="en-US"/>
          </a:p>
        </p:txBody>
      </p:sp>
      <p:pic>
        <p:nvPicPr>
          <p:cNvPr id="2" name="Picture 1"/>
          <p:cNvPicPr>
            <a:picLocks noChangeAspect="1"/>
          </p:cNvPicPr>
          <p:nvPr/>
        </p:nvPicPr>
        <p:blipFill>
          <a:blip r:embed="rId2"/>
          <a:stretch>
            <a:fillRect/>
          </a:stretch>
        </p:blipFill>
        <p:spPr>
          <a:xfrm>
            <a:off x="182033" y="91049"/>
            <a:ext cx="550333" cy="544043"/>
          </a:xfrm>
          <a:prstGeom prst="rect">
            <a:avLst/>
          </a:prstGeom>
        </p:spPr>
      </p:pic>
    </p:spTree>
    <p:extLst>
      <p:ext uri="{BB962C8B-B14F-4D97-AF65-F5344CB8AC3E}">
        <p14:creationId xmlns:p14="http://schemas.microsoft.com/office/powerpoint/2010/main" val="23332623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1049830" y="46522"/>
            <a:ext cx="5503370" cy="584540"/>
          </a:xfrm>
        </p:spPr>
        <p:txBody>
          <a:bodyPr/>
          <a:lstStyle/>
          <a:p>
            <a:r>
              <a:rPr lang="en-US" dirty="0" smtClean="0"/>
              <a:t>City of Tucson, AZ</a:t>
            </a:r>
            <a:endParaRPr lang="en-US" dirty="0"/>
          </a:p>
        </p:txBody>
      </p:sp>
      <p:graphicFrame>
        <p:nvGraphicFramePr>
          <p:cNvPr id="28" name="Content Placeholder 27"/>
          <p:cNvGraphicFramePr>
            <a:graphicFrameLocks noGrp="1"/>
          </p:cNvGraphicFramePr>
          <p:nvPr>
            <p:ph sz="half" idx="2"/>
            <p:extLst>
              <p:ext uri="{D42A27DB-BD31-4B8C-83A1-F6EECF244321}">
                <p14:modId xmlns:p14="http://schemas.microsoft.com/office/powerpoint/2010/main" val="2331264056"/>
              </p:ext>
            </p:extLst>
          </p:nvPr>
        </p:nvGraphicFramePr>
        <p:xfrm>
          <a:off x="116478" y="671171"/>
          <a:ext cx="8938470" cy="5738096"/>
        </p:xfrm>
        <a:graphic>
          <a:graphicData uri="http://schemas.openxmlformats.org/drawingml/2006/table">
            <a:tbl>
              <a:tblPr firstRow="1" bandRow="1">
                <a:tableStyleId>{5C22544A-7EE6-4342-B048-85BDC9FD1C3A}</a:tableStyleId>
              </a:tblPr>
              <a:tblGrid>
                <a:gridCol w="2152589"/>
                <a:gridCol w="6785881"/>
              </a:tblGrid>
              <a:tr h="290116">
                <a:tc>
                  <a:txBody>
                    <a:bodyPr/>
                    <a:lstStyle/>
                    <a:p>
                      <a:pPr algn="l"/>
                      <a:r>
                        <a:rPr lang="en-US" sz="900" dirty="0" smtClean="0"/>
                        <a:t>Inquiry Category</a:t>
                      </a:r>
                      <a:endParaRPr lang="en-US" sz="900" dirty="0"/>
                    </a:p>
                  </a:txBody>
                  <a:tcPr/>
                </a:tc>
                <a:tc>
                  <a:txBody>
                    <a:bodyPr/>
                    <a:lstStyle/>
                    <a:p>
                      <a:pPr algn="l"/>
                      <a:r>
                        <a:rPr lang="en-US" sz="900" dirty="0" smtClean="0"/>
                        <a:t>Main Response Points</a:t>
                      </a:r>
                      <a:endParaRPr lang="en-US" sz="900" dirty="0"/>
                    </a:p>
                  </a:txBody>
                  <a:tcPr/>
                </a:tc>
              </a:tr>
              <a:tr h="650767">
                <a:tc>
                  <a:txBody>
                    <a:bodyPr/>
                    <a:lstStyle/>
                    <a:p>
                      <a:pPr marL="171450" indent="-171450">
                        <a:buFont typeface="Arial"/>
                        <a:buChar char="•"/>
                      </a:pPr>
                      <a:r>
                        <a:rPr lang="en-US" sz="900" i="1" dirty="0" smtClean="0"/>
                        <a:t>Primary area of interest in CT</a:t>
                      </a:r>
                    </a:p>
                    <a:p>
                      <a:pPr marL="171450" indent="-171450">
                        <a:buFont typeface="Arial"/>
                        <a:buChar char="•"/>
                      </a:pPr>
                      <a:r>
                        <a:rPr lang="en-US" sz="900" i="1" dirty="0" smtClean="0"/>
                        <a:t>Most useful application(s) in your city</a:t>
                      </a:r>
                      <a:endParaRPr lang="en-US" sz="900" i="1" dirty="0"/>
                    </a:p>
                  </a:txBody>
                  <a:tcPr/>
                </a:tc>
                <a:tc>
                  <a:txBody>
                    <a:bodyPr/>
                    <a:lstStyle/>
                    <a:p>
                      <a:pPr marL="171450" indent="-171450">
                        <a:buFont typeface="Arial"/>
                        <a:buChar char="•"/>
                      </a:pPr>
                      <a:r>
                        <a:rPr lang="en-US" sz="900" dirty="0" smtClean="0"/>
                        <a:t>Tucson is </a:t>
                      </a:r>
                      <a:r>
                        <a:rPr lang="en-US" sz="900" b="1" dirty="0" smtClean="0"/>
                        <a:t>interested in how to use technology to improve community engagement, provide more data, and to meet some administrative openness and transparency goals</a:t>
                      </a:r>
                      <a:endParaRPr lang="en-US" sz="900" dirty="0" smtClean="0"/>
                    </a:p>
                    <a:p>
                      <a:pPr marL="171450" indent="-171450">
                        <a:buFont typeface="Arial"/>
                        <a:buChar char="•"/>
                      </a:pPr>
                      <a:r>
                        <a:rPr lang="en-US" sz="900" dirty="0" smtClean="0"/>
                        <a:t>We don’t feel like there is a special push towards civic tech in any particular area: the </a:t>
                      </a:r>
                      <a:r>
                        <a:rPr lang="en-US" sz="900" b="1" dirty="0" smtClean="0"/>
                        <a:t>city has been more opportunistic</a:t>
                      </a:r>
                      <a:r>
                        <a:rPr lang="en-US" sz="900" dirty="0" smtClean="0"/>
                        <a:t> as a whole, rather than being driven from any special interest of a department or external group</a:t>
                      </a:r>
                    </a:p>
                  </a:txBody>
                  <a:tcPr/>
                </a:tc>
              </a:tr>
              <a:tr h="1427479">
                <a:tc>
                  <a:txBody>
                    <a:bodyPr/>
                    <a:lstStyle/>
                    <a:p>
                      <a:pPr marL="171450" indent="-171450">
                        <a:buFont typeface="Arial"/>
                        <a:buChar char="•"/>
                      </a:pPr>
                      <a:r>
                        <a:rPr lang="en-US" sz="900" i="1" dirty="0" smtClean="0"/>
                        <a:t>Involvement in the Smart City / CT space</a:t>
                      </a:r>
                    </a:p>
                    <a:p>
                      <a:pPr marL="171450" indent="-171450">
                        <a:buFont typeface="Arial"/>
                        <a:buChar char="•"/>
                      </a:pPr>
                      <a:r>
                        <a:rPr lang="en-US" sz="900" i="1" dirty="0" smtClean="0"/>
                        <a:t>Engaging with tech community</a:t>
                      </a:r>
                      <a:endParaRPr lang="en-US" sz="900" i="1" dirty="0"/>
                    </a:p>
                  </a:txBody>
                  <a:tcPr/>
                </a:tc>
                <a:tc>
                  <a:txBody>
                    <a:bodyPr/>
                    <a:lstStyle/>
                    <a:p>
                      <a:pPr marL="171450" indent="-171450">
                        <a:buFont typeface="Arial"/>
                        <a:buChar char="•"/>
                      </a:pPr>
                      <a:r>
                        <a:rPr lang="en-US" sz="900" b="0" dirty="0" smtClean="0"/>
                        <a:t>Tries to </a:t>
                      </a:r>
                      <a:r>
                        <a:rPr lang="en-US" sz="900" b="1" dirty="0" smtClean="0"/>
                        <a:t>release data that is downloadable / machine readable, so it’s useful</a:t>
                      </a:r>
                      <a:r>
                        <a:rPr lang="en-US" sz="900" b="0" dirty="0" smtClean="0"/>
                        <a:t> if someone wants to use it</a:t>
                      </a:r>
                    </a:p>
                    <a:p>
                      <a:pPr marL="171450" indent="-171450">
                        <a:buFont typeface="Arial"/>
                        <a:buChar char="•"/>
                      </a:pPr>
                      <a:r>
                        <a:rPr lang="en-US" sz="900" b="0" dirty="0" smtClean="0"/>
                        <a:t>Uses See Click Fix, and have expanded to targeted applications like one used to help control the spread of </a:t>
                      </a:r>
                      <a:r>
                        <a:rPr lang="en-US" sz="900" b="0" dirty="0" err="1" smtClean="0"/>
                        <a:t>Buffelgrass</a:t>
                      </a:r>
                      <a:r>
                        <a:rPr lang="en-US" sz="900" b="0" dirty="0" smtClean="0"/>
                        <a:t> </a:t>
                      </a:r>
                    </a:p>
                    <a:p>
                      <a:pPr marL="171450" indent="-171450">
                        <a:buFont typeface="Arial"/>
                        <a:buChar char="•"/>
                      </a:pPr>
                      <a:r>
                        <a:rPr lang="en-US" sz="900" b="0" dirty="0" err="1" smtClean="0"/>
                        <a:t>Contractwith</a:t>
                      </a:r>
                      <a:r>
                        <a:rPr lang="en-US" sz="900" b="0" dirty="0" smtClean="0"/>
                        <a:t> GPC for graffiti removal (My Tucson), citizens photograph new art straight into the contractor’s work order system (same in Long Beach, CA). The city set up the architecture to transport street maintenance data into the form of a work order email; </a:t>
                      </a:r>
                      <a:r>
                        <a:rPr lang="en-US" sz="900" b="1" dirty="0" smtClean="0"/>
                        <a:t>this is an extra step at the preference of the city staff that deal with the work orders</a:t>
                      </a:r>
                      <a:endParaRPr lang="en-US" sz="900" b="0" dirty="0" smtClean="0"/>
                    </a:p>
                    <a:p>
                      <a:pPr marL="171450" indent="-171450">
                        <a:buFont typeface="Arial"/>
                        <a:buChar char="•"/>
                      </a:pPr>
                      <a:r>
                        <a:rPr lang="en-US" sz="900" b="0" dirty="0" smtClean="0"/>
                        <a:t>Two efforts are going on: IT has new leadership, reductions in funding. </a:t>
                      </a:r>
                      <a:r>
                        <a:rPr lang="en-US" sz="900" b="1" dirty="0" smtClean="0"/>
                        <a:t>See their job as internal operations focused</a:t>
                      </a:r>
                      <a:r>
                        <a:rPr lang="en-US" sz="900" b="0" dirty="0" smtClean="0"/>
                        <a:t>: they need to make sure the cooling systems are working, so open data isn’t falling into their self-image</a:t>
                      </a:r>
                    </a:p>
                    <a:p>
                      <a:pPr marL="171450" indent="-171450">
                        <a:buFont typeface="Arial"/>
                        <a:buChar char="•"/>
                      </a:pPr>
                      <a:r>
                        <a:rPr lang="en-US" sz="900" b="1" dirty="0" smtClean="0"/>
                        <a:t>Creation of Apps is of interest, but the ability to use them internally isn’t there yet</a:t>
                      </a:r>
                      <a:r>
                        <a:rPr lang="en-US" sz="900" b="0" dirty="0" smtClean="0"/>
                        <a:t>. The push for open data was lead by an effort external to the city. Open Tucson is a civic group that engaged with the Mayor: for data, GIS shape files, etc.  They have lists of data streams they would like to see, so that is driving part of Leslie’s work</a:t>
                      </a:r>
                    </a:p>
                  </a:txBody>
                  <a:tcPr/>
                </a:tc>
              </a:tr>
              <a:tr h="901901">
                <a:tc>
                  <a:txBody>
                    <a:bodyPr/>
                    <a:lstStyle/>
                    <a:p>
                      <a:pPr marL="171450" indent="-171450">
                        <a:buFont typeface="Arial"/>
                        <a:buChar char="•"/>
                      </a:pPr>
                      <a:r>
                        <a:rPr lang="en-US" sz="900" i="1" dirty="0" smtClean="0"/>
                        <a:t>Challenges </a:t>
                      </a:r>
                    </a:p>
                    <a:p>
                      <a:pPr marL="171450" indent="-171450">
                        <a:buFont typeface="Arial"/>
                        <a:buChar char="•"/>
                      </a:pPr>
                      <a:r>
                        <a:rPr lang="en-US" sz="900" i="1" dirty="0" smtClean="0"/>
                        <a:t>Who defines / drives them</a:t>
                      </a:r>
                    </a:p>
                    <a:p>
                      <a:pPr marL="171450" indent="-171450">
                        <a:buFont typeface="Arial"/>
                        <a:buChar char="•"/>
                      </a:pPr>
                      <a:r>
                        <a:rPr lang="en-US" sz="900" i="1" dirty="0" smtClean="0"/>
                        <a:t>Ownership, open data, and long term funding</a:t>
                      </a:r>
                    </a:p>
                    <a:p>
                      <a:pPr marL="171450" indent="-171450">
                        <a:buFont typeface="Arial"/>
                        <a:buChar char="•"/>
                      </a:pPr>
                      <a:r>
                        <a:rPr lang="en-US" sz="900" i="1" dirty="0" smtClean="0"/>
                        <a:t>Funding sources / models</a:t>
                      </a:r>
                      <a:endParaRPr lang="en-US" sz="900" i="1" dirty="0"/>
                    </a:p>
                  </a:txBody>
                  <a:tcPr/>
                </a:tc>
                <a:tc>
                  <a:txBody>
                    <a:bodyPr/>
                    <a:lstStyle/>
                    <a:p>
                      <a:pPr marL="171450" indent="-171450">
                        <a:buFont typeface="Arial"/>
                        <a:buChar char="•"/>
                      </a:pPr>
                      <a:r>
                        <a:rPr lang="en-US" sz="900" dirty="0" smtClean="0"/>
                        <a:t>Civic tech has gone through many changes: </a:t>
                      </a:r>
                      <a:r>
                        <a:rPr lang="en-US" sz="900" b="1" dirty="0" smtClean="0"/>
                        <a:t>Open Data is reaching adolescence</a:t>
                      </a:r>
                      <a:r>
                        <a:rPr lang="en-US" sz="900" dirty="0" smtClean="0"/>
                        <a:t>. There was an early excitement that lead to cities hiring chief data officers, but open data is at the point now that an understanding about system penetration limits is surfacing. Think about the value of adopting some aspect of civic tech: transparency, ultimate value to citizens. </a:t>
                      </a:r>
                      <a:r>
                        <a:rPr lang="en-US" sz="900" b="1" dirty="0" smtClean="0"/>
                        <a:t>It’s all over the map right now with cities: how far, how fast, how slow</a:t>
                      </a:r>
                      <a:endParaRPr lang="en-US" sz="900" dirty="0" smtClean="0"/>
                    </a:p>
                    <a:p>
                      <a:pPr marL="171450" indent="-171450">
                        <a:buFont typeface="Arial"/>
                        <a:buChar char="•"/>
                      </a:pPr>
                      <a:r>
                        <a:rPr lang="en-US" sz="900" dirty="0" smtClean="0"/>
                        <a:t>Would like to see more of the strategy to processes to data protocols, from what info is gathered to connecting it to the day to day decision making and operations process. This could advance a more strategic vision and align things internally. </a:t>
                      </a:r>
                      <a:r>
                        <a:rPr lang="en-US" sz="900" b="1" dirty="0" smtClean="0"/>
                        <a:t>Leslie sees staff training down the road, to update or create new protocols</a:t>
                      </a:r>
                      <a:endParaRPr lang="en-US" sz="900" dirty="0" smtClean="0"/>
                    </a:p>
                    <a:p>
                      <a:pPr marL="171450" indent="-171450">
                        <a:buFont typeface="Arial"/>
                        <a:buChar char="•"/>
                      </a:pPr>
                      <a:r>
                        <a:rPr lang="en-US" sz="900" dirty="0" smtClean="0"/>
                        <a:t>Long term, </a:t>
                      </a:r>
                      <a:r>
                        <a:rPr lang="en-US" sz="900" b="1" dirty="0" smtClean="0"/>
                        <a:t>ownership is a huge concern</a:t>
                      </a:r>
                      <a:r>
                        <a:rPr lang="en-US" sz="900" dirty="0" smtClean="0"/>
                        <a:t>. For this to be something more than data being posted and sitting there indefinitely, the city needs to figure out internal ownership (likely it will be shared, but that has its own sets of issues).</a:t>
                      </a:r>
                    </a:p>
                    <a:p>
                      <a:pPr marL="171450" indent="-171450">
                        <a:buFont typeface="Arial"/>
                        <a:buChar char="•"/>
                      </a:pPr>
                      <a:r>
                        <a:rPr lang="en-US" sz="900" dirty="0" smtClean="0"/>
                        <a:t>Tech could be starting at the Mayors level instead of the IT level because it’s relatively new. Watch Oakland, CA</a:t>
                      </a:r>
                    </a:p>
                  </a:txBody>
                  <a:tcPr/>
                </a:tc>
              </a:tr>
              <a:tr h="365760">
                <a:tc>
                  <a:txBody>
                    <a:bodyPr/>
                    <a:lstStyle/>
                    <a:p>
                      <a:pPr marL="171450" indent="-171450">
                        <a:buFont typeface="Arial"/>
                        <a:buChar char="•"/>
                      </a:pPr>
                      <a:r>
                        <a:rPr lang="en-US" sz="900" i="1" dirty="0" smtClean="0"/>
                        <a:t>Use of smart / civic tech to meet sustainability goals</a:t>
                      </a:r>
                    </a:p>
                  </a:txBody>
                  <a:tcPr/>
                </a:tc>
                <a:tc>
                  <a:txBody>
                    <a:bodyPr/>
                    <a:lstStyle/>
                    <a:p>
                      <a:pPr marL="171450" indent="-171450">
                        <a:buFont typeface="Arial"/>
                        <a:buChar char="•"/>
                      </a:pPr>
                      <a:r>
                        <a:rPr lang="en-US" sz="900" dirty="0" smtClean="0"/>
                        <a:t>No. In large part because of lack of resources, but </a:t>
                      </a:r>
                      <a:r>
                        <a:rPr lang="en-US" sz="900" b="1" dirty="0" smtClean="0"/>
                        <a:t>sees </a:t>
                      </a:r>
                      <a:r>
                        <a:rPr lang="en-US" sz="900" b="1" dirty="0" err="1" smtClean="0"/>
                        <a:t>Socrata</a:t>
                      </a:r>
                      <a:r>
                        <a:rPr lang="en-US" sz="900" b="1" dirty="0" smtClean="0"/>
                        <a:t> as an opportunity to amplify the sustainability message and communicate more effectively how Plan Tucson is being implemented</a:t>
                      </a:r>
                      <a:endParaRPr lang="en-US" sz="900" dirty="0" smtClean="0"/>
                    </a:p>
                  </a:txBody>
                  <a:tcPr/>
                </a:tc>
              </a:tr>
              <a:tr h="262466">
                <a:tc>
                  <a:txBody>
                    <a:bodyPr/>
                    <a:lstStyle/>
                    <a:p>
                      <a:pPr marL="171450" indent="-171450">
                        <a:buFont typeface="Arial"/>
                        <a:buChar char="•"/>
                      </a:pPr>
                      <a:r>
                        <a:rPr lang="en-US" sz="900" i="1" dirty="0" smtClean="0"/>
                        <a:t>USDN role</a:t>
                      </a:r>
                      <a:endParaRPr lang="en-US" sz="900" i="1" dirty="0"/>
                    </a:p>
                  </a:txBody>
                  <a:tcPr/>
                </a:tc>
                <a:tc>
                  <a:txBody>
                    <a:bodyPr/>
                    <a:lstStyle/>
                    <a:p>
                      <a:pPr marL="171450" indent="-171450">
                        <a:buFont typeface="Arial"/>
                        <a:buChar char="•"/>
                      </a:pPr>
                      <a:r>
                        <a:rPr lang="en-US" sz="900" b="0" dirty="0" smtClean="0"/>
                        <a:t>USDN’s role is two-fold: </a:t>
                      </a:r>
                      <a:r>
                        <a:rPr lang="en-US" sz="900" b="1" dirty="0" smtClean="0"/>
                        <a:t>help a sustainability director see who is doing what w</a:t>
                      </a:r>
                      <a:r>
                        <a:rPr lang="en-US" sz="900" b="0" dirty="0" smtClean="0"/>
                        <a:t>here (Leslie is already connected to Palo Alto, for example). USDN </a:t>
                      </a:r>
                      <a:r>
                        <a:rPr lang="en-US" sz="900" b="1" dirty="0" smtClean="0"/>
                        <a:t>has</a:t>
                      </a:r>
                      <a:r>
                        <a:rPr lang="en-US" sz="900" b="1" baseline="0" dirty="0" smtClean="0"/>
                        <a:t> the</a:t>
                      </a:r>
                      <a:r>
                        <a:rPr lang="en-US" sz="900" b="1" dirty="0" smtClean="0"/>
                        <a:t> capacity to advance member understanding </a:t>
                      </a:r>
                      <a:r>
                        <a:rPr lang="en-US" sz="900" b="0" dirty="0" smtClean="0"/>
                        <a:t>of the topic</a:t>
                      </a:r>
                      <a:endParaRPr lang="en-US" sz="900" b="0" dirty="0"/>
                    </a:p>
                  </a:txBody>
                  <a:tcPr/>
                </a:tc>
              </a:tr>
              <a:tr h="360679">
                <a:tc>
                  <a:txBody>
                    <a:bodyPr/>
                    <a:lstStyle/>
                    <a:p>
                      <a:pPr marL="171450" indent="-171450">
                        <a:buFont typeface="Arial"/>
                        <a:buChar char="•"/>
                      </a:pPr>
                      <a:r>
                        <a:rPr lang="en-US" sz="900" i="1" dirty="0" smtClean="0"/>
                        <a:t>Partnership opportunities</a:t>
                      </a:r>
                      <a:endParaRPr lang="en-US" sz="900" i="1" dirty="0"/>
                    </a:p>
                  </a:txBody>
                  <a:tcPr/>
                </a:tc>
                <a:tc>
                  <a:txBody>
                    <a:bodyPr/>
                    <a:lstStyle/>
                    <a:p>
                      <a:pPr marL="171450" indent="-171450">
                        <a:buFont typeface="Arial"/>
                        <a:buChar char="•"/>
                      </a:pPr>
                      <a:r>
                        <a:rPr lang="en-US" sz="900" b="0" dirty="0" smtClean="0"/>
                        <a:t>Impressed with </a:t>
                      </a:r>
                      <a:r>
                        <a:rPr lang="en-US" sz="900" b="1" dirty="0" smtClean="0"/>
                        <a:t>Knight Foundation who partnered with Code for America and their work in Detroit </a:t>
                      </a:r>
                    </a:p>
                    <a:p>
                      <a:pPr marL="171450" indent="-171450">
                        <a:buFont typeface="Arial"/>
                        <a:buChar char="•"/>
                      </a:pPr>
                      <a:r>
                        <a:rPr lang="en-US" sz="900" b="0" dirty="0" smtClean="0"/>
                        <a:t>Interested to see if open data can be done in smaller cities</a:t>
                      </a:r>
                      <a:r>
                        <a:rPr lang="en-US" sz="900" b="0" baseline="0" dirty="0" smtClean="0"/>
                        <a:t> (</a:t>
                      </a:r>
                      <a:r>
                        <a:rPr lang="en-US" sz="900" b="0" dirty="0" smtClean="0"/>
                        <a:t>less technical competition / obstacles?)</a:t>
                      </a:r>
                    </a:p>
                  </a:txBody>
                  <a:tcPr/>
                </a:tc>
              </a:tr>
              <a:tr h="237067">
                <a:tc>
                  <a:txBody>
                    <a:bodyPr/>
                    <a:lstStyle/>
                    <a:p>
                      <a:pPr marL="171450" indent="-171450">
                        <a:buFont typeface="Arial"/>
                        <a:buChar char="•"/>
                      </a:pPr>
                      <a:r>
                        <a:rPr lang="en-US" sz="900" i="1" dirty="0" smtClean="0"/>
                        <a:t>Interest in partnering</a:t>
                      </a:r>
                      <a:endParaRPr lang="en-US" sz="900" i="1" dirty="0"/>
                    </a:p>
                  </a:txBody>
                  <a:tcPr/>
                </a:tc>
                <a:tc>
                  <a:txBody>
                    <a:bodyPr/>
                    <a:lstStyle/>
                    <a:p>
                      <a:pPr marL="171450" indent="-171450">
                        <a:buFont typeface="Arial"/>
                        <a:buChar char="•"/>
                      </a:pPr>
                      <a:r>
                        <a:rPr lang="en-US" sz="900" dirty="0" smtClean="0"/>
                        <a:t>Yes, to </a:t>
                      </a:r>
                      <a:r>
                        <a:rPr lang="en-US" sz="900" b="1" dirty="0" smtClean="0"/>
                        <a:t>accelerate the adoption of technology and develop some internal talent </a:t>
                      </a:r>
                      <a:r>
                        <a:rPr lang="en-US" sz="900" dirty="0" smtClean="0"/>
                        <a:t>to carry the effort over time</a:t>
                      </a:r>
                      <a:endParaRPr lang="en-US" sz="900" dirty="0"/>
                    </a:p>
                  </a:txBody>
                  <a:tcPr/>
                </a:tc>
              </a:tr>
              <a:tr h="536786">
                <a:tc>
                  <a:txBody>
                    <a:bodyPr/>
                    <a:lstStyle/>
                    <a:p>
                      <a:pPr marL="171450" indent="-171450">
                        <a:buFont typeface="Arial"/>
                        <a:buChar char="•"/>
                      </a:pPr>
                      <a:r>
                        <a:rPr lang="en-US" sz="900" i="1" dirty="0" smtClean="0"/>
                        <a:t>Critical areas</a:t>
                      </a:r>
                    </a:p>
                    <a:p>
                      <a:pPr marL="171450" indent="-171450">
                        <a:buFont typeface="Arial"/>
                        <a:buChar char="•"/>
                      </a:pPr>
                      <a:r>
                        <a:rPr lang="en-US" sz="900" i="1" dirty="0" smtClean="0"/>
                        <a:t>Success with open data and /or accessing utility data</a:t>
                      </a:r>
                      <a:endParaRPr lang="en-US" sz="900" i="1" dirty="0"/>
                    </a:p>
                  </a:txBody>
                  <a:tcPr/>
                </a:tc>
                <a:tc>
                  <a:txBody>
                    <a:bodyPr/>
                    <a:lstStyle/>
                    <a:p>
                      <a:pPr marL="171450" indent="-171450">
                        <a:buFont typeface="Arial"/>
                        <a:buChar char="•"/>
                      </a:pPr>
                      <a:r>
                        <a:rPr lang="en-US" sz="900" b="0" dirty="0" smtClean="0"/>
                        <a:t>Cities shouldn’t get too caught up in the market. It’s not the market gaps (there’s so much out there already) that are the issue, but more that </a:t>
                      </a:r>
                      <a:r>
                        <a:rPr lang="en-US" sz="900" b="1" dirty="0" smtClean="0"/>
                        <a:t>they need to adopt and implement programs</a:t>
                      </a:r>
                      <a:r>
                        <a:rPr lang="en-US" sz="900" b="0" dirty="0" smtClean="0"/>
                        <a:t>. They want to create sustainable operations internally that serves / is served by open government. What can cities do to make it easy to adopt projects internally? </a:t>
                      </a:r>
                    </a:p>
                  </a:txBody>
                  <a:tcPr/>
                </a:tc>
              </a:tr>
            </a:tbl>
          </a:graphicData>
        </a:graphic>
      </p:graphicFrame>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dirty="0" smtClean="0"/>
              <a:t>USDN Civic Technology Scan</a:t>
            </a:r>
            <a:endParaRPr lang="en-US" dirty="0"/>
          </a:p>
        </p:txBody>
      </p:sp>
      <p:sp>
        <p:nvSpPr>
          <p:cNvPr id="9" name="Slide Number Placeholder 8"/>
          <p:cNvSpPr>
            <a:spLocks noGrp="1"/>
          </p:cNvSpPr>
          <p:nvPr>
            <p:ph type="sldNum" sz="quarter" idx="12"/>
          </p:nvPr>
        </p:nvSpPr>
        <p:spPr/>
        <p:txBody>
          <a:bodyPr/>
          <a:lstStyle/>
          <a:p>
            <a:fld id="{D6CC888B-D9F9-4E54-B722-F151A9F45E95}" type="slidenum">
              <a:rPr lang="en-US" smtClean="0"/>
              <a:t>10</a:t>
            </a:fld>
            <a:endParaRPr lang="en-US"/>
          </a:p>
        </p:txBody>
      </p:sp>
      <p:pic>
        <p:nvPicPr>
          <p:cNvPr id="3" name="Picture 2"/>
          <p:cNvPicPr>
            <a:picLocks noChangeAspect="1"/>
          </p:cNvPicPr>
          <p:nvPr/>
        </p:nvPicPr>
        <p:blipFill>
          <a:blip r:embed="rId2"/>
          <a:stretch>
            <a:fillRect/>
          </a:stretch>
        </p:blipFill>
        <p:spPr>
          <a:xfrm>
            <a:off x="224366" y="43454"/>
            <a:ext cx="554567" cy="554567"/>
          </a:xfrm>
          <a:prstGeom prst="rect">
            <a:avLst/>
          </a:prstGeom>
        </p:spPr>
      </p:pic>
    </p:spTree>
    <p:extLst>
      <p:ext uri="{BB962C8B-B14F-4D97-AF65-F5344CB8AC3E}">
        <p14:creationId xmlns:p14="http://schemas.microsoft.com/office/powerpoint/2010/main" val="4485125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355600" y="214134"/>
            <a:ext cx="7012206" cy="516751"/>
          </a:xfrm>
        </p:spPr>
        <p:txBody>
          <a:bodyPr/>
          <a:lstStyle/>
          <a:p>
            <a:r>
              <a:rPr lang="en-US" dirty="0" smtClean="0"/>
              <a:t>Advisory Board Survey High Points</a:t>
            </a:r>
            <a:endParaRPr lang="en-US" dirty="0"/>
          </a:p>
        </p:txBody>
      </p:sp>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smtClean="0"/>
              <a:t>USDN Civic Technology Scan</a:t>
            </a:r>
            <a:endParaRPr lang="en-US"/>
          </a:p>
        </p:txBody>
      </p:sp>
      <p:sp>
        <p:nvSpPr>
          <p:cNvPr id="9" name="Slide Number Placeholder 8"/>
          <p:cNvSpPr>
            <a:spLocks noGrp="1"/>
          </p:cNvSpPr>
          <p:nvPr>
            <p:ph type="sldNum" sz="quarter" idx="12"/>
          </p:nvPr>
        </p:nvSpPr>
        <p:spPr/>
        <p:txBody>
          <a:bodyPr/>
          <a:lstStyle/>
          <a:p>
            <a:fld id="{D6CC888B-D9F9-4E54-B722-F151A9F45E95}" type="slidenum">
              <a:rPr lang="en-US" smtClean="0"/>
              <a:t>11</a:t>
            </a:fld>
            <a:endParaRPr lang="en-US"/>
          </a:p>
        </p:txBody>
      </p:sp>
      <p:graphicFrame>
        <p:nvGraphicFramePr>
          <p:cNvPr id="11" name="Table 10"/>
          <p:cNvGraphicFramePr>
            <a:graphicFrameLocks noGrp="1"/>
          </p:cNvGraphicFramePr>
          <p:nvPr>
            <p:extLst>
              <p:ext uri="{D42A27DB-BD31-4B8C-83A1-F6EECF244321}">
                <p14:modId xmlns:p14="http://schemas.microsoft.com/office/powerpoint/2010/main" val="3875085389"/>
              </p:ext>
            </p:extLst>
          </p:nvPr>
        </p:nvGraphicFramePr>
        <p:xfrm>
          <a:off x="355600" y="890634"/>
          <a:ext cx="8458200" cy="5487523"/>
        </p:xfrm>
        <a:graphic>
          <a:graphicData uri="http://schemas.openxmlformats.org/drawingml/2006/table">
            <a:tbl>
              <a:tblPr firstRow="1" bandRow="1">
                <a:tableStyleId>{5C22544A-7EE6-4342-B048-85BDC9FD1C3A}</a:tableStyleId>
              </a:tblPr>
              <a:tblGrid>
                <a:gridCol w="1498600"/>
                <a:gridCol w="6959600"/>
              </a:tblGrid>
              <a:tr h="324204">
                <a:tc>
                  <a:txBody>
                    <a:bodyPr/>
                    <a:lstStyle/>
                    <a:p>
                      <a:pPr algn="ctr"/>
                      <a:r>
                        <a:rPr lang="en-US" sz="1000" dirty="0" smtClean="0"/>
                        <a:t>Interest Area</a:t>
                      </a:r>
                      <a:endParaRPr lang="en-US" sz="1000" dirty="0"/>
                    </a:p>
                  </a:txBody>
                  <a:tcPr/>
                </a:tc>
                <a:tc>
                  <a:txBody>
                    <a:bodyPr/>
                    <a:lstStyle/>
                    <a:p>
                      <a:pPr algn="ctr"/>
                      <a:r>
                        <a:rPr lang="en-US" sz="1000" dirty="0" smtClean="0"/>
                        <a:t>Survey Data Observations</a:t>
                      </a:r>
                      <a:endParaRPr lang="en-US" sz="1000" dirty="0"/>
                    </a:p>
                  </a:txBody>
                  <a:tcPr/>
                </a:tc>
              </a:tr>
              <a:tr h="526833">
                <a:tc>
                  <a:txBody>
                    <a:bodyPr/>
                    <a:lstStyle/>
                    <a:p>
                      <a:r>
                        <a:rPr lang="en-US" sz="1000" b="1" dirty="0" smtClean="0"/>
                        <a:t>Response</a:t>
                      </a:r>
                    </a:p>
                  </a:txBody>
                  <a:tcPr/>
                </a:tc>
                <a:tc>
                  <a:txBody>
                    <a:bodyPr/>
                    <a:lstStyle/>
                    <a:p>
                      <a:pPr marL="171450" indent="-171450">
                        <a:buFont typeface="Arial"/>
                        <a:buChar char="•"/>
                      </a:pPr>
                      <a:r>
                        <a:rPr lang="en-US" sz="1000" b="1" dirty="0" smtClean="0"/>
                        <a:t>10</a:t>
                      </a:r>
                      <a:r>
                        <a:rPr lang="en-US" sz="1000" b="1" baseline="0" dirty="0" smtClean="0"/>
                        <a:t> responded - mainly from the Advisory Team</a:t>
                      </a:r>
                      <a:r>
                        <a:rPr lang="en-US" sz="1000" baseline="0" dirty="0" smtClean="0"/>
                        <a:t>. The survey went out to Smart Cities team (30+), was posted on the website under two names, and went out in the USDN weekly news twice. This </a:t>
                      </a:r>
                      <a:r>
                        <a:rPr lang="en-US" sz="1000" b="1" baseline="0" dirty="0" smtClean="0"/>
                        <a:t>serves as a good profile of the Advisory Team, but indicates that the broader membership isn’t focused on this topic yet</a:t>
                      </a:r>
                      <a:endParaRPr lang="en-US" sz="1000" b="1" dirty="0" smtClean="0"/>
                    </a:p>
                  </a:txBody>
                  <a:tcPr/>
                </a:tc>
              </a:tr>
              <a:tr h="29102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Definition</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dirty="0" smtClean="0"/>
                        <a:t>The </a:t>
                      </a:r>
                      <a:r>
                        <a:rPr lang="en-US" sz="1000" b="1" dirty="0" smtClean="0"/>
                        <a:t>Definition of Civic Tech is still fluid; even field</a:t>
                      </a:r>
                      <a:r>
                        <a:rPr lang="en-US" sz="1000" b="1" baseline="0" dirty="0" smtClean="0"/>
                        <a:t> experts differ on it</a:t>
                      </a:r>
                      <a:r>
                        <a:rPr lang="en-US" sz="1000" dirty="0" smtClean="0"/>
                        <a:t>. Revise</a:t>
                      </a:r>
                      <a:r>
                        <a:rPr lang="en-US" sz="1000" baseline="0" dirty="0" smtClean="0"/>
                        <a:t> to include reporting ability</a:t>
                      </a:r>
                      <a:endParaRPr lang="en-US" sz="1000" dirty="0" smtClean="0"/>
                    </a:p>
                  </a:txBody>
                  <a:tcPr/>
                </a:tc>
              </a:tr>
              <a:tr h="526833">
                <a:tc>
                  <a:txBody>
                    <a:bodyPr/>
                    <a:lstStyle/>
                    <a:p>
                      <a:r>
                        <a:rPr lang="en-US" sz="1000" b="1" dirty="0" smtClean="0"/>
                        <a:t>Leadership</a:t>
                      </a:r>
                      <a:r>
                        <a:rPr lang="en-US" sz="1000" b="1" baseline="0" dirty="0" smtClean="0"/>
                        <a:t> and Positioning </a:t>
                      </a:r>
                      <a:endParaRPr lang="en-US" sz="1000" b="1" dirty="0" smtClean="0"/>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baseline="0" dirty="0" smtClean="0"/>
                        <a:t>Management responsibility isn’t standardized </a:t>
                      </a:r>
                      <a:r>
                        <a:rPr lang="en-US" sz="1000" baseline="0" dirty="0" smtClean="0"/>
                        <a:t>and is still new in local governments</a:t>
                      </a:r>
                      <a:endParaRPr lang="en-US" sz="1000" dirty="0" smtClean="0"/>
                    </a:p>
                    <a:p>
                      <a:pPr marL="171450" indent="-171450">
                        <a:buFont typeface="Arial"/>
                        <a:buChar char="•"/>
                      </a:pPr>
                      <a:r>
                        <a:rPr lang="en-US" sz="1000" b="1" dirty="0" smtClean="0"/>
                        <a:t>Not</a:t>
                      </a:r>
                      <a:r>
                        <a:rPr lang="en-US" sz="1000" b="1" baseline="0" dirty="0" smtClean="0"/>
                        <a:t> many Sustainability Directors hold the reins on civic tech</a:t>
                      </a:r>
                      <a:r>
                        <a:rPr lang="en-US" sz="1000" baseline="0" dirty="0" smtClean="0"/>
                        <a:t>, but some are asked to implement it. </a:t>
                      </a:r>
                      <a:endParaRPr lang="en-US" sz="1000" dirty="0" smtClean="0"/>
                    </a:p>
                  </a:txBody>
                  <a:tcPr/>
                </a:tc>
              </a:tr>
              <a:tr h="486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baseline="0" dirty="0" smtClean="0"/>
                        <a:t>Strategy Development /Plans</a:t>
                      </a:r>
                      <a:endParaRPr lang="en-US" sz="1000" b="1" dirty="0" smtClean="0"/>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aseline="0" dirty="0" smtClean="0"/>
                        <a:t>Very </a:t>
                      </a:r>
                      <a:r>
                        <a:rPr lang="en-US" sz="1000" b="1" baseline="0" dirty="0" smtClean="0"/>
                        <a:t>few cities have a civic tech strategy </a:t>
                      </a:r>
                      <a:r>
                        <a:rPr lang="en-US" sz="1000" baseline="0" dirty="0" smtClean="0"/>
                        <a:t>in place</a:t>
                      </a:r>
                    </a:p>
                    <a:p>
                      <a:pPr marL="171450" indent="-171450">
                        <a:buFont typeface="Arial"/>
                        <a:buChar char="•"/>
                      </a:pPr>
                      <a:r>
                        <a:rPr lang="en-US" sz="1000" dirty="0" smtClean="0"/>
                        <a:t>Plans are in</a:t>
                      </a:r>
                      <a:r>
                        <a:rPr lang="en-US" sz="1000" baseline="0" dirty="0" smtClean="0"/>
                        <a:t> the beginning stages and </a:t>
                      </a:r>
                      <a:r>
                        <a:rPr lang="en-US" sz="1000" b="1" baseline="0" dirty="0" smtClean="0"/>
                        <a:t>will be </a:t>
                      </a:r>
                      <a:r>
                        <a:rPr lang="en-US" sz="1000" b="1" dirty="0" smtClean="0"/>
                        <a:t>emerging more frequently</a:t>
                      </a:r>
                      <a:r>
                        <a:rPr lang="en-US" sz="1000" b="1" baseline="0" dirty="0" smtClean="0"/>
                        <a:t> as cities mature on this topic</a:t>
                      </a:r>
                      <a:endParaRPr lang="en-US" sz="1000" b="1" dirty="0" smtClean="0"/>
                    </a:p>
                  </a:txBody>
                  <a:tcPr/>
                </a:tc>
              </a:tr>
              <a:tr h="4936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Civic Tech in City Departments</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dirty="0" smtClean="0"/>
                        <a:t>As</a:t>
                      </a:r>
                      <a:r>
                        <a:rPr lang="en-US" sz="1000" baseline="0" dirty="0" smtClean="0"/>
                        <a:t> observed in the literature review, </a:t>
                      </a:r>
                      <a:r>
                        <a:rPr lang="en-US" sz="1000" b="1" baseline="0" dirty="0" smtClean="0"/>
                        <a:t>the most uptake and success of civic tech applications are in the operations departments</a:t>
                      </a:r>
                      <a:endParaRPr lang="en-US" sz="1000" b="1" dirty="0" smtClean="0"/>
                    </a:p>
                  </a:txBody>
                  <a:tcPr/>
                </a:tc>
              </a:tr>
              <a:tr h="9489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b="1" dirty="0" smtClean="0"/>
                        <a:t>Most Successful</a:t>
                      </a:r>
                      <a:r>
                        <a:rPr lang="en-US" sz="1000" b="1" baseline="0" dirty="0" smtClean="0"/>
                        <a:t> Initiates / Helpfulness towards sustainability goals</a:t>
                      </a:r>
                      <a:endParaRPr lang="en-US" sz="1000" b="1" dirty="0" smtClean="0"/>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dirty="0" smtClean="0"/>
                        <a:t>Cities</a:t>
                      </a:r>
                      <a:r>
                        <a:rPr lang="en-US" sz="1000" baseline="0" dirty="0" smtClean="0"/>
                        <a:t> vary in what has worked the best for them. The </a:t>
                      </a:r>
                      <a:r>
                        <a:rPr lang="en-US" sz="1000" b="1" baseline="0" dirty="0" smtClean="0"/>
                        <a:t>most successful so far have been in operations categories (transit, safety, etc.)</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aseline="0" dirty="0" smtClean="0"/>
                        <a:t>In sustainability categories, civic tech was ranked as </a:t>
                      </a:r>
                      <a:r>
                        <a:rPr lang="en-US" sz="1000" b="1" baseline="0" dirty="0" smtClean="0"/>
                        <a:t>helping least with equity, somewhat with sustainable economics, and moderately with environmental issues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aseline="0" dirty="0" smtClean="0"/>
                        <a:t>There was </a:t>
                      </a:r>
                      <a:r>
                        <a:rPr lang="en-US" sz="1000" b="1" baseline="0" dirty="0" smtClean="0"/>
                        <a:t>wide difference in opinion on if civic tech can help cities reach their sustainability goals</a:t>
                      </a:r>
                    </a:p>
                  </a:txBody>
                  <a:tcPr/>
                </a:tc>
              </a:tr>
              <a:tr h="493061">
                <a:tc>
                  <a:txBody>
                    <a:bodyPr/>
                    <a:lstStyle/>
                    <a:p>
                      <a:r>
                        <a:rPr lang="en-US" sz="1000" b="1" dirty="0" smtClean="0"/>
                        <a:t>Procurement</a:t>
                      </a:r>
                      <a:r>
                        <a:rPr lang="en-US" sz="1000" b="1" baseline="0" dirty="0" smtClean="0"/>
                        <a:t> Processes</a:t>
                      </a:r>
                      <a:endParaRPr lang="en-US" sz="1000" b="1" dirty="0" smtClean="0"/>
                    </a:p>
                  </a:txBody>
                  <a:tcPr/>
                </a:tc>
                <a:tc>
                  <a:txBody>
                    <a:bodyPr/>
                    <a:lstStyle/>
                    <a:p>
                      <a:pPr marL="171450" indent="-171450">
                        <a:buFont typeface="Arial"/>
                        <a:buChar char="•"/>
                      </a:pPr>
                      <a:r>
                        <a:rPr lang="en-US" sz="1000" dirty="0" smtClean="0"/>
                        <a:t>City Procurement is</a:t>
                      </a:r>
                      <a:r>
                        <a:rPr lang="en-US" sz="1000" baseline="0" dirty="0" smtClean="0"/>
                        <a:t> being </a:t>
                      </a:r>
                      <a:r>
                        <a:rPr lang="en-US" sz="1000" b="1" baseline="0" dirty="0" smtClean="0"/>
                        <a:t>modified on a case by case basis </a:t>
                      </a:r>
                      <a:r>
                        <a:rPr lang="en-US" sz="1000" baseline="0" dirty="0" smtClean="0"/>
                        <a:t>to accommodate civic tech testing, purchasing, and developing. There is </a:t>
                      </a:r>
                      <a:r>
                        <a:rPr lang="en-US" sz="1000" b="1" baseline="0" dirty="0" smtClean="0"/>
                        <a:t>no standardization </a:t>
                      </a:r>
                      <a:r>
                        <a:rPr lang="en-US" sz="1000" baseline="0" dirty="0" smtClean="0"/>
                        <a:t>of what those modifications look like</a:t>
                      </a:r>
                      <a:endParaRPr lang="en-US" sz="1000" dirty="0" smtClean="0"/>
                    </a:p>
                  </a:txBody>
                  <a:tcPr/>
                </a:tc>
              </a:tr>
              <a:tr h="440604">
                <a:tc>
                  <a:txBody>
                    <a:bodyPr/>
                    <a:lstStyle/>
                    <a:p>
                      <a:r>
                        <a:rPr lang="en-US" sz="1000" b="1" dirty="0" smtClean="0"/>
                        <a:t>Partnering</a:t>
                      </a:r>
                      <a:r>
                        <a:rPr lang="en-US" sz="1000" b="1" baseline="0" dirty="0" smtClean="0"/>
                        <a:t> with External Agencies</a:t>
                      </a:r>
                      <a:endParaRPr lang="en-US" sz="1000" b="1" dirty="0"/>
                    </a:p>
                  </a:txBody>
                  <a:tcPr/>
                </a:tc>
                <a:tc>
                  <a:txBody>
                    <a:bodyPr/>
                    <a:lstStyle/>
                    <a:p>
                      <a:pPr marL="171450" indent="-171450">
                        <a:buFont typeface="Arial"/>
                        <a:buChar char="•"/>
                      </a:pPr>
                      <a:r>
                        <a:rPr lang="en-US" sz="1000" dirty="0" smtClean="0"/>
                        <a:t>Advocacy is coming primarily from</a:t>
                      </a:r>
                      <a:r>
                        <a:rPr lang="en-US" sz="1000" baseline="0" dirty="0" smtClean="0"/>
                        <a:t> </a:t>
                      </a:r>
                      <a:r>
                        <a:rPr lang="en-US" sz="1000" b="1" baseline="0" dirty="0" smtClean="0"/>
                        <a:t>academia</a:t>
                      </a:r>
                    </a:p>
                    <a:p>
                      <a:pPr marL="171450" indent="-171450">
                        <a:buFont typeface="Arial"/>
                        <a:buChar char="•"/>
                      </a:pPr>
                      <a:r>
                        <a:rPr lang="en-US" sz="1000" baseline="0" dirty="0" smtClean="0"/>
                        <a:t>Partnership is coming primarily from the </a:t>
                      </a:r>
                      <a:r>
                        <a:rPr lang="en-US" sz="1000" b="1" baseline="0" dirty="0" smtClean="0"/>
                        <a:t>non-profit sector</a:t>
                      </a:r>
                      <a:endParaRPr lang="en-US" sz="1000" b="1" dirty="0"/>
                    </a:p>
                  </a:txBody>
                  <a:tcPr/>
                </a:tc>
              </a:tr>
              <a:tr h="610067">
                <a:tc>
                  <a:txBody>
                    <a:bodyPr/>
                    <a:lstStyle/>
                    <a:p>
                      <a:r>
                        <a:rPr lang="en-US" sz="1000" b="1" dirty="0" smtClean="0"/>
                        <a:t>Challenges</a:t>
                      </a:r>
                      <a:r>
                        <a:rPr lang="en-US" sz="1000" b="1" baseline="0" dirty="0" smtClean="0"/>
                        <a:t> to Overcome</a:t>
                      </a:r>
                      <a:endParaRPr lang="en-US" sz="1000" b="1" dirty="0"/>
                    </a:p>
                  </a:txBody>
                  <a:tcPr/>
                </a:tc>
                <a:tc>
                  <a:txBody>
                    <a:bodyPr/>
                    <a:lstStyle/>
                    <a:p>
                      <a:pPr marL="171450" indent="-171450">
                        <a:buFont typeface="Arial"/>
                        <a:buChar char="•"/>
                      </a:pPr>
                      <a:r>
                        <a:rPr lang="en-US" sz="1000" b="1" dirty="0" smtClean="0"/>
                        <a:t>Budgets and internal processes </a:t>
                      </a:r>
                      <a:r>
                        <a:rPr lang="en-US" sz="1000" dirty="0" smtClean="0"/>
                        <a:t>are</a:t>
                      </a:r>
                      <a:r>
                        <a:rPr lang="en-US" sz="1000" baseline="0" dirty="0" smtClean="0"/>
                        <a:t> standing in the way of advancement of civic tech in cities</a:t>
                      </a:r>
                    </a:p>
                    <a:p>
                      <a:pPr marL="171450" indent="-171450">
                        <a:buFont typeface="Arial"/>
                        <a:buChar char="•"/>
                      </a:pPr>
                      <a:r>
                        <a:rPr lang="en-US" sz="1000" b="1" baseline="0" dirty="0" smtClean="0"/>
                        <a:t>Maintenance and operations, lack of interest from internal departments, lack of funding, lack of external partners, and lack of leadership around civic tech </a:t>
                      </a:r>
                      <a:r>
                        <a:rPr lang="en-US" sz="1000" baseline="0" dirty="0" smtClean="0"/>
                        <a:t>are all identified as barriers by the Advisory Team</a:t>
                      </a:r>
                      <a:endParaRPr lang="en-US" sz="1000" dirty="0"/>
                    </a:p>
                  </a:txBody>
                  <a:tcPr/>
                </a:tc>
              </a:tr>
              <a:tr h="324204">
                <a:tc>
                  <a:txBody>
                    <a:bodyPr/>
                    <a:lstStyle/>
                    <a:p>
                      <a:r>
                        <a:rPr lang="en-US" sz="1000" b="1" dirty="0" smtClean="0"/>
                        <a:t>Data</a:t>
                      </a:r>
                      <a:endParaRPr lang="en-US" sz="1000" b="1" dirty="0"/>
                    </a:p>
                  </a:txBody>
                  <a:tcPr/>
                </a:tc>
                <a:tc>
                  <a:txBody>
                    <a:bodyPr/>
                    <a:lstStyle/>
                    <a:p>
                      <a:pPr marL="171450" indent="-171450">
                        <a:buFont typeface="Arial"/>
                        <a:buChar char="•"/>
                      </a:pPr>
                      <a:r>
                        <a:rPr lang="en-US" sz="1000" dirty="0" smtClean="0"/>
                        <a:t>There is a focus on </a:t>
                      </a:r>
                      <a:r>
                        <a:rPr lang="en-US" sz="1000" b="1" dirty="0" smtClean="0"/>
                        <a:t>transparency </a:t>
                      </a:r>
                      <a:r>
                        <a:rPr lang="en-US" sz="1000" b="0" dirty="0" smtClean="0"/>
                        <a:t>and an </a:t>
                      </a:r>
                      <a:r>
                        <a:rPr lang="en-US" sz="1000" b="1" dirty="0" smtClean="0"/>
                        <a:t>overall</a:t>
                      </a:r>
                      <a:r>
                        <a:rPr lang="en-US" sz="1000" b="1" baseline="0" dirty="0" smtClean="0"/>
                        <a:t> aversion to collecting /sharing sensitive information</a:t>
                      </a:r>
                      <a:endParaRPr lang="en-US" sz="1000" b="1" dirty="0"/>
                    </a:p>
                  </a:txBody>
                  <a:tcPr/>
                </a:tc>
              </a:tr>
            </a:tbl>
          </a:graphicData>
        </a:graphic>
      </p:graphicFrame>
    </p:spTree>
    <p:extLst>
      <p:ext uri="{BB962C8B-B14F-4D97-AF65-F5344CB8AC3E}">
        <p14:creationId xmlns:p14="http://schemas.microsoft.com/office/powerpoint/2010/main" val="41998251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Definition of Civic Tech</a:t>
            </a:r>
            <a:endParaRPr lang="en-US" dirty="0"/>
          </a:p>
        </p:txBody>
      </p:sp>
      <p:sp>
        <p:nvSpPr>
          <p:cNvPr id="6" name="Content Placeholder 5"/>
          <p:cNvSpPr>
            <a:spLocks noGrp="1"/>
          </p:cNvSpPr>
          <p:nvPr>
            <p:ph sz="half" idx="1"/>
          </p:nvPr>
        </p:nvSpPr>
        <p:spPr/>
        <p:txBody>
          <a:bodyPr>
            <a:normAutofit fontScale="70000" lnSpcReduction="20000"/>
          </a:bodyPr>
          <a:lstStyle/>
          <a:p>
            <a:r>
              <a:rPr lang="en-US" dirty="0"/>
              <a:t>For the purpose of this scan, Civic Technology is defined as</a:t>
            </a:r>
            <a:r>
              <a:rPr lang="en-US" dirty="0" smtClean="0"/>
              <a:t>:</a:t>
            </a:r>
          </a:p>
          <a:p>
            <a:r>
              <a:rPr lang="en-US" dirty="0" smtClean="0"/>
              <a:t>The </a:t>
            </a:r>
            <a:r>
              <a:rPr lang="en-US" dirty="0"/>
              <a:t>use of information technology to engage local government and community residents in behaviors that improve the quality and accountability of public services, facilitate resident-driven improvements to local quality of life, and deepen participation in public decision-making. </a:t>
            </a:r>
            <a:endParaRPr lang="en-US" dirty="0" smtClean="0"/>
          </a:p>
          <a:p>
            <a:r>
              <a:rPr lang="en-US" dirty="0" smtClean="0"/>
              <a:t>Behaviors </a:t>
            </a:r>
            <a:r>
              <a:rPr lang="en-US" dirty="0"/>
              <a:t>fall into two broad categories: </a:t>
            </a:r>
            <a:endParaRPr lang="en-US" dirty="0" smtClean="0"/>
          </a:p>
          <a:p>
            <a:pPr lvl="1"/>
            <a:r>
              <a:rPr lang="en-US" b="1" dirty="0" smtClean="0"/>
              <a:t>Open Government: </a:t>
            </a:r>
            <a:r>
              <a:rPr lang="en-US" dirty="0" smtClean="0"/>
              <a:t>Data </a:t>
            </a:r>
            <a:r>
              <a:rPr lang="en-US" dirty="0"/>
              <a:t>Access and Transparency, Data Utility, Decision Making, Resident Feedback, Mapping and Visualization, and </a:t>
            </a:r>
            <a:r>
              <a:rPr lang="en-US" dirty="0" smtClean="0"/>
              <a:t>Voting</a:t>
            </a:r>
          </a:p>
          <a:p>
            <a:pPr lvl="1"/>
            <a:endParaRPr lang="en-US" dirty="0" smtClean="0"/>
          </a:p>
          <a:p>
            <a:pPr lvl="1"/>
            <a:r>
              <a:rPr lang="en-US" b="1" dirty="0" smtClean="0"/>
              <a:t>Community Action: </a:t>
            </a:r>
            <a:r>
              <a:rPr lang="en-US" dirty="0" smtClean="0"/>
              <a:t>Civic </a:t>
            </a:r>
            <a:r>
              <a:rPr lang="en-US" dirty="0"/>
              <a:t>Crowd Funding, Community Organizing, Information Crowdsourcing, Neighborhood Forums, and Peer to Peer </a:t>
            </a:r>
            <a:r>
              <a:rPr lang="en-US" dirty="0" smtClean="0"/>
              <a:t>Sharing</a:t>
            </a:r>
            <a:endParaRPr lang="en-US" dirty="0"/>
          </a:p>
        </p:txBody>
      </p:sp>
      <p:sp>
        <p:nvSpPr>
          <p:cNvPr id="7" name="Content Placeholder 6"/>
          <p:cNvSpPr>
            <a:spLocks noGrp="1"/>
          </p:cNvSpPr>
          <p:nvPr>
            <p:ph sz="half" idx="2"/>
          </p:nvPr>
        </p:nvSpPr>
        <p:spPr>
          <a:xfrm>
            <a:off x="4661646" y="1600200"/>
            <a:ext cx="3885453" cy="4622800"/>
          </a:xfrm>
        </p:spPr>
        <p:txBody>
          <a:bodyPr>
            <a:normAutofit fontScale="70000" lnSpcReduction="20000"/>
          </a:bodyPr>
          <a:lstStyle/>
          <a:p>
            <a:r>
              <a:rPr lang="en-US" dirty="0" smtClean="0"/>
              <a:t>General Observation from interviews and the survey: </a:t>
            </a:r>
          </a:p>
          <a:p>
            <a:pPr lvl="1"/>
            <a:r>
              <a:rPr lang="en-US" dirty="0"/>
              <a:t>C</a:t>
            </a:r>
            <a:r>
              <a:rPr lang="en-US" dirty="0" smtClean="0"/>
              <a:t>ivic tech means many different things to many different people</a:t>
            </a:r>
          </a:p>
          <a:p>
            <a:pPr lvl="1"/>
            <a:r>
              <a:rPr lang="en-US" dirty="0" smtClean="0"/>
              <a:t>It almost depends on the angle of observation and personal experience </a:t>
            </a:r>
          </a:p>
          <a:p>
            <a:pPr lvl="1"/>
            <a:r>
              <a:rPr lang="en-US" dirty="0" smtClean="0"/>
              <a:t>Some interviewees from the private sector gave their own definitions and talked from that</a:t>
            </a:r>
          </a:p>
          <a:p>
            <a:r>
              <a:rPr lang="en-US" dirty="0" smtClean="0"/>
              <a:t>Survey Results</a:t>
            </a:r>
          </a:p>
          <a:p>
            <a:pPr lvl="1"/>
            <a:r>
              <a:rPr lang="en-US" dirty="0" smtClean="0"/>
              <a:t>60% agree</a:t>
            </a:r>
          </a:p>
          <a:p>
            <a:pPr lvl="1"/>
            <a:r>
              <a:rPr lang="en-US" dirty="0" smtClean="0"/>
              <a:t>40% say it’s mostly right</a:t>
            </a:r>
          </a:p>
          <a:p>
            <a:pPr lvl="1"/>
            <a:endParaRPr lang="en-US" dirty="0" smtClean="0"/>
          </a:p>
          <a:p>
            <a:pPr lvl="1"/>
            <a:r>
              <a:rPr lang="en-US" dirty="0" smtClean="0"/>
              <a:t>Survey Comments</a:t>
            </a:r>
            <a:endParaRPr lang="en-US" dirty="0"/>
          </a:p>
          <a:p>
            <a:pPr lvl="2"/>
            <a:r>
              <a:rPr lang="en-US" i="1" dirty="0"/>
              <a:t>Add </a:t>
            </a:r>
            <a:r>
              <a:rPr lang="en-US" i="1" dirty="0" smtClean="0"/>
              <a:t>“</a:t>
            </a:r>
            <a:r>
              <a:rPr lang="en-US" b="1" i="1" dirty="0" smtClean="0">
                <a:solidFill>
                  <a:schemeClr val="tx2">
                    <a:lumMod val="60000"/>
                    <a:lumOff val="40000"/>
                  </a:schemeClr>
                </a:solidFill>
              </a:rPr>
              <a:t>ability </a:t>
            </a:r>
            <a:r>
              <a:rPr lang="en-US" b="1" i="1" dirty="0">
                <a:solidFill>
                  <a:schemeClr val="tx2">
                    <a:lumMod val="60000"/>
                    <a:lumOff val="40000"/>
                  </a:schemeClr>
                </a:solidFill>
              </a:rPr>
              <a:t>for community to report situations that need to be </a:t>
            </a:r>
            <a:r>
              <a:rPr lang="en-US" b="1" i="1" dirty="0" smtClean="0">
                <a:solidFill>
                  <a:schemeClr val="tx2">
                    <a:lumMod val="60000"/>
                    <a:lumOff val="40000"/>
                  </a:schemeClr>
                </a:solidFill>
              </a:rPr>
              <a:t>addressed</a:t>
            </a:r>
            <a:r>
              <a:rPr lang="en-US" i="1" dirty="0" smtClean="0"/>
              <a:t>”; </a:t>
            </a:r>
            <a:r>
              <a:rPr lang="en-US" i="1" dirty="0" err="1"/>
              <a:t>ie</a:t>
            </a:r>
            <a:r>
              <a:rPr lang="en-US" i="1" dirty="0"/>
              <a:t> (illegal dumping, toxic chemicals leaking into storm drain</a:t>
            </a:r>
            <a:r>
              <a:rPr lang="en-US" dirty="0" smtClean="0"/>
              <a:t>)</a:t>
            </a:r>
          </a:p>
          <a:p>
            <a:pPr marL="457200" lvl="2" indent="0">
              <a:buNone/>
            </a:pPr>
            <a:endParaRPr lang="en-US" dirty="0" smtClean="0"/>
          </a:p>
          <a:p>
            <a:pPr lvl="2"/>
            <a:endParaRPr lang="en-US" dirty="0"/>
          </a:p>
          <a:p>
            <a:pPr marL="457200" lvl="2" indent="0">
              <a:buNone/>
            </a:pPr>
            <a:endParaRPr lang="en-US" dirty="0"/>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p:txBody>
          <a:bodyPr/>
          <a:lstStyle/>
          <a:p>
            <a:fld id="{D6CC888B-D9F9-4E54-B722-F151A9F45E95}" type="slidenum">
              <a:rPr lang="en-US" smtClean="0"/>
              <a:t>12</a:t>
            </a:fld>
            <a:endParaRPr lang="en-US"/>
          </a:p>
        </p:txBody>
      </p:sp>
    </p:spTree>
    <p:extLst>
      <p:ext uri="{BB962C8B-B14F-4D97-AF65-F5344CB8AC3E}">
        <p14:creationId xmlns:p14="http://schemas.microsoft.com/office/powerpoint/2010/main" val="13890132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870" y="182074"/>
            <a:ext cx="4800600" cy="561998"/>
          </a:xfrm>
        </p:spPr>
        <p:txBody>
          <a:bodyPr/>
          <a:lstStyle/>
          <a:p>
            <a:r>
              <a:rPr lang="en-US" dirty="0" smtClean="0"/>
              <a:t>Leadership and Positioning</a:t>
            </a:r>
            <a:endParaRPr lang="en-US" dirty="0"/>
          </a:p>
        </p:txBody>
      </p:sp>
      <p:sp>
        <p:nvSpPr>
          <p:cNvPr id="3" name="Content Placeholder 2"/>
          <p:cNvSpPr>
            <a:spLocks noGrp="1"/>
          </p:cNvSpPr>
          <p:nvPr>
            <p:ph sz="half" idx="1"/>
          </p:nvPr>
        </p:nvSpPr>
        <p:spPr>
          <a:xfrm>
            <a:off x="363070" y="1143000"/>
            <a:ext cx="4196230" cy="4876800"/>
          </a:xfrm>
        </p:spPr>
        <p:txBody>
          <a:bodyPr>
            <a:normAutofit fontScale="62500" lnSpcReduction="20000"/>
          </a:bodyPr>
          <a:lstStyle/>
          <a:p>
            <a:r>
              <a:rPr lang="en-US" sz="2600" dirty="0"/>
              <a:t>Interest in Civic Tech</a:t>
            </a:r>
          </a:p>
          <a:p>
            <a:pPr lvl="1"/>
            <a:r>
              <a:rPr lang="en-US" sz="2600" dirty="0"/>
              <a:t>40% High Interest</a:t>
            </a:r>
          </a:p>
          <a:p>
            <a:pPr lvl="1"/>
            <a:r>
              <a:rPr lang="en-US" sz="2600" dirty="0"/>
              <a:t>60% Pressing </a:t>
            </a:r>
            <a:r>
              <a:rPr lang="en-US" sz="2600" dirty="0" smtClean="0"/>
              <a:t>Topic</a:t>
            </a:r>
            <a:endParaRPr lang="en-US" sz="2600" dirty="0"/>
          </a:p>
          <a:p>
            <a:r>
              <a:rPr lang="en-US" sz="2600" dirty="0"/>
              <a:t>Leadership</a:t>
            </a:r>
          </a:p>
          <a:p>
            <a:pPr lvl="1"/>
            <a:r>
              <a:rPr lang="en-US" sz="2600" dirty="0"/>
              <a:t>40% No one leading</a:t>
            </a:r>
          </a:p>
          <a:p>
            <a:pPr lvl="1"/>
            <a:r>
              <a:rPr lang="en-US" sz="2600" dirty="0"/>
              <a:t>40% IT department</a:t>
            </a:r>
          </a:p>
          <a:p>
            <a:pPr lvl="2"/>
            <a:r>
              <a:rPr lang="en-US" sz="2600" dirty="0"/>
              <a:t>60% were not very confident that their IT staff is on-board and can handle the challenges of integrating civic technology solutions into general government </a:t>
            </a:r>
            <a:r>
              <a:rPr lang="en-US" sz="2600" dirty="0" smtClean="0"/>
              <a:t>operations</a:t>
            </a:r>
            <a:endParaRPr lang="en-US" sz="2600" dirty="0"/>
          </a:p>
          <a:p>
            <a:pPr lvl="1"/>
            <a:r>
              <a:rPr lang="en-US" sz="2600" dirty="0"/>
              <a:t>20% Sustainability </a:t>
            </a:r>
            <a:r>
              <a:rPr lang="en-US" sz="2600" dirty="0" smtClean="0"/>
              <a:t>Director</a:t>
            </a:r>
            <a:endParaRPr lang="en-US" sz="2600" dirty="0"/>
          </a:p>
          <a:p>
            <a:r>
              <a:rPr lang="en-US" sz="2600" dirty="0"/>
              <a:t>Observations</a:t>
            </a:r>
          </a:p>
          <a:p>
            <a:pPr lvl="1"/>
            <a:r>
              <a:rPr lang="en-US" sz="2600" dirty="0"/>
              <a:t>A lot of </a:t>
            </a:r>
            <a:r>
              <a:rPr lang="en-US" sz="2600" dirty="0" smtClean="0"/>
              <a:t>civic tech </a:t>
            </a:r>
            <a:r>
              <a:rPr lang="en-US" sz="2600" dirty="0"/>
              <a:t>efforts are starting in the Mayors Office, and some find their way to </a:t>
            </a:r>
            <a:r>
              <a:rPr lang="en-US" sz="2600" dirty="0" smtClean="0"/>
              <a:t>Sustainability Directors </a:t>
            </a:r>
            <a:r>
              <a:rPr lang="en-US" sz="2600" dirty="0"/>
              <a:t>because they deal with any thing “new” in the community</a:t>
            </a:r>
          </a:p>
          <a:p>
            <a:endParaRPr lang="en-US" sz="1400"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dirty="0" smtClean="0"/>
              <a:t>USDN Civic Technology Scan</a:t>
            </a:r>
            <a:endParaRPr lang="en-US" dirty="0"/>
          </a:p>
        </p:txBody>
      </p:sp>
      <p:sp>
        <p:nvSpPr>
          <p:cNvPr id="7" name="Slide Number Placeholder 6"/>
          <p:cNvSpPr>
            <a:spLocks noGrp="1"/>
          </p:cNvSpPr>
          <p:nvPr>
            <p:ph type="sldNum" sz="quarter" idx="12"/>
          </p:nvPr>
        </p:nvSpPr>
        <p:spPr/>
        <p:txBody>
          <a:bodyPr/>
          <a:lstStyle/>
          <a:p>
            <a:fld id="{D6CC888B-D9F9-4E54-B722-F151A9F45E95}" type="slidenum">
              <a:rPr lang="en-US" smtClean="0"/>
              <a:t>13</a:t>
            </a:fld>
            <a:endParaRPr lang="en-US"/>
          </a:p>
        </p:txBody>
      </p:sp>
      <p:sp>
        <p:nvSpPr>
          <p:cNvPr id="4" name="Content Placeholder 3"/>
          <p:cNvSpPr>
            <a:spLocks noGrp="1"/>
          </p:cNvSpPr>
          <p:nvPr>
            <p:ph sz="half" idx="2"/>
          </p:nvPr>
        </p:nvSpPr>
        <p:spPr>
          <a:xfrm>
            <a:off x="4661646" y="1338998"/>
            <a:ext cx="4268994" cy="5176102"/>
          </a:xfrm>
        </p:spPr>
        <p:txBody>
          <a:bodyPr>
            <a:noAutofit/>
          </a:bodyPr>
          <a:lstStyle/>
          <a:p>
            <a:r>
              <a:rPr lang="en-US" sz="1200" dirty="0"/>
              <a:t>D</a:t>
            </a:r>
            <a:r>
              <a:rPr lang="en-US" sz="1200" dirty="0" smtClean="0"/>
              <a:t>eveloped </a:t>
            </a:r>
            <a:r>
              <a:rPr lang="en-US" sz="1200" dirty="0"/>
              <a:t>an </a:t>
            </a:r>
            <a:r>
              <a:rPr lang="en-US" sz="1200" b="1" dirty="0"/>
              <a:t>external organization </a:t>
            </a:r>
            <a:r>
              <a:rPr lang="en-US" sz="1200" dirty="0"/>
              <a:t>(non-profit)</a:t>
            </a:r>
            <a:r>
              <a:rPr lang="en-US" sz="1200" dirty="0" smtClean="0"/>
              <a:t>:</a:t>
            </a:r>
          </a:p>
          <a:p>
            <a:pPr lvl="1"/>
            <a:r>
              <a:rPr lang="en-US" sz="1200" dirty="0" smtClean="0"/>
              <a:t>100</a:t>
            </a:r>
            <a:r>
              <a:rPr lang="en-US" sz="1200" dirty="0"/>
              <a:t>% could be successful but still emerging</a:t>
            </a:r>
          </a:p>
          <a:p>
            <a:r>
              <a:rPr lang="en-US" sz="1200" dirty="0" smtClean="0"/>
              <a:t>Managed </a:t>
            </a:r>
            <a:r>
              <a:rPr lang="en-US" sz="1200" dirty="0"/>
              <a:t>out of the </a:t>
            </a:r>
            <a:r>
              <a:rPr lang="en-US" sz="1200" b="1" dirty="0"/>
              <a:t>Mayor's / Manager's office</a:t>
            </a:r>
            <a:r>
              <a:rPr lang="en-US" sz="1200" dirty="0"/>
              <a:t>: </a:t>
            </a:r>
            <a:endParaRPr lang="en-US" sz="1200" dirty="0" smtClean="0"/>
          </a:p>
          <a:p>
            <a:pPr lvl="1"/>
            <a:r>
              <a:rPr lang="en-US" sz="1200" dirty="0" smtClean="0"/>
              <a:t>100</a:t>
            </a:r>
            <a:r>
              <a:rPr lang="en-US" sz="1200" dirty="0"/>
              <a:t>% could be successful but still emerging</a:t>
            </a:r>
          </a:p>
          <a:p>
            <a:r>
              <a:rPr lang="en-US" sz="1200" b="1" dirty="0"/>
              <a:t>G</a:t>
            </a:r>
            <a:r>
              <a:rPr lang="en-US" sz="1200" b="1" dirty="0" smtClean="0"/>
              <a:t>rant </a:t>
            </a:r>
            <a:r>
              <a:rPr lang="en-US" sz="1200" b="1" dirty="0"/>
              <a:t>funded initially, and then adopted</a:t>
            </a:r>
            <a:r>
              <a:rPr lang="en-US" sz="1200" dirty="0"/>
              <a:t>/ will be adopted into local government operations: </a:t>
            </a:r>
          </a:p>
          <a:p>
            <a:pPr lvl="1"/>
            <a:r>
              <a:rPr lang="en-US" sz="1200" dirty="0"/>
              <a:t>50.00% could be successful but still </a:t>
            </a:r>
            <a:r>
              <a:rPr lang="en-US" sz="1200" dirty="0" smtClean="0"/>
              <a:t>emerging</a:t>
            </a:r>
          </a:p>
          <a:p>
            <a:pPr lvl="1"/>
            <a:r>
              <a:rPr lang="en-US" sz="1200" dirty="0" smtClean="0"/>
              <a:t>50.00</a:t>
            </a:r>
            <a:r>
              <a:rPr lang="en-US" sz="1200" dirty="0"/>
              <a:t>% somewhat successful</a:t>
            </a:r>
          </a:p>
          <a:p>
            <a:r>
              <a:rPr lang="en-US" sz="1200" dirty="0" smtClean="0"/>
              <a:t>Housed </a:t>
            </a:r>
            <a:r>
              <a:rPr lang="en-US" sz="1200" dirty="0"/>
              <a:t>in the </a:t>
            </a:r>
            <a:r>
              <a:rPr lang="en-US" sz="1200" b="1" dirty="0"/>
              <a:t>IT department</a:t>
            </a:r>
          </a:p>
          <a:p>
            <a:pPr lvl="1"/>
            <a:r>
              <a:rPr lang="en-US" sz="1200" dirty="0"/>
              <a:t>50.00%could be successful but still emerging</a:t>
            </a:r>
          </a:p>
          <a:p>
            <a:pPr lvl="1"/>
            <a:r>
              <a:rPr lang="en-US" sz="1200" dirty="0"/>
              <a:t>50.00% somewhat successful</a:t>
            </a:r>
          </a:p>
          <a:p>
            <a:r>
              <a:rPr lang="en-US" sz="1200" dirty="0"/>
              <a:t>M</a:t>
            </a:r>
            <a:r>
              <a:rPr lang="en-US" sz="1200" dirty="0" smtClean="0"/>
              <a:t>anaged </a:t>
            </a:r>
            <a:r>
              <a:rPr lang="en-US" sz="1200" dirty="0"/>
              <a:t>by </a:t>
            </a:r>
            <a:r>
              <a:rPr lang="en-US" sz="1200" b="1" dirty="0"/>
              <a:t>individual department heads on a case-by-case basis</a:t>
            </a:r>
          </a:p>
          <a:p>
            <a:pPr lvl="1"/>
            <a:r>
              <a:rPr lang="en-US" sz="1200" dirty="0"/>
              <a:t>67% could be successful but still emerging</a:t>
            </a:r>
          </a:p>
          <a:p>
            <a:pPr lvl="1"/>
            <a:r>
              <a:rPr lang="en-US" sz="1200" dirty="0"/>
              <a:t>33% very successful</a:t>
            </a:r>
          </a:p>
          <a:p>
            <a:r>
              <a:rPr lang="en-US" sz="1200" dirty="0"/>
              <a:t>M</a:t>
            </a:r>
            <a:r>
              <a:rPr lang="en-US" sz="1200" dirty="0" smtClean="0"/>
              <a:t>anaged </a:t>
            </a:r>
            <a:r>
              <a:rPr lang="en-US" sz="1200" dirty="0"/>
              <a:t>by a completely </a:t>
            </a:r>
            <a:r>
              <a:rPr lang="en-US" sz="1200" b="1" dirty="0"/>
              <a:t>external partner </a:t>
            </a:r>
            <a:r>
              <a:rPr lang="en-US" sz="1200" dirty="0"/>
              <a:t>(non-profit, university, etc.)</a:t>
            </a:r>
          </a:p>
          <a:p>
            <a:pPr lvl="1"/>
            <a:r>
              <a:rPr lang="en-US" sz="1200" dirty="0"/>
              <a:t>100.00% somewhat </a:t>
            </a:r>
            <a:r>
              <a:rPr lang="en-US" sz="1200" dirty="0" smtClean="0"/>
              <a:t>successful</a:t>
            </a:r>
            <a:endParaRPr lang="en-US" sz="1200" dirty="0"/>
          </a:p>
        </p:txBody>
      </p:sp>
      <p:sp>
        <p:nvSpPr>
          <p:cNvPr id="12" name="TextBox 11"/>
          <p:cNvSpPr txBox="1"/>
          <p:nvPr/>
        </p:nvSpPr>
        <p:spPr>
          <a:xfrm>
            <a:off x="4960470" y="824737"/>
            <a:ext cx="2692400" cy="461665"/>
          </a:xfrm>
          <a:prstGeom prst="rect">
            <a:avLst/>
          </a:prstGeom>
          <a:solidFill>
            <a:schemeClr val="tx2">
              <a:lumMod val="20000"/>
              <a:lumOff val="80000"/>
            </a:schemeClr>
          </a:solidFill>
          <a:ln>
            <a:solidFill>
              <a:schemeClr val="tx2">
                <a:lumMod val="20000"/>
                <a:lumOff val="80000"/>
              </a:schemeClr>
            </a:solidFill>
          </a:ln>
        </p:spPr>
        <p:txBody>
          <a:bodyPr wrap="square" rtlCol="0">
            <a:spAutoFit/>
          </a:bodyPr>
          <a:lstStyle/>
          <a:p>
            <a:r>
              <a:rPr lang="en-US" sz="1200" dirty="0" smtClean="0"/>
              <a:t>Responsibility for Civic Tech Operations:</a:t>
            </a:r>
            <a:endParaRPr lang="en-US" sz="1200" dirty="0"/>
          </a:p>
        </p:txBody>
      </p:sp>
    </p:spTree>
    <p:extLst>
      <p:ext uri="{BB962C8B-B14F-4D97-AF65-F5344CB8AC3E}">
        <p14:creationId xmlns:p14="http://schemas.microsoft.com/office/powerpoint/2010/main" val="35114645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Civic Tech Strategy</a:t>
            </a:r>
            <a:endParaRPr lang="en-US" dirty="0"/>
          </a:p>
        </p:txBody>
      </p:sp>
      <p:sp>
        <p:nvSpPr>
          <p:cNvPr id="8" name="Text Placeholder 7"/>
          <p:cNvSpPr>
            <a:spLocks noGrp="1"/>
          </p:cNvSpPr>
          <p:nvPr>
            <p:ph type="body" idx="1"/>
          </p:nvPr>
        </p:nvSpPr>
        <p:spPr/>
        <p:txBody>
          <a:bodyPr>
            <a:normAutofit fontScale="70000" lnSpcReduction="20000"/>
          </a:bodyPr>
          <a:lstStyle/>
          <a:p>
            <a:r>
              <a:rPr lang="en-US" dirty="0" smtClean="0"/>
              <a:t>Civic Tech Strategy Development</a:t>
            </a:r>
            <a:endParaRPr lang="en-US" dirty="0"/>
          </a:p>
        </p:txBody>
      </p:sp>
      <p:sp>
        <p:nvSpPr>
          <p:cNvPr id="3" name="Content Placeholder 2"/>
          <p:cNvSpPr>
            <a:spLocks noGrp="1"/>
          </p:cNvSpPr>
          <p:nvPr>
            <p:ph sz="half" idx="2"/>
          </p:nvPr>
        </p:nvSpPr>
        <p:spPr>
          <a:xfrm>
            <a:off x="457200" y="2021456"/>
            <a:ext cx="4201472" cy="4519044"/>
          </a:xfrm>
        </p:spPr>
        <p:txBody>
          <a:bodyPr>
            <a:normAutofit fontScale="77500" lnSpcReduction="20000"/>
          </a:bodyPr>
          <a:lstStyle/>
          <a:p>
            <a:r>
              <a:rPr lang="en-US" dirty="0" smtClean="0"/>
              <a:t>On Sustainability Director Involvement and Responsibility for Civic Tech:</a:t>
            </a:r>
          </a:p>
          <a:p>
            <a:pPr lvl="1"/>
            <a:r>
              <a:rPr lang="en-US" b="1" dirty="0" smtClean="0"/>
              <a:t>50% have have </a:t>
            </a:r>
            <a:r>
              <a:rPr lang="en-US" b="1" dirty="0"/>
              <a:t>some </a:t>
            </a:r>
            <a:r>
              <a:rPr lang="en-US" b="1" dirty="0" smtClean="0"/>
              <a:t>involvement</a:t>
            </a:r>
            <a:endParaRPr lang="en-US" b="1" dirty="0"/>
          </a:p>
          <a:p>
            <a:pPr lvl="1"/>
            <a:r>
              <a:rPr lang="en-US" dirty="0" smtClean="0"/>
              <a:t>25% are </a:t>
            </a:r>
            <a:r>
              <a:rPr lang="en-US" dirty="0"/>
              <a:t>responsible for development</a:t>
            </a:r>
          </a:p>
          <a:p>
            <a:pPr lvl="1"/>
            <a:r>
              <a:rPr lang="en-US" dirty="0" smtClean="0"/>
              <a:t>25% are </a:t>
            </a:r>
            <a:r>
              <a:rPr lang="en-US" dirty="0"/>
              <a:t>responsible for implementation</a:t>
            </a:r>
          </a:p>
          <a:p>
            <a:pPr lvl="1"/>
            <a:r>
              <a:rPr lang="en-US" b="1" dirty="0" smtClean="0"/>
              <a:t>50% are internal proponents </a:t>
            </a:r>
            <a:r>
              <a:rPr lang="en-US" b="1" dirty="0"/>
              <a:t>of strategy </a:t>
            </a:r>
            <a:r>
              <a:rPr lang="en-US" b="1" dirty="0" smtClean="0"/>
              <a:t>development</a:t>
            </a:r>
          </a:p>
          <a:p>
            <a:pPr marL="228600" lvl="1"/>
            <a:r>
              <a:rPr lang="en-US" dirty="0" smtClean="0"/>
              <a:t>Survey Comments</a:t>
            </a:r>
          </a:p>
          <a:p>
            <a:pPr marL="457200" lvl="2"/>
            <a:r>
              <a:rPr lang="en-US" i="1" dirty="0"/>
              <a:t>I am responsible for development and implementation of some initiatives, but there is </a:t>
            </a:r>
            <a:r>
              <a:rPr lang="en-US" b="1" i="1" dirty="0" smtClean="0"/>
              <a:t>no party </a:t>
            </a:r>
            <a:r>
              <a:rPr lang="en-US" b="1" i="1" dirty="0"/>
              <a:t>responsible for the </a:t>
            </a:r>
            <a:r>
              <a:rPr lang="en-US" b="1" i="1" dirty="0" smtClean="0"/>
              <a:t>whole</a:t>
            </a:r>
          </a:p>
          <a:p>
            <a:pPr marL="457200" lvl="2"/>
            <a:r>
              <a:rPr lang="en-US" i="1" dirty="0" smtClean="0"/>
              <a:t>If </a:t>
            </a:r>
            <a:r>
              <a:rPr lang="en-US" i="1" dirty="0"/>
              <a:t>a initiative originates in my organization I would </a:t>
            </a:r>
            <a:r>
              <a:rPr lang="en-US" b="1" i="1" dirty="0"/>
              <a:t>be responsible for deployment and </a:t>
            </a:r>
            <a:r>
              <a:rPr lang="en-US" b="1" i="1" dirty="0" smtClean="0"/>
              <a:t>implementation</a:t>
            </a:r>
            <a:r>
              <a:rPr lang="en-US" i="1" dirty="0" smtClean="0"/>
              <a:t>. </a:t>
            </a:r>
            <a:r>
              <a:rPr lang="en-US" i="1" dirty="0"/>
              <a:t>These could be technology to report illegal dumping or telling public where/how to recycling </a:t>
            </a:r>
            <a:r>
              <a:rPr lang="en-US" i="1" dirty="0" smtClean="0"/>
              <a:t>xyz</a:t>
            </a:r>
          </a:p>
          <a:p>
            <a:pPr marL="457200" lvl="2"/>
            <a:r>
              <a:rPr lang="en-US" i="1" dirty="0"/>
              <a:t>I share information on what other cities are doing (thank you USDN) -- but am not actively involved in any kind of strategy development</a:t>
            </a:r>
          </a:p>
          <a:p>
            <a:pPr marL="228600" lvl="1"/>
            <a:endParaRPr lang="en-US" dirty="0"/>
          </a:p>
        </p:txBody>
      </p:sp>
      <p:sp>
        <p:nvSpPr>
          <p:cNvPr id="9" name="Text Placeholder 8"/>
          <p:cNvSpPr>
            <a:spLocks noGrp="1"/>
          </p:cNvSpPr>
          <p:nvPr>
            <p:ph type="body" sz="quarter" idx="3"/>
          </p:nvPr>
        </p:nvSpPr>
        <p:spPr/>
        <p:txBody>
          <a:bodyPr>
            <a:normAutofit fontScale="70000" lnSpcReduction="20000"/>
          </a:bodyPr>
          <a:lstStyle/>
          <a:p>
            <a:r>
              <a:rPr lang="en-US" dirty="0" smtClean="0"/>
              <a:t>Partnership Options</a:t>
            </a:r>
            <a:endParaRPr lang="en-US" dirty="0"/>
          </a:p>
        </p:txBody>
      </p:sp>
      <p:sp>
        <p:nvSpPr>
          <p:cNvPr id="10" name="Content Placeholder 9"/>
          <p:cNvSpPr>
            <a:spLocks noGrp="1"/>
          </p:cNvSpPr>
          <p:nvPr>
            <p:ph sz="quarter" idx="4"/>
          </p:nvPr>
        </p:nvSpPr>
        <p:spPr>
          <a:xfrm>
            <a:off x="4658672" y="2019868"/>
            <a:ext cx="4028127" cy="4336481"/>
          </a:xfrm>
        </p:spPr>
        <p:txBody>
          <a:bodyPr>
            <a:normAutofit fontScale="85000" lnSpcReduction="20000"/>
          </a:bodyPr>
          <a:lstStyle/>
          <a:p>
            <a:r>
              <a:rPr lang="en-US" dirty="0" smtClean="0"/>
              <a:t>60% being </a:t>
            </a:r>
            <a:r>
              <a:rPr lang="en-US" dirty="0"/>
              <a:t>creative </a:t>
            </a:r>
            <a:r>
              <a:rPr lang="en-US" dirty="0" smtClean="0"/>
              <a:t>or considering creative approaches in </a:t>
            </a:r>
            <a:r>
              <a:rPr lang="en-US" dirty="0"/>
              <a:t>structuring a relationship with one or more Civic Tech vendors that requires changes to established </a:t>
            </a:r>
            <a:r>
              <a:rPr lang="en-US" dirty="0" smtClean="0"/>
              <a:t>processes</a:t>
            </a:r>
          </a:p>
          <a:p>
            <a:r>
              <a:rPr lang="en-US" dirty="0" smtClean="0"/>
              <a:t>Survey Comments</a:t>
            </a:r>
          </a:p>
          <a:p>
            <a:pPr lvl="1"/>
            <a:r>
              <a:rPr lang="en-US" i="1" dirty="0"/>
              <a:t>Our contracting laws allow 1-2 year pilot projects - which are straightforward if no funding is required, and still doable with some city funding if the pilot can be justified as a unique offering. In our experience, many startups (and established companies introducing a new service) are open to </a:t>
            </a:r>
            <a:r>
              <a:rPr lang="en-US" i="1" dirty="0" smtClean="0"/>
              <a:t>pilots</a:t>
            </a:r>
          </a:p>
          <a:p>
            <a:pPr lvl="1"/>
            <a:r>
              <a:rPr lang="en-US" i="1" dirty="0" err="1" smtClean="0"/>
              <a:t>Humanetrix</a:t>
            </a:r>
            <a:r>
              <a:rPr lang="en-US" i="1" dirty="0" smtClean="0"/>
              <a:t> </a:t>
            </a:r>
            <a:r>
              <a:rPr lang="en-US" i="1" dirty="0"/>
              <a:t>fits this description in some </a:t>
            </a:r>
            <a:r>
              <a:rPr lang="en-US" i="1" dirty="0" smtClean="0"/>
              <a:t>ways</a:t>
            </a:r>
          </a:p>
          <a:p>
            <a:pPr lvl="1"/>
            <a:r>
              <a:rPr lang="en-US" i="1" dirty="0" smtClean="0">
                <a:hlinkClick r:id="rId2"/>
              </a:rPr>
              <a:t>http</a:t>
            </a:r>
            <a:r>
              <a:rPr lang="en-US" i="1" dirty="0">
                <a:hlinkClick r:id="rId2"/>
              </a:rPr>
              <a:t>://www.intel.com/content/www/us/en/internet-of-things/videos/smart-city-san-jose-</a:t>
            </a:r>
            <a:r>
              <a:rPr lang="en-US" i="1" dirty="0" smtClean="0">
                <a:hlinkClick r:id="rId2"/>
              </a:rPr>
              <a:t>video.html</a:t>
            </a:r>
            <a:endParaRPr lang="en-US" i="1" dirty="0" smtClean="0"/>
          </a:p>
          <a:p>
            <a:pPr lvl="1"/>
            <a:endParaRPr lang="en-US" dirty="0" smtClean="0"/>
          </a:p>
          <a:p>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14</a:t>
            </a:fld>
            <a:endParaRPr lang="en-US"/>
          </a:p>
        </p:txBody>
      </p:sp>
    </p:spTree>
    <p:extLst>
      <p:ext uri="{BB962C8B-B14F-4D97-AF65-F5344CB8AC3E}">
        <p14:creationId xmlns:p14="http://schemas.microsoft.com/office/powerpoint/2010/main" val="38535732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4370" y="244557"/>
            <a:ext cx="4800600" cy="577686"/>
          </a:xfrm>
        </p:spPr>
        <p:txBody>
          <a:bodyPr/>
          <a:lstStyle/>
          <a:p>
            <a:r>
              <a:rPr lang="en-US" dirty="0" smtClean="0"/>
              <a:t>Civic Tech Plans</a:t>
            </a:r>
            <a:endParaRPr lang="en-US" dirty="0"/>
          </a:p>
        </p:txBody>
      </p:sp>
      <p:sp>
        <p:nvSpPr>
          <p:cNvPr id="3" name="Content Placeholder 2"/>
          <p:cNvSpPr>
            <a:spLocks noGrp="1"/>
          </p:cNvSpPr>
          <p:nvPr>
            <p:ph sz="half" idx="1"/>
          </p:nvPr>
        </p:nvSpPr>
        <p:spPr>
          <a:xfrm>
            <a:off x="457200" y="1257300"/>
            <a:ext cx="3998594" cy="4868863"/>
          </a:xfrm>
        </p:spPr>
        <p:txBody>
          <a:bodyPr>
            <a:normAutofit fontScale="85000" lnSpcReduction="10000"/>
          </a:bodyPr>
          <a:lstStyle/>
          <a:p>
            <a:r>
              <a:rPr lang="en-US" dirty="0"/>
              <a:t>Is there a written Civic Tech strategy your local government is working with</a:t>
            </a:r>
            <a:r>
              <a:rPr lang="en-US" dirty="0" smtClean="0"/>
              <a:t>?</a:t>
            </a:r>
          </a:p>
          <a:p>
            <a:pPr lvl="1"/>
            <a:r>
              <a:rPr lang="en-US" dirty="0"/>
              <a:t>If yes, what are the potential sustainability benefits your organization wants to realize from increasing the local use of Civic Tech</a:t>
            </a:r>
            <a:r>
              <a:rPr lang="en-US" dirty="0" smtClean="0"/>
              <a:t>?</a:t>
            </a:r>
          </a:p>
          <a:p>
            <a:r>
              <a:rPr lang="en-US" dirty="0" smtClean="0"/>
              <a:t>Observations:</a:t>
            </a:r>
          </a:p>
          <a:p>
            <a:pPr lvl="1"/>
            <a:r>
              <a:rPr lang="en-US" dirty="0" smtClean="0"/>
              <a:t>Environmental health factors less than Economic Growth and Equity</a:t>
            </a:r>
          </a:p>
          <a:p>
            <a:pPr lvl="1"/>
            <a:r>
              <a:rPr lang="en-US" dirty="0" smtClean="0"/>
              <a:t>Too few respondents to get good data on this one</a:t>
            </a:r>
          </a:p>
          <a:p>
            <a:pPr lvl="1"/>
            <a:endParaRPr lang="en-US" dirty="0"/>
          </a:p>
          <a:p>
            <a:pPr marL="228600" lvl="1"/>
            <a:r>
              <a:rPr lang="en-US" dirty="0" smtClean="0"/>
              <a:t>Survey Comments</a:t>
            </a:r>
          </a:p>
          <a:p>
            <a:pPr marL="457200" lvl="2"/>
            <a:r>
              <a:rPr lang="en-US" i="1" dirty="0" smtClean="0"/>
              <a:t>Enable </a:t>
            </a:r>
            <a:r>
              <a:rPr lang="en-US" i="1" dirty="0"/>
              <a:t>development of complementary apps not necessarily envisioned by city staff, which rely upon open </a:t>
            </a:r>
            <a:r>
              <a:rPr lang="en-US" i="1" dirty="0" smtClean="0"/>
              <a:t>data</a:t>
            </a:r>
          </a:p>
          <a:p>
            <a:pPr marL="457200" lvl="2"/>
            <a:r>
              <a:rPr lang="en-US" i="1" dirty="0"/>
              <a:t>Very beginning stages, no comprehensive plan yet published</a:t>
            </a:r>
          </a:p>
        </p:txBody>
      </p:sp>
      <p:pic>
        <p:nvPicPr>
          <p:cNvPr id="8" name="Content Placeholder 7"/>
          <p:cNvPicPr>
            <a:picLocks noGrp="1" noChangeAspect="1"/>
          </p:cNvPicPr>
          <p:nvPr>
            <p:ph sz="half" idx="2"/>
          </p:nvPr>
        </p:nvPicPr>
        <p:blipFill rotWithShape="1">
          <a:blip r:embed="rId2"/>
          <a:srcRect t="30160" b="1028"/>
          <a:stretch/>
        </p:blipFill>
        <p:spPr>
          <a:xfrm>
            <a:off x="4325063" y="728196"/>
            <a:ext cx="4605577" cy="4288304"/>
          </a:xfrm>
        </p:spPr>
      </p:pic>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15</a:t>
            </a:fld>
            <a:endParaRPr lang="en-US"/>
          </a:p>
        </p:txBody>
      </p:sp>
      <p:sp>
        <p:nvSpPr>
          <p:cNvPr id="9" name="TextBox 8"/>
          <p:cNvSpPr txBox="1"/>
          <p:nvPr/>
        </p:nvSpPr>
        <p:spPr>
          <a:xfrm>
            <a:off x="4902200" y="5121037"/>
            <a:ext cx="3784600" cy="1600438"/>
          </a:xfrm>
          <a:prstGeom prst="rect">
            <a:avLst/>
          </a:prstGeom>
          <a:solidFill>
            <a:schemeClr val="tx2">
              <a:lumMod val="20000"/>
              <a:lumOff val="80000"/>
            </a:schemeClr>
          </a:solidFill>
        </p:spPr>
        <p:txBody>
          <a:bodyPr wrap="square" rtlCol="0">
            <a:spAutoFit/>
          </a:bodyPr>
          <a:lstStyle/>
          <a:p>
            <a:pPr marL="285750" indent="-285750">
              <a:buFont typeface="Arial"/>
              <a:buChar char="•"/>
            </a:pPr>
            <a:r>
              <a:rPr lang="en-US" sz="1400" dirty="0" smtClean="0"/>
              <a:t>75% are still evaluating a strategy and haven’t yet used outside partners</a:t>
            </a:r>
            <a:endParaRPr lang="en-US" sz="1400" dirty="0"/>
          </a:p>
          <a:p>
            <a:pPr marL="285750" indent="-285750">
              <a:buFont typeface="Arial"/>
              <a:buChar char="•"/>
            </a:pPr>
            <a:r>
              <a:rPr lang="en-US" sz="1400" dirty="0" smtClean="0"/>
              <a:t>25% have used university or private sector partners as influencers. </a:t>
            </a:r>
          </a:p>
          <a:p>
            <a:pPr marL="285750" indent="-285750">
              <a:buFont typeface="Arial"/>
              <a:buChar char="•"/>
            </a:pPr>
            <a:r>
              <a:rPr lang="en-US" sz="1400" dirty="0" smtClean="0"/>
              <a:t>Burlington has an active </a:t>
            </a:r>
            <a:r>
              <a:rPr lang="en-US" sz="1400" dirty="0"/>
              <a:t>hacker group</a:t>
            </a:r>
            <a:r>
              <a:rPr lang="en-US" sz="1400" i="1" dirty="0"/>
              <a:t>: </a:t>
            </a:r>
            <a:r>
              <a:rPr lang="en-US" sz="1400" i="1" dirty="0">
                <a:hlinkClick r:id="rId3"/>
              </a:rPr>
              <a:t>http://hackforchange.org/events/burlington-vermont-hackathon</a:t>
            </a:r>
            <a:r>
              <a:rPr lang="en-US" sz="1400" i="1" dirty="0" smtClean="0">
                <a:hlinkClick r:id="rId3"/>
              </a:rPr>
              <a:t>/</a:t>
            </a:r>
            <a:endParaRPr lang="en-US" sz="1400" i="1" dirty="0" smtClean="0"/>
          </a:p>
        </p:txBody>
      </p:sp>
    </p:spTree>
    <p:extLst>
      <p:ext uri="{BB962C8B-B14F-4D97-AF65-F5344CB8AC3E}">
        <p14:creationId xmlns:p14="http://schemas.microsoft.com/office/powerpoint/2010/main" val="39798212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187885" y="146214"/>
            <a:ext cx="6329830" cy="488786"/>
          </a:xfrm>
        </p:spPr>
        <p:txBody>
          <a:bodyPr/>
          <a:lstStyle/>
          <a:p>
            <a:r>
              <a:rPr lang="en-US" dirty="0" smtClean="0"/>
              <a:t>Civic Tech in City Departments</a:t>
            </a:r>
            <a:endParaRPr lang="en-US" dirty="0"/>
          </a:p>
        </p:txBody>
      </p:sp>
      <p:sp>
        <p:nvSpPr>
          <p:cNvPr id="11" name="Content Placeholder 10"/>
          <p:cNvSpPr>
            <a:spLocks noGrp="1"/>
          </p:cNvSpPr>
          <p:nvPr>
            <p:ph sz="half" idx="1"/>
          </p:nvPr>
        </p:nvSpPr>
        <p:spPr>
          <a:xfrm>
            <a:off x="228600" y="728196"/>
            <a:ext cx="2209800" cy="5628154"/>
          </a:xfrm>
        </p:spPr>
        <p:txBody>
          <a:bodyPr>
            <a:normAutofit fontScale="92500" lnSpcReduction="20000"/>
          </a:bodyPr>
          <a:lstStyle/>
          <a:p>
            <a:r>
              <a:rPr lang="en-US" dirty="0"/>
              <a:t>Main </a:t>
            </a:r>
            <a:r>
              <a:rPr lang="en-US" dirty="0" smtClean="0"/>
              <a:t>Depts. with one or more successful applications:</a:t>
            </a:r>
            <a:endParaRPr lang="en-US" dirty="0"/>
          </a:p>
          <a:p>
            <a:pPr lvl="1"/>
            <a:r>
              <a:rPr lang="en-US" dirty="0"/>
              <a:t>Police, Fire, Transportation, Energy</a:t>
            </a:r>
          </a:p>
          <a:p>
            <a:r>
              <a:rPr lang="en-US" dirty="0" smtClean="0"/>
              <a:t>Comments</a:t>
            </a:r>
          </a:p>
          <a:p>
            <a:pPr lvl="1"/>
            <a:r>
              <a:rPr lang="en-US" i="1" dirty="0"/>
              <a:t>Combining Sustainability with </a:t>
            </a:r>
            <a:r>
              <a:rPr lang="en-US" i="1" dirty="0" smtClean="0"/>
              <a:t>Innovation </a:t>
            </a:r>
            <a:r>
              <a:rPr lang="en-US" i="1" dirty="0"/>
              <a:t>in this question is weird</a:t>
            </a:r>
            <a:r>
              <a:rPr lang="en-US" i="1" dirty="0" smtClean="0"/>
              <a:t>.</a:t>
            </a:r>
          </a:p>
          <a:p>
            <a:pPr lvl="1"/>
            <a:r>
              <a:rPr lang="en-US" i="1" dirty="0"/>
              <a:t>These are only guesses - not knowing indicates the city's disconnect in how different department use, development and benefit from civic tech solutions</a:t>
            </a:r>
          </a:p>
          <a:p>
            <a:endParaRPr lang="en-US" dirty="0"/>
          </a:p>
        </p:txBody>
      </p:sp>
      <p:sp>
        <p:nvSpPr>
          <p:cNvPr id="5" name="Date Placeholder 4"/>
          <p:cNvSpPr>
            <a:spLocks noGrp="1"/>
          </p:cNvSpPr>
          <p:nvPr>
            <p:ph type="dt" sz="half" idx="10"/>
          </p:nvPr>
        </p:nvSpPr>
        <p:spPr>
          <a:xfrm>
            <a:off x="6324600" y="6313487"/>
            <a:ext cx="2133600" cy="365125"/>
          </a:xfrm>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16</a:t>
            </a:fld>
            <a:endParaRPr lang="en-US"/>
          </a:p>
        </p:txBody>
      </p:sp>
      <p:pic>
        <p:nvPicPr>
          <p:cNvPr id="9" name="Picture 8"/>
          <p:cNvPicPr>
            <a:picLocks noChangeAspect="1"/>
          </p:cNvPicPr>
          <p:nvPr/>
        </p:nvPicPr>
        <p:blipFill rotWithShape="1">
          <a:blip r:embed="rId2"/>
          <a:srcRect t="10657"/>
          <a:stretch/>
        </p:blipFill>
        <p:spPr>
          <a:xfrm>
            <a:off x="2438400" y="842271"/>
            <a:ext cx="2750966" cy="5653779"/>
          </a:xfrm>
          <a:prstGeom prst="rect">
            <a:avLst/>
          </a:prstGeom>
        </p:spPr>
      </p:pic>
      <p:graphicFrame>
        <p:nvGraphicFramePr>
          <p:cNvPr id="20" name="Content Placeholder 19"/>
          <p:cNvGraphicFramePr>
            <a:graphicFrameLocks noGrp="1"/>
          </p:cNvGraphicFramePr>
          <p:nvPr>
            <p:ph sz="half" idx="2"/>
            <p:extLst>
              <p:ext uri="{D42A27DB-BD31-4B8C-83A1-F6EECF244321}">
                <p14:modId xmlns:p14="http://schemas.microsoft.com/office/powerpoint/2010/main" val="667821710"/>
              </p:ext>
            </p:extLst>
          </p:nvPr>
        </p:nvGraphicFramePr>
        <p:xfrm>
          <a:off x="4203700" y="1828800"/>
          <a:ext cx="4610100" cy="3827780"/>
        </p:xfrm>
        <a:graphic>
          <a:graphicData uri="http://schemas.openxmlformats.org/drawingml/2006/table">
            <a:tbl>
              <a:tblPr firstRow="1" bandRow="1">
                <a:tableStyleId>{5C22544A-7EE6-4342-B048-85BDC9FD1C3A}</a:tableStyleId>
              </a:tblPr>
              <a:tblGrid>
                <a:gridCol w="1143000"/>
                <a:gridCol w="812800"/>
                <a:gridCol w="800100"/>
                <a:gridCol w="774700"/>
                <a:gridCol w="1079500"/>
              </a:tblGrid>
              <a:tr h="637540">
                <a:tc>
                  <a:txBody>
                    <a:bodyPr/>
                    <a:lstStyle/>
                    <a:p>
                      <a:endParaRPr lang="en-US" sz="1200" dirty="0"/>
                    </a:p>
                  </a:txBody>
                  <a:tcPr/>
                </a:tc>
                <a:tc>
                  <a:txBody>
                    <a:bodyPr/>
                    <a:lstStyle/>
                    <a:p>
                      <a:r>
                        <a:rPr lang="en-US" sz="1200" dirty="0" smtClean="0"/>
                        <a:t>No</a:t>
                      </a:r>
                      <a:endParaRPr lang="en-US" sz="1200" dirty="0"/>
                    </a:p>
                  </a:txBody>
                  <a:tcPr/>
                </a:tc>
                <a:tc>
                  <a:txBody>
                    <a:bodyPr/>
                    <a:lstStyle/>
                    <a:p>
                      <a:r>
                        <a:rPr lang="en-US" sz="1200" dirty="0" smtClean="0"/>
                        <a:t>Planned</a:t>
                      </a:r>
                      <a:endParaRPr lang="en-US" sz="1200" dirty="0"/>
                    </a:p>
                  </a:txBody>
                  <a:tcPr/>
                </a:tc>
                <a:tc>
                  <a:txBody>
                    <a:bodyPr/>
                    <a:lstStyle/>
                    <a:p>
                      <a:r>
                        <a:rPr lang="en-US" sz="1200" dirty="0" smtClean="0"/>
                        <a:t>Piloted</a:t>
                      </a:r>
                      <a:endParaRPr lang="en-US" sz="1200" dirty="0"/>
                    </a:p>
                  </a:txBody>
                  <a:tcPr/>
                </a:tc>
                <a:tc>
                  <a:txBody>
                    <a:bodyPr/>
                    <a:lstStyle/>
                    <a:p>
                      <a:r>
                        <a:rPr lang="en-US" sz="1200" dirty="0" smtClean="0"/>
                        <a:t>Completed</a:t>
                      </a:r>
                    </a:p>
                    <a:p>
                      <a:endParaRPr lang="en-US" sz="1200" dirty="0"/>
                    </a:p>
                  </a:txBody>
                  <a:tcPr/>
                </a:tc>
              </a:tr>
              <a:tr h="637540">
                <a:tc>
                  <a:txBody>
                    <a:bodyPr/>
                    <a:lstStyle/>
                    <a:p>
                      <a:r>
                        <a:rPr lang="en-US" sz="1200" dirty="0" smtClean="0"/>
                        <a:t>Government Data</a:t>
                      </a:r>
                      <a:endParaRPr lang="en-US" sz="1200" dirty="0"/>
                    </a:p>
                  </a:txBody>
                  <a:tcPr/>
                </a:tc>
                <a:tc>
                  <a:txBody>
                    <a:bodyPr/>
                    <a:lstStyle/>
                    <a:p>
                      <a:r>
                        <a:rPr lang="en-US" sz="1200" dirty="0" smtClean="0"/>
                        <a:t>0%</a:t>
                      </a:r>
                      <a:endParaRPr lang="en-US" sz="1200" dirty="0"/>
                    </a:p>
                  </a:txBody>
                  <a:tcPr/>
                </a:tc>
                <a:tc>
                  <a:txBody>
                    <a:bodyPr/>
                    <a:lstStyle/>
                    <a:p>
                      <a:r>
                        <a:rPr lang="en-US" sz="1200" dirty="0" smtClean="0"/>
                        <a:t>25%</a:t>
                      </a:r>
                      <a:endParaRPr lang="en-US" sz="1200" dirty="0"/>
                    </a:p>
                  </a:txBody>
                  <a:tcPr/>
                </a:tc>
                <a:tc>
                  <a:txBody>
                    <a:bodyPr/>
                    <a:lstStyle/>
                    <a:p>
                      <a:r>
                        <a:rPr lang="en-US" sz="1200" b="1" dirty="0" smtClean="0">
                          <a:solidFill>
                            <a:srgbClr val="008000"/>
                          </a:solidFill>
                        </a:rPr>
                        <a:t>25%</a:t>
                      </a:r>
                    </a:p>
                    <a:p>
                      <a:endParaRPr lang="en-US" sz="1200" b="1" dirty="0">
                        <a:solidFill>
                          <a:srgbClr val="008000"/>
                        </a:solidFill>
                      </a:endParaRPr>
                    </a:p>
                  </a:txBody>
                  <a:tcPr/>
                </a:tc>
                <a:tc>
                  <a:txBody>
                    <a:bodyPr/>
                    <a:lstStyle/>
                    <a:p>
                      <a:r>
                        <a:rPr lang="en-US" sz="1200" b="1" dirty="0" smtClean="0">
                          <a:solidFill>
                            <a:srgbClr val="008000"/>
                          </a:solidFill>
                        </a:rPr>
                        <a:t>50%</a:t>
                      </a:r>
                      <a:endParaRPr lang="en-US" sz="1200" b="1" dirty="0">
                        <a:solidFill>
                          <a:srgbClr val="008000"/>
                        </a:solidFill>
                      </a:endParaRPr>
                    </a:p>
                  </a:txBody>
                  <a:tcPr/>
                </a:tc>
              </a:tr>
              <a:tr h="637540">
                <a:tc>
                  <a:txBody>
                    <a:bodyPr/>
                    <a:lstStyle/>
                    <a:p>
                      <a:r>
                        <a:rPr lang="en-US" sz="1200" dirty="0" smtClean="0"/>
                        <a:t>Community Organizing</a:t>
                      </a:r>
                      <a:endParaRPr lang="en-US" sz="1200" dirty="0"/>
                    </a:p>
                  </a:txBody>
                  <a:tcPr/>
                </a:tc>
                <a:tc>
                  <a:txBody>
                    <a:bodyPr/>
                    <a:lstStyle/>
                    <a:p>
                      <a:r>
                        <a:rPr lang="en-US" sz="1200" dirty="0" smtClean="0"/>
                        <a:t>20%</a:t>
                      </a:r>
                      <a:endParaRPr lang="en-US" sz="1200" dirty="0"/>
                    </a:p>
                  </a:txBody>
                  <a:tcPr/>
                </a:tc>
                <a:tc>
                  <a:txBody>
                    <a:bodyPr/>
                    <a:lstStyle/>
                    <a:p>
                      <a:r>
                        <a:rPr lang="en-US" sz="1200" dirty="0" smtClean="0"/>
                        <a:t>0%</a:t>
                      </a:r>
                      <a:endParaRPr lang="en-US" sz="1200" dirty="0"/>
                    </a:p>
                  </a:txBody>
                  <a:tcPr/>
                </a:tc>
                <a:tc>
                  <a:txBody>
                    <a:bodyPr/>
                    <a:lstStyle/>
                    <a:p>
                      <a:r>
                        <a:rPr lang="en-US" sz="1200" b="1" dirty="0" smtClean="0">
                          <a:solidFill>
                            <a:srgbClr val="008000"/>
                          </a:solidFill>
                        </a:rPr>
                        <a:t>40%</a:t>
                      </a:r>
                      <a:endParaRPr lang="en-US" sz="1200" b="1" dirty="0">
                        <a:solidFill>
                          <a:srgbClr val="008000"/>
                        </a:solidFill>
                      </a:endParaRPr>
                    </a:p>
                  </a:txBody>
                  <a:tcPr/>
                </a:tc>
                <a:tc>
                  <a:txBody>
                    <a:bodyPr/>
                    <a:lstStyle/>
                    <a:p>
                      <a:r>
                        <a:rPr lang="en-US" sz="1200" b="1" dirty="0" smtClean="0">
                          <a:solidFill>
                            <a:srgbClr val="008000"/>
                          </a:solidFill>
                        </a:rPr>
                        <a:t>40%</a:t>
                      </a:r>
                      <a:endParaRPr lang="en-US" sz="1200" b="1" dirty="0">
                        <a:solidFill>
                          <a:srgbClr val="008000"/>
                        </a:solidFill>
                      </a:endParaRPr>
                    </a:p>
                  </a:txBody>
                  <a:tcPr/>
                </a:tc>
              </a:tr>
              <a:tr h="637540">
                <a:tc>
                  <a:txBody>
                    <a:bodyPr/>
                    <a:lstStyle/>
                    <a:p>
                      <a:r>
                        <a:rPr lang="en-US" sz="1200" dirty="0" smtClean="0"/>
                        <a:t>Social</a:t>
                      </a:r>
                      <a:r>
                        <a:rPr lang="en-US" sz="1200" baseline="0" dirty="0" smtClean="0"/>
                        <a:t> Networks</a:t>
                      </a:r>
                      <a:endParaRPr lang="en-US" sz="1200" dirty="0"/>
                    </a:p>
                  </a:txBody>
                  <a:tcPr/>
                </a:tc>
                <a:tc>
                  <a:txBody>
                    <a:bodyPr/>
                    <a:lstStyle/>
                    <a:p>
                      <a:r>
                        <a:rPr lang="en-US" sz="1200" dirty="0" smtClean="0"/>
                        <a:t>0%</a:t>
                      </a:r>
                      <a:endParaRPr lang="en-US" sz="1200" dirty="0"/>
                    </a:p>
                  </a:txBody>
                  <a:tcPr/>
                </a:tc>
                <a:tc>
                  <a:txBody>
                    <a:bodyPr/>
                    <a:lstStyle/>
                    <a:p>
                      <a:r>
                        <a:rPr lang="en-US" sz="1200" dirty="0" smtClean="0"/>
                        <a:t>0%</a:t>
                      </a:r>
                      <a:endParaRPr lang="en-US" sz="1200" dirty="0"/>
                    </a:p>
                  </a:txBody>
                  <a:tcPr/>
                </a:tc>
                <a:tc>
                  <a:txBody>
                    <a:bodyPr/>
                    <a:lstStyle/>
                    <a:p>
                      <a:r>
                        <a:rPr lang="en-US" sz="1200" b="1" dirty="0" smtClean="0">
                          <a:solidFill>
                            <a:srgbClr val="008000"/>
                          </a:solidFill>
                        </a:rPr>
                        <a:t>40%</a:t>
                      </a:r>
                      <a:endParaRPr lang="en-US" sz="1200" b="1" dirty="0">
                        <a:solidFill>
                          <a:srgbClr val="008000"/>
                        </a:solidFill>
                      </a:endParaRPr>
                    </a:p>
                  </a:txBody>
                  <a:tcPr/>
                </a:tc>
                <a:tc>
                  <a:txBody>
                    <a:bodyPr/>
                    <a:lstStyle/>
                    <a:p>
                      <a:r>
                        <a:rPr lang="en-US" sz="1200" b="1" dirty="0" smtClean="0">
                          <a:solidFill>
                            <a:srgbClr val="008000"/>
                          </a:solidFill>
                        </a:rPr>
                        <a:t>60%</a:t>
                      </a:r>
                      <a:endParaRPr lang="en-US" sz="1200" b="1" dirty="0">
                        <a:solidFill>
                          <a:srgbClr val="008000"/>
                        </a:solidFill>
                      </a:endParaRPr>
                    </a:p>
                  </a:txBody>
                  <a:tcPr/>
                </a:tc>
              </a:tr>
              <a:tr h="637540">
                <a:tc>
                  <a:txBody>
                    <a:bodyPr/>
                    <a:lstStyle/>
                    <a:p>
                      <a:r>
                        <a:rPr lang="en-US" sz="1200" dirty="0" smtClean="0"/>
                        <a:t>Crowd Funding</a:t>
                      </a:r>
                      <a:endParaRPr lang="en-US" sz="1200" dirty="0"/>
                    </a:p>
                  </a:txBody>
                  <a:tcPr/>
                </a:tc>
                <a:tc>
                  <a:txBody>
                    <a:bodyPr/>
                    <a:lstStyle/>
                    <a:p>
                      <a:r>
                        <a:rPr lang="en-US" sz="1200" b="1" dirty="0" smtClean="0">
                          <a:solidFill>
                            <a:srgbClr val="FF0000"/>
                          </a:solidFill>
                        </a:rPr>
                        <a:t>100%</a:t>
                      </a:r>
                      <a:endParaRPr lang="en-US" sz="1200" b="1" dirty="0">
                        <a:solidFill>
                          <a:srgbClr val="FF0000"/>
                        </a:solidFill>
                      </a:endParaRPr>
                    </a:p>
                  </a:txBody>
                  <a:tcPr/>
                </a:tc>
                <a:tc>
                  <a:txBody>
                    <a:bodyPr/>
                    <a:lstStyle/>
                    <a:p>
                      <a:r>
                        <a:rPr lang="en-US" sz="1200" dirty="0" smtClean="0"/>
                        <a:t>0%</a:t>
                      </a:r>
                      <a:endParaRPr lang="en-US" sz="1200" dirty="0"/>
                    </a:p>
                  </a:txBody>
                  <a:tcPr/>
                </a:tc>
                <a:tc>
                  <a:txBody>
                    <a:bodyPr/>
                    <a:lstStyle/>
                    <a:p>
                      <a:r>
                        <a:rPr lang="en-US" sz="1200" dirty="0" smtClean="0"/>
                        <a:t>0%</a:t>
                      </a:r>
                      <a:endParaRPr lang="en-US" sz="1200" dirty="0"/>
                    </a:p>
                  </a:txBody>
                  <a:tcPr/>
                </a:tc>
                <a:tc>
                  <a:txBody>
                    <a:bodyPr/>
                    <a:lstStyle/>
                    <a:p>
                      <a:r>
                        <a:rPr lang="en-US" sz="1200" dirty="0" smtClean="0"/>
                        <a:t>0%</a:t>
                      </a:r>
                      <a:endParaRPr lang="en-US" sz="1200" dirty="0"/>
                    </a:p>
                  </a:txBody>
                  <a:tcPr/>
                </a:tc>
              </a:tr>
              <a:tr h="637540">
                <a:tc>
                  <a:txBody>
                    <a:bodyPr/>
                    <a:lstStyle/>
                    <a:p>
                      <a:r>
                        <a:rPr lang="en-US" sz="1200" dirty="0" smtClean="0"/>
                        <a:t>Collaborative Consumption</a:t>
                      </a:r>
                      <a:endParaRPr lang="en-US" sz="1200" dirty="0"/>
                    </a:p>
                  </a:txBody>
                  <a:tcPr/>
                </a:tc>
                <a:tc>
                  <a:txBody>
                    <a:bodyPr/>
                    <a:lstStyle/>
                    <a:p>
                      <a:r>
                        <a:rPr lang="en-US" sz="1200" b="1" dirty="0" smtClean="0">
                          <a:solidFill>
                            <a:srgbClr val="FF0000"/>
                          </a:solidFill>
                        </a:rPr>
                        <a:t>67%</a:t>
                      </a:r>
                      <a:endParaRPr lang="en-US" sz="1200" b="1" dirty="0">
                        <a:solidFill>
                          <a:srgbClr val="FF0000"/>
                        </a:solidFill>
                      </a:endParaRPr>
                    </a:p>
                  </a:txBody>
                  <a:tcPr/>
                </a:tc>
                <a:tc>
                  <a:txBody>
                    <a:bodyPr/>
                    <a:lstStyle/>
                    <a:p>
                      <a:r>
                        <a:rPr lang="en-US" sz="1200" dirty="0" smtClean="0"/>
                        <a:t>0%</a:t>
                      </a:r>
                      <a:endParaRPr lang="en-US" sz="1200" dirty="0"/>
                    </a:p>
                  </a:txBody>
                  <a:tcPr/>
                </a:tc>
                <a:tc>
                  <a:txBody>
                    <a:bodyPr/>
                    <a:lstStyle/>
                    <a:p>
                      <a:r>
                        <a:rPr lang="en-US" sz="1200" dirty="0" smtClean="0"/>
                        <a:t>33%</a:t>
                      </a:r>
                    </a:p>
                    <a:p>
                      <a:endParaRPr lang="en-US" sz="1200" dirty="0" smtClean="0"/>
                    </a:p>
                    <a:p>
                      <a:endParaRPr lang="en-US" sz="1200" dirty="0"/>
                    </a:p>
                  </a:txBody>
                  <a:tcPr/>
                </a:tc>
                <a:tc>
                  <a:txBody>
                    <a:bodyPr/>
                    <a:lstStyle/>
                    <a:p>
                      <a:r>
                        <a:rPr lang="en-US" sz="1200" dirty="0" smtClean="0"/>
                        <a:t>33%</a:t>
                      </a:r>
                    </a:p>
                    <a:p>
                      <a:endParaRPr lang="en-US" sz="1200" dirty="0"/>
                    </a:p>
                  </a:txBody>
                  <a:tcPr/>
                </a:tc>
              </a:tr>
            </a:tbl>
          </a:graphicData>
        </a:graphic>
      </p:graphicFrame>
      <p:sp>
        <p:nvSpPr>
          <p:cNvPr id="21" name="TextBox 20"/>
          <p:cNvSpPr txBox="1"/>
          <p:nvPr/>
        </p:nvSpPr>
        <p:spPr>
          <a:xfrm>
            <a:off x="4439770" y="842271"/>
            <a:ext cx="3162300" cy="830997"/>
          </a:xfrm>
          <a:prstGeom prst="rect">
            <a:avLst/>
          </a:prstGeom>
          <a:solidFill>
            <a:schemeClr val="tx2">
              <a:lumMod val="20000"/>
              <a:lumOff val="80000"/>
            </a:schemeClr>
          </a:solidFill>
        </p:spPr>
        <p:txBody>
          <a:bodyPr wrap="square" rtlCol="0">
            <a:spAutoFit/>
          </a:bodyPr>
          <a:lstStyle/>
          <a:p>
            <a:r>
              <a:rPr lang="en-US" sz="1200" i="1" dirty="0" smtClean="0"/>
              <a:t>Extent of implementation of </a:t>
            </a:r>
            <a:r>
              <a:rPr lang="en-US" sz="1200" i="1" dirty="0"/>
              <a:t>each of the Civic Tech applications listed below across the organization's information technology </a:t>
            </a:r>
            <a:r>
              <a:rPr lang="en-US" sz="1200" i="1" dirty="0" smtClean="0"/>
              <a:t>functions: </a:t>
            </a:r>
            <a:r>
              <a:rPr lang="en-US" sz="1200" dirty="0" smtClean="0"/>
              <a:t>No crowd funding</a:t>
            </a:r>
            <a:endParaRPr lang="en-US" sz="1200" dirty="0"/>
          </a:p>
        </p:txBody>
      </p:sp>
    </p:spTree>
    <p:extLst>
      <p:ext uri="{BB962C8B-B14F-4D97-AF65-F5344CB8AC3E}">
        <p14:creationId xmlns:p14="http://schemas.microsoft.com/office/powerpoint/2010/main" val="14033301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24282" y="237617"/>
            <a:ext cx="6257036" cy="556768"/>
          </a:xfrm>
        </p:spPr>
        <p:txBody>
          <a:bodyPr/>
          <a:lstStyle/>
          <a:p>
            <a:r>
              <a:rPr lang="en-US" dirty="0" smtClean="0"/>
              <a:t>Most Successful Initiatives to Date</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17</a:t>
            </a:fld>
            <a:endParaRPr lang="en-US"/>
          </a:p>
        </p:txBody>
      </p:sp>
      <p:graphicFrame>
        <p:nvGraphicFramePr>
          <p:cNvPr id="12" name="Table 11"/>
          <p:cNvGraphicFramePr>
            <a:graphicFrameLocks noGrp="1"/>
          </p:cNvGraphicFramePr>
          <p:nvPr>
            <p:extLst>
              <p:ext uri="{D42A27DB-BD31-4B8C-83A1-F6EECF244321}">
                <p14:modId xmlns:p14="http://schemas.microsoft.com/office/powerpoint/2010/main" val="1615574438"/>
              </p:ext>
            </p:extLst>
          </p:nvPr>
        </p:nvGraphicFramePr>
        <p:xfrm>
          <a:off x="271017" y="830453"/>
          <a:ext cx="6210301" cy="1905000"/>
        </p:xfrm>
        <a:graphic>
          <a:graphicData uri="http://schemas.openxmlformats.org/drawingml/2006/table">
            <a:tbl>
              <a:tblPr firstRow="1" bandRow="1">
                <a:tableStyleId>{BDBED569-4797-4DF1-A0F4-6AAB3CD982D8}</a:tableStyleId>
              </a:tblPr>
              <a:tblGrid>
                <a:gridCol w="6210301"/>
              </a:tblGrid>
              <a:tr h="370840">
                <a:tc>
                  <a:txBody>
                    <a:bodyPr/>
                    <a:lstStyle/>
                    <a:p>
                      <a:pPr marL="171450" indent="-171450">
                        <a:buFont typeface="Arial"/>
                        <a:buChar char="•"/>
                      </a:pPr>
                      <a:r>
                        <a:rPr lang="en-US" sz="1000" b="0" kern="1200" dirty="0" smtClean="0">
                          <a:solidFill>
                            <a:schemeClr val="tx1"/>
                          </a:solidFill>
                          <a:latin typeface="+mn-lt"/>
                          <a:ea typeface="+mn-ea"/>
                          <a:cs typeface="+mn-cs"/>
                        </a:rPr>
                        <a:t>https://</a:t>
                      </a:r>
                      <a:r>
                        <a:rPr lang="en-US" sz="1000" b="0" kern="1200" dirty="0" err="1" smtClean="0">
                          <a:solidFill>
                            <a:schemeClr val="tx1"/>
                          </a:solidFill>
                          <a:latin typeface="+mn-lt"/>
                          <a:ea typeface="+mn-ea"/>
                          <a:cs typeface="+mn-cs"/>
                        </a:rPr>
                        <a:t>data.sfgov.org</a:t>
                      </a:r>
                      <a:r>
                        <a:rPr lang="en-US" sz="1000" b="0" kern="1200" dirty="0" smtClean="0">
                          <a:solidFill>
                            <a:schemeClr val="tx1"/>
                          </a:solidFill>
                          <a:latin typeface="+mn-lt"/>
                          <a:ea typeface="+mn-ea"/>
                          <a:cs typeface="+mn-cs"/>
                        </a:rPr>
                        <a:t>/showcase</a:t>
                      </a:r>
                      <a:endParaRPr lang="en-US" sz="1000" b="0" dirty="0"/>
                    </a:p>
                  </a:txBody>
                  <a:tcPr/>
                </a:tc>
              </a:tr>
              <a:tr h="370840">
                <a:tc>
                  <a:txBody>
                    <a:bodyPr/>
                    <a:lstStyle/>
                    <a:p>
                      <a:pPr marL="171450" indent="-171450">
                        <a:buFont typeface="Arial"/>
                        <a:buChar char="•"/>
                      </a:pPr>
                      <a:r>
                        <a:rPr lang="en-US" sz="1000" b="0" kern="1200" dirty="0" err="1" smtClean="0">
                          <a:solidFill>
                            <a:schemeClr val="tx1"/>
                          </a:solidFill>
                          <a:latin typeface="+mn-lt"/>
                          <a:ea typeface="+mn-ea"/>
                          <a:cs typeface="+mn-cs"/>
                        </a:rPr>
                        <a:t>uReport</a:t>
                      </a:r>
                      <a:r>
                        <a:rPr lang="en-US" sz="1000" b="0" kern="1200" dirty="0" smtClean="0">
                          <a:solidFill>
                            <a:schemeClr val="tx1"/>
                          </a:solidFill>
                          <a:latin typeface="+mn-lt"/>
                          <a:ea typeface="+mn-ea"/>
                          <a:cs typeface="+mn-cs"/>
                        </a:rPr>
                        <a:t>:</a:t>
                      </a:r>
                      <a:r>
                        <a:rPr lang="en-US" sz="1000" b="0" kern="1200" baseline="0" dirty="0" smtClean="0">
                          <a:solidFill>
                            <a:schemeClr val="tx1"/>
                          </a:solidFill>
                          <a:latin typeface="+mn-lt"/>
                          <a:ea typeface="+mn-ea"/>
                          <a:cs typeface="+mn-cs"/>
                        </a:rPr>
                        <a:t> A</a:t>
                      </a:r>
                      <a:r>
                        <a:rPr lang="en-US" sz="1000" b="0" kern="1200" dirty="0" smtClean="0">
                          <a:solidFill>
                            <a:schemeClr val="tx1"/>
                          </a:solidFill>
                          <a:latin typeface="+mn-lt"/>
                          <a:ea typeface="+mn-ea"/>
                          <a:cs typeface="+mn-cs"/>
                        </a:rPr>
                        <a:t>n online mechanism for citizens to report problems or concerns</a:t>
                      </a:r>
                      <a:endParaRPr lang="en-US" sz="1000" b="0" dirty="0"/>
                    </a:p>
                  </a:txBody>
                  <a:tcPr/>
                </a:tc>
              </a:tr>
              <a:tr h="370840">
                <a:tc>
                  <a:txBody>
                    <a:bodyPr/>
                    <a:lstStyle/>
                    <a:p>
                      <a:pPr marL="171450" indent="-171450">
                        <a:buFont typeface="Arial"/>
                        <a:buChar char="•"/>
                      </a:pPr>
                      <a:r>
                        <a:rPr lang="en-US" sz="1000" b="0" kern="1200" dirty="0" smtClean="0">
                          <a:solidFill>
                            <a:schemeClr val="tx1"/>
                          </a:solidFill>
                          <a:latin typeface="+mn-lt"/>
                          <a:ea typeface="+mn-ea"/>
                          <a:cs typeface="+mn-cs"/>
                        </a:rPr>
                        <a:t>Department of Transportation - Smart street technology Permit System Police;</a:t>
                      </a:r>
                      <a:r>
                        <a:rPr lang="en-US" sz="1000" b="0" kern="1200" baseline="0" dirty="0" smtClean="0">
                          <a:solidFill>
                            <a:schemeClr val="tx1"/>
                          </a:solidFill>
                          <a:latin typeface="+mn-lt"/>
                          <a:ea typeface="+mn-ea"/>
                          <a:cs typeface="+mn-cs"/>
                        </a:rPr>
                        <a:t> </a:t>
                      </a:r>
                      <a:r>
                        <a:rPr lang="en-US" sz="1000" b="0" kern="1200" dirty="0" smtClean="0">
                          <a:solidFill>
                            <a:schemeClr val="tx1"/>
                          </a:solidFill>
                          <a:latin typeface="+mn-lt"/>
                          <a:ea typeface="+mn-ea"/>
                          <a:cs typeface="+mn-cs"/>
                        </a:rPr>
                        <a:t>crime data</a:t>
                      </a:r>
                      <a:endParaRPr lang="en-US" sz="1000" b="0" dirty="0"/>
                    </a:p>
                  </a:txBody>
                  <a:tcPr/>
                </a:tc>
              </a:tr>
              <a:tr h="370840">
                <a:tc>
                  <a:txBody>
                    <a:bodyPr/>
                    <a:lstStyle/>
                    <a:p>
                      <a:pPr marL="171450" indent="-171450">
                        <a:buFont typeface="Arial"/>
                        <a:buChar char="•"/>
                      </a:pPr>
                      <a:r>
                        <a:rPr lang="en-US" sz="1000" b="0" dirty="0" smtClean="0"/>
                        <a:t>We haven't been particularly successful. Our best uses have probably been our transit app and our engagement of neighborhood leaders</a:t>
                      </a:r>
                      <a:endParaRPr lang="en-US" sz="1000" b="0" dirty="0"/>
                    </a:p>
                  </a:txBody>
                  <a:tcPr/>
                </a:tc>
              </a:tr>
              <a:tr h="370840">
                <a:tc>
                  <a:txBody>
                    <a:bodyPr/>
                    <a:lstStyle/>
                    <a:p>
                      <a:pPr marL="171450" indent="-171450">
                        <a:buFont typeface="Arial"/>
                        <a:buChar char="•"/>
                      </a:pPr>
                      <a:r>
                        <a:rPr lang="en-US" sz="1000" b="0" kern="1200" dirty="0" smtClean="0">
                          <a:solidFill>
                            <a:schemeClr val="tx1"/>
                          </a:solidFill>
                          <a:latin typeface="+mn-lt"/>
                          <a:ea typeface="+mn-ea"/>
                          <a:cs typeface="+mn-cs"/>
                        </a:rPr>
                        <a:t>Open Data Public </a:t>
                      </a:r>
                      <a:r>
                        <a:rPr lang="en-US" sz="1000" b="0" kern="1200" dirty="0" err="1" smtClean="0">
                          <a:solidFill>
                            <a:schemeClr val="tx1"/>
                          </a:solidFill>
                          <a:latin typeface="+mn-lt"/>
                          <a:ea typeface="+mn-ea"/>
                          <a:cs typeface="+mn-cs"/>
                        </a:rPr>
                        <a:t>Hackathon</a:t>
                      </a:r>
                      <a:r>
                        <a:rPr lang="en-US" sz="1000" b="0" kern="1200" dirty="0" smtClean="0">
                          <a:solidFill>
                            <a:schemeClr val="tx1"/>
                          </a:solidFill>
                          <a:latin typeface="+mn-lt"/>
                          <a:ea typeface="+mn-ea"/>
                          <a:cs typeface="+mn-cs"/>
                        </a:rPr>
                        <a:t> Community Outreach through Front Porch Forum and other on-line tools</a:t>
                      </a:r>
                      <a:endParaRPr lang="en-US" sz="1000" b="0" dirty="0"/>
                    </a:p>
                  </a:txBody>
                  <a:tcPr/>
                </a:tc>
              </a:tr>
            </a:tbl>
          </a:graphicData>
        </a:graphic>
      </p:graphicFrame>
      <p:sp>
        <p:nvSpPr>
          <p:cNvPr id="14" name="Title 9"/>
          <p:cNvSpPr txBox="1">
            <a:spLocks/>
          </p:cNvSpPr>
          <p:nvPr/>
        </p:nvSpPr>
        <p:spPr>
          <a:xfrm>
            <a:off x="271017" y="2775585"/>
            <a:ext cx="6257036" cy="556768"/>
          </a:xfrm>
          <a:prstGeom prst="rect">
            <a:avLst/>
          </a:prstGeom>
        </p:spPr>
        <p:txBody>
          <a:bodyPr vert="horz" lIns="45720" tIns="45720" rIns="91440" bIns="45720" rtlCol="0" anchor="b" anchorCtr="0">
            <a:noAutofit/>
          </a:bodyPr>
          <a:lstStyle>
            <a:lvl1pPr algn="l" defTabSz="914400" rtl="0" eaLnBrk="1" latinLnBrk="0" hangingPunct="1">
              <a:spcBef>
                <a:spcPct val="0"/>
              </a:spcBef>
              <a:buNone/>
              <a:defRPr sz="2800" kern="1200">
                <a:solidFill>
                  <a:schemeClr val="accent1"/>
                </a:solidFill>
                <a:latin typeface="+mj-lt"/>
                <a:ea typeface="+mj-ea"/>
                <a:cs typeface="+mj-cs"/>
              </a:defRPr>
            </a:lvl1pPr>
          </a:lstStyle>
          <a:p>
            <a:r>
              <a:rPr lang="en-US" dirty="0" smtClean="0"/>
              <a:t>Success in Sustainability Categories</a:t>
            </a:r>
            <a:endParaRPr lang="en-US" dirty="0"/>
          </a:p>
        </p:txBody>
      </p:sp>
      <p:graphicFrame>
        <p:nvGraphicFramePr>
          <p:cNvPr id="16" name="Content Placeholder 19"/>
          <p:cNvGraphicFramePr>
            <a:graphicFrameLocks/>
          </p:cNvGraphicFramePr>
          <p:nvPr>
            <p:extLst>
              <p:ext uri="{D42A27DB-BD31-4B8C-83A1-F6EECF244321}">
                <p14:modId xmlns:p14="http://schemas.microsoft.com/office/powerpoint/2010/main" val="26256006"/>
              </p:ext>
            </p:extLst>
          </p:nvPr>
        </p:nvGraphicFramePr>
        <p:xfrm>
          <a:off x="317754" y="3332353"/>
          <a:ext cx="6210299" cy="2379918"/>
        </p:xfrm>
        <a:graphic>
          <a:graphicData uri="http://schemas.openxmlformats.org/drawingml/2006/table">
            <a:tbl>
              <a:tblPr firstRow="1" bandRow="1">
                <a:tableStyleId>{5C22544A-7EE6-4342-B048-85BDC9FD1C3A}</a:tableStyleId>
              </a:tblPr>
              <a:tblGrid>
                <a:gridCol w="1539744"/>
                <a:gridCol w="1094929"/>
                <a:gridCol w="1077820"/>
                <a:gridCol w="1043604"/>
                <a:gridCol w="1454202"/>
              </a:tblGrid>
              <a:tr h="579946">
                <a:tc>
                  <a:txBody>
                    <a:bodyPr/>
                    <a:lstStyle/>
                    <a:p>
                      <a:endParaRPr lang="en-US" sz="1200" dirty="0"/>
                    </a:p>
                  </a:txBody>
                  <a:tcPr/>
                </a:tc>
                <a:tc>
                  <a:txBody>
                    <a:bodyPr/>
                    <a:lstStyle/>
                    <a:p>
                      <a:r>
                        <a:rPr lang="en-US" sz="1200" dirty="0" smtClean="0"/>
                        <a:t>Not at All</a:t>
                      </a:r>
                      <a:endParaRPr lang="en-US" sz="1200" dirty="0"/>
                    </a:p>
                  </a:txBody>
                  <a:tcPr/>
                </a:tc>
                <a:tc>
                  <a:txBody>
                    <a:bodyPr/>
                    <a:lstStyle/>
                    <a:p>
                      <a:r>
                        <a:rPr lang="en-US" sz="1200" dirty="0" smtClean="0"/>
                        <a:t>Somewhat</a:t>
                      </a:r>
                      <a:endParaRPr lang="en-US" sz="1200" dirty="0"/>
                    </a:p>
                  </a:txBody>
                  <a:tcPr/>
                </a:tc>
                <a:tc>
                  <a:txBody>
                    <a:bodyPr/>
                    <a:lstStyle/>
                    <a:p>
                      <a:r>
                        <a:rPr lang="en-US" sz="1200" dirty="0" smtClean="0"/>
                        <a:t>Moderate</a:t>
                      </a:r>
                      <a:r>
                        <a:rPr lang="en-US" sz="1200" baseline="0" dirty="0" smtClean="0"/>
                        <a:t> </a:t>
                      </a:r>
                      <a:r>
                        <a:rPr lang="en-US" sz="1200" dirty="0" smtClean="0"/>
                        <a:t>Success</a:t>
                      </a:r>
                      <a:endParaRPr lang="en-US" sz="1200" dirty="0"/>
                    </a:p>
                  </a:txBody>
                  <a:tcPr/>
                </a:tc>
                <a:tc>
                  <a:txBody>
                    <a:bodyPr/>
                    <a:lstStyle/>
                    <a:p>
                      <a:r>
                        <a:rPr lang="en-US" sz="1200" dirty="0" smtClean="0"/>
                        <a:t>Great Success</a:t>
                      </a:r>
                    </a:p>
                    <a:p>
                      <a:endParaRPr lang="en-US" sz="1200" dirty="0"/>
                    </a:p>
                  </a:txBody>
                  <a:tcPr/>
                </a:tc>
              </a:tr>
              <a:tr h="579946">
                <a:tc>
                  <a:txBody>
                    <a:bodyPr/>
                    <a:lstStyle/>
                    <a:p>
                      <a:r>
                        <a:rPr lang="en-US" sz="1200" dirty="0" smtClean="0"/>
                        <a:t>Sustainable</a:t>
                      </a:r>
                      <a:r>
                        <a:rPr lang="en-US" sz="1200" baseline="0" dirty="0" smtClean="0"/>
                        <a:t> Economic Development</a:t>
                      </a:r>
                      <a:endParaRPr lang="en-US" sz="1200" dirty="0"/>
                    </a:p>
                  </a:txBody>
                  <a:tcPr/>
                </a:tc>
                <a:tc>
                  <a:txBody>
                    <a:bodyPr/>
                    <a:lstStyle/>
                    <a:p>
                      <a:r>
                        <a:rPr lang="en-US" sz="1200" dirty="0" smtClean="0"/>
                        <a:t>20%</a:t>
                      </a:r>
                      <a:endParaRPr lang="en-US" sz="1200" dirty="0"/>
                    </a:p>
                  </a:txBody>
                  <a:tcPr/>
                </a:tc>
                <a:tc>
                  <a:txBody>
                    <a:bodyPr/>
                    <a:lstStyle/>
                    <a:p>
                      <a:r>
                        <a:rPr lang="en-US" sz="1200" b="1" dirty="0" smtClean="0">
                          <a:solidFill>
                            <a:srgbClr val="0000FF"/>
                          </a:solidFill>
                        </a:rPr>
                        <a:t>60%</a:t>
                      </a:r>
                      <a:endParaRPr lang="en-US" sz="1200" b="1" dirty="0">
                        <a:solidFill>
                          <a:srgbClr val="0000FF"/>
                        </a:solidFill>
                      </a:endParaRPr>
                    </a:p>
                  </a:txBody>
                  <a:tcPr/>
                </a:tc>
                <a:tc>
                  <a:txBody>
                    <a:bodyPr/>
                    <a:lstStyle/>
                    <a:p>
                      <a:r>
                        <a:rPr lang="en-US" sz="1200" b="1" dirty="0" smtClean="0">
                          <a:solidFill>
                            <a:srgbClr val="0000FF"/>
                          </a:solidFill>
                        </a:rPr>
                        <a:t>20%</a:t>
                      </a:r>
                    </a:p>
                    <a:p>
                      <a:endParaRPr lang="en-US" sz="1200" dirty="0"/>
                    </a:p>
                  </a:txBody>
                  <a:tcPr/>
                </a:tc>
                <a:tc>
                  <a:txBody>
                    <a:bodyPr/>
                    <a:lstStyle/>
                    <a:p>
                      <a:r>
                        <a:rPr lang="en-US" sz="1200" dirty="0" smtClean="0"/>
                        <a:t>0%</a:t>
                      </a:r>
                      <a:endParaRPr lang="en-US" sz="1200" dirty="0"/>
                    </a:p>
                  </a:txBody>
                  <a:tcPr/>
                </a:tc>
              </a:tr>
              <a:tr h="579946">
                <a:tc>
                  <a:txBody>
                    <a:bodyPr/>
                    <a:lstStyle/>
                    <a:p>
                      <a:r>
                        <a:rPr lang="en-US" sz="1200" dirty="0" smtClean="0"/>
                        <a:t>Social</a:t>
                      </a:r>
                      <a:r>
                        <a:rPr lang="en-US" sz="1200" baseline="0" dirty="0" smtClean="0"/>
                        <a:t> Equity</a:t>
                      </a:r>
                      <a:endParaRPr lang="en-US" sz="1200" dirty="0"/>
                    </a:p>
                  </a:txBody>
                  <a:tcPr/>
                </a:tc>
                <a:tc>
                  <a:txBody>
                    <a:bodyPr/>
                    <a:lstStyle/>
                    <a:p>
                      <a:r>
                        <a:rPr lang="en-US" sz="1200" b="1" dirty="0" smtClean="0">
                          <a:solidFill>
                            <a:srgbClr val="FF0000"/>
                          </a:solidFill>
                        </a:rPr>
                        <a:t>60%</a:t>
                      </a:r>
                      <a:endParaRPr lang="en-US" sz="1200" b="1" dirty="0">
                        <a:solidFill>
                          <a:srgbClr val="FF0000"/>
                        </a:solidFill>
                      </a:endParaRPr>
                    </a:p>
                  </a:txBody>
                  <a:tcPr/>
                </a:tc>
                <a:tc>
                  <a:txBody>
                    <a:bodyPr/>
                    <a:lstStyle/>
                    <a:p>
                      <a:r>
                        <a:rPr lang="en-US" sz="1200" dirty="0" smtClean="0"/>
                        <a:t>0%</a:t>
                      </a:r>
                      <a:endParaRPr lang="en-US" sz="1200" dirty="0"/>
                    </a:p>
                  </a:txBody>
                  <a:tcPr/>
                </a:tc>
                <a:tc>
                  <a:txBody>
                    <a:bodyPr/>
                    <a:lstStyle/>
                    <a:p>
                      <a:r>
                        <a:rPr lang="en-US" sz="1200" dirty="0" smtClean="0"/>
                        <a:t>40%</a:t>
                      </a:r>
                      <a:endParaRPr lang="en-US" sz="1200" dirty="0"/>
                    </a:p>
                  </a:txBody>
                  <a:tcPr/>
                </a:tc>
                <a:tc>
                  <a:txBody>
                    <a:bodyPr/>
                    <a:lstStyle/>
                    <a:p>
                      <a:r>
                        <a:rPr lang="en-US" sz="1200" dirty="0" smtClean="0"/>
                        <a:t>0%</a:t>
                      </a:r>
                      <a:endParaRPr lang="en-US" sz="1200" dirty="0"/>
                    </a:p>
                  </a:txBody>
                  <a:tcPr/>
                </a:tc>
              </a:tr>
              <a:tr h="579946">
                <a:tc>
                  <a:txBody>
                    <a:bodyPr/>
                    <a:lstStyle/>
                    <a:p>
                      <a:r>
                        <a:rPr lang="en-US" sz="1200" dirty="0" smtClean="0"/>
                        <a:t>Environmental</a:t>
                      </a:r>
                      <a:r>
                        <a:rPr lang="en-US" sz="1200" baseline="0" dirty="0" smtClean="0"/>
                        <a:t> Health</a:t>
                      </a:r>
                      <a:endParaRPr lang="en-US" sz="1200" dirty="0"/>
                    </a:p>
                  </a:txBody>
                  <a:tcPr/>
                </a:tc>
                <a:tc>
                  <a:txBody>
                    <a:bodyPr/>
                    <a:lstStyle/>
                    <a:p>
                      <a:r>
                        <a:rPr lang="en-US" sz="1200" dirty="0" smtClean="0"/>
                        <a:t>20%</a:t>
                      </a:r>
                      <a:endParaRPr lang="en-US" sz="1200" dirty="0"/>
                    </a:p>
                  </a:txBody>
                  <a:tcPr/>
                </a:tc>
                <a:tc>
                  <a:txBody>
                    <a:bodyPr/>
                    <a:lstStyle/>
                    <a:p>
                      <a:r>
                        <a:rPr lang="en-US" sz="1200" dirty="0" smtClean="0"/>
                        <a:t>20%</a:t>
                      </a:r>
                      <a:endParaRPr lang="en-US" sz="1200" dirty="0"/>
                    </a:p>
                  </a:txBody>
                  <a:tcPr/>
                </a:tc>
                <a:tc>
                  <a:txBody>
                    <a:bodyPr/>
                    <a:lstStyle/>
                    <a:p>
                      <a:r>
                        <a:rPr lang="en-US" sz="1200" b="1" dirty="0" smtClean="0">
                          <a:solidFill>
                            <a:srgbClr val="008000"/>
                          </a:solidFill>
                        </a:rPr>
                        <a:t>60%</a:t>
                      </a:r>
                      <a:endParaRPr lang="en-US" sz="1200" b="1" dirty="0">
                        <a:solidFill>
                          <a:srgbClr val="008000"/>
                        </a:solidFill>
                      </a:endParaRPr>
                    </a:p>
                  </a:txBody>
                  <a:tcPr/>
                </a:tc>
                <a:tc>
                  <a:txBody>
                    <a:bodyPr/>
                    <a:lstStyle/>
                    <a:p>
                      <a:r>
                        <a:rPr lang="en-US" sz="1200" b="1" dirty="0" smtClean="0">
                          <a:solidFill>
                            <a:srgbClr val="008000"/>
                          </a:solidFill>
                        </a:rPr>
                        <a:t>20%</a:t>
                      </a:r>
                      <a:endParaRPr lang="en-US" sz="1200" b="1" dirty="0">
                        <a:solidFill>
                          <a:srgbClr val="008000"/>
                        </a:solidFill>
                      </a:endParaRPr>
                    </a:p>
                  </a:txBody>
                  <a:tcPr/>
                </a:tc>
              </a:tr>
            </a:tbl>
          </a:graphicData>
        </a:graphic>
      </p:graphicFrame>
      <p:pic>
        <p:nvPicPr>
          <p:cNvPr id="18" name="Picture 17"/>
          <p:cNvPicPr>
            <a:picLocks noChangeAspect="1"/>
          </p:cNvPicPr>
          <p:nvPr/>
        </p:nvPicPr>
        <p:blipFill rotWithShape="1">
          <a:blip r:embed="rId2"/>
          <a:srcRect l="7042" t="23331" r="35895" b="6520"/>
          <a:stretch/>
        </p:blipFill>
        <p:spPr>
          <a:xfrm>
            <a:off x="5829300" y="3736975"/>
            <a:ext cx="2971800" cy="2984500"/>
          </a:xfrm>
          <a:prstGeom prst="rect">
            <a:avLst/>
          </a:prstGeom>
          <a:ln>
            <a:solidFill>
              <a:schemeClr val="tx2"/>
            </a:solidFill>
          </a:ln>
        </p:spPr>
      </p:pic>
      <p:sp>
        <p:nvSpPr>
          <p:cNvPr id="19" name="TextBox 18"/>
          <p:cNvSpPr txBox="1"/>
          <p:nvPr/>
        </p:nvSpPr>
        <p:spPr>
          <a:xfrm>
            <a:off x="6690360" y="1609121"/>
            <a:ext cx="1996440" cy="2031325"/>
          </a:xfrm>
          <a:prstGeom prst="rect">
            <a:avLst/>
          </a:prstGeom>
          <a:solidFill>
            <a:schemeClr val="tx2">
              <a:lumMod val="20000"/>
              <a:lumOff val="80000"/>
            </a:schemeClr>
          </a:solidFill>
        </p:spPr>
        <p:txBody>
          <a:bodyPr wrap="square" rtlCol="0">
            <a:spAutoFit/>
          </a:bodyPr>
          <a:lstStyle/>
          <a:p>
            <a:r>
              <a:rPr lang="en-US" dirty="0" smtClean="0"/>
              <a:t>The extent to which civic tech is expected to help with emissions goals: a split consensus</a:t>
            </a:r>
            <a:endParaRPr lang="en-US" dirty="0"/>
          </a:p>
        </p:txBody>
      </p:sp>
    </p:spTree>
    <p:extLst>
      <p:ext uri="{BB962C8B-B14F-4D97-AF65-F5344CB8AC3E}">
        <p14:creationId xmlns:p14="http://schemas.microsoft.com/office/powerpoint/2010/main" val="225812930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740664" y="228600"/>
            <a:ext cx="6079236" cy="886968"/>
          </a:xfrm>
        </p:spPr>
        <p:txBody>
          <a:bodyPr/>
          <a:lstStyle/>
          <a:p>
            <a:r>
              <a:rPr lang="en-US" dirty="0" smtClean="0"/>
              <a:t>Changed Procurement Processes</a:t>
            </a:r>
            <a:endParaRPr lang="en-US" dirty="0"/>
          </a:p>
        </p:txBody>
      </p:sp>
      <p:sp>
        <p:nvSpPr>
          <p:cNvPr id="4" name="Content Placeholder 3"/>
          <p:cNvSpPr>
            <a:spLocks noGrp="1"/>
          </p:cNvSpPr>
          <p:nvPr>
            <p:ph sz="half" idx="2"/>
          </p:nvPr>
        </p:nvSpPr>
        <p:spPr>
          <a:xfrm>
            <a:off x="457200" y="1411856"/>
            <a:ext cx="3703320" cy="4823844"/>
          </a:xfrm>
        </p:spPr>
        <p:txBody>
          <a:bodyPr>
            <a:normAutofit fontScale="85000" lnSpcReduction="20000"/>
          </a:bodyPr>
          <a:lstStyle/>
          <a:p>
            <a:r>
              <a:rPr lang="en-US" b="1" dirty="0" smtClean="0"/>
              <a:t>60% changed procurement </a:t>
            </a:r>
            <a:r>
              <a:rPr lang="en-US" b="1" dirty="0"/>
              <a:t>procedures to enable testing/purchasing/development of Civic </a:t>
            </a:r>
            <a:r>
              <a:rPr lang="en-US" b="1" dirty="0" smtClean="0"/>
              <a:t>Tech</a:t>
            </a:r>
          </a:p>
          <a:p>
            <a:r>
              <a:rPr lang="en-US" dirty="0" smtClean="0"/>
              <a:t>Comments</a:t>
            </a:r>
          </a:p>
          <a:p>
            <a:pPr lvl="1"/>
            <a:r>
              <a:rPr lang="en-US" i="1" dirty="0"/>
              <a:t>O</a:t>
            </a:r>
            <a:r>
              <a:rPr lang="en-US" i="1" dirty="0" smtClean="0"/>
              <a:t>ur </a:t>
            </a:r>
            <a:r>
              <a:rPr lang="en-US" i="1" dirty="0"/>
              <a:t>contracting laws allow 1-2 year pilot projects - which are straightforward if no funding is required, and still doable with some city funding if the pilot can be justified as a unique offering. In our experience, many startups (and established companies introducing a new service) are open to pilots. This did not entail changing the procurement process, so much as investigating it and uncovering that this method was </a:t>
            </a:r>
            <a:r>
              <a:rPr lang="en-US" i="1" dirty="0" smtClean="0"/>
              <a:t>possible</a:t>
            </a:r>
          </a:p>
          <a:p>
            <a:pPr lvl="1"/>
            <a:r>
              <a:rPr lang="en-US" i="1" dirty="0"/>
              <a:t>We have a demonstration pilot policy that would allow us to pilot new technology without going thru traditional procurement process</a:t>
            </a:r>
          </a:p>
        </p:txBody>
      </p:sp>
      <p:pic>
        <p:nvPicPr>
          <p:cNvPr id="10" name="Content Placeholder 9"/>
          <p:cNvPicPr>
            <a:picLocks noGrp="1" noChangeAspect="1"/>
          </p:cNvPicPr>
          <p:nvPr>
            <p:ph sz="quarter" idx="4"/>
          </p:nvPr>
        </p:nvPicPr>
        <p:blipFill rotWithShape="1">
          <a:blip r:embed="rId2"/>
          <a:srcRect l="17063" t="31533" r="21100" b="6611"/>
          <a:stretch/>
        </p:blipFill>
        <p:spPr>
          <a:xfrm>
            <a:off x="4581872" y="1477513"/>
            <a:ext cx="4104928" cy="2999234"/>
          </a:xfrm>
        </p:spPr>
      </p:pic>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smtClean="0"/>
              <a:t>USDN Civic Technology Scan</a:t>
            </a:r>
            <a:endParaRPr lang="en-US"/>
          </a:p>
        </p:txBody>
      </p:sp>
      <p:sp>
        <p:nvSpPr>
          <p:cNvPr id="9" name="Slide Number Placeholder 8"/>
          <p:cNvSpPr>
            <a:spLocks noGrp="1"/>
          </p:cNvSpPr>
          <p:nvPr>
            <p:ph type="sldNum" sz="quarter" idx="12"/>
          </p:nvPr>
        </p:nvSpPr>
        <p:spPr/>
        <p:txBody>
          <a:bodyPr/>
          <a:lstStyle/>
          <a:p>
            <a:fld id="{D6CC888B-D9F9-4E54-B722-F151A9F45E95}" type="slidenum">
              <a:rPr lang="en-US" smtClean="0"/>
              <a:t>18</a:t>
            </a:fld>
            <a:endParaRPr lang="en-US"/>
          </a:p>
        </p:txBody>
      </p:sp>
      <p:sp>
        <p:nvSpPr>
          <p:cNvPr id="12" name="TextBox 11"/>
          <p:cNvSpPr txBox="1"/>
          <p:nvPr/>
        </p:nvSpPr>
        <p:spPr>
          <a:xfrm>
            <a:off x="4581872" y="4682659"/>
            <a:ext cx="4104928" cy="954107"/>
          </a:xfrm>
          <a:prstGeom prst="rect">
            <a:avLst/>
          </a:prstGeom>
          <a:solidFill>
            <a:schemeClr val="tx2">
              <a:lumMod val="20000"/>
              <a:lumOff val="80000"/>
            </a:schemeClr>
          </a:solidFill>
        </p:spPr>
        <p:txBody>
          <a:bodyPr wrap="square" rtlCol="0">
            <a:spAutoFit/>
          </a:bodyPr>
          <a:lstStyle/>
          <a:p>
            <a:r>
              <a:rPr lang="en-US" sz="1400" dirty="0" smtClean="0"/>
              <a:t>Note: Interview comments from </a:t>
            </a:r>
            <a:r>
              <a:rPr lang="en-US" sz="1400" b="1" dirty="0" smtClean="0"/>
              <a:t>industry players overwhelming agreed procurement processes are the major sticking point and need to be revised</a:t>
            </a:r>
            <a:endParaRPr lang="en-US" sz="1400" b="1" i="1" dirty="0" smtClean="0"/>
          </a:p>
        </p:txBody>
      </p:sp>
    </p:spTree>
    <p:extLst>
      <p:ext uri="{BB962C8B-B14F-4D97-AF65-F5344CB8AC3E}">
        <p14:creationId xmlns:p14="http://schemas.microsoft.com/office/powerpoint/2010/main" val="141309223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Table of Contents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089446197"/>
              </p:ext>
            </p:extLst>
          </p:nvPr>
        </p:nvGraphicFramePr>
        <p:xfrm>
          <a:off x="2261156" y="2020888"/>
          <a:ext cx="6114494" cy="3977640"/>
        </p:xfrm>
        <a:graphic>
          <a:graphicData uri="http://schemas.openxmlformats.org/drawingml/2006/table">
            <a:tbl>
              <a:tblPr firstRow="1" bandRow="1">
                <a:tableStyleId>{5C22544A-7EE6-4342-B048-85BDC9FD1C3A}</a:tableStyleId>
              </a:tblPr>
              <a:tblGrid>
                <a:gridCol w="4233214"/>
                <a:gridCol w="1881280"/>
              </a:tblGrid>
              <a:tr h="370840">
                <a:tc>
                  <a:txBody>
                    <a:bodyPr/>
                    <a:lstStyle/>
                    <a:p>
                      <a:r>
                        <a:rPr lang="en-US" smtClean="0"/>
                        <a:t>Section</a:t>
                      </a:r>
                      <a:endParaRPr lang="en-US" dirty="0"/>
                    </a:p>
                  </a:txBody>
                  <a:tcPr/>
                </a:tc>
                <a:tc>
                  <a:txBody>
                    <a:bodyPr/>
                    <a:lstStyle/>
                    <a:p>
                      <a:r>
                        <a:rPr lang="en-US" dirty="0" smtClean="0"/>
                        <a:t>Slide Numbers</a:t>
                      </a:r>
                      <a:endParaRPr lang="en-US" dirty="0"/>
                    </a:p>
                  </a:txBody>
                  <a:tcPr/>
                </a:tc>
              </a:tr>
              <a:tr h="370840">
                <a:tc>
                  <a:txBody>
                    <a:bodyPr/>
                    <a:lstStyle/>
                    <a:p>
                      <a:r>
                        <a:rPr lang="en-US" dirty="0" smtClean="0"/>
                        <a:t>Project Process &amp; Final Points</a:t>
                      </a:r>
                      <a:endParaRPr lang="en-US" dirty="0"/>
                    </a:p>
                  </a:txBody>
                  <a:tcPr/>
                </a:tc>
                <a:tc>
                  <a:txBody>
                    <a:bodyPr/>
                    <a:lstStyle/>
                    <a:p>
                      <a:r>
                        <a:rPr lang="en-US" dirty="0" smtClean="0"/>
                        <a:t>2 - 3</a:t>
                      </a:r>
                      <a:endParaRPr lang="en-US" dirty="0"/>
                    </a:p>
                  </a:txBody>
                  <a:tcPr/>
                </a:tc>
              </a:tr>
              <a:tr h="370840">
                <a:tc>
                  <a:txBody>
                    <a:bodyPr/>
                    <a:lstStyle/>
                    <a:p>
                      <a:r>
                        <a:rPr lang="en-US" dirty="0" smtClean="0"/>
                        <a:t>Research Findings</a:t>
                      </a:r>
                      <a:endParaRPr lang="en-US" dirty="0"/>
                    </a:p>
                  </a:txBody>
                  <a:tcPr/>
                </a:tc>
                <a:tc>
                  <a:txBody>
                    <a:bodyPr/>
                    <a:lstStyle/>
                    <a:p>
                      <a:r>
                        <a:rPr lang="en-US" dirty="0" smtClean="0"/>
                        <a:t>4 - 32</a:t>
                      </a:r>
                      <a:endParaRPr lang="en-US" dirty="0"/>
                    </a:p>
                  </a:txBody>
                  <a:tcPr/>
                </a:tc>
              </a:tr>
              <a:tr h="370840">
                <a:tc>
                  <a:txBody>
                    <a:bodyPr/>
                    <a:lstStyle/>
                    <a:p>
                      <a:pPr marL="285750" indent="-285750">
                        <a:buFont typeface="Arial"/>
                        <a:buChar char="•"/>
                      </a:pPr>
                      <a:r>
                        <a:rPr lang="en-US" dirty="0" smtClean="0"/>
                        <a:t>Interview Results</a:t>
                      </a:r>
                      <a:r>
                        <a:rPr lang="en-US" baseline="0" dirty="0" smtClean="0"/>
                        <a:t> - </a:t>
                      </a:r>
                      <a:r>
                        <a:rPr lang="en-US" dirty="0" smtClean="0"/>
                        <a:t>Cities</a:t>
                      </a:r>
                      <a:endParaRPr lang="en-US" dirty="0"/>
                    </a:p>
                  </a:txBody>
                  <a:tcPr/>
                </a:tc>
                <a:tc>
                  <a:txBody>
                    <a:bodyPr/>
                    <a:lstStyle/>
                    <a:p>
                      <a:r>
                        <a:rPr lang="en-US" dirty="0" smtClean="0"/>
                        <a:t>4 - 10</a:t>
                      </a:r>
                      <a:endParaRPr lang="en-US" dirty="0"/>
                    </a:p>
                  </a:txBody>
                  <a:tcP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a:buChar char="•"/>
                        <a:tabLst/>
                        <a:defRPr/>
                      </a:pPr>
                      <a:r>
                        <a:rPr lang="en-US" dirty="0" smtClean="0"/>
                        <a:t>Survey Results</a:t>
                      </a:r>
                      <a:r>
                        <a:rPr lang="en-US" baseline="0" dirty="0" smtClean="0"/>
                        <a:t> - </a:t>
                      </a:r>
                      <a:r>
                        <a:rPr lang="en-US" dirty="0" smtClean="0"/>
                        <a:t>Cities</a:t>
                      </a:r>
                    </a:p>
                  </a:txBody>
                  <a:tcPr/>
                </a:tc>
                <a:tc>
                  <a:txBody>
                    <a:bodyPr/>
                    <a:lstStyle/>
                    <a:p>
                      <a:r>
                        <a:rPr lang="en-US" dirty="0" smtClean="0"/>
                        <a:t>11</a:t>
                      </a:r>
                      <a:r>
                        <a:rPr lang="en-US" baseline="0" dirty="0" smtClean="0"/>
                        <a:t> - 21</a:t>
                      </a:r>
                      <a:endParaRPr lang="en-US" dirty="0"/>
                    </a:p>
                  </a:txBody>
                  <a:tcP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a:buChar char="•"/>
                        <a:tabLst/>
                        <a:defRPr/>
                      </a:pPr>
                      <a:r>
                        <a:rPr lang="en-US" dirty="0" smtClean="0"/>
                        <a:t>Interview Results - Players</a:t>
                      </a:r>
                    </a:p>
                  </a:txBody>
                  <a:tcPr/>
                </a:tc>
                <a:tc>
                  <a:txBody>
                    <a:bodyPr/>
                    <a:lstStyle/>
                    <a:p>
                      <a:r>
                        <a:rPr lang="en-US" dirty="0" smtClean="0"/>
                        <a:t>22 - 28</a:t>
                      </a:r>
                      <a:endParaRPr lang="en-US" dirty="0"/>
                    </a:p>
                  </a:txBody>
                  <a:tcPr/>
                </a:tc>
              </a:tr>
              <a:tr h="370840">
                <a:tc>
                  <a:txBody>
                    <a:bodyPr/>
                    <a:lstStyle/>
                    <a:p>
                      <a:pPr marL="285750" marR="0" indent="-285750" algn="l" defTabSz="914400" rtl="0" eaLnBrk="1" fontAlgn="auto" latinLnBrk="0" hangingPunct="1">
                        <a:lnSpc>
                          <a:spcPct val="100000"/>
                        </a:lnSpc>
                        <a:spcBef>
                          <a:spcPts val="0"/>
                        </a:spcBef>
                        <a:spcAft>
                          <a:spcPts val="0"/>
                        </a:spcAft>
                        <a:buClrTx/>
                        <a:buSzTx/>
                        <a:buFont typeface="Arial"/>
                        <a:buChar char="•"/>
                        <a:tabLst/>
                        <a:defRPr/>
                      </a:pPr>
                      <a:r>
                        <a:rPr lang="en-US" dirty="0" smtClean="0"/>
                        <a:t>Profiles - Players</a:t>
                      </a:r>
                    </a:p>
                  </a:txBody>
                  <a:tcPr/>
                </a:tc>
                <a:tc>
                  <a:txBody>
                    <a:bodyPr/>
                    <a:lstStyle/>
                    <a:p>
                      <a:r>
                        <a:rPr lang="en-US" dirty="0" smtClean="0"/>
                        <a:t>29 - 32</a:t>
                      </a:r>
                      <a:endParaRPr lang="en-US"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Hypothesis</a:t>
                      </a:r>
                      <a:r>
                        <a:rPr lang="en-US" baseline="0" dirty="0" smtClean="0"/>
                        <a:t>: The Value of Collective City Action</a:t>
                      </a:r>
                      <a:endParaRPr lang="en-US" dirty="0" smtClean="0"/>
                    </a:p>
                  </a:txBody>
                  <a:tcPr/>
                </a:tc>
                <a:tc>
                  <a:txBody>
                    <a:bodyPr/>
                    <a:lstStyle/>
                    <a:p>
                      <a:r>
                        <a:rPr lang="en-US" dirty="0" smtClean="0"/>
                        <a:t>33 - 34</a:t>
                      </a:r>
                      <a:endParaRPr lang="en-US" dirty="0"/>
                    </a:p>
                  </a:txBody>
                  <a:tcPr/>
                </a:tc>
              </a:tr>
              <a:tr h="370840">
                <a:tc>
                  <a:txBody>
                    <a:bodyPr/>
                    <a:lstStyle/>
                    <a:p>
                      <a:r>
                        <a:rPr lang="en-US" dirty="0" smtClean="0"/>
                        <a:t>Suggestions</a:t>
                      </a:r>
                      <a:r>
                        <a:rPr lang="en-US" baseline="0" dirty="0" smtClean="0"/>
                        <a:t> for Next Steps</a:t>
                      </a:r>
                      <a:endParaRPr lang="en-US" dirty="0"/>
                    </a:p>
                  </a:txBody>
                  <a:tcPr/>
                </a:tc>
                <a:tc>
                  <a:txBody>
                    <a:bodyPr/>
                    <a:lstStyle/>
                    <a:p>
                      <a:r>
                        <a:rPr lang="en-US" dirty="0" smtClean="0"/>
                        <a:t>35</a:t>
                      </a:r>
                      <a:endParaRPr lang="en-US" dirty="0"/>
                    </a:p>
                  </a:txBody>
                  <a:tcPr/>
                </a:tc>
              </a:tr>
              <a:tr h="370840">
                <a:tc>
                  <a:txBody>
                    <a:bodyPr/>
                    <a:lstStyle/>
                    <a:p>
                      <a:r>
                        <a:rPr lang="en-US" dirty="0" smtClean="0"/>
                        <a:t>Appendix</a:t>
                      </a:r>
                      <a:endParaRPr lang="en-US" dirty="0"/>
                    </a:p>
                  </a:txBody>
                  <a:tcPr/>
                </a:tc>
                <a:tc>
                  <a:txBody>
                    <a:bodyPr/>
                    <a:lstStyle/>
                    <a:p>
                      <a:r>
                        <a:rPr lang="en-US" dirty="0" smtClean="0"/>
                        <a:t>36 - 49</a:t>
                      </a:r>
                      <a:endParaRPr lang="en-US" dirty="0"/>
                    </a:p>
                  </a:txBody>
                  <a:tcPr/>
                </a:tc>
              </a:tr>
            </a:tbl>
          </a:graphicData>
        </a:graphic>
      </p:graphicFrame>
      <p:sp>
        <p:nvSpPr>
          <p:cNvPr id="3" name="Date Placeholder 2"/>
          <p:cNvSpPr>
            <a:spLocks noGrp="1"/>
          </p:cNvSpPr>
          <p:nvPr>
            <p:ph type="dt" sz="half" idx="10"/>
          </p:nvPr>
        </p:nvSpPr>
        <p:spPr/>
        <p:txBody>
          <a:bodyPr/>
          <a:lstStyle/>
          <a:p>
            <a:fld id="{35DAB827-3C59-4745-8C44-0B46FCD7DFFA}"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1</a:t>
            </a:fld>
            <a:endParaRPr lang="en-US"/>
          </a:p>
        </p:txBody>
      </p:sp>
    </p:spTree>
    <p:extLst>
      <p:ext uri="{BB962C8B-B14F-4D97-AF65-F5344CB8AC3E}">
        <p14:creationId xmlns:p14="http://schemas.microsoft.com/office/powerpoint/2010/main" val="15252282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629770" y="188610"/>
            <a:ext cx="6634630" cy="564986"/>
          </a:xfrm>
        </p:spPr>
        <p:txBody>
          <a:bodyPr/>
          <a:lstStyle/>
          <a:p>
            <a:r>
              <a:rPr lang="en-US" dirty="0" smtClean="0"/>
              <a:t>Promoting / Investing Organizations</a:t>
            </a:r>
            <a:endParaRPr lang="en-US" dirty="0"/>
          </a:p>
        </p:txBody>
      </p:sp>
      <p:sp>
        <p:nvSpPr>
          <p:cNvPr id="11" name="Content Placeholder 10"/>
          <p:cNvSpPr>
            <a:spLocks noGrp="1"/>
          </p:cNvSpPr>
          <p:nvPr>
            <p:ph sz="half" idx="1"/>
          </p:nvPr>
        </p:nvSpPr>
        <p:spPr>
          <a:xfrm>
            <a:off x="266700" y="914400"/>
            <a:ext cx="4419600" cy="3333586"/>
          </a:xfrm>
        </p:spPr>
        <p:txBody>
          <a:bodyPr>
            <a:normAutofit fontScale="70000" lnSpcReduction="20000"/>
          </a:bodyPr>
          <a:lstStyle/>
          <a:p>
            <a:r>
              <a:rPr lang="en-US" dirty="0"/>
              <a:t>O</a:t>
            </a:r>
            <a:r>
              <a:rPr lang="en-US" dirty="0" smtClean="0"/>
              <a:t>rganizations </a:t>
            </a:r>
            <a:r>
              <a:rPr lang="en-US" dirty="0"/>
              <a:t>outside of </a:t>
            </a:r>
            <a:r>
              <a:rPr lang="en-US" dirty="0" smtClean="0"/>
              <a:t>local </a:t>
            </a:r>
            <a:r>
              <a:rPr lang="en-US" dirty="0"/>
              <a:t>government </a:t>
            </a:r>
            <a:r>
              <a:rPr lang="en-US" dirty="0" smtClean="0"/>
              <a:t>promoting </a:t>
            </a:r>
            <a:r>
              <a:rPr lang="en-US" dirty="0"/>
              <a:t>and and /or investing in civic </a:t>
            </a:r>
            <a:r>
              <a:rPr lang="en-US" dirty="0" smtClean="0"/>
              <a:t>technology: </a:t>
            </a:r>
          </a:p>
          <a:p>
            <a:pPr lvl="1"/>
            <a:r>
              <a:rPr lang="en-US" dirty="0" smtClean="0"/>
              <a:t>100% academic</a:t>
            </a:r>
          </a:p>
          <a:p>
            <a:r>
              <a:rPr lang="en-US" dirty="0" smtClean="0"/>
              <a:t>Survey Comments</a:t>
            </a:r>
          </a:p>
          <a:p>
            <a:pPr lvl="1"/>
            <a:r>
              <a:rPr lang="en-US" i="1" dirty="0"/>
              <a:t>Code for America; Grey Area Foundation for the Arts; US National Laboratories (LBNL, but also NREL &amp; Argonne); SF.CITI; Urban Center for Computation &amp; Data; various startups and established tech firms; the city's Entrepreneur in Residence program; ..</a:t>
            </a:r>
            <a:r>
              <a:rPr lang="en-US" b="1" i="1" dirty="0">
                <a:solidFill>
                  <a:srgbClr val="FF0000"/>
                </a:solidFill>
              </a:rPr>
              <a:t>. frankly there's too many to easily lis</a:t>
            </a:r>
            <a:r>
              <a:rPr lang="en-US" i="1" dirty="0">
                <a:solidFill>
                  <a:srgbClr val="FF0000"/>
                </a:solidFill>
              </a:rPr>
              <a:t>t</a:t>
            </a:r>
            <a:r>
              <a:rPr lang="en-US" i="1" dirty="0"/>
              <a:t>. Note that many vendors are not exclusively interested in USDN priority issues, but nonetheless provide relevant services</a:t>
            </a:r>
            <a:r>
              <a:rPr lang="en-US" i="1" dirty="0" smtClean="0"/>
              <a:t>.</a:t>
            </a:r>
          </a:p>
          <a:p>
            <a:pPr lvl="1"/>
            <a:r>
              <a:rPr lang="en-US" i="1" dirty="0"/>
              <a:t>Prospect SV </a:t>
            </a:r>
            <a:r>
              <a:rPr lang="en-US" i="1" dirty="0" smtClean="0">
                <a:hlinkClick r:id="rId2"/>
              </a:rPr>
              <a:t>www.prospectsv.org</a:t>
            </a:r>
            <a:endParaRPr lang="en-US" i="1" dirty="0" smtClean="0"/>
          </a:p>
          <a:p>
            <a:pPr lvl="1"/>
            <a:r>
              <a:rPr lang="en-US" i="1" dirty="0"/>
              <a:t>Eller Business program (University of Arizona</a:t>
            </a:r>
            <a:r>
              <a:rPr lang="en-US" i="1" dirty="0" smtClean="0"/>
              <a:t>)</a:t>
            </a:r>
          </a:p>
        </p:txBody>
      </p:sp>
      <p:pic>
        <p:nvPicPr>
          <p:cNvPr id="13" name="Content Placeholder 12"/>
          <p:cNvPicPr>
            <a:picLocks noGrp="1" noChangeAspect="1"/>
          </p:cNvPicPr>
          <p:nvPr>
            <p:ph sz="half" idx="2"/>
          </p:nvPr>
        </p:nvPicPr>
        <p:blipFill rotWithShape="1">
          <a:blip r:embed="rId3"/>
          <a:srcRect l="10281" t="39565" r="10281" b="4595"/>
          <a:stretch/>
        </p:blipFill>
        <p:spPr>
          <a:xfrm>
            <a:off x="4951903" y="1301585"/>
            <a:ext cx="3619817" cy="2470315"/>
          </a:xfrm>
        </p:spPr>
      </p:pic>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smtClean="0"/>
              <a:t>USDN Civic Technology Scan</a:t>
            </a:r>
            <a:endParaRPr lang="en-US"/>
          </a:p>
        </p:txBody>
      </p:sp>
      <p:sp>
        <p:nvSpPr>
          <p:cNvPr id="9" name="Slide Number Placeholder 8"/>
          <p:cNvSpPr>
            <a:spLocks noGrp="1"/>
          </p:cNvSpPr>
          <p:nvPr>
            <p:ph type="sldNum" sz="quarter" idx="12"/>
          </p:nvPr>
        </p:nvSpPr>
        <p:spPr/>
        <p:txBody>
          <a:bodyPr/>
          <a:lstStyle/>
          <a:p>
            <a:fld id="{D6CC888B-D9F9-4E54-B722-F151A9F45E95}" type="slidenum">
              <a:rPr lang="en-US" smtClean="0"/>
              <a:t>19</a:t>
            </a:fld>
            <a:endParaRPr lang="en-US"/>
          </a:p>
        </p:txBody>
      </p:sp>
      <p:pic>
        <p:nvPicPr>
          <p:cNvPr id="14" name="Picture 13"/>
          <p:cNvPicPr>
            <a:picLocks noChangeAspect="1"/>
          </p:cNvPicPr>
          <p:nvPr/>
        </p:nvPicPr>
        <p:blipFill rotWithShape="1">
          <a:blip r:embed="rId4"/>
          <a:srcRect l="8747" t="22936" b="5685"/>
          <a:stretch/>
        </p:blipFill>
        <p:spPr>
          <a:xfrm>
            <a:off x="4951903" y="4155048"/>
            <a:ext cx="3734897" cy="2566427"/>
          </a:xfrm>
          <a:prstGeom prst="rect">
            <a:avLst/>
          </a:prstGeom>
        </p:spPr>
      </p:pic>
      <p:sp>
        <p:nvSpPr>
          <p:cNvPr id="15" name="Content Placeholder 10"/>
          <p:cNvSpPr txBox="1">
            <a:spLocks/>
          </p:cNvSpPr>
          <p:nvPr/>
        </p:nvSpPr>
        <p:spPr>
          <a:xfrm>
            <a:off x="744070" y="4262834"/>
            <a:ext cx="3726330" cy="2019300"/>
          </a:xfrm>
          <a:prstGeom prst="rect">
            <a:avLst/>
          </a:prstGeom>
          <a:solidFill>
            <a:schemeClr val="tx2">
              <a:lumMod val="20000"/>
              <a:lumOff val="80000"/>
            </a:schemeClr>
          </a:solidFill>
        </p:spPr>
        <p:txBody>
          <a:bodyPr vert="horz" lIns="45720" tIns="45720" rIns="91440" bIns="45720" rtlCol="0">
            <a:normAutofit/>
          </a:bodyPr>
          <a:lstStyle>
            <a:lvl1pPr marL="228600" indent="-228600" algn="l" defTabSz="914400" rtl="0" eaLnBrk="1" latinLnBrk="0" hangingPunct="1">
              <a:spcBef>
                <a:spcPts val="18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accent2"/>
              </a:buClr>
              <a:buSzPct val="130000"/>
              <a:buFont typeface="Wingdings" pitchFamily="2" charset="2"/>
              <a:buChar char="§"/>
              <a:defRPr lang="en-US" sz="1800" kern="120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accent1"/>
              </a:buClr>
              <a:buSzPct val="130000"/>
              <a:buFont typeface="Wingdings" pitchFamily="2" charset="2"/>
              <a:buChar char="§"/>
              <a:defRPr lang="en-US" sz="1800" kern="1200">
                <a:solidFill>
                  <a:schemeClr val="tx1">
                    <a:lumMod val="75000"/>
                    <a:lumOff val="25000"/>
                  </a:schemeClr>
                </a:solidFill>
                <a:latin typeface="+mn-lt"/>
                <a:ea typeface="+mn-ea"/>
                <a:cs typeface="+mn-cs"/>
              </a:defRPr>
            </a:lvl7pPr>
            <a:lvl8pPr marL="1828800" indent="-227013" algn="l" defTabSz="914400" rtl="0" eaLnBrk="1" latinLnBrk="0" hangingPunct="1">
              <a:spcBef>
                <a:spcPct val="20000"/>
              </a:spcBef>
              <a:buClr>
                <a:schemeClr val="accent2"/>
              </a:buClr>
              <a:buSzPct val="130000"/>
              <a:buFont typeface="Wingdings" pitchFamily="2" charset="2"/>
              <a:buChar char="§"/>
              <a:defRPr lang="en-US" sz="1800" kern="1200">
                <a:solidFill>
                  <a:schemeClr val="tx1">
                    <a:lumMod val="75000"/>
                    <a:lumOff val="25000"/>
                  </a:schemeClr>
                </a:solidFill>
                <a:latin typeface="+mn-lt"/>
                <a:ea typeface="+mn-ea"/>
                <a:cs typeface="+mn-cs"/>
              </a:defRPr>
            </a:lvl8pPr>
            <a:lvl9pPr marL="2055813" indent="-227013" algn="l" defTabSz="914400" rtl="0" eaLnBrk="1" latinLnBrk="0" hangingPunct="1">
              <a:spcBef>
                <a:spcPct val="20000"/>
              </a:spcBef>
              <a:buClr>
                <a:schemeClr val="accent1"/>
              </a:buClr>
              <a:buSzPct val="130000"/>
              <a:buFont typeface="Wingdings" pitchFamily="2" charset="2"/>
              <a:buChar char="§"/>
              <a:defRPr lang="en-US" sz="1800" kern="1200">
                <a:solidFill>
                  <a:schemeClr val="tx1">
                    <a:lumMod val="75000"/>
                    <a:lumOff val="25000"/>
                  </a:schemeClr>
                </a:solidFill>
                <a:latin typeface="+mn-lt"/>
                <a:ea typeface="+mn-ea"/>
                <a:cs typeface="+mn-cs"/>
              </a:defRPr>
            </a:lvl9pPr>
          </a:lstStyle>
          <a:p>
            <a:r>
              <a:rPr lang="en-US" dirty="0" smtClean="0"/>
              <a:t>Partnering to </a:t>
            </a:r>
            <a:r>
              <a:rPr lang="en-US" dirty="0"/>
              <a:t>develop civic </a:t>
            </a:r>
            <a:r>
              <a:rPr lang="en-US" dirty="0" smtClean="0"/>
              <a:t>technology:</a:t>
            </a:r>
          </a:p>
          <a:p>
            <a:pPr lvl="1"/>
            <a:r>
              <a:rPr lang="en-US" dirty="0" smtClean="0"/>
              <a:t>100% with non-profits</a:t>
            </a:r>
          </a:p>
          <a:p>
            <a:r>
              <a:rPr lang="en-US" dirty="0" smtClean="0"/>
              <a:t>Comments</a:t>
            </a:r>
          </a:p>
          <a:p>
            <a:pPr lvl="1"/>
            <a:r>
              <a:rPr lang="en-US" i="1" dirty="0" smtClean="0">
                <a:hlinkClick r:id="rId5"/>
              </a:rPr>
              <a:t>http</a:t>
            </a:r>
            <a:r>
              <a:rPr lang="en-US" i="1" dirty="0">
                <a:hlinkClick r:id="rId5"/>
              </a:rPr>
              <a:t>://generatorvt.com</a:t>
            </a:r>
            <a:r>
              <a:rPr lang="en-US" i="1" dirty="0" smtClean="0">
                <a:hlinkClick r:id="rId5"/>
              </a:rPr>
              <a:t>/</a:t>
            </a:r>
            <a:endParaRPr lang="en-US" i="1" dirty="0" smtClean="0"/>
          </a:p>
          <a:p>
            <a:endParaRPr lang="en-US" dirty="0" smtClean="0"/>
          </a:p>
          <a:p>
            <a:endParaRPr lang="en-US" dirty="0" smtClean="0"/>
          </a:p>
        </p:txBody>
      </p:sp>
    </p:spTree>
    <p:extLst>
      <p:ext uri="{BB962C8B-B14F-4D97-AF65-F5344CB8AC3E}">
        <p14:creationId xmlns:p14="http://schemas.microsoft.com/office/powerpoint/2010/main" val="10037829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5739" y="452501"/>
            <a:ext cx="5335525" cy="556768"/>
          </a:xfrm>
        </p:spPr>
        <p:txBody>
          <a:bodyPr/>
          <a:lstStyle/>
          <a:p>
            <a:r>
              <a:rPr lang="en-US" dirty="0" smtClean="0"/>
              <a:t>Barriers to Civic Tech</a:t>
            </a:r>
            <a:endParaRPr lang="en-US" dirty="0"/>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p:txBody>
          <a:bodyPr/>
          <a:lstStyle/>
          <a:p>
            <a:fld id="{D6CC888B-D9F9-4E54-B722-F151A9F45E95}" type="slidenum">
              <a:rPr lang="en-US" smtClean="0"/>
              <a:t>20</a:t>
            </a:fld>
            <a:endParaRPr lang="en-US"/>
          </a:p>
        </p:txBody>
      </p:sp>
      <p:graphicFrame>
        <p:nvGraphicFramePr>
          <p:cNvPr id="6" name="Content Placeholder 19"/>
          <p:cNvGraphicFramePr>
            <a:graphicFrameLocks/>
          </p:cNvGraphicFramePr>
          <p:nvPr>
            <p:extLst>
              <p:ext uri="{D42A27DB-BD31-4B8C-83A1-F6EECF244321}">
                <p14:modId xmlns:p14="http://schemas.microsoft.com/office/powerpoint/2010/main" val="1511544398"/>
              </p:ext>
            </p:extLst>
          </p:nvPr>
        </p:nvGraphicFramePr>
        <p:xfrm>
          <a:off x="205739" y="1251585"/>
          <a:ext cx="4759961" cy="5074919"/>
        </p:xfrm>
        <a:graphic>
          <a:graphicData uri="http://schemas.openxmlformats.org/drawingml/2006/table">
            <a:tbl>
              <a:tblPr firstRow="1" bandRow="1">
                <a:tableStyleId>{5C22544A-7EE6-4342-B048-85BDC9FD1C3A}</a:tableStyleId>
              </a:tblPr>
              <a:tblGrid>
                <a:gridCol w="1762761"/>
                <a:gridCol w="698500"/>
                <a:gridCol w="774700"/>
                <a:gridCol w="825500"/>
                <a:gridCol w="698500"/>
              </a:tblGrid>
              <a:tr h="496582">
                <a:tc>
                  <a:txBody>
                    <a:bodyPr/>
                    <a:lstStyle/>
                    <a:p>
                      <a:endParaRPr lang="en-US" sz="900" dirty="0"/>
                    </a:p>
                  </a:txBody>
                  <a:tcPr/>
                </a:tc>
                <a:tc>
                  <a:txBody>
                    <a:bodyPr/>
                    <a:lstStyle/>
                    <a:p>
                      <a:r>
                        <a:rPr lang="en-US" sz="900" dirty="0" smtClean="0"/>
                        <a:t>Least</a:t>
                      </a:r>
                      <a:r>
                        <a:rPr lang="en-US" sz="900" baseline="0" dirty="0" smtClean="0"/>
                        <a:t> Difficult</a:t>
                      </a:r>
                      <a:endParaRPr lang="en-US" sz="900" dirty="0"/>
                    </a:p>
                  </a:txBody>
                  <a:tcPr/>
                </a:tc>
                <a:tc>
                  <a:txBody>
                    <a:bodyPr/>
                    <a:lstStyle/>
                    <a:p>
                      <a:r>
                        <a:rPr lang="en-US" sz="900" dirty="0" smtClean="0"/>
                        <a:t>Somewhat</a:t>
                      </a:r>
                      <a:r>
                        <a:rPr lang="en-US" sz="900" baseline="0" dirty="0" smtClean="0"/>
                        <a:t> Difficult </a:t>
                      </a:r>
                      <a:endParaRPr lang="en-US" sz="900" dirty="0"/>
                    </a:p>
                  </a:txBody>
                  <a:tcPr/>
                </a:tc>
                <a:tc>
                  <a:txBody>
                    <a:bodyPr/>
                    <a:lstStyle/>
                    <a:p>
                      <a:r>
                        <a:rPr lang="en-US" sz="900" dirty="0" smtClean="0"/>
                        <a:t>Moderately</a:t>
                      </a:r>
                      <a:r>
                        <a:rPr lang="en-US" sz="900" baseline="0" dirty="0" smtClean="0"/>
                        <a:t> Difficult</a:t>
                      </a:r>
                      <a:endParaRPr lang="en-US" sz="900" dirty="0"/>
                    </a:p>
                  </a:txBody>
                  <a:tcPr/>
                </a:tc>
                <a:tc>
                  <a:txBody>
                    <a:bodyPr/>
                    <a:lstStyle/>
                    <a:p>
                      <a:r>
                        <a:rPr lang="en-US" sz="900" dirty="0" smtClean="0"/>
                        <a:t>Most</a:t>
                      </a:r>
                      <a:r>
                        <a:rPr lang="en-US" sz="900" baseline="0" dirty="0" smtClean="0"/>
                        <a:t> Difficult</a:t>
                      </a:r>
                      <a:endParaRPr lang="en-US" sz="900" dirty="0" smtClean="0"/>
                    </a:p>
                    <a:p>
                      <a:endParaRPr lang="en-US" sz="900" dirty="0"/>
                    </a:p>
                  </a:txBody>
                  <a:tcPr/>
                </a:tc>
              </a:tr>
              <a:tr h="212821">
                <a:tc>
                  <a:txBody>
                    <a:bodyPr/>
                    <a:lstStyle/>
                    <a:p>
                      <a:r>
                        <a:rPr lang="en-US" sz="1200" dirty="0" smtClean="0"/>
                        <a:t>Lack of open data standards</a:t>
                      </a:r>
                      <a:endParaRPr lang="en-US" sz="1200" dirty="0"/>
                    </a:p>
                  </a:txBody>
                  <a:tcPr/>
                </a:tc>
                <a:tc>
                  <a:txBody>
                    <a:bodyPr/>
                    <a:lstStyle/>
                    <a:p>
                      <a:r>
                        <a:rPr lang="en-US" sz="1200" dirty="0" smtClean="0"/>
                        <a:t>20%</a:t>
                      </a:r>
                      <a:endParaRPr lang="en-US" sz="1200" dirty="0"/>
                    </a:p>
                  </a:txBody>
                  <a:tcPr/>
                </a:tc>
                <a:tc>
                  <a:txBody>
                    <a:bodyPr/>
                    <a:lstStyle/>
                    <a:p>
                      <a:r>
                        <a:rPr lang="en-US" sz="1200" smtClean="0"/>
                        <a:t>40%</a:t>
                      </a:r>
                      <a:endParaRPr lang="en-US" sz="1200" dirty="0"/>
                    </a:p>
                  </a:txBody>
                  <a:tcPr/>
                </a:tc>
                <a:tc>
                  <a:txBody>
                    <a:bodyPr/>
                    <a:lstStyle/>
                    <a:p>
                      <a:r>
                        <a:rPr lang="en-US" sz="1200" dirty="0" smtClean="0"/>
                        <a:t>20%</a:t>
                      </a:r>
                    </a:p>
                  </a:txBody>
                  <a:tcPr/>
                </a:tc>
                <a:tc>
                  <a:txBody>
                    <a:bodyPr/>
                    <a:lstStyle/>
                    <a:p>
                      <a:r>
                        <a:rPr lang="en-US" sz="1200" dirty="0" smtClean="0"/>
                        <a:t>20%</a:t>
                      </a:r>
                      <a:endParaRPr lang="en-US" sz="1200" dirty="0"/>
                    </a:p>
                  </a:txBody>
                  <a:tcPr/>
                </a:tc>
              </a:tr>
              <a:tr h="234315">
                <a:tc>
                  <a:txBody>
                    <a:bodyPr/>
                    <a:lstStyle/>
                    <a:p>
                      <a:r>
                        <a:rPr lang="en-US" sz="1200" dirty="0" smtClean="0"/>
                        <a:t>Long-term ownership obstacles</a:t>
                      </a:r>
                      <a:endParaRPr lang="en-US" sz="1200" dirty="0"/>
                    </a:p>
                  </a:txBody>
                  <a:tcPr/>
                </a:tc>
                <a:tc>
                  <a:txBody>
                    <a:bodyPr/>
                    <a:lstStyle/>
                    <a:p>
                      <a:r>
                        <a:rPr lang="en-US" sz="1200" dirty="0" smtClean="0"/>
                        <a:t>0%</a:t>
                      </a:r>
                      <a:endParaRPr lang="en-US" sz="1200" dirty="0"/>
                    </a:p>
                  </a:txBody>
                  <a:tcPr/>
                </a:tc>
                <a:tc>
                  <a:txBody>
                    <a:bodyPr/>
                    <a:lstStyle/>
                    <a:p>
                      <a:r>
                        <a:rPr lang="en-US" sz="1200" dirty="0" smtClean="0"/>
                        <a:t>25%</a:t>
                      </a:r>
                      <a:endParaRPr lang="en-US" sz="1200" dirty="0"/>
                    </a:p>
                  </a:txBody>
                  <a:tcPr/>
                </a:tc>
                <a:tc>
                  <a:txBody>
                    <a:bodyPr/>
                    <a:lstStyle/>
                    <a:p>
                      <a:r>
                        <a:rPr lang="en-US" sz="1200" dirty="0" smtClean="0"/>
                        <a:t>25%</a:t>
                      </a:r>
                    </a:p>
                  </a:txBody>
                  <a:tcPr/>
                </a:tc>
                <a:tc>
                  <a:txBody>
                    <a:bodyPr/>
                    <a:lstStyle/>
                    <a:p>
                      <a:r>
                        <a:rPr lang="en-US" sz="1200" dirty="0" smtClean="0"/>
                        <a:t>50%</a:t>
                      </a:r>
                      <a:endParaRPr lang="en-US" sz="1200" dirty="0"/>
                    </a:p>
                  </a:txBody>
                  <a:tcPr/>
                </a:tc>
              </a:tr>
              <a:tr h="264795">
                <a:tc>
                  <a:txBody>
                    <a:bodyPr/>
                    <a:lstStyle/>
                    <a:p>
                      <a:r>
                        <a:rPr lang="en-US" sz="1200" dirty="0" smtClean="0"/>
                        <a:t>Maintenance support / budget questions</a:t>
                      </a:r>
                      <a:endParaRPr lang="en-US" sz="1200" dirty="0"/>
                    </a:p>
                  </a:txBody>
                  <a:tcPr/>
                </a:tc>
                <a:tc>
                  <a:txBody>
                    <a:bodyPr/>
                    <a:lstStyle/>
                    <a:p>
                      <a:r>
                        <a:rPr lang="en-US" sz="1200" dirty="0" smtClean="0"/>
                        <a:t>0%</a:t>
                      </a:r>
                      <a:endParaRPr lang="en-US" sz="1200" dirty="0"/>
                    </a:p>
                  </a:txBody>
                  <a:tcPr/>
                </a:tc>
                <a:tc>
                  <a:txBody>
                    <a:bodyPr/>
                    <a:lstStyle/>
                    <a:p>
                      <a:r>
                        <a:rPr lang="en-US" sz="1200" dirty="0" smtClean="0"/>
                        <a:t>0%</a:t>
                      </a:r>
                      <a:endParaRPr lang="en-US" sz="1200" dirty="0"/>
                    </a:p>
                  </a:txBody>
                  <a:tcPr/>
                </a:tc>
                <a:tc>
                  <a:txBody>
                    <a:bodyPr/>
                    <a:lstStyle/>
                    <a:p>
                      <a:r>
                        <a:rPr lang="en-US" sz="1200" dirty="0" smtClean="0"/>
                        <a:t>40%</a:t>
                      </a:r>
                      <a:endParaRPr lang="en-US" sz="1200" dirty="0"/>
                    </a:p>
                  </a:txBody>
                  <a:tcPr/>
                </a:tc>
                <a:tc>
                  <a:txBody>
                    <a:bodyPr/>
                    <a:lstStyle/>
                    <a:p>
                      <a:r>
                        <a:rPr lang="en-US" sz="1200" b="1" dirty="0" smtClean="0">
                          <a:solidFill>
                            <a:srgbClr val="FF0000"/>
                          </a:solidFill>
                        </a:rPr>
                        <a:t>60%</a:t>
                      </a:r>
                      <a:endParaRPr lang="en-US" sz="1200" b="1" dirty="0">
                        <a:solidFill>
                          <a:srgbClr val="FF0000"/>
                        </a:solidFill>
                      </a:endParaRPr>
                    </a:p>
                  </a:txBody>
                  <a:tcPr/>
                </a:tc>
              </a:tr>
              <a:tr h="212821">
                <a:tc>
                  <a:txBody>
                    <a:bodyPr/>
                    <a:lstStyle/>
                    <a:p>
                      <a:r>
                        <a:rPr lang="en-US" sz="1200" dirty="0" smtClean="0"/>
                        <a:t>Lack of internal IT support</a:t>
                      </a:r>
                      <a:endParaRPr lang="en-US" sz="1200" dirty="0"/>
                    </a:p>
                  </a:txBody>
                  <a:tcPr/>
                </a:tc>
                <a:tc>
                  <a:txBody>
                    <a:bodyPr/>
                    <a:lstStyle/>
                    <a:p>
                      <a:r>
                        <a:rPr lang="en-US" sz="1200" dirty="0" smtClean="0"/>
                        <a:t>0%</a:t>
                      </a:r>
                      <a:endParaRPr lang="en-US" sz="1200" dirty="0"/>
                    </a:p>
                  </a:txBody>
                  <a:tcPr/>
                </a:tc>
                <a:tc>
                  <a:txBody>
                    <a:bodyPr/>
                    <a:lstStyle/>
                    <a:p>
                      <a:r>
                        <a:rPr lang="en-US" sz="1200" smtClean="0"/>
                        <a:t>40%</a:t>
                      </a:r>
                      <a:endParaRPr lang="en-US" sz="1200" dirty="0"/>
                    </a:p>
                  </a:txBody>
                  <a:tcPr/>
                </a:tc>
                <a:tc>
                  <a:txBody>
                    <a:bodyPr/>
                    <a:lstStyle/>
                    <a:p>
                      <a:r>
                        <a:rPr lang="en-US" sz="1200" dirty="0" smtClean="0"/>
                        <a:t>40%</a:t>
                      </a:r>
                      <a:endParaRPr lang="en-US" sz="1200" dirty="0"/>
                    </a:p>
                  </a:txBody>
                  <a:tcPr/>
                </a:tc>
                <a:tc>
                  <a:txBody>
                    <a:bodyPr/>
                    <a:lstStyle/>
                    <a:p>
                      <a:r>
                        <a:rPr lang="en-US" sz="1200" dirty="0" smtClean="0"/>
                        <a:t>20%</a:t>
                      </a:r>
                      <a:endParaRPr lang="en-US" sz="1200" dirty="0"/>
                    </a:p>
                  </a:txBody>
                  <a:tcPr/>
                </a:tc>
              </a:tr>
              <a:tr h="212821">
                <a:tc>
                  <a:txBody>
                    <a:bodyPr/>
                    <a:lstStyle/>
                    <a:p>
                      <a:r>
                        <a:rPr lang="en-US" sz="1200" dirty="0" smtClean="0"/>
                        <a:t>Lack of interest from using departments</a:t>
                      </a:r>
                      <a:endParaRPr lang="en-US" sz="1200" dirty="0"/>
                    </a:p>
                  </a:txBody>
                  <a:tcPr/>
                </a:tc>
                <a:tc>
                  <a:txBody>
                    <a:bodyPr/>
                    <a:lstStyle/>
                    <a:p>
                      <a:r>
                        <a:rPr lang="en-US" sz="1200" dirty="0" smtClean="0"/>
                        <a:t>40%</a:t>
                      </a:r>
                      <a:endParaRPr lang="en-US" sz="1200" dirty="0"/>
                    </a:p>
                  </a:txBody>
                  <a:tcPr/>
                </a:tc>
                <a:tc>
                  <a:txBody>
                    <a:bodyPr/>
                    <a:lstStyle/>
                    <a:p>
                      <a:r>
                        <a:rPr lang="en-US" sz="1200" dirty="0" smtClean="0"/>
                        <a:t>0%</a:t>
                      </a:r>
                      <a:endParaRPr lang="en-US" sz="1200" dirty="0"/>
                    </a:p>
                  </a:txBody>
                  <a:tcPr/>
                </a:tc>
                <a:tc>
                  <a:txBody>
                    <a:bodyPr/>
                    <a:lstStyle/>
                    <a:p>
                      <a:r>
                        <a:rPr lang="en-US" sz="1200" b="1" dirty="0" smtClean="0">
                          <a:solidFill>
                            <a:srgbClr val="FF0000"/>
                          </a:solidFill>
                        </a:rPr>
                        <a:t>60%</a:t>
                      </a:r>
                      <a:endParaRPr lang="en-US" sz="1200" b="1" dirty="0">
                        <a:solidFill>
                          <a:srgbClr val="FF0000"/>
                        </a:solidFill>
                      </a:endParaRPr>
                    </a:p>
                  </a:txBody>
                  <a:tcPr/>
                </a:tc>
                <a:tc>
                  <a:txBody>
                    <a:bodyPr/>
                    <a:lstStyle/>
                    <a:p>
                      <a:r>
                        <a:rPr lang="en-US" sz="1200" smtClean="0"/>
                        <a:t>0%</a:t>
                      </a:r>
                      <a:endParaRPr lang="en-US" sz="1200" dirty="0"/>
                    </a:p>
                  </a:txBody>
                  <a:tcPr/>
                </a:tc>
              </a:tr>
              <a:tr h="212821">
                <a:tc>
                  <a:txBody>
                    <a:bodyPr/>
                    <a:lstStyle/>
                    <a:p>
                      <a:r>
                        <a:rPr lang="en-US" sz="1200" dirty="0" smtClean="0"/>
                        <a:t>Lack of clean or standardized data</a:t>
                      </a:r>
                      <a:endParaRPr lang="en-US" sz="1200" dirty="0"/>
                    </a:p>
                  </a:txBody>
                  <a:tcPr/>
                </a:tc>
                <a:tc>
                  <a:txBody>
                    <a:bodyPr/>
                    <a:lstStyle/>
                    <a:p>
                      <a:r>
                        <a:rPr lang="en-US" sz="1200" smtClean="0"/>
                        <a:t>0%</a:t>
                      </a:r>
                      <a:endParaRPr lang="en-US" sz="1200" dirty="0"/>
                    </a:p>
                  </a:txBody>
                  <a:tcPr/>
                </a:tc>
                <a:tc>
                  <a:txBody>
                    <a:bodyPr/>
                    <a:lstStyle/>
                    <a:p>
                      <a:r>
                        <a:rPr lang="en-US" sz="1200" dirty="0" smtClean="0"/>
                        <a:t>20%</a:t>
                      </a:r>
                      <a:endParaRPr lang="en-US" sz="1200" dirty="0"/>
                    </a:p>
                  </a:txBody>
                  <a:tcPr/>
                </a:tc>
                <a:tc>
                  <a:txBody>
                    <a:bodyPr/>
                    <a:lstStyle/>
                    <a:p>
                      <a:r>
                        <a:rPr lang="en-US" sz="1200" dirty="0" smtClean="0"/>
                        <a:t>40%</a:t>
                      </a:r>
                      <a:endParaRPr lang="en-US" sz="1200" dirty="0"/>
                    </a:p>
                  </a:txBody>
                  <a:tcPr/>
                </a:tc>
                <a:tc>
                  <a:txBody>
                    <a:bodyPr/>
                    <a:lstStyle/>
                    <a:p>
                      <a:r>
                        <a:rPr lang="en-US" sz="1200" dirty="0" smtClean="0"/>
                        <a:t>40%</a:t>
                      </a:r>
                      <a:endParaRPr lang="en-US" sz="1200" dirty="0"/>
                    </a:p>
                  </a:txBody>
                  <a:tcPr/>
                </a:tc>
              </a:tr>
              <a:tr h="212821">
                <a:tc>
                  <a:txBody>
                    <a:bodyPr/>
                    <a:lstStyle/>
                    <a:p>
                      <a:r>
                        <a:rPr lang="en-US" sz="1200" dirty="0" smtClean="0"/>
                        <a:t>Inability to access needed data</a:t>
                      </a:r>
                      <a:endParaRPr lang="en-US" sz="1200" dirty="0"/>
                    </a:p>
                  </a:txBody>
                  <a:tcPr/>
                </a:tc>
                <a:tc>
                  <a:txBody>
                    <a:bodyPr/>
                    <a:lstStyle/>
                    <a:p>
                      <a:r>
                        <a:rPr lang="en-US" sz="1200" smtClean="0"/>
                        <a:t>0%</a:t>
                      </a:r>
                      <a:endParaRPr lang="en-US" sz="1200" dirty="0"/>
                    </a:p>
                  </a:txBody>
                  <a:tcPr/>
                </a:tc>
                <a:tc>
                  <a:txBody>
                    <a:bodyPr/>
                    <a:lstStyle/>
                    <a:p>
                      <a:r>
                        <a:rPr lang="en-US" sz="1200" dirty="0" smtClean="0"/>
                        <a:t>40%</a:t>
                      </a:r>
                      <a:endParaRPr lang="en-US" sz="1200" dirty="0"/>
                    </a:p>
                  </a:txBody>
                  <a:tcPr/>
                </a:tc>
                <a:tc>
                  <a:txBody>
                    <a:bodyPr/>
                    <a:lstStyle/>
                    <a:p>
                      <a:r>
                        <a:rPr lang="en-US" sz="1200" dirty="0" smtClean="0"/>
                        <a:t>40%</a:t>
                      </a:r>
                      <a:endParaRPr lang="en-US" sz="1200" dirty="0"/>
                    </a:p>
                  </a:txBody>
                  <a:tcPr/>
                </a:tc>
                <a:tc>
                  <a:txBody>
                    <a:bodyPr/>
                    <a:lstStyle/>
                    <a:p>
                      <a:r>
                        <a:rPr lang="en-US" sz="1200" dirty="0" smtClean="0"/>
                        <a:t>20%</a:t>
                      </a:r>
                      <a:endParaRPr lang="en-US" sz="1200" dirty="0"/>
                    </a:p>
                  </a:txBody>
                  <a:tcPr/>
                </a:tc>
              </a:tr>
              <a:tr h="212821">
                <a:tc>
                  <a:txBody>
                    <a:bodyPr/>
                    <a:lstStyle/>
                    <a:p>
                      <a:r>
                        <a:rPr lang="en-US" sz="1200" dirty="0" smtClean="0"/>
                        <a:t>Lack of funding</a:t>
                      </a:r>
                      <a:endParaRPr lang="en-US" sz="1200" dirty="0"/>
                    </a:p>
                  </a:txBody>
                  <a:tcPr/>
                </a:tc>
                <a:tc>
                  <a:txBody>
                    <a:bodyPr/>
                    <a:lstStyle/>
                    <a:p>
                      <a:r>
                        <a:rPr lang="en-US" sz="1200" smtClean="0"/>
                        <a:t>0%</a:t>
                      </a:r>
                      <a:endParaRPr lang="en-US" sz="1200" dirty="0"/>
                    </a:p>
                  </a:txBody>
                  <a:tcPr/>
                </a:tc>
                <a:tc>
                  <a:txBody>
                    <a:bodyPr/>
                    <a:lstStyle/>
                    <a:p>
                      <a:r>
                        <a:rPr lang="en-US" sz="1200" dirty="0" smtClean="0"/>
                        <a:t>20%</a:t>
                      </a:r>
                      <a:endParaRPr lang="en-US" sz="1200" dirty="0"/>
                    </a:p>
                  </a:txBody>
                  <a:tcPr/>
                </a:tc>
                <a:tc>
                  <a:txBody>
                    <a:bodyPr/>
                    <a:lstStyle/>
                    <a:p>
                      <a:r>
                        <a:rPr lang="en-US" sz="1200" b="1" dirty="0" smtClean="0">
                          <a:solidFill>
                            <a:srgbClr val="FF0000"/>
                          </a:solidFill>
                        </a:rPr>
                        <a:t>60%</a:t>
                      </a:r>
                      <a:endParaRPr lang="en-US" sz="1200" b="1" dirty="0">
                        <a:solidFill>
                          <a:srgbClr val="FF0000"/>
                        </a:solidFill>
                      </a:endParaRPr>
                    </a:p>
                  </a:txBody>
                  <a:tcPr/>
                </a:tc>
                <a:tc>
                  <a:txBody>
                    <a:bodyPr/>
                    <a:lstStyle/>
                    <a:p>
                      <a:r>
                        <a:rPr lang="en-US" sz="1200" dirty="0" smtClean="0"/>
                        <a:t>20%</a:t>
                      </a:r>
                      <a:endParaRPr lang="en-US" sz="1200" dirty="0"/>
                    </a:p>
                  </a:txBody>
                  <a:tcPr/>
                </a:tc>
              </a:tr>
              <a:tr h="212821">
                <a:tc>
                  <a:txBody>
                    <a:bodyPr/>
                    <a:lstStyle/>
                    <a:p>
                      <a:r>
                        <a:rPr lang="en-US" sz="1200" dirty="0" smtClean="0"/>
                        <a:t>Lack of funding partnerships</a:t>
                      </a:r>
                      <a:endParaRPr lang="en-US" sz="1200" dirty="0"/>
                    </a:p>
                  </a:txBody>
                  <a:tcPr/>
                </a:tc>
                <a:tc>
                  <a:txBody>
                    <a:bodyPr/>
                    <a:lstStyle/>
                    <a:p>
                      <a:r>
                        <a:rPr lang="en-US" sz="1200" smtClean="0"/>
                        <a:t>0%</a:t>
                      </a:r>
                      <a:endParaRPr lang="en-US" sz="1200" dirty="0"/>
                    </a:p>
                  </a:txBody>
                  <a:tcPr/>
                </a:tc>
                <a:tc>
                  <a:txBody>
                    <a:bodyPr/>
                    <a:lstStyle/>
                    <a:p>
                      <a:r>
                        <a:rPr lang="en-US" sz="1200" dirty="0" smtClean="0"/>
                        <a:t>40%</a:t>
                      </a:r>
                      <a:endParaRPr lang="en-US" sz="1200" dirty="0"/>
                    </a:p>
                  </a:txBody>
                  <a:tcPr/>
                </a:tc>
                <a:tc>
                  <a:txBody>
                    <a:bodyPr/>
                    <a:lstStyle/>
                    <a:p>
                      <a:r>
                        <a:rPr lang="en-US" sz="1200" b="1" dirty="0" smtClean="0">
                          <a:solidFill>
                            <a:srgbClr val="FF0000"/>
                          </a:solidFill>
                        </a:rPr>
                        <a:t>60%</a:t>
                      </a:r>
                      <a:endParaRPr lang="en-US" sz="1200" b="1" dirty="0">
                        <a:solidFill>
                          <a:srgbClr val="FF0000"/>
                        </a:solidFill>
                      </a:endParaRPr>
                    </a:p>
                  </a:txBody>
                  <a:tcPr/>
                </a:tc>
                <a:tc>
                  <a:txBody>
                    <a:bodyPr/>
                    <a:lstStyle/>
                    <a:p>
                      <a:r>
                        <a:rPr lang="en-US" sz="1200" dirty="0" smtClean="0"/>
                        <a:t>0%</a:t>
                      </a:r>
                      <a:endParaRPr lang="en-US" sz="1200" dirty="0"/>
                    </a:p>
                  </a:txBody>
                  <a:tcPr/>
                </a:tc>
              </a:tr>
              <a:tr h="212821">
                <a:tc>
                  <a:txBody>
                    <a:bodyPr/>
                    <a:lstStyle/>
                    <a:p>
                      <a:r>
                        <a:rPr lang="en-US" sz="1200" dirty="0" smtClean="0"/>
                        <a:t>Lack of leadership around technology</a:t>
                      </a:r>
                      <a:endParaRPr lang="en-US" sz="1200" dirty="0"/>
                    </a:p>
                  </a:txBody>
                  <a:tcPr/>
                </a:tc>
                <a:tc>
                  <a:txBody>
                    <a:bodyPr/>
                    <a:lstStyle/>
                    <a:p>
                      <a:r>
                        <a:rPr lang="en-US" sz="1200" dirty="0" smtClean="0"/>
                        <a:t>20%</a:t>
                      </a:r>
                      <a:endParaRPr lang="en-US" sz="1200" dirty="0"/>
                    </a:p>
                  </a:txBody>
                  <a:tcPr/>
                </a:tc>
                <a:tc>
                  <a:txBody>
                    <a:bodyPr/>
                    <a:lstStyle/>
                    <a:p>
                      <a:r>
                        <a:rPr lang="en-US" sz="1200" dirty="0" smtClean="0"/>
                        <a:t>20%</a:t>
                      </a:r>
                      <a:endParaRPr lang="en-US" sz="1200" dirty="0"/>
                    </a:p>
                  </a:txBody>
                  <a:tcPr/>
                </a:tc>
                <a:tc>
                  <a:txBody>
                    <a:bodyPr/>
                    <a:lstStyle/>
                    <a:p>
                      <a:r>
                        <a:rPr lang="en-US" sz="1200" b="1" dirty="0" smtClean="0">
                          <a:solidFill>
                            <a:srgbClr val="FF0000"/>
                          </a:solidFill>
                        </a:rPr>
                        <a:t>60%</a:t>
                      </a:r>
                      <a:endParaRPr lang="en-US" sz="1200" b="1" dirty="0">
                        <a:solidFill>
                          <a:srgbClr val="FF0000"/>
                        </a:solidFill>
                      </a:endParaRPr>
                    </a:p>
                  </a:txBody>
                  <a:tcPr/>
                </a:tc>
                <a:tc>
                  <a:txBody>
                    <a:bodyPr/>
                    <a:lstStyle/>
                    <a:p>
                      <a:r>
                        <a:rPr lang="en-US" sz="1200" dirty="0" smtClean="0"/>
                        <a:t>0%</a:t>
                      </a:r>
                      <a:endParaRPr lang="en-US" sz="1200" dirty="0"/>
                    </a:p>
                  </a:txBody>
                  <a:tcPr/>
                </a:tc>
              </a:tr>
            </a:tbl>
          </a:graphicData>
        </a:graphic>
      </p:graphicFrame>
      <p:pic>
        <p:nvPicPr>
          <p:cNvPr id="7" name="Picture 6"/>
          <p:cNvPicPr>
            <a:picLocks noChangeAspect="1"/>
          </p:cNvPicPr>
          <p:nvPr/>
        </p:nvPicPr>
        <p:blipFill rotWithShape="1">
          <a:blip r:embed="rId2"/>
          <a:srcRect l="6258" t="20470" r="2063"/>
          <a:stretch/>
        </p:blipFill>
        <p:spPr>
          <a:xfrm>
            <a:off x="5105400" y="2768600"/>
            <a:ext cx="3949700" cy="3721100"/>
          </a:xfrm>
          <a:prstGeom prst="rect">
            <a:avLst/>
          </a:prstGeom>
        </p:spPr>
      </p:pic>
      <p:sp>
        <p:nvSpPr>
          <p:cNvPr id="8" name="TextBox 7"/>
          <p:cNvSpPr txBox="1"/>
          <p:nvPr/>
        </p:nvSpPr>
        <p:spPr>
          <a:xfrm>
            <a:off x="5481320" y="1568271"/>
            <a:ext cx="3573780" cy="1200329"/>
          </a:xfrm>
          <a:prstGeom prst="rect">
            <a:avLst/>
          </a:prstGeom>
          <a:solidFill>
            <a:schemeClr val="tx2">
              <a:lumMod val="20000"/>
              <a:lumOff val="80000"/>
            </a:schemeClr>
          </a:solidFill>
        </p:spPr>
        <p:txBody>
          <a:bodyPr wrap="square" rtlCol="0">
            <a:spAutoFit/>
          </a:bodyPr>
          <a:lstStyle/>
          <a:p>
            <a:r>
              <a:rPr lang="en-US" dirty="0" smtClean="0"/>
              <a:t>The biggest changes that need to be made to advance Civic Tech: Budgets and Internal Processes</a:t>
            </a:r>
            <a:endParaRPr lang="en-US" dirty="0"/>
          </a:p>
        </p:txBody>
      </p:sp>
    </p:spTree>
    <p:extLst>
      <p:ext uri="{BB962C8B-B14F-4D97-AF65-F5344CB8AC3E}">
        <p14:creationId xmlns:p14="http://schemas.microsoft.com/office/powerpoint/2010/main" val="16497383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Open and Closed</a:t>
            </a:r>
            <a:endParaRPr lang="en-US" dirty="0"/>
          </a:p>
        </p:txBody>
      </p:sp>
      <p:sp>
        <p:nvSpPr>
          <p:cNvPr id="6" name="Text Placeholder 5"/>
          <p:cNvSpPr>
            <a:spLocks noGrp="1"/>
          </p:cNvSpPr>
          <p:nvPr>
            <p:ph type="body" idx="1"/>
          </p:nvPr>
        </p:nvSpPr>
        <p:spPr/>
        <p:txBody>
          <a:bodyPr>
            <a:normAutofit fontScale="70000" lnSpcReduction="20000"/>
          </a:bodyPr>
          <a:lstStyle/>
          <a:p>
            <a:r>
              <a:rPr lang="en-US" dirty="0" smtClean="0"/>
              <a:t>Open Data</a:t>
            </a:r>
            <a:endParaRPr lang="en-US" dirty="0"/>
          </a:p>
        </p:txBody>
      </p:sp>
      <p:sp>
        <p:nvSpPr>
          <p:cNvPr id="7" name="Content Placeholder 6"/>
          <p:cNvSpPr>
            <a:spLocks noGrp="1"/>
          </p:cNvSpPr>
          <p:nvPr>
            <p:ph sz="half" idx="2"/>
          </p:nvPr>
        </p:nvSpPr>
        <p:spPr/>
        <p:txBody>
          <a:bodyPr>
            <a:normAutofit/>
          </a:bodyPr>
          <a:lstStyle/>
          <a:p>
            <a:r>
              <a:rPr lang="en-US" dirty="0" smtClean="0"/>
              <a:t>80% said that their city has an open data platform</a:t>
            </a:r>
          </a:p>
          <a:p>
            <a:r>
              <a:rPr lang="en-US" dirty="0" smtClean="0"/>
              <a:t>20% said they didn’t know</a:t>
            </a:r>
          </a:p>
          <a:p>
            <a:r>
              <a:rPr lang="en-US" dirty="0" smtClean="0"/>
              <a:t>Survey Comments:</a:t>
            </a:r>
          </a:p>
          <a:p>
            <a:pPr lvl="1"/>
            <a:r>
              <a:rPr lang="en-US" i="1" dirty="0">
                <a:hlinkClick r:id="rId2"/>
              </a:rPr>
              <a:t>https://data.sfgov.org</a:t>
            </a:r>
            <a:r>
              <a:rPr lang="en-US" i="1" dirty="0" smtClean="0">
                <a:hlinkClick r:id="rId2"/>
              </a:rPr>
              <a:t>/</a:t>
            </a:r>
            <a:endParaRPr lang="en-US" i="1" dirty="0" smtClean="0"/>
          </a:p>
          <a:p>
            <a:pPr lvl="1"/>
            <a:r>
              <a:rPr lang="en-US" i="1" dirty="0"/>
              <a:t>Permit Tracking </a:t>
            </a:r>
            <a:r>
              <a:rPr lang="en-US" i="1" dirty="0" err="1" smtClean="0"/>
              <a:t>sjpermits.org</a:t>
            </a:r>
            <a:endParaRPr lang="en-US" i="1" dirty="0" smtClean="0"/>
          </a:p>
          <a:p>
            <a:pPr lvl="1"/>
            <a:r>
              <a:rPr lang="en-US" i="1" dirty="0"/>
              <a:t>Under development. Planned launch in spring </a:t>
            </a:r>
            <a:r>
              <a:rPr lang="en-US" i="1" dirty="0" smtClean="0"/>
              <a:t>2015</a:t>
            </a:r>
          </a:p>
          <a:p>
            <a:pPr lvl="1"/>
            <a:r>
              <a:rPr lang="en-US" i="1" dirty="0">
                <a:hlinkClick r:id="rId3"/>
              </a:rPr>
              <a:t>https://data.burlingtonvt.gov</a:t>
            </a:r>
            <a:r>
              <a:rPr lang="en-US" i="1" dirty="0" smtClean="0">
                <a:hlinkClick r:id="rId3"/>
              </a:rPr>
              <a:t>/</a:t>
            </a:r>
            <a:endParaRPr lang="en-US" i="1" dirty="0" smtClean="0"/>
          </a:p>
          <a:p>
            <a:pPr lvl="1"/>
            <a:endParaRPr lang="en-US" dirty="0"/>
          </a:p>
        </p:txBody>
      </p:sp>
      <p:sp>
        <p:nvSpPr>
          <p:cNvPr id="8" name="Text Placeholder 7"/>
          <p:cNvSpPr>
            <a:spLocks noGrp="1"/>
          </p:cNvSpPr>
          <p:nvPr>
            <p:ph type="body" sz="quarter" idx="3"/>
          </p:nvPr>
        </p:nvSpPr>
        <p:spPr/>
        <p:txBody>
          <a:bodyPr>
            <a:normAutofit fontScale="70000" lnSpcReduction="20000"/>
          </a:bodyPr>
          <a:lstStyle/>
          <a:p>
            <a:r>
              <a:rPr lang="en-US" dirty="0" smtClean="0"/>
              <a:t>Addressing Privacy Concerns</a:t>
            </a:r>
            <a:endParaRPr lang="en-US" dirty="0"/>
          </a:p>
        </p:txBody>
      </p:sp>
      <p:sp>
        <p:nvSpPr>
          <p:cNvPr id="9" name="Content Placeholder 8"/>
          <p:cNvSpPr>
            <a:spLocks noGrp="1"/>
          </p:cNvSpPr>
          <p:nvPr>
            <p:ph sz="quarter" idx="4"/>
          </p:nvPr>
        </p:nvSpPr>
        <p:spPr/>
        <p:txBody>
          <a:bodyPr>
            <a:normAutofit fontScale="70000" lnSpcReduction="20000"/>
          </a:bodyPr>
          <a:lstStyle/>
          <a:p>
            <a:pPr lvl="1"/>
            <a:r>
              <a:rPr lang="en-US" dirty="0" smtClean="0"/>
              <a:t>33% established </a:t>
            </a:r>
            <a:r>
              <a:rPr lang="en-US" dirty="0"/>
              <a:t>a privacy policy</a:t>
            </a:r>
          </a:p>
          <a:p>
            <a:pPr lvl="1"/>
            <a:r>
              <a:rPr lang="en-US" dirty="0" smtClean="0"/>
              <a:t>67% focus </a:t>
            </a:r>
            <a:r>
              <a:rPr lang="en-US" dirty="0"/>
              <a:t>on communicating transparency</a:t>
            </a:r>
          </a:p>
          <a:p>
            <a:pPr lvl="1"/>
            <a:r>
              <a:rPr lang="en-US" dirty="0" smtClean="0"/>
              <a:t>67% </a:t>
            </a:r>
            <a:r>
              <a:rPr lang="en-US" dirty="0"/>
              <a:t>avoid any sensitive / user connected data</a:t>
            </a:r>
          </a:p>
          <a:p>
            <a:pPr lvl="1"/>
            <a:r>
              <a:rPr lang="en-US" dirty="0" smtClean="0"/>
              <a:t>33% keeps </a:t>
            </a:r>
            <a:r>
              <a:rPr lang="en-US" dirty="0"/>
              <a:t>it high-level (neighborhood, not address</a:t>
            </a:r>
            <a:r>
              <a:rPr lang="en-US" dirty="0" smtClean="0"/>
              <a:t>)</a:t>
            </a:r>
          </a:p>
          <a:p>
            <a:r>
              <a:rPr lang="en-US" dirty="0" smtClean="0"/>
              <a:t>Survey Comments</a:t>
            </a:r>
          </a:p>
          <a:p>
            <a:pPr lvl="1"/>
            <a:r>
              <a:rPr lang="en-US" i="1" dirty="0"/>
              <a:t>In relevant cases, we aggregate data. (Similar to the 'high-level' option, but geography is not always the variable that needs to drive aggregation of sensitive information.) All questions are rather absolute. I clicked all 4 boxes because we've applied each strategy in some circumstance, but </a:t>
            </a:r>
            <a:r>
              <a:rPr lang="en-US" b="1" i="1" dirty="0">
                <a:solidFill>
                  <a:srgbClr val="FF0000"/>
                </a:solidFill>
              </a:rPr>
              <a:t>none of the above apply to every single element of every project that employs tech</a:t>
            </a:r>
            <a:r>
              <a:rPr lang="en-US" b="1" i="1" dirty="0" smtClean="0"/>
              <a:t>.</a:t>
            </a:r>
          </a:p>
          <a:p>
            <a:pPr lvl="1"/>
            <a:r>
              <a:rPr lang="en-US" i="1" dirty="0"/>
              <a:t>We have not decided this </a:t>
            </a:r>
            <a:r>
              <a:rPr lang="en-US" i="1" dirty="0" smtClean="0"/>
              <a:t>yet</a:t>
            </a:r>
            <a:endParaRPr lang="en-US" i="1" dirty="0"/>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dirty="0" smtClean="0"/>
              <a:t>USDN Civic Technology Scan</a:t>
            </a:r>
            <a:endParaRPr lang="en-US" dirty="0"/>
          </a:p>
        </p:txBody>
      </p:sp>
      <p:sp>
        <p:nvSpPr>
          <p:cNvPr id="5" name="Slide Number Placeholder 4"/>
          <p:cNvSpPr>
            <a:spLocks noGrp="1"/>
          </p:cNvSpPr>
          <p:nvPr>
            <p:ph type="sldNum" sz="quarter" idx="12"/>
          </p:nvPr>
        </p:nvSpPr>
        <p:spPr/>
        <p:txBody>
          <a:bodyPr/>
          <a:lstStyle/>
          <a:p>
            <a:fld id="{D6CC888B-D9F9-4E54-B722-F151A9F45E95}" type="slidenum">
              <a:rPr lang="en-US" smtClean="0"/>
              <a:t>21</a:t>
            </a:fld>
            <a:endParaRPr lang="en-US"/>
          </a:p>
        </p:txBody>
      </p:sp>
    </p:spTree>
    <p:extLst>
      <p:ext uri="{BB962C8B-B14F-4D97-AF65-F5344CB8AC3E}">
        <p14:creationId xmlns:p14="http://schemas.microsoft.com/office/powerpoint/2010/main" val="23744450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267716"/>
            <a:ext cx="8483600" cy="418084"/>
          </a:xfrm>
        </p:spPr>
        <p:txBody>
          <a:bodyPr/>
          <a:lstStyle/>
          <a:p>
            <a:pPr algn="ctr"/>
            <a:r>
              <a:rPr lang="en-US" dirty="0" smtClean="0"/>
              <a:t>Primary Themes from Player Interviews</a:t>
            </a:r>
            <a:endParaRPr lang="en-US" dirty="0"/>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22</a:t>
            </a:fld>
            <a:endParaRPr lang="en-US" dirty="0"/>
          </a:p>
        </p:txBody>
      </p:sp>
      <p:sp>
        <p:nvSpPr>
          <p:cNvPr id="7" name="Content Placeholder 6"/>
          <p:cNvSpPr>
            <a:spLocks noGrp="1"/>
          </p:cNvSpPr>
          <p:nvPr>
            <p:ph idx="1"/>
          </p:nvPr>
        </p:nvSpPr>
        <p:spPr/>
        <p:txBody>
          <a:bodyPr/>
          <a:lstStyle/>
          <a:p>
            <a:endParaRPr lang="en-US"/>
          </a:p>
        </p:txBody>
      </p:sp>
      <p:graphicFrame>
        <p:nvGraphicFramePr>
          <p:cNvPr id="8" name="Content Placeholder 6"/>
          <p:cNvGraphicFramePr>
            <a:graphicFrameLocks/>
          </p:cNvGraphicFramePr>
          <p:nvPr>
            <p:extLst>
              <p:ext uri="{D42A27DB-BD31-4B8C-83A1-F6EECF244321}">
                <p14:modId xmlns:p14="http://schemas.microsoft.com/office/powerpoint/2010/main" val="3260756224"/>
              </p:ext>
            </p:extLst>
          </p:nvPr>
        </p:nvGraphicFramePr>
        <p:xfrm>
          <a:off x="160868" y="831004"/>
          <a:ext cx="8788400" cy="5657426"/>
        </p:xfrm>
        <a:graphic>
          <a:graphicData uri="http://schemas.openxmlformats.org/drawingml/2006/table">
            <a:tbl>
              <a:tblPr firstRow="1" bandRow="1">
                <a:tableStyleId>{5C22544A-7EE6-4342-B048-85BDC9FD1C3A}</a:tableStyleId>
              </a:tblPr>
              <a:tblGrid>
                <a:gridCol w="2307067"/>
                <a:gridCol w="6481333"/>
              </a:tblGrid>
              <a:tr h="254000">
                <a:tc>
                  <a:txBody>
                    <a:bodyPr/>
                    <a:lstStyle/>
                    <a:p>
                      <a:pPr algn="ctr"/>
                      <a:r>
                        <a:rPr lang="en-US" sz="1200" dirty="0" smtClean="0"/>
                        <a:t>Interest</a:t>
                      </a:r>
                      <a:r>
                        <a:rPr lang="en-US" sz="1200" baseline="0" dirty="0" smtClean="0"/>
                        <a:t> Area</a:t>
                      </a:r>
                      <a:endParaRPr lang="en-US" sz="1200" dirty="0"/>
                    </a:p>
                  </a:txBody>
                  <a:tcPr/>
                </a:tc>
                <a:tc>
                  <a:txBody>
                    <a:bodyPr/>
                    <a:lstStyle/>
                    <a:p>
                      <a:pPr algn="ctr"/>
                      <a:r>
                        <a:rPr lang="en-US" sz="1200" dirty="0" smtClean="0"/>
                        <a:t>Highlights from Interviewed</a:t>
                      </a:r>
                      <a:r>
                        <a:rPr lang="en-US" sz="1200" baseline="0" dirty="0" smtClean="0"/>
                        <a:t> Players</a:t>
                      </a:r>
                      <a:endParaRPr lang="en-US" sz="1200" dirty="0"/>
                    </a:p>
                  </a:txBody>
                  <a:tcPr/>
                </a:tc>
              </a:tr>
              <a:tr h="370840">
                <a:tc>
                  <a:txBody>
                    <a:bodyPr/>
                    <a:lstStyle/>
                    <a:p>
                      <a:pPr marL="0" indent="0">
                        <a:buFont typeface="Arial"/>
                        <a:buNone/>
                      </a:pPr>
                      <a:r>
                        <a:rPr lang="en-US" sz="900" b="1" i="0" dirty="0" smtClean="0"/>
                        <a:t>Advice to cities contemplating investment in civic technology</a:t>
                      </a:r>
                    </a:p>
                  </a:txBody>
                  <a:tcPr/>
                </a:tc>
                <a:tc>
                  <a:txBody>
                    <a:bodyPr/>
                    <a:lstStyle/>
                    <a:p>
                      <a:pPr marL="171450" indent="-171450">
                        <a:buFont typeface="Arial"/>
                        <a:buChar char="•"/>
                      </a:pPr>
                      <a:r>
                        <a:rPr lang="en-US" sz="900" b="1" dirty="0" smtClean="0"/>
                        <a:t>Start small, open data, use existing platforms and applications, don’t try too hard</a:t>
                      </a:r>
                      <a:r>
                        <a:rPr lang="en-US" sz="900" b="1" baseline="0" dirty="0" smtClean="0"/>
                        <a:t> with start-ups </a:t>
                      </a:r>
                      <a:r>
                        <a:rPr lang="en-US" sz="900" baseline="0" dirty="0" smtClean="0"/>
                        <a:t>(go for the more established companies that can weather city timelines)</a:t>
                      </a:r>
                      <a:endParaRPr lang="en-US" sz="900" dirty="0"/>
                    </a:p>
                  </a:txBody>
                  <a:tcPr/>
                </a:tc>
              </a:tr>
              <a:tr h="370840">
                <a:tc>
                  <a:txBody>
                    <a:bodyPr/>
                    <a:lstStyle/>
                    <a:p>
                      <a:pPr marL="0" indent="0">
                        <a:buFont typeface="Arial"/>
                        <a:buNone/>
                      </a:pPr>
                      <a:r>
                        <a:rPr lang="en-US" sz="900" b="1" i="0" dirty="0" smtClean="0"/>
                        <a:t>How</a:t>
                      </a:r>
                      <a:r>
                        <a:rPr lang="en-US" sz="900" b="1" i="0" baseline="0" dirty="0" smtClean="0"/>
                        <a:t> best to adapt processes</a:t>
                      </a:r>
                      <a:endParaRPr lang="en-US" sz="900" b="1" i="0" dirty="0" smtClean="0"/>
                    </a:p>
                  </a:txBody>
                  <a:tcPr/>
                </a:tc>
                <a:tc>
                  <a:txBody>
                    <a:bodyPr/>
                    <a:lstStyle/>
                    <a:p>
                      <a:pPr marL="171450" indent="-171450">
                        <a:buFont typeface="Arial"/>
                        <a:buChar char="•"/>
                      </a:pPr>
                      <a:r>
                        <a:rPr lang="en-US" sz="900" dirty="0" smtClean="0"/>
                        <a:t>Procurement processes</a:t>
                      </a:r>
                      <a:r>
                        <a:rPr lang="en-US" sz="900" baseline="0" dirty="0" smtClean="0"/>
                        <a:t> must be tackled, </a:t>
                      </a:r>
                      <a:r>
                        <a:rPr lang="en-US" sz="900" b="1" baseline="0" dirty="0" smtClean="0"/>
                        <a:t>but can be done with good communication with the tech community and on a case by case negotiating basis</a:t>
                      </a:r>
                      <a:endParaRPr lang="en-US" sz="900" b="1" dirty="0"/>
                    </a:p>
                  </a:txBody>
                  <a:tcPr/>
                </a:tc>
              </a:tr>
              <a:tr h="370840">
                <a:tc>
                  <a:txBody>
                    <a:bodyPr/>
                    <a:lstStyle/>
                    <a:p>
                      <a:pPr marL="0" indent="0">
                        <a:buFont typeface="Arial"/>
                        <a:buNone/>
                      </a:pPr>
                      <a:r>
                        <a:rPr lang="en-US" sz="900" b="1" i="0" dirty="0" smtClean="0"/>
                        <a:t>Specific challenges the industry</a:t>
                      </a:r>
                      <a:r>
                        <a:rPr lang="en-US" sz="900" b="1" i="0" baseline="0" dirty="0" smtClean="0"/>
                        <a:t> </a:t>
                      </a:r>
                      <a:r>
                        <a:rPr lang="en-US" sz="900" b="1" i="0" dirty="0" smtClean="0"/>
                        <a:t>is trying to solve </a:t>
                      </a:r>
                    </a:p>
                  </a:txBody>
                  <a:tcPr/>
                </a:tc>
                <a:tc>
                  <a:txBody>
                    <a:bodyPr/>
                    <a:lstStyle/>
                    <a:p>
                      <a:pPr marL="171450" indent="-171450">
                        <a:buFont typeface="Arial"/>
                        <a:buChar char="•"/>
                      </a:pPr>
                      <a:r>
                        <a:rPr lang="en-US" sz="900" dirty="0" smtClean="0"/>
                        <a:t>Some</a:t>
                      </a:r>
                      <a:r>
                        <a:rPr lang="en-US" sz="900" baseline="0" dirty="0" smtClean="0"/>
                        <a:t> work with start-ups, others with governments in general, others with open data. They </a:t>
                      </a:r>
                      <a:r>
                        <a:rPr lang="en-US" sz="900" b="1" baseline="0" dirty="0" smtClean="0"/>
                        <a:t>all are working in the adolescent years of civic tech field development, and have yet to realize a “big win”</a:t>
                      </a:r>
                      <a:endParaRPr lang="en-US" sz="900" b="1"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Defining the problem set</a:t>
                      </a:r>
                    </a:p>
                  </a:txBody>
                  <a:tcPr/>
                </a:tc>
                <a:tc>
                  <a:txBody>
                    <a:bodyPr/>
                    <a:lstStyle/>
                    <a:p>
                      <a:pPr marL="171450" indent="-171450">
                        <a:buFont typeface="Arial"/>
                        <a:buChar char="•"/>
                      </a:pPr>
                      <a:r>
                        <a:rPr lang="en-US" sz="900" dirty="0" smtClean="0"/>
                        <a:t>Don’t chase civic tech for its own sake, catch it, and then try to figure out where to put it. </a:t>
                      </a:r>
                      <a:r>
                        <a:rPr lang="en-US" sz="900" b="1" dirty="0" smtClean="0"/>
                        <a:t>Start with a set</a:t>
                      </a:r>
                      <a:r>
                        <a:rPr lang="en-US" sz="900" b="1" baseline="0" dirty="0" smtClean="0"/>
                        <a:t> of problems, develop a </a:t>
                      </a:r>
                      <a:r>
                        <a:rPr lang="en-US" sz="900" b="1" dirty="0" smtClean="0"/>
                        <a:t>strategy, and experiment</a:t>
                      </a:r>
                      <a:r>
                        <a:rPr lang="en-US" sz="900" b="1" baseline="0" dirty="0" smtClean="0"/>
                        <a:t> to test that strategy with prototypes and pilots</a:t>
                      </a:r>
                      <a:endParaRPr lang="en-US" sz="900" b="1"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Funding the work</a:t>
                      </a:r>
                    </a:p>
                  </a:txBody>
                  <a:tcPr/>
                </a:tc>
                <a:tc>
                  <a:txBody>
                    <a:bodyPr/>
                    <a:lstStyle/>
                    <a:p>
                      <a:pPr marL="171450" indent="-171450">
                        <a:buFont typeface="Arial"/>
                        <a:buChar char="•"/>
                      </a:pPr>
                      <a:r>
                        <a:rPr lang="en-US" sz="900" dirty="0" smtClean="0"/>
                        <a:t>Just like any</a:t>
                      </a:r>
                      <a:r>
                        <a:rPr lang="en-US" sz="900" baseline="0" dirty="0" smtClean="0"/>
                        <a:t> other city effort to deliver and improve services, Civic Tech isn’t optional but expected of cities, and it requires a budget. </a:t>
                      </a:r>
                      <a:r>
                        <a:rPr lang="en-US" sz="900" b="1" baseline="0" dirty="0" smtClean="0"/>
                        <a:t>It’s time to change the conversation from if to how</a:t>
                      </a:r>
                      <a:endParaRPr lang="en-US" sz="900" b="1" dirty="0"/>
                    </a:p>
                  </a:txBody>
                  <a:tcPr/>
                </a:tc>
              </a:tr>
              <a:tr h="267547">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How cities can be helpful</a:t>
                      </a:r>
                    </a:p>
                  </a:txBody>
                  <a:tcPr/>
                </a:tc>
                <a:tc>
                  <a:txBody>
                    <a:bodyPr/>
                    <a:lstStyle/>
                    <a:p>
                      <a:pPr marL="171450" indent="-171450">
                        <a:buFont typeface="Arial"/>
                        <a:buChar char="•"/>
                      </a:pPr>
                      <a:r>
                        <a:rPr lang="en-US" sz="900" dirty="0" smtClean="0"/>
                        <a:t>Cities can </a:t>
                      </a:r>
                      <a:r>
                        <a:rPr lang="en-US" sz="900" b="1" dirty="0" smtClean="0"/>
                        <a:t>facilitate, introduce,</a:t>
                      </a:r>
                      <a:r>
                        <a:rPr lang="en-US" sz="900" b="1" baseline="0" dirty="0" smtClean="0"/>
                        <a:t> be a peer at the table, or test products</a:t>
                      </a:r>
                      <a:r>
                        <a:rPr lang="en-US" sz="900" baseline="0" dirty="0" smtClean="0"/>
                        <a:t>. Focus on the aspects of civic tech that don’t require nimbleness (relationship building, barrier removal) and listen to the tech community</a:t>
                      </a:r>
                      <a:endParaRPr lang="en-US" sz="900" dirty="0"/>
                    </a:p>
                  </a:txBody>
                  <a:tcPr/>
                </a:tc>
              </a:tr>
              <a:tr h="370840">
                <a:tc>
                  <a:txBody>
                    <a:bodyPr/>
                    <a:lstStyle/>
                    <a:p>
                      <a:pPr marL="0" indent="0">
                        <a:buFont typeface="Arial"/>
                        <a:buNone/>
                      </a:pPr>
                      <a:r>
                        <a:rPr lang="en-US" sz="900" b="1" i="0" dirty="0" smtClean="0"/>
                        <a:t>Strategic moves to nudge the field towards addressing city challenges like equity, environmental quality, and sustainable economic growth</a:t>
                      </a:r>
                    </a:p>
                  </a:txBody>
                  <a:tcPr/>
                </a:tc>
                <a:tc>
                  <a:txBody>
                    <a:bodyPr/>
                    <a:lstStyle/>
                    <a:p>
                      <a:pPr marL="171450" indent="-171450">
                        <a:buFont typeface="Arial"/>
                        <a:buChar char="•"/>
                      </a:pPr>
                      <a:r>
                        <a:rPr lang="en-US" sz="900" dirty="0" smtClean="0"/>
                        <a:t>Cities can encourage existing venues to go</a:t>
                      </a:r>
                      <a:r>
                        <a:rPr lang="en-US" sz="900" baseline="0" dirty="0" smtClean="0"/>
                        <a:t> in more sustainable directions. Companies that see the benefit of expanding scopes (more uptake) can be swayed to go in greener directions. </a:t>
                      </a:r>
                      <a:r>
                        <a:rPr lang="en-US" sz="900" b="1" baseline="0" dirty="0" smtClean="0"/>
                        <a:t>Consider quality of life and behavior change when making tech decision, and chose Apps that answer sustainability goals in some capacity, even if at first glance they aren’t designed with that in mind</a:t>
                      </a:r>
                      <a:endParaRPr lang="en-US" sz="900" b="1" dirty="0"/>
                    </a:p>
                  </a:txBody>
                  <a:tcPr/>
                </a:tc>
              </a:tr>
              <a:tr h="404707">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Data gathering</a:t>
                      </a:r>
                      <a:r>
                        <a:rPr lang="en-US" sz="900" b="1" i="0" baseline="0" dirty="0" smtClean="0"/>
                        <a:t> (r</a:t>
                      </a:r>
                      <a:r>
                        <a:rPr lang="en-US" sz="900" b="1" i="0" dirty="0" smtClean="0"/>
                        <a:t>evenues, users, impacts, uses / findings)</a:t>
                      </a:r>
                    </a:p>
                  </a:txBody>
                  <a:tcPr/>
                </a:tc>
                <a:tc>
                  <a:txBody>
                    <a:bodyPr/>
                    <a:lstStyle/>
                    <a:p>
                      <a:pPr marL="171450" indent="-171450">
                        <a:buFont typeface="Arial"/>
                        <a:buChar char="•"/>
                      </a:pPr>
                      <a:r>
                        <a:rPr lang="en-US" sz="900" dirty="0" smtClean="0"/>
                        <a:t>Data</a:t>
                      </a:r>
                      <a:r>
                        <a:rPr lang="en-US" sz="900" baseline="0" dirty="0" smtClean="0"/>
                        <a:t> sets companies gather are as varied as mission statements. However, one of the strongest tool in a city’s kit in starting down the Civic Tech road is to </a:t>
                      </a:r>
                      <a:r>
                        <a:rPr lang="en-US" sz="900" b="1" baseline="0" dirty="0" smtClean="0"/>
                        <a:t>open their own data, put it out there, and see what happens</a:t>
                      </a:r>
                      <a:endParaRPr lang="en-US" sz="900" b="1"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Ideas</a:t>
                      </a:r>
                      <a:r>
                        <a:rPr lang="en-US" sz="900" b="1" i="0" baseline="0" dirty="0" smtClean="0"/>
                        <a:t> on </a:t>
                      </a:r>
                      <a:r>
                        <a:rPr lang="en-US" sz="900" b="1" i="0" dirty="0" smtClean="0"/>
                        <a:t>field movement</a:t>
                      </a:r>
                    </a:p>
                  </a:txBody>
                  <a:tcPr/>
                </a:tc>
                <a:tc>
                  <a:txBody>
                    <a:bodyPr/>
                    <a:lstStyle/>
                    <a:p>
                      <a:pPr marL="171450" indent="-171450">
                        <a:buFont typeface="Arial"/>
                        <a:buChar char="•"/>
                      </a:pPr>
                      <a:r>
                        <a:rPr lang="en-US" sz="900" dirty="0" smtClean="0"/>
                        <a:t>Civic Tech as a advocacy</a:t>
                      </a:r>
                      <a:r>
                        <a:rPr lang="en-US" sz="900" baseline="0" dirty="0" smtClean="0"/>
                        <a:t> tool </a:t>
                      </a:r>
                      <a:r>
                        <a:rPr lang="en-US" sz="900" dirty="0" smtClean="0"/>
                        <a:t>really took off in 2009 and has</a:t>
                      </a:r>
                      <a:r>
                        <a:rPr lang="en-US" sz="900" baseline="0" dirty="0" smtClean="0"/>
                        <a:t> entered the adolescent stage; it’s at a boiling point now and has gone beyond code writing and into the way that city services are being delivered. </a:t>
                      </a:r>
                      <a:r>
                        <a:rPr lang="en-US" sz="900" b="1" baseline="0" dirty="0" smtClean="0"/>
                        <a:t>It’s not soft or hardware, it’s a public good now </a:t>
                      </a:r>
                      <a:r>
                        <a:rPr lang="en-US" sz="900" baseline="0" dirty="0" smtClean="0"/>
                        <a:t>(</a:t>
                      </a:r>
                      <a:r>
                        <a:rPr lang="en-US" sz="900" i="1" baseline="0" dirty="0" err="1" smtClean="0"/>
                        <a:t>Laurenellen</a:t>
                      </a:r>
                      <a:r>
                        <a:rPr lang="en-US" sz="900" i="1" baseline="0" dirty="0" smtClean="0"/>
                        <a:t> McCann (recorded talk) and Mark </a:t>
                      </a:r>
                      <a:r>
                        <a:rPr lang="en-US" sz="900" i="1" baseline="0" dirty="0" err="1" smtClean="0"/>
                        <a:t>Headd</a:t>
                      </a:r>
                      <a:r>
                        <a:rPr lang="en-US" sz="900" baseline="0" dirty="0" smtClean="0"/>
                        <a:t>).</a:t>
                      </a:r>
                      <a:endParaRPr lang="en-US" sz="900" dirty="0"/>
                    </a:p>
                  </a:txBody>
                  <a:tcPr/>
                </a:tc>
              </a:tr>
              <a:tr h="370840">
                <a:tc>
                  <a:txBody>
                    <a:bodyPr/>
                    <a:lstStyle/>
                    <a:p>
                      <a:pPr marL="0" indent="0">
                        <a:buFont typeface="Arial"/>
                        <a:buNone/>
                      </a:pPr>
                      <a:r>
                        <a:rPr lang="en-US" sz="900" b="1" i="0" dirty="0" smtClean="0"/>
                        <a:t>Models cities should consider to advance civic technology</a:t>
                      </a:r>
                    </a:p>
                  </a:txBody>
                  <a:tcPr/>
                </a:tc>
                <a:tc>
                  <a:txBody>
                    <a:bodyPr/>
                    <a:lstStyle/>
                    <a:p>
                      <a:pPr marL="171450" indent="-171450">
                        <a:buFont typeface="Arial"/>
                        <a:buChar char="•"/>
                      </a:pPr>
                      <a:r>
                        <a:rPr lang="en-US" sz="900" dirty="0" smtClean="0"/>
                        <a:t>It’s OK to start</a:t>
                      </a:r>
                      <a:r>
                        <a:rPr lang="en-US" sz="900" baseline="0" dirty="0" smtClean="0"/>
                        <a:t> with grant funding, knowing that a some point the city will have to budget, own, maintain, and operate. </a:t>
                      </a:r>
                      <a:r>
                        <a:rPr lang="en-US" sz="900" b="1" baseline="0" dirty="0" smtClean="0"/>
                        <a:t>The important thing isn’t the model, it’s the starting, the committing, and the feedback loop</a:t>
                      </a:r>
                      <a:endParaRPr lang="en-US" sz="900" b="1" dirty="0"/>
                    </a:p>
                  </a:txBody>
                  <a:tcPr/>
                </a:tc>
              </a:tr>
              <a:tr h="370840">
                <a:tc>
                  <a:txBody>
                    <a:bodyPr/>
                    <a:lstStyle/>
                    <a:p>
                      <a:pPr marL="0" indent="0">
                        <a:buFont typeface="Arial"/>
                        <a:buNone/>
                      </a:pPr>
                      <a:r>
                        <a:rPr lang="en-US" sz="900" b="1" i="0" dirty="0" smtClean="0"/>
                        <a:t>Thoughts on business models for civic applications that don’t have a clear revenue stream</a:t>
                      </a:r>
                    </a:p>
                  </a:txBody>
                  <a:tcPr/>
                </a:tc>
                <a:tc>
                  <a:txBody>
                    <a:bodyPr/>
                    <a:lstStyle/>
                    <a:p>
                      <a:pPr marL="171450" indent="-171450">
                        <a:buFont typeface="Arial"/>
                        <a:buChar char="•"/>
                      </a:pPr>
                      <a:r>
                        <a:rPr lang="en-US" sz="900" b="1" dirty="0" smtClean="0"/>
                        <a:t>Even if there’s no</a:t>
                      </a:r>
                      <a:r>
                        <a:rPr lang="en-US" sz="900" b="1" baseline="0" dirty="0" smtClean="0"/>
                        <a:t> revenue stream immediately apparent, they can develop over time</a:t>
                      </a:r>
                      <a:r>
                        <a:rPr lang="en-US" sz="900" baseline="0" dirty="0" smtClean="0"/>
                        <a:t>. Governments have to solve problems that people aren’t willing to pay for some times. There are no clear answers, but the important thing is to put it out there and see what happens</a:t>
                      </a:r>
                      <a:endParaRPr lang="en-US" sz="900" dirty="0"/>
                    </a:p>
                  </a:txBody>
                  <a:tcPr/>
                </a:tc>
              </a:tr>
              <a:tr h="370840">
                <a:tc>
                  <a:txBody>
                    <a:bodyPr/>
                    <a:lstStyle/>
                    <a:p>
                      <a:pPr marL="0" indent="0">
                        <a:buFont typeface="Arial"/>
                        <a:buNone/>
                      </a:pPr>
                      <a:r>
                        <a:rPr lang="en-US" sz="900" b="1" i="0" dirty="0" smtClean="0"/>
                        <a:t>Advice for cities on open data, long term maintenance, etc.</a:t>
                      </a:r>
                    </a:p>
                  </a:txBody>
                  <a:tcPr/>
                </a:tc>
                <a:tc>
                  <a:txBody>
                    <a:bodyPr/>
                    <a:lstStyle/>
                    <a:p>
                      <a:pPr marL="171450" indent="-171450">
                        <a:buFont typeface="Arial"/>
                        <a:buChar char="•"/>
                      </a:pPr>
                      <a:r>
                        <a:rPr lang="en-US" sz="900" b="1" dirty="0" smtClean="0"/>
                        <a:t>Open data</a:t>
                      </a:r>
                      <a:r>
                        <a:rPr lang="en-US" sz="900" b="1" baseline="0" dirty="0" smtClean="0"/>
                        <a:t> means the city is open to civic tech</a:t>
                      </a:r>
                      <a:r>
                        <a:rPr lang="en-US" sz="900" baseline="0" dirty="0" smtClean="0"/>
                        <a:t>. It’s the signal the tech community looks for. Put it out there with a good contact, and see what happens. Long term maintenance is part of building a programmatic approach</a:t>
                      </a:r>
                      <a:endParaRPr lang="en-US" sz="900" dirty="0"/>
                    </a:p>
                  </a:txBody>
                  <a:tcPr/>
                </a:tc>
              </a:tr>
              <a:tr h="370840">
                <a:tc>
                  <a:txBody>
                    <a:bodyPr/>
                    <a:lstStyle/>
                    <a:p>
                      <a:pPr marL="0" indent="0">
                        <a:buFont typeface="Arial"/>
                        <a:buNone/>
                      </a:pPr>
                      <a:r>
                        <a:rPr lang="en-US" sz="900" b="1" i="0" dirty="0" smtClean="0"/>
                        <a:t>Access</a:t>
                      </a:r>
                      <a:r>
                        <a:rPr lang="en-US" sz="900" b="1" i="0" baseline="0" dirty="0" smtClean="0"/>
                        <a:t> to m</a:t>
                      </a:r>
                      <a:r>
                        <a:rPr lang="en-US" sz="900" b="1" i="0" dirty="0" smtClean="0"/>
                        <a:t>ulti-city</a:t>
                      </a:r>
                      <a:r>
                        <a:rPr lang="en-US" sz="900" b="1" i="0" baseline="0" dirty="0" smtClean="0"/>
                        <a:t> perspective</a:t>
                      </a:r>
                      <a:endParaRPr lang="en-US" sz="900" b="1" i="0" dirty="0" smtClean="0"/>
                    </a:p>
                  </a:txBody>
                  <a:tcPr/>
                </a:tc>
                <a:tc>
                  <a:txBody>
                    <a:bodyPr/>
                    <a:lstStyle/>
                    <a:p>
                      <a:pPr marL="171450" indent="-171450">
                        <a:buFont typeface="Arial"/>
                        <a:buChar char="•"/>
                      </a:pPr>
                      <a:r>
                        <a:rPr lang="en-US" sz="900" b="1" dirty="0" smtClean="0"/>
                        <a:t>There is no</a:t>
                      </a:r>
                      <a:r>
                        <a:rPr lang="en-US" sz="900" b="1" baseline="0" dirty="0" smtClean="0"/>
                        <a:t> clear and cohesive message of interest</a:t>
                      </a:r>
                      <a:r>
                        <a:rPr lang="en-US" sz="900" baseline="0" dirty="0" smtClean="0"/>
                        <a:t>. </a:t>
                      </a:r>
                      <a:r>
                        <a:rPr lang="en-US" sz="900" dirty="0" smtClean="0"/>
                        <a:t>Some in</a:t>
                      </a:r>
                      <a:r>
                        <a:rPr lang="en-US" sz="900" baseline="0" dirty="0" smtClean="0"/>
                        <a:t> the industry think it’s a good thing to have (Code for America); others are mildly interested (</a:t>
                      </a:r>
                      <a:r>
                        <a:rPr lang="en-US" sz="900" baseline="0" dirty="0" err="1" smtClean="0"/>
                        <a:t>LocalData</a:t>
                      </a:r>
                      <a:r>
                        <a:rPr lang="en-US" sz="900" baseline="0" dirty="0" smtClean="0"/>
                        <a:t>), and some doubt it is needed (</a:t>
                      </a:r>
                      <a:r>
                        <a:rPr lang="en-US" sz="900" baseline="0" dirty="0" err="1" smtClean="0"/>
                        <a:t>Tumml</a:t>
                      </a:r>
                      <a:r>
                        <a:rPr lang="en-US" sz="900" baseline="0" dirty="0" smtClean="0"/>
                        <a:t>, U.S. Open Data)</a:t>
                      </a:r>
                      <a:endParaRPr lang="en-US" sz="900" dirty="0"/>
                    </a:p>
                  </a:txBody>
                  <a:tcPr/>
                </a:tc>
              </a:tr>
            </a:tbl>
          </a:graphicData>
        </a:graphic>
      </p:graphicFrame>
    </p:spTree>
    <p:extLst>
      <p:ext uri="{BB962C8B-B14F-4D97-AF65-F5344CB8AC3E}">
        <p14:creationId xmlns:p14="http://schemas.microsoft.com/office/powerpoint/2010/main" val="38909929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272870" y="103925"/>
            <a:ext cx="4932263" cy="584540"/>
          </a:xfrm>
        </p:spPr>
        <p:txBody>
          <a:bodyPr/>
          <a:lstStyle/>
          <a:p>
            <a:r>
              <a:rPr lang="en-US" dirty="0" smtClean="0"/>
              <a:t>Mark </a:t>
            </a:r>
            <a:r>
              <a:rPr lang="en-US" dirty="0" err="1" smtClean="0"/>
              <a:t>Headd</a:t>
            </a:r>
            <a:r>
              <a:rPr lang="en-US" dirty="0" smtClean="0"/>
              <a:t>, </a:t>
            </a:r>
            <a:r>
              <a:rPr lang="en-US" sz="1200" dirty="0" err="1" smtClean="0"/>
              <a:t>www.accela.com</a:t>
            </a:r>
            <a:endParaRPr lang="en-US" dirty="0"/>
          </a:p>
        </p:txBody>
      </p:sp>
      <p:graphicFrame>
        <p:nvGraphicFramePr>
          <p:cNvPr id="28" name="Content Placeholder 27"/>
          <p:cNvGraphicFramePr>
            <a:graphicFrameLocks noGrp="1"/>
          </p:cNvGraphicFramePr>
          <p:nvPr>
            <p:ph sz="half" idx="2"/>
            <p:extLst>
              <p:ext uri="{D42A27DB-BD31-4B8C-83A1-F6EECF244321}">
                <p14:modId xmlns:p14="http://schemas.microsoft.com/office/powerpoint/2010/main" val="1700810748"/>
              </p:ext>
            </p:extLst>
          </p:nvPr>
        </p:nvGraphicFramePr>
        <p:xfrm>
          <a:off x="116478" y="688465"/>
          <a:ext cx="8938470" cy="5746201"/>
        </p:xfrm>
        <a:graphic>
          <a:graphicData uri="http://schemas.openxmlformats.org/drawingml/2006/table">
            <a:tbl>
              <a:tblPr firstRow="1" bandRow="1">
                <a:tableStyleId>{5C22544A-7EE6-4342-B048-85BDC9FD1C3A}</a:tableStyleId>
              </a:tblPr>
              <a:tblGrid>
                <a:gridCol w="2152589"/>
                <a:gridCol w="6785881"/>
              </a:tblGrid>
              <a:tr h="290116">
                <a:tc>
                  <a:txBody>
                    <a:bodyPr/>
                    <a:lstStyle/>
                    <a:p>
                      <a:pPr algn="l"/>
                      <a:r>
                        <a:rPr lang="en-US" sz="900" dirty="0" smtClean="0"/>
                        <a:t>Inquiry Category</a:t>
                      </a:r>
                      <a:endParaRPr lang="en-US" sz="900" dirty="0"/>
                    </a:p>
                  </a:txBody>
                  <a:tcPr/>
                </a:tc>
                <a:tc>
                  <a:txBody>
                    <a:bodyPr/>
                    <a:lstStyle/>
                    <a:p>
                      <a:pPr algn="l"/>
                      <a:r>
                        <a:rPr lang="en-US" sz="900" dirty="0" smtClean="0"/>
                        <a:t>Main Response Points</a:t>
                      </a:r>
                      <a:endParaRPr lang="en-US" sz="900" dirty="0"/>
                    </a:p>
                  </a:txBody>
                  <a:tcPr/>
                </a:tc>
              </a:tr>
              <a:tr h="524613">
                <a:tc>
                  <a:txBody>
                    <a:bodyPr/>
                    <a:lstStyle/>
                    <a:p>
                      <a:pPr marL="171450" indent="-171450">
                        <a:buFont typeface="Arial"/>
                        <a:buChar char="•"/>
                      </a:pPr>
                      <a:r>
                        <a:rPr lang="en-US" sz="900" i="1" dirty="0" smtClean="0"/>
                        <a:t>Advice to cities contemplating investment in civic technology</a:t>
                      </a:r>
                    </a:p>
                    <a:p>
                      <a:pPr marL="171450" indent="-171450">
                        <a:buFont typeface="Arial"/>
                        <a:buChar char="•"/>
                      </a:pPr>
                      <a:r>
                        <a:rPr lang="en-US" sz="900" i="1" dirty="0" smtClean="0"/>
                        <a:t>How</a:t>
                      </a:r>
                      <a:r>
                        <a:rPr lang="en-US" sz="900" i="1" baseline="0" dirty="0" smtClean="0"/>
                        <a:t> best to adapt processes</a:t>
                      </a:r>
                      <a:endParaRPr lang="en-US" sz="900" i="1" dirty="0" smtClean="0"/>
                    </a:p>
                  </a:txBody>
                  <a:tcPr/>
                </a:tc>
                <a:tc>
                  <a:txBody>
                    <a:bodyPr/>
                    <a:lstStyle/>
                    <a:p>
                      <a:pPr marL="171450" indent="-171450">
                        <a:buFont typeface="Arial"/>
                        <a:buChar char="•"/>
                      </a:pPr>
                      <a:r>
                        <a:rPr lang="en-US" sz="900" dirty="0" smtClean="0"/>
                        <a:t>First thing to do is to </a:t>
                      </a:r>
                      <a:r>
                        <a:rPr lang="en-US" sz="900" b="1" dirty="0" smtClean="0"/>
                        <a:t>talk to peer c</a:t>
                      </a:r>
                      <a:r>
                        <a:rPr lang="en-US" sz="900" dirty="0" smtClean="0"/>
                        <a:t>ities. Even if budget is a constraint, there are still lessons to be learned </a:t>
                      </a:r>
                    </a:p>
                    <a:p>
                      <a:pPr marL="171450" indent="-171450">
                        <a:buFont typeface="Arial"/>
                        <a:buChar char="•"/>
                      </a:pPr>
                      <a:r>
                        <a:rPr lang="en-US" sz="900" dirty="0" smtClean="0"/>
                        <a:t>The beginning stages of fostering a Civic Tech ecosystem involves flexible movement around the technology; a low-cost foot in the door for cities </a:t>
                      </a:r>
                      <a:r>
                        <a:rPr lang="en-US" sz="900" b="1" dirty="0" smtClean="0"/>
                        <a:t>involves releasing the right kind of data with a good point of contact</a:t>
                      </a:r>
                      <a:r>
                        <a:rPr lang="en-US" sz="900" dirty="0" smtClean="0"/>
                        <a:t>. Signals</a:t>
                      </a:r>
                      <a:r>
                        <a:rPr lang="en-US" sz="900" baseline="0" dirty="0" smtClean="0"/>
                        <a:t> </a:t>
                      </a:r>
                      <a:r>
                        <a:rPr lang="en-US" sz="900" dirty="0" smtClean="0"/>
                        <a:t>readiness</a:t>
                      </a:r>
                    </a:p>
                    <a:p>
                      <a:pPr marL="171450" indent="-171450">
                        <a:buFont typeface="Arial"/>
                        <a:buChar char="•"/>
                      </a:pPr>
                      <a:r>
                        <a:rPr lang="en-US" sz="900" dirty="0" smtClean="0"/>
                        <a:t>The biggest question from the industry in small to mid-sized cities is “</a:t>
                      </a:r>
                      <a:r>
                        <a:rPr lang="en-US" sz="900" b="1" dirty="0" smtClean="0"/>
                        <a:t>who do I talk to in the city</a:t>
                      </a:r>
                      <a:r>
                        <a:rPr lang="en-US" sz="900" dirty="0" smtClean="0"/>
                        <a:t>?” Open data posted with clear information about who is responsible / who to contact is a great way to start allowing your government to serve as a platform. So, </a:t>
                      </a:r>
                      <a:r>
                        <a:rPr lang="en-US" sz="900" b="1" dirty="0" smtClean="0"/>
                        <a:t>Mark tells technologists to look for data on a city site </a:t>
                      </a:r>
                      <a:r>
                        <a:rPr lang="en-US" sz="900" dirty="0" smtClean="0"/>
                        <a:t>(GIS layers, permitting data, etc.), and if they find it, to realize that though the city may not have a Boston-sized effort, it’s on its way.</a:t>
                      </a:r>
                    </a:p>
                  </a:txBody>
                  <a:tcPr/>
                </a:tc>
              </a:tr>
              <a:tr h="885800">
                <a:tc>
                  <a:txBody>
                    <a:bodyPr/>
                    <a:lstStyle/>
                    <a:p>
                      <a:pPr marL="171450" indent="-171450">
                        <a:buFont typeface="Arial"/>
                        <a:buChar char="•"/>
                      </a:pPr>
                      <a:r>
                        <a:rPr lang="en-US" sz="900" i="1" dirty="0" smtClean="0"/>
                        <a:t>Specific challenges the organization is trying to solve </a:t>
                      </a:r>
                    </a:p>
                    <a:p>
                      <a:pPr marL="171450" indent="-171450">
                        <a:buFont typeface="Arial"/>
                        <a:buChar char="•"/>
                      </a:pPr>
                      <a:r>
                        <a:rPr lang="en-US" sz="900" i="1" dirty="0" smtClean="0"/>
                        <a:t>Defining the problem set</a:t>
                      </a:r>
                    </a:p>
                    <a:p>
                      <a:pPr marL="171450" indent="-171450">
                        <a:buFont typeface="Arial"/>
                        <a:buChar char="•"/>
                      </a:pPr>
                      <a:r>
                        <a:rPr lang="en-US" sz="900" i="1" dirty="0" smtClean="0"/>
                        <a:t>Funding the work</a:t>
                      </a:r>
                    </a:p>
                    <a:p>
                      <a:pPr marL="171450" indent="-171450">
                        <a:buFont typeface="Arial"/>
                        <a:buChar char="•"/>
                      </a:pPr>
                      <a:r>
                        <a:rPr lang="en-US" sz="900" i="1" dirty="0" smtClean="0"/>
                        <a:t>How cities can be helpful</a:t>
                      </a:r>
                    </a:p>
                  </a:txBody>
                  <a:tcPr/>
                </a:tc>
                <a:tc>
                  <a:txBody>
                    <a:bodyPr/>
                    <a:lstStyle/>
                    <a:p>
                      <a:pPr marL="171450" indent="-171450">
                        <a:buFont typeface="Arial"/>
                        <a:buChar char="•"/>
                      </a:pPr>
                      <a:r>
                        <a:rPr lang="en-US" sz="900" b="0" dirty="0" smtClean="0"/>
                        <a:t>The </a:t>
                      </a:r>
                      <a:r>
                        <a:rPr lang="en-US" sz="900" b="1" dirty="0" smtClean="0"/>
                        <a:t>industry role is to help customers understand how they can create systems that produce data, and to help customers understand why they should care about producing data.</a:t>
                      </a:r>
                      <a:r>
                        <a:rPr lang="en-US" sz="900" b="0" dirty="0" smtClean="0"/>
                        <a:t> </a:t>
                      </a:r>
                    </a:p>
                    <a:p>
                      <a:pPr marL="171450" indent="-171450">
                        <a:buFont typeface="Arial"/>
                        <a:buChar char="•"/>
                      </a:pPr>
                      <a:r>
                        <a:rPr lang="en-US" sz="900" b="0" dirty="0" smtClean="0"/>
                        <a:t>Mark thinks cities are eager in general to learn this “new” world – there is an awakening, cities are reading about the possibilities and learning what’s possible from other cities. Advises cities on how they can </a:t>
                      </a:r>
                      <a:r>
                        <a:rPr lang="en-US" sz="900" b="1" dirty="0" smtClean="0"/>
                        <a:t>use software for service</a:t>
                      </a:r>
                    </a:p>
                    <a:p>
                      <a:pPr marL="171450" indent="-171450">
                        <a:buFont typeface="Arial"/>
                        <a:buChar char="•"/>
                      </a:pPr>
                      <a:r>
                        <a:rPr lang="en-US" sz="900" b="1" dirty="0" smtClean="0"/>
                        <a:t>Data is the starting point. It’s a clear signal, an</a:t>
                      </a:r>
                      <a:r>
                        <a:rPr lang="en-US" sz="900" b="1" baseline="0" dirty="0" smtClean="0"/>
                        <a:t> </a:t>
                      </a:r>
                      <a:r>
                        <a:rPr lang="en-US" sz="900" b="1" dirty="0" smtClean="0"/>
                        <a:t>invitation to the field</a:t>
                      </a:r>
                      <a:r>
                        <a:rPr lang="en-US" sz="900" b="0" dirty="0" smtClean="0"/>
                        <a:t>. It’s a way to start getting inquiries and getting involved in civic tech without making a traditional big tech investment (i.e., a softer launch than an RFP)</a:t>
                      </a:r>
                    </a:p>
                  </a:txBody>
                  <a:tcPr/>
                </a:tc>
              </a:tr>
              <a:tr h="806213">
                <a:tc>
                  <a:txBody>
                    <a:bodyPr/>
                    <a:lstStyle/>
                    <a:p>
                      <a:pPr marL="171450" indent="-171450">
                        <a:buFont typeface="Arial"/>
                        <a:buChar char="•"/>
                      </a:pPr>
                      <a:r>
                        <a:rPr lang="en-US" sz="900" i="1" dirty="0" smtClean="0"/>
                        <a:t>Strategic moves to nudge the field towards addressing city challenges like equity, environmental quality, and sustainable economic growth</a:t>
                      </a:r>
                    </a:p>
                  </a:txBody>
                  <a:tcPr/>
                </a:tc>
                <a:tc>
                  <a:txBody>
                    <a:bodyPr/>
                    <a:lstStyle/>
                    <a:p>
                      <a:pPr marL="171450" indent="-171450">
                        <a:buFont typeface="Arial"/>
                        <a:buChar char="•"/>
                      </a:pPr>
                      <a:r>
                        <a:rPr lang="en-US" sz="900" dirty="0" smtClean="0"/>
                        <a:t>People want to be a part of the solution; you will see some cities starting by saying they know what they want – but, then ask the civic tech community for free services, instead of launching an RFP. </a:t>
                      </a:r>
                      <a:r>
                        <a:rPr lang="en-US" sz="900" b="1" dirty="0" smtClean="0"/>
                        <a:t>They quickly realize it’s complicated </a:t>
                      </a:r>
                    </a:p>
                    <a:p>
                      <a:pPr marL="171450" indent="-171450">
                        <a:buFont typeface="Arial"/>
                        <a:buChar char="•"/>
                      </a:pPr>
                      <a:r>
                        <a:rPr lang="en-US" sz="900" dirty="0" smtClean="0"/>
                        <a:t>If a city signals what they want with bid specifications, they have said, “I’m not open to other thoughts, I‘m ready for this particular solution”</a:t>
                      </a:r>
                      <a:r>
                        <a:rPr lang="en-US" sz="900" b="1" dirty="0" smtClean="0"/>
                        <a:t>. If they are not sure what they want (perhaps they generally know they want tools for sustainability), then engaging the community is a better fit than an RFP.</a:t>
                      </a:r>
                      <a:r>
                        <a:rPr lang="en-US" sz="900" b="1" baseline="0" dirty="0" smtClean="0"/>
                        <a:t> </a:t>
                      </a:r>
                      <a:r>
                        <a:rPr lang="en-US" sz="900" baseline="0" dirty="0" smtClean="0"/>
                        <a:t>This means learning the CT language</a:t>
                      </a:r>
                      <a:endParaRPr lang="en-US" sz="900" dirty="0" smtClean="0"/>
                    </a:p>
                  </a:txBody>
                  <a:tcPr/>
                </a:tc>
              </a:tr>
              <a:tr h="365760">
                <a:tc>
                  <a:txBody>
                    <a:bodyPr/>
                    <a:lstStyle/>
                    <a:p>
                      <a:pPr marL="171450" indent="-171450">
                        <a:buFont typeface="Arial"/>
                        <a:buChar char="•"/>
                      </a:pPr>
                      <a:r>
                        <a:rPr lang="en-US" sz="900" i="1" dirty="0" smtClean="0"/>
                        <a:t>Data gathering</a:t>
                      </a:r>
                    </a:p>
                    <a:p>
                      <a:pPr marL="171450" indent="-171450">
                        <a:buFont typeface="Arial"/>
                        <a:buChar char="•"/>
                      </a:pPr>
                      <a:r>
                        <a:rPr lang="en-US" sz="900" i="1" dirty="0" smtClean="0"/>
                        <a:t>Revenues, users, impacts</a:t>
                      </a:r>
                    </a:p>
                    <a:p>
                      <a:pPr marL="171450" indent="-171450">
                        <a:buFont typeface="Arial"/>
                        <a:buChar char="•"/>
                      </a:pPr>
                      <a:r>
                        <a:rPr lang="en-US" sz="900" i="1" dirty="0" smtClean="0"/>
                        <a:t>Uses / Findings</a:t>
                      </a:r>
                    </a:p>
                    <a:p>
                      <a:pPr marL="171450" indent="-171450">
                        <a:buFont typeface="Arial"/>
                        <a:buChar char="•"/>
                      </a:pPr>
                      <a:r>
                        <a:rPr lang="en-US" sz="900" i="1" dirty="0" smtClean="0"/>
                        <a:t>Ideas</a:t>
                      </a:r>
                      <a:r>
                        <a:rPr lang="en-US" sz="900" i="1" baseline="0" dirty="0" smtClean="0"/>
                        <a:t> on </a:t>
                      </a:r>
                      <a:r>
                        <a:rPr lang="en-US" sz="900" i="1" dirty="0" smtClean="0"/>
                        <a:t>field movement</a:t>
                      </a:r>
                    </a:p>
                  </a:txBody>
                  <a:tcPr/>
                </a:tc>
                <a:tc>
                  <a:txBody>
                    <a:bodyPr/>
                    <a:lstStyle/>
                    <a:p>
                      <a:pPr marL="171450" indent="-171450">
                        <a:buFont typeface="Arial"/>
                        <a:buChar char="•"/>
                      </a:pPr>
                      <a:r>
                        <a:rPr lang="en-US" sz="900" dirty="0" smtClean="0"/>
                        <a:t>The </a:t>
                      </a:r>
                      <a:r>
                        <a:rPr lang="en-US" sz="900" b="1" dirty="0" smtClean="0"/>
                        <a:t>divide between cities and tech is getting worse</a:t>
                      </a:r>
                      <a:r>
                        <a:rPr lang="en-US" sz="900" dirty="0" smtClean="0"/>
                        <a:t>. Traditional model for cities is to hire people that can give you what you need:</a:t>
                      </a:r>
                      <a:r>
                        <a:rPr lang="en-US" sz="900" baseline="0" dirty="0" smtClean="0"/>
                        <a:t> </a:t>
                      </a:r>
                      <a:r>
                        <a:rPr lang="en-US" sz="900" dirty="0" smtClean="0"/>
                        <a:t>job classifications in specific fields, like teaching, which aren’t competing with the private sector</a:t>
                      </a:r>
                    </a:p>
                    <a:p>
                      <a:pPr marL="171450" indent="-171450">
                        <a:buFont typeface="Arial"/>
                        <a:buChar char="•"/>
                      </a:pPr>
                      <a:r>
                        <a:rPr lang="en-US" sz="900" dirty="0" smtClean="0"/>
                        <a:t>In software development, public and private are interchangeable –cities are competing with the private sector in this job market, but without understanding it like the private sector does. </a:t>
                      </a:r>
                      <a:r>
                        <a:rPr lang="en-US" sz="900" b="1" dirty="0" smtClean="0"/>
                        <a:t>City tools aren’t bettering at the pace of tech</a:t>
                      </a:r>
                    </a:p>
                  </a:txBody>
                  <a:tcPr/>
                </a:tc>
              </a:tr>
              <a:tr h="262466">
                <a:tc>
                  <a:txBody>
                    <a:bodyPr/>
                    <a:lstStyle/>
                    <a:p>
                      <a:pPr marL="171450" indent="-171450">
                        <a:buFont typeface="Arial"/>
                        <a:buChar char="•"/>
                      </a:pPr>
                      <a:r>
                        <a:rPr lang="en-US" sz="900" i="1" dirty="0" smtClean="0"/>
                        <a:t>Models cities should consider to advance civic technology</a:t>
                      </a:r>
                    </a:p>
                  </a:txBody>
                  <a:tcPr/>
                </a:tc>
                <a:tc>
                  <a:txBody>
                    <a:bodyPr/>
                    <a:lstStyle/>
                    <a:p>
                      <a:pPr marL="171450" indent="-171450">
                        <a:buFont typeface="Arial"/>
                        <a:buChar char="•"/>
                      </a:pPr>
                      <a:r>
                        <a:rPr lang="en-US" sz="900" b="0" dirty="0" smtClean="0"/>
                        <a:t>Models are a good way to get city feet wet, and are </a:t>
                      </a:r>
                      <a:r>
                        <a:rPr lang="en-US" sz="900" b="1" dirty="0" smtClean="0"/>
                        <a:t>a good way to experiment safely</a:t>
                      </a:r>
                      <a:r>
                        <a:rPr lang="en-US" sz="900" b="0" dirty="0" smtClean="0"/>
                        <a:t>. Innovation Officers / Chief Data Tech Officers – these can be token appointments or can have real clout.</a:t>
                      </a:r>
                      <a:r>
                        <a:rPr lang="en-US" sz="900" b="0" baseline="0" dirty="0" smtClean="0"/>
                        <a:t> </a:t>
                      </a:r>
                      <a:r>
                        <a:rPr lang="en-US" sz="900" b="0" dirty="0" smtClean="0"/>
                        <a:t>Because the Civic Tech field is accelerating, design skills are becoming much more valuable. The price point for these skills will be pushed up</a:t>
                      </a:r>
                      <a:endParaRPr lang="en-US" sz="900" b="0" dirty="0"/>
                    </a:p>
                  </a:txBody>
                  <a:tcPr/>
                </a:tc>
              </a:tr>
              <a:tr h="360679">
                <a:tc>
                  <a:txBody>
                    <a:bodyPr/>
                    <a:lstStyle/>
                    <a:p>
                      <a:pPr marL="171450" indent="-171450">
                        <a:buFont typeface="Arial"/>
                        <a:buChar char="•"/>
                      </a:pPr>
                      <a:r>
                        <a:rPr lang="en-US" sz="900" i="1" dirty="0" smtClean="0"/>
                        <a:t>Thoughts on business models for civic applications that don’t have a clear revenue stream</a:t>
                      </a:r>
                    </a:p>
                  </a:txBody>
                  <a:tcPr/>
                </a:tc>
                <a:tc>
                  <a:txBody>
                    <a:bodyPr/>
                    <a:lstStyle/>
                    <a:p>
                      <a:pPr marL="171450" indent="-171450">
                        <a:buFont typeface="Arial"/>
                        <a:buChar char="•"/>
                      </a:pPr>
                      <a:r>
                        <a:rPr lang="en-US" sz="900" b="0" dirty="0" smtClean="0"/>
                        <a:t>No silver bullet– start by surveying the landscape, know what needs to be learned from others, point to field examples </a:t>
                      </a:r>
                    </a:p>
                    <a:p>
                      <a:pPr marL="171450" indent="-171450">
                        <a:buFont typeface="Arial"/>
                        <a:buChar char="•"/>
                      </a:pPr>
                      <a:r>
                        <a:rPr lang="en-US" sz="900" b="1" dirty="0" smtClean="0"/>
                        <a:t>Cities ultimately have to reform procurement processes</a:t>
                      </a:r>
                      <a:r>
                        <a:rPr lang="en-US" sz="900" b="0" dirty="0" smtClean="0"/>
                        <a:t>: civic tech responds to the prototype model better than the huge budget grasp of old. Cities need to allow ideas (even those with long term maintenance attached) to start small</a:t>
                      </a:r>
                    </a:p>
                  </a:txBody>
                  <a:tcPr/>
                </a:tc>
              </a:tr>
              <a:tr h="237067">
                <a:tc>
                  <a:txBody>
                    <a:bodyPr/>
                    <a:lstStyle/>
                    <a:p>
                      <a:pPr marL="171450" indent="-171450">
                        <a:buFont typeface="Arial"/>
                        <a:buChar char="•"/>
                      </a:pPr>
                      <a:r>
                        <a:rPr lang="en-US" sz="900" i="1" dirty="0" smtClean="0"/>
                        <a:t>Advice for cities on open data, long term maintenance, etc.</a:t>
                      </a:r>
                    </a:p>
                  </a:txBody>
                  <a:tcPr/>
                </a:tc>
                <a:tc>
                  <a:txBody>
                    <a:bodyPr/>
                    <a:lstStyle/>
                    <a:p>
                      <a:pPr marL="171450" indent="-171450">
                        <a:buFont typeface="Arial"/>
                        <a:buChar char="•"/>
                      </a:pPr>
                      <a:r>
                        <a:rPr lang="en-US" sz="900" dirty="0" smtClean="0"/>
                        <a:t>More and more, government is going to be pushed: so, </a:t>
                      </a:r>
                      <a:r>
                        <a:rPr lang="en-US" sz="900" b="1" dirty="0" smtClean="0"/>
                        <a:t>the question is: how do they do</a:t>
                      </a:r>
                      <a:r>
                        <a:rPr lang="en-US" sz="900" b="1" baseline="0" dirty="0" smtClean="0"/>
                        <a:t> </a:t>
                      </a:r>
                      <a:r>
                        <a:rPr lang="en-US" sz="900" b="1" dirty="0" smtClean="0"/>
                        <a:t>it, not if they should</a:t>
                      </a:r>
                      <a:r>
                        <a:rPr lang="en-US" sz="900" dirty="0" smtClean="0"/>
                        <a:t>. There are two options for cities here, and neither one is mutually exclusive: 1.) Release the data, become a platform for application development or 2.) Hire or mold government IT operations into a silicon valley-style company. </a:t>
                      </a:r>
                    </a:p>
                    <a:p>
                      <a:pPr marL="171450" indent="-171450">
                        <a:buFont typeface="Arial"/>
                        <a:buChar char="•"/>
                      </a:pPr>
                      <a:r>
                        <a:rPr lang="en-US" sz="900" dirty="0" smtClean="0"/>
                        <a:t>At some point, </a:t>
                      </a:r>
                      <a:r>
                        <a:rPr lang="en-US" sz="900" b="1" dirty="0" smtClean="0"/>
                        <a:t>cites need to have an official website / platform for every public service </a:t>
                      </a:r>
                      <a:r>
                        <a:rPr lang="en-US" sz="900" dirty="0" smtClean="0"/>
                        <a:t>(an official digital service)</a:t>
                      </a:r>
                    </a:p>
                    <a:p>
                      <a:pPr marL="171450" indent="-171450">
                        <a:buFont typeface="Arial"/>
                        <a:buChar char="•"/>
                      </a:pPr>
                      <a:r>
                        <a:rPr lang="en-US" sz="900" b="1" dirty="0" smtClean="0"/>
                        <a:t>If you can turn yourself into a really good data platform, you can then be less concerned about the “next big thing”. </a:t>
                      </a:r>
                    </a:p>
                  </a:txBody>
                  <a:tcPr/>
                </a:tc>
              </a:tr>
              <a:tr h="260753">
                <a:tc>
                  <a:txBody>
                    <a:bodyPr/>
                    <a:lstStyle/>
                    <a:p>
                      <a:pPr marL="171450" indent="-171450">
                        <a:buFont typeface="Arial"/>
                        <a:buChar char="•"/>
                      </a:pPr>
                      <a:r>
                        <a:rPr lang="en-US" sz="900" i="1" dirty="0" smtClean="0"/>
                        <a:t>Access</a:t>
                      </a:r>
                      <a:r>
                        <a:rPr lang="en-US" sz="900" i="1" baseline="0" dirty="0" smtClean="0"/>
                        <a:t> to m</a:t>
                      </a:r>
                      <a:r>
                        <a:rPr lang="en-US" sz="900" i="1" dirty="0" smtClean="0"/>
                        <a:t>ulti-city</a:t>
                      </a:r>
                      <a:r>
                        <a:rPr lang="en-US" sz="900" i="1" baseline="0" dirty="0" smtClean="0"/>
                        <a:t> perspective</a:t>
                      </a:r>
                      <a:endParaRPr lang="en-US" sz="900" i="1" dirty="0" smtClean="0"/>
                    </a:p>
                  </a:txBody>
                  <a:tcPr/>
                </a:tc>
                <a:tc>
                  <a:txBody>
                    <a:bodyPr/>
                    <a:lstStyle/>
                    <a:p>
                      <a:pPr marL="171450" indent="-171450">
                        <a:buFont typeface="Arial"/>
                        <a:buChar char="•"/>
                      </a:pPr>
                      <a:r>
                        <a:rPr lang="en-US" sz="900" b="0" dirty="0" smtClean="0"/>
                        <a:t>There are great models out there (mostly big cities), and the </a:t>
                      </a:r>
                      <a:r>
                        <a:rPr lang="en-US" sz="900" b="1" dirty="0" smtClean="0"/>
                        <a:t>need is for more experience / cross-sector interaction</a:t>
                      </a:r>
                      <a:r>
                        <a:rPr lang="en-US" sz="900" b="0" dirty="0" smtClean="0"/>
                        <a:t>. </a:t>
                      </a:r>
                    </a:p>
                  </a:txBody>
                  <a:tcPr/>
                </a:tc>
              </a:tr>
            </a:tbl>
          </a:graphicData>
        </a:graphic>
      </p:graphicFrame>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dirty="0" smtClean="0"/>
              <a:t>USDN Civic Technology Scan</a:t>
            </a:r>
            <a:endParaRPr lang="en-US" dirty="0"/>
          </a:p>
        </p:txBody>
      </p:sp>
      <p:sp>
        <p:nvSpPr>
          <p:cNvPr id="9" name="Slide Number Placeholder 8"/>
          <p:cNvSpPr>
            <a:spLocks noGrp="1"/>
          </p:cNvSpPr>
          <p:nvPr>
            <p:ph type="sldNum" sz="quarter" idx="12"/>
          </p:nvPr>
        </p:nvSpPr>
        <p:spPr/>
        <p:txBody>
          <a:bodyPr/>
          <a:lstStyle/>
          <a:p>
            <a:fld id="{D6CC888B-D9F9-4E54-B722-F151A9F45E95}" type="slidenum">
              <a:rPr lang="en-US" smtClean="0"/>
              <a:t>23</a:t>
            </a:fld>
            <a:endParaRPr lang="en-US"/>
          </a:p>
        </p:txBody>
      </p:sp>
      <p:pic>
        <p:nvPicPr>
          <p:cNvPr id="2" name="Picture 1"/>
          <p:cNvPicPr>
            <a:picLocks noChangeAspect="1"/>
          </p:cNvPicPr>
          <p:nvPr/>
        </p:nvPicPr>
        <p:blipFill>
          <a:blip r:embed="rId3"/>
          <a:stretch>
            <a:fillRect/>
          </a:stretch>
        </p:blipFill>
        <p:spPr>
          <a:xfrm>
            <a:off x="319677" y="221018"/>
            <a:ext cx="1593789" cy="457985"/>
          </a:xfrm>
          <a:prstGeom prst="rect">
            <a:avLst/>
          </a:prstGeom>
        </p:spPr>
      </p:pic>
    </p:spTree>
    <p:extLst>
      <p:ext uri="{BB962C8B-B14F-4D97-AF65-F5344CB8AC3E}">
        <p14:creationId xmlns:p14="http://schemas.microsoft.com/office/powerpoint/2010/main" val="23298893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279159" y="70801"/>
            <a:ext cx="5052974" cy="584540"/>
          </a:xfrm>
        </p:spPr>
        <p:txBody>
          <a:bodyPr/>
          <a:lstStyle/>
          <a:p>
            <a:r>
              <a:rPr lang="en-US" dirty="0" smtClean="0"/>
              <a:t>Dan Hon, </a:t>
            </a:r>
            <a:r>
              <a:rPr lang="en-US" sz="1200" dirty="0" err="1" smtClean="0"/>
              <a:t>www.codeforamerica.org</a:t>
            </a:r>
            <a:endParaRPr lang="en-US" dirty="0"/>
          </a:p>
        </p:txBody>
      </p:sp>
      <p:graphicFrame>
        <p:nvGraphicFramePr>
          <p:cNvPr id="28" name="Content Placeholder 27"/>
          <p:cNvGraphicFramePr>
            <a:graphicFrameLocks noGrp="1"/>
          </p:cNvGraphicFramePr>
          <p:nvPr>
            <p:ph sz="half" idx="2"/>
            <p:extLst>
              <p:ext uri="{D42A27DB-BD31-4B8C-83A1-F6EECF244321}">
                <p14:modId xmlns:p14="http://schemas.microsoft.com/office/powerpoint/2010/main" val="396165460"/>
              </p:ext>
            </p:extLst>
          </p:nvPr>
        </p:nvGraphicFramePr>
        <p:xfrm>
          <a:off x="116478" y="688465"/>
          <a:ext cx="8938470" cy="5585334"/>
        </p:xfrm>
        <a:graphic>
          <a:graphicData uri="http://schemas.openxmlformats.org/drawingml/2006/table">
            <a:tbl>
              <a:tblPr firstRow="1" bandRow="1">
                <a:tableStyleId>{5C22544A-7EE6-4342-B048-85BDC9FD1C3A}</a:tableStyleId>
              </a:tblPr>
              <a:tblGrid>
                <a:gridCol w="2152589"/>
                <a:gridCol w="6785881"/>
              </a:tblGrid>
              <a:tr h="290116">
                <a:tc>
                  <a:txBody>
                    <a:bodyPr/>
                    <a:lstStyle/>
                    <a:p>
                      <a:pPr algn="l"/>
                      <a:r>
                        <a:rPr lang="en-US" sz="900" dirty="0" smtClean="0"/>
                        <a:t>Inquiry Category</a:t>
                      </a:r>
                      <a:endParaRPr lang="en-US" sz="900" dirty="0"/>
                    </a:p>
                  </a:txBody>
                  <a:tcPr/>
                </a:tc>
                <a:tc>
                  <a:txBody>
                    <a:bodyPr/>
                    <a:lstStyle/>
                    <a:p>
                      <a:pPr algn="l"/>
                      <a:r>
                        <a:rPr lang="en-US" sz="900" dirty="0" smtClean="0"/>
                        <a:t>Main Response Points</a:t>
                      </a:r>
                      <a:endParaRPr lang="en-US" sz="900" dirty="0"/>
                    </a:p>
                  </a:txBody>
                  <a:tcPr/>
                </a:tc>
              </a:tr>
              <a:tr h="524613">
                <a:tc>
                  <a:txBody>
                    <a:bodyPr/>
                    <a:lstStyle/>
                    <a:p>
                      <a:pPr marL="171450" indent="-171450">
                        <a:buFont typeface="Arial"/>
                        <a:buChar char="•"/>
                      </a:pPr>
                      <a:r>
                        <a:rPr lang="en-US" sz="900" i="1" dirty="0" smtClean="0"/>
                        <a:t>Advice to cities contemplating investment in civic technology</a:t>
                      </a:r>
                    </a:p>
                    <a:p>
                      <a:pPr marL="171450" indent="-171450">
                        <a:buFont typeface="Arial"/>
                        <a:buChar char="•"/>
                      </a:pPr>
                      <a:r>
                        <a:rPr lang="en-US" sz="900" i="1" dirty="0" smtClean="0"/>
                        <a:t>How</a:t>
                      </a:r>
                      <a:r>
                        <a:rPr lang="en-US" sz="900" i="1" baseline="0" dirty="0" smtClean="0"/>
                        <a:t> best to adapt processes</a:t>
                      </a:r>
                      <a:endParaRPr lang="en-US" sz="900" i="1" dirty="0" smtClean="0"/>
                    </a:p>
                  </a:txBody>
                  <a:tcPr/>
                </a:tc>
                <a:tc>
                  <a:txBody>
                    <a:bodyPr/>
                    <a:lstStyle/>
                    <a:p>
                      <a:pPr marL="171450" indent="-171450">
                        <a:buFont typeface="Arial"/>
                        <a:buChar char="•"/>
                      </a:pPr>
                      <a:r>
                        <a:rPr lang="en-US" sz="900" dirty="0" smtClean="0"/>
                        <a:t>Cities should research first, to: 1.) understand their own needs, and to 2.) determine what success </a:t>
                      </a:r>
                      <a:r>
                        <a:rPr lang="en-US" sz="900" b="1" dirty="0" smtClean="0"/>
                        <a:t>looks like in meeting them with technology. </a:t>
                      </a:r>
                      <a:r>
                        <a:rPr lang="en-US" sz="900" dirty="0" smtClean="0"/>
                        <a:t>Have they gone out and validated what’s occurring in the community they serve?</a:t>
                      </a:r>
                    </a:p>
                    <a:p>
                      <a:pPr marL="171450" indent="-171450">
                        <a:buFont typeface="Arial"/>
                        <a:buChar char="•"/>
                      </a:pPr>
                      <a:r>
                        <a:rPr lang="en-US" sz="900" dirty="0" smtClean="0"/>
                        <a:t>CFA is seeing massive success in properly identifying user needs ahead of determining a solution. An example of this is </a:t>
                      </a:r>
                      <a:r>
                        <a:rPr lang="en-US" sz="900" b="1" dirty="0" smtClean="0"/>
                        <a:t>the UK Digital Transportation initiative, where they are rapidly iterating on community needs and using a multi-disciplinary team</a:t>
                      </a:r>
                      <a:r>
                        <a:rPr lang="en-US" sz="900" dirty="0" smtClean="0"/>
                        <a:t>. The team doesn’t dictate a form of tech, but looks at the solutions from start to implementation </a:t>
                      </a:r>
                    </a:p>
                    <a:p>
                      <a:pPr marL="171450" indent="-171450">
                        <a:buFont typeface="Arial"/>
                        <a:buChar char="•"/>
                      </a:pPr>
                      <a:r>
                        <a:rPr lang="en-US" sz="900" dirty="0" smtClean="0"/>
                        <a:t>When a city develops detailed RFPs before full research is done, they miss out on the chance to properly adapt the procurement and (other effecting processes) to the technology. </a:t>
                      </a:r>
                      <a:r>
                        <a:rPr lang="en-US" sz="900" b="1" dirty="0" smtClean="0"/>
                        <a:t>CFA strategy is that cities should design only after understanding people’s needs</a:t>
                      </a:r>
                      <a:r>
                        <a:rPr lang="en-US" sz="900" dirty="0" smtClean="0"/>
                        <a:t>. They suggest that the city needs to organize on the front end for back end results</a:t>
                      </a:r>
                    </a:p>
                  </a:txBody>
                  <a:tcPr/>
                </a:tc>
              </a:tr>
              <a:tr h="779099">
                <a:tc>
                  <a:txBody>
                    <a:bodyPr/>
                    <a:lstStyle/>
                    <a:p>
                      <a:pPr marL="171450" indent="-171450">
                        <a:buFont typeface="Arial"/>
                        <a:buChar char="•"/>
                      </a:pPr>
                      <a:r>
                        <a:rPr lang="en-US" sz="900" i="1" dirty="0" smtClean="0"/>
                        <a:t>Specific challenges the organization is trying to solve </a:t>
                      </a:r>
                    </a:p>
                    <a:p>
                      <a:pPr marL="171450" indent="-171450">
                        <a:buFont typeface="Arial"/>
                        <a:buChar char="•"/>
                      </a:pPr>
                      <a:r>
                        <a:rPr lang="en-US" sz="900" i="1" dirty="0" smtClean="0"/>
                        <a:t>Defining the problem set</a:t>
                      </a:r>
                    </a:p>
                    <a:p>
                      <a:pPr marL="171450" indent="-171450">
                        <a:buFont typeface="Arial"/>
                        <a:buChar char="•"/>
                      </a:pPr>
                      <a:r>
                        <a:rPr lang="en-US" sz="900" i="1" dirty="0" smtClean="0"/>
                        <a:t>Funding the work</a:t>
                      </a:r>
                    </a:p>
                    <a:p>
                      <a:pPr marL="171450" indent="-171450">
                        <a:buFont typeface="Arial"/>
                        <a:buChar char="•"/>
                      </a:pPr>
                      <a:r>
                        <a:rPr lang="en-US" sz="900" i="1" dirty="0" smtClean="0"/>
                        <a:t>How cities can be helpful</a:t>
                      </a:r>
                    </a:p>
                  </a:txBody>
                  <a:tcPr/>
                </a:tc>
                <a:tc>
                  <a:txBody>
                    <a:bodyPr/>
                    <a:lstStyle/>
                    <a:p>
                      <a:pPr marL="171450" indent="-171450">
                        <a:buFont typeface="Arial"/>
                        <a:buChar char="•"/>
                      </a:pPr>
                      <a:r>
                        <a:rPr lang="en-US" sz="900" b="0" dirty="0" smtClean="0"/>
                        <a:t>Code for America </a:t>
                      </a:r>
                      <a:r>
                        <a:rPr lang="en-US" sz="900" b="1" dirty="0" smtClean="0"/>
                        <a:t>defines the problem set because cities often aren’t able to clearly specify what the strategies are and what their goals are</a:t>
                      </a:r>
                      <a:r>
                        <a:rPr lang="en-US" sz="900" b="0" dirty="0" smtClean="0"/>
                        <a:t>. It’s a new process as well as a new technology: a simple application might not deliver without operations overhauls.  </a:t>
                      </a:r>
                      <a:r>
                        <a:rPr lang="en-US" sz="900" b="1" dirty="0" smtClean="0"/>
                        <a:t>Cities can at times enter the CT world with a naive perspective</a:t>
                      </a:r>
                      <a:r>
                        <a:rPr lang="en-US" sz="900" b="0" dirty="0" smtClean="0"/>
                        <a:t>. CFA often they are helping the office built. Cities need to hear things in new ways – someone from an outside perspective. A neutral 3rd party can get away with saying: this is broken and your staff needs new tools. </a:t>
                      </a:r>
                      <a:r>
                        <a:rPr lang="en-US" sz="900" b="1" dirty="0" smtClean="0"/>
                        <a:t>Cities buy the service</a:t>
                      </a:r>
                    </a:p>
                  </a:txBody>
                  <a:tcPr/>
                </a:tc>
              </a:tr>
              <a:tr h="491067">
                <a:tc>
                  <a:txBody>
                    <a:bodyPr/>
                    <a:lstStyle/>
                    <a:p>
                      <a:pPr marL="171450" indent="-171450">
                        <a:buFont typeface="Arial"/>
                        <a:buChar char="•"/>
                      </a:pPr>
                      <a:r>
                        <a:rPr lang="en-US" sz="900" i="1" dirty="0" smtClean="0"/>
                        <a:t>Strategic moves to nudge the field towards addressing sustainability</a:t>
                      </a:r>
                    </a:p>
                  </a:txBody>
                  <a:tcPr/>
                </a:tc>
                <a:tc>
                  <a:txBody>
                    <a:bodyPr/>
                    <a:lstStyle/>
                    <a:p>
                      <a:pPr marL="171450" indent="-171450">
                        <a:buFont typeface="Arial"/>
                        <a:buChar char="•"/>
                      </a:pPr>
                      <a:r>
                        <a:rPr lang="en-US" sz="900" b="1" dirty="0" smtClean="0"/>
                        <a:t>There is a lot of money on the table</a:t>
                      </a:r>
                      <a:r>
                        <a:rPr lang="en-US" sz="900" dirty="0" smtClean="0"/>
                        <a:t>. Cities are hamstrung in terms of how they budget and purchase (i.e., procurement problems). Sustainability can be used to deliver public services / utilities in a new way. </a:t>
                      </a:r>
                    </a:p>
                    <a:p>
                      <a:pPr marL="171450" indent="-171450">
                        <a:buFont typeface="Arial"/>
                        <a:buChar char="•"/>
                      </a:pPr>
                      <a:r>
                        <a:rPr lang="en-US" sz="900" dirty="0" smtClean="0"/>
                        <a:t>Focusing on improving the quality of services instead of trying to force tech into a sustainability box is key</a:t>
                      </a:r>
                    </a:p>
                  </a:txBody>
                  <a:tcPr/>
                </a:tc>
              </a:tr>
              <a:tr h="365760">
                <a:tc>
                  <a:txBody>
                    <a:bodyPr/>
                    <a:lstStyle/>
                    <a:p>
                      <a:pPr marL="171450" indent="-171450">
                        <a:buFont typeface="Arial"/>
                        <a:buChar char="•"/>
                      </a:pPr>
                      <a:r>
                        <a:rPr lang="en-US" sz="900" i="1" dirty="0" smtClean="0"/>
                        <a:t>Data gathering</a:t>
                      </a:r>
                    </a:p>
                    <a:p>
                      <a:pPr marL="171450" indent="-171450">
                        <a:buFont typeface="Arial"/>
                        <a:buChar char="•"/>
                      </a:pPr>
                      <a:r>
                        <a:rPr lang="en-US" sz="900" i="1" dirty="0" smtClean="0"/>
                        <a:t>Revenues, users, impacts</a:t>
                      </a:r>
                    </a:p>
                    <a:p>
                      <a:pPr marL="171450" indent="-171450">
                        <a:buFont typeface="Arial"/>
                        <a:buChar char="•"/>
                      </a:pPr>
                      <a:r>
                        <a:rPr lang="en-US" sz="900" i="1" dirty="0" smtClean="0"/>
                        <a:t>Uses / Findings</a:t>
                      </a:r>
                    </a:p>
                    <a:p>
                      <a:pPr marL="171450" indent="-171450">
                        <a:buFont typeface="Arial"/>
                        <a:buChar char="•"/>
                      </a:pPr>
                      <a:r>
                        <a:rPr lang="en-US" sz="900" i="1" dirty="0" smtClean="0"/>
                        <a:t>Ideas</a:t>
                      </a:r>
                      <a:r>
                        <a:rPr lang="en-US" sz="900" i="1" baseline="0" dirty="0" smtClean="0"/>
                        <a:t> on </a:t>
                      </a:r>
                      <a:r>
                        <a:rPr lang="en-US" sz="900" i="1" dirty="0" smtClean="0"/>
                        <a:t>field movement</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Fellowships are very focused on the number of people affected in city hall. The training is so proactive – entirely focused on developing end-to-end services. Breaking down departmental silos is part of the CFA work, so the question now in thinking through new pilots is </a:t>
                      </a:r>
                      <a:r>
                        <a:rPr lang="en-US" sz="900" b="1" dirty="0" smtClean="0"/>
                        <a:t>how much of a can be high touch, and how much in-person training is needed?  </a:t>
                      </a:r>
                      <a:r>
                        <a:rPr lang="en-US" sz="900" b="0" dirty="0" smtClean="0"/>
                        <a:t>Would a boot camp session suffice? </a:t>
                      </a:r>
                      <a:r>
                        <a:rPr lang="en-US" sz="900" b="1" dirty="0" smtClean="0"/>
                        <a:t>Can the material / curriculum be standardized, and not very customized?</a:t>
                      </a:r>
                    </a:p>
                  </a:txBody>
                  <a:tcPr/>
                </a:tc>
              </a:tr>
              <a:tr h="262466">
                <a:tc>
                  <a:txBody>
                    <a:bodyPr/>
                    <a:lstStyle/>
                    <a:p>
                      <a:pPr marL="171450" indent="-171450">
                        <a:buFont typeface="Arial"/>
                        <a:buChar char="•"/>
                      </a:pPr>
                      <a:r>
                        <a:rPr lang="en-US" sz="900" i="1" dirty="0" smtClean="0"/>
                        <a:t>Models cities should consider to advance civic technology</a:t>
                      </a:r>
                    </a:p>
                  </a:txBody>
                  <a:tcPr/>
                </a:tc>
                <a:tc>
                  <a:txBody>
                    <a:bodyPr/>
                    <a:lstStyle/>
                    <a:p>
                      <a:pPr marL="171450" indent="-171450">
                        <a:buFont typeface="Arial"/>
                        <a:buChar char="•"/>
                      </a:pPr>
                      <a:r>
                        <a:rPr lang="en-US" sz="900" b="0" dirty="0" smtClean="0"/>
                        <a:t>Other models for a cash strapped cities: CFA is looking at a range of ways to work with cities to improve impact / scale. They are asking how do we scale across the 30,000 cities in America, and are working to pilot less expensive methods than the ~$450,000 fellowship. One approach is aimed at practical training / applied learning that can be used across multiple cities. Like an assembly line: one size fits all to compliment the fellowship. </a:t>
                      </a:r>
                      <a:r>
                        <a:rPr lang="en-US" sz="900" b="1" dirty="0" smtClean="0"/>
                        <a:t>This could be a cheaper way of showing cities how to use technology. </a:t>
                      </a:r>
                    </a:p>
                  </a:txBody>
                  <a:tcPr/>
                </a:tc>
              </a:tr>
              <a:tr h="360679">
                <a:tc>
                  <a:txBody>
                    <a:bodyPr/>
                    <a:lstStyle/>
                    <a:p>
                      <a:pPr marL="171450" indent="-171450">
                        <a:buFont typeface="Arial"/>
                        <a:buChar char="•"/>
                      </a:pPr>
                      <a:r>
                        <a:rPr lang="en-US" sz="900" i="1" dirty="0" smtClean="0"/>
                        <a:t>Thoughts on business models for civic applications that don’t have a clear revenue stream</a:t>
                      </a:r>
                    </a:p>
                  </a:txBody>
                  <a:tcPr/>
                </a:tc>
                <a:tc>
                  <a:txBody>
                    <a:bodyPr/>
                    <a:lstStyle/>
                    <a:p>
                      <a:pPr marL="171450" indent="-171450">
                        <a:buFont typeface="Arial"/>
                        <a:buChar char="•"/>
                      </a:pPr>
                      <a:r>
                        <a:rPr lang="en-US" sz="900" b="0" dirty="0" smtClean="0"/>
                        <a:t>CFA sees a parallel with the open source movement. CFA sees its role as stimulating the market when the revenue stream isn’t at first apparent. CAF tries to show civic reasonability in terms of delivering services. There is not always enough market stimulation, but it </a:t>
                      </a:r>
                      <a:r>
                        <a:rPr lang="en-US" sz="900" b="1" dirty="0" smtClean="0"/>
                        <a:t>can be spurred by developing open source infrastructure</a:t>
                      </a:r>
                      <a:r>
                        <a:rPr lang="en-US" sz="900" b="0" dirty="0" smtClean="0"/>
                        <a:t>. </a:t>
                      </a:r>
                    </a:p>
                  </a:txBody>
                  <a:tcPr/>
                </a:tc>
              </a:tr>
              <a:tr h="237067">
                <a:tc>
                  <a:txBody>
                    <a:bodyPr/>
                    <a:lstStyle/>
                    <a:p>
                      <a:pPr marL="171450" indent="-171450">
                        <a:buFont typeface="Arial"/>
                        <a:buChar char="•"/>
                      </a:pPr>
                      <a:r>
                        <a:rPr lang="en-US" sz="900" i="1" dirty="0" smtClean="0"/>
                        <a:t>Advice for cities on open data, long term maintenance, etc.</a:t>
                      </a:r>
                    </a:p>
                  </a:txBody>
                  <a:tcPr/>
                </a:tc>
                <a:tc>
                  <a:txBody>
                    <a:bodyPr/>
                    <a:lstStyle/>
                    <a:p>
                      <a:pPr marL="171450" indent="-171450">
                        <a:buFont typeface="Arial"/>
                        <a:buChar char="•"/>
                      </a:pPr>
                      <a:r>
                        <a:rPr lang="en-US" sz="900" dirty="0" smtClean="0"/>
                        <a:t>This is an area where the mindset needs to change. Cities should view the purchase of software as an actual service change to an ongoing offering - instead of thinking of it as a high recurring maintenance costs for a “new” thing </a:t>
                      </a:r>
                    </a:p>
                    <a:p>
                      <a:pPr marL="171450" indent="-171450">
                        <a:buFont typeface="Arial"/>
                        <a:buChar char="•"/>
                      </a:pPr>
                      <a:r>
                        <a:rPr lang="en-US" sz="900" b="1" dirty="0" smtClean="0"/>
                        <a:t>Software / tech isn’t ancillary anymore: it is a delivery mechanism for essential city services (same as roads, trash pickup, etc.). To believe that there should be a 1.) high upfront capital costs and b.) no maintenance is wrong</a:t>
                      </a:r>
                    </a:p>
                  </a:txBody>
                  <a:tcPr/>
                </a:tc>
              </a:tr>
              <a:tr h="264160">
                <a:tc>
                  <a:txBody>
                    <a:bodyPr/>
                    <a:lstStyle/>
                    <a:p>
                      <a:pPr marL="171450" indent="-171450">
                        <a:buFont typeface="Arial"/>
                        <a:buChar char="•"/>
                      </a:pPr>
                      <a:r>
                        <a:rPr lang="en-US" sz="900" i="1" dirty="0" smtClean="0"/>
                        <a:t>Access</a:t>
                      </a:r>
                      <a:r>
                        <a:rPr lang="en-US" sz="900" i="1" baseline="0" dirty="0" smtClean="0"/>
                        <a:t> to m</a:t>
                      </a:r>
                      <a:r>
                        <a:rPr lang="en-US" sz="900" i="1" dirty="0" smtClean="0"/>
                        <a:t>ulti-city</a:t>
                      </a:r>
                      <a:r>
                        <a:rPr lang="en-US" sz="900" i="1" baseline="0" dirty="0" smtClean="0"/>
                        <a:t> perspective</a:t>
                      </a:r>
                      <a:endParaRPr lang="en-US" sz="900" i="1" dirty="0" smtClean="0"/>
                    </a:p>
                  </a:txBody>
                  <a:tcPr/>
                </a:tc>
                <a:tc>
                  <a:txBody>
                    <a:bodyPr/>
                    <a:lstStyle/>
                    <a:p>
                      <a:pPr marL="171450" indent="-171450">
                        <a:buFont typeface="Arial"/>
                        <a:buChar char="•"/>
                      </a:pPr>
                      <a:r>
                        <a:rPr lang="en-US" sz="900" b="1" dirty="0" smtClean="0"/>
                        <a:t>Yes, CFA</a:t>
                      </a:r>
                      <a:r>
                        <a:rPr lang="en-US" sz="900" b="1" baseline="0" dirty="0" smtClean="0"/>
                        <a:t> is interested</a:t>
                      </a:r>
                      <a:endParaRPr lang="en-US" sz="900" b="1" dirty="0" smtClean="0"/>
                    </a:p>
                  </a:txBody>
                  <a:tcPr/>
                </a:tc>
              </a:tr>
            </a:tbl>
          </a:graphicData>
        </a:graphic>
      </p:graphicFrame>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dirty="0" smtClean="0"/>
              <a:t>USDN Civic Technology Scan</a:t>
            </a:r>
            <a:endParaRPr lang="en-US" dirty="0"/>
          </a:p>
        </p:txBody>
      </p:sp>
      <p:sp>
        <p:nvSpPr>
          <p:cNvPr id="9" name="Slide Number Placeholder 8"/>
          <p:cNvSpPr>
            <a:spLocks noGrp="1"/>
          </p:cNvSpPr>
          <p:nvPr>
            <p:ph type="sldNum" sz="quarter" idx="12"/>
          </p:nvPr>
        </p:nvSpPr>
        <p:spPr/>
        <p:txBody>
          <a:bodyPr/>
          <a:lstStyle/>
          <a:p>
            <a:fld id="{D6CC888B-D9F9-4E54-B722-F151A9F45E95}" type="slidenum">
              <a:rPr lang="en-US" smtClean="0"/>
              <a:t>24</a:t>
            </a:fld>
            <a:endParaRPr lang="en-US"/>
          </a:p>
        </p:txBody>
      </p:sp>
      <p:pic>
        <p:nvPicPr>
          <p:cNvPr id="2" name="Picture 1"/>
          <p:cNvPicPr>
            <a:picLocks noChangeAspect="1"/>
          </p:cNvPicPr>
          <p:nvPr/>
        </p:nvPicPr>
        <p:blipFill>
          <a:blip r:embed="rId3"/>
          <a:stretch>
            <a:fillRect/>
          </a:stretch>
        </p:blipFill>
        <p:spPr>
          <a:xfrm>
            <a:off x="457200" y="103316"/>
            <a:ext cx="1295400" cy="519509"/>
          </a:xfrm>
          <a:prstGeom prst="rect">
            <a:avLst/>
          </a:prstGeom>
        </p:spPr>
      </p:pic>
    </p:spTree>
    <p:extLst>
      <p:ext uri="{BB962C8B-B14F-4D97-AF65-F5344CB8AC3E}">
        <p14:creationId xmlns:p14="http://schemas.microsoft.com/office/powerpoint/2010/main" val="56203390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279157" y="70801"/>
            <a:ext cx="5146109" cy="584540"/>
          </a:xfrm>
        </p:spPr>
        <p:txBody>
          <a:bodyPr/>
          <a:lstStyle/>
          <a:p>
            <a:r>
              <a:rPr lang="en-US" dirty="0" smtClean="0"/>
              <a:t>Matt </a:t>
            </a:r>
            <a:r>
              <a:rPr lang="en-US" dirty="0" err="1" smtClean="0"/>
              <a:t>Hampel</a:t>
            </a:r>
            <a:r>
              <a:rPr lang="en-US" dirty="0" smtClean="0"/>
              <a:t>, </a:t>
            </a:r>
            <a:r>
              <a:rPr lang="en-US" sz="1200" dirty="0" err="1" smtClean="0"/>
              <a:t>www.localdata.com</a:t>
            </a:r>
            <a:endParaRPr lang="en-US" dirty="0"/>
          </a:p>
        </p:txBody>
      </p:sp>
      <p:graphicFrame>
        <p:nvGraphicFramePr>
          <p:cNvPr id="28" name="Content Placeholder 27"/>
          <p:cNvGraphicFramePr>
            <a:graphicFrameLocks noGrp="1"/>
          </p:cNvGraphicFramePr>
          <p:nvPr>
            <p:ph sz="half" idx="2"/>
            <p:extLst>
              <p:ext uri="{D42A27DB-BD31-4B8C-83A1-F6EECF244321}">
                <p14:modId xmlns:p14="http://schemas.microsoft.com/office/powerpoint/2010/main" val="2684459589"/>
              </p:ext>
            </p:extLst>
          </p:nvPr>
        </p:nvGraphicFramePr>
        <p:xfrm>
          <a:off x="116478" y="688465"/>
          <a:ext cx="8938470" cy="5720635"/>
        </p:xfrm>
        <a:graphic>
          <a:graphicData uri="http://schemas.openxmlformats.org/drawingml/2006/table">
            <a:tbl>
              <a:tblPr firstRow="1" bandRow="1">
                <a:tableStyleId>{5C22544A-7EE6-4342-B048-85BDC9FD1C3A}</a:tableStyleId>
              </a:tblPr>
              <a:tblGrid>
                <a:gridCol w="2152589"/>
                <a:gridCol w="6785881"/>
              </a:tblGrid>
              <a:tr h="290116">
                <a:tc>
                  <a:txBody>
                    <a:bodyPr/>
                    <a:lstStyle/>
                    <a:p>
                      <a:pPr algn="l"/>
                      <a:r>
                        <a:rPr lang="en-US" sz="900" dirty="0" smtClean="0"/>
                        <a:t>Inquiry Category</a:t>
                      </a:r>
                      <a:endParaRPr lang="en-US" sz="900" dirty="0"/>
                    </a:p>
                  </a:txBody>
                  <a:tcPr/>
                </a:tc>
                <a:tc>
                  <a:txBody>
                    <a:bodyPr/>
                    <a:lstStyle/>
                    <a:p>
                      <a:pPr algn="l"/>
                      <a:r>
                        <a:rPr lang="en-US" sz="900" dirty="0" smtClean="0"/>
                        <a:t>Main Response Points</a:t>
                      </a:r>
                      <a:endParaRPr lang="en-US" sz="900" dirty="0"/>
                    </a:p>
                  </a:txBody>
                  <a:tcPr/>
                </a:tc>
              </a:tr>
              <a:tr h="524613">
                <a:tc>
                  <a:txBody>
                    <a:bodyPr/>
                    <a:lstStyle/>
                    <a:p>
                      <a:pPr marL="171450" indent="-171450">
                        <a:buFont typeface="Arial"/>
                        <a:buChar char="•"/>
                      </a:pPr>
                      <a:r>
                        <a:rPr lang="en-US" sz="900" i="1" dirty="0" smtClean="0"/>
                        <a:t>Advice to cities contemplating investment in civic technology</a:t>
                      </a:r>
                    </a:p>
                    <a:p>
                      <a:pPr marL="171450" indent="-171450">
                        <a:buFont typeface="Arial"/>
                        <a:buChar char="•"/>
                      </a:pPr>
                      <a:r>
                        <a:rPr lang="en-US" sz="900" i="1" dirty="0" smtClean="0"/>
                        <a:t>How</a:t>
                      </a:r>
                      <a:r>
                        <a:rPr lang="en-US" sz="900" i="1" baseline="0" dirty="0" smtClean="0"/>
                        <a:t> best to adapt processes</a:t>
                      </a:r>
                      <a:endParaRPr lang="en-US" sz="900" i="1" dirty="0" smtClean="0"/>
                    </a:p>
                  </a:txBody>
                  <a:tcPr/>
                </a:tc>
                <a:tc>
                  <a:txBody>
                    <a:bodyPr/>
                    <a:lstStyle/>
                    <a:p>
                      <a:pPr marL="171450" indent="-171450">
                        <a:buFont typeface="Arial"/>
                        <a:buChar char="•"/>
                      </a:pPr>
                      <a:r>
                        <a:rPr lang="en-US" sz="900" dirty="0" smtClean="0"/>
                        <a:t>If you’re not thinking about this investment, you may not have realized the </a:t>
                      </a:r>
                      <a:r>
                        <a:rPr lang="en-US" sz="900" b="1" dirty="0" smtClean="0"/>
                        <a:t>value of using tech to solve city problems</a:t>
                      </a:r>
                    </a:p>
                    <a:p>
                      <a:pPr marL="171450" indent="-171450">
                        <a:buFont typeface="Arial"/>
                        <a:buChar char="•"/>
                      </a:pPr>
                      <a:r>
                        <a:rPr lang="en-US" sz="900" dirty="0" smtClean="0"/>
                        <a:t>Investment should be </a:t>
                      </a:r>
                      <a:r>
                        <a:rPr lang="en-US" sz="900" b="1" dirty="0" smtClean="0"/>
                        <a:t>driven by problems already identified, preferably with metrics and outcomes</a:t>
                      </a:r>
                      <a:r>
                        <a:rPr lang="en-US" sz="900" dirty="0" smtClean="0"/>
                        <a:t>. There are 2 ways to look at this: 1.) existing technology already addressing the issue, or 2.) new tech to be created</a:t>
                      </a:r>
                    </a:p>
                    <a:p>
                      <a:pPr marL="171450" indent="-171450">
                        <a:buFont typeface="Arial"/>
                        <a:buChar char="•"/>
                      </a:pPr>
                      <a:r>
                        <a:rPr lang="en-US" sz="900" b="1" dirty="0" smtClean="0"/>
                        <a:t>Start small. </a:t>
                      </a:r>
                      <a:r>
                        <a:rPr lang="en-US" sz="900" dirty="0" smtClean="0"/>
                        <a:t>Prototype grants</a:t>
                      </a:r>
                      <a:r>
                        <a:rPr lang="en-US" sz="900" baseline="0" dirty="0" smtClean="0"/>
                        <a:t> </a:t>
                      </a:r>
                      <a:r>
                        <a:rPr lang="en-US" sz="900" dirty="0" smtClean="0"/>
                        <a:t>can help test the idea and get it into the funnel. Because CT is fairly new, there is much investment that needs to be made to make it live and prosper. The question for cities is how much, and when?  </a:t>
                      </a:r>
                    </a:p>
                  </a:txBody>
                  <a:tcPr/>
                </a:tc>
              </a:tr>
              <a:tr h="779099">
                <a:tc>
                  <a:txBody>
                    <a:bodyPr/>
                    <a:lstStyle/>
                    <a:p>
                      <a:pPr marL="171450" indent="-171450">
                        <a:buFont typeface="Arial"/>
                        <a:buChar char="•"/>
                      </a:pPr>
                      <a:r>
                        <a:rPr lang="en-US" sz="900" i="1" dirty="0" smtClean="0"/>
                        <a:t>Specific challenges the organization is trying to solve </a:t>
                      </a:r>
                    </a:p>
                    <a:p>
                      <a:pPr marL="171450" indent="-171450">
                        <a:buFont typeface="Arial"/>
                        <a:buChar char="•"/>
                      </a:pPr>
                      <a:r>
                        <a:rPr lang="en-US" sz="900" i="1" dirty="0" smtClean="0"/>
                        <a:t>Defining the problem set</a:t>
                      </a:r>
                    </a:p>
                    <a:p>
                      <a:pPr marL="171450" indent="-171450">
                        <a:buFont typeface="Arial"/>
                        <a:buChar char="•"/>
                      </a:pPr>
                      <a:r>
                        <a:rPr lang="en-US" sz="900" i="1" dirty="0" smtClean="0"/>
                        <a:t>Funding the work</a:t>
                      </a:r>
                    </a:p>
                    <a:p>
                      <a:pPr marL="171450" indent="-171450">
                        <a:buFont typeface="Arial"/>
                        <a:buChar char="•"/>
                      </a:pPr>
                      <a:r>
                        <a:rPr lang="en-US" sz="900" i="1" dirty="0" smtClean="0"/>
                        <a:t>How cities can be helpful</a:t>
                      </a:r>
                    </a:p>
                  </a:txBody>
                  <a:tcPr/>
                </a:tc>
                <a:tc>
                  <a:txBody>
                    <a:bodyPr/>
                    <a:lstStyle/>
                    <a:p>
                      <a:pPr marL="171450" indent="-171450">
                        <a:buFont typeface="Arial"/>
                        <a:buChar char="•"/>
                      </a:pPr>
                      <a:r>
                        <a:rPr lang="en-US" sz="900" b="0" dirty="0" smtClean="0"/>
                        <a:t>The people that need to make decisions</a:t>
                      </a:r>
                      <a:r>
                        <a:rPr lang="en-US" sz="900" b="0" baseline="0" dirty="0" smtClean="0"/>
                        <a:t> </a:t>
                      </a:r>
                      <a:r>
                        <a:rPr lang="en-US" sz="900" b="0" dirty="0" smtClean="0"/>
                        <a:t>around CT investment often don’t have the granularity to see the full picture. There is lots of talk about the tech revolution, but </a:t>
                      </a:r>
                      <a:r>
                        <a:rPr lang="en-US" sz="900" b="1" dirty="0" err="1" smtClean="0"/>
                        <a:t>LocalData</a:t>
                      </a:r>
                      <a:r>
                        <a:rPr lang="en-US" sz="900" b="1" dirty="0" smtClean="0"/>
                        <a:t> sees their role as making data fresh, clean, and useful</a:t>
                      </a:r>
                      <a:endParaRPr lang="en-US" sz="900" b="0" dirty="0" smtClean="0"/>
                    </a:p>
                    <a:p>
                      <a:pPr marL="171450" indent="-171450">
                        <a:buFont typeface="Arial"/>
                        <a:buChar char="•"/>
                      </a:pPr>
                      <a:r>
                        <a:rPr lang="en-US" sz="900" b="0" dirty="0" smtClean="0"/>
                        <a:t>More recently, </a:t>
                      </a:r>
                      <a:r>
                        <a:rPr lang="en-US" sz="900" b="1" dirty="0" err="1" smtClean="0"/>
                        <a:t>LocalData</a:t>
                      </a:r>
                      <a:r>
                        <a:rPr lang="en-US" sz="900" b="1" dirty="0" smtClean="0"/>
                        <a:t> has been working on making the open data world accessible to un-technical decision makers</a:t>
                      </a:r>
                      <a:r>
                        <a:rPr lang="en-US" sz="900" b="0" dirty="0" smtClean="0"/>
                        <a:t>. Specifically, they tackle the built environment (i.e., housing, use, blight) and explore uses for this kind of data</a:t>
                      </a:r>
                    </a:p>
                    <a:p>
                      <a:pPr marL="171450" indent="-171450">
                        <a:buFont typeface="Arial"/>
                        <a:buChar char="•"/>
                      </a:pPr>
                      <a:r>
                        <a:rPr lang="en-US" sz="900" b="0" dirty="0" smtClean="0"/>
                        <a:t>Funding:</a:t>
                      </a:r>
                      <a:r>
                        <a:rPr lang="en-US" sz="900" b="0" baseline="0" dirty="0" smtClean="0"/>
                        <a:t> </a:t>
                      </a:r>
                      <a:r>
                        <a:rPr lang="en-US" sz="900" b="0" dirty="0" smtClean="0"/>
                        <a:t>clients are charged a fee for platform use / access to software/consulting. </a:t>
                      </a:r>
                      <a:r>
                        <a:rPr lang="en-US" sz="900" b="1" dirty="0" smtClean="0"/>
                        <a:t>Started from a seed Knight gr</a:t>
                      </a:r>
                      <a:r>
                        <a:rPr lang="en-US" sz="900" b="0" dirty="0" smtClean="0"/>
                        <a:t>ant </a:t>
                      </a:r>
                    </a:p>
                    <a:p>
                      <a:pPr marL="171450" indent="-171450">
                        <a:buFont typeface="Arial"/>
                        <a:buChar char="•"/>
                      </a:pPr>
                      <a:r>
                        <a:rPr lang="en-US" sz="900" b="0" dirty="0" smtClean="0"/>
                        <a:t>Needs to be </a:t>
                      </a:r>
                      <a:r>
                        <a:rPr lang="en-US" sz="900" b="1" dirty="0" smtClean="0"/>
                        <a:t>a focus on building relationships, securing funding, and easing towards revenue creation</a:t>
                      </a:r>
                    </a:p>
                  </a:txBody>
                  <a:tcPr/>
                </a:tc>
              </a:tr>
              <a:tr h="491067">
                <a:tc>
                  <a:txBody>
                    <a:bodyPr/>
                    <a:lstStyle/>
                    <a:p>
                      <a:pPr marL="171450" indent="-171450">
                        <a:buFont typeface="Arial"/>
                        <a:buChar char="•"/>
                      </a:pPr>
                      <a:r>
                        <a:rPr lang="en-US" sz="900" i="1" dirty="0" smtClean="0"/>
                        <a:t>Strategic moves to nudge the field towards addressing sustainability</a:t>
                      </a:r>
                    </a:p>
                  </a:txBody>
                  <a:tcPr/>
                </a:tc>
                <a:tc>
                  <a:txBody>
                    <a:bodyPr/>
                    <a:lstStyle/>
                    <a:p>
                      <a:pPr marL="171450" indent="-171450">
                        <a:buFont typeface="Arial"/>
                        <a:buChar char="•"/>
                      </a:pPr>
                      <a:r>
                        <a:rPr lang="en-US" sz="900" dirty="0" smtClean="0"/>
                        <a:t>It’s hard to know what the specific challenges are, or how Sustainability Directors can move the needle. </a:t>
                      </a:r>
                      <a:r>
                        <a:rPr lang="en-US" sz="900" b="1" dirty="0" smtClean="0"/>
                        <a:t>Other government entities are more visible with their needs and data</a:t>
                      </a:r>
                      <a:r>
                        <a:rPr lang="en-US" sz="900" dirty="0" smtClean="0"/>
                        <a:t>. For example, HUD</a:t>
                      </a:r>
                      <a:r>
                        <a:rPr lang="en-US" sz="900" baseline="0" dirty="0" smtClean="0"/>
                        <a:t> + homelessness.</a:t>
                      </a:r>
                      <a:endParaRPr lang="en-US" sz="900" dirty="0" smtClean="0"/>
                    </a:p>
                    <a:p>
                      <a:pPr marL="171450" indent="-171450">
                        <a:buFont typeface="Arial"/>
                        <a:buChar char="•"/>
                      </a:pPr>
                      <a:r>
                        <a:rPr lang="en-US" sz="900" dirty="0" smtClean="0"/>
                        <a:t>Pick an issue (meter reading apps, for example) and explore generalized solutions. The civic tech community might be positioned to </a:t>
                      </a:r>
                      <a:r>
                        <a:rPr lang="en-US" sz="900" b="1" dirty="0" smtClean="0"/>
                        <a:t>propose work-</a:t>
                      </a:r>
                      <a:r>
                        <a:rPr lang="en-US" sz="900" b="1" dirty="0" err="1" smtClean="0"/>
                        <a:t>arounds</a:t>
                      </a:r>
                      <a:r>
                        <a:rPr lang="en-US" sz="900" b="1" dirty="0" smtClean="0"/>
                        <a:t> for accessing utility data</a:t>
                      </a:r>
                      <a:r>
                        <a:rPr lang="en-US" sz="900" dirty="0" smtClean="0"/>
                        <a:t>. Can a hardware hacker pick up the meter reader tech? </a:t>
                      </a:r>
                    </a:p>
                    <a:p>
                      <a:pPr marL="171450" indent="-171450">
                        <a:buFont typeface="Arial"/>
                        <a:buChar char="•"/>
                      </a:pPr>
                      <a:r>
                        <a:rPr lang="en-US" sz="900" dirty="0" smtClean="0"/>
                        <a:t>Producing </a:t>
                      </a:r>
                      <a:r>
                        <a:rPr lang="en-US" sz="900" b="1" dirty="0" smtClean="0"/>
                        <a:t>generic problems can help trigger curiosity to move towards sustainability goals, as participants will see their efforts having a wider impact</a:t>
                      </a:r>
                      <a:r>
                        <a:rPr lang="en-US" sz="900" dirty="0" smtClean="0"/>
                        <a:t>. Scaling and spreading can come later. A small, local project might be needed.</a:t>
                      </a:r>
                    </a:p>
                    <a:p>
                      <a:pPr marL="171450" indent="-171450">
                        <a:buFont typeface="Arial"/>
                        <a:buChar char="•"/>
                      </a:pPr>
                      <a:r>
                        <a:rPr lang="en-US" sz="900" b="1" dirty="0" smtClean="0"/>
                        <a:t>Local innovation offices are too young to have produced sustained outcomes, but that doesn’t mean they can’t</a:t>
                      </a:r>
                    </a:p>
                  </a:txBody>
                  <a:tcPr/>
                </a:tc>
              </a:tr>
              <a:tr h="365760">
                <a:tc>
                  <a:txBody>
                    <a:bodyPr/>
                    <a:lstStyle/>
                    <a:p>
                      <a:pPr marL="171450" indent="-171450">
                        <a:buFont typeface="Arial"/>
                        <a:buChar char="•"/>
                      </a:pPr>
                      <a:r>
                        <a:rPr lang="en-US" sz="900" i="1" dirty="0" smtClean="0"/>
                        <a:t>Data gathering</a:t>
                      </a:r>
                    </a:p>
                    <a:p>
                      <a:pPr marL="171450" indent="-171450">
                        <a:buFont typeface="Arial"/>
                        <a:buChar char="•"/>
                      </a:pPr>
                      <a:r>
                        <a:rPr lang="en-US" sz="900" i="1" dirty="0" smtClean="0"/>
                        <a:t>Revenues, users, impacts</a:t>
                      </a:r>
                    </a:p>
                    <a:p>
                      <a:pPr marL="171450" indent="-171450">
                        <a:buFont typeface="Arial"/>
                        <a:buChar char="•"/>
                      </a:pPr>
                      <a:r>
                        <a:rPr lang="en-US" sz="900" i="1" dirty="0" smtClean="0"/>
                        <a:t>Uses / Findings</a:t>
                      </a:r>
                    </a:p>
                    <a:p>
                      <a:pPr marL="171450" indent="-171450">
                        <a:buFont typeface="Arial"/>
                        <a:buChar char="•"/>
                      </a:pPr>
                      <a:r>
                        <a:rPr lang="en-US" sz="900" i="1" dirty="0" smtClean="0"/>
                        <a:t>Ideas</a:t>
                      </a:r>
                      <a:r>
                        <a:rPr lang="en-US" sz="900" i="1" baseline="0" dirty="0" smtClean="0"/>
                        <a:t> on </a:t>
                      </a:r>
                      <a:r>
                        <a:rPr lang="en-US" sz="900" i="1" dirty="0" smtClean="0"/>
                        <a:t>field movement</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90% of the work </a:t>
                      </a:r>
                      <a:r>
                        <a:rPr lang="en-US" sz="900" b="0" dirty="0" err="1" smtClean="0"/>
                        <a:t>LocalData</a:t>
                      </a:r>
                      <a:r>
                        <a:rPr lang="en-US" sz="900" b="0" dirty="0" smtClean="0"/>
                        <a:t> does builds off</a:t>
                      </a:r>
                      <a:r>
                        <a:rPr lang="en-US" sz="900" b="0" baseline="0" dirty="0" smtClean="0"/>
                        <a:t> </a:t>
                      </a:r>
                      <a:r>
                        <a:rPr lang="en-US" sz="900" b="0" dirty="0" smtClean="0"/>
                        <a:t>the physical world, like parcel data</a:t>
                      </a:r>
                      <a:r>
                        <a:rPr lang="en-US" sz="900" b="1" dirty="0" smtClean="0"/>
                        <a:t>. </a:t>
                      </a:r>
                      <a:r>
                        <a:rPr lang="en-US" sz="900" b="1" dirty="0" err="1" smtClean="0"/>
                        <a:t>Geodata</a:t>
                      </a:r>
                      <a:r>
                        <a:rPr lang="en-US" sz="900" b="1" dirty="0" smtClean="0"/>
                        <a:t> is the most useful to their clients (cities, nonprofits, and universities)</a:t>
                      </a:r>
                      <a:r>
                        <a:rPr lang="en-US" sz="900" b="0" dirty="0" smtClean="0"/>
                        <a:t>. Permitting data, crime, and social media data also emerging as useful</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They often work directly with the municipality, but </a:t>
                      </a:r>
                      <a:r>
                        <a:rPr lang="en-US" sz="900" b="1" dirty="0" smtClean="0"/>
                        <a:t>recently have been working directly with open data portals</a:t>
                      </a:r>
                      <a:endParaRPr lang="en-US" sz="900" b="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Often data</a:t>
                      </a:r>
                      <a:r>
                        <a:rPr lang="en-US" sz="900" b="0" baseline="0" dirty="0" smtClean="0"/>
                        <a:t> is</a:t>
                      </a:r>
                      <a:r>
                        <a:rPr lang="en-US" sz="900" b="0" dirty="0" smtClean="0"/>
                        <a:t> available but poor quality (thousands of NYC buildings without identifiers). There is a professional role to clean and use (not</a:t>
                      </a:r>
                      <a:r>
                        <a:rPr lang="en-US" sz="900" b="0" baseline="0" dirty="0" smtClean="0"/>
                        <a:t> </a:t>
                      </a:r>
                      <a:r>
                        <a:rPr lang="en-US" sz="900" b="0" dirty="0" err="1" smtClean="0"/>
                        <a:t>hackathons</a:t>
                      </a:r>
                      <a:r>
                        <a:rPr lang="en-US" sz="900" b="0" dirty="0" smtClean="0"/>
                        <a:t>, which are a community involvement exercise; good for generating awareness, buy in, etc. but not a large scale mover). </a:t>
                      </a:r>
                      <a:r>
                        <a:rPr lang="en-US" sz="900" b="1" dirty="0" smtClean="0"/>
                        <a:t>Cities shouldn’t fear experimentation but they should have clear reasons for it</a:t>
                      </a:r>
                    </a:p>
                  </a:txBody>
                  <a:tcPr/>
                </a:tc>
              </a:tr>
              <a:tr h="262466">
                <a:tc>
                  <a:txBody>
                    <a:bodyPr/>
                    <a:lstStyle/>
                    <a:p>
                      <a:pPr marL="171450" indent="-171450">
                        <a:buFont typeface="Arial"/>
                        <a:buChar char="•"/>
                      </a:pPr>
                      <a:r>
                        <a:rPr lang="en-US" sz="900" i="1" dirty="0" smtClean="0"/>
                        <a:t>Models cities should consider to advance civic technology</a:t>
                      </a:r>
                    </a:p>
                  </a:txBody>
                  <a:tcPr/>
                </a:tc>
                <a:tc>
                  <a:txBody>
                    <a:bodyPr/>
                    <a:lstStyle/>
                    <a:p>
                      <a:pPr marL="171450" indent="-171450">
                        <a:buFont typeface="Arial"/>
                        <a:buChar char="•"/>
                      </a:pPr>
                      <a:r>
                        <a:rPr lang="en-US" sz="900" b="0" dirty="0" smtClean="0"/>
                        <a:t>The consortium is interesting.</a:t>
                      </a:r>
                      <a:r>
                        <a:rPr lang="en-US" sz="900" b="0" baseline="0" dirty="0" smtClean="0"/>
                        <a:t> A city example: </a:t>
                      </a:r>
                      <a:r>
                        <a:rPr lang="en-US" sz="900" b="0" dirty="0" smtClean="0"/>
                        <a:t>a group of nonprofits that all need performing arts ticketing software got together, pay into the project, and the consortium develops open-source software.</a:t>
                      </a:r>
                      <a:r>
                        <a:rPr lang="en-US" sz="900" b="0" baseline="0" dirty="0" smtClean="0"/>
                        <a:t> </a:t>
                      </a:r>
                      <a:r>
                        <a:rPr lang="en-US" sz="900" b="1" baseline="0" dirty="0" smtClean="0"/>
                        <a:t>Vendor choice is key</a:t>
                      </a:r>
                      <a:endParaRPr lang="en-US" sz="900" b="1" dirty="0" smtClean="0"/>
                    </a:p>
                    <a:p>
                      <a:pPr marL="171450" indent="-171450">
                        <a:buFont typeface="Arial"/>
                        <a:buChar char="•"/>
                      </a:pPr>
                      <a:r>
                        <a:rPr lang="en-US" sz="900" b="0" dirty="0" smtClean="0"/>
                        <a:t>A partnership with an existing network could save a city time and money.</a:t>
                      </a:r>
                      <a:r>
                        <a:rPr lang="en-US" sz="900" b="0" baseline="0" dirty="0" smtClean="0"/>
                        <a:t> Using an existing neighborhood organizing platform (</a:t>
                      </a:r>
                      <a:r>
                        <a:rPr lang="en-US" sz="900" b="0" baseline="0" dirty="0" err="1" smtClean="0"/>
                        <a:t>neighborland</a:t>
                      </a:r>
                      <a:r>
                        <a:rPr lang="en-US" sz="900" b="0" baseline="0" dirty="0" smtClean="0"/>
                        <a:t>) </a:t>
                      </a:r>
                      <a:r>
                        <a:rPr lang="en-US" sz="900" b="0" dirty="0" smtClean="0"/>
                        <a:t>to share utility data would be win-win: company</a:t>
                      </a:r>
                      <a:r>
                        <a:rPr lang="en-US" sz="900" b="0" baseline="0" dirty="0" smtClean="0"/>
                        <a:t> gets more users, city gets existing network</a:t>
                      </a:r>
                      <a:endParaRPr lang="en-US" sz="900" b="0" dirty="0" smtClean="0"/>
                    </a:p>
                  </a:txBody>
                  <a:tcPr/>
                </a:tc>
              </a:tr>
              <a:tr h="360679">
                <a:tc>
                  <a:txBody>
                    <a:bodyPr/>
                    <a:lstStyle/>
                    <a:p>
                      <a:pPr marL="171450" indent="-171450">
                        <a:buFont typeface="Arial"/>
                        <a:buChar char="•"/>
                      </a:pPr>
                      <a:r>
                        <a:rPr lang="en-US" sz="900" i="1" dirty="0" smtClean="0"/>
                        <a:t>Thoughts on business models for civic applications that don’t have a clear revenue stream</a:t>
                      </a:r>
                    </a:p>
                  </a:txBody>
                  <a:tcPr/>
                </a:tc>
                <a:tc>
                  <a:txBody>
                    <a:bodyPr/>
                    <a:lstStyle/>
                    <a:p>
                      <a:pPr marL="171450" indent="-171450">
                        <a:buFont typeface="Arial"/>
                        <a:buChar char="•"/>
                      </a:pPr>
                      <a:r>
                        <a:rPr lang="en-US" sz="900" b="0" dirty="0" smtClean="0"/>
                        <a:t>If the city sees a need that isn’t being met, are they sure it’s a need?  Are we really sure this is how civic tech vendors should be thinking? Are the incentives there for them to care? </a:t>
                      </a:r>
                      <a:r>
                        <a:rPr lang="en-US" sz="900" b="1" dirty="0" smtClean="0"/>
                        <a:t>Both parties should discuss how to fill it in a smart way </a:t>
                      </a:r>
                    </a:p>
                    <a:p>
                      <a:pPr marL="171450" indent="-171450">
                        <a:buFont typeface="Arial"/>
                        <a:buChar char="•"/>
                      </a:pPr>
                      <a:r>
                        <a:rPr lang="en-US" sz="900" b="1" dirty="0" smtClean="0"/>
                        <a:t>Concern about equity shouldn’t stop progress in civic tech.</a:t>
                      </a:r>
                    </a:p>
                  </a:txBody>
                  <a:tcPr/>
                </a:tc>
              </a:tr>
              <a:tr h="237067">
                <a:tc>
                  <a:txBody>
                    <a:bodyPr/>
                    <a:lstStyle/>
                    <a:p>
                      <a:pPr marL="171450" indent="-171450">
                        <a:buFont typeface="Arial"/>
                        <a:buChar char="•"/>
                      </a:pPr>
                      <a:r>
                        <a:rPr lang="en-US" sz="900" i="1" dirty="0" smtClean="0"/>
                        <a:t>Advice for cities on open data, long term maintenance, etc.</a:t>
                      </a:r>
                    </a:p>
                  </a:txBody>
                  <a:tcPr/>
                </a:tc>
                <a:tc>
                  <a:txBody>
                    <a:bodyPr/>
                    <a:lstStyle/>
                    <a:p>
                      <a:pPr marL="171450" indent="-171450">
                        <a:buFont typeface="Arial"/>
                        <a:buChar char="•"/>
                      </a:pPr>
                      <a:r>
                        <a:rPr lang="en-US" sz="900" b="0" dirty="0" smtClean="0"/>
                        <a:t>Maintenance one is the most interesting challenges, but at some point you just have to plunge in - </a:t>
                      </a:r>
                      <a:r>
                        <a:rPr lang="en-US" sz="900" b="1" dirty="0" smtClean="0"/>
                        <a:t>there’s no straight answer until things are tried</a:t>
                      </a:r>
                      <a:r>
                        <a:rPr lang="en-US" sz="900" b="0" dirty="0" smtClean="0"/>
                        <a:t>. If projects are scoped as pilots, that can be a way to break it in</a:t>
                      </a:r>
                      <a:r>
                        <a:rPr lang="en-US" sz="900" b="0" baseline="0" dirty="0" smtClean="0"/>
                        <a:t> (ex: Detroit Transit pilot)</a:t>
                      </a:r>
                      <a:endParaRPr lang="en-US" sz="900" b="0" dirty="0" smtClean="0"/>
                    </a:p>
                  </a:txBody>
                  <a:tcPr/>
                </a:tc>
              </a:tr>
              <a:tr h="264160">
                <a:tc>
                  <a:txBody>
                    <a:bodyPr/>
                    <a:lstStyle/>
                    <a:p>
                      <a:pPr marL="171450" indent="-171450">
                        <a:buFont typeface="Arial"/>
                        <a:buChar char="•"/>
                      </a:pPr>
                      <a:r>
                        <a:rPr lang="en-US" sz="900" i="1" dirty="0" smtClean="0"/>
                        <a:t>Access</a:t>
                      </a:r>
                      <a:r>
                        <a:rPr lang="en-US" sz="900" i="1" baseline="0" dirty="0" smtClean="0"/>
                        <a:t> to m</a:t>
                      </a:r>
                      <a:r>
                        <a:rPr lang="en-US" sz="900" i="1" dirty="0" smtClean="0"/>
                        <a:t>ulti-city</a:t>
                      </a:r>
                      <a:r>
                        <a:rPr lang="en-US" sz="900" i="1" baseline="0" dirty="0" smtClean="0"/>
                        <a:t> perspective</a:t>
                      </a:r>
                      <a:endParaRPr lang="en-US" sz="900" i="1" dirty="0" smtClean="0"/>
                    </a:p>
                  </a:txBody>
                  <a:tcPr/>
                </a:tc>
                <a:tc>
                  <a:txBody>
                    <a:bodyPr/>
                    <a:lstStyle/>
                    <a:p>
                      <a:pPr marL="171450" indent="-171450">
                        <a:buFont typeface="Arial"/>
                        <a:buChar char="•"/>
                      </a:pPr>
                      <a:r>
                        <a:rPr lang="en-US" sz="900" b="1" dirty="0" smtClean="0"/>
                        <a:t>It would be really informative to understand city sustainability priorities , depending on discussion topics</a:t>
                      </a:r>
                    </a:p>
                  </a:txBody>
                  <a:tcPr/>
                </a:tc>
              </a:tr>
            </a:tbl>
          </a:graphicData>
        </a:graphic>
      </p:graphicFrame>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dirty="0" smtClean="0"/>
              <a:t>USDN Civic Technology Scan</a:t>
            </a:r>
            <a:endParaRPr lang="en-US" dirty="0"/>
          </a:p>
        </p:txBody>
      </p:sp>
      <p:sp>
        <p:nvSpPr>
          <p:cNvPr id="9" name="Slide Number Placeholder 8"/>
          <p:cNvSpPr>
            <a:spLocks noGrp="1"/>
          </p:cNvSpPr>
          <p:nvPr>
            <p:ph type="sldNum" sz="quarter" idx="12"/>
          </p:nvPr>
        </p:nvSpPr>
        <p:spPr/>
        <p:txBody>
          <a:bodyPr/>
          <a:lstStyle/>
          <a:p>
            <a:fld id="{D6CC888B-D9F9-4E54-B722-F151A9F45E95}" type="slidenum">
              <a:rPr lang="en-US" smtClean="0"/>
              <a:t>25</a:t>
            </a:fld>
            <a:endParaRPr lang="en-US"/>
          </a:p>
        </p:txBody>
      </p:sp>
      <p:pic>
        <p:nvPicPr>
          <p:cNvPr id="2" name="Picture 1"/>
          <p:cNvPicPr>
            <a:picLocks noChangeAspect="1"/>
          </p:cNvPicPr>
          <p:nvPr/>
        </p:nvPicPr>
        <p:blipFill>
          <a:blip r:embed="rId3"/>
          <a:stretch>
            <a:fillRect/>
          </a:stretch>
        </p:blipFill>
        <p:spPr>
          <a:xfrm>
            <a:off x="279400" y="22389"/>
            <a:ext cx="1744133" cy="632952"/>
          </a:xfrm>
          <a:prstGeom prst="rect">
            <a:avLst/>
          </a:prstGeom>
        </p:spPr>
      </p:pic>
    </p:spTree>
    <p:extLst>
      <p:ext uri="{BB962C8B-B14F-4D97-AF65-F5344CB8AC3E}">
        <p14:creationId xmlns:p14="http://schemas.microsoft.com/office/powerpoint/2010/main" val="364520325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253759" y="70801"/>
            <a:ext cx="5154574" cy="584540"/>
          </a:xfrm>
        </p:spPr>
        <p:txBody>
          <a:bodyPr/>
          <a:lstStyle/>
          <a:p>
            <a:r>
              <a:rPr lang="en-US" dirty="0" smtClean="0"/>
              <a:t>Nigel Jacobs, </a:t>
            </a:r>
            <a:r>
              <a:rPr lang="en-US" sz="1200" dirty="0" err="1" smtClean="0"/>
              <a:t>www.newurbanmechanics.org</a:t>
            </a:r>
            <a:endParaRPr lang="en-US" dirty="0"/>
          </a:p>
        </p:txBody>
      </p:sp>
      <p:graphicFrame>
        <p:nvGraphicFramePr>
          <p:cNvPr id="28" name="Content Placeholder 27"/>
          <p:cNvGraphicFramePr>
            <a:graphicFrameLocks noGrp="1"/>
          </p:cNvGraphicFramePr>
          <p:nvPr>
            <p:ph sz="half" idx="2"/>
            <p:extLst>
              <p:ext uri="{D42A27DB-BD31-4B8C-83A1-F6EECF244321}">
                <p14:modId xmlns:p14="http://schemas.microsoft.com/office/powerpoint/2010/main" val="1803260650"/>
              </p:ext>
            </p:extLst>
          </p:nvPr>
        </p:nvGraphicFramePr>
        <p:xfrm>
          <a:off x="116478" y="688465"/>
          <a:ext cx="8938470" cy="5686934"/>
        </p:xfrm>
        <a:graphic>
          <a:graphicData uri="http://schemas.openxmlformats.org/drawingml/2006/table">
            <a:tbl>
              <a:tblPr firstRow="1" bandRow="1">
                <a:tableStyleId>{5C22544A-7EE6-4342-B048-85BDC9FD1C3A}</a:tableStyleId>
              </a:tblPr>
              <a:tblGrid>
                <a:gridCol w="2000189"/>
                <a:gridCol w="6938281"/>
              </a:tblGrid>
              <a:tr h="290116">
                <a:tc>
                  <a:txBody>
                    <a:bodyPr/>
                    <a:lstStyle/>
                    <a:p>
                      <a:pPr algn="l"/>
                      <a:r>
                        <a:rPr lang="en-US" sz="900" dirty="0" smtClean="0"/>
                        <a:t>Inquiry Category</a:t>
                      </a:r>
                      <a:endParaRPr lang="en-US" sz="900" dirty="0"/>
                    </a:p>
                  </a:txBody>
                  <a:tcPr/>
                </a:tc>
                <a:tc>
                  <a:txBody>
                    <a:bodyPr/>
                    <a:lstStyle/>
                    <a:p>
                      <a:pPr algn="l"/>
                      <a:r>
                        <a:rPr lang="en-US" sz="900" dirty="0" smtClean="0"/>
                        <a:t>Main Response Points</a:t>
                      </a:r>
                      <a:endParaRPr lang="en-US" sz="900" dirty="0"/>
                    </a:p>
                  </a:txBody>
                  <a:tcPr/>
                </a:tc>
              </a:tr>
              <a:tr h="524613">
                <a:tc>
                  <a:txBody>
                    <a:bodyPr/>
                    <a:lstStyle/>
                    <a:p>
                      <a:pPr marL="171450" indent="-171450">
                        <a:buFont typeface="Arial"/>
                        <a:buChar char="•"/>
                      </a:pPr>
                      <a:r>
                        <a:rPr lang="en-US" sz="900" i="1" dirty="0" smtClean="0"/>
                        <a:t>Advice to cities contemplating investment in civic technology</a:t>
                      </a:r>
                    </a:p>
                    <a:p>
                      <a:pPr marL="171450" indent="-171450">
                        <a:buFont typeface="Arial"/>
                        <a:buChar char="•"/>
                      </a:pPr>
                      <a:r>
                        <a:rPr lang="en-US" sz="900" i="1" dirty="0" smtClean="0"/>
                        <a:t>How</a:t>
                      </a:r>
                      <a:r>
                        <a:rPr lang="en-US" sz="900" i="1" baseline="0" dirty="0" smtClean="0"/>
                        <a:t> best to adapt processes</a:t>
                      </a:r>
                      <a:endParaRPr lang="en-US" sz="900" i="1" dirty="0" smtClean="0"/>
                    </a:p>
                  </a:txBody>
                  <a:tcPr/>
                </a:tc>
                <a:tc>
                  <a:txBody>
                    <a:bodyPr/>
                    <a:lstStyle/>
                    <a:p>
                      <a:pPr marL="171450" indent="-171450">
                        <a:buFont typeface="Arial"/>
                        <a:buChar char="•"/>
                      </a:pPr>
                      <a:r>
                        <a:rPr lang="en-US" sz="900" dirty="0" smtClean="0"/>
                        <a:t>Cities should consider outcomes and goals and the issues they are targeting. </a:t>
                      </a:r>
                      <a:r>
                        <a:rPr lang="en-US" sz="900" b="1" dirty="0" smtClean="0"/>
                        <a:t>You can find a technology that will do anything; so honing means determining what impact you want to have in your community </a:t>
                      </a:r>
                      <a:r>
                        <a:rPr lang="en-US" sz="900" dirty="0" smtClean="0"/>
                        <a:t>(i.e., general engagement, Energy Efficiency, etc.) Then think in terms of the challenge statement, and have that drive the tech solutions. </a:t>
                      </a:r>
                    </a:p>
                    <a:p>
                      <a:pPr marL="171450" indent="-171450">
                        <a:buFont typeface="Arial"/>
                        <a:buChar char="•"/>
                      </a:pPr>
                      <a:r>
                        <a:rPr lang="en-US" sz="900" b="1" dirty="0" smtClean="0"/>
                        <a:t>Too often cities start with the technology and then go to the issue later.  That’s backwards</a:t>
                      </a:r>
                    </a:p>
                  </a:txBody>
                  <a:tcPr/>
                </a:tc>
              </a:tr>
              <a:tr h="779099">
                <a:tc>
                  <a:txBody>
                    <a:bodyPr/>
                    <a:lstStyle/>
                    <a:p>
                      <a:pPr marL="171450" indent="-171450">
                        <a:buFont typeface="Arial"/>
                        <a:buChar char="•"/>
                      </a:pPr>
                      <a:r>
                        <a:rPr lang="en-US" sz="900" i="1" dirty="0" smtClean="0"/>
                        <a:t>Specific challenges the organization is trying to solve </a:t>
                      </a:r>
                    </a:p>
                    <a:p>
                      <a:pPr marL="171450" indent="-171450">
                        <a:buFont typeface="Arial"/>
                        <a:buChar char="•"/>
                      </a:pPr>
                      <a:r>
                        <a:rPr lang="en-US" sz="900" i="1" dirty="0" smtClean="0"/>
                        <a:t>Defining the problem set</a:t>
                      </a:r>
                    </a:p>
                    <a:p>
                      <a:pPr marL="171450" indent="-171450">
                        <a:buFont typeface="Arial"/>
                        <a:buChar char="•"/>
                      </a:pPr>
                      <a:r>
                        <a:rPr lang="en-US" sz="900" i="1" dirty="0" smtClean="0"/>
                        <a:t>Funding the work</a:t>
                      </a:r>
                    </a:p>
                    <a:p>
                      <a:pPr marL="171450" indent="-171450">
                        <a:buFont typeface="Arial"/>
                        <a:buChar char="•"/>
                      </a:pPr>
                      <a:r>
                        <a:rPr lang="en-US" sz="900" i="1" dirty="0" smtClean="0"/>
                        <a:t>How cities can be helpful</a:t>
                      </a:r>
                    </a:p>
                  </a:txBody>
                  <a:tcPr/>
                </a:tc>
                <a:tc>
                  <a:txBody>
                    <a:bodyPr/>
                    <a:lstStyle/>
                    <a:p>
                      <a:pPr marL="171450" indent="-171450">
                        <a:buFont typeface="Arial"/>
                        <a:buChar char="•"/>
                      </a:pPr>
                      <a:r>
                        <a:rPr lang="en-US" sz="900" b="0" dirty="0" smtClean="0"/>
                        <a:t>The </a:t>
                      </a:r>
                      <a:r>
                        <a:rPr lang="en-US" sz="900" b="1" dirty="0" smtClean="0"/>
                        <a:t>public articulates the challenges we face. The primary set of directives comes from the Mayor</a:t>
                      </a:r>
                      <a:r>
                        <a:rPr lang="en-US" sz="900" b="0" dirty="0" smtClean="0"/>
                        <a:t>. They are constantly talking to people and getting feedback. Start with those issues: big urban issues (i.e., economic development, public health, etc.). Then, take cues from public requests (i.e., education, sustainability, resilience)</a:t>
                      </a:r>
                    </a:p>
                    <a:p>
                      <a:pPr marL="171450" indent="-171450">
                        <a:buFont typeface="Arial"/>
                        <a:buChar char="•"/>
                      </a:pPr>
                      <a:r>
                        <a:rPr lang="en-US" sz="900" b="0" dirty="0" smtClean="0"/>
                        <a:t>Start by </a:t>
                      </a:r>
                      <a:r>
                        <a:rPr lang="en-US" sz="900" b="1" dirty="0" smtClean="0"/>
                        <a:t>developing a strategy with the Mayor and department heads</a:t>
                      </a:r>
                      <a:r>
                        <a:rPr lang="en-US" sz="900" b="0" dirty="0" smtClean="0"/>
                        <a:t>, and then use budget to tackle the issues</a:t>
                      </a:r>
                    </a:p>
                    <a:p>
                      <a:pPr marL="171450" indent="-171450">
                        <a:buFont typeface="Arial"/>
                        <a:buChar char="•"/>
                      </a:pPr>
                      <a:r>
                        <a:rPr lang="en-US" sz="900" b="0" dirty="0" smtClean="0"/>
                        <a:t>There are 1-2 offices like his in the country. They created a </a:t>
                      </a:r>
                      <a:r>
                        <a:rPr lang="en-US" sz="900" b="1" dirty="0" smtClean="0"/>
                        <a:t>flexible team to explore services delivered to the public</a:t>
                      </a:r>
                      <a:endParaRPr lang="en-US" sz="900" b="0" dirty="0" smtClean="0"/>
                    </a:p>
                  </a:txBody>
                  <a:tcPr/>
                </a:tc>
              </a:tr>
              <a:tr h="491067">
                <a:tc>
                  <a:txBody>
                    <a:bodyPr/>
                    <a:lstStyle/>
                    <a:p>
                      <a:pPr marL="171450" indent="-171450">
                        <a:buFont typeface="Arial"/>
                        <a:buChar char="•"/>
                      </a:pPr>
                      <a:r>
                        <a:rPr lang="en-US" sz="900" i="1" dirty="0" smtClean="0"/>
                        <a:t>Strategic moves to nudge the field towards addressing sustainability</a:t>
                      </a:r>
                    </a:p>
                  </a:txBody>
                  <a:tcPr/>
                </a:tc>
                <a:tc>
                  <a:txBody>
                    <a:bodyPr/>
                    <a:lstStyle/>
                    <a:p>
                      <a:pPr marL="171450" indent="-171450">
                        <a:buFont typeface="Arial"/>
                        <a:buChar char="•"/>
                      </a:pPr>
                      <a:r>
                        <a:rPr lang="en-US" sz="900" b="0" dirty="0" smtClean="0"/>
                        <a:t>The field needs </a:t>
                      </a:r>
                      <a:r>
                        <a:rPr lang="en-US" sz="900" b="1" dirty="0" smtClean="0"/>
                        <a:t>greater specificity in defining the challenges</a:t>
                      </a:r>
                      <a:r>
                        <a:rPr lang="en-US" sz="900" b="0" dirty="0" smtClean="0"/>
                        <a:t>. CT can ensure we are working on problems that directly impact people’s lives. This is the only way that CT can differentiate from the older less effective tech of the past</a:t>
                      </a:r>
                    </a:p>
                    <a:p>
                      <a:pPr marL="171450" indent="-171450">
                        <a:buFont typeface="Arial"/>
                        <a:buChar char="•"/>
                      </a:pPr>
                      <a:r>
                        <a:rPr lang="en-US" sz="900" b="0" dirty="0" smtClean="0"/>
                        <a:t>In terms of the sustainability issues, you have to </a:t>
                      </a:r>
                      <a:r>
                        <a:rPr lang="en-US" sz="900" b="1" dirty="0" smtClean="0"/>
                        <a:t>articulate the value proposition to the public</a:t>
                      </a:r>
                      <a:r>
                        <a:rPr lang="en-US" sz="900" b="0" dirty="0" smtClean="0"/>
                        <a:t>. Behavior change: groups that build special tech solutions need to understand the needs, so they can determine what to invest in</a:t>
                      </a:r>
                    </a:p>
                  </a:txBody>
                  <a:tcPr/>
                </a:tc>
              </a:tr>
              <a:tr h="365760">
                <a:tc>
                  <a:txBody>
                    <a:bodyPr/>
                    <a:lstStyle/>
                    <a:p>
                      <a:pPr marL="171450" indent="-171450">
                        <a:buFont typeface="Arial"/>
                        <a:buChar char="•"/>
                      </a:pPr>
                      <a:r>
                        <a:rPr lang="en-US" sz="900" i="1" dirty="0" smtClean="0"/>
                        <a:t>Data gathering</a:t>
                      </a:r>
                    </a:p>
                    <a:p>
                      <a:pPr marL="171450" indent="-171450">
                        <a:buFont typeface="Arial"/>
                        <a:buChar char="•"/>
                      </a:pPr>
                      <a:r>
                        <a:rPr lang="en-US" sz="900" i="1" dirty="0" smtClean="0"/>
                        <a:t>Revenues, users, impacts</a:t>
                      </a:r>
                    </a:p>
                    <a:p>
                      <a:pPr marL="171450" indent="-171450">
                        <a:buFont typeface="Arial"/>
                        <a:buChar char="•"/>
                      </a:pPr>
                      <a:r>
                        <a:rPr lang="en-US" sz="900" i="1" dirty="0" smtClean="0"/>
                        <a:t>Uses / Findings</a:t>
                      </a:r>
                    </a:p>
                    <a:p>
                      <a:pPr marL="171450" indent="-171450">
                        <a:buFont typeface="Arial"/>
                        <a:buChar char="•"/>
                      </a:pPr>
                      <a:r>
                        <a:rPr lang="en-US" sz="900" i="1" dirty="0" smtClean="0"/>
                        <a:t>Ideas</a:t>
                      </a:r>
                      <a:r>
                        <a:rPr lang="en-US" sz="900" i="1" baseline="0" dirty="0" smtClean="0"/>
                        <a:t> on </a:t>
                      </a:r>
                      <a:r>
                        <a:rPr lang="en-US" sz="900" i="1" dirty="0" smtClean="0"/>
                        <a:t>field movement</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Boston gathers data from many sources – the majority is gathered through operations (</a:t>
                      </a:r>
                      <a:r>
                        <a:rPr lang="en-US" sz="900" b="1" dirty="0" smtClean="0"/>
                        <a:t>how well they deliver service</a:t>
                      </a:r>
                      <a:r>
                        <a:rPr lang="en-US" sz="900" b="0" dirty="0" smtClean="0"/>
                        <a:t>)</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1" dirty="0" smtClean="0"/>
                        <a:t>Understanding impacts is less clear. The good data is on the operations side. </a:t>
                      </a:r>
                      <a:r>
                        <a:rPr lang="en-US" sz="900" b="0" dirty="0" smtClean="0"/>
                        <a:t>They try to be clear about what they aren’t capturing: one of the values of the tools built is that privacy is preserved. Government is scrutinized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2 ways of data thinking: 1.) planning context (i.e., new development, rethinking transit, etc.); and 2.) the data mining side (i.e., looking for trends and patterns in the data). </a:t>
                      </a:r>
                      <a:r>
                        <a:rPr lang="en-US" sz="900" b="1" dirty="0" smtClean="0"/>
                        <a:t>Understanding user satisfaction is less common</a:t>
                      </a:r>
                      <a:endParaRPr lang="en-US" sz="900" b="0" dirty="0" smtClean="0"/>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1" dirty="0" smtClean="0"/>
                        <a:t>How do services that get delivered impact quality of life? Cities don’t have a great sense of this</a:t>
                      </a:r>
                      <a:r>
                        <a:rPr lang="en-US" sz="900" b="0" dirty="0" smtClean="0"/>
                        <a:t>. If cities are just</a:t>
                      </a:r>
                      <a:r>
                        <a:rPr lang="en-US" sz="900" b="0" baseline="0" dirty="0" smtClean="0"/>
                        <a:t> l</a:t>
                      </a:r>
                      <a:r>
                        <a:rPr lang="en-US" sz="900" b="0" dirty="0" smtClean="0"/>
                        <a:t>ooking at the existing data sets, they are only getting a small community picture. They need to broaden the questions.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Cities should</a:t>
                      </a:r>
                      <a:r>
                        <a:rPr lang="en-US" sz="900" b="0" baseline="0" dirty="0" smtClean="0"/>
                        <a:t> </a:t>
                      </a:r>
                      <a:r>
                        <a:rPr lang="en-US" sz="900" b="1" dirty="0" smtClean="0"/>
                        <a:t>use the data to see what we should do instead of what we have been doing</a:t>
                      </a:r>
                    </a:p>
                  </a:txBody>
                  <a:tcPr/>
                </a:tc>
              </a:tr>
              <a:tr h="262466">
                <a:tc>
                  <a:txBody>
                    <a:bodyPr/>
                    <a:lstStyle/>
                    <a:p>
                      <a:pPr marL="171450" indent="-171450">
                        <a:buFont typeface="Arial"/>
                        <a:buChar char="•"/>
                      </a:pPr>
                      <a:r>
                        <a:rPr lang="en-US" sz="900" i="1" dirty="0" smtClean="0"/>
                        <a:t>Models cities should consider to advance civic technology</a:t>
                      </a:r>
                    </a:p>
                  </a:txBody>
                  <a:tcPr/>
                </a:tc>
                <a:tc>
                  <a:txBody>
                    <a:bodyPr/>
                    <a:lstStyle/>
                    <a:p>
                      <a:pPr marL="171450" indent="-171450">
                        <a:buFont typeface="Arial"/>
                        <a:buChar char="•"/>
                      </a:pPr>
                      <a:r>
                        <a:rPr lang="en-US" sz="900" b="0" dirty="0" smtClean="0"/>
                        <a:t>Models</a:t>
                      </a:r>
                      <a:r>
                        <a:rPr lang="en-US" sz="900" b="0" baseline="0" dirty="0" smtClean="0"/>
                        <a:t> </a:t>
                      </a:r>
                      <a:r>
                        <a:rPr lang="en-US" sz="900" b="0" dirty="0" smtClean="0"/>
                        <a:t>are contextual and have different advantages. One of the more interesting models is the </a:t>
                      </a:r>
                      <a:r>
                        <a:rPr lang="en-US" sz="900" b="1" dirty="0" smtClean="0"/>
                        <a:t>Chicago</a:t>
                      </a:r>
                      <a:r>
                        <a:rPr lang="en-US" sz="900" b="0" dirty="0" smtClean="0"/>
                        <a:t> public private collaboration.</a:t>
                      </a:r>
                      <a:r>
                        <a:rPr lang="en-US" sz="900" b="0" baseline="0" dirty="0" smtClean="0"/>
                        <a:t> </a:t>
                      </a:r>
                      <a:r>
                        <a:rPr lang="en-US" sz="900" b="0" dirty="0" smtClean="0"/>
                        <a:t>On </a:t>
                      </a:r>
                      <a:r>
                        <a:rPr lang="en-US" sz="900" b="1" dirty="0" smtClean="0"/>
                        <a:t>Code for America</a:t>
                      </a:r>
                      <a:r>
                        <a:rPr lang="en-US" sz="900" b="0" dirty="0" smtClean="0"/>
                        <a:t>: what happens after year 1? How do you keep the tools running, or take them to the next level? They are a good (but expensive) gateway if there is a tangible second step. The impact is mixed (50/50)</a:t>
                      </a:r>
                    </a:p>
                    <a:p>
                      <a:pPr marL="171450" indent="-171450">
                        <a:buFont typeface="Arial"/>
                        <a:buChar char="•"/>
                      </a:pPr>
                      <a:r>
                        <a:rPr lang="en-US" sz="900" b="1" dirty="0" smtClean="0"/>
                        <a:t>Bloomberg</a:t>
                      </a:r>
                      <a:r>
                        <a:rPr lang="en-US" sz="900" b="0" dirty="0" smtClean="0"/>
                        <a:t> programs (Innovation Delivery Teams: fund an innovation team in a city that can move from topic to topic)</a:t>
                      </a:r>
                    </a:p>
                  </a:txBody>
                  <a:tcPr/>
                </a:tc>
              </a:tr>
              <a:tr h="360679">
                <a:tc>
                  <a:txBody>
                    <a:bodyPr/>
                    <a:lstStyle/>
                    <a:p>
                      <a:pPr marL="171450" indent="-171450">
                        <a:buFont typeface="Arial"/>
                        <a:buChar char="•"/>
                      </a:pPr>
                      <a:r>
                        <a:rPr lang="en-US" sz="900" i="1" dirty="0" smtClean="0"/>
                        <a:t>Thoughts on business models for civic applications that don’t have a clear revenue stream</a:t>
                      </a:r>
                    </a:p>
                  </a:txBody>
                  <a:tcPr/>
                </a:tc>
                <a:tc>
                  <a:txBody>
                    <a:bodyPr/>
                    <a:lstStyle/>
                    <a:p>
                      <a:pPr marL="171450" indent="-171450">
                        <a:buFont typeface="Arial"/>
                        <a:buChar char="•"/>
                      </a:pPr>
                      <a:r>
                        <a:rPr lang="en-US" sz="900" b="0" dirty="0" smtClean="0"/>
                        <a:t>This area can be a wise investment for cities. A collaboration could demonstrate the market opportunity</a:t>
                      </a:r>
                    </a:p>
                    <a:p>
                      <a:pPr marL="171450" indent="-171450">
                        <a:buFont typeface="Arial"/>
                        <a:buChar char="•"/>
                      </a:pPr>
                      <a:r>
                        <a:rPr lang="en-US" sz="900" b="0" dirty="0" smtClean="0"/>
                        <a:t>Can be thought through in terms of tool building for the public – you have </a:t>
                      </a:r>
                      <a:r>
                        <a:rPr lang="en-US" sz="900" b="1" dirty="0" smtClean="0"/>
                        <a:t>to show that the uptake is there</a:t>
                      </a:r>
                    </a:p>
                    <a:p>
                      <a:pPr marL="171450" indent="-171450">
                        <a:buFont typeface="Arial"/>
                        <a:buChar char="•"/>
                      </a:pPr>
                      <a:r>
                        <a:rPr lang="en-US" sz="900" b="0" dirty="0" smtClean="0"/>
                        <a:t>Combining civic engagement with sustainability is a great route to behavior change. </a:t>
                      </a:r>
                      <a:r>
                        <a:rPr lang="en-US" sz="900" b="1" dirty="0" smtClean="0"/>
                        <a:t>Cities need to think differently on how they think about sustainability goals – how to turn them into individual decisions in individual lives. </a:t>
                      </a:r>
                    </a:p>
                  </a:txBody>
                  <a:tcPr/>
                </a:tc>
              </a:tr>
              <a:tr h="237067">
                <a:tc>
                  <a:txBody>
                    <a:bodyPr/>
                    <a:lstStyle/>
                    <a:p>
                      <a:pPr marL="171450" indent="-171450">
                        <a:buFont typeface="Arial"/>
                        <a:buChar char="•"/>
                      </a:pPr>
                      <a:r>
                        <a:rPr lang="en-US" sz="900" i="1" dirty="0" smtClean="0"/>
                        <a:t>Advice for cities on open data, long term maintenance, etc.</a:t>
                      </a:r>
                    </a:p>
                  </a:txBody>
                  <a:tcPr/>
                </a:tc>
                <a:tc>
                  <a:txBody>
                    <a:bodyPr/>
                    <a:lstStyle/>
                    <a:p>
                      <a:pPr marL="171450" indent="-171450">
                        <a:buFont typeface="Arial"/>
                        <a:buChar char="•"/>
                      </a:pPr>
                      <a:r>
                        <a:rPr lang="en-US" sz="900" b="0" dirty="0" smtClean="0"/>
                        <a:t>We need to think of these things as products: the only way these things have impact is when there is someone / something behind it, consumed with the metrics of it. We need to get over the fear of ownership if we want real impact </a:t>
                      </a:r>
                    </a:p>
                    <a:p>
                      <a:pPr marL="171450" indent="-171450">
                        <a:buFont typeface="Arial"/>
                        <a:buChar char="•"/>
                      </a:pPr>
                      <a:r>
                        <a:rPr lang="en-US" sz="900" b="0" dirty="0" smtClean="0"/>
                        <a:t>There is nothing wrong with ownership. We need to </a:t>
                      </a:r>
                      <a:r>
                        <a:rPr lang="en-US" sz="900" b="1" dirty="0" smtClean="0"/>
                        <a:t>understand that this is just like any other service we do, and budget</a:t>
                      </a:r>
                    </a:p>
                  </a:txBody>
                  <a:tcPr/>
                </a:tc>
              </a:tr>
              <a:tr h="264160">
                <a:tc>
                  <a:txBody>
                    <a:bodyPr/>
                    <a:lstStyle/>
                    <a:p>
                      <a:pPr marL="171450" indent="-171450">
                        <a:buFont typeface="Arial"/>
                        <a:buChar char="•"/>
                      </a:pPr>
                      <a:r>
                        <a:rPr lang="en-US" sz="900" i="1" dirty="0" smtClean="0"/>
                        <a:t>Access</a:t>
                      </a:r>
                      <a:r>
                        <a:rPr lang="en-US" sz="900" i="1" baseline="0" dirty="0" smtClean="0"/>
                        <a:t> to m</a:t>
                      </a:r>
                      <a:r>
                        <a:rPr lang="en-US" sz="900" i="1" dirty="0" smtClean="0"/>
                        <a:t>ulti-city</a:t>
                      </a:r>
                      <a:r>
                        <a:rPr lang="en-US" sz="900" i="1" baseline="0" dirty="0" smtClean="0"/>
                        <a:t> perspective</a:t>
                      </a:r>
                      <a:endParaRPr lang="en-US" sz="900" i="1" dirty="0" smtClean="0"/>
                    </a:p>
                  </a:txBody>
                  <a:tcPr/>
                </a:tc>
                <a:tc>
                  <a:txBody>
                    <a:bodyPr/>
                    <a:lstStyle/>
                    <a:p>
                      <a:pPr marL="171450" indent="-171450">
                        <a:buFont typeface="Arial"/>
                        <a:buChar char="•"/>
                      </a:pPr>
                      <a:r>
                        <a:rPr lang="en-US" sz="900" b="0" dirty="0" smtClean="0"/>
                        <a:t>There is huge opportunity for impact in the multi-city context. Finding regional collaboration opportunities needs to be part of the conversation. </a:t>
                      </a:r>
                      <a:r>
                        <a:rPr lang="en-US" sz="900" b="1" dirty="0" smtClean="0"/>
                        <a:t>There needs to be tech hubs in big regional cities that smaller cities can work with </a:t>
                      </a:r>
                    </a:p>
                  </a:txBody>
                  <a:tcPr/>
                </a:tc>
              </a:tr>
            </a:tbl>
          </a:graphicData>
        </a:graphic>
      </p:graphicFrame>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dirty="0" smtClean="0"/>
              <a:t>USDN Civic Technology Scan</a:t>
            </a:r>
            <a:endParaRPr lang="en-US" dirty="0"/>
          </a:p>
        </p:txBody>
      </p:sp>
      <p:sp>
        <p:nvSpPr>
          <p:cNvPr id="9" name="Slide Number Placeholder 8"/>
          <p:cNvSpPr>
            <a:spLocks noGrp="1"/>
          </p:cNvSpPr>
          <p:nvPr>
            <p:ph type="sldNum" sz="quarter" idx="12"/>
          </p:nvPr>
        </p:nvSpPr>
        <p:spPr/>
        <p:txBody>
          <a:bodyPr/>
          <a:lstStyle/>
          <a:p>
            <a:fld id="{D6CC888B-D9F9-4E54-B722-F151A9F45E95}" type="slidenum">
              <a:rPr lang="en-US" smtClean="0"/>
              <a:t>26</a:t>
            </a:fld>
            <a:endParaRPr lang="en-US"/>
          </a:p>
        </p:txBody>
      </p:sp>
      <p:pic>
        <p:nvPicPr>
          <p:cNvPr id="2" name="Picture 1"/>
          <p:cNvPicPr>
            <a:picLocks noChangeAspect="1"/>
          </p:cNvPicPr>
          <p:nvPr/>
        </p:nvPicPr>
        <p:blipFill rotWithShape="1">
          <a:blip r:embed="rId3"/>
          <a:srcRect l="3759" t="20968" r="5380" b="21613"/>
          <a:stretch/>
        </p:blipFill>
        <p:spPr>
          <a:xfrm>
            <a:off x="434158" y="70801"/>
            <a:ext cx="1428509" cy="584540"/>
          </a:xfrm>
          <a:prstGeom prst="rect">
            <a:avLst/>
          </a:prstGeom>
        </p:spPr>
      </p:pic>
    </p:spTree>
    <p:extLst>
      <p:ext uri="{BB962C8B-B14F-4D97-AF65-F5344CB8AC3E}">
        <p14:creationId xmlns:p14="http://schemas.microsoft.com/office/powerpoint/2010/main" val="42676068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135225" y="70801"/>
            <a:ext cx="5154574" cy="584540"/>
          </a:xfrm>
        </p:spPr>
        <p:txBody>
          <a:bodyPr/>
          <a:lstStyle/>
          <a:p>
            <a:r>
              <a:rPr lang="en-US" dirty="0" smtClean="0"/>
              <a:t>Clara Brenner, </a:t>
            </a:r>
            <a:r>
              <a:rPr lang="en-US" sz="1200" dirty="0" err="1" smtClean="0"/>
              <a:t>www.tumml.org</a:t>
            </a:r>
            <a:endParaRPr lang="en-US" dirty="0"/>
          </a:p>
        </p:txBody>
      </p:sp>
      <p:graphicFrame>
        <p:nvGraphicFramePr>
          <p:cNvPr id="28" name="Content Placeholder 27"/>
          <p:cNvGraphicFramePr>
            <a:graphicFrameLocks noGrp="1"/>
          </p:cNvGraphicFramePr>
          <p:nvPr>
            <p:ph sz="half" idx="2"/>
            <p:extLst>
              <p:ext uri="{D42A27DB-BD31-4B8C-83A1-F6EECF244321}">
                <p14:modId xmlns:p14="http://schemas.microsoft.com/office/powerpoint/2010/main" val="3714526903"/>
              </p:ext>
            </p:extLst>
          </p:nvPr>
        </p:nvGraphicFramePr>
        <p:xfrm>
          <a:off x="116478" y="688465"/>
          <a:ext cx="8938470" cy="5824094"/>
        </p:xfrm>
        <a:graphic>
          <a:graphicData uri="http://schemas.openxmlformats.org/drawingml/2006/table">
            <a:tbl>
              <a:tblPr firstRow="1" bandRow="1">
                <a:tableStyleId>{5C22544A-7EE6-4342-B048-85BDC9FD1C3A}</a:tableStyleId>
              </a:tblPr>
              <a:tblGrid>
                <a:gridCol w="2000189"/>
                <a:gridCol w="6938281"/>
              </a:tblGrid>
              <a:tr h="290116">
                <a:tc>
                  <a:txBody>
                    <a:bodyPr/>
                    <a:lstStyle/>
                    <a:p>
                      <a:pPr algn="l"/>
                      <a:r>
                        <a:rPr lang="en-US" sz="900" dirty="0" smtClean="0"/>
                        <a:t>Inquiry Category</a:t>
                      </a:r>
                      <a:endParaRPr lang="en-US" sz="9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t>Main Response Points</a:t>
                      </a:r>
                    </a:p>
                  </a:txBody>
                  <a:tcPr/>
                </a:tc>
              </a:tr>
              <a:tr h="524613">
                <a:tc>
                  <a:txBody>
                    <a:bodyPr/>
                    <a:lstStyle/>
                    <a:p>
                      <a:pPr marL="171450" indent="-171450">
                        <a:buFont typeface="Arial"/>
                        <a:buChar char="•"/>
                      </a:pPr>
                      <a:r>
                        <a:rPr lang="en-US" sz="900" i="1" dirty="0" smtClean="0"/>
                        <a:t>Advice to cities contemplating investment in civic technology</a:t>
                      </a:r>
                    </a:p>
                    <a:p>
                      <a:pPr marL="171450" indent="-171450">
                        <a:buFont typeface="Arial"/>
                        <a:buChar char="•"/>
                      </a:pPr>
                      <a:r>
                        <a:rPr lang="en-US" sz="900" i="1" dirty="0" smtClean="0"/>
                        <a:t>How</a:t>
                      </a:r>
                      <a:r>
                        <a:rPr lang="en-US" sz="900" i="1" baseline="0" dirty="0" smtClean="0"/>
                        <a:t> best to adapt processes</a:t>
                      </a:r>
                      <a:endParaRPr lang="en-US" sz="900" i="1" dirty="0" smtClean="0"/>
                    </a:p>
                  </a:txBody>
                  <a:tcPr/>
                </a:tc>
                <a:tc>
                  <a:txBody>
                    <a:bodyPr/>
                    <a:lstStyle/>
                    <a:p>
                      <a:pPr marL="171450" indent="-171450">
                        <a:buFont typeface="Arial"/>
                        <a:buChar char="•"/>
                      </a:pPr>
                      <a:r>
                        <a:rPr lang="en-US" sz="900" b="0" dirty="0" smtClean="0"/>
                        <a:t>Companies that </a:t>
                      </a:r>
                      <a:r>
                        <a:rPr lang="en-US" sz="900" b="0" dirty="0" err="1" smtClean="0"/>
                        <a:t>Tumml</a:t>
                      </a:r>
                      <a:r>
                        <a:rPr lang="en-US" sz="900" b="0" dirty="0" smtClean="0"/>
                        <a:t> works with are not looking to be hired directly by local governments. They may engage with cities in regulatory gray areas or through strategic partnerships (for example: established Chariot and existing Francisco’s Wage Works use paychecks tax-free for commuting). </a:t>
                      </a:r>
                      <a:r>
                        <a:rPr lang="en-US" sz="900" b="1" dirty="0" smtClean="0"/>
                        <a:t>The challenge is finding out where the programs are</a:t>
                      </a:r>
                    </a:p>
                    <a:p>
                      <a:pPr marL="171450" indent="-171450">
                        <a:buFont typeface="Arial"/>
                        <a:buChar char="•"/>
                      </a:pPr>
                      <a:r>
                        <a:rPr lang="en-US" sz="900" b="0" dirty="0" smtClean="0"/>
                        <a:t>Companies </a:t>
                      </a:r>
                      <a:r>
                        <a:rPr lang="en-US" sz="900" b="0" dirty="0" err="1" smtClean="0"/>
                        <a:t>Tumml</a:t>
                      </a:r>
                      <a:r>
                        <a:rPr lang="en-US" sz="900" b="0" dirty="0" smtClean="0"/>
                        <a:t> works with have found </a:t>
                      </a:r>
                      <a:r>
                        <a:rPr lang="en-US" sz="900" b="1" dirty="0" smtClean="0"/>
                        <a:t>more success dealing with government advocates: often times specific city department heads</a:t>
                      </a:r>
                      <a:r>
                        <a:rPr lang="en-US" sz="900" b="0" dirty="0" smtClean="0"/>
                        <a:t> have more sway – for example, working with economic / workforce development heads. The Chief Technology officer is a good place for companies to start engaging, but these folks often have short city lifespans</a:t>
                      </a:r>
                    </a:p>
                  </a:txBody>
                  <a:tcPr/>
                </a:tc>
              </a:tr>
              <a:tr h="779099">
                <a:tc>
                  <a:txBody>
                    <a:bodyPr/>
                    <a:lstStyle/>
                    <a:p>
                      <a:pPr marL="171450" indent="-171450">
                        <a:buFont typeface="Arial"/>
                        <a:buChar char="•"/>
                      </a:pPr>
                      <a:r>
                        <a:rPr lang="en-US" sz="900" i="1" dirty="0" smtClean="0"/>
                        <a:t>Specific challenges the organization is trying to solve </a:t>
                      </a:r>
                    </a:p>
                    <a:p>
                      <a:pPr marL="171450" indent="-171450">
                        <a:buFont typeface="Arial"/>
                        <a:buChar char="•"/>
                      </a:pPr>
                      <a:r>
                        <a:rPr lang="en-US" sz="900" i="1" dirty="0" smtClean="0"/>
                        <a:t>Defining the problem set</a:t>
                      </a:r>
                    </a:p>
                    <a:p>
                      <a:pPr marL="171450" indent="-171450">
                        <a:buFont typeface="Arial"/>
                        <a:buChar char="•"/>
                      </a:pPr>
                      <a:r>
                        <a:rPr lang="en-US" sz="900" i="1" dirty="0" smtClean="0"/>
                        <a:t>Funding the work</a:t>
                      </a:r>
                    </a:p>
                    <a:p>
                      <a:pPr marL="171450" indent="-171450">
                        <a:buFont typeface="Arial"/>
                        <a:buChar char="•"/>
                      </a:pPr>
                      <a:r>
                        <a:rPr lang="en-US" sz="900" i="1" dirty="0" smtClean="0"/>
                        <a:t>How cities can be helpful</a:t>
                      </a:r>
                    </a:p>
                  </a:txBody>
                  <a:tcPr/>
                </a:tc>
                <a:tc>
                  <a:txBody>
                    <a:bodyPr/>
                    <a:lstStyle/>
                    <a:p>
                      <a:pPr marL="171450" indent="-171450">
                        <a:buFont typeface="Arial"/>
                        <a:buChar char="•"/>
                      </a:pPr>
                      <a:r>
                        <a:rPr lang="en-US" sz="900" b="1" dirty="0" smtClean="0"/>
                        <a:t>Cities don’t have much of a play here, but they can be helpful in terms of raising the public profile / integration of</a:t>
                      </a:r>
                      <a:r>
                        <a:rPr lang="en-US" sz="900" b="1" baseline="0" dirty="0" smtClean="0"/>
                        <a:t> </a:t>
                      </a:r>
                      <a:r>
                        <a:rPr lang="en-US" sz="900" b="1" dirty="0" smtClean="0"/>
                        <a:t>companies </a:t>
                      </a:r>
                      <a:r>
                        <a:rPr lang="en-US" sz="900" b="0" dirty="0" smtClean="0"/>
                        <a:t>that are doing good work in the community (i.e.. lend them a public platform and some legitimacy). </a:t>
                      </a:r>
                    </a:p>
                    <a:p>
                      <a:pPr marL="171450" indent="-171450">
                        <a:buFont typeface="Arial"/>
                        <a:buChar char="•"/>
                      </a:pPr>
                      <a:r>
                        <a:rPr lang="en-US" sz="900" b="0" dirty="0" err="1" smtClean="0"/>
                        <a:t>Tumml</a:t>
                      </a:r>
                      <a:r>
                        <a:rPr lang="en-US" sz="900" b="0" dirty="0" smtClean="0"/>
                        <a:t> does not prescribe specific urban tracks like transportation and have companies apply to participate in one of those tracks. Civic tech is difficult for cities to push – which is why the push is coming from the private sector. </a:t>
                      </a:r>
                    </a:p>
                    <a:p>
                      <a:pPr marL="171450" indent="-171450">
                        <a:buFont typeface="Arial"/>
                        <a:buChar char="•"/>
                      </a:pPr>
                      <a:r>
                        <a:rPr lang="en-US" sz="900" b="0" dirty="0" smtClean="0"/>
                        <a:t>Funder investments serve as a market signal. Community start-ups are half as likely to secure seed funding</a:t>
                      </a:r>
                    </a:p>
                  </a:txBody>
                  <a:tcPr/>
                </a:tc>
              </a:tr>
              <a:tr h="491067">
                <a:tc>
                  <a:txBody>
                    <a:bodyPr/>
                    <a:lstStyle/>
                    <a:p>
                      <a:pPr marL="171450" indent="-171450">
                        <a:buFont typeface="Arial"/>
                        <a:buChar char="•"/>
                      </a:pPr>
                      <a:r>
                        <a:rPr lang="en-US" sz="900" i="1" dirty="0" smtClean="0"/>
                        <a:t>Strategic moves to nudge the field towards addressing sustainability</a:t>
                      </a:r>
                    </a:p>
                  </a:txBody>
                  <a:tcPr/>
                </a:tc>
                <a:tc>
                  <a:txBody>
                    <a:bodyPr/>
                    <a:lstStyle/>
                    <a:p>
                      <a:pPr marL="171450" indent="-171450">
                        <a:buFont typeface="Arial"/>
                        <a:buChar char="•"/>
                      </a:pPr>
                      <a:r>
                        <a:rPr lang="en-US" sz="900" b="0" dirty="0" smtClean="0"/>
                        <a:t>Cities could </a:t>
                      </a:r>
                      <a:r>
                        <a:rPr lang="en-US" sz="900" b="1" dirty="0" smtClean="0"/>
                        <a:t>start by supporting companies that are trying to do this type of work</a:t>
                      </a:r>
                      <a:r>
                        <a:rPr lang="en-US" sz="900" b="0" dirty="0" smtClean="0"/>
                        <a:t>. They could introduce companies to local non-profits, to add legitimacy and facilitate growth. An example of this is dealing with the homelessness challenges every city faces: cities can embrace civic tech in this space early to build tools that are good for them. </a:t>
                      </a:r>
                    </a:p>
                    <a:p>
                      <a:pPr marL="171450" indent="-171450">
                        <a:buFont typeface="Arial"/>
                        <a:buChar char="•"/>
                      </a:pPr>
                      <a:r>
                        <a:rPr lang="en-US" sz="900" b="0" dirty="0" smtClean="0"/>
                        <a:t>Sometimes the civic space in general serves as a “bitching platform” – unless there’s a government side mechanism for response. </a:t>
                      </a:r>
                      <a:r>
                        <a:rPr lang="en-US" sz="900" b="1" dirty="0" smtClean="0"/>
                        <a:t>The key is to find technologies already out there and push them in interesting directions. </a:t>
                      </a:r>
                    </a:p>
                    <a:p>
                      <a:pPr marL="171450" indent="-171450">
                        <a:buFont typeface="Arial"/>
                        <a:buChar char="•"/>
                      </a:pPr>
                      <a:r>
                        <a:rPr lang="en-US" sz="900" b="0" dirty="0" smtClean="0"/>
                        <a:t>Cities can </a:t>
                      </a:r>
                      <a:r>
                        <a:rPr lang="en-US" sz="900" b="1" dirty="0" smtClean="0"/>
                        <a:t>push the industry in sustainable directions and make it easy,</a:t>
                      </a:r>
                      <a:r>
                        <a:rPr lang="en-US" sz="900" b="1" baseline="0" dirty="0" smtClean="0"/>
                        <a:t> </a:t>
                      </a:r>
                      <a:r>
                        <a:rPr lang="en-US" sz="900" b="1" dirty="0" smtClean="0"/>
                        <a:t>but ultimately they will</a:t>
                      </a:r>
                      <a:r>
                        <a:rPr lang="en-US" sz="900" b="1" baseline="0" dirty="0" smtClean="0"/>
                        <a:t> be </a:t>
                      </a:r>
                      <a:r>
                        <a:rPr lang="en-US" sz="900" b="1" dirty="0" smtClean="0"/>
                        <a:t>driven by business </a:t>
                      </a:r>
                    </a:p>
                  </a:txBody>
                  <a:tcPr/>
                </a:tc>
              </a:tr>
              <a:tr h="365760">
                <a:tc>
                  <a:txBody>
                    <a:bodyPr/>
                    <a:lstStyle/>
                    <a:p>
                      <a:pPr marL="171450" indent="-171450">
                        <a:buFont typeface="Arial"/>
                        <a:buChar char="•"/>
                      </a:pPr>
                      <a:r>
                        <a:rPr lang="en-US" sz="900" i="1" dirty="0" smtClean="0"/>
                        <a:t>Data gathering</a:t>
                      </a:r>
                    </a:p>
                    <a:p>
                      <a:pPr marL="171450" indent="-171450">
                        <a:buFont typeface="Arial"/>
                        <a:buChar char="•"/>
                      </a:pPr>
                      <a:r>
                        <a:rPr lang="en-US" sz="900" i="1" dirty="0" smtClean="0"/>
                        <a:t>Revenues, users, impacts</a:t>
                      </a:r>
                    </a:p>
                    <a:p>
                      <a:pPr marL="171450" indent="-171450">
                        <a:buFont typeface="Arial"/>
                        <a:buChar char="•"/>
                      </a:pPr>
                      <a:r>
                        <a:rPr lang="en-US" sz="900" i="1" dirty="0" smtClean="0"/>
                        <a:t>Uses / Findings</a:t>
                      </a:r>
                    </a:p>
                    <a:p>
                      <a:pPr marL="171450" indent="-171450">
                        <a:buFont typeface="Arial"/>
                        <a:buChar char="•"/>
                      </a:pPr>
                      <a:r>
                        <a:rPr lang="en-US" sz="900" i="1" dirty="0" smtClean="0"/>
                        <a:t>Ideas</a:t>
                      </a:r>
                      <a:r>
                        <a:rPr lang="en-US" sz="900" i="1" baseline="0" dirty="0" smtClean="0"/>
                        <a:t> on </a:t>
                      </a:r>
                      <a:r>
                        <a:rPr lang="en-US" sz="900" i="1" dirty="0" smtClean="0"/>
                        <a:t>field movement</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err="1" smtClean="0"/>
                        <a:t>Tumml</a:t>
                      </a:r>
                      <a:r>
                        <a:rPr lang="en-US" sz="900" b="0" dirty="0" smtClean="0"/>
                        <a:t> collects a lot of data to gauge impact. They use traditional business metrics (cities, customers) and also metrics unique to each company. They pick about 4 indicators to track over time.  Business metrics are apples to apples, but comparing across start-ups isn’t as successful. Operational business metrics are important– </a:t>
                      </a:r>
                      <a:r>
                        <a:rPr lang="en-US" sz="900" b="1" dirty="0" smtClean="0"/>
                        <a:t>if you can’t grow, you die</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Start-ups go in and out of business, which is a challenge for cities. </a:t>
                      </a:r>
                      <a:r>
                        <a:rPr lang="en-US" sz="900" b="1" dirty="0" smtClean="0"/>
                        <a:t>The Knight Foundation is shifting funding priorities, and appears to be moving towards place making.  The Sunlight Foundation is funding open data</a:t>
                      </a:r>
                      <a:r>
                        <a:rPr lang="en-US" sz="900" b="0" dirty="0" smtClean="0"/>
                        <a:t>, etc.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Investors don’t want startups with data open sourced because there’s no competitive advantage. This hurts the civic and urban space because the companies are asked to put all the data methods out there (by government and foundations)</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1" baseline="0" dirty="0" smtClean="0"/>
                        <a:t>T</a:t>
                      </a:r>
                      <a:r>
                        <a:rPr lang="en-US" sz="900" b="1" dirty="0" smtClean="0"/>
                        <a:t>hese are projects, not business models. They makes sense for governments, not companies.</a:t>
                      </a:r>
                    </a:p>
                  </a:txBody>
                  <a:tcPr/>
                </a:tc>
              </a:tr>
              <a:tr h="262466">
                <a:tc>
                  <a:txBody>
                    <a:bodyPr/>
                    <a:lstStyle/>
                    <a:p>
                      <a:pPr marL="171450" indent="-171450">
                        <a:buFont typeface="Arial"/>
                        <a:buChar char="•"/>
                      </a:pPr>
                      <a:r>
                        <a:rPr lang="en-US" sz="900" i="1" dirty="0" smtClean="0"/>
                        <a:t>Models cities should consider to advance civic technology</a:t>
                      </a:r>
                    </a:p>
                  </a:txBody>
                  <a:tcPr/>
                </a:tc>
                <a:tc>
                  <a:txBody>
                    <a:bodyPr/>
                    <a:lstStyle/>
                    <a:p>
                      <a:pPr marL="171450" indent="-171450">
                        <a:buFont typeface="Arial"/>
                        <a:buChar char="•"/>
                      </a:pPr>
                      <a:r>
                        <a:rPr lang="en-US" sz="900" b="1" dirty="0" smtClean="0"/>
                        <a:t>Public private partnership that works the best are the ones that find businesses that already exist </a:t>
                      </a:r>
                      <a:r>
                        <a:rPr lang="en-US" sz="900" b="0" dirty="0" smtClean="0"/>
                        <a:t>and have a strong base, and figuring out how the business can leverage their strong suits in the community (i.e., Yelp + health scores)</a:t>
                      </a:r>
                    </a:p>
                  </a:txBody>
                  <a:tcPr/>
                </a:tc>
              </a:tr>
              <a:tr h="360679">
                <a:tc>
                  <a:txBody>
                    <a:bodyPr/>
                    <a:lstStyle/>
                    <a:p>
                      <a:pPr marL="171450" indent="-171450">
                        <a:buFont typeface="Arial"/>
                        <a:buChar char="•"/>
                      </a:pPr>
                      <a:r>
                        <a:rPr lang="en-US" sz="900" i="1" dirty="0" smtClean="0"/>
                        <a:t>Thoughts on business models for civic applications that don’t have a clear revenue stream</a:t>
                      </a:r>
                    </a:p>
                  </a:txBody>
                  <a:tcPr/>
                </a:tc>
                <a:tc>
                  <a:txBody>
                    <a:bodyPr/>
                    <a:lstStyle/>
                    <a:p>
                      <a:pPr marL="171450" indent="-171450">
                        <a:buFont typeface="Arial"/>
                        <a:buChar char="•"/>
                      </a:pPr>
                      <a:r>
                        <a:rPr lang="en-US" sz="900" b="1" dirty="0" smtClean="0"/>
                        <a:t>Not every innovation has to be consumer f</a:t>
                      </a:r>
                      <a:r>
                        <a:rPr lang="en-US" sz="900" b="0" dirty="0" smtClean="0"/>
                        <a:t>acing – Valor Water analytics isn’t and it very successful.  The general public gets that they have to use less water,</a:t>
                      </a:r>
                      <a:r>
                        <a:rPr lang="en-US" sz="900" b="0" baseline="0" dirty="0" smtClean="0"/>
                        <a:t> </a:t>
                      </a:r>
                      <a:r>
                        <a:rPr lang="en-US" sz="900" b="0" dirty="0" smtClean="0"/>
                        <a:t>but we still have a crisis. Water utilities have business model issues. Can civic tech square the circle by digging into data to find cost effective solutions? The general public doesn’t know or care.  </a:t>
                      </a:r>
                    </a:p>
                  </a:txBody>
                  <a:tcPr/>
                </a:tc>
              </a:tr>
              <a:tr h="237067">
                <a:tc>
                  <a:txBody>
                    <a:bodyPr/>
                    <a:lstStyle/>
                    <a:p>
                      <a:pPr marL="171450" indent="-171450">
                        <a:buFont typeface="Arial"/>
                        <a:buChar char="•"/>
                      </a:pPr>
                      <a:r>
                        <a:rPr lang="en-US" sz="900" i="1" dirty="0" smtClean="0"/>
                        <a:t>Advice for cities on open data, long term maintenance, etc.</a:t>
                      </a:r>
                    </a:p>
                  </a:txBody>
                  <a:tcPr/>
                </a:tc>
                <a:tc>
                  <a:txBody>
                    <a:bodyPr/>
                    <a:lstStyle/>
                    <a:p>
                      <a:pPr marL="171450" indent="-171450">
                        <a:buFont typeface="Arial"/>
                        <a:buChar char="•"/>
                      </a:pPr>
                      <a:r>
                        <a:rPr lang="en-US" sz="900" b="0" dirty="0" smtClean="0"/>
                        <a:t>Hearing a lot of movement from the U.S. DOC to create a national standard for federal data, </a:t>
                      </a:r>
                      <a:r>
                        <a:rPr lang="en-US" sz="900" b="1" dirty="0" smtClean="0"/>
                        <a:t>cities can get ahead</a:t>
                      </a:r>
                      <a:r>
                        <a:rPr lang="en-US" sz="900" b="1" baseline="0" dirty="0" smtClean="0"/>
                        <a:t> of this</a:t>
                      </a:r>
                    </a:p>
                    <a:p>
                      <a:pPr marL="171450" indent="-171450">
                        <a:buFont typeface="Arial"/>
                        <a:buChar char="•"/>
                      </a:pPr>
                      <a:r>
                        <a:rPr lang="en-US" sz="900" b="1" dirty="0" smtClean="0"/>
                        <a:t>Cities shouldn’t be in the business of working with start-ups </a:t>
                      </a:r>
                      <a:r>
                        <a:rPr lang="en-US" sz="900" b="0" dirty="0" smtClean="0"/>
                        <a:t>because they aren’t geared to work with uncertainty </a:t>
                      </a:r>
                    </a:p>
                    <a:p>
                      <a:pPr marL="171450" indent="-171450">
                        <a:buFont typeface="Arial"/>
                        <a:buChar char="•"/>
                      </a:pPr>
                      <a:r>
                        <a:rPr lang="en-US" sz="900" b="0" dirty="0" smtClean="0"/>
                        <a:t>The </a:t>
                      </a:r>
                      <a:r>
                        <a:rPr lang="en-US" sz="900" b="1" dirty="0" smtClean="0"/>
                        <a:t>best way to engage with tech community isn’t through start ups in the community, but with the older companies</a:t>
                      </a:r>
                    </a:p>
                  </a:txBody>
                  <a:tcPr/>
                </a:tc>
              </a:tr>
              <a:tr h="264160">
                <a:tc>
                  <a:txBody>
                    <a:bodyPr/>
                    <a:lstStyle/>
                    <a:p>
                      <a:pPr marL="171450" indent="-171450">
                        <a:buFont typeface="Arial"/>
                        <a:buChar char="•"/>
                      </a:pPr>
                      <a:r>
                        <a:rPr lang="en-US" sz="900" i="1" dirty="0" smtClean="0"/>
                        <a:t>Access</a:t>
                      </a:r>
                      <a:r>
                        <a:rPr lang="en-US" sz="900" i="1" baseline="0" dirty="0" smtClean="0"/>
                        <a:t> to m</a:t>
                      </a:r>
                      <a:r>
                        <a:rPr lang="en-US" sz="900" i="1" dirty="0" smtClean="0"/>
                        <a:t>ulti-city</a:t>
                      </a:r>
                      <a:r>
                        <a:rPr lang="en-US" sz="900" i="1" baseline="0" dirty="0" smtClean="0"/>
                        <a:t> perspective</a:t>
                      </a:r>
                      <a:endParaRPr lang="en-US" sz="900" i="1" dirty="0" smtClean="0"/>
                    </a:p>
                  </a:txBody>
                  <a:tcPr/>
                </a:tc>
                <a:tc>
                  <a:txBody>
                    <a:bodyPr/>
                    <a:lstStyle/>
                    <a:p>
                      <a:pPr marL="171450" indent="-171450">
                        <a:buFont typeface="Arial"/>
                        <a:buChar char="•"/>
                      </a:pPr>
                      <a:r>
                        <a:rPr lang="en-US" sz="900" b="0" dirty="0" smtClean="0"/>
                        <a:t>Cities are helpful in terms of attracting innovators and raising awareness around good urban innovations, </a:t>
                      </a:r>
                      <a:r>
                        <a:rPr lang="en-US" sz="900" b="1" dirty="0" smtClean="0"/>
                        <a:t>but multi-city government perspectives are not necessarily that helpful for the kinds of startups</a:t>
                      </a:r>
                      <a:r>
                        <a:rPr lang="en-US" sz="900" b="0" dirty="0" smtClean="0"/>
                        <a:t> that </a:t>
                      </a:r>
                      <a:r>
                        <a:rPr lang="en-US" sz="900" b="0" dirty="0" err="1" smtClean="0"/>
                        <a:t>Tumml</a:t>
                      </a:r>
                      <a:r>
                        <a:rPr lang="en-US" sz="900" b="0" dirty="0" smtClean="0"/>
                        <a:t> works with</a:t>
                      </a:r>
                    </a:p>
                  </a:txBody>
                  <a:tcPr/>
                </a:tc>
              </a:tr>
            </a:tbl>
          </a:graphicData>
        </a:graphic>
      </p:graphicFrame>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dirty="0" smtClean="0"/>
              <a:t>USDN Civic Technology Scan</a:t>
            </a:r>
            <a:endParaRPr lang="en-US" dirty="0"/>
          </a:p>
        </p:txBody>
      </p:sp>
      <p:sp>
        <p:nvSpPr>
          <p:cNvPr id="9" name="Slide Number Placeholder 8"/>
          <p:cNvSpPr>
            <a:spLocks noGrp="1"/>
          </p:cNvSpPr>
          <p:nvPr>
            <p:ph type="sldNum" sz="quarter" idx="12"/>
          </p:nvPr>
        </p:nvSpPr>
        <p:spPr/>
        <p:txBody>
          <a:bodyPr/>
          <a:lstStyle/>
          <a:p>
            <a:fld id="{D6CC888B-D9F9-4E54-B722-F151A9F45E95}" type="slidenum">
              <a:rPr lang="en-US" smtClean="0"/>
              <a:t>27</a:t>
            </a:fld>
            <a:endParaRPr lang="en-US"/>
          </a:p>
        </p:txBody>
      </p:sp>
      <p:pic>
        <p:nvPicPr>
          <p:cNvPr id="3" name="Picture 2"/>
          <p:cNvPicPr>
            <a:picLocks noChangeAspect="1"/>
          </p:cNvPicPr>
          <p:nvPr/>
        </p:nvPicPr>
        <p:blipFill>
          <a:blip r:embed="rId3"/>
          <a:stretch>
            <a:fillRect/>
          </a:stretch>
        </p:blipFill>
        <p:spPr>
          <a:xfrm>
            <a:off x="393700" y="70801"/>
            <a:ext cx="1604433" cy="613076"/>
          </a:xfrm>
          <a:prstGeom prst="rect">
            <a:avLst/>
          </a:prstGeom>
        </p:spPr>
      </p:pic>
    </p:spTree>
    <p:extLst>
      <p:ext uri="{BB962C8B-B14F-4D97-AF65-F5344CB8AC3E}">
        <p14:creationId xmlns:p14="http://schemas.microsoft.com/office/powerpoint/2010/main" val="18505954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2135225" y="70801"/>
            <a:ext cx="5154574" cy="584540"/>
          </a:xfrm>
        </p:spPr>
        <p:txBody>
          <a:bodyPr/>
          <a:lstStyle/>
          <a:p>
            <a:r>
              <a:rPr lang="en-US" dirty="0" smtClean="0"/>
              <a:t>Waldo </a:t>
            </a:r>
            <a:r>
              <a:rPr lang="en-US" dirty="0" err="1" smtClean="0"/>
              <a:t>Jaquith</a:t>
            </a:r>
            <a:r>
              <a:rPr lang="en-US" dirty="0" smtClean="0"/>
              <a:t>, </a:t>
            </a:r>
            <a:r>
              <a:rPr lang="en-US" sz="1200" dirty="0" err="1" smtClean="0"/>
              <a:t>www.usopendata.org</a:t>
            </a:r>
            <a:endParaRPr lang="en-US" dirty="0"/>
          </a:p>
        </p:txBody>
      </p:sp>
      <p:graphicFrame>
        <p:nvGraphicFramePr>
          <p:cNvPr id="28" name="Content Placeholder 27"/>
          <p:cNvGraphicFramePr>
            <a:graphicFrameLocks noGrp="1"/>
          </p:cNvGraphicFramePr>
          <p:nvPr>
            <p:ph sz="half" idx="2"/>
            <p:extLst>
              <p:ext uri="{D42A27DB-BD31-4B8C-83A1-F6EECF244321}">
                <p14:modId xmlns:p14="http://schemas.microsoft.com/office/powerpoint/2010/main" val="438476949"/>
              </p:ext>
            </p:extLst>
          </p:nvPr>
        </p:nvGraphicFramePr>
        <p:xfrm>
          <a:off x="116478" y="688465"/>
          <a:ext cx="8938470" cy="5685075"/>
        </p:xfrm>
        <a:graphic>
          <a:graphicData uri="http://schemas.openxmlformats.org/drawingml/2006/table">
            <a:tbl>
              <a:tblPr firstRow="1" bandRow="1">
                <a:tableStyleId>{5C22544A-7EE6-4342-B048-85BDC9FD1C3A}</a:tableStyleId>
              </a:tblPr>
              <a:tblGrid>
                <a:gridCol w="2000189"/>
                <a:gridCol w="6938281"/>
              </a:tblGrid>
              <a:tr h="290116">
                <a:tc>
                  <a:txBody>
                    <a:bodyPr/>
                    <a:lstStyle/>
                    <a:p>
                      <a:pPr algn="l"/>
                      <a:r>
                        <a:rPr lang="en-US" sz="900" dirty="0" smtClean="0"/>
                        <a:t>Inquiry Category</a:t>
                      </a:r>
                      <a:endParaRPr lang="en-US" sz="9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dirty="0" smtClean="0"/>
                        <a:t>Main Response Points</a:t>
                      </a:r>
                    </a:p>
                  </a:txBody>
                  <a:tcPr/>
                </a:tc>
              </a:tr>
              <a:tr h="524613">
                <a:tc>
                  <a:txBody>
                    <a:bodyPr/>
                    <a:lstStyle/>
                    <a:p>
                      <a:pPr marL="171450" indent="-171450">
                        <a:buFont typeface="Arial"/>
                        <a:buChar char="•"/>
                      </a:pPr>
                      <a:r>
                        <a:rPr lang="en-US" sz="900" i="1" dirty="0" smtClean="0"/>
                        <a:t>Advice to cities contemplating investment in civic technology</a:t>
                      </a:r>
                    </a:p>
                    <a:p>
                      <a:pPr marL="171450" indent="-171450">
                        <a:buFont typeface="Arial"/>
                        <a:buChar char="•"/>
                      </a:pPr>
                      <a:r>
                        <a:rPr lang="en-US" sz="900" i="1" dirty="0" smtClean="0"/>
                        <a:t>How</a:t>
                      </a:r>
                      <a:r>
                        <a:rPr lang="en-US" sz="900" i="1" baseline="0" dirty="0" smtClean="0"/>
                        <a:t> best to adapt processes</a:t>
                      </a:r>
                      <a:endParaRPr lang="en-US" sz="900" i="1" dirty="0" smtClean="0"/>
                    </a:p>
                  </a:txBody>
                  <a:tcPr/>
                </a:tc>
                <a:tc>
                  <a:txBody>
                    <a:bodyPr/>
                    <a:lstStyle/>
                    <a:p>
                      <a:pPr marL="171450" indent="-171450">
                        <a:buFont typeface="Arial"/>
                        <a:buChar char="•"/>
                      </a:pPr>
                      <a:r>
                        <a:rPr lang="en-US" sz="900" b="0" dirty="0" smtClean="0"/>
                        <a:t>Think of CT (open data, service platforms, public facing applications) as problem solving </a:t>
                      </a:r>
                      <a:r>
                        <a:rPr lang="en-US" sz="900" b="1" dirty="0" smtClean="0"/>
                        <a:t>tools that can answer strategic objectives rather than approaching it from the mind set of “we’d better figure out what this is and then get some”</a:t>
                      </a:r>
                    </a:p>
                    <a:p>
                      <a:pPr marL="171450" indent="-171450">
                        <a:buFont typeface="Arial"/>
                        <a:buChar char="•"/>
                      </a:pPr>
                      <a:r>
                        <a:rPr lang="en-US" sz="900" b="1" dirty="0" smtClean="0"/>
                        <a:t>Start easy:</a:t>
                      </a:r>
                      <a:r>
                        <a:rPr lang="en-US" sz="900" b="1" baseline="0" dirty="0" smtClean="0"/>
                        <a:t> a</a:t>
                      </a:r>
                      <a:r>
                        <a:rPr lang="en-US" sz="900" b="1" dirty="0" smtClean="0"/>
                        <a:t>ny data a city produces routinely </a:t>
                      </a:r>
                      <a:r>
                        <a:rPr lang="en-US" sz="900" b="0" dirty="0" smtClean="0"/>
                        <a:t>(and isn’t sensitive) can be a good gateway. This could be the list of businesses with licenses, bus lines, etc. Someone could do something with it, and that’s (ideally) a win for the city</a:t>
                      </a:r>
                    </a:p>
                  </a:txBody>
                  <a:tcPr/>
                </a:tc>
              </a:tr>
              <a:tr h="779099">
                <a:tc>
                  <a:txBody>
                    <a:bodyPr/>
                    <a:lstStyle/>
                    <a:p>
                      <a:pPr marL="171450" indent="-171450">
                        <a:buFont typeface="Arial"/>
                        <a:buChar char="•"/>
                      </a:pPr>
                      <a:r>
                        <a:rPr lang="en-US" sz="900" i="1" dirty="0" smtClean="0"/>
                        <a:t>Specific challenges the organization is trying to solve </a:t>
                      </a:r>
                    </a:p>
                    <a:p>
                      <a:pPr marL="171450" indent="-171450">
                        <a:buFont typeface="Arial"/>
                        <a:buChar char="•"/>
                      </a:pPr>
                      <a:r>
                        <a:rPr lang="en-US" sz="900" i="1" dirty="0" smtClean="0"/>
                        <a:t>Defining the problem set</a:t>
                      </a:r>
                    </a:p>
                    <a:p>
                      <a:pPr marL="171450" indent="-171450">
                        <a:buFont typeface="Arial"/>
                        <a:buChar char="•"/>
                      </a:pPr>
                      <a:r>
                        <a:rPr lang="en-US" sz="900" i="1" dirty="0" smtClean="0"/>
                        <a:t>Funding the work</a:t>
                      </a:r>
                    </a:p>
                    <a:p>
                      <a:pPr marL="171450" indent="-171450">
                        <a:buFont typeface="Arial"/>
                        <a:buChar char="•"/>
                      </a:pPr>
                      <a:r>
                        <a:rPr lang="en-US" sz="900" i="1" dirty="0" smtClean="0"/>
                        <a:t>How cities can be helpful</a:t>
                      </a:r>
                    </a:p>
                  </a:txBody>
                  <a:tcPr/>
                </a:tc>
                <a:tc>
                  <a:txBody>
                    <a:bodyPr/>
                    <a:lstStyle/>
                    <a:p>
                      <a:pPr marL="171450" indent="-171450">
                        <a:buFont typeface="Arial"/>
                        <a:buChar char="•"/>
                      </a:pPr>
                      <a:r>
                        <a:rPr lang="en-US" sz="900" b="1" dirty="0" smtClean="0"/>
                        <a:t>Data can be seen as a challenge rather than something that can ease life</a:t>
                      </a:r>
                      <a:r>
                        <a:rPr lang="en-US" sz="900" b="0" dirty="0" smtClean="0"/>
                        <a:t>. It’s threatening to say the skill set isn’t there</a:t>
                      </a:r>
                    </a:p>
                    <a:p>
                      <a:pPr marL="171450" indent="-171450">
                        <a:buFont typeface="Arial"/>
                        <a:buChar char="•"/>
                      </a:pPr>
                      <a:r>
                        <a:rPr lang="en-US" sz="900" b="0" dirty="0" smtClean="0"/>
                        <a:t>Instead, the </a:t>
                      </a:r>
                      <a:r>
                        <a:rPr lang="en-US" sz="900" b="1" dirty="0" smtClean="0"/>
                        <a:t>reaction is to say that [new thing] doesn’t fit to the vision, is too expensive</a:t>
                      </a:r>
                      <a:r>
                        <a:rPr lang="en-US" sz="900" b="0" dirty="0" smtClean="0"/>
                        <a:t>, etc.</a:t>
                      </a:r>
                    </a:p>
                    <a:p>
                      <a:pPr marL="171450" indent="-171450">
                        <a:buFont typeface="Arial"/>
                        <a:buChar char="•"/>
                      </a:pPr>
                      <a:r>
                        <a:rPr lang="en-US" sz="900" b="1" dirty="0" smtClean="0"/>
                        <a:t>Many new software applications fail to make the lives of government employees or citizens easier</a:t>
                      </a:r>
                    </a:p>
                    <a:p>
                      <a:pPr marL="171450" indent="-171450">
                        <a:buFont typeface="Arial"/>
                        <a:buChar char="•"/>
                      </a:pPr>
                      <a:r>
                        <a:rPr lang="en-US" sz="900" b="0" dirty="0" smtClean="0"/>
                        <a:t>For example: one project Waldo worked on was with a state electoral board to aggregate registered voter data and explore it for trends. They wanted to see if they could atomize the data and publish as bulk data for each precinct. One of the IT guys asked that if this work went well, then what? Then the data is available, people do great things, etc., but it’s not in anyone’s job title. There was no promotion, no raise, no positive life effect / incentive. But if it goes badly, then he’s on the line – publically humiliated, fired. </a:t>
                      </a:r>
                      <a:r>
                        <a:rPr lang="en-US" sz="900" b="1" dirty="0" smtClean="0"/>
                        <a:t>Best case: nothing. Worst case, fired. </a:t>
                      </a:r>
                    </a:p>
                    <a:p>
                      <a:pPr marL="171450" indent="-171450">
                        <a:buFont typeface="Arial"/>
                        <a:buChar char="•"/>
                      </a:pPr>
                      <a:r>
                        <a:rPr lang="en-US" sz="900" b="1" dirty="0" smtClean="0"/>
                        <a:t>Small cities love the capacity to upload all their FOIA requests </a:t>
                      </a:r>
                      <a:r>
                        <a:rPr lang="en-US" sz="900" b="0" dirty="0" smtClean="0"/>
                        <a:t>for anyone to download. It saves valuable staff time</a:t>
                      </a:r>
                    </a:p>
                    <a:p>
                      <a:pPr marL="171450" indent="-171450">
                        <a:buFont typeface="Arial"/>
                        <a:buChar char="•"/>
                      </a:pPr>
                      <a:r>
                        <a:rPr lang="en-US" sz="900" b="0" dirty="0" smtClean="0"/>
                        <a:t>Open information can lead to open data. The case needs to be made for </a:t>
                      </a:r>
                      <a:r>
                        <a:rPr lang="en-US" sz="900" b="1" dirty="0" smtClean="0"/>
                        <a:t>how it is saving and/or making jobs better </a:t>
                      </a:r>
                    </a:p>
                  </a:txBody>
                  <a:tcPr/>
                </a:tc>
              </a:tr>
              <a:tr h="491067">
                <a:tc>
                  <a:txBody>
                    <a:bodyPr/>
                    <a:lstStyle/>
                    <a:p>
                      <a:pPr marL="171450" indent="-171450">
                        <a:buFont typeface="Arial"/>
                        <a:buChar char="•"/>
                      </a:pPr>
                      <a:r>
                        <a:rPr lang="en-US" sz="900" i="1" dirty="0" smtClean="0"/>
                        <a:t>Strategic moves to nudge the field towards addressing sustainability</a:t>
                      </a:r>
                    </a:p>
                  </a:txBody>
                  <a:tcPr/>
                </a:tc>
                <a:tc>
                  <a:txBody>
                    <a:bodyPr/>
                    <a:lstStyle/>
                    <a:p>
                      <a:pPr marL="171450" indent="-171450">
                        <a:buFont typeface="Arial"/>
                        <a:buChar char="•"/>
                      </a:pPr>
                      <a:r>
                        <a:rPr lang="en-US" sz="900" b="0" dirty="0" smtClean="0"/>
                        <a:t>What if a city wants a social service that doesn’t have a business case? This is hard. It’s dangerous to say cities should only release data that can generate revenue. </a:t>
                      </a:r>
                      <a:r>
                        <a:rPr lang="en-US" sz="900" b="1" dirty="0" smtClean="0"/>
                        <a:t>Cities have to address problems with an end user who pay</a:t>
                      </a:r>
                      <a:endParaRPr lang="en-US" sz="900" b="0" dirty="0" smtClean="0"/>
                    </a:p>
                    <a:p>
                      <a:pPr marL="171450" indent="-171450">
                        <a:buFont typeface="Arial"/>
                        <a:buChar char="•"/>
                      </a:pPr>
                      <a:r>
                        <a:rPr lang="en-US" sz="900" b="0" dirty="0" smtClean="0"/>
                        <a:t>For example, homelessness: there needs to be Apps to find shelters. </a:t>
                      </a:r>
                      <a:r>
                        <a:rPr lang="en-US" sz="900" b="1" dirty="0" smtClean="0"/>
                        <a:t>These are harder sells to the tech community</a:t>
                      </a:r>
                      <a:endParaRPr lang="en-US" sz="900" b="0" dirty="0" smtClean="0"/>
                    </a:p>
                    <a:p>
                      <a:pPr marL="171450" indent="-171450">
                        <a:buFont typeface="Arial"/>
                        <a:buChar char="•"/>
                      </a:pPr>
                      <a:r>
                        <a:rPr lang="en-US" sz="900" b="0" dirty="0" smtClean="0"/>
                        <a:t>Generally, it’s way better to say an App can close holes in the budget</a:t>
                      </a:r>
                    </a:p>
                  </a:txBody>
                  <a:tcPr/>
                </a:tc>
              </a:tr>
              <a:tr h="365760">
                <a:tc>
                  <a:txBody>
                    <a:bodyPr/>
                    <a:lstStyle/>
                    <a:p>
                      <a:pPr marL="171450" indent="-171450">
                        <a:buFont typeface="Arial"/>
                        <a:buChar char="•"/>
                      </a:pPr>
                      <a:r>
                        <a:rPr lang="en-US" sz="900" i="1" dirty="0" smtClean="0"/>
                        <a:t>Data gathering</a:t>
                      </a:r>
                    </a:p>
                    <a:p>
                      <a:pPr marL="171450" indent="-171450">
                        <a:buFont typeface="Arial"/>
                        <a:buChar char="•"/>
                      </a:pPr>
                      <a:r>
                        <a:rPr lang="en-US" sz="900" i="1" dirty="0" smtClean="0"/>
                        <a:t>Revenues, users, impacts</a:t>
                      </a:r>
                    </a:p>
                    <a:p>
                      <a:pPr marL="171450" indent="-171450">
                        <a:buFont typeface="Arial"/>
                        <a:buChar char="•"/>
                      </a:pPr>
                      <a:r>
                        <a:rPr lang="en-US" sz="900" i="1" dirty="0" smtClean="0"/>
                        <a:t>Uses / Findings</a:t>
                      </a:r>
                    </a:p>
                    <a:p>
                      <a:pPr marL="171450" indent="-171450">
                        <a:buFont typeface="Arial"/>
                        <a:buChar char="•"/>
                      </a:pPr>
                      <a:r>
                        <a:rPr lang="en-US" sz="900" i="1" dirty="0" smtClean="0"/>
                        <a:t>Ideas</a:t>
                      </a:r>
                      <a:r>
                        <a:rPr lang="en-US" sz="900" i="1" baseline="0" dirty="0" smtClean="0"/>
                        <a:t> on </a:t>
                      </a:r>
                      <a:r>
                        <a:rPr lang="en-US" sz="900" i="1" dirty="0" smtClean="0"/>
                        <a:t>field movement</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City government employees are rational people. Waldo always assumes that any objection to tech is based on rationale developed from experience. He has yet to encounter any who haven’t had reasons for reluctance or skepticism</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So when the industry tells him that cities are slow and stubborn, he thinks that </a:t>
                      </a:r>
                      <a:r>
                        <a:rPr lang="en-US" sz="900" b="1" dirty="0" smtClean="0"/>
                        <a:t>perhaps the messaging around tech / open data is actually the issue</a:t>
                      </a:r>
                      <a:r>
                        <a:rPr lang="en-US" sz="900" b="0" dirty="0" smtClean="0"/>
                        <a:t>. Much more compelling is a demonstration of how it can solve problems / ease life.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For example: if you just provide a list of registered business, then it’s possible for someone to discover lost revenue.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b="0" dirty="0" smtClean="0"/>
                        <a:t>Open data incentives aren’t well articulated, because the </a:t>
                      </a:r>
                      <a:r>
                        <a:rPr lang="en-US" sz="900" b="1" dirty="0" smtClean="0"/>
                        <a:t>idea of putting a price-savings on it hasn’t been developed</a:t>
                      </a:r>
                    </a:p>
                  </a:txBody>
                  <a:tcPr/>
                </a:tc>
              </a:tr>
              <a:tr h="262466">
                <a:tc>
                  <a:txBody>
                    <a:bodyPr/>
                    <a:lstStyle/>
                    <a:p>
                      <a:pPr marL="171450" indent="-171450">
                        <a:buFont typeface="Arial"/>
                        <a:buChar char="•"/>
                      </a:pPr>
                      <a:r>
                        <a:rPr lang="en-US" sz="900" i="1" dirty="0" smtClean="0"/>
                        <a:t>Models cities should consider to advance civic technology</a:t>
                      </a:r>
                    </a:p>
                  </a:txBody>
                  <a:tcPr/>
                </a:tc>
                <a:tc>
                  <a:txBody>
                    <a:bodyPr/>
                    <a:lstStyle/>
                    <a:p>
                      <a:pPr marL="171450" indent="-171450">
                        <a:buFont typeface="Arial"/>
                        <a:buChar char="•"/>
                      </a:pPr>
                      <a:r>
                        <a:rPr lang="en-US" sz="900" b="1" dirty="0" smtClean="0"/>
                        <a:t>Testing with granting mechanisms is a good place to start </a:t>
                      </a:r>
                      <a:r>
                        <a:rPr lang="en-US" sz="900" b="0" dirty="0" smtClean="0"/>
                        <a:t>making tech a natural part of how governments work</a:t>
                      </a:r>
                    </a:p>
                    <a:p>
                      <a:pPr marL="171450" indent="-171450">
                        <a:buFont typeface="Arial"/>
                        <a:buChar char="•"/>
                      </a:pPr>
                      <a:r>
                        <a:rPr lang="en-US" sz="900" b="0" dirty="0" smtClean="0"/>
                        <a:t>If you are doing something that’s foundation funded, there’s an assumption that a plan is being developed to take it over once the funding is gone. </a:t>
                      </a:r>
                      <a:r>
                        <a:rPr lang="en-US" sz="900" b="1" dirty="0" smtClean="0"/>
                        <a:t>Foundation funds help get things started but are unsustainable without a plan for ownership</a:t>
                      </a:r>
                    </a:p>
                  </a:txBody>
                  <a:tcPr/>
                </a:tc>
              </a:tr>
              <a:tr h="360679">
                <a:tc>
                  <a:txBody>
                    <a:bodyPr/>
                    <a:lstStyle/>
                    <a:p>
                      <a:pPr marL="171450" indent="-171450">
                        <a:buFont typeface="Arial"/>
                        <a:buChar char="•"/>
                      </a:pPr>
                      <a:r>
                        <a:rPr lang="en-US" sz="900" i="1" dirty="0" smtClean="0"/>
                        <a:t>Thoughts on business models for civic applications that don’t have a clear revenue stream</a:t>
                      </a:r>
                    </a:p>
                  </a:txBody>
                  <a:tcPr/>
                </a:tc>
                <a:tc>
                  <a:txBody>
                    <a:bodyPr/>
                    <a:lstStyle/>
                    <a:p>
                      <a:pPr marL="171450" indent="-171450">
                        <a:buFont typeface="Arial"/>
                        <a:buChar char="•"/>
                      </a:pPr>
                      <a:r>
                        <a:rPr lang="en-US" sz="900" b="0" dirty="0" smtClean="0"/>
                        <a:t>This is hard. </a:t>
                      </a:r>
                      <a:r>
                        <a:rPr lang="en-US" sz="900" b="1" dirty="0" smtClean="0"/>
                        <a:t>Reduce the larger abstract issues into dollars if possible. If not, try to find a foundation with a mission that matches the issue, and start there</a:t>
                      </a:r>
                      <a:r>
                        <a:rPr lang="en-US" sz="900" b="0" dirty="0" smtClean="0"/>
                        <a:t>. There’s no real answer to this question. </a:t>
                      </a:r>
                    </a:p>
                  </a:txBody>
                  <a:tcPr/>
                </a:tc>
              </a:tr>
              <a:tr h="237067">
                <a:tc>
                  <a:txBody>
                    <a:bodyPr/>
                    <a:lstStyle/>
                    <a:p>
                      <a:pPr marL="171450" indent="-171450">
                        <a:buFont typeface="Arial"/>
                        <a:buChar char="•"/>
                      </a:pPr>
                      <a:r>
                        <a:rPr lang="en-US" sz="900" i="1" dirty="0" smtClean="0"/>
                        <a:t>Advice for cities on open data, long term maintenance, etc.</a:t>
                      </a:r>
                    </a:p>
                  </a:txBody>
                  <a:tcPr/>
                </a:tc>
                <a:tc>
                  <a:txBody>
                    <a:bodyPr/>
                    <a:lstStyle/>
                    <a:p>
                      <a:pPr marL="171450" indent="-171450">
                        <a:buFont typeface="Arial"/>
                        <a:buChar char="•"/>
                      </a:pPr>
                      <a:r>
                        <a:rPr lang="en-US" sz="900" b="0" dirty="0" smtClean="0"/>
                        <a:t>Jump in. </a:t>
                      </a:r>
                      <a:r>
                        <a:rPr lang="en-US" sz="900" b="1" dirty="0" smtClean="0"/>
                        <a:t>Start with developing a solid platform for open data. See where it goes, </a:t>
                      </a:r>
                      <a:r>
                        <a:rPr lang="en-US" sz="900" b="0" dirty="0" smtClean="0"/>
                        <a:t>look for ways it can ease the lives of citizens and government employees.</a:t>
                      </a:r>
                    </a:p>
                  </a:txBody>
                  <a:tcPr/>
                </a:tc>
              </a:tr>
              <a:tr h="264160">
                <a:tc>
                  <a:txBody>
                    <a:bodyPr/>
                    <a:lstStyle/>
                    <a:p>
                      <a:pPr marL="171450" indent="-171450">
                        <a:buFont typeface="Arial"/>
                        <a:buChar char="•"/>
                      </a:pPr>
                      <a:r>
                        <a:rPr lang="en-US" sz="900" i="1" dirty="0" smtClean="0"/>
                        <a:t>Access</a:t>
                      </a:r>
                      <a:r>
                        <a:rPr lang="en-US" sz="900" i="1" baseline="0" dirty="0" smtClean="0"/>
                        <a:t> to m</a:t>
                      </a:r>
                      <a:r>
                        <a:rPr lang="en-US" sz="900" i="1" dirty="0" smtClean="0"/>
                        <a:t>ulti-city</a:t>
                      </a:r>
                      <a:r>
                        <a:rPr lang="en-US" sz="900" i="1" baseline="0" dirty="0" smtClean="0"/>
                        <a:t> perspective</a:t>
                      </a:r>
                      <a:endParaRPr lang="en-US" sz="900" i="1" dirty="0" smtClean="0"/>
                    </a:p>
                  </a:txBody>
                  <a:tcPr/>
                </a:tc>
                <a:tc>
                  <a:txBody>
                    <a:bodyPr/>
                    <a:lstStyle/>
                    <a:p>
                      <a:pPr marL="171450" indent="-171450">
                        <a:buFont typeface="Arial"/>
                        <a:buChar char="•"/>
                      </a:pPr>
                      <a:r>
                        <a:rPr lang="en-US" sz="900" b="0" dirty="0" smtClean="0"/>
                        <a:t>Don’t write it off yet, but thinks this is premature and too far removed from what US Open Data does – they have a strict focus on open data. Less on “civic tech”</a:t>
                      </a:r>
                    </a:p>
                  </a:txBody>
                  <a:tcPr/>
                </a:tc>
              </a:tr>
            </a:tbl>
          </a:graphicData>
        </a:graphic>
      </p:graphicFrame>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dirty="0" smtClean="0"/>
              <a:t>USDN Civic Technology Scan</a:t>
            </a:r>
            <a:endParaRPr lang="en-US" dirty="0"/>
          </a:p>
        </p:txBody>
      </p:sp>
      <p:sp>
        <p:nvSpPr>
          <p:cNvPr id="9" name="Slide Number Placeholder 8"/>
          <p:cNvSpPr>
            <a:spLocks noGrp="1"/>
          </p:cNvSpPr>
          <p:nvPr>
            <p:ph type="sldNum" sz="quarter" idx="12"/>
          </p:nvPr>
        </p:nvSpPr>
        <p:spPr/>
        <p:txBody>
          <a:bodyPr/>
          <a:lstStyle/>
          <a:p>
            <a:fld id="{D6CC888B-D9F9-4E54-B722-F151A9F45E95}" type="slidenum">
              <a:rPr lang="en-US" smtClean="0"/>
              <a:t>28</a:t>
            </a:fld>
            <a:endParaRPr lang="en-US"/>
          </a:p>
        </p:txBody>
      </p:sp>
      <p:sp>
        <p:nvSpPr>
          <p:cNvPr id="4" name="Rectangle 3"/>
          <p:cNvSpPr/>
          <p:nvPr/>
        </p:nvSpPr>
        <p:spPr>
          <a:xfrm>
            <a:off x="172179" y="178405"/>
            <a:ext cx="1885222" cy="369332"/>
          </a:xfrm>
          <a:prstGeom prst="rect">
            <a:avLst/>
          </a:prstGeom>
          <a:solidFill>
            <a:schemeClr val="bg2">
              <a:lumMod val="50000"/>
            </a:schemeClr>
          </a:solidFill>
        </p:spPr>
        <p:txBody>
          <a:bodyPr wrap="square">
            <a:spAutoFit/>
          </a:bodyPr>
          <a:lstStyle/>
          <a:p>
            <a:r>
              <a:rPr lang="en-US" dirty="0">
                <a:solidFill>
                  <a:srgbClr val="008000"/>
                </a:solidFill>
              </a:rPr>
              <a:t>U.S. </a:t>
            </a:r>
            <a:r>
              <a:rPr lang="en-US" dirty="0">
                <a:solidFill>
                  <a:schemeClr val="bg1"/>
                </a:solidFill>
              </a:rPr>
              <a:t>Open Data</a:t>
            </a:r>
          </a:p>
        </p:txBody>
      </p:sp>
    </p:spTree>
    <p:extLst>
      <p:ext uri="{BB962C8B-B14F-4D97-AF65-F5344CB8AC3E}">
        <p14:creationId xmlns:p14="http://schemas.microsoft.com/office/powerpoint/2010/main" val="6636473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7472" y="237462"/>
            <a:ext cx="6247078" cy="550650"/>
          </a:xfrm>
        </p:spPr>
        <p:txBody>
          <a:bodyPr/>
          <a:lstStyle/>
          <a:p>
            <a:r>
              <a:rPr lang="en-US" dirty="0" smtClean="0"/>
              <a:t>Project Process</a:t>
            </a:r>
            <a:endParaRPr lang="en-US" dirty="0"/>
          </a:p>
        </p:txBody>
      </p:sp>
      <p:sp>
        <p:nvSpPr>
          <p:cNvPr id="3" name="Content Placeholder 2"/>
          <p:cNvSpPr>
            <a:spLocks noGrp="1"/>
          </p:cNvSpPr>
          <p:nvPr>
            <p:ph idx="1"/>
          </p:nvPr>
        </p:nvSpPr>
        <p:spPr>
          <a:xfrm>
            <a:off x="2188881" y="1022118"/>
            <a:ext cx="6607944" cy="5502919"/>
          </a:xfrm>
        </p:spPr>
        <p:txBody>
          <a:bodyPr>
            <a:normAutofit fontScale="77500" lnSpcReduction="20000"/>
          </a:bodyPr>
          <a:lstStyle/>
          <a:p>
            <a:pPr lvl="0"/>
            <a:r>
              <a:rPr lang="en-US" dirty="0" smtClean="0">
                <a:solidFill>
                  <a:schemeClr val="bg1">
                    <a:lumMod val="65000"/>
                  </a:schemeClr>
                </a:solidFill>
              </a:rPr>
              <a:t>Phase I</a:t>
            </a:r>
          </a:p>
          <a:p>
            <a:pPr lvl="0"/>
            <a:r>
              <a:rPr lang="en-US" dirty="0" smtClean="0">
                <a:solidFill>
                  <a:schemeClr val="bg1">
                    <a:lumMod val="65000"/>
                  </a:schemeClr>
                </a:solidFill>
              </a:rPr>
              <a:t>Literature </a:t>
            </a:r>
            <a:r>
              <a:rPr lang="en-US" dirty="0">
                <a:solidFill>
                  <a:schemeClr val="bg1">
                    <a:lumMod val="65000"/>
                  </a:schemeClr>
                </a:solidFill>
              </a:rPr>
              <a:t>review - </a:t>
            </a:r>
            <a:r>
              <a:rPr lang="en-US" dirty="0" smtClean="0">
                <a:solidFill>
                  <a:schemeClr val="bg1">
                    <a:lumMod val="65000"/>
                  </a:schemeClr>
                </a:solidFill>
              </a:rPr>
              <a:t>produce summary and archive, which explains the</a:t>
            </a:r>
            <a:r>
              <a:rPr lang="en-US" dirty="0">
                <a:solidFill>
                  <a:schemeClr val="bg1">
                    <a:lumMod val="65000"/>
                  </a:schemeClr>
                </a:solidFill>
              </a:rPr>
              <a:t>:</a:t>
            </a:r>
            <a:endParaRPr lang="en-US" sz="2000" dirty="0">
              <a:solidFill>
                <a:schemeClr val="bg1">
                  <a:lumMod val="65000"/>
                </a:schemeClr>
              </a:solidFill>
            </a:endParaRPr>
          </a:p>
          <a:p>
            <a:pPr lvl="1"/>
            <a:r>
              <a:rPr lang="en-US" dirty="0">
                <a:solidFill>
                  <a:schemeClr val="bg1">
                    <a:lumMod val="65000"/>
                  </a:schemeClr>
                </a:solidFill>
              </a:rPr>
              <a:t>Current state of civic technology and its application to urban sustainability goals</a:t>
            </a:r>
            <a:endParaRPr lang="en-US" sz="2000" dirty="0">
              <a:solidFill>
                <a:schemeClr val="bg1">
                  <a:lumMod val="65000"/>
                </a:schemeClr>
              </a:solidFill>
            </a:endParaRPr>
          </a:p>
          <a:p>
            <a:pPr lvl="1"/>
            <a:r>
              <a:rPr lang="en-US" dirty="0">
                <a:solidFill>
                  <a:schemeClr val="bg1">
                    <a:lumMod val="65000"/>
                  </a:schemeClr>
                </a:solidFill>
              </a:rPr>
              <a:t>Challenges the civic technology field is addressing</a:t>
            </a:r>
            <a:endParaRPr lang="en-US" sz="2000" dirty="0">
              <a:solidFill>
                <a:schemeClr val="bg1">
                  <a:lumMod val="65000"/>
                </a:schemeClr>
              </a:solidFill>
            </a:endParaRPr>
          </a:p>
          <a:p>
            <a:pPr lvl="1"/>
            <a:r>
              <a:rPr lang="en-US" dirty="0">
                <a:solidFill>
                  <a:schemeClr val="bg1">
                    <a:lumMod val="65000"/>
                  </a:schemeClr>
                </a:solidFill>
              </a:rPr>
              <a:t>Opportunities the field has to become more effective</a:t>
            </a:r>
            <a:endParaRPr lang="en-US" sz="2000" dirty="0">
              <a:solidFill>
                <a:schemeClr val="bg1">
                  <a:lumMod val="65000"/>
                </a:schemeClr>
              </a:solidFill>
            </a:endParaRPr>
          </a:p>
          <a:p>
            <a:pPr lvl="1"/>
            <a:r>
              <a:rPr lang="en-US" dirty="0">
                <a:solidFill>
                  <a:schemeClr val="bg1">
                    <a:lumMod val="65000"/>
                  </a:schemeClr>
                </a:solidFill>
              </a:rPr>
              <a:t>How civic technology differentiates/integrates with USDN’s work on Smart Cities</a:t>
            </a:r>
            <a:endParaRPr lang="en-US" sz="2000" dirty="0">
              <a:solidFill>
                <a:schemeClr val="bg1">
                  <a:lumMod val="65000"/>
                </a:schemeClr>
              </a:solidFill>
            </a:endParaRPr>
          </a:p>
          <a:p>
            <a:pPr lvl="1"/>
            <a:r>
              <a:rPr lang="en-US" dirty="0">
                <a:solidFill>
                  <a:schemeClr val="bg1">
                    <a:lumMod val="65000"/>
                  </a:schemeClr>
                </a:solidFill>
              </a:rPr>
              <a:t>Potential partners in the civic technology space (NGO’s, funders, civic tech developers, etc.)</a:t>
            </a:r>
            <a:endParaRPr lang="en-US" sz="2000" dirty="0">
              <a:solidFill>
                <a:schemeClr val="bg1">
                  <a:lumMod val="65000"/>
                </a:schemeClr>
              </a:solidFill>
            </a:endParaRPr>
          </a:p>
          <a:p>
            <a:pPr lvl="0"/>
            <a:r>
              <a:rPr lang="en-US" dirty="0" smtClean="0">
                <a:solidFill>
                  <a:schemeClr val="tx1"/>
                </a:solidFill>
              </a:rPr>
              <a:t>Phase II</a:t>
            </a:r>
          </a:p>
          <a:p>
            <a:pPr lvl="1"/>
            <a:r>
              <a:rPr lang="en-US" dirty="0" smtClean="0">
                <a:solidFill>
                  <a:schemeClr val="tx1"/>
                </a:solidFill>
              </a:rPr>
              <a:t>Draft </a:t>
            </a:r>
            <a:r>
              <a:rPr lang="en-US" dirty="0">
                <a:solidFill>
                  <a:schemeClr val="tx1"/>
                </a:solidFill>
              </a:rPr>
              <a:t>and present findings from the literature review, interviews, and survey responses to the project advisory team </a:t>
            </a:r>
            <a:endParaRPr lang="en-US" sz="2000" dirty="0">
              <a:solidFill>
                <a:schemeClr val="tx1"/>
              </a:solidFill>
            </a:endParaRPr>
          </a:p>
          <a:p>
            <a:pPr lvl="2"/>
            <a:r>
              <a:rPr lang="en-US" dirty="0">
                <a:solidFill>
                  <a:schemeClr val="tx1"/>
                </a:solidFill>
              </a:rPr>
              <a:t>Identify gaps in information that must be filled </a:t>
            </a:r>
            <a:endParaRPr lang="en-US" sz="2000" dirty="0">
              <a:solidFill>
                <a:schemeClr val="tx1"/>
              </a:solidFill>
            </a:endParaRPr>
          </a:p>
          <a:p>
            <a:pPr lvl="1"/>
            <a:r>
              <a:rPr lang="en-US" dirty="0">
                <a:solidFill>
                  <a:schemeClr val="tx1"/>
                </a:solidFill>
              </a:rPr>
              <a:t>Capture group feedback around a set of findings and potential recommendations, which will inform a set of final recommendations </a:t>
            </a:r>
            <a:endParaRPr lang="en-US" sz="2000" dirty="0">
              <a:solidFill>
                <a:schemeClr val="tx1"/>
              </a:solidFill>
            </a:endParaRPr>
          </a:p>
          <a:p>
            <a:pPr lvl="1"/>
            <a:r>
              <a:rPr lang="en-US" dirty="0" smtClean="0">
                <a:solidFill>
                  <a:schemeClr val="tx1"/>
                </a:solidFill>
              </a:rPr>
              <a:t>Identification </a:t>
            </a:r>
            <a:r>
              <a:rPr lang="en-US" dirty="0">
                <a:solidFill>
                  <a:schemeClr val="tx1"/>
                </a:solidFill>
              </a:rPr>
              <a:t>of a proposed role for USDN to support members as the field of civic technology matures:</a:t>
            </a:r>
            <a:endParaRPr lang="en-US" sz="2000" dirty="0">
              <a:solidFill>
                <a:schemeClr val="tx1"/>
              </a:solidFill>
            </a:endParaRPr>
          </a:p>
          <a:p>
            <a:pPr lvl="2"/>
            <a:r>
              <a:rPr lang="en-US" dirty="0">
                <a:solidFill>
                  <a:schemeClr val="tx1"/>
                </a:solidFill>
              </a:rPr>
              <a:t>To what extent if any should the Innovation Fund or other USDN mechanisms be used?</a:t>
            </a:r>
            <a:endParaRPr lang="en-US" sz="2000" dirty="0">
              <a:solidFill>
                <a:schemeClr val="tx1"/>
              </a:solidFill>
            </a:endParaRPr>
          </a:p>
          <a:p>
            <a:pPr lvl="2"/>
            <a:r>
              <a:rPr lang="en-US" dirty="0">
                <a:solidFill>
                  <a:schemeClr val="tx1"/>
                </a:solidFill>
              </a:rPr>
              <a:t>To what extent should USDN “own” civic technology projects?</a:t>
            </a:r>
            <a:endParaRPr lang="en-US" sz="2000" dirty="0">
              <a:solidFill>
                <a:schemeClr val="tx1"/>
              </a:solidFill>
            </a:endParaRPr>
          </a:p>
          <a:p>
            <a:pPr lvl="2"/>
            <a:r>
              <a:rPr lang="en-US" dirty="0">
                <a:solidFill>
                  <a:schemeClr val="tx1"/>
                </a:solidFill>
              </a:rPr>
              <a:t>Are there other partners USDN can tap to help develop and fund civic technology initiatives?</a:t>
            </a:r>
            <a:endParaRPr lang="en-US" sz="2000" dirty="0">
              <a:solidFill>
                <a:schemeClr val="tx1"/>
              </a:solidFill>
            </a:endParaRPr>
          </a:p>
          <a:p>
            <a:endParaRPr lang="en-US" dirty="0"/>
          </a:p>
        </p:txBody>
      </p:sp>
      <p:sp>
        <p:nvSpPr>
          <p:cNvPr id="4" name="TextBox 3"/>
          <p:cNvSpPr txBox="1"/>
          <p:nvPr/>
        </p:nvSpPr>
        <p:spPr>
          <a:xfrm>
            <a:off x="559567" y="4010327"/>
            <a:ext cx="1505415" cy="369332"/>
          </a:xfrm>
          <a:prstGeom prst="rect">
            <a:avLst/>
          </a:prstGeom>
          <a:noFill/>
        </p:spPr>
        <p:txBody>
          <a:bodyPr wrap="none" rtlCol="0">
            <a:spAutoFit/>
          </a:bodyPr>
          <a:lstStyle/>
          <a:p>
            <a:r>
              <a:rPr lang="en-US" dirty="0" smtClean="0"/>
              <a:t>We are Here</a:t>
            </a:r>
            <a:endParaRPr lang="en-US" dirty="0"/>
          </a:p>
        </p:txBody>
      </p:sp>
      <p:sp>
        <p:nvSpPr>
          <p:cNvPr id="5" name="Curved Right Arrow 4"/>
          <p:cNvSpPr/>
          <p:nvPr/>
        </p:nvSpPr>
        <p:spPr>
          <a:xfrm>
            <a:off x="91440" y="3586917"/>
            <a:ext cx="731520" cy="1216152"/>
          </a:xfrm>
          <a:prstGeom prst="curved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7" name="Date Placeholder 6"/>
          <p:cNvSpPr>
            <a:spLocks noGrp="1"/>
          </p:cNvSpPr>
          <p:nvPr>
            <p:ph type="dt" sz="half" idx="10"/>
          </p:nvPr>
        </p:nvSpPr>
        <p:spPr/>
        <p:txBody>
          <a:bodyPr/>
          <a:lstStyle/>
          <a:p>
            <a:fld id="{A714EDE7-A7CC-7249-9745-64028F042080}" type="datetime1">
              <a:rPr lang="en-US" smtClean="0"/>
              <a:t>7/1/2015</a:t>
            </a:fld>
            <a:endParaRPr lang="en-US"/>
          </a:p>
        </p:txBody>
      </p:sp>
      <p:sp>
        <p:nvSpPr>
          <p:cNvPr id="8" name="Footer Placeholder 7"/>
          <p:cNvSpPr>
            <a:spLocks noGrp="1"/>
          </p:cNvSpPr>
          <p:nvPr>
            <p:ph type="ftr" sz="quarter" idx="11"/>
          </p:nvPr>
        </p:nvSpPr>
        <p:spPr/>
        <p:txBody>
          <a:bodyPr/>
          <a:lstStyle/>
          <a:p>
            <a:r>
              <a:rPr lang="en-US" smtClean="0"/>
              <a:t>USDN Civic Technology Scan</a:t>
            </a:r>
            <a:endParaRPr lang="en-US"/>
          </a:p>
        </p:txBody>
      </p:sp>
      <p:sp>
        <p:nvSpPr>
          <p:cNvPr id="9" name="Slide Number Placeholder 8"/>
          <p:cNvSpPr>
            <a:spLocks noGrp="1"/>
          </p:cNvSpPr>
          <p:nvPr>
            <p:ph type="sldNum" sz="quarter" idx="12"/>
          </p:nvPr>
        </p:nvSpPr>
        <p:spPr/>
        <p:txBody>
          <a:bodyPr/>
          <a:lstStyle/>
          <a:p>
            <a:fld id="{D6CC888B-D9F9-4E54-B722-F151A9F45E95}" type="slidenum">
              <a:rPr lang="en-US" smtClean="0"/>
              <a:t>2</a:t>
            </a:fld>
            <a:endParaRPr lang="en-US" dirty="0"/>
          </a:p>
        </p:txBody>
      </p:sp>
    </p:spTree>
    <p:extLst>
      <p:ext uri="{BB962C8B-B14F-4D97-AF65-F5344CB8AC3E}">
        <p14:creationId xmlns:p14="http://schemas.microsoft.com/office/powerpoint/2010/main" val="30751982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0732" y="502124"/>
            <a:ext cx="4720167" cy="642027"/>
          </a:xfrm>
        </p:spPr>
        <p:txBody>
          <a:bodyPr/>
          <a:lstStyle/>
          <a:p>
            <a:r>
              <a:rPr lang="en-US" dirty="0" smtClean="0"/>
              <a:t>Funder Profile, </a:t>
            </a:r>
            <a:r>
              <a:rPr lang="en-US" sz="1200" dirty="0" err="1" smtClean="0"/>
              <a:t>www.knightfoundation.org</a:t>
            </a:r>
            <a:endParaRPr lang="en-US" dirty="0"/>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29</a:t>
            </a:fld>
            <a:endParaRPr lang="en-US"/>
          </a:p>
        </p:txBody>
      </p:sp>
      <p:pic>
        <p:nvPicPr>
          <p:cNvPr id="3" name="Picture 2"/>
          <p:cNvPicPr>
            <a:picLocks noChangeAspect="1"/>
          </p:cNvPicPr>
          <p:nvPr/>
        </p:nvPicPr>
        <p:blipFill rotWithShape="1">
          <a:blip r:embed="rId2"/>
          <a:srcRect t="25340" b="27286"/>
          <a:stretch/>
        </p:blipFill>
        <p:spPr>
          <a:xfrm>
            <a:off x="224366" y="326008"/>
            <a:ext cx="2074334" cy="35276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3876964118"/>
              </p:ext>
            </p:extLst>
          </p:nvPr>
        </p:nvGraphicFramePr>
        <p:xfrm>
          <a:off x="160868" y="1218588"/>
          <a:ext cx="8769772" cy="5201261"/>
        </p:xfrm>
        <a:graphic>
          <a:graphicData uri="http://schemas.openxmlformats.org/drawingml/2006/table">
            <a:tbl>
              <a:tblPr firstRow="1" bandRow="1">
                <a:tableStyleId>{5C22544A-7EE6-4342-B048-85BDC9FD1C3A}</a:tableStyleId>
              </a:tblPr>
              <a:tblGrid>
                <a:gridCol w="1286932"/>
                <a:gridCol w="7482840"/>
              </a:tblGrid>
              <a:tr h="521416">
                <a:tc>
                  <a:txBody>
                    <a:bodyPr/>
                    <a:lstStyle/>
                    <a:p>
                      <a:r>
                        <a:rPr lang="en-US" sz="1200" b="0" dirty="0" smtClean="0"/>
                        <a:t>Scan</a:t>
                      </a:r>
                      <a:r>
                        <a:rPr lang="en-US" sz="1200" b="0" baseline="0" dirty="0" smtClean="0"/>
                        <a:t> Category</a:t>
                      </a:r>
                      <a:endParaRPr lang="en-US" sz="1200"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Supporting</a:t>
                      </a:r>
                      <a:r>
                        <a:rPr lang="en-US" sz="1200" baseline="0" dirty="0" smtClean="0"/>
                        <a:t> Organization</a:t>
                      </a:r>
                      <a:endParaRPr lang="en-US" sz="1200" dirty="0" smtClean="0"/>
                    </a:p>
                    <a:p>
                      <a:endParaRPr lang="en-US" sz="1200" b="0" dirty="0"/>
                    </a:p>
                  </a:txBody>
                  <a:tcPr/>
                </a:tc>
              </a:tr>
              <a:tr h="1227954">
                <a:tc>
                  <a:txBody>
                    <a:bodyPr/>
                    <a:lstStyle/>
                    <a:p>
                      <a:r>
                        <a:rPr lang="en-US" sz="1200" b="0" dirty="0" smtClean="0"/>
                        <a:t>Who</a:t>
                      </a:r>
                      <a:endParaRPr lang="en-US" sz="1200" b="0" dirty="0"/>
                    </a:p>
                  </a:txBody>
                  <a:tcPr/>
                </a:tc>
                <a:tc>
                  <a:txBody>
                    <a:bodyPr/>
                    <a:lstStyle/>
                    <a:p>
                      <a:pPr marL="171450" indent="-171450">
                        <a:buFont typeface="Arial"/>
                        <a:buChar char="•"/>
                      </a:pPr>
                      <a:r>
                        <a:rPr lang="en-US" sz="1200" b="0" dirty="0" smtClean="0"/>
                        <a:t>Knight invests in </a:t>
                      </a:r>
                      <a:r>
                        <a:rPr lang="en-US" sz="1200" b="1" dirty="0" smtClean="0"/>
                        <a:t>residents, including immigrants and entrepreneurs, as drivers of economic growth, job creation and neighborhood revitalization</a:t>
                      </a:r>
                      <a:r>
                        <a:rPr lang="en-US" sz="1200" b="0" dirty="0" smtClean="0"/>
                        <a:t>. Investments in this are are to accelerate the programs of the New Economy Initiative for Southeast Michigan and Global Detroit.</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baseline="0" dirty="0" smtClean="0"/>
                        <a:t>Note: are </a:t>
                      </a:r>
                      <a:r>
                        <a:rPr lang="en-US" sz="1200" b="1" baseline="0" dirty="0" smtClean="0"/>
                        <a:t>in 26 communities </a:t>
                      </a:r>
                      <a:r>
                        <a:rPr lang="en-US" sz="1200" baseline="0" dirty="0" smtClean="0"/>
                        <a:t>(where Knight brothers owned newspapers). Direct grants go to: Akron, OH; Charlotte, NC.; Detroit, MI; Macon, GA.; Miami, FL; Philadelphia, PA; San Jose, CA; and St. Paul, MN. </a:t>
                      </a:r>
                      <a:r>
                        <a:rPr lang="en-US" sz="1200" b="1" baseline="0" dirty="0" smtClean="0"/>
                        <a:t>Partner with community foundations in the rest</a:t>
                      </a:r>
                      <a:endParaRPr lang="en-US" sz="1200" b="1" dirty="0" smtClean="0"/>
                    </a:p>
                  </a:txBody>
                  <a:tcPr/>
                </a:tc>
              </a:tr>
              <a:tr h="1046587">
                <a:tc>
                  <a:txBody>
                    <a:bodyPr/>
                    <a:lstStyle/>
                    <a:p>
                      <a:r>
                        <a:rPr lang="en-US" sz="1200" dirty="0" smtClean="0"/>
                        <a:t>What</a:t>
                      </a:r>
                      <a:endParaRPr lang="en-US" sz="1200" dirty="0"/>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b="0" dirty="0" smtClean="0"/>
                        <a:t>Knight Foundation invests communities by supporting civic innovation.</a:t>
                      </a:r>
                      <a:r>
                        <a:rPr lang="en-US" sz="1200" b="0" baseline="0" dirty="0" smtClean="0"/>
                        <a:t> They look for communities with </a:t>
                      </a:r>
                      <a:r>
                        <a:rPr lang="en-US" sz="1200" b="0" dirty="0" smtClean="0"/>
                        <a:t>robust civic engagement</a:t>
                      </a:r>
                      <a:r>
                        <a:rPr lang="en-US" sz="1200" b="0" baseline="0" dirty="0" smtClean="0"/>
                        <a:t> and area </a:t>
                      </a:r>
                      <a:r>
                        <a:rPr lang="en-US" sz="1200" b="0" dirty="0" smtClean="0"/>
                        <a:t>talent. In Detroit, Knight has made</a:t>
                      </a:r>
                      <a:r>
                        <a:rPr lang="en-US" sz="1200" b="0" baseline="0" dirty="0" smtClean="0"/>
                        <a:t> progress by investing in projects that </a:t>
                      </a:r>
                      <a:r>
                        <a:rPr lang="en-US" sz="1200" b="1" baseline="0" dirty="0" smtClean="0"/>
                        <a:t>fall into their</a:t>
                      </a:r>
                      <a:r>
                        <a:rPr lang="en-US" sz="1200" b="1" dirty="0" smtClean="0"/>
                        <a:t> innovative places, talent and civic infrastructure categories </a:t>
                      </a:r>
                      <a:r>
                        <a:rPr lang="en-US" sz="1200" b="0" dirty="0" smtClean="0"/>
                        <a:t>to accelerate Detroit’s revitalization. </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b="1" dirty="0" smtClean="0"/>
                        <a:t>Detroit</a:t>
                      </a:r>
                      <a:r>
                        <a:rPr lang="en-US" sz="1200" b="1" baseline="0" dirty="0" smtClean="0"/>
                        <a:t> also worked with Code for America to use a $200K grant to pilot “Text My Bus” and then successfully embedded it into a city-funded program</a:t>
                      </a:r>
                      <a:endParaRPr lang="en-US" sz="1200" b="1" dirty="0" smtClean="0"/>
                    </a:p>
                  </a:txBody>
                  <a:tcPr/>
                </a:tc>
              </a:tr>
              <a:tr h="306715">
                <a:tc>
                  <a:txBody>
                    <a:bodyPr/>
                    <a:lstStyle/>
                    <a:p>
                      <a:r>
                        <a:rPr lang="en-US" sz="1200" dirty="0" smtClean="0"/>
                        <a:t>When</a:t>
                      </a:r>
                      <a:endParaRPr lang="en-US" sz="1200" dirty="0"/>
                    </a:p>
                  </a:txBody>
                  <a:tcPr/>
                </a:tc>
                <a:tc>
                  <a:txBody>
                    <a:bodyPr/>
                    <a:lstStyle/>
                    <a:p>
                      <a:pPr marL="171450" indent="-171450">
                        <a:buFont typeface="Arial"/>
                        <a:buChar char="•"/>
                      </a:pPr>
                      <a:r>
                        <a:rPr lang="en-US" sz="1200" dirty="0" smtClean="0"/>
                        <a:t>Since 1950, have invested more than </a:t>
                      </a:r>
                      <a:r>
                        <a:rPr lang="en-US" sz="1200" b="1" dirty="0" smtClean="0"/>
                        <a:t>$841M</a:t>
                      </a:r>
                      <a:r>
                        <a:rPr lang="en-US" sz="1200" b="1" baseline="0" dirty="0" smtClean="0"/>
                        <a:t> </a:t>
                      </a:r>
                      <a:r>
                        <a:rPr lang="en-US" sz="1200" b="1" dirty="0" smtClean="0"/>
                        <a:t>in community initiatives</a:t>
                      </a:r>
                      <a:endParaRPr lang="en-US" sz="1200" b="1" dirty="0"/>
                    </a:p>
                  </a:txBody>
                  <a:tcPr/>
                </a:tc>
              </a:tr>
              <a:tr h="472290">
                <a:tc>
                  <a:txBody>
                    <a:bodyPr/>
                    <a:lstStyle/>
                    <a:p>
                      <a:r>
                        <a:rPr lang="en-US" sz="1200" dirty="0" smtClean="0"/>
                        <a:t>Where</a:t>
                      </a:r>
                      <a:endParaRPr lang="en-US" sz="1200" dirty="0"/>
                    </a:p>
                  </a:txBody>
                  <a:tcPr/>
                </a:tc>
                <a:tc>
                  <a:txBody>
                    <a:bodyPr/>
                    <a:lstStyle/>
                    <a:p>
                      <a:pPr marL="171450" indent="-171450">
                        <a:buFont typeface="Arial"/>
                        <a:buChar char="•"/>
                      </a:pPr>
                      <a:r>
                        <a:rPr lang="en-US" sz="1200" dirty="0" smtClean="0"/>
                        <a:t>Some initial Detroit investments emphasize the Eastern Market and </a:t>
                      </a:r>
                      <a:r>
                        <a:rPr lang="en-US" sz="1200" dirty="0" err="1" smtClean="0"/>
                        <a:t>TechTown</a:t>
                      </a:r>
                      <a:r>
                        <a:rPr lang="en-US" sz="1200" dirty="0" smtClean="0"/>
                        <a:t> districts, but they </a:t>
                      </a:r>
                      <a:r>
                        <a:rPr lang="en-US" sz="1200" b="1" dirty="0" smtClean="0"/>
                        <a:t>also want prototype investments in areas of Detroit ready to accelerate talent and opportunity</a:t>
                      </a:r>
                      <a:endParaRPr lang="en-US" sz="1200" b="1" dirty="0"/>
                    </a:p>
                  </a:txBody>
                  <a:tcPr/>
                </a:tc>
              </a:tr>
              <a:tr h="661206">
                <a:tc>
                  <a:txBody>
                    <a:bodyPr/>
                    <a:lstStyle/>
                    <a:p>
                      <a:r>
                        <a:rPr lang="en-US" sz="1200" dirty="0" smtClean="0"/>
                        <a:t>Why</a:t>
                      </a:r>
                      <a:endParaRPr lang="en-US" sz="1200" dirty="0"/>
                    </a:p>
                  </a:txBody>
                  <a:tcPr/>
                </a:tc>
                <a:tc>
                  <a:txBody>
                    <a:bodyPr/>
                    <a:lstStyle/>
                    <a:p>
                      <a:pPr marL="171450" indent="-171450">
                        <a:buFont typeface="Arial"/>
                        <a:buChar char="•"/>
                      </a:pPr>
                      <a:r>
                        <a:rPr lang="en-US" sz="1200" dirty="0" smtClean="0"/>
                        <a:t>Knight</a:t>
                      </a:r>
                      <a:r>
                        <a:rPr lang="en-US" sz="1200" baseline="0" dirty="0" smtClean="0"/>
                        <a:t> wants to grow</a:t>
                      </a:r>
                      <a:r>
                        <a:rPr lang="en-US" sz="1200" dirty="0" smtClean="0"/>
                        <a:t> innovation in governance / civic capacity. As Detroit navigates bankruptcy and a new civic infrastructure, Knight investments support development of these areas in partnership with the public and private sectors. </a:t>
                      </a:r>
                      <a:r>
                        <a:rPr lang="en-US" sz="1200" b="1" dirty="0" smtClean="0"/>
                        <a:t>They have recently moved towards art, </a:t>
                      </a:r>
                      <a:r>
                        <a:rPr lang="en-US" sz="1200" dirty="0" smtClean="0"/>
                        <a:t>and fund “Knight Arts”</a:t>
                      </a:r>
                      <a:endParaRPr lang="en-US" sz="1200" dirty="0"/>
                    </a:p>
                  </a:txBody>
                  <a:tcPr/>
                </a:tc>
              </a:tr>
              <a:tr h="661206">
                <a:tc>
                  <a:txBody>
                    <a:bodyPr/>
                    <a:lstStyle/>
                    <a:p>
                      <a:r>
                        <a:rPr lang="en-US" sz="1200" dirty="0" smtClean="0"/>
                        <a:t>How</a:t>
                      </a:r>
                      <a:endParaRPr lang="en-US" sz="1200" dirty="0"/>
                    </a:p>
                  </a:txBody>
                  <a:tcPr/>
                </a:tc>
                <a:tc>
                  <a:txBody>
                    <a:bodyPr/>
                    <a:lstStyle/>
                    <a:p>
                      <a:pPr marL="171450" indent="-171450">
                        <a:buFont typeface="Arial"/>
                        <a:buChar char="•"/>
                      </a:pPr>
                      <a:r>
                        <a:rPr lang="en-US" sz="1200" dirty="0" smtClean="0"/>
                        <a:t>Knight has historically been</a:t>
                      </a:r>
                      <a:r>
                        <a:rPr lang="en-US" sz="1200" baseline="0" dirty="0" smtClean="0"/>
                        <a:t> very interested in and a heavy funder for civic tech. Recently, however, they </a:t>
                      </a:r>
                      <a:r>
                        <a:rPr lang="en-US" sz="1200" b="1" baseline="0" dirty="0" smtClean="0"/>
                        <a:t>have been shifting funding away from start-up tech investments, broadening attention to civic innovation in general, cultural development, and talent fostering and retention</a:t>
                      </a:r>
                      <a:r>
                        <a:rPr lang="en-US" sz="1200" baseline="0" dirty="0" smtClean="0"/>
                        <a:t>. </a:t>
                      </a:r>
                      <a:endParaRPr lang="en-US" sz="1200" dirty="0"/>
                    </a:p>
                  </a:txBody>
                  <a:tcPr/>
                </a:tc>
              </a:tr>
            </a:tbl>
          </a:graphicData>
        </a:graphic>
      </p:graphicFrame>
      <p:sp>
        <p:nvSpPr>
          <p:cNvPr id="7" name="TextBox 6"/>
          <p:cNvSpPr txBox="1"/>
          <p:nvPr/>
        </p:nvSpPr>
        <p:spPr>
          <a:xfrm>
            <a:off x="457200" y="774819"/>
            <a:ext cx="1630863" cy="369332"/>
          </a:xfrm>
          <a:prstGeom prst="rect">
            <a:avLst/>
          </a:prstGeom>
          <a:solidFill>
            <a:schemeClr val="tx2">
              <a:lumMod val="20000"/>
              <a:lumOff val="80000"/>
            </a:schemeClr>
          </a:solidFill>
        </p:spPr>
        <p:txBody>
          <a:bodyPr wrap="none" rtlCol="0">
            <a:spAutoFit/>
          </a:bodyPr>
          <a:lstStyle/>
          <a:p>
            <a:r>
              <a:rPr lang="en-US" dirty="0" smtClean="0"/>
              <a:t>Detroit Focus</a:t>
            </a:r>
            <a:endParaRPr lang="en-US" dirty="0"/>
          </a:p>
        </p:txBody>
      </p:sp>
    </p:spTree>
    <p:extLst>
      <p:ext uri="{BB962C8B-B14F-4D97-AF65-F5344CB8AC3E}">
        <p14:creationId xmlns:p14="http://schemas.microsoft.com/office/powerpoint/2010/main" val="39404195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84400" y="287401"/>
            <a:ext cx="5435600" cy="886968"/>
          </a:xfrm>
        </p:spPr>
        <p:txBody>
          <a:bodyPr/>
          <a:lstStyle/>
          <a:p>
            <a:r>
              <a:rPr lang="en-US" dirty="0" smtClean="0"/>
              <a:t>Policy Arm Profile, </a:t>
            </a:r>
            <a:r>
              <a:rPr lang="en-US" sz="1200" dirty="0" err="1" smtClean="0"/>
              <a:t>www.newamerica.org</a:t>
            </a:r>
            <a:r>
              <a:rPr lang="en-US" sz="1200" dirty="0"/>
              <a:t>/</a:t>
            </a:r>
            <a:r>
              <a:rPr lang="en-US" sz="1200" dirty="0" err="1"/>
              <a:t>oti</a:t>
            </a:r>
            <a:r>
              <a:rPr lang="en-US" sz="1200" dirty="0"/>
              <a:t>/</a:t>
            </a:r>
            <a:endParaRPr lang="en-US" dirty="0"/>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30</a:t>
            </a:fld>
            <a:endParaRPr lang="en-US"/>
          </a:p>
        </p:txBody>
      </p:sp>
      <p:pic>
        <p:nvPicPr>
          <p:cNvPr id="8" name="Picture 7"/>
          <p:cNvPicPr>
            <a:picLocks noChangeAspect="1"/>
          </p:cNvPicPr>
          <p:nvPr/>
        </p:nvPicPr>
        <p:blipFill>
          <a:blip r:embed="rId2"/>
          <a:stretch>
            <a:fillRect/>
          </a:stretch>
        </p:blipFill>
        <p:spPr>
          <a:xfrm>
            <a:off x="160869" y="477987"/>
            <a:ext cx="1667932" cy="583776"/>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1682761583"/>
              </p:ext>
            </p:extLst>
          </p:nvPr>
        </p:nvGraphicFramePr>
        <p:xfrm>
          <a:off x="160868" y="1288807"/>
          <a:ext cx="8769772" cy="5116819"/>
        </p:xfrm>
        <a:graphic>
          <a:graphicData uri="http://schemas.openxmlformats.org/drawingml/2006/table">
            <a:tbl>
              <a:tblPr firstRow="1" bandRow="1">
                <a:tableStyleId>{5C22544A-7EE6-4342-B048-85BDC9FD1C3A}</a:tableStyleId>
              </a:tblPr>
              <a:tblGrid>
                <a:gridCol w="1350432"/>
                <a:gridCol w="7419340"/>
              </a:tblGrid>
              <a:tr h="504756">
                <a:tc>
                  <a:txBody>
                    <a:bodyPr/>
                    <a:lstStyle/>
                    <a:p>
                      <a:r>
                        <a:rPr lang="en-US" sz="1200" b="0" dirty="0" smtClean="0"/>
                        <a:t>Scan</a:t>
                      </a:r>
                      <a:r>
                        <a:rPr lang="en-US" sz="1200" b="0" baseline="0" dirty="0" smtClean="0"/>
                        <a:t> Category</a:t>
                      </a:r>
                      <a:endParaRPr lang="en-US" sz="1200"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Data Access and Transparency,</a:t>
                      </a:r>
                      <a:r>
                        <a:rPr lang="en-US" sz="1200" baseline="0" dirty="0" smtClean="0"/>
                        <a:t> Data Utility, Supporting Organization</a:t>
                      </a:r>
                      <a:endParaRPr lang="en-US" sz="1200" dirty="0" smtClean="0"/>
                    </a:p>
                    <a:p>
                      <a:endParaRPr lang="en-US" sz="1200" b="0" dirty="0"/>
                    </a:p>
                  </a:txBody>
                  <a:tcPr/>
                </a:tc>
              </a:tr>
              <a:tr h="920437">
                <a:tc>
                  <a:txBody>
                    <a:bodyPr/>
                    <a:lstStyle/>
                    <a:p>
                      <a:r>
                        <a:rPr lang="en-US" sz="1200" b="0" dirty="0" smtClean="0"/>
                        <a:t>Who</a:t>
                      </a:r>
                      <a:endParaRPr lang="en-US" sz="1200" b="0" dirty="0"/>
                    </a:p>
                  </a:txBody>
                  <a:tcPr/>
                </a:tc>
                <a:tc>
                  <a:txBody>
                    <a:bodyPr/>
                    <a:lstStyle/>
                    <a:p>
                      <a:pPr marL="285750" indent="-285750">
                        <a:buFont typeface="Arial"/>
                        <a:buChar char="•"/>
                      </a:pPr>
                      <a:r>
                        <a:rPr lang="en-US" sz="1200" b="0" dirty="0" smtClean="0"/>
                        <a:t>An organization that works</a:t>
                      </a:r>
                      <a:r>
                        <a:rPr lang="en-US" sz="1200" b="0" baseline="0" dirty="0" smtClean="0"/>
                        <a:t> on </a:t>
                      </a:r>
                      <a:r>
                        <a:rPr lang="en-US" sz="1200" b="1" baseline="0" dirty="0" smtClean="0"/>
                        <a:t>civic tech policy issues, such as data standards and equity</a:t>
                      </a:r>
                      <a:endParaRPr lang="en-US" sz="1200" b="0" baseline="0" dirty="0" smtClean="0"/>
                    </a:p>
                    <a:p>
                      <a:pPr marL="285750" indent="-285750">
                        <a:buFont typeface="Arial"/>
                        <a:buChar char="•"/>
                      </a:pPr>
                      <a:r>
                        <a:rPr lang="en-US" sz="1200" b="0" dirty="0" smtClean="0"/>
                        <a:t>A research arm </a:t>
                      </a:r>
                      <a:r>
                        <a:rPr lang="en-US" sz="1200" b="1" dirty="0" smtClean="0"/>
                        <a:t>networked</a:t>
                      </a:r>
                      <a:r>
                        <a:rPr lang="en-US" sz="1200" b="1" baseline="0" dirty="0" smtClean="0"/>
                        <a:t> with </a:t>
                      </a:r>
                      <a:r>
                        <a:rPr lang="en-US" sz="1200" b="1" dirty="0" smtClean="0"/>
                        <a:t>community developers, entrepreneurs, academia, and industry</a:t>
                      </a:r>
                    </a:p>
                    <a:p>
                      <a:pPr marL="285750" indent="-285750">
                        <a:buFont typeface="Arial"/>
                        <a:buChar char="•"/>
                      </a:pPr>
                      <a:r>
                        <a:rPr lang="en-US" sz="1200" b="0" dirty="0" smtClean="0"/>
                        <a:t>Brings together technologists, policy experts, lawyers, community organizers, and urban planners </a:t>
                      </a:r>
                      <a:r>
                        <a:rPr lang="en-US" sz="1200" b="1" dirty="0" smtClean="0"/>
                        <a:t>to examine the impacts of tech and policy on people, commerce, and communities</a:t>
                      </a:r>
                      <a:endParaRPr lang="en-US" sz="1200" b="0" dirty="0" smtClean="0"/>
                    </a:p>
                    <a:p>
                      <a:pPr marL="285750" indent="-285750">
                        <a:buFont typeface="Arial"/>
                        <a:buChar char="•"/>
                      </a:pPr>
                      <a:r>
                        <a:rPr lang="en-US" sz="1200" b="0" dirty="0" smtClean="0"/>
                        <a:t>Current focus areas include </a:t>
                      </a:r>
                      <a:r>
                        <a:rPr lang="en-US" sz="1200" b="1" dirty="0" smtClean="0"/>
                        <a:t>surveillance, privacy and security, network neutrality, broadband access, and Internet governanc</a:t>
                      </a:r>
                      <a:r>
                        <a:rPr lang="en-US" sz="1200" b="0" dirty="0" smtClean="0"/>
                        <a:t>e. Implement open data pilot projects and proofs-of-concept prototypes.</a:t>
                      </a:r>
                      <a:r>
                        <a:rPr lang="en-US" sz="1200" b="0" baseline="0" dirty="0" smtClean="0"/>
                        <a:t> </a:t>
                      </a:r>
                      <a:r>
                        <a:rPr lang="en-US" sz="1200" b="0" dirty="0" smtClean="0"/>
                        <a:t>Expands use of open source software, </a:t>
                      </a:r>
                      <a:r>
                        <a:rPr lang="en-US" sz="1200" b="0" baseline="0" dirty="0" smtClean="0"/>
                        <a:t>interfaces</a:t>
                      </a:r>
                      <a:r>
                        <a:rPr lang="en-US" sz="1200" b="0" dirty="0" smtClean="0"/>
                        <a:t>, and access to open</a:t>
                      </a:r>
                      <a:r>
                        <a:rPr lang="en-US" sz="1200" b="0" baseline="0" dirty="0" smtClean="0"/>
                        <a:t> data</a:t>
                      </a:r>
                      <a:endParaRPr lang="en-US" sz="1200" b="0" dirty="0" smtClean="0"/>
                    </a:p>
                  </a:txBody>
                  <a:tcPr/>
                </a:tc>
              </a:tr>
              <a:tr h="1389068">
                <a:tc>
                  <a:txBody>
                    <a:bodyPr/>
                    <a:lstStyle/>
                    <a:p>
                      <a:r>
                        <a:rPr lang="en-US" sz="1200" dirty="0" smtClean="0"/>
                        <a:t>What</a:t>
                      </a:r>
                      <a:endParaRPr lang="en-US" sz="1200" dirty="0"/>
                    </a:p>
                  </a:txBody>
                  <a:tcPr/>
                </a:tc>
                <a:tc>
                  <a:txBody>
                    <a:bodyPr/>
                    <a:lstStyle/>
                    <a:p>
                      <a:pPr marL="285750" indent="-285750">
                        <a:buFont typeface="Arial"/>
                        <a:buChar char="•"/>
                      </a:pPr>
                      <a:r>
                        <a:rPr lang="en-US" sz="1200" dirty="0" smtClean="0"/>
                        <a:t>The Open Technology Institute </a:t>
                      </a:r>
                      <a:r>
                        <a:rPr lang="en-US" sz="1200" b="1" dirty="0" smtClean="0"/>
                        <a:t>formulates policy / regulatory reforms to support open</a:t>
                      </a:r>
                      <a:r>
                        <a:rPr lang="en-US" sz="1200" b="1" baseline="0" dirty="0" smtClean="0"/>
                        <a:t> data</a:t>
                      </a:r>
                      <a:endParaRPr lang="en-US" sz="1200" b="1" dirty="0" smtClean="0"/>
                    </a:p>
                    <a:p>
                      <a:pPr marL="285750" indent="-285750">
                        <a:buFont typeface="Arial"/>
                        <a:buChar char="•"/>
                      </a:pPr>
                      <a:r>
                        <a:rPr lang="en-US" sz="1200" dirty="0" smtClean="0"/>
                        <a:t>OTI Facilitates development / implementation of open tech and communications networks</a:t>
                      </a:r>
                    </a:p>
                    <a:p>
                      <a:pPr marL="285750" indent="-285750">
                        <a:buFont typeface="Arial"/>
                        <a:buChar char="•"/>
                      </a:pPr>
                      <a:r>
                        <a:rPr lang="en-US" sz="1200" dirty="0" smtClean="0"/>
                        <a:t>OTI promotes affordable, universal, and ubiquitous communications networks through </a:t>
                      </a:r>
                      <a:r>
                        <a:rPr lang="en-US" sz="1200" b="1" dirty="0" smtClean="0"/>
                        <a:t>partnerships with communities, researchers, industry, and public interest groups </a:t>
                      </a:r>
                    </a:p>
                    <a:p>
                      <a:pPr marL="285750" indent="-285750">
                        <a:buFont typeface="Arial"/>
                        <a:buChar char="•"/>
                      </a:pPr>
                      <a:r>
                        <a:rPr lang="en-US" sz="1200" dirty="0" smtClean="0"/>
                        <a:t>Committed</a:t>
                      </a:r>
                      <a:r>
                        <a:rPr lang="en-US" sz="1200" baseline="0" dirty="0" smtClean="0"/>
                        <a:t> </a:t>
                      </a:r>
                      <a:r>
                        <a:rPr lang="en-US" sz="1200" dirty="0" smtClean="0"/>
                        <a:t>to maximizing innovative open tech by studying their social and economic impacts – particularly for poor, rural, and other underserved constituencies. </a:t>
                      </a:r>
                    </a:p>
                    <a:p>
                      <a:pPr marL="285750" indent="-285750">
                        <a:buFont typeface="Arial"/>
                        <a:buChar char="•"/>
                      </a:pPr>
                      <a:r>
                        <a:rPr lang="en-US" sz="1200" dirty="0" smtClean="0"/>
                        <a:t>Provides in-</a:t>
                      </a:r>
                      <a:r>
                        <a:rPr lang="en-US" sz="1200" dirty="0" err="1" smtClean="0"/>
                        <a:t>dept</a:t>
                      </a:r>
                      <a:r>
                        <a:rPr lang="en-US" sz="1200" dirty="0" smtClean="0"/>
                        <a:t> research, analysis, and </a:t>
                      </a:r>
                      <a:r>
                        <a:rPr lang="en-US" sz="1200" b="1" dirty="0" smtClean="0"/>
                        <a:t>findings for policy decision-makers and public</a:t>
                      </a:r>
                    </a:p>
                  </a:txBody>
                  <a:tcPr/>
                </a:tc>
              </a:tr>
              <a:tr h="296915">
                <a:tc>
                  <a:txBody>
                    <a:bodyPr/>
                    <a:lstStyle/>
                    <a:p>
                      <a:r>
                        <a:rPr lang="en-US" sz="1200" dirty="0" smtClean="0"/>
                        <a:t>When</a:t>
                      </a:r>
                      <a:endParaRPr lang="en-US" sz="1200" dirty="0"/>
                    </a:p>
                  </a:txBody>
                  <a:tcPr/>
                </a:tc>
                <a:tc>
                  <a:txBody>
                    <a:bodyPr/>
                    <a:lstStyle/>
                    <a:p>
                      <a:pPr marL="171450" indent="-171450">
                        <a:buFont typeface="Arial"/>
                        <a:buChar char="•"/>
                      </a:pPr>
                      <a:r>
                        <a:rPr lang="en-US" sz="1200" dirty="0" smtClean="0"/>
                        <a:t>Since 2009,</a:t>
                      </a:r>
                      <a:r>
                        <a:rPr lang="en-US" sz="1200" baseline="0" dirty="0" smtClean="0"/>
                        <a:t> and have a lot of initiatives to show for it</a:t>
                      </a:r>
                      <a:endParaRPr lang="en-US" sz="1200" dirty="0"/>
                    </a:p>
                  </a:txBody>
                  <a:tcPr/>
                </a:tc>
              </a:tr>
              <a:tr h="296915">
                <a:tc>
                  <a:txBody>
                    <a:bodyPr/>
                    <a:lstStyle/>
                    <a:p>
                      <a:r>
                        <a:rPr lang="en-US" sz="1200" dirty="0" smtClean="0"/>
                        <a:t>Where</a:t>
                      </a:r>
                      <a:endParaRPr lang="en-US" sz="1200" dirty="0"/>
                    </a:p>
                  </a:txBody>
                  <a:tcPr/>
                </a:tc>
                <a:tc>
                  <a:txBody>
                    <a:bodyPr/>
                    <a:lstStyle/>
                    <a:p>
                      <a:pPr marL="171450" indent="-171450">
                        <a:buFont typeface="Arial"/>
                        <a:buChar char="•"/>
                      </a:pPr>
                      <a:r>
                        <a:rPr lang="en-US" sz="1200" dirty="0" smtClean="0"/>
                        <a:t>Washington </a:t>
                      </a:r>
                      <a:r>
                        <a:rPr lang="en-US" sz="1200" baseline="0" dirty="0" smtClean="0"/>
                        <a:t>D.C. – lobby to protect things like internet neutrality, work with the Federal Communications Commission, etc. Member of the </a:t>
                      </a:r>
                      <a:r>
                        <a:rPr lang="en-US" sz="1200" b="1" baseline="0" dirty="0" smtClean="0"/>
                        <a:t>Detroit Digital Justice Coalition</a:t>
                      </a:r>
                      <a:endParaRPr lang="en-US" sz="1200" b="1" dirty="0"/>
                    </a:p>
                  </a:txBody>
                  <a:tcPr/>
                </a:tc>
              </a:tr>
              <a:tr h="592085">
                <a:tc>
                  <a:txBody>
                    <a:bodyPr/>
                    <a:lstStyle/>
                    <a:p>
                      <a:r>
                        <a:rPr lang="en-US" sz="1200" dirty="0" smtClean="0"/>
                        <a:t>Why</a:t>
                      </a:r>
                      <a:endParaRPr lang="en-US" sz="1200" dirty="0"/>
                    </a:p>
                  </a:txBody>
                  <a:tcPr/>
                </a:tc>
                <a:tc>
                  <a:txBody>
                    <a:bodyPr/>
                    <a:lstStyle/>
                    <a:p>
                      <a:pPr marL="171450" indent="-171450">
                        <a:buFont typeface="Arial"/>
                        <a:buChar char="•"/>
                      </a:pPr>
                      <a:r>
                        <a:rPr lang="en-US" sz="1200" b="1" dirty="0" smtClean="0"/>
                        <a:t>Want internet</a:t>
                      </a:r>
                      <a:r>
                        <a:rPr lang="en-US" sz="1200" b="1" baseline="0" dirty="0" smtClean="0"/>
                        <a:t> freedom, updates to government processes, wireless equity</a:t>
                      </a:r>
                      <a:r>
                        <a:rPr lang="en-US" sz="1200" baseline="0" dirty="0" smtClean="0"/>
                        <a:t>, and work on projects like: the California Civic Innovation Project, Commotion Wireless (a network created from mobile devices), Internet Measurement Lab, Media Policy Imitative, Open Internet Tools Project, etc.</a:t>
                      </a:r>
                      <a:endParaRPr lang="en-US" sz="1200" dirty="0"/>
                    </a:p>
                  </a:txBody>
                  <a:tcPr/>
                </a:tc>
              </a:tr>
              <a:tr h="301929">
                <a:tc>
                  <a:txBody>
                    <a:bodyPr/>
                    <a:lstStyle/>
                    <a:p>
                      <a:r>
                        <a:rPr lang="en-US" sz="1200" dirty="0" smtClean="0"/>
                        <a:t>How</a:t>
                      </a:r>
                      <a:endParaRPr lang="en-US" sz="1200" dirty="0"/>
                    </a:p>
                  </a:txBody>
                  <a:tcPr/>
                </a:tc>
                <a:tc>
                  <a:txBody>
                    <a:bodyPr/>
                    <a:lstStyle/>
                    <a:p>
                      <a:pPr marL="171450" indent="-171450">
                        <a:buFont typeface="Arial"/>
                        <a:buChar char="•"/>
                      </a:pPr>
                      <a:r>
                        <a:rPr lang="en-US" sz="1200" dirty="0" smtClean="0"/>
                        <a:t>A program of the </a:t>
                      </a:r>
                      <a:r>
                        <a:rPr lang="en-US" sz="1200" b="1" dirty="0" smtClean="0"/>
                        <a:t>New America Foundation </a:t>
                      </a:r>
                      <a:r>
                        <a:rPr lang="en-US" sz="1200" dirty="0" smtClean="0"/>
                        <a:t>(politics, prosperity, big ideas, tech innovation). Keep a high profile</a:t>
                      </a:r>
                      <a:r>
                        <a:rPr lang="en-US" sz="1200" baseline="0" dirty="0" smtClean="0"/>
                        <a:t> and employees are often named top influencers in various polls.</a:t>
                      </a:r>
                      <a:endParaRPr lang="en-US" sz="1200" dirty="0"/>
                    </a:p>
                  </a:txBody>
                  <a:tcPr/>
                </a:tc>
              </a:tr>
            </a:tbl>
          </a:graphicData>
        </a:graphic>
      </p:graphicFrame>
    </p:spTree>
    <p:extLst>
      <p:ext uri="{BB962C8B-B14F-4D97-AF65-F5344CB8AC3E}">
        <p14:creationId xmlns:p14="http://schemas.microsoft.com/office/powerpoint/2010/main" val="20917475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03400" y="113593"/>
            <a:ext cx="5892800" cy="886968"/>
          </a:xfrm>
        </p:spPr>
        <p:txBody>
          <a:bodyPr/>
          <a:lstStyle/>
          <a:p>
            <a:r>
              <a:rPr lang="en-US" dirty="0" smtClean="0"/>
              <a:t>Nonprofit Profile, </a:t>
            </a:r>
            <a:r>
              <a:rPr lang="en-US" sz="1200" dirty="0" err="1" smtClean="0"/>
              <a:t>www.smartchicagocollaborative.org</a:t>
            </a:r>
            <a:endParaRPr lang="en-US" dirty="0"/>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31</a:t>
            </a:fld>
            <a:endParaRPr lang="en-US"/>
          </a:p>
        </p:txBody>
      </p:sp>
      <p:pic>
        <p:nvPicPr>
          <p:cNvPr id="8" name="Picture 7"/>
          <p:cNvPicPr>
            <a:picLocks noChangeAspect="1"/>
          </p:cNvPicPr>
          <p:nvPr/>
        </p:nvPicPr>
        <p:blipFill>
          <a:blip r:embed="rId2"/>
          <a:stretch>
            <a:fillRect/>
          </a:stretch>
        </p:blipFill>
        <p:spPr>
          <a:xfrm>
            <a:off x="160868" y="546100"/>
            <a:ext cx="1553632" cy="450814"/>
          </a:xfrm>
          <a:prstGeom prst="rect">
            <a:avLst/>
          </a:prstGeom>
        </p:spPr>
      </p:pic>
      <p:graphicFrame>
        <p:nvGraphicFramePr>
          <p:cNvPr id="9" name="Table 8"/>
          <p:cNvGraphicFramePr>
            <a:graphicFrameLocks noGrp="1"/>
          </p:cNvGraphicFramePr>
          <p:nvPr>
            <p:extLst>
              <p:ext uri="{D42A27DB-BD31-4B8C-83A1-F6EECF244321}">
                <p14:modId xmlns:p14="http://schemas.microsoft.com/office/powerpoint/2010/main" val="3965200200"/>
              </p:ext>
            </p:extLst>
          </p:nvPr>
        </p:nvGraphicFramePr>
        <p:xfrm>
          <a:off x="160868" y="1128002"/>
          <a:ext cx="8769772" cy="5248789"/>
        </p:xfrm>
        <a:graphic>
          <a:graphicData uri="http://schemas.openxmlformats.org/drawingml/2006/table">
            <a:tbl>
              <a:tblPr firstRow="1" bandRow="1">
                <a:tableStyleId>{5C22544A-7EE6-4342-B048-85BDC9FD1C3A}</a:tableStyleId>
              </a:tblPr>
              <a:tblGrid>
                <a:gridCol w="1299632"/>
                <a:gridCol w="7470140"/>
              </a:tblGrid>
              <a:tr h="546023">
                <a:tc>
                  <a:txBody>
                    <a:bodyPr/>
                    <a:lstStyle/>
                    <a:p>
                      <a:r>
                        <a:rPr lang="en-US" sz="1200" b="0" dirty="0" smtClean="0"/>
                        <a:t>Scan</a:t>
                      </a:r>
                      <a:r>
                        <a:rPr lang="en-US" sz="1200" b="0" baseline="0" dirty="0" smtClean="0"/>
                        <a:t> Category</a:t>
                      </a:r>
                      <a:endParaRPr lang="en-US" sz="1200"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Supporting Organization</a:t>
                      </a:r>
                    </a:p>
                    <a:p>
                      <a:endParaRPr lang="en-US" sz="1200" b="0" dirty="0"/>
                    </a:p>
                  </a:txBody>
                  <a:tcPr/>
                </a:tc>
              </a:tr>
              <a:tr h="995689">
                <a:tc>
                  <a:txBody>
                    <a:bodyPr/>
                    <a:lstStyle/>
                    <a:p>
                      <a:r>
                        <a:rPr lang="en-US" sz="1200" b="0" dirty="0" smtClean="0"/>
                        <a:t>Who</a:t>
                      </a:r>
                      <a:endParaRPr lang="en-US" sz="1200" b="0" dirty="0"/>
                    </a:p>
                  </a:txBody>
                  <a:tcPr/>
                </a:tc>
                <a:tc>
                  <a:txBody>
                    <a:bodyPr/>
                    <a:lstStyle/>
                    <a:p>
                      <a:pPr marL="171450" indent="-171450">
                        <a:buFont typeface="Arial"/>
                        <a:buChar char="•"/>
                      </a:pPr>
                      <a:r>
                        <a:rPr lang="en-US" sz="1200" b="0" dirty="0" smtClean="0"/>
                        <a:t>Smart Chicago is a civic organization devoted </a:t>
                      </a:r>
                      <a:r>
                        <a:rPr lang="en-US" sz="1200" b="1" dirty="0" smtClean="0"/>
                        <a:t>to improving lives in Chicago through technology</a:t>
                      </a:r>
                    </a:p>
                    <a:p>
                      <a:pPr marL="171450" indent="-171450">
                        <a:buFont typeface="Arial"/>
                        <a:buChar char="•"/>
                      </a:pPr>
                      <a:r>
                        <a:rPr lang="en-US" sz="1200" b="0" dirty="0" smtClean="0"/>
                        <a:t>Work on increasing access to the Internet, improving skills for using Internet, and developing meaningful products from data that measurably contribute to the quality of life of residents</a:t>
                      </a:r>
                    </a:p>
                    <a:p>
                      <a:pPr marL="171450" indent="-171450">
                        <a:buFont typeface="Arial"/>
                        <a:buChar char="•"/>
                      </a:pPr>
                      <a:r>
                        <a:rPr lang="en-US" sz="1200" b="0" dirty="0" smtClean="0"/>
                        <a:t>A startup </a:t>
                      </a:r>
                      <a:r>
                        <a:rPr lang="en-US" sz="1200" b="1" dirty="0" smtClean="0"/>
                        <a:t>founded by the City of Chicago, the John D. and Catherine T. MacArthur Foundation, and The Chicago Community Trust</a:t>
                      </a:r>
                      <a:r>
                        <a:rPr lang="en-US" sz="1200" b="0" dirty="0" smtClean="0"/>
                        <a:t>. </a:t>
                      </a:r>
                    </a:p>
                    <a:p>
                      <a:pPr marL="171450" indent="-171450">
                        <a:buFont typeface="Arial"/>
                        <a:buChar char="•"/>
                      </a:pPr>
                      <a:r>
                        <a:rPr lang="en-US" sz="1200" b="1" dirty="0" smtClean="0"/>
                        <a:t>A funding collaborative</a:t>
                      </a:r>
                      <a:r>
                        <a:rPr lang="en-US" sz="1200" b="0" dirty="0" smtClean="0"/>
                        <a:t> that helps bring together municipal, philanthropic, and private investments</a:t>
                      </a:r>
                      <a:endParaRPr lang="en-US" sz="1200" b="0" dirty="0"/>
                    </a:p>
                  </a:txBody>
                  <a:tcPr/>
                </a:tc>
              </a:tr>
              <a:tr h="906857">
                <a:tc>
                  <a:txBody>
                    <a:bodyPr/>
                    <a:lstStyle/>
                    <a:p>
                      <a:r>
                        <a:rPr lang="en-US" sz="1200" dirty="0" smtClean="0"/>
                        <a:t>What</a:t>
                      </a:r>
                      <a:endParaRPr lang="en-US" sz="1200" dirty="0"/>
                    </a:p>
                  </a:txBody>
                  <a:tcPr/>
                </a:tc>
                <a:tc>
                  <a:txBody>
                    <a:bodyPr/>
                    <a:lstStyle/>
                    <a:p>
                      <a:pPr marL="171450" indent="-171450">
                        <a:buFont typeface="Arial"/>
                        <a:buChar char="•"/>
                      </a:pPr>
                      <a:r>
                        <a:rPr lang="en-US" sz="1200" dirty="0" smtClean="0"/>
                        <a:t>The Smart Chicago model is based on a </a:t>
                      </a:r>
                      <a:r>
                        <a:rPr lang="en-US" sz="1200" b="1" dirty="0" smtClean="0"/>
                        <a:t>lean organization focused on have a broad regional impact, centered among philanthropy and government.</a:t>
                      </a:r>
                    </a:p>
                    <a:p>
                      <a:pPr marL="171450" indent="-171450">
                        <a:buFont typeface="Arial"/>
                        <a:buChar char="•"/>
                      </a:pPr>
                      <a:r>
                        <a:rPr lang="en-US" sz="1200" dirty="0" smtClean="0"/>
                        <a:t>There's been interest in helping creating similar organizations throughout the United States, so they are highly focused on transferability and open to outreach</a:t>
                      </a:r>
                    </a:p>
                  </a:txBody>
                  <a:tcPr/>
                </a:tc>
              </a:tr>
              <a:tr h="321189">
                <a:tc>
                  <a:txBody>
                    <a:bodyPr/>
                    <a:lstStyle/>
                    <a:p>
                      <a:r>
                        <a:rPr lang="en-US" sz="1200" dirty="0" smtClean="0"/>
                        <a:t>When</a:t>
                      </a:r>
                      <a:endParaRPr lang="en-US" sz="1200" dirty="0"/>
                    </a:p>
                  </a:txBody>
                  <a:tcPr/>
                </a:tc>
                <a:tc>
                  <a:txBody>
                    <a:bodyPr/>
                    <a:lstStyle/>
                    <a:p>
                      <a:pPr marL="171450" indent="-171450">
                        <a:buFont typeface="Arial"/>
                        <a:buChar char="•"/>
                      </a:pPr>
                      <a:r>
                        <a:rPr lang="en-US" sz="1200" dirty="0" smtClean="0"/>
                        <a:t>Smart Chicago was born in the conversations of the early to mid-2000s around closing the digital divide. </a:t>
                      </a:r>
                      <a:r>
                        <a:rPr lang="en-US" sz="1200" b="1" dirty="0" smtClean="0"/>
                        <a:t>As the Internet became an essential tool for citizenship, and a central place for people to gather, it became clear that uneven access to the Internet was a problem to be solved</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200" dirty="0" smtClean="0"/>
                        <a:t>The culmination of these conversations was the May 2007 report titled, "The City that </a:t>
                      </a:r>
                      <a:r>
                        <a:rPr lang="en-US" sz="1200" dirty="0" err="1" smtClean="0"/>
                        <a:t>NetWorks</a:t>
                      </a:r>
                      <a:r>
                        <a:rPr lang="en-US" sz="1200" dirty="0" smtClean="0"/>
                        <a:t>: Transforming Society and Economy Through Digital Excellence” (online)</a:t>
                      </a:r>
                    </a:p>
                  </a:txBody>
                  <a:tcPr/>
                </a:tc>
              </a:tr>
              <a:tr h="321189">
                <a:tc>
                  <a:txBody>
                    <a:bodyPr/>
                    <a:lstStyle/>
                    <a:p>
                      <a:r>
                        <a:rPr lang="en-US" sz="1200" dirty="0" smtClean="0"/>
                        <a:t>Where</a:t>
                      </a:r>
                      <a:endParaRPr lang="en-US" sz="1200" dirty="0"/>
                    </a:p>
                  </a:txBody>
                  <a:tcPr/>
                </a:tc>
                <a:tc>
                  <a:txBody>
                    <a:bodyPr/>
                    <a:lstStyle/>
                    <a:p>
                      <a:pPr marL="171450" indent="-171450">
                        <a:buFont typeface="Arial"/>
                        <a:buChar char="•"/>
                      </a:pPr>
                      <a:r>
                        <a:rPr lang="en-US" sz="1200" dirty="0" smtClean="0"/>
                        <a:t>Chicago-based, </a:t>
                      </a:r>
                      <a:r>
                        <a:rPr lang="en-US" sz="1200" b="1" dirty="0" smtClean="0"/>
                        <a:t>but interested</a:t>
                      </a:r>
                      <a:r>
                        <a:rPr lang="en-US" sz="1200" b="1" baseline="0" dirty="0" smtClean="0"/>
                        <a:t> in spreading the model to other cities </a:t>
                      </a:r>
                      <a:endParaRPr lang="en-US" sz="1200" b="1" dirty="0"/>
                    </a:p>
                  </a:txBody>
                  <a:tcPr/>
                </a:tc>
              </a:tr>
              <a:tr h="452120">
                <a:tc>
                  <a:txBody>
                    <a:bodyPr/>
                    <a:lstStyle/>
                    <a:p>
                      <a:r>
                        <a:rPr lang="en-US" sz="1200" dirty="0" smtClean="0"/>
                        <a:t>Why</a:t>
                      </a:r>
                      <a:endParaRPr lang="en-US" sz="1200" dirty="0"/>
                    </a:p>
                  </a:txBody>
                  <a:tcPr/>
                </a:tc>
                <a:tc>
                  <a:txBody>
                    <a:bodyPr/>
                    <a:lstStyle/>
                    <a:p>
                      <a:pPr marL="171450" indent="-171450">
                        <a:buFont typeface="Arial"/>
                        <a:buChar char="•"/>
                      </a:pPr>
                      <a:r>
                        <a:rPr lang="en-US" sz="1200" dirty="0" smtClean="0"/>
                        <a:t>Interviewees mentioned </a:t>
                      </a:r>
                      <a:r>
                        <a:rPr lang="en-US" sz="1200" b="1" dirty="0" smtClean="0"/>
                        <a:t>Smart</a:t>
                      </a:r>
                      <a:r>
                        <a:rPr lang="en-US" sz="1200" b="1" baseline="0" dirty="0" smtClean="0"/>
                        <a:t> Chicago as the gold standard for how cities can strategically work to secure civic tech as a way of operating for the long term</a:t>
                      </a:r>
                      <a:endParaRPr lang="en-US" sz="1200" b="1" dirty="0"/>
                    </a:p>
                  </a:txBody>
                  <a:tcPr/>
                </a:tc>
              </a:tr>
              <a:tr h="326614">
                <a:tc>
                  <a:txBody>
                    <a:bodyPr/>
                    <a:lstStyle/>
                    <a:p>
                      <a:r>
                        <a:rPr lang="en-US" sz="1200" dirty="0" smtClean="0"/>
                        <a:t>How</a:t>
                      </a:r>
                      <a:endParaRPr lang="en-US" sz="1200" dirty="0"/>
                    </a:p>
                  </a:txBody>
                  <a:tcPr/>
                </a:tc>
                <a:tc>
                  <a:txBody>
                    <a:bodyPr/>
                    <a:lstStyle/>
                    <a:p>
                      <a:pPr marL="171450" indent="-171450">
                        <a:buFont typeface="Arial"/>
                        <a:buChar char="•"/>
                      </a:pPr>
                      <a:r>
                        <a:rPr lang="en-US" sz="1200" b="1" dirty="0" smtClean="0"/>
                        <a:t>Formed by the City of Chicago to enable</a:t>
                      </a:r>
                      <a:r>
                        <a:rPr lang="en-US" sz="1200" b="1" baseline="0" dirty="0" smtClean="0"/>
                        <a:t> civic nimbleness on tech issues and in interactions with the tech community</a:t>
                      </a:r>
                      <a:r>
                        <a:rPr lang="en-US" sz="1200" baseline="0" dirty="0" smtClean="0"/>
                        <a:t>. Cited by some of the interviews as the secret of Chicago’s success</a:t>
                      </a:r>
                    </a:p>
                    <a:p>
                      <a:pPr marL="171450" indent="-171450">
                        <a:buFont typeface="Arial"/>
                        <a:buChar char="•"/>
                      </a:pPr>
                      <a:r>
                        <a:rPr lang="en-US" sz="1200" dirty="0" smtClean="0"/>
                        <a:t>Full model for </a:t>
                      </a:r>
                      <a:r>
                        <a:rPr lang="en-US" sz="1200" dirty="0" err="1" smtClean="0"/>
                        <a:t>dowload</a:t>
                      </a:r>
                      <a:r>
                        <a:rPr lang="en-US" sz="1200" dirty="0" smtClean="0"/>
                        <a:t> at: </a:t>
                      </a:r>
                      <a:r>
                        <a:rPr lang="en-US" sz="1200" dirty="0" smtClean="0">
                          <a:hlinkClick r:id="rId3"/>
                        </a:rPr>
                        <a:t>http://www.smartchicagocollaborative.org/about-us/our-model/</a:t>
                      </a:r>
                      <a:endParaRPr lang="en-US" sz="1200" dirty="0" smtClean="0"/>
                    </a:p>
                  </a:txBody>
                  <a:tcPr/>
                </a:tc>
              </a:tr>
            </a:tbl>
          </a:graphicData>
        </a:graphic>
      </p:graphicFrame>
    </p:spTree>
    <p:extLst>
      <p:ext uri="{BB962C8B-B14F-4D97-AF65-F5344CB8AC3E}">
        <p14:creationId xmlns:p14="http://schemas.microsoft.com/office/powerpoint/2010/main" val="11673761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0732" y="287401"/>
            <a:ext cx="5520267" cy="886968"/>
          </a:xfrm>
        </p:spPr>
        <p:txBody>
          <a:bodyPr/>
          <a:lstStyle/>
          <a:p>
            <a:r>
              <a:rPr lang="en-US" dirty="0" smtClean="0"/>
              <a:t>Company Profile, </a:t>
            </a:r>
            <a:r>
              <a:rPr lang="en-US" sz="1200" dirty="0" err="1" smtClean="0"/>
              <a:t>www.socrata.com</a:t>
            </a:r>
            <a:endParaRPr lang="en-US" dirty="0"/>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dirty="0" smtClean="0"/>
              <a:t>USDN Civic Technology Scan</a:t>
            </a:r>
            <a:endParaRPr lang="en-US" dirty="0"/>
          </a:p>
        </p:txBody>
      </p:sp>
      <p:sp>
        <p:nvSpPr>
          <p:cNvPr id="6" name="Slide Number Placeholder 5"/>
          <p:cNvSpPr>
            <a:spLocks noGrp="1"/>
          </p:cNvSpPr>
          <p:nvPr>
            <p:ph type="sldNum" sz="quarter" idx="12"/>
          </p:nvPr>
        </p:nvSpPr>
        <p:spPr/>
        <p:txBody>
          <a:bodyPr/>
          <a:lstStyle/>
          <a:p>
            <a:fld id="{D6CC888B-D9F9-4E54-B722-F151A9F45E95}" type="slidenum">
              <a:rPr lang="en-US" smtClean="0"/>
              <a:t>32</a:t>
            </a:fld>
            <a:endParaRPr lang="en-US"/>
          </a:p>
        </p:txBody>
      </p:sp>
      <p:pic>
        <p:nvPicPr>
          <p:cNvPr id="9" name="Picture 8"/>
          <p:cNvPicPr>
            <a:picLocks noChangeAspect="1"/>
          </p:cNvPicPr>
          <p:nvPr/>
        </p:nvPicPr>
        <p:blipFill>
          <a:blip r:embed="rId2"/>
          <a:stretch>
            <a:fillRect/>
          </a:stretch>
        </p:blipFill>
        <p:spPr>
          <a:xfrm>
            <a:off x="266700" y="639233"/>
            <a:ext cx="1993900" cy="445893"/>
          </a:xfrm>
          <a:prstGeom prst="rect">
            <a:avLst/>
          </a:prstGeom>
        </p:spPr>
      </p:pic>
      <p:graphicFrame>
        <p:nvGraphicFramePr>
          <p:cNvPr id="10" name="Table 9"/>
          <p:cNvGraphicFramePr>
            <a:graphicFrameLocks noGrp="1"/>
          </p:cNvGraphicFramePr>
          <p:nvPr>
            <p:extLst>
              <p:ext uri="{D42A27DB-BD31-4B8C-83A1-F6EECF244321}">
                <p14:modId xmlns:p14="http://schemas.microsoft.com/office/powerpoint/2010/main" val="782564084"/>
              </p:ext>
            </p:extLst>
          </p:nvPr>
        </p:nvGraphicFramePr>
        <p:xfrm>
          <a:off x="160868" y="1458976"/>
          <a:ext cx="8769772" cy="4749448"/>
        </p:xfrm>
        <a:graphic>
          <a:graphicData uri="http://schemas.openxmlformats.org/drawingml/2006/table">
            <a:tbl>
              <a:tblPr firstRow="1" bandRow="1">
                <a:tableStyleId>{5C22544A-7EE6-4342-B048-85BDC9FD1C3A}</a:tableStyleId>
              </a:tblPr>
              <a:tblGrid>
                <a:gridCol w="1299632"/>
                <a:gridCol w="7470140"/>
              </a:tblGrid>
              <a:tr h="319024">
                <a:tc>
                  <a:txBody>
                    <a:bodyPr/>
                    <a:lstStyle/>
                    <a:p>
                      <a:r>
                        <a:rPr lang="en-US" sz="1200" b="0" dirty="0" smtClean="0"/>
                        <a:t>Scan</a:t>
                      </a:r>
                      <a:r>
                        <a:rPr lang="en-US" sz="1200" b="0" baseline="0" dirty="0" smtClean="0"/>
                        <a:t> Category</a:t>
                      </a:r>
                      <a:endParaRPr lang="en-US" sz="1200" b="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Data access and Transparency,</a:t>
                      </a:r>
                      <a:r>
                        <a:rPr lang="en-US" sz="1200" baseline="0" dirty="0" smtClean="0"/>
                        <a:t> Data Utility (Open Data)</a:t>
                      </a:r>
                      <a:endParaRPr lang="en-US" sz="1200" dirty="0" smtClean="0"/>
                    </a:p>
                    <a:p>
                      <a:endParaRPr lang="en-US" sz="1200" b="0" dirty="0"/>
                    </a:p>
                  </a:txBody>
                  <a:tcPr/>
                </a:tc>
              </a:tr>
              <a:tr h="920437">
                <a:tc>
                  <a:txBody>
                    <a:bodyPr/>
                    <a:lstStyle/>
                    <a:p>
                      <a:r>
                        <a:rPr lang="en-US" sz="1200" b="0" dirty="0" smtClean="0"/>
                        <a:t>Who</a:t>
                      </a:r>
                      <a:endParaRPr lang="en-US" sz="1200" b="0" dirty="0"/>
                    </a:p>
                  </a:txBody>
                  <a:tcPr/>
                </a:tc>
                <a:tc>
                  <a:txBody>
                    <a:bodyPr/>
                    <a:lstStyle/>
                    <a:p>
                      <a:pPr marL="171450" indent="-171450">
                        <a:buFont typeface="Arial"/>
                        <a:buChar char="•"/>
                      </a:pPr>
                      <a:r>
                        <a:rPr lang="en-US" sz="1200" b="0" dirty="0" smtClean="0"/>
                        <a:t>A privately-held cloud software company. Employs</a:t>
                      </a:r>
                      <a:r>
                        <a:rPr lang="en-US" sz="1200" b="0" baseline="0" dirty="0" smtClean="0"/>
                        <a:t> </a:t>
                      </a:r>
                      <a:r>
                        <a:rPr lang="en-US" sz="1200" b="0" dirty="0" smtClean="0"/>
                        <a:t>Software engineers, designers, open government advocates, and business professionals </a:t>
                      </a:r>
                    </a:p>
                    <a:p>
                      <a:pPr marL="171450" indent="-171450">
                        <a:buFont typeface="Arial"/>
                        <a:buChar char="•"/>
                      </a:pPr>
                      <a:r>
                        <a:rPr lang="en-US" sz="1200" b="1" dirty="0" smtClean="0"/>
                        <a:t>Example</a:t>
                      </a:r>
                      <a:r>
                        <a:rPr lang="en-US" sz="1200" b="1" baseline="0" dirty="0" smtClean="0"/>
                        <a:t> user cities: </a:t>
                      </a:r>
                      <a:r>
                        <a:rPr lang="en-US" sz="1200" b="0" i="1" dirty="0" smtClean="0"/>
                        <a:t>New York, NY; Boston, MA; San Francisco, CA; New Orleans, LA; Nashville, TN; Chicago, IL; Kansas City, MO; Seattle, WA,</a:t>
                      </a:r>
                      <a:r>
                        <a:rPr lang="en-US" sz="1200" b="0" i="1" baseline="0" dirty="0" smtClean="0"/>
                        <a:t> Tucson, AZ</a:t>
                      </a:r>
                    </a:p>
                    <a:p>
                      <a:pPr marL="171450" indent="-171450">
                        <a:buFont typeface="Arial"/>
                        <a:buChar char="•"/>
                      </a:pPr>
                      <a:r>
                        <a:rPr lang="en-US" sz="1200" b="0" i="0" baseline="0" dirty="0" smtClean="0"/>
                        <a:t>Sample City open data platform by </a:t>
                      </a:r>
                      <a:r>
                        <a:rPr lang="en-US" sz="1200" b="0" i="0" baseline="0" dirty="0" err="1" smtClean="0"/>
                        <a:t>Socrata</a:t>
                      </a:r>
                      <a:r>
                        <a:rPr lang="en-US" sz="1200" b="0" i="0" baseline="0" dirty="0" smtClean="0"/>
                        <a:t>: </a:t>
                      </a:r>
                      <a:r>
                        <a:rPr lang="en-US" sz="1200" b="0" i="0" baseline="0" dirty="0" smtClean="0">
                          <a:hlinkClick r:id="rId3"/>
                        </a:rPr>
                        <a:t>https://data.nashville.gov</a:t>
                      </a:r>
                      <a:endParaRPr lang="en-US" sz="1200" b="0" i="0" baseline="0" dirty="0" smtClean="0"/>
                    </a:p>
                  </a:txBody>
                  <a:tcPr/>
                </a:tc>
              </a:tr>
              <a:tr h="1750569">
                <a:tc>
                  <a:txBody>
                    <a:bodyPr/>
                    <a:lstStyle/>
                    <a:p>
                      <a:r>
                        <a:rPr lang="en-US" sz="1200" dirty="0" smtClean="0"/>
                        <a:t>What</a:t>
                      </a:r>
                      <a:endParaRPr lang="en-US" sz="1200" dirty="0"/>
                    </a:p>
                  </a:txBody>
                  <a:tcPr/>
                </a:tc>
                <a:tc>
                  <a:txBody>
                    <a:bodyPr/>
                    <a:lstStyle/>
                    <a:p>
                      <a:pPr marL="171450" indent="-171450">
                        <a:buFont typeface="Arial"/>
                        <a:buChar char="•"/>
                      </a:pPr>
                      <a:r>
                        <a:rPr lang="en-US" sz="1200" dirty="0" smtClean="0"/>
                        <a:t>Works with the public sector to </a:t>
                      </a:r>
                      <a:r>
                        <a:rPr lang="en-US" sz="1200" b="1" dirty="0" smtClean="0"/>
                        <a:t>improve transparency, citizen service, and data-driven decision-making</a:t>
                      </a:r>
                    </a:p>
                    <a:p>
                      <a:pPr marL="171450" indent="-171450">
                        <a:buFont typeface="Arial"/>
                        <a:buChar char="•"/>
                      </a:pPr>
                      <a:r>
                        <a:rPr lang="en-US" sz="1200" dirty="0" smtClean="0"/>
                        <a:t>Delivers data to governments trying to reduce costs, to citizens who want to understand how their tax dollars are used, and to civic hackers dedicated to creating new apps and improving services.</a:t>
                      </a:r>
                    </a:p>
                    <a:p>
                      <a:pPr marL="171450" indent="-171450">
                        <a:buFont typeface="Arial"/>
                        <a:buChar char="•"/>
                      </a:pPr>
                      <a:r>
                        <a:rPr lang="en-US" sz="1200" b="1" dirty="0" smtClean="0"/>
                        <a:t>Creates and manages open data products </a:t>
                      </a:r>
                      <a:r>
                        <a:rPr lang="en-US" sz="1200" dirty="0" smtClean="0"/>
                        <a:t>for all facets of industry, including cloud storage, networks, applications, and programs. Strive to be the best in the world at making data accessible and useful</a:t>
                      </a:r>
                    </a:p>
                    <a:p>
                      <a:pPr marL="171450" indent="-171450">
                        <a:buFont typeface="Arial"/>
                        <a:buChar char="•"/>
                      </a:pPr>
                      <a:r>
                        <a:rPr lang="en-US" sz="1200" dirty="0" smtClean="0"/>
                        <a:t>Interesting</a:t>
                      </a:r>
                      <a:r>
                        <a:rPr lang="en-US" sz="1200" baseline="0" dirty="0" smtClean="0"/>
                        <a:t> goal: show</a:t>
                      </a:r>
                      <a:r>
                        <a:rPr lang="en-US" sz="1200" dirty="0" smtClean="0"/>
                        <a:t> the potential of open data to improve the world,</a:t>
                      </a:r>
                      <a:r>
                        <a:rPr lang="en-US" sz="1200" baseline="0" dirty="0" smtClean="0"/>
                        <a:t> and </a:t>
                      </a:r>
                      <a:r>
                        <a:rPr lang="en-US" sz="1200" b="1" baseline="0" dirty="0" smtClean="0"/>
                        <a:t>cr</a:t>
                      </a:r>
                      <a:r>
                        <a:rPr lang="en-US" sz="1200" b="1" dirty="0" smtClean="0"/>
                        <a:t>eate an economic engine via the usage and flow of open data</a:t>
                      </a:r>
                    </a:p>
                  </a:txBody>
                  <a:tcPr/>
                </a:tc>
              </a:tr>
              <a:tr h="296915">
                <a:tc>
                  <a:txBody>
                    <a:bodyPr/>
                    <a:lstStyle/>
                    <a:p>
                      <a:r>
                        <a:rPr lang="en-US" sz="1200" dirty="0" smtClean="0"/>
                        <a:t>When</a:t>
                      </a:r>
                      <a:endParaRPr lang="en-US" sz="1200" dirty="0"/>
                    </a:p>
                  </a:txBody>
                  <a:tcPr/>
                </a:tc>
                <a:tc>
                  <a:txBody>
                    <a:bodyPr/>
                    <a:lstStyle/>
                    <a:p>
                      <a:pPr marL="171450" indent="-171450">
                        <a:buFont typeface="Arial"/>
                        <a:buChar char="•"/>
                      </a:pPr>
                      <a:r>
                        <a:rPr lang="en-US" sz="1200" dirty="0" smtClean="0"/>
                        <a:t>2007 – present, very well</a:t>
                      </a:r>
                      <a:r>
                        <a:rPr lang="en-US" sz="1200" baseline="0" dirty="0" smtClean="0"/>
                        <a:t> established</a:t>
                      </a:r>
                      <a:endParaRPr lang="en-US" sz="1200" dirty="0"/>
                    </a:p>
                  </a:txBody>
                  <a:tcPr/>
                </a:tc>
              </a:tr>
              <a:tr h="296915">
                <a:tc>
                  <a:txBody>
                    <a:bodyPr/>
                    <a:lstStyle/>
                    <a:p>
                      <a:r>
                        <a:rPr lang="en-US" sz="1200" dirty="0" smtClean="0"/>
                        <a:t>Where</a:t>
                      </a:r>
                      <a:endParaRPr lang="en-US" sz="1200" dirty="0"/>
                    </a:p>
                  </a:txBody>
                  <a:tcPr/>
                </a:tc>
                <a:tc>
                  <a:txBody>
                    <a:bodyPr/>
                    <a:lstStyle/>
                    <a:p>
                      <a:pPr marL="171450" indent="-171450">
                        <a:buFont typeface="Arial"/>
                        <a:buChar char="•"/>
                      </a:pPr>
                      <a:r>
                        <a:rPr lang="en-US" sz="1200" dirty="0" smtClean="0"/>
                        <a:t>Headquartered in Seattle</a:t>
                      </a:r>
                      <a:r>
                        <a:rPr lang="en-US" sz="1200" baseline="0" dirty="0" smtClean="0"/>
                        <a:t> </a:t>
                      </a:r>
                      <a:r>
                        <a:rPr lang="en-US" sz="1200" dirty="0" smtClean="0"/>
                        <a:t>with offices in Washington, D.C. and London</a:t>
                      </a:r>
                      <a:endParaRPr lang="en-US" sz="1200" dirty="0"/>
                    </a:p>
                  </a:txBody>
                  <a:tcPr/>
                </a:tc>
              </a:tr>
              <a:tr h="542117">
                <a:tc>
                  <a:txBody>
                    <a:bodyPr/>
                    <a:lstStyle/>
                    <a:p>
                      <a:r>
                        <a:rPr lang="en-US" sz="1200" dirty="0" smtClean="0"/>
                        <a:t>Why</a:t>
                      </a:r>
                      <a:endParaRPr lang="en-US" sz="1200" dirty="0"/>
                    </a:p>
                  </a:txBody>
                  <a:tcPr/>
                </a:tc>
                <a:tc>
                  <a:txBody>
                    <a:bodyPr/>
                    <a:lstStyle/>
                    <a:p>
                      <a:pPr marL="171450" indent="-171450">
                        <a:buFont typeface="Arial"/>
                        <a:buChar char="•"/>
                      </a:pPr>
                      <a:r>
                        <a:rPr lang="en-US" sz="1200" dirty="0" smtClean="0"/>
                        <a:t>“</a:t>
                      </a:r>
                      <a:r>
                        <a:rPr lang="en-US" sz="1200" i="1" dirty="0" smtClean="0"/>
                        <a:t>Unleash the power of data to improve the world</a:t>
                      </a:r>
                      <a:r>
                        <a:rPr lang="en-US" sz="1200" dirty="0" smtClean="0"/>
                        <a:t>”</a:t>
                      </a:r>
                    </a:p>
                    <a:p>
                      <a:pPr marL="171450" indent="-171450">
                        <a:buFont typeface="Arial"/>
                        <a:buChar char="•"/>
                      </a:pPr>
                      <a:r>
                        <a:rPr lang="en-US" sz="1200" dirty="0" smtClean="0"/>
                        <a:t>Provides applications and services directly to cities for open access to data</a:t>
                      </a:r>
                    </a:p>
                    <a:p>
                      <a:pPr marL="171450" indent="-171450">
                        <a:buFont typeface="Arial"/>
                        <a:buChar char="•"/>
                      </a:pPr>
                      <a:r>
                        <a:rPr lang="en-US" sz="1200" dirty="0" smtClean="0"/>
                        <a:t>Nashville gave </a:t>
                      </a:r>
                      <a:r>
                        <a:rPr lang="en-US" sz="1200" b="1" dirty="0" smtClean="0"/>
                        <a:t>feedback on working</a:t>
                      </a:r>
                      <a:r>
                        <a:rPr lang="en-US" sz="1200" b="1" baseline="0" dirty="0" smtClean="0"/>
                        <a:t> with them: it was a good experience</a:t>
                      </a:r>
                      <a:endParaRPr lang="en-US" sz="1200" b="1" dirty="0"/>
                    </a:p>
                  </a:txBody>
                  <a:tcPr/>
                </a:tc>
              </a:tr>
              <a:tr h="301929">
                <a:tc>
                  <a:txBody>
                    <a:bodyPr/>
                    <a:lstStyle/>
                    <a:p>
                      <a:r>
                        <a:rPr lang="en-US" sz="1200" dirty="0" smtClean="0"/>
                        <a:t>How</a:t>
                      </a:r>
                      <a:endParaRPr lang="en-US" sz="1200" dirty="0"/>
                    </a:p>
                  </a:txBody>
                  <a:tcPr/>
                </a:tc>
                <a:tc>
                  <a:txBody>
                    <a:bodyPr/>
                    <a:lstStyle/>
                    <a:p>
                      <a:pPr marL="171450" indent="-171450">
                        <a:buFont typeface="Arial"/>
                        <a:buChar char="•"/>
                      </a:pPr>
                      <a:r>
                        <a:rPr lang="en-US" sz="1200" dirty="0" smtClean="0"/>
                        <a:t>Venture Capital:</a:t>
                      </a:r>
                      <a:r>
                        <a:rPr lang="en-US" sz="1200" baseline="0" dirty="0" smtClean="0"/>
                        <a:t> </a:t>
                      </a:r>
                      <a:r>
                        <a:rPr lang="en-US" sz="1200" dirty="0" err="1" smtClean="0"/>
                        <a:t>Openview</a:t>
                      </a:r>
                      <a:r>
                        <a:rPr lang="en-US" sz="1200" dirty="0" smtClean="0"/>
                        <a:t>, Frazier Technology Ventures, </a:t>
                      </a:r>
                      <a:r>
                        <a:rPr lang="en-US" sz="1200" dirty="0" err="1" smtClean="0"/>
                        <a:t>Morganthaler</a:t>
                      </a:r>
                      <a:r>
                        <a:rPr lang="en-US" sz="1200" dirty="0" smtClean="0"/>
                        <a:t> Ventures</a:t>
                      </a:r>
                      <a:endParaRPr lang="en-US" sz="1200" dirty="0"/>
                    </a:p>
                  </a:txBody>
                  <a:tcPr/>
                </a:tc>
              </a:tr>
            </a:tbl>
          </a:graphicData>
        </a:graphic>
      </p:graphicFrame>
    </p:spTree>
    <p:extLst>
      <p:ext uri="{BB962C8B-B14F-4D97-AF65-F5344CB8AC3E}">
        <p14:creationId xmlns:p14="http://schemas.microsoft.com/office/powerpoint/2010/main" val="41155960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8864" y="238035"/>
            <a:ext cx="4800600" cy="585021"/>
          </a:xfrm>
        </p:spPr>
        <p:txBody>
          <a:bodyPr/>
          <a:lstStyle/>
          <a:p>
            <a:r>
              <a:rPr lang="en-US" dirty="0" smtClean="0"/>
              <a:t>Innovation Hypothesis</a:t>
            </a:r>
            <a:endParaRPr lang="en-US" dirty="0"/>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p:txBody>
          <a:bodyPr/>
          <a:lstStyle/>
          <a:p>
            <a:fld id="{D6CC888B-D9F9-4E54-B722-F151A9F45E95}" type="slidenum">
              <a:rPr lang="en-US" smtClean="0"/>
              <a:t>33</a:t>
            </a:fld>
            <a:endParaRPr lang="en-US"/>
          </a:p>
        </p:txBody>
      </p:sp>
      <p:sp>
        <p:nvSpPr>
          <p:cNvPr id="7" name="TextBox 6"/>
          <p:cNvSpPr txBox="1"/>
          <p:nvPr/>
        </p:nvSpPr>
        <p:spPr>
          <a:xfrm>
            <a:off x="4419600" y="247881"/>
            <a:ext cx="2705100" cy="900246"/>
          </a:xfrm>
          <a:prstGeom prst="rect">
            <a:avLst/>
          </a:prstGeom>
          <a:solidFill>
            <a:schemeClr val="tx2">
              <a:lumMod val="20000"/>
              <a:lumOff val="80000"/>
            </a:schemeClr>
          </a:solidFill>
        </p:spPr>
        <p:txBody>
          <a:bodyPr wrap="square" rtlCol="0">
            <a:spAutoFit/>
          </a:bodyPr>
          <a:lstStyle/>
          <a:p>
            <a:pPr marL="0" lvl="1"/>
            <a:r>
              <a:rPr lang="en-US" sz="1050" i="1" dirty="0" smtClean="0"/>
              <a:t>An </a:t>
            </a:r>
            <a:r>
              <a:rPr lang="en-US" sz="1050" i="1" dirty="0"/>
              <a:t>innovation hypothesis is a testable theory about systems change.  It needs to be specific and actionable, and there </a:t>
            </a:r>
            <a:r>
              <a:rPr lang="en-US" sz="1050" i="1" dirty="0" smtClean="0"/>
              <a:t>needs </a:t>
            </a:r>
            <a:r>
              <a:rPr lang="en-US" sz="1050" i="1" dirty="0"/>
              <a:t>to be clear metrics to test </a:t>
            </a:r>
            <a:r>
              <a:rPr lang="en-US" sz="1050" i="1" dirty="0" smtClean="0"/>
              <a:t>if it </a:t>
            </a:r>
            <a:r>
              <a:rPr lang="en-US" sz="1050" i="1" dirty="0"/>
              <a:t>will work</a:t>
            </a:r>
            <a:r>
              <a:rPr lang="en-US" sz="1050" i="1" dirty="0" smtClean="0"/>
              <a:t>.</a:t>
            </a:r>
            <a:endParaRPr lang="en-US" sz="1050" i="1" dirty="0"/>
          </a:p>
        </p:txBody>
      </p:sp>
      <p:sp>
        <p:nvSpPr>
          <p:cNvPr id="8" name="Content Placeholder 6"/>
          <p:cNvSpPr txBox="1">
            <a:spLocks/>
          </p:cNvSpPr>
          <p:nvPr/>
        </p:nvSpPr>
        <p:spPr>
          <a:xfrm>
            <a:off x="135467" y="1147318"/>
            <a:ext cx="8795173" cy="5626100"/>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spcBef>
                <a:spcPts val="18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1pPr>
            <a:lvl2pPr marL="4572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2pPr>
            <a:lvl3pPr marL="6858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3pPr>
            <a:lvl4pPr marL="914400" indent="-228600" algn="l" defTabSz="914400" rtl="0" eaLnBrk="1" latinLnBrk="0" hangingPunct="1">
              <a:spcBef>
                <a:spcPts val="600"/>
              </a:spcBef>
              <a:buClr>
                <a:schemeClr val="accent2"/>
              </a:buClr>
              <a:buSzPct val="130000"/>
              <a:buFont typeface="Wingdings" pitchFamily="2" charset="2"/>
              <a:buChar char="§"/>
              <a:defRPr sz="1800" kern="1200">
                <a:solidFill>
                  <a:schemeClr val="tx1">
                    <a:lumMod val="75000"/>
                    <a:lumOff val="25000"/>
                  </a:schemeClr>
                </a:solidFill>
                <a:latin typeface="+mn-lt"/>
                <a:ea typeface="+mn-ea"/>
                <a:cs typeface="+mn-cs"/>
              </a:defRPr>
            </a:lvl4pPr>
            <a:lvl5pPr marL="1143000" indent="-228600" algn="l" defTabSz="914400" rtl="0" eaLnBrk="1" latinLnBrk="0" hangingPunct="1">
              <a:spcBef>
                <a:spcPts val="600"/>
              </a:spcBef>
              <a:buClr>
                <a:schemeClr val="accent1"/>
              </a:buClr>
              <a:buSzPct val="130000"/>
              <a:buFont typeface="Wingdings" pitchFamily="2" charset="2"/>
              <a:buChar char="§"/>
              <a:defRPr sz="1800" kern="1200">
                <a:solidFill>
                  <a:schemeClr val="tx1">
                    <a:lumMod val="75000"/>
                    <a:lumOff val="25000"/>
                  </a:schemeClr>
                </a:solidFill>
                <a:latin typeface="+mn-lt"/>
                <a:ea typeface="+mn-ea"/>
                <a:cs typeface="+mn-cs"/>
              </a:defRPr>
            </a:lvl5pPr>
            <a:lvl6pPr marL="1377950" indent="-228600"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6pPr>
            <a:lvl7pPr marL="1603375" indent="-228600" algn="l" defTabSz="914400" rtl="0" eaLnBrk="1" latinLnBrk="0" hangingPunct="1">
              <a:spcBef>
                <a:spcPct val="20000"/>
              </a:spcBef>
              <a:buClr>
                <a:schemeClr val="accent1"/>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7pPr>
            <a:lvl8pPr marL="1828800" indent="-227013" algn="l" defTabSz="914400" rtl="0" eaLnBrk="1" latinLnBrk="0" hangingPunct="1">
              <a:spcBef>
                <a:spcPct val="20000"/>
              </a:spcBef>
              <a:buClr>
                <a:schemeClr val="accent2"/>
              </a:buClr>
              <a:buSzPct val="130000"/>
              <a:buFont typeface="Wingdings" pitchFamily="2" charset="2"/>
              <a:buChar char="§"/>
              <a:defRPr lang="en-US" sz="1800" kern="1200" dirty="0" smtClean="0">
                <a:solidFill>
                  <a:schemeClr val="tx1">
                    <a:lumMod val="75000"/>
                    <a:lumOff val="25000"/>
                  </a:schemeClr>
                </a:solidFill>
                <a:latin typeface="+mn-lt"/>
                <a:ea typeface="+mn-ea"/>
                <a:cs typeface="+mn-cs"/>
              </a:defRPr>
            </a:lvl8pPr>
            <a:lvl9pPr marL="2055813" indent="-227013" algn="l" defTabSz="914400" rtl="0" eaLnBrk="1" latinLnBrk="0" hangingPunct="1">
              <a:spcBef>
                <a:spcPct val="20000"/>
              </a:spcBef>
              <a:buClr>
                <a:schemeClr val="accent1"/>
              </a:buClr>
              <a:buSzPct val="130000"/>
              <a:buFont typeface="Wingdings" pitchFamily="2" charset="2"/>
              <a:buChar char="§"/>
              <a:defRPr lang="en-US" sz="1800" kern="1200" dirty="0">
                <a:solidFill>
                  <a:schemeClr val="tx1">
                    <a:lumMod val="75000"/>
                    <a:lumOff val="25000"/>
                  </a:schemeClr>
                </a:solidFill>
                <a:latin typeface="+mn-lt"/>
                <a:ea typeface="+mn-ea"/>
                <a:cs typeface="+mn-cs"/>
              </a:defRPr>
            </a:lvl9pPr>
          </a:lstStyle>
          <a:p>
            <a:r>
              <a:rPr lang="en-US" dirty="0" smtClean="0"/>
              <a:t>The Value of Collective City Action</a:t>
            </a:r>
          </a:p>
          <a:p>
            <a:pPr lvl="1"/>
            <a:r>
              <a:rPr lang="en-US" dirty="0" smtClean="0"/>
              <a:t>Potential Impact: Why should the USDN invest?</a:t>
            </a:r>
          </a:p>
          <a:p>
            <a:r>
              <a:rPr lang="en-US" b="1" dirty="0" smtClean="0"/>
              <a:t>Problem Statement: </a:t>
            </a:r>
            <a:r>
              <a:rPr lang="en-US" dirty="0" smtClean="0"/>
              <a:t>Local governments can </a:t>
            </a:r>
            <a:r>
              <a:rPr lang="en-US" b="1" dirty="0" smtClean="0"/>
              <a:t>realize time and cost savings by working together to establish best practices in civic technology strategic planning</a:t>
            </a:r>
            <a:r>
              <a:rPr lang="en-US" dirty="0" smtClean="0"/>
              <a:t>. Critical components of strategic planning for technology include changes to budget process and procurement policies. Sustainability Directors can work together to overcome these internal barriers </a:t>
            </a:r>
            <a:r>
              <a:rPr lang="en-US" dirty="0"/>
              <a:t>to </a:t>
            </a:r>
            <a:r>
              <a:rPr lang="en-US" dirty="0" smtClean="0"/>
              <a:t>development </a:t>
            </a:r>
            <a:r>
              <a:rPr lang="en-US" dirty="0"/>
              <a:t>and use of civic </a:t>
            </a:r>
            <a:r>
              <a:rPr lang="en-US" dirty="0" smtClean="0"/>
              <a:t>technology</a:t>
            </a:r>
            <a:r>
              <a:rPr lang="en-US" dirty="0"/>
              <a:t> </a:t>
            </a:r>
            <a:r>
              <a:rPr lang="en-US" dirty="0" smtClean="0"/>
              <a:t>that can help them accelerate and track progress towards local sustainability goals.</a:t>
            </a:r>
            <a:endParaRPr lang="en-US" dirty="0"/>
          </a:p>
          <a:p>
            <a:pPr lvl="1"/>
            <a:r>
              <a:rPr lang="en-US" b="1" dirty="0" smtClean="0"/>
              <a:t>A New Normal: </a:t>
            </a:r>
            <a:r>
              <a:rPr lang="en-US" dirty="0" smtClean="0"/>
              <a:t>The </a:t>
            </a:r>
            <a:r>
              <a:rPr lang="en-US" dirty="0"/>
              <a:t>c</a:t>
            </a:r>
            <a:r>
              <a:rPr lang="en-US" dirty="0" smtClean="0"/>
              <a:t>ivic technology field is old enough now that cities have realized it’s time to address it as a new way of operating. Traditional city processes and procedures are not set up to accept this new way of interfacing with citizens. </a:t>
            </a:r>
          </a:p>
          <a:p>
            <a:pPr lvl="1"/>
            <a:r>
              <a:rPr lang="en-US" b="1" dirty="0" smtClean="0"/>
              <a:t>Inflexibility:</a:t>
            </a:r>
            <a:r>
              <a:rPr lang="en-US" dirty="0" smtClean="0"/>
              <a:t> The existing internal system can be modified to allow leverage of the field of civic tech by establishing guidelines for city strategy development. The planning process should be focused on 1.) modifying existing IT and Finance (budgeting and procurement) processes that prohibit access to civic tech or to opening existing city data and 2.) establishing partnerships that can repurpose existing (or develop new) applications that generate progress towards city sustainability goals.</a:t>
            </a:r>
            <a:endParaRPr lang="en-US" dirty="0"/>
          </a:p>
          <a:p>
            <a:pPr lvl="1"/>
            <a:r>
              <a:rPr lang="en-US" b="1" dirty="0" smtClean="0"/>
              <a:t>Solving the collective problem </a:t>
            </a:r>
            <a:r>
              <a:rPr lang="en-US" dirty="0" smtClean="0"/>
              <a:t>of no clear path / established guidelines for cities around data and civic technology will meet a need Sustainability Directors have expressed: that they want to better understand how to plan for and access civic technology to meet their long term carbon reduction goals.</a:t>
            </a:r>
          </a:p>
          <a:p>
            <a:pPr lvl="1"/>
            <a:r>
              <a:rPr lang="en-US" b="1" dirty="0" smtClean="0"/>
              <a:t>The proposed solution </a:t>
            </a:r>
            <a:r>
              <a:rPr lang="en-US" dirty="0" smtClean="0"/>
              <a:t>is to continue to learn together by convening with a planning and strategy development expert in civic technology. The convening will be documented in the shape of a framework that can be used by any city to understand the ways to think about, plan for, and implement sustainability.  Having a strategy changes the lens from a knee jerk reaction to every new application to a knowledge of how to apply technology to solving already identified problems.</a:t>
            </a:r>
          </a:p>
          <a:p>
            <a:pPr lvl="2"/>
            <a:r>
              <a:rPr lang="en-US" b="1" dirty="0" smtClean="0"/>
              <a:t>A note on the civic technology strategy expert: </a:t>
            </a:r>
            <a:r>
              <a:rPr lang="en-US" dirty="0" smtClean="0"/>
              <a:t>bring in someone external to USDN, who is well-versed in both city and technology processes. Work with them to build </a:t>
            </a:r>
            <a:r>
              <a:rPr lang="en-US" dirty="0"/>
              <a:t>the workshop around the </a:t>
            </a:r>
            <a:r>
              <a:rPr lang="en-US" dirty="0" smtClean="0"/>
              <a:t>planning strategy framework </a:t>
            </a:r>
            <a:r>
              <a:rPr lang="en-US" dirty="0"/>
              <a:t>concept, which is then captured, drawn up, and delivered as an information product (either by them or by someone hired to compile </a:t>
            </a:r>
            <a:r>
              <a:rPr lang="en-US" dirty="0" smtClean="0"/>
              <a:t>it from the convening)</a:t>
            </a:r>
            <a:r>
              <a:rPr lang="en-US" dirty="0"/>
              <a:t>. </a:t>
            </a:r>
            <a:r>
              <a:rPr lang="en-US" i="1" dirty="0" smtClean="0"/>
              <a:t>A double check will be done as </a:t>
            </a:r>
            <a:r>
              <a:rPr lang="en-US" i="1" dirty="0"/>
              <a:t>the final report is </a:t>
            </a:r>
            <a:r>
              <a:rPr lang="en-US" i="1" dirty="0" smtClean="0"/>
              <a:t>built to insure this framework doesn’t already exist somewhere. </a:t>
            </a:r>
          </a:p>
          <a:p>
            <a:endParaRPr lang="en-US" dirty="0" smtClean="0"/>
          </a:p>
          <a:p>
            <a:endParaRPr lang="en-US" dirty="0"/>
          </a:p>
        </p:txBody>
      </p:sp>
    </p:spTree>
    <p:extLst>
      <p:ext uri="{BB962C8B-B14F-4D97-AF65-F5344CB8AC3E}">
        <p14:creationId xmlns:p14="http://schemas.microsoft.com/office/powerpoint/2010/main" val="259760058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241130" y="580515"/>
            <a:ext cx="6464469" cy="539835"/>
          </a:xfrm>
        </p:spPr>
        <p:txBody>
          <a:bodyPr/>
          <a:lstStyle/>
          <a:p>
            <a:r>
              <a:rPr lang="en-US" dirty="0"/>
              <a:t>Innovation </a:t>
            </a:r>
            <a:r>
              <a:rPr lang="en-US" dirty="0" smtClean="0"/>
              <a:t>Hypothesis, continued</a:t>
            </a:r>
            <a:endParaRPr lang="en-US" dirty="0"/>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p:txBody>
          <a:bodyPr/>
          <a:lstStyle/>
          <a:p>
            <a:fld id="{D6CC888B-D9F9-4E54-B722-F151A9F45E95}" type="slidenum">
              <a:rPr lang="en-US" smtClean="0"/>
              <a:t>34</a:t>
            </a:fld>
            <a:endParaRPr lang="en-US"/>
          </a:p>
        </p:txBody>
      </p:sp>
      <p:sp>
        <p:nvSpPr>
          <p:cNvPr id="7" name="Content Placeholder 6"/>
          <p:cNvSpPr>
            <a:spLocks noGrp="1"/>
          </p:cNvSpPr>
          <p:nvPr>
            <p:ph idx="4294967295"/>
          </p:nvPr>
        </p:nvSpPr>
        <p:spPr>
          <a:xfrm>
            <a:off x="110067" y="1380067"/>
            <a:ext cx="8754533" cy="4910666"/>
          </a:xfrm>
        </p:spPr>
        <p:txBody>
          <a:bodyPr>
            <a:normAutofit fontScale="70000" lnSpcReduction="20000"/>
          </a:bodyPr>
          <a:lstStyle/>
          <a:p>
            <a:r>
              <a:rPr lang="en-US" b="1" dirty="0"/>
              <a:t>Hypothesis: The root cause </a:t>
            </a:r>
            <a:r>
              <a:rPr lang="en-US" dirty="0"/>
              <a:t>of difficulty cities have in implementing civic technology are internal system barriers, lack of understanding of the field, and lack of a comprehensive strategy that allows a city to place civic technology as a tool into problem solving categories. </a:t>
            </a:r>
            <a:r>
              <a:rPr lang="en-US" b="1" dirty="0"/>
              <a:t>The solution </a:t>
            </a:r>
            <a:r>
              <a:rPr lang="en-US" dirty="0"/>
              <a:t>to  can be establishing a framework for cities to understand and undertake civic technology strategy development. A civic technology planning framework will help sustainability directors use civic technology in a way that demonstrates improved interfaces that encourage </a:t>
            </a:r>
            <a:r>
              <a:rPr lang="en-US" b="1" dirty="0"/>
              <a:t>behavior change, scalability in planning efforts, and fiscal sustainability through modified budget and procurement processes</a:t>
            </a:r>
            <a:r>
              <a:rPr lang="en-US" dirty="0"/>
              <a:t>.</a:t>
            </a:r>
          </a:p>
          <a:p>
            <a:pPr lvl="2"/>
            <a:r>
              <a:rPr lang="en-US" dirty="0"/>
              <a:t>System to affect: internal IT and Budget processes</a:t>
            </a:r>
          </a:p>
          <a:p>
            <a:pPr lvl="2"/>
            <a:r>
              <a:rPr lang="en-US" dirty="0"/>
              <a:t>Leverage points in the systems: Introducing a framework for civic tech planning can have a larger long term impact: </a:t>
            </a:r>
            <a:r>
              <a:rPr lang="en-US" b="1" dirty="0">
                <a:solidFill>
                  <a:schemeClr val="tx2">
                    <a:lumMod val="60000"/>
                    <a:lumOff val="40000"/>
                  </a:schemeClr>
                </a:solidFill>
              </a:rPr>
              <a:t>a sense that civic tech is not a broad and unknown field functioning on its own, but a tool sustainability directors can use to solve already identified problems.</a:t>
            </a:r>
          </a:p>
          <a:p>
            <a:pPr lvl="2"/>
            <a:r>
              <a:rPr lang="en-US" dirty="0"/>
              <a:t>Having an overarching strategy in place gives context to each proposal, application, and “next big thing” – it gives the city the power to pick, chose, and repurpose applications to meet existing goals. </a:t>
            </a:r>
          </a:p>
          <a:p>
            <a:pPr lvl="2"/>
            <a:r>
              <a:rPr lang="en-US" dirty="0"/>
              <a:t>The hypothesis we are testing is that a planning framework for civic technology will further sustainability director goals.</a:t>
            </a:r>
          </a:p>
          <a:p>
            <a:pPr lvl="2"/>
            <a:r>
              <a:rPr lang="en-US" dirty="0"/>
              <a:t>The basis for this hypothesis is that industry players overwhelmingly encouraged starting with the end in mind and changing the conversation from “will we invest, and in what” to “we’re investing because this is life, so we need to know where the investment makes the most sense”. </a:t>
            </a:r>
          </a:p>
          <a:p>
            <a:pPr lvl="2"/>
            <a:r>
              <a:rPr lang="en-US" dirty="0" smtClean="0"/>
              <a:t>Testing the hypothesis looks like a convening where a civic technology field expert explains a planning framework, which is documented and distributed for use to the broader USDN audience. </a:t>
            </a:r>
            <a:endParaRPr lang="en-US" dirty="0"/>
          </a:p>
          <a:p>
            <a:pPr lvl="2"/>
            <a:r>
              <a:rPr lang="en-US" dirty="0" smtClean="0"/>
              <a:t>The evidence </a:t>
            </a:r>
            <a:r>
              <a:rPr lang="en-US" dirty="0"/>
              <a:t>we will use to conclude that the hypothesis is a valid </a:t>
            </a:r>
            <a:r>
              <a:rPr lang="en-US" dirty="0" smtClean="0"/>
              <a:t>one is if clarity is brought to the thought process cities go through when considering how best to use civic technology.</a:t>
            </a:r>
            <a:endParaRPr lang="en-US" dirty="0"/>
          </a:p>
          <a:p>
            <a:pPr lvl="2"/>
            <a:r>
              <a:rPr lang="en-US" dirty="0"/>
              <a:t>If the hypothesis proves correct, </a:t>
            </a:r>
            <a:r>
              <a:rPr lang="en-US" dirty="0" smtClean="0"/>
              <a:t>success </a:t>
            </a:r>
            <a:r>
              <a:rPr lang="en-US" dirty="0"/>
              <a:t>and impact </a:t>
            </a:r>
            <a:r>
              <a:rPr lang="en-US" dirty="0" smtClean="0"/>
              <a:t>will be evidenced by increased city planning efforts and strategy development around civic technology, </a:t>
            </a:r>
            <a:r>
              <a:rPr lang="en-US" dirty="0"/>
              <a:t>and what it </a:t>
            </a:r>
            <a:r>
              <a:rPr lang="en-US" dirty="0" smtClean="0"/>
              <a:t>achieve this will involve spreading of the framework through USDN mechanisms and partners. </a:t>
            </a:r>
            <a:endParaRPr lang="en-US" dirty="0"/>
          </a:p>
          <a:p>
            <a:endParaRPr lang="en-US" dirty="0"/>
          </a:p>
        </p:txBody>
      </p:sp>
    </p:spTree>
    <p:extLst>
      <p:ext uri="{BB962C8B-B14F-4D97-AF65-F5344CB8AC3E}">
        <p14:creationId xmlns:p14="http://schemas.microsoft.com/office/powerpoint/2010/main" val="87540206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429000" y="1075266"/>
            <a:ext cx="4948238" cy="497501"/>
          </a:xfrm>
        </p:spPr>
        <p:txBody>
          <a:bodyPr/>
          <a:lstStyle/>
          <a:p>
            <a:r>
              <a:rPr lang="en-US" dirty="0" smtClean="0"/>
              <a:t>Next Steps</a:t>
            </a:r>
            <a:endParaRPr lang="en-US" dirty="0"/>
          </a:p>
        </p:txBody>
      </p:sp>
      <p:sp>
        <p:nvSpPr>
          <p:cNvPr id="7" name="Content Placeholder 6"/>
          <p:cNvSpPr>
            <a:spLocks noGrp="1"/>
          </p:cNvSpPr>
          <p:nvPr>
            <p:ph idx="1"/>
          </p:nvPr>
        </p:nvSpPr>
        <p:spPr>
          <a:xfrm>
            <a:off x="2271481" y="2020888"/>
            <a:ext cx="6104121" cy="4105275"/>
          </a:xfrm>
        </p:spPr>
        <p:txBody>
          <a:bodyPr>
            <a:normAutofit/>
          </a:bodyPr>
          <a:lstStyle/>
          <a:p>
            <a:r>
              <a:rPr lang="en-US" dirty="0" smtClean="0"/>
              <a:t>Develop a Convening Agenda that features: </a:t>
            </a:r>
          </a:p>
          <a:p>
            <a:pPr lvl="1"/>
            <a:r>
              <a:rPr lang="en-US" dirty="0" smtClean="0"/>
              <a:t>Time for the Advisory Team cities to learn from an expert (i.e., a Mark </a:t>
            </a:r>
            <a:r>
              <a:rPr lang="en-US" dirty="0" err="1" smtClean="0"/>
              <a:t>Headd</a:t>
            </a:r>
            <a:r>
              <a:rPr lang="en-US" dirty="0" smtClean="0"/>
              <a:t> kind of person, with experience in both city governance structure and and technology development for cities in the private sector)</a:t>
            </a:r>
          </a:p>
          <a:p>
            <a:pPr lvl="1"/>
            <a:r>
              <a:rPr lang="en-US" dirty="0" smtClean="0"/>
              <a:t>Documentation of the strategic planning framework to be presented</a:t>
            </a:r>
          </a:p>
          <a:p>
            <a:pPr lvl="1"/>
            <a:r>
              <a:rPr lang="en-US" dirty="0" smtClean="0"/>
              <a:t>A dissemination plan for the framework internally and externally to USDN </a:t>
            </a:r>
          </a:p>
          <a:p>
            <a:pPr lvl="1"/>
            <a:r>
              <a:rPr lang="en-US" dirty="0" smtClean="0"/>
              <a:t>Present Convening Agenda and suggested participants to the Team in the form of a USDN Innovation Fund Phase II proposal</a:t>
            </a:r>
            <a:endParaRPr lang="en-US" dirty="0"/>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p:txBody>
          <a:bodyPr/>
          <a:lstStyle/>
          <a:p>
            <a:fld id="{D6CC888B-D9F9-4E54-B722-F151A9F45E95}" type="slidenum">
              <a:rPr lang="en-US" smtClean="0"/>
              <a:t>35</a:t>
            </a:fld>
            <a:endParaRPr lang="en-US"/>
          </a:p>
        </p:txBody>
      </p:sp>
    </p:spTree>
    <p:extLst>
      <p:ext uri="{BB962C8B-B14F-4D97-AF65-F5344CB8AC3E}">
        <p14:creationId xmlns:p14="http://schemas.microsoft.com/office/powerpoint/2010/main" val="262840482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Purpose</a:t>
            </a:r>
            <a:endParaRPr lang="en-US" dirty="0"/>
          </a:p>
        </p:txBody>
      </p:sp>
      <p:sp>
        <p:nvSpPr>
          <p:cNvPr id="4" name="Date Placeholder 3"/>
          <p:cNvSpPr>
            <a:spLocks noGrp="1"/>
          </p:cNvSpPr>
          <p:nvPr>
            <p:ph type="dt" sz="half" idx="10"/>
          </p:nvPr>
        </p:nvSpPr>
        <p:spPr/>
        <p:txBody>
          <a:bodyPr/>
          <a:lstStyle/>
          <a:p>
            <a:fld id="{A6C27FED-AC39-9D40-8697-489B8712B75B}"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36</a:t>
            </a:fld>
            <a:endParaRPr lang="en-US"/>
          </a:p>
        </p:txBody>
      </p:sp>
      <p:graphicFrame>
        <p:nvGraphicFramePr>
          <p:cNvPr id="7" name="Content Placeholder 6"/>
          <p:cNvGraphicFramePr>
            <a:graphicFrameLocks/>
          </p:cNvGraphicFramePr>
          <p:nvPr>
            <p:extLst>
              <p:ext uri="{D42A27DB-BD31-4B8C-83A1-F6EECF244321}">
                <p14:modId xmlns:p14="http://schemas.microsoft.com/office/powerpoint/2010/main" val="4206185672"/>
              </p:ext>
            </p:extLst>
          </p:nvPr>
        </p:nvGraphicFramePr>
        <p:xfrm>
          <a:off x="569458" y="1848072"/>
          <a:ext cx="7807780" cy="3841484"/>
        </p:xfrm>
        <a:graphic>
          <a:graphicData uri="http://schemas.openxmlformats.org/drawingml/2006/table">
            <a:tbl>
              <a:tblPr firstRow="1" bandRow="1">
                <a:tableStyleId>{5C22544A-7EE6-4342-B048-85BDC9FD1C3A}</a:tableStyleId>
              </a:tblPr>
              <a:tblGrid>
                <a:gridCol w="1495524"/>
                <a:gridCol w="6312256"/>
              </a:tblGrid>
              <a:tr h="706369">
                <a:tc>
                  <a:txBody>
                    <a:bodyPr/>
                    <a:lstStyle/>
                    <a:p>
                      <a:r>
                        <a:rPr lang="en-US" sz="1400" b="1" dirty="0" smtClean="0"/>
                        <a:t>Goal Area</a:t>
                      </a:r>
                      <a:endParaRPr lang="en-US" sz="1400" b="1" dirty="0"/>
                    </a:p>
                  </a:txBody>
                  <a:tcPr/>
                </a:tc>
                <a:tc>
                  <a:txBody>
                    <a:bodyPr/>
                    <a:lstStyle/>
                    <a:p>
                      <a:r>
                        <a:rPr lang="en-US" sz="1400" dirty="0" smtClean="0"/>
                        <a:t>Description</a:t>
                      </a:r>
                      <a:endParaRPr lang="en-US" sz="1400" dirty="0"/>
                    </a:p>
                  </a:txBody>
                  <a:tcPr/>
                </a:tc>
              </a:tr>
              <a:tr h="1045038">
                <a:tc>
                  <a:txBody>
                    <a:bodyPr/>
                    <a:lstStyle/>
                    <a:p>
                      <a:r>
                        <a:rPr lang="en-US" sz="1400" b="1" dirty="0" smtClean="0"/>
                        <a:t>Increase Understanding</a:t>
                      </a:r>
                      <a:endParaRPr lang="en-US" sz="1400" b="1" dirty="0"/>
                    </a:p>
                  </a:txBody>
                  <a:tcPr/>
                </a:tc>
                <a:tc>
                  <a:txBody>
                    <a:bodyPr/>
                    <a:lstStyle/>
                    <a:p>
                      <a:r>
                        <a:rPr lang="en-US" sz="1400" dirty="0" smtClean="0"/>
                        <a:t>The purpose of this project is to </a:t>
                      </a:r>
                      <a:r>
                        <a:rPr lang="en-US" sz="1400" b="1" dirty="0" smtClean="0"/>
                        <a:t>understand how city governments are currently using and can better use the civic technology phenomenon to advance sustainability</a:t>
                      </a:r>
                      <a:r>
                        <a:rPr lang="en-US" sz="1400" dirty="0" smtClean="0"/>
                        <a:t>—and how the Urban Sustainability Directors Network (USDN), as an aggregation of city governments, can do so. </a:t>
                      </a:r>
                      <a:endParaRPr lang="en-US" sz="1400" dirty="0"/>
                    </a:p>
                  </a:txBody>
                  <a:tcPr/>
                </a:tc>
              </a:tr>
              <a:tr h="1335327">
                <a:tc>
                  <a:txBody>
                    <a:bodyPr/>
                    <a:lstStyle/>
                    <a:p>
                      <a:r>
                        <a:rPr lang="en-US" sz="1400" b="1" dirty="0" smtClean="0"/>
                        <a:t>Achieve</a:t>
                      </a:r>
                    </a:p>
                    <a:p>
                      <a:r>
                        <a:rPr lang="en-US" sz="1400" b="1" dirty="0" smtClean="0"/>
                        <a:t>Sustainability</a:t>
                      </a:r>
                      <a:r>
                        <a:rPr lang="en-US" sz="1400" b="1" baseline="0" dirty="0" smtClean="0"/>
                        <a:t> Goals</a:t>
                      </a:r>
                      <a:endParaRPr lang="en-US" sz="1400" b="1" dirty="0"/>
                    </a:p>
                  </a:txBody>
                  <a:tcPr/>
                </a:tc>
                <a:tc>
                  <a:txBody>
                    <a:bodyPr/>
                    <a:lstStyle/>
                    <a:p>
                      <a:r>
                        <a:rPr lang="en-US" sz="1400" dirty="0" smtClean="0"/>
                        <a:t>This scan of the civic technology space seeks out the most effective ways for USDN and its members to utilize civic technology—an emerging field at the nexus of information technology, civic innovation, open government, and resident engagement—for </a:t>
                      </a:r>
                      <a:r>
                        <a:rPr lang="en-US" sz="1400" b="1" dirty="0" smtClean="0"/>
                        <a:t>behavior changes that help cities to achieve sustainability goals. </a:t>
                      </a:r>
                    </a:p>
                  </a:txBody>
                  <a:tcPr/>
                </a:tc>
              </a:tr>
              <a:tr h="754750">
                <a:tc>
                  <a:txBody>
                    <a:bodyPr/>
                    <a:lstStyle/>
                    <a:p>
                      <a:r>
                        <a:rPr lang="en-US" sz="1400" b="1" dirty="0" smtClean="0"/>
                        <a:t>Accelerate Development</a:t>
                      </a:r>
                      <a:endParaRPr lang="en-US" sz="1400" b="1" dirty="0"/>
                    </a:p>
                  </a:txBody>
                  <a:tcPr/>
                </a:tc>
                <a:tc>
                  <a:txBody>
                    <a:bodyPr/>
                    <a:lstStyle/>
                    <a:p>
                      <a:r>
                        <a:rPr lang="en-US" sz="1400" dirty="0" smtClean="0"/>
                        <a:t>The opportunity it addresses is to help small and large </a:t>
                      </a:r>
                      <a:r>
                        <a:rPr lang="en-US" sz="1400" b="1" dirty="0" smtClean="0"/>
                        <a:t>cities overcome the many barriers to accelerated development and use of civic technology. </a:t>
                      </a:r>
                    </a:p>
                  </a:txBody>
                  <a:tcPr/>
                </a:tc>
              </a:tr>
            </a:tbl>
          </a:graphicData>
        </a:graphic>
      </p:graphicFrame>
    </p:spTree>
    <p:extLst>
      <p:ext uri="{BB962C8B-B14F-4D97-AF65-F5344CB8AC3E}">
        <p14:creationId xmlns:p14="http://schemas.microsoft.com/office/powerpoint/2010/main" val="284664705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0" y="827258"/>
            <a:ext cx="4948238" cy="745510"/>
          </a:xfrm>
        </p:spPr>
        <p:txBody>
          <a:bodyPr/>
          <a:lstStyle/>
          <a:p>
            <a:r>
              <a:rPr lang="en-US" dirty="0" smtClean="0"/>
              <a:t>Key Scan Questions</a:t>
            </a:r>
            <a:endParaRPr lang="en-US" dirty="0"/>
          </a:p>
        </p:txBody>
      </p:sp>
      <p:sp>
        <p:nvSpPr>
          <p:cNvPr id="3" name="Content Placeholder 2"/>
          <p:cNvSpPr>
            <a:spLocks noGrp="1"/>
          </p:cNvSpPr>
          <p:nvPr>
            <p:ph idx="1"/>
          </p:nvPr>
        </p:nvSpPr>
        <p:spPr/>
        <p:txBody>
          <a:bodyPr>
            <a:normAutofit fontScale="85000" lnSpcReduction="20000"/>
          </a:bodyPr>
          <a:lstStyle/>
          <a:p>
            <a:pPr lvl="0"/>
            <a:r>
              <a:rPr lang="en-US" dirty="0"/>
              <a:t>A summary of the key players in the civic technology space</a:t>
            </a:r>
            <a:r>
              <a:rPr lang="en-US" dirty="0" smtClean="0"/>
              <a:t>:</a:t>
            </a:r>
          </a:p>
          <a:p>
            <a:pPr marL="0" lvl="0" indent="0">
              <a:buNone/>
            </a:pPr>
            <a:endParaRPr lang="en-US" sz="2000" dirty="0"/>
          </a:p>
          <a:p>
            <a:pPr marL="571500" lvl="1" indent="-342900">
              <a:buFont typeface="+mj-lt"/>
              <a:buAutoNum type="arabicPeriod"/>
            </a:pPr>
            <a:r>
              <a:rPr lang="en-US" dirty="0"/>
              <a:t>Which cities are leading?</a:t>
            </a:r>
            <a:endParaRPr lang="en-US" sz="2000" dirty="0"/>
          </a:p>
          <a:p>
            <a:pPr marL="571500" lvl="1" indent="-342900">
              <a:buFont typeface="+mj-lt"/>
              <a:buAutoNum type="arabicPeriod"/>
            </a:pPr>
            <a:r>
              <a:rPr lang="en-US" dirty="0"/>
              <a:t>How are cities organizing to support the use of technology?</a:t>
            </a:r>
            <a:endParaRPr lang="en-US" sz="2000" dirty="0"/>
          </a:p>
          <a:p>
            <a:pPr marL="571500" lvl="1" indent="-342900">
              <a:buFont typeface="+mj-lt"/>
              <a:buAutoNum type="arabicPeriod"/>
            </a:pPr>
            <a:r>
              <a:rPr lang="en-US" dirty="0"/>
              <a:t>How are cities funding these projects?</a:t>
            </a:r>
            <a:endParaRPr lang="en-US" sz="2000" dirty="0"/>
          </a:p>
          <a:p>
            <a:pPr marL="571500" lvl="1" indent="-342900">
              <a:buFont typeface="+mj-lt"/>
              <a:buAutoNum type="arabicPeriod"/>
            </a:pPr>
            <a:r>
              <a:rPr lang="en-US" dirty="0"/>
              <a:t>What foundations and NGOs support this work as part of their mission?</a:t>
            </a:r>
            <a:endParaRPr lang="en-US" sz="2000" dirty="0"/>
          </a:p>
          <a:p>
            <a:pPr marL="571500" lvl="1" indent="-342900">
              <a:buFont typeface="+mj-lt"/>
              <a:buAutoNum type="arabicPeriod"/>
            </a:pPr>
            <a:r>
              <a:rPr lang="en-US" dirty="0"/>
              <a:t>What private firms are working in this area?</a:t>
            </a:r>
            <a:endParaRPr lang="en-US" sz="2000" dirty="0"/>
          </a:p>
          <a:p>
            <a:pPr marL="571500" lvl="1" indent="-342900">
              <a:buFont typeface="+mj-lt"/>
              <a:buAutoNum type="arabicPeriod"/>
            </a:pPr>
            <a:r>
              <a:rPr lang="en-US" dirty="0"/>
              <a:t>Is there information USDN should be gathering from members to stay abreast of this field?</a:t>
            </a:r>
            <a:endParaRPr lang="en-US" sz="2000" dirty="0"/>
          </a:p>
          <a:p>
            <a:pPr marL="571500" lvl="1" indent="-342900">
              <a:buFont typeface="+mj-lt"/>
              <a:buAutoNum type="arabicPeriod"/>
            </a:pPr>
            <a:r>
              <a:rPr lang="en-US" dirty="0"/>
              <a:t>Is there interest among USDN members to form a User Group or use another mechanism to work together in this practice area</a:t>
            </a:r>
            <a:r>
              <a:rPr lang="en-US" dirty="0" smtClean="0"/>
              <a:t>?</a:t>
            </a:r>
            <a:endParaRPr lang="en-US" dirty="0"/>
          </a:p>
        </p:txBody>
      </p:sp>
      <p:sp>
        <p:nvSpPr>
          <p:cNvPr id="6" name="Rectangle 5"/>
          <p:cNvSpPr/>
          <p:nvPr/>
        </p:nvSpPr>
        <p:spPr>
          <a:xfrm>
            <a:off x="313940" y="668909"/>
            <a:ext cx="2494435" cy="5355313"/>
          </a:xfrm>
          <a:prstGeom prst="rect">
            <a:avLst/>
          </a:prstGeom>
        </p:spPr>
        <p:txBody>
          <a:bodyPr wrap="square">
            <a:spAutoFit/>
          </a:bodyPr>
          <a:lstStyle/>
          <a:p>
            <a:r>
              <a:rPr lang="en-US" dirty="0"/>
              <a:t>The scan </a:t>
            </a:r>
            <a:r>
              <a:rPr lang="en-US" i="1" dirty="0" smtClean="0"/>
              <a:t>reveals aspects </a:t>
            </a:r>
            <a:r>
              <a:rPr lang="en-US" b="1" i="1" dirty="0"/>
              <a:t>of what is currently happening in the civic technology space and what value it provides to city sustainability efforts</a:t>
            </a:r>
            <a:r>
              <a:rPr lang="en-US" b="1" i="1" dirty="0" smtClean="0"/>
              <a:t>.</a:t>
            </a:r>
          </a:p>
          <a:p>
            <a:endParaRPr lang="en-US" b="1" i="1" dirty="0" smtClean="0"/>
          </a:p>
          <a:p>
            <a:endParaRPr lang="en-US" dirty="0"/>
          </a:p>
          <a:p>
            <a:endParaRPr lang="en-US" dirty="0" smtClean="0"/>
          </a:p>
          <a:p>
            <a:endParaRPr lang="en-US" dirty="0"/>
          </a:p>
          <a:p>
            <a:endParaRPr lang="en-US" dirty="0" smtClean="0"/>
          </a:p>
          <a:p>
            <a:endParaRPr lang="en-US" dirty="0"/>
          </a:p>
          <a:p>
            <a:r>
              <a:rPr lang="en-US" dirty="0" smtClean="0"/>
              <a:t>The </a:t>
            </a:r>
            <a:r>
              <a:rPr lang="en-US" dirty="0"/>
              <a:t>scan does this by: identifying who’s doing what, probing, and identifying patterns worth noting.</a:t>
            </a:r>
          </a:p>
        </p:txBody>
      </p:sp>
      <p:sp>
        <p:nvSpPr>
          <p:cNvPr id="4" name="Date Placeholder 3"/>
          <p:cNvSpPr>
            <a:spLocks noGrp="1"/>
          </p:cNvSpPr>
          <p:nvPr>
            <p:ph type="dt" sz="half" idx="10"/>
          </p:nvPr>
        </p:nvSpPr>
        <p:spPr/>
        <p:txBody>
          <a:bodyPr/>
          <a:lstStyle/>
          <a:p>
            <a:fld id="{AF6C161A-7837-ED4C-9ADE-4C57CD2AF955}"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37</a:t>
            </a:fld>
            <a:endParaRPr lang="en-US"/>
          </a:p>
        </p:txBody>
      </p:sp>
    </p:spTree>
    <p:extLst>
      <p:ext uri="{BB962C8B-B14F-4D97-AF65-F5344CB8AC3E}">
        <p14:creationId xmlns:p14="http://schemas.microsoft.com/office/powerpoint/2010/main" val="94128291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457200" y="156859"/>
            <a:ext cx="4790759" cy="886968"/>
          </a:xfrm>
        </p:spPr>
        <p:txBody>
          <a:bodyPr/>
          <a:lstStyle/>
          <a:p>
            <a:r>
              <a:rPr lang="en-US" dirty="0"/>
              <a:t>Advisory Board Questions / Areas of Interest</a:t>
            </a:r>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38</a:t>
            </a:fld>
            <a:endParaRPr lang="en-US"/>
          </a:p>
        </p:txBody>
      </p:sp>
      <p:graphicFrame>
        <p:nvGraphicFramePr>
          <p:cNvPr id="8" name="Table 7"/>
          <p:cNvGraphicFramePr>
            <a:graphicFrameLocks noGrp="1"/>
          </p:cNvGraphicFramePr>
          <p:nvPr>
            <p:extLst>
              <p:ext uri="{D42A27DB-BD31-4B8C-83A1-F6EECF244321}">
                <p14:modId xmlns:p14="http://schemas.microsoft.com/office/powerpoint/2010/main" val="2361282929"/>
              </p:ext>
            </p:extLst>
          </p:nvPr>
        </p:nvGraphicFramePr>
        <p:xfrm>
          <a:off x="237472" y="1397000"/>
          <a:ext cx="8693168" cy="4998720"/>
        </p:xfrm>
        <a:graphic>
          <a:graphicData uri="http://schemas.openxmlformats.org/drawingml/2006/table">
            <a:tbl>
              <a:tblPr firstRow="1" bandRow="1">
                <a:tableStyleId>{5C22544A-7EE6-4342-B048-85BDC9FD1C3A}</a:tableStyleId>
              </a:tblPr>
              <a:tblGrid>
                <a:gridCol w="1982384"/>
                <a:gridCol w="6710784"/>
              </a:tblGrid>
              <a:tr h="370840">
                <a:tc>
                  <a:txBody>
                    <a:bodyPr/>
                    <a:lstStyle/>
                    <a:p>
                      <a:r>
                        <a:rPr lang="en-US" sz="1100" b="1" dirty="0" smtClean="0"/>
                        <a:t>Interest</a:t>
                      </a:r>
                      <a:r>
                        <a:rPr lang="en-US" sz="1100" b="1" baseline="0" dirty="0" smtClean="0"/>
                        <a:t> </a:t>
                      </a:r>
                      <a:r>
                        <a:rPr lang="en-US" sz="1100" b="1" dirty="0" smtClean="0"/>
                        <a:t>Area</a:t>
                      </a:r>
                      <a:endParaRPr lang="en-US" sz="1100" b="1" dirty="0"/>
                    </a:p>
                  </a:txBody>
                  <a:tcPr/>
                </a:tc>
                <a:tc>
                  <a:txBody>
                    <a:bodyPr/>
                    <a:lstStyle/>
                    <a:p>
                      <a:r>
                        <a:rPr lang="en-US" sz="1100" dirty="0" smtClean="0"/>
                        <a:t>Questions</a:t>
                      </a:r>
                      <a:r>
                        <a:rPr lang="en-US" sz="1100" baseline="0" dirty="0" smtClean="0"/>
                        <a:t> </a:t>
                      </a:r>
                      <a:r>
                        <a:rPr lang="en-US" sz="1100" i="1" baseline="0" dirty="0" smtClean="0"/>
                        <a:t>(</a:t>
                      </a:r>
                      <a:r>
                        <a:rPr lang="en-US" sz="1100" i="1" dirty="0" smtClean="0"/>
                        <a:t>broadly,</a:t>
                      </a:r>
                      <a:r>
                        <a:rPr lang="en-US" sz="1100" i="1" baseline="0" dirty="0" smtClean="0"/>
                        <a:t> </a:t>
                      </a:r>
                      <a:r>
                        <a:rPr lang="en-US" sz="1100" i="1" dirty="0" smtClean="0"/>
                        <a:t>what is happening in CT, how cities</a:t>
                      </a:r>
                      <a:r>
                        <a:rPr lang="en-US" sz="1100" i="1" baseline="0" dirty="0" smtClean="0"/>
                        <a:t> use CT, </a:t>
                      </a:r>
                      <a:r>
                        <a:rPr lang="en-US" sz="1100" i="1" dirty="0" smtClean="0"/>
                        <a:t>what USDN should/shouldn’t promote, and specific CT applications such as energy data)</a:t>
                      </a:r>
                      <a:endParaRPr lang="en-US" sz="1100" i="1" dirty="0"/>
                    </a:p>
                  </a:txBody>
                  <a:tcPr/>
                </a:tc>
              </a:tr>
              <a:tr h="370840">
                <a:tc>
                  <a:txBody>
                    <a:bodyPr/>
                    <a:lstStyle/>
                    <a:p>
                      <a:r>
                        <a:rPr lang="en-US" sz="1100" b="1" dirty="0" smtClean="0"/>
                        <a:t>Funding</a:t>
                      </a:r>
                      <a:endParaRPr lang="en-US" sz="1100" b="1" dirty="0"/>
                    </a:p>
                  </a:txBody>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Who is funding these efforts? </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Should USDN be funding civic</a:t>
                      </a:r>
                      <a:r>
                        <a:rPr lang="en-US" sz="1100" baseline="0" dirty="0" smtClean="0"/>
                        <a:t> technology, or are there partners to work with?</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When does USDN invest?  If there is interest, does it make sense to pursue if no investors are quickly apparent?</a:t>
                      </a:r>
                    </a:p>
                  </a:txBody>
                  <a:tcPr/>
                </a:tc>
              </a:tr>
              <a:tr h="370840">
                <a:tc>
                  <a:txBody>
                    <a:bodyPr/>
                    <a:lstStyle/>
                    <a:p>
                      <a:r>
                        <a:rPr lang="en-US" sz="1100" b="1" dirty="0" smtClean="0"/>
                        <a:t>Ownership and Operations</a:t>
                      </a:r>
                      <a:endParaRPr lang="en-US" sz="1100" b="1" dirty="0"/>
                    </a:p>
                  </a:txBody>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If we work on open source solutions, who will be the developer? </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Who will own and operate? </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Where does a technology live?</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Who maintains it on a long-term basis?</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Many platforms are used in concert with each other, so where is there interface, and where can these platforms be linked / crossed?</a:t>
                      </a:r>
                    </a:p>
                  </a:txBody>
                  <a:tcPr/>
                </a:tc>
              </a:tr>
              <a:tr h="370840">
                <a:tc>
                  <a:txBody>
                    <a:bodyPr/>
                    <a:lstStyle/>
                    <a:p>
                      <a:r>
                        <a:rPr lang="en-US" sz="1100" b="1" dirty="0" smtClean="0"/>
                        <a:t>Engagement</a:t>
                      </a:r>
                      <a:endParaRPr lang="en-US" sz="1100" b="1" dirty="0"/>
                    </a:p>
                  </a:txBody>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How best to use civic tech to engage around sustainability?</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There are roadblocks due to lack of information – how best to engage the tech community and tap community mind resources?</a:t>
                      </a:r>
                    </a:p>
                  </a:txBody>
                  <a:tcPr/>
                </a:tc>
              </a:tr>
              <a:tr h="370840">
                <a:tc>
                  <a:txBody>
                    <a:bodyPr/>
                    <a:lstStyle/>
                    <a:p>
                      <a:r>
                        <a:rPr lang="en-US" sz="1100" b="1" dirty="0" smtClean="0"/>
                        <a:t>Data Access</a:t>
                      </a:r>
                      <a:endParaRPr lang="en-US" sz="1100" b="1" dirty="0"/>
                    </a:p>
                  </a:txBody>
                  <a:tcPr/>
                </a:tc>
                <a:tc>
                  <a:txBody>
                    <a:bodyPr/>
                    <a:lstStyle/>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How have people been successful at getting utility data – what are the projects that have been successful with crowd sourced data and why? </a:t>
                      </a:r>
                    </a:p>
                    <a:p>
                      <a:pPr marL="285750" marR="0" lvl="1" indent="-2857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How</a:t>
                      </a:r>
                      <a:r>
                        <a:rPr lang="en-US" sz="1100" baseline="0" dirty="0" smtClean="0"/>
                        <a:t> can USDN help assess areas where data is needed but not </a:t>
                      </a:r>
                      <a:r>
                        <a:rPr lang="en-US" sz="1100" dirty="0" smtClean="0"/>
                        <a:t>available? </a:t>
                      </a:r>
                    </a:p>
                  </a:txBody>
                  <a:tcPr/>
                </a:tc>
              </a:tr>
              <a:tr h="370840">
                <a:tc>
                  <a:txBody>
                    <a:bodyPr/>
                    <a:lstStyle/>
                    <a:p>
                      <a:r>
                        <a:rPr lang="en-US" sz="1100" b="1" dirty="0" smtClean="0"/>
                        <a:t>Collaboration</a:t>
                      </a:r>
                      <a:endParaRPr lang="en-US" sz="1100" b="1" dirty="0"/>
                    </a:p>
                  </a:txBody>
                  <a:tcPr/>
                </a:tc>
                <a:tc>
                  <a:txBody>
                    <a:bodyPr/>
                    <a:lstStyle/>
                    <a:p>
                      <a:pPr marL="342900" marR="0" lvl="1" indent="-34290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Can we get a sense of which projects are city-driven versus multi-city driven?</a:t>
                      </a:r>
                    </a:p>
                    <a:p>
                      <a:pPr marL="342900" marR="0" lvl="1" indent="-34290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How can we cross-city collaborate to avoid replicating effort? </a:t>
                      </a:r>
                    </a:p>
                    <a:p>
                      <a:pPr marL="342900" marR="0" lvl="1" indent="-34290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How</a:t>
                      </a:r>
                      <a:r>
                        <a:rPr lang="en-US" sz="1100" baseline="0" dirty="0" smtClean="0"/>
                        <a:t> can we clarify goals with the tech community, so problems are well defined?</a:t>
                      </a:r>
                      <a:endParaRPr lang="en-US" sz="1100" dirty="0" smtClean="0"/>
                    </a:p>
                  </a:txBody>
                  <a:tcPr/>
                </a:tc>
              </a:tr>
              <a:tr h="370840">
                <a:tc>
                  <a:txBody>
                    <a:bodyPr/>
                    <a:lstStyle/>
                    <a:p>
                      <a:r>
                        <a:rPr lang="en-US" sz="1100" b="1" dirty="0" smtClean="0"/>
                        <a:t>Market Evaluation</a:t>
                      </a:r>
                      <a:endParaRPr lang="en-US" sz="1100" b="1" dirty="0"/>
                    </a:p>
                  </a:txBody>
                  <a:tcPr/>
                </a:tc>
                <a:tc>
                  <a:txBody>
                    <a:bodyPr/>
                    <a:lstStyle/>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    What are the areas of need where the private sector won’t engage on their own? </a:t>
                      </a:r>
                    </a:p>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    Where the response is inadequate or non-existent?</a:t>
                      </a:r>
                      <a:r>
                        <a:rPr lang="en-US" sz="1100" baseline="0" dirty="0" smtClean="0"/>
                        <a:t> </a:t>
                      </a:r>
                    </a:p>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100" dirty="0" smtClean="0"/>
                        <a:t>    Using CT for sustainability goals</a:t>
                      </a:r>
                      <a:r>
                        <a:rPr lang="en-US" sz="1100" baseline="0" dirty="0" smtClean="0"/>
                        <a:t> isn’t addressed much – should USDN be driving this?</a:t>
                      </a:r>
                    </a:p>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100" baseline="0" dirty="0" smtClean="0"/>
                        <a:t>    How can USDN vet market interest when a need is identified?</a:t>
                      </a:r>
                    </a:p>
                    <a:p>
                      <a:pPr marL="171450" marR="0" lvl="1" indent="-171450" algn="l" defTabSz="914400" rtl="0" eaLnBrk="1" fontAlgn="auto" latinLnBrk="0" hangingPunct="1">
                        <a:lnSpc>
                          <a:spcPct val="100000"/>
                        </a:lnSpc>
                        <a:spcBef>
                          <a:spcPts val="0"/>
                        </a:spcBef>
                        <a:spcAft>
                          <a:spcPts val="0"/>
                        </a:spcAft>
                        <a:buClrTx/>
                        <a:buSzTx/>
                        <a:buFont typeface="Arial"/>
                        <a:buChar char="•"/>
                        <a:tabLst/>
                        <a:defRPr/>
                      </a:pPr>
                      <a:r>
                        <a:rPr lang="en-US" sz="1100" baseline="0" dirty="0" smtClean="0"/>
                        <a:t>    Are areas where the market isn’t working USDN’s area of investment?</a:t>
                      </a:r>
                      <a:endParaRPr lang="en-US" sz="1100" dirty="0" smtClean="0"/>
                    </a:p>
                  </a:txBody>
                  <a:tcPr/>
                </a:tc>
              </a:tr>
            </a:tbl>
          </a:graphicData>
        </a:graphic>
      </p:graphicFrame>
    </p:spTree>
    <p:extLst>
      <p:ext uri="{BB962C8B-B14F-4D97-AF65-F5344CB8AC3E}">
        <p14:creationId xmlns:p14="http://schemas.microsoft.com/office/powerpoint/2010/main" val="20146918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03500" y="26416"/>
            <a:ext cx="5511800" cy="886968"/>
          </a:xfrm>
        </p:spPr>
        <p:txBody>
          <a:bodyPr/>
          <a:lstStyle/>
          <a:p>
            <a:r>
              <a:rPr lang="en-US" dirty="0" smtClean="0"/>
              <a:t>Final Points of Consideration</a:t>
            </a:r>
            <a:endParaRPr lang="en-US" dirty="0"/>
          </a:p>
        </p:txBody>
      </p:sp>
      <p:sp>
        <p:nvSpPr>
          <p:cNvPr id="3" name="Content Placeholder 2"/>
          <p:cNvSpPr>
            <a:spLocks noGrp="1"/>
          </p:cNvSpPr>
          <p:nvPr>
            <p:ph idx="1"/>
          </p:nvPr>
        </p:nvSpPr>
        <p:spPr>
          <a:xfrm>
            <a:off x="2476500" y="1219200"/>
            <a:ext cx="5899102" cy="4906963"/>
          </a:xfrm>
        </p:spPr>
        <p:txBody>
          <a:bodyPr>
            <a:normAutofit/>
          </a:bodyPr>
          <a:lstStyle/>
          <a:p>
            <a:r>
              <a:rPr lang="en-US" dirty="0" smtClean="0"/>
              <a:t>This presentation </a:t>
            </a:r>
            <a:r>
              <a:rPr lang="en-US" dirty="0"/>
              <a:t>is </a:t>
            </a:r>
            <a:r>
              <a:rPr lang="en-US" dirty="0" smtClean="0"/>
              <a:t>based on:</a:t>
            </a:r>
          </a:p>
          <a:p>
            <a:pPr lvl="1"/>
            <a:r>
              <a:rPr lang="en-US" dirty="0" smtClean="0"/>
              <a:t>The </a:t>
            </a:r>
            <a:r>
              <a:rPr lang="en-US" dirty="0"/>
              <a:t>initial framing </a:t>
            </a:r>
            <a:r>
              <a:rPr lang="en-US" dirty="0" smtClean="0"/>
              <a:t>of the literature Review</a:t>
            </a:r>
          </a:p>
          <a:p>
            <a:pPr lvl="1"/>
            <a:r>
              <a:rPr lang="en-US" dirty="0"/>
              <a:t>T</a:t>
            </a:r>
            <a:r>
              <a:rPr lang="en-US" dirty="0" smtClean="0"/>
              <a:t>he </a:t>
            </a:r>
            <a:r>
              <a:rPr lang="en-US" dirty="0"/>
              <a:t>framing </a:t>
            </a:r>
            <a:r>
              <a:rPr lang="en-US" dirty="0" smtClean="0"/>
              <a:t>applied </a:t>
            </a:r>
            <a:r>
              <a:rPr lang="en-US" dirty="0"/>
              <a:t>to the survey </a:t>
            </a:r>
            <a:endParaRPr lang="en-US" dirty="0" smtClean="0"/>
          </a:p>
          <a:p>
            <a:pPr lvl="1"/>
            <a:r>
              <a:rPr lang="en-US" dirty="0" smtClean="0"/>
              <a:t>The </a:t>
            </a:r>
            <a:r>
              <a:rPr lang="en-US" dirty="0"/>
              <a:t>most valuable </a:t>
            </a:r>
            <a:r>
              <a:rPr lang="en-US" dirty="0" smtClean="0"/>
              <a:t>insights </a:t>
            </a:r>
            <a:r>
              <a:rPr lang="en-US" dirty="0"/>
              <a:t>from the </a:t>
            </a:r>
            <a:r>
              <a:rPr lang="en-US" dirty="0" smtClean="0"/>
              <a:t>interviews </a:t>
            </a:r>
            <a:endParaRPr lang="en-US" dirty="0"/>
          </a:p>
          <a:p>
            <a:r>
              <a:rPr lang="en-US" dirty="0" smtClean="0"/>
              <a:t>Final questions to consider:</a:t>
            </a:r>
          </a:p>
          <a:p>
            <a:pPr lvl="1"/>
            <a:r>
              <a:rPr lang="en-US" dirty="0" smtClean="0"/>
              <a:t>Are the findings missing anything?</a:t>
            </a:r>
            <a:endParaRPr lang="en-US" dirty="0"/>
          </a:p>
          <a:p>
            <a:pPr lvl="1"/>
            <a:r>
              <a:rPr lang="en-US" dirty="0" smtClean="0"/>
              <a:t>Is the hypotheses </a:t>
            </a:r>
            <a:r>
              <a:rPr lang="en-US" dirty="0"/>
              <a:t>about the potential value of collective-city </a:t>
            </a:r>
            <a:r>
              <a:rPr lang="en-US" dirty="0" smtClean="0"/>
              <a:t>action solid?</a:t>
            </a:r>
            <a:endParaRPr lang="en-US" dirty="0"/>
          </a:p>
          <a:p>
            <a:pPr lvl="1"/>
            <a:r>
              <a:rPr lang="en-US" dirty="0" smtClean="0"/>
              <a:t>Do the suggestions </a:t>
            </a:r>
            <a:r>
              <a:rPr lang="en-US" dirty="0"/>
              <a:t>for next </a:t>
            </a:r>
            <a:r>
              <a:rPr lang="en-US" dirty="0" smtClean="0"/>
              <a:t>steps sound good to this advisory board?</a:t>
            </a:r>
          </a:p>
          <a:p>
            <a:pPr marL="228600" lvl="1" indent="0">
              <a:buNone/>
            </a:pPr>
            <a:endParaRPr lang="en-US" dirty="0" smtClean="0"/>
          </a:p>
          <a:p>
            <a:pPr lvl="1"/>
            <a:endParaRPr lang="en-US" dirty="0" smtClean="0"/>
          </a:p>
          <a:p>
            <a:pPr lvl="1"/>
            <a:endParaRPr lang="en-US" dirty="0" smtClean="0"/>
          </a:p>
          <a:p>
            <a:pPr lvl="1"/>
            <a:endParaRPr lang="en-US" dirty="0" smtClean="0"/>
          </a:p>
        </p:txBody>
      </p:sp>
      <p:sp>
        <p:nvSpPr>
          <p:cNvPr id="4" name="Date Placeholder 3"/>
          <p:cNvSpPr>
            <a:spLocks noGrp="1"/>
          </p:cNvSpPr>
          <p:nvPr>
            <p:ph type="dt" sz="half" idx="10"/>
          </p:nvPr>
        </p:nvSpPr>
        <p:spPr/>
        <p:txBody>
          <a:bodyPr/>
          <a:lstStyle/>
          <a:p>
            <a:fld id="{CEF22AB0-B7C3-3049-8214-F630678B5C9D}"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3</a:t>
            </a:fld>
            <a:endParaRPr lang="en-US"/>
          </a:p>
        </p:txBody>
      </p:sp>
    </p:spTree>
    <p:extLst>
      <p:ext uri="{BB962C8B-B14F-4D97-AF65-F5344CB8AC3E}">
        <p14:creationId xmlns:p14="http://schemas.microsoft.com/office/powerpoint/2010/main" val="13481824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7521" y="382002"/>
            <a:ext cx="5887298" cy="437081"/>
          </a:xfrm>
        </p:spPr>
        <p:txBody>
          <a:bodyPr/>
          <a:lstStyle/>
          <a:p>
            <a:r>
              <a:rPr lang="en-US" dirty="0" smtClean="0"/>
              <a:t>Project Team and Deliverables</a:t>
            </a: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449588767"/>
              </p:ext>
            </p:extLst>
          </p:nvPr>
        </p:nvGraphicFramePr>
        <p:xfrm>
          <a:off x="2177521" y="1042767"/>
          <a:ext cx="6691628" cy="2623060"/>
        </p:xfrm>
        <a:graphic>
          <a:graphicData uri="http://schemas.openxmlformats.org/presentationml/2006/ole">
            <mc:AlternateContent xmlns:mc="http://schemas.openxmlformats.org/markup-compatibility/2006">
              <mc:Choice xmlns:v="urn:schemas-microsoft-com:vml" Requires="v">
                <p:oleObj spid="_x0000_s2879" name="Document" r:id="rId4" imgW="5676900" imgH="2311400" progId="Word.Document.12">
                  <p:embed/>
                </p:oleObj>
              </mc:Choice>
              <mc:Fallback>
                <p:oleObj name="Document" r:id="rId4" imgW="5676900" imgH="2311400" progId="Word.Document.12">
                  <p:embed/>
                  <p:pic>
                    <p:nvPicPr>
                      <p:cNvPr id="0" name=""/>
                      <p:cNvPicPr/>
                      <p:nvPr/>
                    </p:nvPicPr>
                    <p:blipFill>
                      <a:blip r:embed="rId5"/>
                      <a:stretch>
                        <a:fillRect/>
                      </a:stretch>
                    </p:blipFill>
                    <p:spPr>
                      <a:xfrm>
                        <a:off x="2177521" y="1042767"/>
                        <a:ext cx="6691628" cy="2623060"/>
                      </a:xfrm>
                      <a:prstGeom prst="rect">
                        <a:avLst/>
                      </a:prstGeom>
                    </p:spPr>
                  </p:pic>
                </p:oleObj>
              </mc:Fallback>
            </mc:AlternateContent>
          </a:graphicData>
        </a:graphic>
      </p:graphicFrame>
      <p:graphicFrame>
        <p:nvGraphicFramePr>
          <p:cNvPr id="6" name="Object 5"/>
          <p:cNvGraphicFramePr>
            <a:graphicFrameLocks noChangeAspect="1"/>
          </p:cNvGraphicFramePr>
          <p:nvPr>
            <p:extLst>
              <p:ext uri="{D42A27DB-BD31-4B8C-83A1-F6EECF244321}">
                <p14:modId xmlns:p14="http://schemas.microsoft.com/office/powerpoint/2010/main" val="234099880"/>
              </p:ext>
            </p:extLst>
          </p:nvPr>
        </p:nvGraphicFramePr>
        <p:xfrm>
          <a:off x="2362200" y="3794857"/>
          <a:ext cx="6364729" cy="2590876"/>
        </p:xfrm>
        <a:graphic>
          <a:graphicData uri="http://schemas.openxmlformats.org/presentationml/2006/ole">
            <mc:AlternateContent xmlns:mc="http://schemas.openxmlformats.org/markup-compatibility/2006">
              <mc:Choice xmlns:v="urn:schemas-microsoft-com:vml" Requires="v">
                <p:oleObj spid="_x0000_s2880" name="Document" r:id="rId7" imgW="5753100" imgH="2400300" progId="Word.Document.12">
                  <p:embed/>
                </p:oleObj>
              </mc:Choice>
              <mc:Fallback>
                <p:oleObj name="Document" r:id="rId7" imgW="5753100" imgH="2400300" progId="Word.Document.12">
                  <p:embed/>
                  <p:pic>
                    <p:nvPicPr>
                      <p:cNvPr id="0" name=""/>
                      <p:cNvPicPr/>
                      <p:nvPr/>
                    </p:nvPicPr>
                    <p:blipFill>
                      <a:blip r:embed="rId8"/>
                      <a:stretch>
                        <a:fillRect/>
                      </a:stretch>
                    </p:blipFill>
                    <p:spPr>
                      <a:xfrm>
                        <a:off x="2362200" y="3794857"/>
                        <a:ext cx="6364729" cy="2590876"/>
                      </a:xfrm>
                      <a:prstGeom prst="rect">
                        <a:avLst/>
                      </a:prstGeom>
                    </p:spPr>
                  </p:pic>
                </p:oleObj>
              </mc:Fallback>
            </mc:AlternateContent>
          </a:graphicData>
        </a:graphic>
      </p:graphicFrame>
      <p:sp>
        <p:nvSpPr>
          <p:cNvPr id="3" name="Date Placeholder 2"/>
          <p:cNvSpPr>
            <a:spLocks noGrp="1"/>
          </p:cNvSpPr>
          <p:nvPr>
            <p:ph type="dt" sz="half" idx="10"/>
          </p:nvPr>
        </p:nvSpPr>
        <p:spPr/>
        <p:txBody>
          <a:bodyPr/>
          <a:lstStyle/>
          <a:p>
            <a:fld id="{456DE1B5-B795-1646-9D0B-A3500B3E6C0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39</a:t>
            </a:fld>
            <a:endParaRPr lang="en-US"/>
          </a:p>
        </p:txBody>
      </p:sp>
    </p:spTree>
    <p:extLst>
      <p:ext uri="{BB962C8B-B14F-4D97-AF65-F5344CB8AC3E}">
        <p14:creationId xmlns:p14="http://schemas.microsoft.com/office/powerpoint/2010/main" val="30444587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070" y="224118"/>
            <a:ext cx="5987772" cy="886968"/>
          </a:xfrm>
        </p:spPr>
        <p:txBody>
          <a:bodyPr/>
          <a:lstStyle/>
          <a:p>
            <a:r>
              <a:rPr lang="en-US" dirty="0"/>
              <a:t>Pairing Questions with Resources</a:t>
            </a:r>
          </a:p>
        </p:txBody>
      </p:sp>
      <p:sp>
        <p:nvSpPr>
          <p:cNvPr id="3" name="Content Placeholder 2"/>
          <p:cNvSpPr>
            <a:spLocks noGrp="1"/>
          </p:cNvSpPr>
          <p:nvPr>
            <p:ph sz="half" idx="1"/>
          </p:nvPr>
        </p:nvSpPr>
        <p:spPr>
          <a:xfrm>
            <a:off x="206498" y="1600200"/>
            <a:ext cx="4249296" cy="4525963"/>
          </a:xfrm>
        </p:spPr>
        <p:txBody>
          <a:bodyPr>
            <a:noAutofit/>
          </a:bodyPr>
          <a:lstStyle/>
          <a:p>
            <a:r>
              <a:rPr lang="en-US" sz="1200" dirty="0"/>
              <a:t>The problem matrix is a way to start categorizing the </a:t>
            </a:r>
            <a:r>
              <a:rPr lang="en-US" sz="1200" b="1" dirty="0"/>
              <a:t>problem, solution, and who is providing it</a:t>
            </a:r>
          </a:p>
          <a:p>
            <a:r>
              <a:rPr lang="en-US" sz="1200" dirty="0"/>
              <a:t>The matrix asks questions in the following categories (designed around the technology currently available) with desired </a:t>
            </a:r>
            <a:r>
              <a:rPr lang="en-US" sz="1200" dirty="0" smtClean="0"/>
              <a:t>outcomes, </a:t>
            </a:r>
            <a:r>
              <a:rPr lang="en-US" sz="1200" dirty="0"/>
              <a:t>and then </a:t>
            </a:r>
            <a:r>
              <a:rPr lang="en-US" sz="1200" b="1" dirty="0"/>
              <a:t>points to how to civic tech tools and who is using them</a:t>
            </a:r>
            <a:r>
              <a:rPr lang="en-US" sz="1200" dirty="0"/>
              <a:t>: </a:t>
            </a:r>
          </a:p>
          <a:p>
            <a:pPr lvl="1"/>
            <a:r>
              <a:rPr lang="en-US" sz="1200" dirty="0"/>
              <a:t>City Operations</a:t>
            </a:r>
          </a:p>
          <a:p>
            <a:pPr lvl="1"/>
            <a:r>
              <a:rPr lang="en-US" sz="1200" dirty="0"/>
              <a:t>City Planning</a:t>
            </a:r>
          </a:p>
          <a:p>
            <a:pPr lvl="1"/>
            <a:r>
              <a:rPr lang="en-US" sz="1200" dirty="0"/>
              <a:t>Residential Engagement</a:t>
            </a:r>
          </a:p>
          <a:p>
            <a:pPr lvl="1"/>
            <a:r>
              <a:rPr lang="en-US" sz="1200" dirty="0"/>
              <a:t>Transportation</a:t>
            </a:r>
          </a:p>
          <a:p>
            <a:r>
              <a:rPr lang="en-US" sz="1200" dirty="0" smtClean="0"/>
              <a:t>Problem </a:t>
            </a:r>
            <a:r>
              <a:rPr lang="en-US" sz="1200" dirty="0"/>
              <a:t>Matrix Observations: </a:t>
            </a:r>
          </a:p>
          <a:p>
            <a:pPr lvl="1"/>
            <a:r>
              <a:rPr lang="en-US" sz="1200" b="1" dirty="0"/>
              <a:t>Transportation</a:t>
            </a:r>
            <a:r>
              <a:rPr lang="en-US" sz="1200" dirty="0"/>
              <a:t> is the largest category that deals with </a:t>
            </a:r>
            <a:r>
              <a:rPr lang="en-US" sz="1200" dirty="0" smtClean="0"/>
              <a:t>directly with sustainability / carbon reduction</a:t>
            </a:r>
            <a:endParaRPr lang="en-US" sz="1200" dirty="0"/>
          </a:p>
          <a:p>
            <a:pPr lvl="1"/>
            <a:r>
              <a:rPr lang="en-US" sz="1200" b="1" dirty="0"/>
              <a:t>Public service directors and planners are </a:t>
            </a:r>
            <a:r>
              <a:rPr lang="en-US" sz="1200" b="1" dirty="0" smtClean="0"/>
              <a:t>currently best </a:t>
            </a:r>
            <a:r>
              <a:rPr lang="en-US" sz="1200" b="1" dirty="0"/>
              <a:t>served </a:t>
            </a:r>
            <a:r>
              <a:rPr lang="en-US" sz="1200" dirty="0"/>
              <a:t>by civic tech currently</a:t>
            </a:r>
          </a:p>
          <a:p>
            <a:pPr lvl="1"/>
            <a:r>
              <a:rPr lang="en-US" sz="1200" dirty="0"/>
              <a:t>Energy, water, waste, and carbon are mostly absent from the list, meaning there’s </a:t>
            </a:r>
            <a:r>
              <a:rPr lang="en-US" sz="1200" b="1" dirty="0"/>
              <a:t>a </a:t>
            </a:r>
            <a:r>
              <a:rPr lang="en-US" sz="1200" b="1" dirty="0" smtClean="0"/>
              <a:t>gap </a:t>
            </a:r>
            <a:r>
              <a:rPr lang="en-US" sz="1200" b="1" dirty="0"/>
              <a:t>between what civic tech is currently offering and what sustainability directors need</a:t>
            </a:r>
          </a:p>
          <a:p>
            <a:endParaRPr lang="en-US" sz="1200" dirty="0"/>
          </a:p>
        </p:txBody>
      </p:sp>
      <p:sp>
        <p:nvSpPr>
          <p:cNvPr id="4" name="Content Placeholder 3"/>
          <p:cNvSpPr>
            <a:spLocks noGrp="1"/>
          </p:cNvSpPr>
          <p:nvPr>
            <p:ph sz="half" idx="2"/>
          </p:nvPr>
        </p:nvSpPr>
        <p:spPr/>
        <p:txBody>
          <a:bodyPr>
            <a:normAutofit fontScale="55000" lnSpcReduction="20000"/>
          </a:bodyPr>
          <a:lstStyle/>
          <a:p>
            <a:r>
              <a:rPr lang="en-US" sz="3100" dirty="0"/>
              <a:t>“</a:t>
            </a:r>
            <a:r>
              <a:rPr lang="en-US" sz="3100" i="1" dirty="0"/>
              <a:t>Cities need to get out of the business of specifying solutions; they </a:t>
            </a:r>
            <a:r>
              <a:rPr lang="en-US" sz="3100" b="1" i="1" dirty="0"/>
              <a:t>have to open their problems and needs to allow new approaches </a:t>
            </a:r>
            <a:r>
              <a:rPr lang="en-US" sz="3100" i="1" dirty="0"/>
              <a:t>to inspire their decision-making</a:t>
            </a:r>
            <a:r>
              <a:rPr lang="en-US" sz="3100" dirty="0"/>
              <a:t>.” – City </a:t>
            </a:r>
            <a:r>
              <a:rPr lang="en-US" sz="3100" dirty="0" smtClean="0"/>
              <a:t>Mart</a:t>
            </a:r>
          </a:p>
          <a:p>
            <a:pPr marL="0" indent="0">
              <a:buNone/>
            </a:pPr>
            <a:endParaRPr lang="en-US" sz="3100" dirty="0"/>
          </a:p>
          <a:p>
            <a:r>
              <a:rPr lang="en-US" sz="3100" dirty="0"/>
              <a:t>“</a:t>
            </a:r>
            <a:r>
              <a:rPr lang="en-US" sz="3100" i="1" dirty="0"/>
              <a:t>Some of these firms succeed by avoiding any interaction with government, selling directly to citizens. </a:t>
            </a:r>
            <a:r>
              <a:rPr lang="en-US" sz="3100" b="1" i="1" dirty="0"/>
              <a:t>But many have found a way to bring together the right relationships to enable them to understand problems and win their first pilot cities</a:t>
            </a:r>
            <a:r>
              <a:rPr lang="en-US" sz="3100" i="1" dirty="0"/>
              <a:t>. And with these initial successes, they are able to secure interest in additional cities</a:t>
            </a:r>
            <a:r>
              <a:rPr lang="en-US" sz="3100" dirty="0"/>
              <a:t>.” – </a:t>
            </a:r>
            <a:r>
              <a:rPr lang="en-US" sz="3100" dirty="0" err="1"/>
              <a:t>Urban.US</a:t>
            </a:r>
            <a:endParaRPr lang="en-US" sz="3100" dirty="0"/>
          </a:p>
          <a:p>
            <a:pPr marL="0" indent="0">
              <a:buNone/>
            </a:pPr>
            <a:endParaRPr lang="en-US" sz="1400"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40</a:t>
            </a:fld>
            <a:endParaRPr lang="en-US"/>
          </a:p>
        </p:txBody>
      </p:sp>
    </p:spTree>
    <p:extLst>
      <p:ext uri="{BB962C8B-B14F-4D97-AF65-F5344CB8AC3E}">
        <p14:creationId xmlns:p14="http://schemas.microsoft.com/office/powerpoint/2010/main" val="401739637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06540" y="56680"/>
            <a:ext cx="4800600" cy="452125"/>
          </a:xfrm>
        </p:spPr>
        <p:txBody>
          <a:bodyPr/>
          <a:lstStyle/>
          <a:p>
            <a:r>
              <a:rPr lang="en-US" dirty="0" smtClean="0"/>
              <a:t>City Operations</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41</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1573376150"/>
              </p:ext>
            </p:extLst>
          </p:nvPr>
        </p:nvGraphicFramePr>
        <p:xfrm>
          <a:off x="72273" y="462620"/>
          <a:ext cx="9071727" cy="6373097"/>
        </p:xfrm>
        <a:graphic>
          <a:graphicData uri="http://schemas.openxmlformats.org/drawingml/2006/table">
            <a:tbl>
              <a:tblPr firstRow="1" bandRow="1">
                <a:tableStyleId>{5C22544A-7EE6-4342-B048-85BDC9FD1C3A}</a:tableStyleId>
              </a:tblPr>
              <a:tblGrid>
                <a:gridCol w="4331446"/>
                <a:gridCol w="1134894"/>
                <a:gridCol w="1086077"/>
                <a:gridCol w="2519310"/>
              </a:tblGrid>
              <a:tr h="439545">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pPr marL="0" indent="0">
                        <a:buFont typeface="Arial"/>
                        <a:buNone/>
                      </a:pPr>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1496026">
                <a:tc>
                  <a:txBody>
                    <a:bodyPr/>
                    <a:lstStyle/>
                    <a:p>
                      <a:r>
                        <a:rPr lang="en-US" sz="1000" dirty="0" smtClean="0"/>
                        <a:t>Citizens expect immediate responses to maintenance issues.  How</a:t>
                      </a:r>
                      <a:r>
                        <a:rPr lang="en-US" sz="1000" baseline="0" dirty="0" smtClean="0"/>
                        <a:t> can they r</a:t>
                      </a:r>
                      <a:r>
                        <a:rPr lang="en-US" sz="1000" dirty="0" smtClean="0"/>
                        <a:t>eport city issues best</a:t>
                      </a:r>
                      <a:r>
                        <a:rPr lang="en-US" sz="1000" baseline="0" dirty="0" smtClean="0"/>
                        <a:t> so the city can deliver good customer service?</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Maintenance</a:t>
                      </a:r>
                      <a:endParaRPr lang="en-US" sz="1000" dirty="0"/>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err="1" smtClean="0"/>
                        <a:t>SeeClickFix</a:t>
                      </a:r>
                      <a:r>
                        <a:rPr lang="en-US" sz="1000" b="1" u="sng" dirty="0" smtClean="0"/>
                        <a:t>:</a:t>
                      </a:r>
                      <a:r>
                        <a:rPr lang="en-US" sz="1000" baseline="0" dirty="0" smtClean="0"/>
                        <a:t> </a:t>
                      </a:r>
                      <a:r>
                        <a:rPr lang="en-US" sz="1000" dirty="0" smtClean="0"/>
                        <a:t>Ann Arbor, MI</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strike="noStrike" dirty="0" err="1" smtClean="0"/>
                        <a:t>CitySourced</a:t>
                      </a:r>
                      <a:r>
                        <a:rPr lang="en-US" sz="1000" dirty="0" smtClean="0"/>
                        <a:t>: Peachtree Corners, GA; Kingston, NY; Wilmington, DE; Weatherford, TX; Sedona, AZ;</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smtClean="0"/>
                        <a:t>Public Stuff</a:t>
                      </a:r>
                      <a:r>
                        <a:rPr lang="en-US" sz="1000" dirty="0" smtClean="0"/>
                        <a:t>: Philadelphia, PA; Palo Alto, CA; Tallahassee, FL; Plano, TX; North Miami Beach, FL </a:t>
                      </a:r>
                      <a:r>
                        <a:rPr lang="en-US" sz="1000" baseline="0" dirty="0" smtClean="0"/>
                        <a:t> (u</a:t>
                      </a:r>
                      <a:r>
                        <a:rPr lang="en-US" sz="1000" dirty="0" smtClean="0"/>
                        <a:t>sed in 200 cities)</a:t>
                      </a:r>
                    </a:p>
                    <a:p>
                      <a:pPr marL="171450" indent="-171450">
                        <a:buFont typeface="Arial"/>
                        <a:buChar char="•"/>
                      </a:pPr>
                      <a:r>
                        <a:rPr lang="en-US" sz="1000" b="1" u="sng" dirty="0" smtClean="0"/>
                        <a:t>Street Bump</a:t>
                      </a:r>
                      <a:r>
                        <a:rPr lang="en-US" sz="1000" dirty="0" smtClean="0"/>
                        <a:t>: Boston,</a:t>
                      </a:r>
                      <a:r>
                        <a:rPr lang="en-US" sz="1000" baseline="0" dirty="0" smtClean="0"/>
                        <a:t> MA</a:t>
                      </a:r>
                      <a:endParaRPr lang="en-US" sz="1000" dirty="0"/>
                    </a:p>
                  </a:txBody>
                  <a:tcPr/>
                </a:tc>
              </a:tr>
              <a:tr h="586798">
                <a:tc>
                  <a:txBody>
                    <a:bodyPr/>
                    <a:lstStyle/>
                    <a:p>
                      <a:r>
                        <a:rPr lang="en-US" sz="1000" dirty="0" smtClean="0"/>
                        <a:t>There is limited resources to maintain public property.  What are cities using to allow citizens to become involved in this process,</a:t>
                      </a:r>
                      <a:r>
                        <a:rPr lang="en-US" sz="1000" baseline="0" dirty="0" smtClean="0"/>
                        <a:t> so they can “own” a piece of their community?</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Fire, Water</a:t>
                      </a:r>
                      <a:r>
                        <a:rPr lang="en-US" sz="1000" baseline="0" dirty="0" smtClean="0"/>
                        <a:t>, Trees</a:t>
                      </a:r>
                      <a:endParaRPr lang="en-US" sz="1000" dirty="0"/>
                    </a:p>
                  </a:txBody>
                  <a:tcPr/>
                </a:tc>
                <a:tc>
                  <a:txBody>
                    <a:bodyPr/>
                    <a:lstStyle/>
                    <a:p>
                      <a:pPr marL="171450" indent="-171450">
                        <a:buFont typeface="Arial"/>
                        <a:buChar char="•"/>
                      </a:pPr>
                      <a:r>
                        <a:rPr lang="en-US" sz="1000" b="1" u="sng" dirty="0" smtClean="0"/>
                        <a:t>Adopt-a-Hydrant</a:t>
                      </a:r>
                      <a:r>
                        <a:rPr lang="en-US" sz="1000" dirty="0" smtClean="0"/>
                        <a:t>: Boston, MA</a:t>
                      </a:r>
                    </a:p>
                    <a:p>
                      <a:pPr marL="171450" indent="-171450">
                        <a:buFont typeface="Arial"/>
                        <a:buChar char="•"/>
                      </a:pPr>
                      <a:r>
                        <a:rPr lang="en-US" sz="1000" b="1" u="sng" dirty="0" smtClean="0"/>
                        <a:t>Adopt-a</a:t>
                      </a:r>
                      <a:r>
                        <a:rPr lang="en-US" sz="1000" b="1" u="sng" baseline="0" dirty="0" smtClean="0"/>
                        <a:t> Storm-Drain</a:t>
                      </a:r>
                      <a:r>
                        <a:rPr lang="en-US" sz="1000" baseline="0" dirty="0" smtClean="0"/>
                        <a:t>: Oakland, CA</a:t>
                      </a:r>
                    </a:p>
                    <a:p>
                      <a:pPr marL="171450" indent="-171450">
                        <a:buFont typeface="Arial"/>
                        <a:buChar char="•"/>
                      </a:pPr>
                      <a:r>
                        <a:rPr lang="en-US" sz="1000" b="1" u="sng" baseline="0" dirty="0" smtClean="0"/>
                        <a:t>Open Tree Map Cloud</a:t>
                      </a:r>
                      <a:r>
                        <a:rPr lang="en-US" sz="1000" baseline="0" dirty="0" smtClean="0"/>
                        <a:t>: Asheville, NC</a:t>
                      </a:r>
                      <a:endParaRPr lang="en-US" sz="1000" dirty="0" smtClean="0"/>
                    </a:p>
                  </a:txBody>
                  <a:tcPr/>
                </a:tc>
              </a:tr>
              <a:tr h="586798">
                <a:tc>
                  <a:txBody>
                    <a:bodyPr/>
                    <a:lstStyle/>
                    <a:p>
                      <a:r>
                        <a:rPr lang="en-US" sz="1000" dirty="0" smtClean="0"/>
                        <a:t>City Budgeting is confusing to residents.  How can I clarify</a:t>
                      </a:r>
                      <a:r>
                        <a:rPr lang="en-US" sz="1000" baseline="0" dirty="0" smtClean="0"/>
                        <a:t> that process and get feedback on spending priorities so people can understand and be a part of where their taxes go?</a:t>
                      </a:r>
                      <a:endParaRPr lang="en-US" sz="1000" dirty="0"/>
                    </a:p>
                  </a:txBody>
                  <a:tcPr/>
                </a:tc>
                <a:tc>
                  <a:txBody>
                    <a:bodyPr/>
                    <a:lstStyle/>
                    <a:p>
                      <a:endParaRPr lang="en-US" sz="1000" dirty="0"/>
                    </a:p>
                  </a:txBody>
                  <a:tcPr/>
                </a:tc>
                <a:tc>
                  <a:txBody>
                    <a:bodyPr/>
                    <a:lstStyle/>
                    <a:p>
                      <a:r>
                        <a:rPr lang="en-US" sz="1000" dirty="0" smtClean="0"/>
                        <a:t>Budgeting / Procurement</a:t>
                      </a:r>
                      <a:endParaRPr lang="en-US" sz="1000" dirty="0"/>
                    </a:p>
                  </a:txBody>
                  <a:tcPr/>
                </a:tc>
                <a:tc>
                  <a:txBody>
                    <a:bodyPr/>
                    <a:lstStyle/>
                    <a:p>
                      <a:pPr marL="171450" indent="-171450">
                        <a:buFont typeface="Arial"/>
                        <a:buChar char="•"/>
                      </a:pPr>
                      <a:r>
                        <a:rPr lang="en-US" sz="1000" b="1" u="sng" dirty="0" smtClean="0"/>
                        <a:t>City Mart</a:t>
                      </a:r>
                      <a:r>
                        <a:rPr lang="en-US" sz="1000" dirty="0" smtClean="0"/>
                        <a:t>: San Francisco, CA</a:t>
                      </a:r>
                      <a:endParaRPr lang="en-US" sz="1000" dirty="0"/>
                    </a:p>
                  </a:txBody>
                  <a:tcPr/>
                </a:tc>
              </a:tr>
              <a:tr h="533432">
                <a:tc>
                  <a:txBody>
                    <a:bodyPr/>
                    <a:lstStyle/>
                    <a:p>
                      <a:r>
                        <a:rPr lang="en-US" sz="1000" dirty="0" smtClean="0"/>
                        <a:t>Sometimes people don’t like the decisions the</a:t>
                      </a:r>
                      <a:r>
                        <a:rPr lang="en-US" sz="1000" baseline="0" dirty="0" smtClean="0"/>
                        <a:t> city makes.  Is there a way to digitally manage disputes to reduce lawsuits?</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Disputes</a:t>
                      </a:r>
                      <a:endParaRPr lang="en-US" sz="1000" dirty="0"/>
                    </a:p>
                  </a:txBody>
                  <a:tcPr/>
                </a:tc>
                <a:tc>
                  <a:txBody>
                    <a:bodyPr/>
                    <a:lstStyle/>
                    <a:p>
                      <a:pPr marL="171450" indent="-171450">
                        <a:buFont typeface="Arial"/>
                        <a:buChar char="•"/>
                      </a:pPr>
                      <a:r>
                        <a:rPr lang="en-US" sz="1000" b="1" u="sng" dirty="0" err="1" smtClean="0"/>
                        <a:t>Modria</a:t>
                      </a:r>
                      <a:r>
                        <a:rPr lang="en-US" sz="1000" dirty="0" smtClean="0"/>
                        <a:t>: Athens</a:t>
                      </a:r>
                      <a:r>
                        <a:rPr lang="en-US" sz="1000" baseline="0" dirty="0" smtClean="0"/>
                        <a:t> County, </a:t>
                      </a:r>
                      <a:r>
                        <a:rPr lang="en-US" sz="1000" dirty="0" smtClean="0"/>
                        <a:t>GA</a:t>
                      </a:r>
                      <a:endParaRPr lang="en-US" sz="1000" dirty="0"/>
                    </a:p>
                  </a:txBody>
                  <a:tcPr/>
                </a:tc>
              </a:tr>
              <a:tr h="586798">
                <a:tc>
                  <a:txBody>
                    <a:bodyPr/>
                    <a:lstStyle/>
                    <a:p>
                      <a:r>
                        <a:rPr lang="en-US" sz="1000" dirty="0" smtClean="0"/>
                        <a:t>I have a limited</a:t>
                      </a:r>
                      <a:r>
                        <a:rPr lang="en-US" sz="1000" baseline="0" dirty="0" smtClean="0"/>
                        <a:t> equipment budget.  How can I access shared materials and borrow from other cities and reduce my overhead?</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Procurement</a:t>
                      </a:r>
                      <a:endParaRPr lang="en-US" sz="1000" dirty="0"/>
                    </a:p>
                  </a:txBody>
                  <a:tcPr/>
                </a:tc>
                <a:tc>
                  <a:txBody>
                    <a:bodyPr/>
                    <a:lstStyle/>
                    <a:p>
                      <a:pPr marL="171450" indent="-171450">
                        <a:buFont typeface="Arial"/>
                        <a:buChar char="•"/>
                      </a:pPr>
                      <a:r>
                        <a:rPr lang="en-US" sz="1000" b="1" u="sng" dirty="0" err="1" smtClean="0"/>
                        <a:t>MuniRent</a:t>
                      </a:r>
                      <a:r>
                        <a:rPr lang="en-US" sz="1000" dirty="0" smtClean="0"/>
                        <a:t>: Ann Arbor, MI</a:t>
                      </a:r>
                      <a:endParaRPr lang="en-US" sz="1000" dirty="0"/>
                    </a:p>
                  </a:txBody>
                  <a:tcPr/>
                </a:tc>
              </a:tr>
              <a:tr h="533432">
                <a:tc>
                  <a:txBody>
                    <a:bodyPr/>
                    <a:lstStyle/>
                    <a:p>
                      <a:r>
                        <a:rPr lang="en-US" sz="1000" dirty="0" smtClean="0"/>
                        <a:t>Crime is an issue in my community.</a:t>
                      </a:r>
                      <a:r>
                        <a:rPr lang="en-US" sz="1000" baseline="0" dirty="0" smtClean="0"/>
                        <a:t> What tools are there to visualize and manage this so my citizens are safer?</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Crime</a:t>
                      </a:r>
                      <a:endParaRPr lang="en-US" sz="1000" dirty="0"/>
                    </a:p>
                  </a:txBody>
                  <a:tcPr/>
                </a:tc>
                <a:tc>
                  <a:txBody>
                    <a:bodyPr/>
                    <a:lstStyle/>
                    <a:p>
                      <a:pPr marL="171450" indent="-171450">
                        <a:buFont typeface="Arial"/>
                        <a:buChar char="•"/>
                      </a:pPr>
                      <a:r>
                        <a:rPr lang="en-US" sz="1000" b="1" u="sng" dirty="0" err="1" smtClean="0"/>
                        <a:t>City</a:t>
                      </a:r>
                      <a:r>
                        <a:rPr lang="en-US" sz="1000" b="1" u="sng" baseline="0" dirty="0" err="1" smtClean="0"/>
                        <a:t>Connnect</a:t>
                      </a:r>
                      <a:r>
                        <a:rPr lang="en-US" sz="1000" b="1" u="sng" baseline="0" dirty="0" smtClean="0"/>
                        <a:t>/ </a:t>
                      </a:r>
                      <a:r>
                        <a:rPr lang="en-US" sz="1000" b="1" u="sng" dirty="0" smtClean="0"/>
                        <a:t>Public Engines</a:t>
                      </a:r>
                      <a:r>
                        <a:rPr lang="en-US" sz="1000" dirty="0" smtClean="0"/>
                        <a:t>: San Jose,</a:t>
                      </a:r>
                      <a:r>
                        <a:rPr lang="en-US" sz="1000" baseline="0" dirty="0" smtClean="0"/>
                        <a:t> CA</a:t>
                      </a:r>
                      <a:endParaRPr lang="en-US" sz="1000" dirty="0"/>
                    </a:p>
                  </a:txBody>
                  <a:tcPr/>
                </a:tc>
              </a:tr>
              <a:tr h="1496026">
                <a:tc>
                  <a:txBody>
                    <a:bodyPr/>
                    <a:lstStyle/>
                    <a:p>
                      <a:r>
                        <a:rPr lang="en-US" sz="1000" dirty="0" smtClean="0"/>
                        <a:t>I</a:t>
                      </a:r>
                      <a:r>
                        <a:rPr lang="en-US" sz="1000" baseline="0" dirty="0" smtClean="0"/>
                        <a:t> have a limited project budget.  What resources are there that can help me not only understand my community’s priorities but also raise funds to help them get done?</a:t>
                      </a:r>
                      <a:endParaRPr lang="en-US" sz="1000" dirty="0"/>
                    </a:p>
                  </a:txBody>
                  <a:tcPr/>
                </a:tc>
                <a:tc>
                  <a:txBody>
                    <a:bodyPr/>
                    <a:lstStyle/>
                    <a:p>
                      <a:r>
                        <a:rPr lang="en-US" sz="1000" dirty="0" smtClean="0"/>
                        <a:t>Crowd Funding</a:t>
                      </a:r>
                      <a:endParaRPr lang="en-US" sz="1000" dirty="0"/>
                    </a:p>
                  </a:txBody>
                  <a:tcPr/>
                </a:tc>
                <a:tc>
                  <a:txBody>
                    <a:bodyPr/>
                    <a:lstStyle/>
                    <a:p>
                      <a:r>
                        <a:rPr lang="en-US" sz="1000" dirty="0" smtClean="0"/>
                        <a:t>Donations</a:t>
                      </a:r>
                      <a:endParaRPr lang="en-US" sz="1000" dirty="0"/>
                    </a:p>
                  </a:txBody>
                  <a:tcPr/>
                </a:tc>
                <a:tc>
                  <a:txBody>
                    <a:bodyPr/>
                    <a:lstStyle/>
                    <a:p>
                      <a:pPr marL="171450" indent="-171450">
                        <a:buFont typeface="Arial"/>
                        <a:buChar char="•"/>
                      </a:pPr>
                      <a:r>
                        <a:rPr lang="en-US" sz="1000" b="1" u="sng" dirty="0" err="1" smtClean="0"/>
                        <a:t>Citizinvestor</a:t>
                      </a:r>
                      <a:r>
                        <a:rPr lang="en-US" sz="1000" b="0" u="none" dirty="0" smtClean="0"/>
                        <a:t>: </a:t>
                      </a:r>
                      <a:r>
                        <a:rPr lang="en-US" sz="1000" dirty="0" smtClean="0"/>
                        <a:t>170 governments Gainesville, FL; Boson, MA; Alexandria, VA; Eugene, OR</a:t>
                      </a:r>
                    </a:p>
                    <a:p>
                      <a:pPr marL="171450" indent="-171450">
                        <a:buFont typeface="Arial"/>
                        <a:buChar char="•"/>
                      </a:pPr>
                      <a:r>
                        <a:rPr lang="en-US" sz="1000" b="1" u="sng" dirty="0" err="1" smtClean="0"/>
                        <a:t>Ioby</a:t>
                      </a:r>
                      <a:r>
                        <a:rPr lang="en-US" sz="1000" dirty="0" smtClean="0"/>
                        <a:t>: 100 cities,</a:t>
                      </a:r>
                      <a:r>
                        <a:rPr lang="en-US" sz="1000" baseline="0" dirty="0" smtClean="0"/>
                        <a:t> </a:t>
                      </a:r>
                      <a:r>
                        <a:rPr lang="en-US" sz="1000" dirty="0" smtClean="0"/>
                        <a:t>Pittsburg, VA; Memphis, TN; Miami, FL; New York City, NY</a:t>
                      </a:r>
                    </a:p>
                    <a:p>
                      <a:pPr marL="171450" indent="-171450">
                        <a:buFont typeface="Arial"/>
                        <a:buChar char="•"/>
                      </a:pPr>
                      <a:r>
                        <a:rPr lang="en-US" sz="1000" b="1" u="sng" dirty="0" err="1" smtClean="0"/>
                        <a:t>neighbor.ly</a:t>
                      </a:r>
                      <a:r>
                        <a:rPr lang="en-US" sz="1000" b="0" u="none" dirty="0" smtClean="0"/>
                        <a:t>: </a:t>
                      </a:r>
                      <a:r>
                        <a:rPr lang="en-US" sz="1000" dirty="0" smtClean="0"/>
                        <a:t>Miami, FL; Kansas City, KS; Portland, OR; Raleigh, NC; Detroit, MI; Sacramento, CA</a:t>
                      </a:r>
                      <a:endParaRPr lang="en-US" sz="1000" dirty="0"/>
                    </a:p>
                  </a:txBody>
                  <a:tcPr/>
                </a:tc>
              </a:tr>
            </a:tbl>
          </a:graphicData>
        </a:graphic>
      </p:graphicFrame>
    </p:spTree>
    <p:extLst>
      <p:ext uri="{BB962C8B-B14F-4D97-AF65-F5344CB8AC3E}">
        <p14:creationId xmlns:p14="http://schemas.microsoft.com/office/powerpoint/2010/main" val="304639316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30396" y="97060"/>
            <a:ext cx="4800600" cy="537400"/>
          </a:xfrm>
        </p:spPr>
        <p:txBody>
          <a:bodyPr/>
          <a:lstStyle/>
          <a:p>
            <a:r>
              <a:rPr lang="en-US" dirty="0" smtClean="0"/>
              <a:t>City Planning</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42</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347885932"/>
              </p:ext>
            </p:extLst>
          </p:nvPr>
        </p:nvGraphicFramePr>
        <p:xfrm>
          <a:off x="330396" y="639377"/>
          <a:ext cx="8476754" cy="6175176"/>
        </p:xfrm>
        <a:graphic>
          <a:graphicData uri="http://schemas.openxmlformats.org/drawingml/2006/table">
            <a:tbl>
              <a:tblPr firstRow="1" bandRow="1">
                <a:tableStyleId>{5C22544A-7EE6-4342-B048-85BDC9FD1C3A}</a:tableStyleId>
              </a:tblPr>
              <a:tblGrid>
                <a:gridCol w="4047367"/>
                <a:gridCol w="1060461"/>
                <a:gridCol w="994196"/>
                <a:gridCol w="2374730"/>
              </a:tblGrid>
              <a:tr h="505896">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498744">
                <a:tc>
                  <a:txBody>
                    <a:bodyPr/>
                    <a:lstStyle/>
                    <a:p>
                      <a:r>
                        <a:rPr lang="en-US" sz="1000" dirty="0" smtClean="0"/>
                        <a:t>People want to be engaged and consulted on how their community develops.  How</a:t>
                      </a:r>
                      <a:r>
                        <a:rPr lang="en-US" sz="1000" baseline="0" dirty="0" smtClean="0"/>
                        <a:t> can I streamline this process so new and re-development is open and understandable?</a:t>
                      </a:r>
                      <a:endParaRPr lang="en-US" sz="1000" dirty="0"/>
                    </a:p>
                  </a:txBody>
                  <a:tcPr/>
                </a:tc>
                <a:tc>
                  <a:txBody>
                    <a:bodyPr/>
                    <a:lstStyle/>
                    <a:p>
                      <a:r>
                        <a:rPr lang="en-US" sz="1000" dirty="0" smtClean="0"/>
                        <a:t>Government Data,</a:t>
                      </a:r>
                      <a:r>
                        <a:rPr lang="en-US" sz="1000" baseline="0" dirty="0" smtClean="0"/>
                        <a:t> </a:t>
                      </a:r>
                      <a:r>
                        <a:rPr lang="en-US" sz="1000" dirty="0" smtClean="0"/>
                        <a:t>Social Networks,</a:t>
                      </a:r>
                      <a:r>
                        <a:rPr lang="en-US" sz="1000" baseline="0" dirty="0" smtClean="0"/>
                        <a:t> Community Organizing</a:t>
                      </a:r>
                      <a:endParaRPr lang="en-US" sz="1000" dirty="0"/>
                    </a:p>
                  </a:txBody>
                  <a:tcPr/>
                </a:tc>
                <a:tc>
                  <a:txBody>
                    <a:bodyPr/>
                    <a:lstStyle/>
                    <a:p>
                      <a:r>
                        <a:rPr lang="en-US" sz="1000" dirty="0" smtClean="0"/>
                        <a:t>Buildings</a:t>
                      </a:r>
                    </a:p>
                    <a:p>
                      <a:r>
                        <a:rPr lang="en-US" sz="1000" dirty="0" smtClean="0"/>
                        <a:t>Development </a:t>
                      </a:r>
                      <a:r>
                        <a:rPr lang="en-US" sz="1000" baseline="0" dirty="0" smtClean="0"/>
                        <a:t>Planning</a:t>
                      </a:r>
                      <a:endParaRPr lang="en-US" sz="1000" dirty="0"/>
                    </a:p>
                  </a:txBody>
                  <a:tcPr/>
                </a:tc>
                <a:tc>
                  <a:txBody>
                    <a:bodyPr/>
                    <a:lstStyle/>
                    <a:p>
                      <a:pPr marL="171450" indent="-171450">
                        <a:buFont typeface="Arial"/>
                        <a:buChar char="•"/>
                      </a:pPr>
                      <a:r>
                        <a:rPr lang="en-US" sz="1000" b="1" u="sng" dirty="0" smtClean="0"/>
                        <a:t>Civic Insight</a:t>
                      </a:r>
                      <a:r>
                        <a:rPr lang="en-US" sz="1000" dirty="0" smtClean="0"/>
                        <a:t>: Palo Alto, CA; New Orleans, LA</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err="1" smtClean="0"/>
                        <a:t>ChicagoBuildings</a:t>
                      </a:r>
                      <a:r>
                        <a:rPr lang="en-US" sz="1000" dirty="0" smtClean="0"/>
                        <a:t>: Chicago, IL</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smtClean="0"/>
                        <a:t>LocalData</a:t>
                      </a:r>
                      <a:r>
                        <a:rPr lang="en-US" sz="1000" dirty="0" smtClean="0"/>
                        <a:t>: Pittsburg, PA; Indianapolis, IN, Chicago, IL</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err="1" smtClean="0"/>
                        <a:t>MetroQuest</a:t>
                      </a:r>
                      <a:r>
                        <a:rPr lang="en-US" sz="1000" b="1" u="sng" dirty="0" smtClean="0"/>
                        <a:t>:</a:t>
                      </a:r>
                      <a:r>
                        <a:rPr lang="en-US" sz="1000" dirty="0" smtClean="0"/>
                        <a:t> Auburn, AL;</a:t>
                      </a:r>
                      <a:r>
                        <a:rPr lang="en-US" sz="1000" baseline="0" dirty="0" smtClean="0"/>
                        <a:t> A</a:t>
                      </a:r>
                      <a:r>
                        <a:rPr lang="en-US" sz="1000" dirty="0" smtClean="0"/>
                        <a:t>ustin, TX;</a:t>
                      </a:r>
                      <a:r>
                        <a:rPr lang="en-US" sz="1000" baseline="0" dirty="0" smtClean="0"/>
                        <a:t> </a:t>
                      </a:r>
                      <a:r>
                        <a:rPr lang="en-US" sz="1000" dirty="0" smtClean="0"/>
                        <a:t>Calgary, AB;</a:t>
                      </a:r>
                      <a:r>
                        <a:rPr lang="en-US" sz="1000" baseline="0" dirty="0" smtClean="0"/>
                        <a:t> </a:t>
                      </a:r>
                      <a:r>
                        <a:rPr lang="en-US" sz="1000" dirty="0" smtClean="0"/>
                        <a:t>Chicago, IL;</a:t>
                      </a:r>
                      <a:r>
                        <a:rPr lang="en-US" sz="1000" baseline="0" dirty="0" smtClean="0"/>
                        <a:t> </a:t>
                      </a:r>
                      <a:r>
                        <a:rPr lang="en-US" sz="1000" dirty="0" smtClean="0"/>
                        <a:t>Cleveland, OH;</a:t>
                      </a:r>
                      <a:r>
                        <a:rPr lang="en-US" sz="1000" baseline="0" dirty="0" smtClean="0"/>
                        <a:t> </a:t>
                      </a:r>
                      <a:r>
                        <a:rPr lang="en-US" sz="1000" dirty="0" smtClean="0"/>
                        <a:t>Henderson, NV;</a:t>
                      </a:r>
                      <a:r>
                        <a:rPr lang="en-US" sz="1000" baseline="0" dirty="0" smtClean="0"/>
                        <a:t> </a:t>
                      </a:r>
                      <a:r>
                        <a:rPr lang="en-US" sz="1000" dirty="0" smtClean="0"/>
                        <a:t>Los Angeles, CA;</a:t>
                      </a:r>
                      <a:r>
                        <a:rPr lang="en-US" sz="1000" baseline="0" dirty="0" smtClean="0"/>
                        <a:t> </a:t>
                      </a:r>
                      <a:r>
                        <a:rPr lang="en-US" sz="1000" dirty="0" smtClean="0"/>
                        <a:t>North Vancouver, BC;</a:t>
                      </a:r>
                      <a:r>
                        <a:rPr lang="en-US" sz="1000" baseline="0" dirty="0" smtClean="0"/>
                        <a:t> </a:t>
                      </a:r>
                      <a:r>
                        <a:rPr lang="en-US" sz="1000" dirty="0" smtClean="0"/>
                        <a:t>Northlake, IL;</a:t>
                      </a:r>
                      <a:r>
                        <a:rPr lang="en-US" sz="1000" baseline="0" dirty="0" smtClean="0"/>
                        <a:t> </a:t>
                      </a:r>
                      <a:r>
                        <a:rPr lang="en-US" sz="1000" dirty="0" smtClean="0"/>
                        <a:t>Ottawa, ON;</a:t>
                      </a:r>
                      <a:r>
                        <a:rPr lang="en-US" sz="1000" baseline="0" dirty="0" smtClean="0"/>
                        <a:t> </a:t>
                      </a:r>
                      <a:r>
                        <a:rPr lang="en-US" sz="1000" dirty="0" smtClean="0"/>
                        <a:t>Toronto, ON</a:t>
                      </a:r>
                    </a:p>
                    <a:p>
                      <a:pPr marL="171450" indent="-171450">
                        <a:buFont typeface="Arial"/>
                        <a:buChar char="•"/>
                      </a:pPr>
                      <a:r>
                        <a:rPr lang="en-US" sz="1000" b="1" u="sng" dirty="0" smtClean="0"/>
                        <a:t>Open Plans/ </a:t>
                      </a:r>
                      <a:r>
                        <a:rPr lang="en-US" sz="1000" b="1" u="sng" dirty="0" err="1" smtClean="0"/>
                        <a:t>Shareabouts</a:t>
                      </a:r>
                      <a:r>
                        <a:rPr lang="en-US" sz="1000" dirty="0" smtClean="0"/>
                        <a:t>: Chicago,</a:t>
                      </a:r>
                      <a:r>
                        <a:rPr lang="en-US" sz="1000" baseline="0" dirty="0" smtClean="0"/>
                        <a:t> IL; New York City, NY</a:t>
                      </a:r>
                    </a:p>
                    <a:p>
                      <a:pPr marL="171450" indent="-171450">
                        <a:buFont typeface="Arial"/>
                        <a:buChar char="•"/>
                      </a:pPr>
                      <a:r>
                        <a:rPr lang="en-US" sz="1000" b="1" u="sng" dirty="0" smtClean="0"/>
                        <a:t>Community </a:t>
                      </a:r>
                      <a:r>
                        <a:rPr lang="en-US" sz="1000" b="1" u="sng" dirty="0" err="1" smtClean="0"/>
                        <a:t>PlanIt</a:t>
                      </a:r>
                      <a:r>
                        <a:rPr lang="en-US" sz="1000" dirty="0" smtClean="0"/>
                        <a:t>: individuals an</a:t>
                      </a:r>
                      <a:r>
                        <a:rPr lang="en-US" sz="1000" baseline="0" dirty="0" smtClean="0"/>
                        <a:t> use this service anywhere</a:t>
                      </a:r>
                    </a:p>
                    <a:p>
                      <a:pPr marL="171450" indent="-171450">
                        <a:buFont typeface="Arial"/>
                        <a:buChar char="•"/>
                      </a:pPr>
                      <a:r>
                        <a:rPr lang="en-US" sz="1000" b="1" u="sng" dirty="0" smtClean="0"/>
                        <a:t>Our Common Place</a:t>
                      </a:r>
                      <a:r>
                        <a:rPr lang="en-US" sz="1000" dirty="0" smtClean="0"/>
                        <a:t>: available anywhere to community users</a:t>
                      </a:r>
                    </a:p>
                    <a:p>
                      <a:pPr marL="171450" indent="-171450">
                        <a:buFont typeface="Arial"/>
                        <a:buChar char="•"/>
                      </a:pPr>
                      <a:r>
                        <a:rPr lang="en-US" sz="1000" b="1" u="sng" dirty="0" smtClean="0"/>
                        <a:t>Citizen Interaction Design</a:t>
                      </a:r>
                      <a:r>
                        <a:rPr lang="en-US" sz="1000" dirty="0" smtClean="0"/>
                        <a:t>: Jackson, MI</a:t>
                      </a:r>
                    </a:p>
                    <a:p>
                      <a:pPr marL="171450" indent="-171450">
                        <a:buFont typeface="Arial"/>
                        <a:buChar char="•"/>
                      </a:pPr>
                      <a:r>
                        <a:rPr lang="en-US" sz="1000" b="1" u="sng" dirty="0" err="1" smtClean="0"/>
                        <a:t>Cityzen</a:t>
                      </a:r>
                      <a:r>
                        <a:rPr lang="en-US" sz="1000" dirty="0" smtClean="0"/>
                        <a:t>: Raleigh, NC</a:t>
                      </a:r>
                    </a:p>
                    <a:p>
                      <a:pPr marL="171450" indent="-171450">
                        <a:buFont typeface="Arial"/>
                        <a:buChar char="•"/>
                      </a:pPr>
                      <a:r>
                        <a:rPr lang="en-US" sz="1000" b="1" u="sng" dirty="0" err="1" smtClean="0"/>
                        <a:t>OpenStreetMap</a:t>
                      </a:r>
                      <a:r>
                        <a:rPr lang="en-US" sz="1000" dirty="0" smtClean="0"/>
                        <a:t>: London, UK</a:t>
                      </a:r>
                    </a:p>
                    <a:p>
                      <a:pPr marL="171450" indent="-171450">
                        <a:buFont typeface="Arial"/>
                        <a:buChar char="•"/>
                      </a:pPr>
                      <a:r>
                        <a:rPr lang="en-US" sz="1000" b="1" u="sng" dirty="0" err="1" smtClean="0"/>
                        <a:t>Mapbox</a:t>
                      </a:r>
                      <a:r>
                        <a:rPr lang="en-US" sz="1000" dirty="0" smtClean="0"/>
                        <a:t>: Available anywhere</a:t>
                      </a:r>
                      <a:r>
                        <a:rPr lang="en-US" sz="1000" baseline="0" dirty="0" smtClean="0"/>
                        <a:t> with fee</a:t>
                      </a:r>
                      <a:endParaRPr lang="en-US" sz="1000" dirty="0" smtClean="0"/>
                    </a:p>
                  </a:txBody>
                  <a:tcPr/>
                </a:tc>
              </a:tr>
              <a:tr h="532905">
                <a:tc>
                  <a:txBody>
                    <a:bodyPr/>
                    <a:lstStyle/>
                    <a:p>
                      <a:r>
                        <a:rPr lang="en-US" sz="1000" dirty="0" smtClean="0"/>
                        <a:t>Many people don</a:t>
                      </a:r>
                      <a:r>
                        <a:rPr lang="fr-FR" sz="1000" dirty="0" smtClean="0"/>
                        <a:t>’</a:t>
                      </a:r>
                      <a:r>
                        <a:rPr lang="en-US" sz="1000" dirty="0" smtClean="0"/>
                        <a:t>t</a:t>
                      </a:r>
                      <a:r>
                        <a:rPr lang="en-US" sz="1000" baseline="0" dirty="0" smtClean="0"/>
                        <a:t> want to go to public meetings.  How can I engage them in this process anyway, so contributions come from more than just the “faithful 10”?</a:t>
                      </a:r>
                      <a:endParaRPr lang="en-US" sz="1000" dirty="0"/>
                    </a:p>
                  </a:txBody>
                  <a:tcPr/>
                </a:tc>
                <a:tc>
                  <a:txBody>
                    <a:bodyPr/>
                    <a:lstStyle/>
                    <a:p>
                      <a:r>
                        <a:rPr lang="en-US" sz="1000" dirty="0" smtClean="0"/>
                        <a:t>Government</a:t>
                      </a:r>
                      <a:r>
                        <a:rPr lang="en-US" sz="1000" baseline="0" dirty="0" smtClean="0"/>
                        <a:t> Data, Social Networks, Community Organizing</a:t>
                      </a:r>
                      <a:endParaRPr lang="en-US" sz="1000" dirty="0"/>
                    </a:p>
                  </a:txBody>
                  <a:tcPr/>
                </a:tc>
                <a:tc>
                  <a:txBody>
                    <a:bodyPr/>
                    <a:lstStyle/>
                    <a:p>
                      <a:r>
                        <a:rPr lang="en-US" sz="1000" dirty="0" smtClean="0"/>
                        <a:t>Public Meetings</a:t>
                      </a:r>
                      <a:endParaRPr lang="en-US" sz="1000" dirty="0"/>
                    </a:p>
                  </a:txBody>
                  <a:tcPr/>
                </a:tc>
                <a:tc>
                  <a:txBody>
                    <a:bodyPr/>
                    <a:lstStyle/>
                    <a:p>
                      <a:pPr marL="171450" indent="-171450">
                        <a:buFont typeface="Arial"/>
                        <a:buChar char="•"/>
                      </a:pPr>
                      <a:r>
                        <a:rPr lang="en-US" sz="1000" b="1" u="sng" dirty="0" smtClean="0"/>
                        <a:t>Crowd Hall</a:t>
                      </a:r>
                      <a:r>
                        <a:rPr lang="en-US" sz="1000" b="0" u="none" dirty="0" smtClean="0"/>
                        <a:t> </a:t>
                      </a:r>
                      <a:r>
                        <a:rPr lang="en-US" sz="1000" dirty="0" smtClean="0"/>
                        <a:t>(also a Crowd Map in Beta): city users</a:t>
                      </a:r>
                      <a:r>
                        <a:rPr lang="en-US" sz="1000" baseline="0" dirty="0" smtClean="0"/>
                        <a:t> unknown</a:t>
                      </a:r>
                    </a:p>
                    <a:p>
                      <a:pPr marL="171450" indent="-171450">
                        <a:buFont typeface="Arial"/>
                        <a:buChar char="•"/>
                      </a:pPr>
                      <a:r>
                        <a:rPr lang="en-US" sz="1000" b="1" u="sng" dirty="0" err="1" smtClean="0"/>
                        <a:t>Codigital</a:t>
                      </a:r>
                      <a:r>
                        <a:rPr lang="en-US" sz="1000" dirty="0" smtClean="0"/>
                        <a:t>: city users</a:t>
                      </a:r>
                      <a:r>
                        <a:rPr lang="en-US" sz="1000" baseline="0" dirty="0" smtClean="0"/>
                        <a:t> unknown</a:t>
                      </a:r>
                    </a:p>
                    <a:p>
                      <a:pPr marL="171450" indent="-171450">
                        <a:buFont typeface="Arial"/>
                        <a:buChar char="•"/>
                      </a:pPr>
                      <a:r>
                        <a:rPr lang="en-US" sz="1000" b="1" u="sng" dirty="0" err="1" smtClean="0"/>
                        <a:t>Textizen</a:t>
                      </a:r>
                      <a:r>
                        <a:rPr lang="en-US" sz="1000" dirty="0" smtClean="0"/>
                        <a:t>: Portland, OR; Oakland, CA; Monrovia, CA; Salt Lake City, UT; Denton, TX; Central Arkansas; Chicago, IL; Flint, MI; Buffalo, NY; Mansfield, CT; Philadelphia, PA; Tampa, FL</a:t>
                      </a:r>
                    </a:p>
                    <a:p>
                      <a:pPr marL="171450" indent="-171450">
                        <a:buFont typeface="Arial"/>
                        <a:buChar char="•"/>
                      </a:pPr>
                      <a:r>
                        <a:rPr lang="en-US" sz="1000" b="1" u="sng" dirty="0" err="1" smtClean="0"/>
                        <a:t>MindMixer</a:t>
                      </a:r>
                      <a:r>
                        <a:rPr lang="en-US" sz="1000" dirty="0" smtClean="0"/>
                        <a:t>: available</a:t>
                      </a:r>
                      <a:r>
                        <a:rPr lang="en-US" sz="1000" baseline="0" dirty="0" smtClean="0"/>
                        <a:t> everywhere</a:t>
                      </a:r>
                    </a:p>
                    <a:p>
                      <a:pPr marL="171450" indent="-171450">
                        <a:buFont typeface="Arial"/>
                        <a:buChar char="•"/>
                      </a:pPr>
                      <a:r>
                        <a:rPr lang="en-US" sz="1000" b="1" u="sng" dirty="0" smtClean="0"/>
                        <a:t>Community Remarks</a:t>
                      </a:r>
                      <a:r>
                        <a:rPr lang="en-US" sz="1000" dirty="0" smtClean="0"/>
                        <a:t>: Des Moines, IA;</a:t>
                      </a:r>
                      <a:r>
                        <a:rPr lang="en-US" sz="1000" baseline="0" dirty="0" smtClean="0"/>
                        <a:t> </a:t>
                      </a:r>
                      <a:r>
                        <a:rPr lang="en-US" sz="1000" dirty="0" smtClean="0"/>
                        <a:t>Chicago, IL;</a:t>
                      </a:r>
                      <a:r>
                        <a:rPr lang="en-US" sz="1000" baseline="0" dirty="0" smtClean="0"/>
                        <a:t> </a:t>
                      </a:r>
                      <a:r>
                        <a:rPr lang="en-US" sz="1000" dirty="0" smtClean="0"/>
                        <a:t>Kenosha WI;</a:t>
                      </a:r>
                      <a:r>
                        <a:rPr lang="en-US" sz="1000" baseline="0" dirty="0" smtClean="0"/>
                        <a:t> </a:t>
                      </a:r>
                      <a:r>
                        <a:rPr lang="en-US" sz="1000" dirty="0" smtClean="0"/>
                        <a:t>Buffalo, NY</a:t>
                      </a:r>
                      <a:endParaRPr lang="en-US" sz="1000" dirty="0"/>
                    </a:p>
                  </a:txBody>
                  <a:tcPr/>
                </a:tc>
              </a:tr>
            </a:tbl>
          </a:graphicData>
        </a:graphic>
      </p:graphicFrame>
    </p:spTree>
    <p:extLst>
      <p:ext uri="{BB962C8B-B14F-4D97-AF65-F5344CB8AC3E}">
        <p14:creationId xmlns:p14="http://schemas.microsoft.com/office/powerpoint/2010/main" val="265330620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55393" y="9792"/>
            <a:ext cx="4800600" cy="506427"/>
          </a:xfrm>
        </p:spPr>
        <p:txBody>
          <a:bodyPr/>
          <a:lstStyle/>
          <a:p>
            <a:r>
              <a:rPr lang="en-US" dirty="0" smtClean="0"/>
              <a:t>Residential Engagement</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43</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947854442"/>
              </p:ext>
            </p:extLst>
          </p:nvPr>
        </p:nvGraphicFramePr>
        <p:xfrm>
          <a:off x="103249" y="555367"/>
          <a:ext cx="8931048" cy="5843146"/>
        </p:xfrm>
        <a:graphic>
          <a:graphicData uri="http://schemas.openxmlformats.org/drawingml/2006/table">
            <a:tbl>
              <a:tblPr firstRow="1" bandRow="1">
                <a:tableStyleId>{5C22544A-7EE6-4342-B048-85BDC9FD1C3A}</a:tableStyleId>
              </a:tblPr>
              <a:tblGrid>
                <a:gridCol w="4264277"/>
                <a:gridCol w="1117294"/>
                <a:gridCol w="938696"/>
                <a:gridCol w="2610781"/>
              </a:tblGrid>
              <a:tr h="563101">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pPr marL="0" indent="0">
                        <a:buFont typeface="Arial"/>
                        <a:buNone/>
                      </a:pPr>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791500">
                <a:tc>
                  <a:txBody>
                    <a:bodyPr/>
                    <a:lstStyle/>
                    <a:p>
                      <a:r>
                        <a:rPr lang="en-US" sz="1000" dirty="0" smtClean="0"/>
                        <a:t>Residential</a:t>
                      </a:r>
                      <a:r>
                        <a:rPr lang="en-US" sz="1000" baseline="0" dirty="0" smtClean="0"/>
                        <a:t> Engagement in government decision making is low.  What tools should I consider when trying to improve interaction so the discussion is full?</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Decision</a:t>
                      </a:r>
                      <a:r>
                        <a:rPr lang="en-US" sz="1000" baseline="0" dirty="0" smtClean="0"/>
                        <a:t> Making</a:t>
                      </a:r>
                      <a:endParaRPr lang="en-US" sz="1000" dirty="0"/>
                    </a:p>
                  </a:txBody>
                  <a:tcPr/>
                </a:tc>
                <a:tc>
                  <a:txBody>
                    <a:bodyPr/>
                    <a:lstStyle/>
                    <a:p>
                      <a:pPr marL="171450" indent="-171450">
                        <a:buFont typeface="Arial"/>
                        <a:buChar char="•"/>
                      </a:pPr>
                      <a:r>
                        <a:rPr lang="en-US" sz="1000" b="1" u="sng" dirty="0" smtClean="0"/>
                        <a:t>Peak Democracy</a:t>
                      </a:r>
                      <a:r>
                        <a:rPr lang="en-US" sz="1000" dirty="0" smtClean="0"/>
                        <a:t>:</a:t>
                      </a:r>
                      <a:r>
                        <a:rPr lang="en-US" sz="1000" baseline="0" dirty="0" smtClean="0"/>
                        <a:t> </a:t>
                      </a:r>
                      <a:r>
                        <a:rPr lang="en-US" sz="1000" dirty="0" smtClean="0"/>
                        <a:t>Ann Arbor, MI</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smtClean="0"/>
                        <a:t>Google Civic Information API</a:t>
                      </a:r>
                      <a:r>
                        <a:rPr lang="en-US" sz="1000" dirty="0" smtClean="0"/>
                        <a:t>: available to residents in any city</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smtClean="0"/>
                        <a:t>Socrata</a:t>
                      </a:r>
                      <a:r>
                        <a:rPr lang="en-US" sz="1000" dirty="0" smtClean="0"/>
                        <a:t>: Tucson, AZ</a:t>
                      </a:r>
                    </a:p>
                  </a:txBody>
                  <a:tcPr/>
                </a:tc>
              </a:tr>
              <a:tr h="619435">
                <a:tc>
                  <a:txBody>
                    <a:bodyPr/>
                    <a:lstStyle/>
                    <a:p>
                      <a:r>
                        <a:rPr lang="en-US" sz="1000" dirty="0" smtClean="0"/>
                        <a:t>Citizens</a:t>
                      </a:r>
                      <a:r>
                        <a:rPr lang="en-US" sz="1000" baseline="0" dirty="0" smtClean="0"/>
                        <a:t> have a hard time visualizing their community.  What is the best way to allow them to do this, so patterns and trends (everything from crime to development) are easily apparent?</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Trend Spotting</a:t>
                      </a:r>
                      <a:endParaRPr lang="en-US" sz="1000" dirty="0"/>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err="1" smtClean="0"/>
                        <a:t>Azavea</a:t>
                      </a:r>
                      <a:r>
                        <a:rPr lang="en-US" sz="1000" dirty="0" smtClean="0"/>
                        <a:t>: Philadelphia, PA; Toronto, Ontario; Ashville, NC</a:t>
                      </a:r>
                    </a:p>
                    <a:p>
                      <a:pPr marL="171450" indent="-171450">
                        <a:buFont typeface="Arial"/>
                        <a:buChar char="•"/>
                      </a:pPr>
                      <a:r>
                        <a:rPr lang="en-US" sz="1000" b="1" dirty="0" err="1" smtClean="0"/>
                        <a:t>Citygram</a:t>
                      </a:r>
                      <a:r>
                        <a:rPr lang="en-US" sz="1000" dirty="0" smtClean="0"/>
                        <a:t>: Seattle, WA </a:t>
                      </a:r>
                      <a:endParaRPr lang="en-US" sz="1000" dirty="0"/>
                    </a:p>
                  </a:txBody>
                  <a:tcPr/>
                </a:tc>
              </a:tr>
              <a:tr h="557600">
                <a:tc>
                  <a:txBody>
                    <a:bodyPr/>
                    <a:lstStyle/>
                    <a:p>
                      <a:r>
                        <a:rPr lang="en-US" sz="1000" dirty="0" smtClean="0"/>
                        <a:t>People complain about noise</a:t>
                      </a:r>
                      <a:r>
                        <a:rPr lang="en-US" sz="1000" baseline="0" dirty="0" smtClean="0"/>
                        <a:t> levels.  How best to empower them so they can gain perspective in their own situation and work with the city towards a solution?</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Noise</a:t>
                      </a:r>
                      <a:endParaRPr lang="en-US" sz="1000" dirty="0"/>
                    </a:p>
                  </a:txBody>
                  <a:tcPr/>
                </a:tc>
                <a:tc>
                  <a:txBody>
                    <a:bodyPr/>
                    <a:lstStyle/>
                    <a:p>
                      <a:pPr marL="171450" indent="-171450">
                        <a:buFont typeface="Arial"/>
                        <a:buChar char="•"/>
                      </a:pPr>
                      <a:r>
                        <a:rPr lang="en-US" sz="1000" b="1" u="sng" dirty="0" err="1" smtClean="0"/>
                        <a:t>Noisetube</a:t>
                      </a:r>
                      <a:r>
                        <a:rPr lang="en-US" sz="1000" dirty="0" smtClean="0"/>
                        <a:t>: 598 Cities listed, see </a:t>
                      </a:r>
                      <a:r>
                        <a:rPr lang="en-US" sz="1000" dirty="0" smtClean="0">
                          <a:hlinkClick r:id="rId2"/>
                        </a:rPr>
                        <a:t>http://www.noisetube.net/cities</a:t>
                      </a:r>
                      <a:endParaRPr lang="en-US" sz="1000" dirty="0" smtClean="0"/>
                    </a:p>
                    <a:p>
                      <a:pPr marL="0" indent="0">
                        <a:buFont typeface="Arial"/>
                        <a:buNone/>
                      </a:pPr>
                      <a:endParaRPr lang="en-US" sz="1000" dirty="0" smtClean="0"/>
                    </a:p>
                  </a:txBody>
                  <a:tcPr/>
                </a:tc>
              </a:tr>
              <a:tr h="619435">
                <a:tc>
                  <a:txBody>
                    <a:bodyPr/>
                    <a:lstStyle/>
                    <a:p>
                      <a:r>
                        <a:rPr lang="en-US" sz="1000" dirty="0" smtClean="0"/>
                        <a:t>Only</a:t>
                      </a:r>
                      <a:r>
                        <a:rPr lang="en-US" sz="1000" baseline="0" dirty="0" smtClean="0"/>
                        <a:t> 20-30% of my city votes.  How can I promote people going to the polls so more people contribute to who and what governs them?</a:t>
                      </a:r>
                      <a:endParaRPr lang="en-US" sz="1000" dirty="0"/>
                    </a:p>
                  </a:txBody>
                  <a:tcPr/>
                </a:tc>
                <a:tc>
                  <a:txBody>
                    <a:bodyPr/>
                    <a:lstStyle/>
                    <a:p>
                      <a:r>
                        <a:rPr lang="en-US" sz="1000" dirty="0" smtClean="0"/>
                        <a:t>Government Data, Social Networks</a:t>
                      </a:r>
                      <a:endParaRPr lang="en-US" sz="1000" dirty="0"/>
                    </a:p>
                  </a:txBody>
                  <a:tcPr/>
                </a:tc>
                <a:tc>
                  <a:txBody>
                    <a:bodyPr/>
                    <a:lstStyle/>
                    <a:p>
                      <a:r>
                        <a:rPr lang="en-US" sz="1000" dirty="0" smtClean="0"/>
                        <a:t>Voting</a:t>
                      </a:r>
                      <a:endParaRPr lang="en-US" sz="1000" dirty="0"/>
                    </a:p>
                  </a:txBody>
                  <a:tcPr/>
                </a:tc>
                <a:tc>
                  <a:txBody>
                    <a:bodyPr/>
                    <a:lstStyle/>
                    <a:p>
                      <a:pPr marL="171450" indent="-171450">
                        <a:buFont typeface="Arial"/>
                        <a:buChar char="•"/>
                      </a:pPr>
                      <a:r>
                        <a:rPr lang="en-US" sz="1000" b="1" u="sng" dirty="0" err="1" smtClean="0"/>
                        <a:t>Voterheads</a:t>
                      </a:r>
                      <a:r>
                        <a:rPr lang="en-US" sz="1000" dirty="0" smtClean="0"/>
                        <a:t>: individuals in any city can pay for this application</a:t>
                      </a:r>
                    </a:p>
                    <a:p>
                      <a:pPr marL="171450" indent="-171450">
                        <a:buFont typeface="Arial"/>
                        <a:buChar char="•"/>
                      </a:pPr>
                      <a:r>
                        <a:rPr lang="en-US" sz="1000" b="1" u="sng" dirty="0" err="1" smtClean="0"/>
                        <a:t>TurboVote</a:t>
                      </a:r>
                      <a:r>
                        <a:rPr lang="en-US" sz="1000" dirty="0" smtClean="0"/>
                        <a:t>: works with colleges</a:t>
                      </a:r>
                    </a:p>
                  </a:txBody>
                  <a:tcPr/>
                </a:tc>
              </a:tr>
              <a:tr h="619435">
                <a:tc>
                  <a:txBody>
                    <a:bodyPr/>
                    <a:lstStyle/>
                    <a:p>
                      <a:r>
                        <a:rPr lang="en-US" sz="1000" dirty="0" smtClean="0"/>
                        <a:t>Many</a:t>
                      </a:r>
                      <a:r>
                        <a:rPr lang="en-US" sz="1000" baseline="0" dirty="0" smtClean="0"/>
                        <a:t> people don’t have access to the resources they need.  How can I connect them so goods can be borrowed and consumption is reduced?</a:t>
                      </a:r>
                      <a:endParaRPr lang="en-US" sz="1000" dirty="0"/>
                    </a:p>
                  </a:txBody>
                  <a:tcPr/>
                </a:tc>
                <a:tc>
                  <a:txBody>
                    <a:bodyPr/>
                    <a:lstStyle/>
                    <a:p>
                      <a:r>
                        <a:rPr lang="en-US" sz="1000" dirty="0" smtClean="0"/>
                        <a:t>Collaborative Consumption</a:t>
                      </a:r>
                      <a:endParaRPr lang="en-US" sz="1000" dirty="0"/>
                    </a:p>
                  </a:txBody>
                  <a:tcPr/>
                </a:tc>
                <a:tc>
                  <a:txBody>
                    <a:bodyPr/>
                    <a:lstStyle/>
                    <a:p>
                      <a:r>
                        <a:rPr lang="en-US" sz="1000" dirty="0" smtClean="0"/>
                        <a:t>Reduce Waste</a:t>
                      </a:r>
                      <a:endParaRPr lang="en-US" sz="1000" dirty="0"/>
                    </a:p>
                  </a:txBody>
                  <a:tcPr/>
                </a:tc>
                <a:tc>
                  <a:txBody>
                    <a:bodyPr/>
                    <a:lstStyle/>
                    <a:p>
                      <a:pPr marL="171450" indent="-171450">
                        <a:buFont typeface="Arial"/>
                        <a:buChar char="•"/>
                      </a:pPr>
                      <a:r>
                        <a:rPr lang="en-US" sz="1000" b="1" u="sng" dirty="0" smtClean="0"/>
                        <a:t>acts of sharing</a:t>
                      </a:r>
                      <a:r>
                        <a:rPr lang="en-US" sz="1000" dirty="0" smtClean="0"/>
                        <a:t>:  Austin, TX; Nashville, TN; Toronto, Ontario</a:t>
                      </a:r>
                    </a:p>
                    <a:p>
                      <a:pPr marL="171450" indent="-171450">
                        <a:buFont typeface="Arial"/>
                        <a:buChar char="•"/>
                      </a:pPr>
                      <a:r>
                        <a:rPr lang="en-US" sz="1000" b="1" u="sng" dirty="0" err="1" smtClean="0"/>
                        <a:t>Peerby</a:t>
                      </a:r>
                      <a:r>
                        <a:rPr lang="en-US" sz="1000" b="1" u="sng" dirty="0" smtClean="0"/>
                        <a:t>:</a:t>
                      </a:r>
                      <a:r>
                        <a:rPr lang="en-US" sz="1000" b="0" u="none" dirty="0" smtClean="0"/>
                        <a:t> </a:t>
                      </a:r>
                      <a:r>
                        <a:rPr lang="en-US" sz="1000" dirty="0" smtClean="0"/>
                        <a:t>Amsterdam, London, Paris</a:t>
                      </a:r>
                    </a:p>
                  </a:txBody>
                  <a:tcPr/>
                </a:tc>
              </a:tr>
              <a:tr h="1823892">
                <a:tc>
                  <a:txBody>
                    <a:bodyPr/>
                    <a:lstStyle/>
                    <a:p>
                      <a:r>
                        <a:rPr lang="en-US" sz="1000" dirty="0" smtClean="0"/>
                        <a:t>Citizens are often disconnected from each other as well as government.</a:t>
                      </a:r>
                      <a:r>
                        <a:rPr lang="en-US" sz="1000" baseline="0" dirty="0" smtClean="0"/>
                        <a:t>  What online tools exist to spur that connection and build stronger communities?</a:t>
                      </a:r>
                      <a:endParaRPr lang="en-US" sz="1000" dirty="0"/>
                    </a:p>
                  </a:txBody>
                  <a:tcPr/>
                </a:tc>
                <a:tc>
                  <a:txBody>
                    <a:bodyPr/>
                    <a:lstStyle/>
                    <a:p>
                      <a:r>
                        <a:rPr lang="en-US" sz="1000" dirty="0" smtClean="0"/>
                        <a:t>Social Networks</a:t>
                      </a:r>
                      <a:endParaRPr lang="en-US" sz="1000" dirty="0"/>
                    </a:p>
                  </a:txBody>
                  <a:tcPr/>
                </a:tc>
                <a:tc>
                  <a:txBody>
                    <a:bodyPr/>
                    <a:lstStyle/>
                    <a:p>
                      <a:r>
                        <a:rPr lang="en-US" sz="1000" dirty="0" smtClean="0"/>
                        <a:t>Community Building</a:t>
                      </a:r>
                    </a:p>
                    <a:p>
                      <a:endParaRPr lang="en-US" sz="1000" dirty="0"/>
                    </a:p>
                  </a:txBody>
                  <a:tcPr/>
                </a:tc>
                <a:tc>
                  <a:txBody>
                    <a:bodyPr/>
                    <a:lstStyle/>
                    <a:p>
                      <a:pPr marL="171450" indent="-171450">
                        <a:buFont typeface="Arial"/>
                        <a:buChar char="•"/>
                      </a:pPr>
                      <a:r>
                        <a:rPr lang="en-US" sz="1000" b="1" u="sng" dirty="0" err="1" smtClean="0"/>
                        <a:t>AlertID</a:t>
                      </a:r>
                      <a:r>
                        <a:rPr lang="en-US" sz="1000" dirty="0" smtClean="0"/>
                        <a:t>: San Francisco, CA</a:t>
                      </a:r>
                    </a:p>
                    <a:p>
                      <a:pPr marL="171450" indent="-171450">
                        <a:buFont typeface="Arial"/>
                        <a:buChar char="•"/>
                      </a:pPr>
                      <a:r>
                        <a:rPr lang="en-US" sz="1000" b="1" u="sng" dirty="0" smtClean="0"/>
                        <a:t>Civic Commons</a:t>
                      </a:r>
                      <a:r>
                        <a:rPr lang="en-US" sz="1000" dirty="0" smtClean="0"/>
                        <a:t>: Detroit, MI; Cleveland, OH; Pittsburg, PA; Washington, D.C., Philadelphia,</a:t>
                      </a:r>
                      <a:r>
                        <a:rPr lang="en-US" sz="1000" baseline="0" dirty="0" smtClean="0"/>
                        <a:t> PA</a:t>
                      </a:r>
                    </a:p>
                    <a:p>
                      <a:pPr marL="171450" indent="-171450">
                        <a:buFont typeface="Arial"/>
                        <a:buChar char="•"/>
                      </a:pPr>
                      <a:r>
                        <a:rPr lang="en-US" sz="1000" b="1" u="sng" dirty="0" err="1" smtClean="0"/>
                        <a:t>EveryBlock</a:t>
                      </a:r>
                      <a:r>
                        <a:rPr lang="en-US" sz="1000" dirty="0" smtClean="0"/>
                        <a:t>: Chicago, IL; Philadelphia,</a:t>
                      </a:r>
                      <a:r>
                        <a:rPr lang="en-US" sz="1000" baseline="0" dirty="0" smtClean="0"/>
                        <a:t> PA; </a:t>
                      </a:r>
                      <a:r>
                        <a:rPr lang="en-US" sz="1000" dirty="0" smtClean="0"/>
                        <a:t>Denver, CO</a:t>
                      </a:r>
                    </a:p>
                    <a:p>
                      <a:pPr marL="171450" indent="-171450">
                        <a:buFont typeface="Arial"/>
                        <a:buChar char="•"/>
                      </a:pPr>
                      <a:r>
                        <a:rPr lang="en-US" sz="1000" b="1" u="sng" dirty="0" smtClean="0"/>
                        <a:t>front porch forum</a:t>
                      </a:r>
                      <a:r>
                        <a:rPr lang="en-US" sz="1000" dirty="0" smtClean="0"/>
                        <a:t>:  Argyle, NY;</a:t>
                      </a:r>
                      <a:r>
                        <a:rPr lang="en-US" sz="1000" baseline="0" dirty="0" smtClean="0"/>
                        <a:t> </a:t>
                      </a:r>
                      <a:r>
                        <a:rPr lang="en-US" sz="1000" dirty="0" smtClean="0"/>
                        <a:t>Stewartstown, NH</a:t>
                      </a:r>
                    </a:p>
                    <a:p>
                      <a:pPr marL="171450" indent="-171450">
                        <a:buFont typeface="Arial"/>
                        <a:buChar char="•"/>
                      </a:pPr>
                      <a:r>
                        <a:rPr lang="en-US" sz="1000" b="1" u="sng" dirty="0" err="1" smtClean="0"/>
                        <a:t>i</a:t>
                      </a:r>
                      <a:r>
                        <a:rPr lang="en-US" sz="1000" b="1" u="sng" dirty="0" smtClean="0"/>
                        <a:t>-Neighbors</a:t>
                      </a:r>
                      <a:r>
                        <a:rPr lang="en-US" sz="1000" dirty="0" smtClean="0"/>
                        <a:t>: Toronto, Canada</a:t>
                      </a:r>
                    </a:p>
                    <a:p>
                      <a:pPr marL="171450" indent="-171450">
                        <a:buFont typeface="Arial"/>
                        <a:buChar char="•"/>
                      </a:pPr>
                      <a:r>
                        <a:rPr lang="en-US" sz="1000" b="1" u="sng" dirty="0" err="1" smtClean="0"/>
                        <a:t>meetup.com</a:t>
                      </a:r>
                      <a:r>
                        <a:rPr lang="en-US" sz="1000" dirty="0" smtClean="0"/>
                        <a:t>: available everywhere</a:t>
                      </a:r>
                    </a:p>
                    <a:p>
                      <a:pPr marL="171450" indent="-171450">
                        <a:buFont typeface="Arial"/>
                        <a:buChar char="•"/>
                      </a:pPr>
                      <a:r>
                        <a:rPr lang="en-US" sz="1000" b="1" u="sng" dirty="0" err="1" smtClean="0"/>
                        <a:t>Neighborhow</a:t>
                      </a:r>
                      <a:r>
                        <a:rPr lang="en-US" sz="1000" dirty="0" smtClean="0"/>
                        <a:t>: Philadelphia,</a:t>
                      </a:r>
                      <a:r>
                        <a:rPr lang="en-US" sz="1000" baseline="0" dirty="0" smtClean="0"/>
                        <a:t> PA</a:t>
                      </a:r>
                    </a:p>
                    <a:p>
                      <a:pPr marL="171450" indent="-171450">
                        <a:buFont typeface="Arial"/>
                        <a:buChar char="•"/>
                      </a:pPr>
                      <a:r>
                        <a:rPr lang="en-US" sz="1000" b="1" u="sng" baseline="0" dirty="0" smtClean="0"/>
                        <a:t>Next Door</a:t>
                      </a:r>
                      <a:r>
                        <a:rPr lang="en-US" sz="1000" baseline="0" dirty="0" smtClean="0"/>
                        <a:t>:  Jacksboro, TX; Scarborough, ME (43,000)</a:t>
                      </a:r>
                      <a:endParaRPr lang="en-US" sz="1000" dirty="0" smtClean="0"/>
                    </a:p>
                  </a:txBody>
                  <a:tcPr/>
                </a:tc>
              </a:tr>
            </a:tbl>
          </a:graphicData>
        </a:graphic>
      </p:graphicFrame>
    </p:spTree>
    <p:extLst>
      <p:ext uri="{BB962C8B-B14F-4D97-AF65-F5344CB8AC3E}">
        <p14:creationId xmlns:p14="http://schemas.microsoft.com/office/powerpoint/2010/main" val="385173668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55393" y="730885"/>
            <a:ext cx="7075294" cy="506427"/>
          </a:xfrm>
        </p:spPr>
        <p:txBody>
          <a:bodyPr/>
          <a:lstStyle/>
          <a:p>
            <a:r>
              <a:rPr lang="en-US" dirty="0" smtClean="0"/>
              <a:t>Residential Engagement, continued</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44</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2783903675"/>
              </p:ext>
            </p:extLst>
          </p:nvPr>
        </p:nvGraphicFramePr>
        <p:xfrm>
          <a:off x="423429" y="1680729"/>
          <a:ext cx="8143451" cy="4179411"/>
        </p:xfrm>
        <a:graphic>
          <a:graphicData uri="http://schemas.openxmlformats.org/drawingml/2006/table">
            <a:tbl>
              <a:tblPr firstRow="1" bandRow="1">
                <a:tableStyleId>{5C22544A-7EE6-4342-B048-85BDC9FD1C3A}</a:tableStyleId>
              </a:tblPr>
              <a:tblGrid>
                <a:gridCol w="3888226"/>
                <a:gridCol w="971904"/>
                <a:gridCol w="1042816"/>
                <a:gridCol w="2240505"/>
              </a:tblGrid>
              <a:tr h="563101">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pPr marL="0" indent="0">
                        <a:buFont typeface="Arial"/>
                        <a:buNone/>
                      </a:pPr>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791500">
                <a:tc>
                  <a:txBody>
                    <a:bodyPr/>
                    <a:lstStyle/>
                    <a:p>
                      <a:r>
                        <a:rPr lang="en-US" sz="1000" dirty="0" smtClean="0"/>
                        <a:t>People talk.  How can I - as a government</a:t>
                      </a:r>
                      <a:r>
                        <a:rPr lang="en-US" sz="1000" baseline="0" dirty="0" smtClean="0"/>
                        <a:t> agent - know what they are saying and participate in the conversation so greater collaboration is achieved?</a:t>
                      </a:r>
                      <a:endParaRPr lang="en-US" sz="1000" dirty="0"/>
                    </a:p>
                  </a:txBody>
                  <a:tcPr/>
                </a:tc>
                <a:tc>
                  <a:txBody>
                    <a:bodyPr/>
                    <a:lstStyle/>
                    <a:p>
                      <a:r>
                        <a:rPr lang="en-US" sz="1000" dirty="0" smtClean="0"/>
                        <a:t>Community Organizing</a:t>
                      </a:r>
                      <a:endParaRPr lang="en-US" sz="1000" dirty="0"/>
                    </a:p>
                  </a:txBody>
                  <a:tcPr/>
                </a:tc>
                <a:tc>
                  <a:txBody>
                    <a:bodyPr/>
                    <a:lstStyle/>
                    <a:p>
                      <a:r>
                        <a:rPr lang="en-US" sz="1000" dirty="0" smtClean="0"/>
                        <a:t>Participation</a:t>
                      </a:r>
                      <a:endParaRPr lang="en-US" sz="1000" dirty="0"/>
                    </a:p>
                  </a:txBody>
                  <a:tcPr/>
                </a:tc>
                <a:tc>
                  <a:txBody>
                    <a:bodyPr/>
                    <a:lstStyle/>
                    <a:p>
                      <a:pPr marL="171450" indent="-171450">
                        <a:buFont typeface="Arial"/>
                        <a:buChar char="•"/>
                      </a:pPr>
                      <a:r>
                        <a:rPr lang="en-US" sz="1000" b="1" u="sng" dirty="0" smtClean="0"/>
                        <a:t>All Our Ideas</a:t>
                      </a:r>
                      <a:r>
                        <a:rPr lang="en-US" sz="1000" dirty="0" smtClean="0"/>
                        <a:t>: Calgary, AB</a:t>
                      </a:r>
                    </a:p>
                    <a:p>
                      <a:pPr marL="171450" indent="-171450">
                        <a:buFont typeface="Arial"/>
                        <a:buChar char="•"/>
                      </a:pPr>
                      <a:r>
                        <a:rPr lang="en-US" sz="1000" b="1" u="sng" dirty="0" smtClean="0"/>
                        <a:t>Bang the Table/ </a:t>
                      </a:r>
                      <a:r>
                        <a:rPr lang="en-US" sz="1000" b="1" u="sng" dirty="0" err="1" smtClean="0"/>
                        <a:t>EngagementHQ</a:t>
                      </a:r>
                      <a:r>
                        <a:rPr lang="en-US" sz="1000" dirty="0" smtClean="0"/>
                        <a:t>: Sydney, Australia; British Columbia, Canada; Eastern Cheshire, U.K.</a:t>
                      </a:r>
                    </a:p>
                    <a:p>
                      <a:pPr marL="171450" indent="-171450">
                        <a:buFont typeface="Arial"/>
                        <a:buChar char="•"/>
                      </a:pPr>
                      <a:r>
                        <a:rPr lang="en-US" sz="1000" b="1" u="sng" dirty="0" smtClean="0"/>
                        <a:t>Causes</a:t>
                      </a:r>
                      <a:r>
                        <a:rPr lang="en-US" sz="1000" dirty="0" smtClean="0"/>
                        <a:t>: Present in 156 countries</a:t>
                      </a:r>
                    </a:p>
                    <a:p>
                      <a:pPr marL="171450" indent="-171450">
                        <a:buFont typeface="Arial"/>
                        <a:buChar char="•"/>
                      </a:pPr>
                      <a:r>
                        <a:rPr lang="en-US" sz="1000" b="1" u="sng" dirty="0" err="1" smtClean="0"/>
                        <a:t>mySociety</a:t>
                      </a:r>
                      <a:r>
                        <a:rPr lang="en-US" sz="1000" dirty="0" smtClean="0"/>
                        <a:t>: London, UK</a:t>
                      </a:r>
                    </a:p>
                    <a:p>
                      <a:pPr marL="171450" indent="-171450">
                        <a:buFont typeface="Arial"/>
                        <a:buChar char="•"/>
                      </a:pPr>
                      <a:r>
                        <a:rPr lang="en-US" sz="1000" b="1" u="sng" dirty="0" err="1" smtClean="0"/>
                        <a:t>Neighborland</a:t>
                      </a:r>
                      <a:r>
                        <a:rPr lang="en-US" sz="1000" dirty="0" smtClean="0"/>
                        <a:t>: Memphis, TN; Chicago, IL; San Francisco, CA; Oakland, CA;</a:t>
                      </a:r>
                      <a:r>
                        <a:rPr lang="en-US" sz="1000" baseline="0" dirty="0" smtClean="0"/>
                        <a:t> </a:t>
                      </a:r>
                      <a:r>
                        <a:rPr lang="en-US" sz="1000" dirty="0" smtClean="0"/>
                        <a:t>New Orleans, LA</a:t>
                      </a:r>
                    </a:p>
                    <a:p>
                      <a:pPr marL="171450" indent="-171450">
                        <a:buFont typeface="Arial"/>
                        <a:buChar char="•"/>
                      </a:pPr>
                      <a:r>
                        <a:rPr lang="en-US" sz="1000" b="1" u="sng" dirty="0" err="1" smtClean="0"/>
                        <a:t>Localocracy</a:t>
                      </a:r>
                      <a:r>
                        <a:rPr lang="en-US" sz="1000" dirty="0" smtClean="0"/>
                        <a:t>: Boston,</a:t>
                      </a:r>
                      <a:r>
                        <a:rPr lang="en-US" sz="1000" baseline="0" dirty="0" smtClean="0"/>
                        <a:t> MA</a:t>
                      </a:r>
                    </a:p>
                    <a:p>
                      <a:pPr marL="171450" indent="-171450">
                        <a:buFont typeface="Arial"/>
                        <a:buChar char="•"/>
                      </a:pPr>
                      <a:r>
                        <a:rPr lang="en-US" sz="1000" b="1" u="sng" dirty="0" err="1" smtClean="0"/>
                        <a:t>Tidepools</a:t>
                      </a:r>
                      <a:r>
                        <a:rPr lang="en-US" sz="1000" dirty="0" smtClean="0"/>
                        <a:t>: New York City, NY;</a:t>
                      </a:r>
                      <a:r>
                        <a:rPr lang="en-US" sz="1000" baseline="0" dirty="0" smtClean="0"/>
                        <a:t> </a:t>
                      </a:r>
                      <a:r>
                        <a:rPr lang="en-US" sz="1000" dirty="0" smtClean="0"/>
                        <a:t>Boston, MA</a:t>
                      </a:r>
                    </a:p>
                    <a:p>
                      <a:pPr marL="171450" indent="-171450">
                        <a:buFont typeface="Arial"/>
                        <a:buChar char="•"/>
                      </a:pPr>
                      <a:r>
                        <a:rPr lang="en-US" sz="1000" b="1" u="sng" dirty="0" err="1" smtClean="0"/>
                        <a:t>Zilino</a:t>
                      </a:r>
                      <a:r>
                        <a:rPr lang="en-US" sz="1000" dirty="0" smtClean="0"/>
                        <a:t>: San Jose, CA</a:t>
                      </a:r>
                    </a:p>
                  </a:txBody>
                  <a:tcPr/>
                </a:tc>
              </a:tr>
              <a:tr h="619435">
                <a:tc>
                  <a:txBody>
                    <a:bodyPr/>
                    <a:lstStyle/>
                    <a:p>
                      <a:r>
                        <a:rPr lang="en-US" sz="1000" dirty="0" smtClean="0"/>
                        <a:t>Petitions</a:t>
                      </a:r>
                      <a:r>
                        <a:rPr lang="en-US" sz="1000" baseline="0" dirty="0" smtClean="0"/>
                        <a:t> are often required to move city councils one way or the other.  How are people organizing these online to persuade government action?</a:t>
                      </a:r>
                      <a:endParaRPr lang="en-US" sz="1000" dirty="0"/>
                    </a:p>
                  </a:txBody>
                  <a:tcPr/>
                </a:tc>
                <a:tc>
                  <a:txBody>
                    <a:bodyPr/>
                    <a:lstStyle/>
                    <a:p>
                      <a:r>
                        <a:rPr lang="en-US" sz="1000" dirty="0" smtClean="0"/>
                        <a:t>Community Organizing</a:t>
                      </a:r>
                      <a:endParaRPr lang="en-US" sz="1000" dirty="0"/>
                    </a:p>
                  </a:txBody>
                  <a:tcPr/>
                </a:tc>
                <a:tc>
                  <a:txBody>
                    <a:bodyPr/>
                    <a:lstStyle/>
                    <a:p>
                      <a:r>
                        <a:rPr lang="en-US" sz="1000" dirty="0" smtClean="0"/>
                        <a:t>Petition</a:t>
                      </a:r>
                      <a:endParaRPr lang="en-US" sz="1000" dirty="0"/>
                    </a:p>
                  </a:txBody>
                  <a:tcPr/>
                </a:tc>
                <a:tc>
                  <a:txBody>
                    <a:bodyPr/>
                    <a:lstStyle/>
                    <a:p>
                      <a:pPr marL="171450" indent="-171450">
                        <a:buFont typeface="Arial"/>
                        <a:buChar char="•"/>
                      </a:pPr>
                      <a:r>
                        <a:rPr lang="en-US" sz="1000" b="1" u="sng" dirty="0" err="1" smtClean="0"/>
                        <a:t>change.org</a:t>
                      </a:r>
                      <a:r>
                        <a:rPr lang="en-US" sz="1000" dirty="0" smtClean="0"/>
                        <a:t>: individual</a:t>
                      </a:r>
                      <a:r>
                        <a:rPr lang="en-US" sz="1000" baseline="0" dirty="0" smtClean="0"/>
                        <a:t> users, no city clients</a:t>
                      </a:r>
                    </a:p>
                  </a:txBody>
                  <a:tcPr/>
                </a:tc>
              </a:tr>
              <a:tr h="619435">
                <a:tc>
                  <a:txBody>
                    <a:bodyPr/>
                    <a:lstStyle/>
                    <a:p>
                      <a:r>
                        <a:rPr lang="en-US" sz="1000" dirty="0" smtClean="0"/>
                        <a:t>Disasters happen</a:t>
                      </a:r>
                      <a:r>
                        <a:rPr lang="en-US" sz="1000" baseline="0" dirty="0" smtClean="0"/>
                        <a:t> increasingly in the face of climate change.  What tools are available for community preparedness or recovery?</a:t>
                      </a:r>
                      <a:endParaRPr lang="en-US" sz="1000" dirty="0"/>
                    </a:p>
                  </a:txBody>
                  <a:tcPr/>
                </a:tc>
                <a:tc>
                  <a:txBody>
                    <a:bodyPr/>
                    <a:lstStyle/>
                    <a:p>
                      <a:r>
                        <a:rPr lang="en-US" sz="1000" dirty="0" smtClean="0"/>
                        <a:t>Community Organizing</a:t>
                      </a:r>
                      <a:endParaRPr lang="en-US" sz="1000" dirty="0"/>
                    </a:p>
                  </a:txBody>
                  <a:tcPr/>
                </a:tc>
                <a:tc>
                  <a:txBody>
                    <a:bodyPr/>
                    <a:lstStyle/>
                    <a:p>
                      <a:r>
                        <a:rPr lang="en-US" sz="1000" dirty="0" smtClean="0"/>
                        <a:t>Disaster</a:t>
                      </a:r>
                      <a:r>
                        <a:rPr lang="en-US" sz="1000" baseline="0" dirty="0" smtClean="0"/>
                        <a:t> Preparedness</a:t>
                      </a:r>
                      <a:endParaRPr lang="en-US" sz="1000" dirty="0"/>
                    </a:p>
                  </a:txBody>
                  <a:tcPr/>
                </a:tc>
                <a:tc>
                  <a:txBody>
                    <a:bodyPr/>
                    <a:lstStyle/>
                    <a:p>
                      <a:pPr marL="171450" indent="-171450">
                        <a:buFont typeface="Arial"/>
                        <a:buChar char="•"/>
                      </a:pPr>
                      <a:r>
                        <a:rPr lang="en-US" sz="1000" b="1" u="sng" baseline="0" dirty="0" smtClean="0"/>
                        <a:t>Recovers</a:t>
                      </a:r>
                      <a:r>
                        <a:rPr lang="en-US" sz="1000" baseline="0" dirty="0" smtClean="0"/>
                        <a:t>: Boston, MA</a:t>
                      </a:r>
                    </a:p>
                  </a:txBody>
                  <a:tcPr/>
                </a:tc>
              </a:tr>
            </a:tbl>
          </a:graphicData>
        </a:graphic>
      </p:graphicFrame>
    </p:spTree>
    <p:extLst>
      <p:ext uri="{BB962C8B-B14F-4D97-AF65-F5344CB8AC3E}">
        <p14:creationId xmlns:p14="http://schemas.microsoft.com/office/powerpoint/2010/main" val="205164689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30396" y="71249"/>
            <a:ext cx="4800600" cy="589022"/>
          </a:xfrm>
        </p:spPr>
        <p:txBody>
          <a:bodyPr/>
          <a:lstStyle/>
          <a:p>
            <a:r>
              <a:rPr lang="en-US" dirty="0" smtClean="0"/>
              <a:t>Transportation</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45</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3001646591"/>
              </p:ext>
            </p:extLst>
          </p:nvPr>
        </p:nvGraphicFramePr>
        <p:xfrm>
          <a:off x="103249" y="660271"/>
          <a:ext cx="8941373" cy="6184237"/>
        </p:xfrm>
        <a:graphic>
          <a:graphicData uri="http://schemas.openxmlformats.org/drawingml/2006/table">
            <a:tbl>
              <a:tblPr firstRow="1" bandRow="1">
                <a:tableStyleId>{5C22544A-7EE6-4342-B048-85BDC9FD1C3A}</a:tableStyleId>
              </a:tblPr>
              <a:tblGrid>
                <a:gridCol w="4269207"/>
                <a:gridCol w="1118586"/>
                <a:gridCol w="859683"/>
                <a:gridCol w="2693897"/>
              </a:tblGrid>
              <a:tr h="475416">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pPr marL="0" indent="0">
                        <a:buFont typeface="Arial"/>
                        <a:buNone/>
                      </a:pPr>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577501">
                <a:tc>
                  <a:txBody>
                    <a:bodyPr/>
                    <a:lstStyle/>
                    <a:p>
                      <a:r>
                        <a:rPr lang="en-US" sz="1000" dirty="0" smtClean="0"/>
                        <a:t>EV</a:t>
                      </a:r>
                      <a:r>
                        <a:rPr lang="en-US" sz="1000" baseline="0" dirty="0" smtClean="0"/>
                        <a:t> use isn’t as high as desired. </a:t>
                      </a:r>
                      <a:r>
                        <a:rPr lang="en-US" sz="1000" dirty="0" smtClean="0"/>
                        <a:t>How do</a:t>
                      </a:r>
                      <a:r>
                        <a:rPr lang="en-US" sz="1000" baseline="0" dirty="0" smtClean="0"/>
                        <a:t> I promote EV’s to expand EV drivers from the early adoption phase?</a:t>
                      </a:r>
                      <a:endParaRPr lang="en-US" sz="1000" dirty="0"/>
                    </a:p>
                  </a:txBody>
                  <a:tcPr/>
                </a:tc>
                <a:tc>
                  <a:txBody>
                    <a:bodyPr/>
                    <a:lstStyle/>
                    <a:p>
                      <a:r>
                        <a:rPr lang="en-US" sz="1000" dirty="0" smtClean="0"/>
                        <a:t>Collaborative Consumption</a:t>
                      </a:r>
                      <a:endParaRPr lang="en-US" sz="1000" dirty="0"/>
                    </a:p>
                  </a:txBody>
                  <a:tcPr/>
                </a:tc>
                <a:tc>
                  <a:txBody>
                    <a:bodyPr/>
                    <a:lstStyle/>
                    <a:p>
                      <a:r>
                        <a:rPr lang="en-US" sz="1000" dirty="0" smtClean="0"/>
                        <a:t>Electric Vehicles</a:t>
                      </a:r>
                      <a:endParaRPr lang="en-US" sz="1000" dirty="0"/>
                    </a:p>
                  </a:txBody>
                  <a:tcPr/>
                </a:tc>
                <a:tc>
                  <a:txBody>
                    <a:bodyPr/>
                    <a:lstStyle/>
                    <a:p>
                      <a:pPr marL="171450" indent="-171450">
                        <a:buFont typeface="Arial"/>
                        <a:buChar char="•"/>
                      </a:pPr>
                      <a:r>
                        <a:rPr lang="en-US" sz="1000" b="1" u="sng" dirty="0" err="1" smtClean="0"/>
                        <a:t>PlugShare</a:t>
                      </a:r>
                      <a:r>
                        <a:rPr lang="en-US" sz="1000" dirty="0" smtClean="0"/>
                        <a:t>:</a:t>
                      </a:r>
                      <a:r>
                        <a:rPr lang="en-US" sz="1000" baseline="0" dirty="0" smtClean="0"/>
                        <a:t> used by EV owners to find open public or private charging stations anywhere, in any area</a:t>
                      </a:r>
                      <a:endParaRPr lang="en-US" sz="1000" dirty="0"/>
                    </a:p>
                  </a:txBody>
                  <a:tcPr/>
                </a:tc>
              </a:tr>
              <a:tr h="560939">
                <a:tc>
                  <a:txBody>
                    <a:bodyPr/>
                    <a:lstStyle/>
                    <a:p>
                      <a:r>
                        <a:rPr lang="en-US" sz="1000" dirty="0" smtClean="0"/>
                        <a:t>People</a:t>
                      </a:r>
                      <a:r>
                        <a:rPr lang="en-US" sz="1000" baseline="0" dirty="0" smtClean="0"/>
                        <a:t> circle downtown looking for parking.  How can I reduce their trip time and so reduce their vehicle emissions?</a:t>
                      </a:r>
                      <a:endParaRPr lang="en-US" sz="1000" dirty="0"/>
                    </a:p>
                  </a:txBody>
                  <a:tcPr/>
                </a:tc>
                <a:tc>
                  <a:txBody>
                    <a:bodyPr/>
                    <a:lstStyle/>
                    <a:p>
                      <a:r>
                        <a:rPr lang="en-US" sz="1000" dirty="0" smtClean="0"/>
                        <a:t>Government Data</a:t>
                      </a:r>
                      <a:endParaRPr lang="en-US" sz="1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Parking</a:t>
                      </a:r>
                    </a:p>
                    <a:p>
                      <a:endParaRPr lang="en-US" sz="1000" dirty="0"/>
                    </a:p>
                  </a:txBody>
                  <a:tcPr/>
                </a:tc>
                <a:tc>
                  <a:txBody>
                    <a:bodyPr/>
                    <a:lstStyle/>
                    <a:p>
                      <a:pPr marL="171450" indent="-171450">
                        <a:buFont typeface="Arial"/>
                        <a:buChar char="•"/>
                      </a:pPr>
                      <a:r>
                        <a:rPr lang="en-US" sz="1000" b="1" u="sng" dirty="0" err="1" smtClean="0"/>
                        <a:t>ParkMe</a:t>
                      </a:r>
                      <a:r>
                        <a:rPr lang="en-US" sz="1000" dirty="0" smtClean="0"/>
                        <a:t>:</a:t>
                      </a:r>
                      <a:r>
                        <a:rPr lang="en-US" sz="1000" baseline="0" dirty="0" smtClean="0"/>
                        <a:t> New York. NY; Los Angeles, CA; Washington, D.C.; Austin, TX</a:t>
                      </a:r>
                      <a:endParaRPr lang="en-US" sz="1000" dirty="0"/>
                    </a:p>
                  </a:txBody>
                  <a:tcPr/>
                </a:tc>
              </a:tr>
              <a:tr h="2066428">
                <a:tc>
                  <a:txBody>
                    <a:bodyPr/>
                    <a:lstStyle/>
                    <a:p>
                      <a:r>
                        <a:rPr lang="en-US" sz="1000" dirty="0" smtClean="0"/>
                        <a:t>I want to reduce single</a:t>
                      </a:r>
                      <a:r>
                        <a:rPr lang="en-US" sz="1000" baseline="0" dirty="0" smtClean="0"/>
                        <a:t> rider car trips.  What resources are there to promote ridesharing in my community so carbon emissions from transportation can be reduced?</a:t>
                      </a:r>
                      <a:endParaRPr lang="en-US" sz="1000" dirty="0"/>
                    </a:p>
                  </a:txBody>
                  <a:tcPr/>
                </a:tc>
                <a:tc>
                  <a:txBody>
                    <a:bodyPr/>
                    <a:lstStyle/>
                    <a:p>
                      <a:r>
                        <a:rPr lang="en-US" sz="1000" dirty="0" smtClean="0"/>
                        <a:t>Collaborative Consumption</a:t>
                      </a:r>
                      <a:endParaRPr lang="en-US" sz="1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Ride Sharing</a:t>
                      </a:r>
                    </a:p>
                    <a:p>
                      <a:endParaRPr lang="en-US" sz="1000" dirty="0"/>
                    </a:p>
                  </a:txBody>
                  <a:tcPr/>
                </a:tc>
                <a:tc>
                  <a:txBody>
                    <a:bodyPr/>
                    <a:lstStyle/>
                    <a:p>
                      <a:pPr marL="171450" indent="-171450">
                        <a:buFont typeface="Arial"/>
                        <a:buChar char="•"/>
                      </a:pPr>
                      <a:r>
                        <a:rPr lang="en-US" sz="1000" b="1" u="sng" dirty="0" err="1" smtClean="0"/>
                        <a:t>Carma</a:t>
                      </a:r>
                      <a:r>
                        <a:rPr lang="en-US" sz="1000" dirty="0" smtClean="0"/>
                        <a:t>: can be used</a:t>
                      </a:r>
                      <a:r>
                        <a:rPr lang="en-US" sz="1000" baseline="0" dirty="0" smtClean="0"/>
                        <a:t> in any city</a:t>
                      </a:r>
                    </a:p>
                    <a:p>
                      <a:pPr marL="171450" indent="-171450">
                        <a:buFont typeface="Arial"/>
                        <a:buChar char="•"/>
                      </a:pPr>
                      <a:r>
                        <a:rPr lang="en-US" sz="1000" b="1" u="sng" dirty="0" err="1" smtClean="0"/>
                        <a:t>Getaround</a:t>
                      </a:r>
                      <a:r>
                        <a:rPr lang="en-US" sz="1000" b="0" u="none" dirty="0" smtClean="0"/>
                        <a:t>: </a:t>
                      </a:r>
                      <a:r>
                        <a:rPr lang="en-US" sz="1000" dirty="0" smtClean="0"/>
                        <a:t>San Francisco, Portland, Chicago, Austin, San Diego</a:t>
                      </a:r>
                    </a:p>
                    <a:p>
                      <a:pPr marL="171450" indent="-171450">
                        <a:buFont typeface="Arial"/>
                        <a:buChar char="•"/>
                      </a:pPr>
                      <a:r>
                        <a:rPr lang="en-US" sz="1000" b="1" u="sng" dirty="0" err="1" smtClean="0"/>
                        <a:t>Lyft</a:t>
                      </a:r>
                      <a:r>
                        <a:rPr lang="en-US" sz="1000" b="1" u="sng" dirty="0" smtClean="0"/>
                        <a:t>:</a:t>
                      </a:r>
                      <a:r>
                        <a:rPr lang="en-US" sz="1000" dirty="0" smtClean="0"/>
                        <a:t> Washington, DC;</a:t>
                      </a:r>
                      <a:r>
                        <a:rPr lang="en-US" sz="1000" baseline="0" dirty="0" smtClean="0"/>
                        <a:t> </a:t>
                      </a:r>
                      <a:r>
                        <a:rPr lang="en-US" sz="1000" dirty="0" smtClean="0"/>
                        <a:t>Los Angeles, CA; San Francisco, CA; Phoenix, AZ; Tucson, AZ; Lexington, KY; Chicago, IL; Denver, CO; Atlanta, GA; New York, NY; Seattle, WA</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dirty="0" smtClean="0"/>
                        <a:t>Uber</a:t>
                      </a:r>
                      <a:r>
                        <a:rPr lang="en-US" sz="1000" dirty="0" smtClean="0"/>
                        <a:t>: San Francisco,</a:t>
                      </a:r>
                      <a:r>
                        <a:rPr lang="en-US" sz="1000" baseline="0" dirty="0" smtClean="0"/>
                        <a:t> CA, and most major cities</a:t>
                      </a:r>
                      <a:endParaRPr lang="en-US" sz="1000" dirty="0" smtClean="0"/>
                    </a:p>
                    <a:p>
                      <a:pPr marL="171450" indent="-171450">
                        <a:buFont typeface="Arial"/>
                        <a:buChar char="•"/>
                      </a:pPr>
                      <a:r>
                        <a:rPr lang="en-US" sz="1000" b="1" u="sng" dirty="0" err="1" smtClean="0"/>
                        <a:t>RelayRides</a:t>
                      </a:r>
                      <a:r>
                        <a:rPr lang="en-US" sz="1000" dirty="0" smtClean="0"/>
                        <a:t>: All major cities except</a:t>
                      </a:r>
                      <a:r>
                        <a:rPr lang="en-US" sz="1000" baseline="0" dirty="0" smtClean="0"/>
                        <a:t> NYC</a:t>
                      </a:r>
                    </a:p>
                    <a:p>
                      <a:pPr marL="171450" indent="-171450">
                        <a:buFont typeface="Arial"/>
                        <a:buChar char="•"/>
                      </a:pPr>
                      <a:r>
                        <a:rPr lang="en-US" sz="1000" b="1" u="sng" dirty="0" smtClean="0"/>
                        <a:t>Sidecar</a:t>
                      </a:r>
                      <a:r>
                        <a:rPr lang="en-US" sz="1000" b="0" u="none" dirty="0" smtClean="0"/>
                        <a:t>:</a:t>
                      </a:r>
                      <a:r>
                        <a:rPr lang="en-US" sz="1000" dirty="0" smtClean="0"/>
                        <a:t> San Francisco, CA;</a:t>
                      </a:r>
                      <a:r>
                        <a:rPr lang="en-US" sz="1000" baseline="0" dirty="0" smtClean="0"/>
                        <a:t> </a:t>
                      </a:r>
                      <a:r>
                        <a:rPr lang="en-US" sz="1000" dirty="0" smtClean="0"/>
                        <a:t>Los Angeles, CA; Long Beach, CA; San Diego, CA; Seattle, WA; Chicago, IL; Charlotte, NC;</a:t>
                      </a:r>
                      <a:r>
                        <a:rPr lang="en-US" sz="1000" baseline="0" dirty="0" smtClean="0"/>
                        <a:t> </a:t>
                      </a:r>
                      <a:r>
                        <a:rPr lang="en-US" sz="1000" dirty="0" smtClean="0"/>
                        <a:t>Boston, MA; Washington, D.C.</a:t>
                      </a:r>
                    </a:p>
                  </a:txBody>
                  <a:tcPr/>
                </a:tc>
              </a:tr>
              <a:tr h="577501">
                <a:tc>
                  <a:txBody>
                    <a:bodyPr/>
                    <a:lstStyle/>
                    <a:p>
                      <a:r>
                        <a:rPr lang="en-US" sz="1000" dirty="0" smtClean="0"/>
                        <a:t>My Mayor wants all taxis to be summoned</a:t>
                      </a:r>
                      <a:r>
                        <a:rPr lang="en-US" sz="1000" baseline="0" dirty="0" smtClean="0"/>
                        <a:t> the same way.  Who is standardizing this process so tourists and residents have an easier time getting around?</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Taxi Services</a:t>
                      </a:r>
                      <a:endParaRPr lang="en-US" sz="1000" dirty="0"/>
                    </a:p>
                  </a:txBody>
                  <a:tcPr/>
                </a:tc>
                <a:tc>
                  <a:txBody>
                    <a:bodyPr/>
                    <a:lstStyle/>
                    <a:p>
                      <a:pPr marL="171450" indent="-171450">
                        <a:buFont typeface="Arial"/>
                        <a:buChar char="•"/>
                      </a:pPr>
                      <a:r>
                        <a:rPr lang="en-US" sz="1000" b="1" u="sng" dirty="0" smtClean="0"/>
                        <a:t>One City One Taxi</a:t>
                      </a:r>
                      <a:r>
                        <a:rPr lang="en-US" sz="1000" b="0" u="none" dirty="0" smtClean="0"/>
                        <a:t>: </a:t>
                      </a:r>
                      <a:r>
                        <a:rPr lang="en-US" sz="1000" dirty="0" smtClean="0"/>
                        <a:t>Washington, D.C.</a:t>
                      </a:r>
                    </a:p>
                  </a:txBody>
                  <a:tcPr/>
                </a:tc>
              </a:tr>
              <a:tr h="577501">
                <a:tc>
                  <a:txBody>
                    <a:bodyPr/>
                    <a:lstStyle/>
                    <a:p>
                      <a:r>
                        <a:rPr lang="en-US" sz="1000" dirty="0" smtClean="0"/>
                        <a:t>Transportation planning is hard</a:t>
                      </a:r>
                      <a:r>
                        <a:rPr lang="en-US" sz="1000" baseline="0" dirty="0" smtClean="0"/>
                        <a:t> in an already built environment. What can I use so people can visualize the realities of the situation and help with realistic solutions?</a:t>
                      </a:r>
                      <a:endParaRPr lang="en-US" sz="1000" dirty="0"/>
                    </a:p>
                  </a:txBody>
                  <a:tcPr/>
                </a:tc>
                <a:tc>
                  <a:txBody>
                    <a:bodyPr/>
                    <a:lstStyle/>
                    <a:p>
                      <a:r>
                        <a:rPr lang="en-US" sz="1000" dirty="0" smtClean="0"/>
                        <a:t>Government Data</a:t>
                      </a:r>
                      <a:endParaRPr lang="en-US" sz="1000" dirty="0"/>
                    </a:p>
                  </a:txBody>
                  <a:tcPr/>
                </a:tc>
                <a:tc>
                  <a:txBody>
                    <a:bodyPr/>
                    <a:lstStyle/>
                    <a:p>
                      <a:r>
                        <a:rPr lang="en-US" sz="1000" dirty="0" smtClean="0"/>
                        <a:t>Planning</a:t>
                      </a:r>
                      <a:endParaRPr lang="en-US" sz="1000" dirty="0"/>
                    </a:p>
                  </a:txBody>
                  <a:tcPr/>
                </a:tc>
                <a:tc>
                  <a:txBody>
                    <a:bodyPr/>
                    <a:lstStyle/>
                    <a:p>
                      <a:pPr marL="171450" indent="-171450">
                        <a:buFont typeface="Arial"/>
                        <a:buChar char="•"/>
                      </a:pPr>
                      <a:r>
                        <a:rPr lang="en-US" sz="1000" b="1" u="sng" dirty="0" err="1" smtClean="0"/>
                        <a:t>TransportAPI</a:t>
                      </a:r>
                      <a:r>
                        <a:rPr lang="en-US" sz="1000" dirty="0" smtClean="0"/>
                        <a:t>: London, UK</a:t>
                      </a:r>
                    </a:p>
                    <a:p>
                      <a:pPr marL="171450" indent="-171450">
                        <a:buFont typeface="Arial"/>
                        <a:buChar char="•"/>
                      </a:pPr>
                      <a:r>
                        <a:rPr lang="en-US" sz="1000" b="1" u="sng" dirty="0" err="1" smtClean="0"/>
                        <a:t>Waze</a:t>
                      </a:r>
                      <a:r>
                        <a:rPr lang="en-US" sz="1000" dirty="0" smtClean="0"/>
                        <a:t>: used in most major cities by community</a:t>
                      </a:r>
                      <a:r>
                        <a:rPr lang="en-US" sz="1000" baseline="0" dirty="0" smtClean="0"/>
                        <a:t> members</a:t>
                      </a:r>
                    </a:p>
                    <a:p>
                      <a:pPr marL="171450" indent="-171450">
                        <a:buFont typeface="Arial"/>
                        <a:buChar char="•"/>
                      </a:pPr>
                      <a:r>
                        <a:rPr lang="en-US" sz="1000" b="1" u="sng" baseline="0" dirty="0" err="1" smtClean="0"/>
                        <a:t>Transmix</a:t>
                      </a:r>
                      <a:r>
                        <a:rPr lang="en-US" sz="1000" u="sng" baseline="0" dirty="0" smtClean="0"/>
                        <a:t>: </a:t>
                      </a:r>
                      <a:r>
                        <a:rPr lang="en-US" sz="1000" baseline="0" dirty="0" smtClean="0"/>
                        <a:t>Seattle, WA</a:t>
                      </a:r>
                    </a:p>
                    <a:p>
                      <a:pPr marL="171450" indent="-171450">
                        <a:buFont typeface="Arial"/>
                        <a:buChar char="•"/>
                      </a:pPr>
                      <a:r>
                        <a:rPr lang="en-US" sz="1000" b="1" u="sng" baseline="0" dirty="0" err="1" smtClean="0"/>
                        <a:t>Transitlabs</a:t>
                      </a:r>
                      <a:r>
                        <a:rPr lang="en-US" sz="1000" baseline="0" dirty="0" smtClean="0"/>
                        <a:t>: GA DOT</a:t>
                      </a:r>
                    </a:p>
                    <a:p>
                      <a:pPr marL="171450" indent="-171450">
                        <a:buFont typeface="Arial"/>
                        <a:buChar char="•"/>
                      </a:pPr>
                      <a:r>
                        <a:rPr lang="en-US" sz="1000" b="1" u="sng" baseline="0" dirty="0" smtClean="0"/>
                        <a:t>Transit Screen</a:t>
                      </a:r>
                      <a:r>
                        <a:rPr lang="en-US" sz="1000" baseline="0" dirty="0" smtClean="0"/>
                        <a:t>: Washington, D.C.; San Francisco, CA</a:t>
                      </a:r>
                    </a:p>
                    <a:p>
                      <a:pPr marL="171450" indent="-171450">
                        <a:buFont typeface="Arial"/>
                        <a:buChar char="•"/>
                      </a:pPr>
                      <a:r>
                        <a:rPr lang="en-US" sz="1000" b="1" u="sng" baseline="0" dirty="0" err="1" smtClean="0"/>
                        <a:t>TransitApp</a:t>
                      </a:r>
                      <a:r>
                        <a:rPr lang="en-US" sz="1000" baseline="0" dirty="0" smtClean="0"/>
                        <a:t>: Ann Arbor, MI, Atlanta, GA</a:t>
                      </a:r>
                      <a:endParaRPr lang="en-US" sz="1000" dirty="0"/>
                    </a:p>
                  </a:txBody>
                  <a:tcPr/>
                </a:tc>
              </a:tr>
            </a:tbl>
          </a:graphicData>
        </a:graphic>
      </p:graphicFrame>
    </p:spTree>
    <p:extLst>
      <p:ext uri="{BB962C8B-B14F-4D97-AF65-F5344CB8AC3E}">
        <p14:creationId xmlns:p14="http://schemas.microsoft.com/office/powerpoint/2010/main" val="300260149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330396" y="436374"/>
            <a:ext cx="4800600" cy="589022"/>
          </a:xfrm>
        </p:spPr>
        <p:txBody>
          <a:bodyPr/>
          <a:lstStyle/>
          <a:p>
            <a:r>
              <a:rPr lang="en-US" dirty="0" smtClean="0"/>
              <a:t>Energy </a:t>
            </a:r>
            <a:endParaRPr lang="en-US" dirty="0"/>
          </a:p>
        </p:txBody>
      </p:sp>
      <p:sp>
        <p:nvSpPr>
          <p:cNvPr id="5" name="Date Placeholder 4"/>
          <p:cNvSpPr>
            <a:spLocks noGrp="1"/>
          </p:cNvSpPr>
          <p:nvPr>
            <p:ph type="dt" sz="half" idx="10"/>
          </p:nvPr>
        </p:nvSpPr>
        <p:spPr/>
        <p:txBody>
          <a:bodyPr/>
          <a:lstStyle/>
          <a:p>
            <a:fld id="{D6B816B2-3E26-F84F-8780-035FD743EEB7}" type="datetime1">
              <a:rPr lang="en-US" smtClean="0"/>
              <a:t>7/1/2015</a:t>
            </a:fld>
            <a:endParaRPr lang="en-US"/>
          </a:p>
        </p:txBody>
      </p:sp>
      <p:sp>
        <p:nvSpPr>
          <p:cNvPr id="6" name="Footer Placeholder 5"/>
          <p:cNvSpPr>
            <a:spLocks noGrp="1"/>
          </p:cNvSpPr>
          <p:nvPr>
            <p:ph type="ftr" sz="quarter" idx="11"/>
          </p:nvPr>
        </p:nvSpPr>
        <p:spPr/>
        <p:txBody>
          <a:bodyPr/>
          <a:lstStyle/>
          <a:p>
            <a:r>
              <a:rPr lang="en-US" smtClean="0"/>
              <a:t>USDN Civic Technology Scan</a:t>
            </a:r>
            <a:endParaRPr lang="en-US"/>
          </a:p>
        </p:txBody>
      </p:sp>
      <p:sp>
        <p:nvSpPr>
          <p:cNvPr id="7" name="Slide Number Placeholder 6"/>
          <p:cNvSpPr>
            <a:spLocks noGrp="1"/>
          </p:cNvSpPr>
          <p:nvPr>
            <p:ph type="sldNum" sz="quarter" idx="12"/>
          </p:nvPr>
        </p:nvSpPr>
        <p:spPr/>
        <p:txBody>
          <a:bodyPr/>
          <a:lstStyle/>
          <a:p>
            <a:fld id="{D6CC888B-D9F9-4E54-B722-F151A9F45E95}" type="slidenum">
              <a:rPr lang="en-US" smtClean="0"/>
              <a:t>46</a:t>
            </a:fld>
            <a:endParaRPr lang="en-US"/>
          </a:p>
        </p:txBody>
      </p:sp>
      <p:graphicFrame>
        <p:nvGraphicFramePr>
          <p:cNvPr id="9" name="Table 8"/>
          <p:cNvGraphicFramePr>
            <a:graphicFrameLocks noGrp="1"/>
          </p:cNvGraphicFramePr>
          <p:nvPr>
            <p:extLst>
              <p:ext uri="{D42A27DB-BD31-4B8C-83A1-F6EECF244321}">
                <p14:modId xmlns:p14="http://schemas.microsoft.com/office/powerpoint/2010/main" val="1715230304"/>
              </p:ext>
            </p:extLst>
          </p:nvPr>
        </p:nvGraphicFramePr>
        <p:xfrm>
          <a:off x="650469" y="1858396"/>
          <a:ext cx="7836608" cy="2683848"/>
        </p:xfrm>
        <a:graphic>
          <a:graphicData uri="http://schemas.openxmlformats.org/drawingml/2006/table">
            <a:tbl>
              <a:tblPr firstRow="1" bandRow="1">
                <a:tableStyleId>{5C22544A-7EE6-4342-B048-85BDC9FD1C3A}</a:tableStyleId>
              </a:tblPr>
              <a:tblGrid>
                <a:gridCol w="3741719"/>
                <a:gridCol w="980377"/>
                <a:gridCol w="852212"/>
                <a:gridCol w="2262300"/>
              </a:tblGrid>
              <a:tr h="754691">
                <a:tc>
                  <a:txBody>
                    <a:bodyPr/>
                    <a:lstStyle/>
                    <a:p>
                      <a:r>
                        <a:rPr lang="en-US" sz="1000" dirty="0" smtClean="0"/>
                        <a:t>Problem, Barriers, Desired Outcome</a:t>
                      </a:r>
                      <a:endParaRPr lang="en-US" sz="1000" dirty="0"/>
                    </a:p>
                  </a:txBody>
                  <a:tcPr/>
                </a:tc>
                <a:tc>
                  <a:txBody>
                    <a:bodyPr/>
                    <a:lstStyle/>
                    <a:p>
                      <a:r>
                        <a:rPr lang="en-US" sz="1000" dirty="0" smtClean="0"/>
                        <a:t>Matrix</a:t>
                      </a:r>
                      <a:r>
                        <a:rPr lang="en-US" sz="1000" baseline="0" dirty="0" smtClean="0"/>
                        <a:t> Category</a:t>
                      </a:r>
                      <a:endParaRPr lang="en-US" sz="1000" dirty="0"/>
                    </a:p>
                  </a:txBody>
                  <a:tcPr/>
                </a:tc>
                <a:tc>
                  <a:txBody>
                    <a:bodyPr/>
                    <a:lstStyle/>
                    <a:p>
                      <a:r>
                        <a:rPr lang="en-US" sz="1000" dirty="0" smtClean="0"/>
                        <a:t>Operation</a:t>
                      </a:r>
                      <a:r>
                        <a:rPr lang="en-US" sz="1000" baseline="0" dirty="0" smtClean="0"/>
                        <a:t> </a:t>
                      </a:r>
                      <a:r>
                        <a:rPr lang="en-US" sz="1000" dirty="0" smtClean="0"/>
                        <a:t>Category</a:t>
                      </a:r>
                      <a:endParaRPr lang="en-US" sz="1000" dirty="0"/>
                    </a:p>
                  </a:txBody>
                  <a:tcPr/>
                </a:tc>
                <a:tc>
                  <a:txBody>
                    <a:bodyPr/>
                    <a:lstStyle/>
                    <a:p>
                      <a:pPr marL="0" indent="0">
                        <a:buFont typeface="Arial"/>
                        <a:buNone/>
                      </a:pPr>
                      <a:r>
                        <a:rPr lang="en-US" sz="1000" dirty="0" smtClean="0"/>
                        <a:t>Sample</a:t>
                      </a:r>
                      <a:r>
                        <a:rPr lang="en-US" sz="1000" baseline="0" dirty="0" smtClean="0"/>
                        <a:t> </a:t>
                      </a:r>
                      <a:r>
                        <a:rPr lang="en-US" sz="1000" dirty="0" smtClean="0"/>
                        <a:t>Application</a:t>
                      </a:r>
                      <a:r>
                        <a:rPr lang="en-US" sz="1000" baseline="0" dirty="0" smtClean="0"/>
                        <a:t> Providers</a:t>
                      </a:r>
                      <a:r>
                        <a:rPr lang="en-US" sz="1000" dirty="0" smtClean="0"/>
                        <a:t> with</a:t>
                      </a:r>
                      <a:r>
                        <a:rPr lang="en-US" sz="1000" baseline="0" dirty="0" smtClean="0"/>
                        <a:t> User Cities</a:t>
                      </a:r>
                      <a:endParaRPr lang="en-US" sz="1000" dirty="0"/>
                    </a:p>
                  </a:txBody>
                  <a:tcPr/>
                </a:tc>
              </a:tr>
              <a:tr h="1175977">
                <a:tc>
                  <a:txBody>
                    <a:bodyPr/>
                    <a:lstStyle/>
                    <a:p>
                      <a:r>
                        <a:rPr lang="en-US" sz="1000" dirty="0" smtClean="0"/>
                        <a:t>I want to reduce residential energy consumption</a:t>
                      </a:r>
                      <a:r>
                        <a:rPr lang="en-US" sz="1000" baseline="0" dirty="0" smtClean="0"/>
                        <a:t>.  What resources are there to promote this in my community so carbon emissions from residential energy use can be reduced?</a:t>
                      </a:r>
                      <a:endParaRPr lang="en-US" sz="1000" dirty="0"/>
                    </a:p>
                  </a:txBody>
                  <a:tcPr/>
                </a:tc>
                <a:tc>
                  <a:txBody>
                    <a:bodyPr/>
                    <a:lstStyle/>
                    <a:p>
                      <a:r>
                        <a:rPr lang="en-US" sz="1000" dirty="0" smtClean="0"/>
                        <a:t>Collaborative Consumption</a:t>
                      </a:r>
                      <a:endParaRPr lang="en-US" sz="1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Energy Consumption Reduction</a:t>
                      </a:r>
                    </a:p>
                    <a:p>
                      <a:endParaRPr lang="en-US" sz="1000" dirty="0"/>
                    </a:p>
                  </a:txBody>
                  <a:tcPr/>
                </a:tc>
                <a:tc>
                  <a:txBody>
                    <a:bodyPr/>
                    <a:lstStyle/>
                    <a:p>
                      <a:pPr marL="171450" indent="-171450">
                        <a:buFont typeface="Arial"/>
                        <a:buChar char="•"/>
                      </a:pPr>
                      <a:r>
                        <a:rPr lang="en-US" sz="1000" b="1" u="sng" dirty="0" smtClean="0">
                          <a:solidFill>
                            <a:prstClr val="black"/>
                          </a:solidFill>
                          <a:latin typeface="Helvetica"/>
                        </a:rPr>
                        <a:t>Nest thermostat</a:t>
                      </a:r>
                      <a:r>
                        <a:rPr lang="en-US" sz="1000" dirty="0" smtClean="0">
                          <a:solidFill>
                            <a:prstClr val="black"/>
                          </a:solidFill>
                          <a:latin typeface="Helvetica"/>
                        </a:rPr>
                        <a:t>: Available at Best Buy</a:t>
                      </a:r>
                      <a:r>
                        <a:rPr lang="en-US" sz="1000" baseline="0" dirty="0" smtClean="0">
                          <a:solidFill>
                            <a:prstClr val="black"/>
                          </a:solidFill>
                          <a:latin typeface="Helvetica"/>
                        </a:rPr>
                        <a:t> to any consumer</a:t>
                      </a: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1000" b="1" u="sng" baseline="0" dirty="0" err="1" smtClean="0">
                          <a:solidFill>
                            <a:prstClr val="black"/>
                          </a:solidFill>
                          <a:latin typeface="Helvetica"/>
                        </a:rPr>
                        <a:t>PowerHouse</a:t>
                      </a:r>
                      <a:r>
                        <a:rPr lang="en-US" sz="1000" baseline="0" dirty="0" smtClean="0">
                          <a:solidFill>
                            <a:prstClr val="black"/>
                          </a:solidFill>
                          <a:latin typeface="Helvetica"/>
                        </a:rPr>
                        <a:t>: </a:t>
                      </a:r>
                      <a:r>
                        <a:rPr lang="en-US" sz="1000" dirty="0" smtClean="0">
                          <a:solidFill>
                            <a:prstClr val="black"/>
                          </a:solidFill>
                          <a:latin typeface="Helvetica"/>
                        </a:rPr>
                        <a:t>Available </a:t>
                      </a:r>
                      <a:r>
                        <a:rPr lang="en-US" sz="1000" baseline="0" dirty="0" smtClean="0">
                          <a:solidFill>
                            <a:prstClr val="black"/>
                          </a:solidFill>
                          <a:latin typeface="Helvetica"/>
                        </a:rPr>
                        <a:t>to any consumer(Sanford developed, DOE funded).</a:t>
                      </a:r>
                    </a:p>
                    <a:p>
                      <a:pPr marL="171450" indent="-171450">
                        <a:buFont typeface="Arial"/>
                        <a:buChar char="•"/>
                      </a:pPr>
                      <a:endParaRPr lang="en-US" sz="1000" dirty="0" smtClean="0"/>
                    </a:p>
                  </a:txBody>
                  <a:tcPr/>
                </a:tc>
              </a:tr>
              <a:tr h="753180">
                <a:tc>
                  <a:txBody>
                    <a:bodyPr/>
                    <a:lstStyle/>
                    <a:p>
                      <a:r>
                        <a:rPr lang="en-US" sz="1000" dirty="0" smtClean="0"/>
                        <a:t>I want</a:t>
                      </a:r>
                      <a:r>
                        <a:rPr lang="en-US" sz="1000" baseline="0" dirty="0" smtClean="0"/>
                        <a:t> to engage rental residents in recycling. What should I do to motivate building owners to offer recycling?</a:t>
                      </a:r>
                      <a:endParaRPr lang="en-US" sz="1000" dirty="0"/>
                    </a:p>
                  </a:txBody>
                  <a:tcPr/>
                </a:tc>
                <a:tc>
                  <a:txBody>
                    <a:bodyPr/>
                    <a:lstStyle/>
                    <a:p>
                      <a:r>
                        <a:rPr lang="en-US" sz="1000" dirty="0" smtClean="0"/>
                        <a:t>Collaborative Consumption</a:t>
                      </a:r>
                      <a:endParaRPr lang="en-US" sz="1000" dirty="0"/>
                    </a:p>
                  </a:txBody>
                  <a:tcPr/>
                </a:tc>
                <a:tc>
                  <a:txBody>
                    <a:bodyPr/>
                    <a:lstStyle/>
                    <a:p>
                      <a:r>
                        <a:rPr lang="en-US" sz="1000" dirty="0" smtClean="0"/>
                        <a:t>Waste Reduction</a:t>
                      </a:r>
                      <a:endParaRPr lang="en-US" sz="1000" dirty="0"/>
                    </a:p>
                  </a:txBody>
                  <a:tcPr/>
                </a:tc>
                <a:tc>
                  <a:txBody>
                    <a:bodyPr/>
                    <a:lstStyle/>
                    <a:p>
                      <a:pPr marL="171450" indent="-171450">
                        <a:buFont typeface="Arial"/>
                        <a:buChar char="•"/>
                      </a:pPr>
                      <a:r>
                        <a:rPr lang="en-US" sz="1000" b="1" u="sng" dirty="0" err="1" smtClean="0"/>
                        <a:t>MyBuildingDoesntRecycle.org</a:t>
                      </a:r>
                      <a:r>
                        <a:rPr lang="en-US" sz="1000" dirty="0" smtClean="0"/>
                        <a:t>:</a:t>
                      </a:r>
                      <a:r>
                        <a:rPr lang="en-US" sz="1000" baseline="0" dirty="0" smtClean="0"/>
                        <a:t> Chicago, IL</a:t>
                      </a:r>
                      <a:endParaRPr lang="en-US" sz="1000" dirty="0" smtClean="0"/>
                    </a:p>
                  </a:txBody>
                  <a:tcPr/>
                </a:tc>
              </a:tr>
            </a:tbl>
          </a:graphicData>
        </a:graphic>
      </p:graphicFrame>
    </p:spTree>
    <p:extLst>
      <p:ext uri="{BB962C8B-B14F-4D97-AF65-F5344CB8AC3E}">
        <p14:creationId xmlns:p14="http://schemas.microsoft.com/office/powerpoint/2010/main" val="253018873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74" y="117709"/>
            <a:ext cx="7495886" cy="496102"/>
          </a:xfrm>
        </p:spPr>
        <p:txBody>
          <a:bodyPr/>
          <a:lstStyle/>
          <a:p>
            <a:r>
              <a:rPr lang="en-US" dirty="0" smtClean="0"/>
              <a:t>Differentiation: Smart Cities and Civic Tech</a:t>
            </a:r>
            <a:endParaRPr lang="en-US" dirty="0"/>
          </a:p>
        </p:txBody>
      </p:sp>
      <p:sp>
        <p:nvSpPr>
          <p:cNvPr id="3" name="Date Placeholder 2"/>
          <p:cNvSpPr>
            <a:spLocks noGrp="1"/>
          </p:cNvSpPr>
          <p:nvPr>
            <p:ph type="dt" sz="half" idx="10"/>
          </p:nvPr>
        </p:nvSpPr>
        <p:spPr/>
        <p:txBody>
          <a:bodyPr/>
          <a:lstStyle/>
          <a:p>
            <a:fld id="{45EB9C9D-64A6-B848-9726-6D91AC51367E}"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47</a:t>
            </a:fld>
            <a:endParaRPr lang="en-US"/>
          </a:p>
        </p:txBody>
      </p:sp>
      <p:sp>
        <p:nvSpPr>
          <p:cNvPr id="7" name="Content Placeholder 6"/>
          <p:cNvSpPr>
            <a:spLocks noGrp="1"/>
          </p:cNvSpPr>
          <p:nvPr>
            <p:ph idx="4294967295"/>
          </p:nvPr>
        </p:nvSpPr>
        <p:spPr>
          <a:xfrm>
            <a:off x="299423" y="730885"/>
            <a:ext cx="8507727" cy="1592111"/>
          </a:xfrm>
          <a:solidFill>
            <a:schemeClr val="accent1">
              <a:lumMod val="20000"/>
              <a:lumOff val="80000"/>
            </a:schemeClr>
          </a:solidFill>
        </p:spPr>
        <p:txBody>
          <a:bodyPr>
            <a:normAutofit fontScale="62500" lnSpcReduction="20000"/>
          </a:bodyPr>
          <a:lstStyle/>
          <a:p>
            <a:r>
              <a:rPr lang="en-US" dirty="0" smtClean="0"/>
              <a:t>Since building the original thoughts on the differentiation in the table below, we have learned </a:t>
            </a:r>
            <a:r>
              <a:rPr lang="en-US" dirty="0"/>
              <a:t>that The USDN Innovation Fund Smart Cities project is </a:t>
            </a:r>
            <a:r>
              <a:rPr lang="en-US" dirty="0" smtClean="0"/>
              <a:t>finding that:</a:t>
            </a:r>
            <a:endParaRPr lang="en-US" dirty="0"/>
          </a:p>
          <a:p>
            <a:pPr lvl="1"/>
            <a:r>
              <a:rPr lang="en-US" dirty="0"/>
              <a:t>Spaces are intersecting more than originally thought.  </a:t>
            </a:r>
            <a:r>
              <a:rPr lang="en-US" dirty="0" smtClean="0"/>
              <a:t>Now seeing </a:t>
            </a:r>
            <a:r>
              <a:rPr lang="en-US" dirty="0"/>
              <a:t>it’s </a:t>
            </a:r>
            <a:r>
              <a:rPr lang="en-US" dirty="0" smtClean="0"/>
              <a:t>a </a:t>
            </a:r>
            <a:r>
              <a:rPr lang="en-US" dirty="0"/>
              <a:t>mix of all things tech </a:t>
            </a:r>
            <a:r>
              <a:rPr lang="en-US" dirty="0" smtClean="0"/>
              <a:t>/ </a:t>
            </a:r>
            <a:r>
              <a:rPr lang="en-US" dirty="0"/>
              <a:t>community </a:t>
            </a:r>
            <a:r>
              <a:rPr lang="en-US" dirty="0" smtClean="0"/>
              <a:t>oriented</a:t>
            </a:r>
            <a:endParaRPr lang="en-US" dirty="0"/>
          </a:p>
          <a:p>
            <a:pPr lvl="2"/>
            <a:r>
              <a:rPr lang="en-US" dirty="0"/>
              <a:t>Smart Cities 1.0: government-run tech dealing with internal </a:t>
            </a:r>
            <a:r>
              <a:rPr lang="en-US" dirty="0" smtClean="0"/>
              <a:t>infrastructure</a:t>
            </a:r>
            <a:endParaRPr lang="en-US" dirty="0"/>
          </a:p>
          <a:p>
            <a:pPr lvl="2"/>
            <a:r>
              <a:rPr lang="en-US" dirty="0"/>
              <a:t>Smart Cities 2.0: involving communities in data that is collected (through infrastructure or an application</a:t>
            </a:r>
            <a:r>
              <a:rPr lang="en-US" dirty="0" smtClean="0"/>
              <a:t>)</a:t>
            </a:r>
            <a:endParaRPr lang="en-US" dirty="0"/>
          </a:p>
          <a:p>
            <a:r>
              <a:rPr lang="en-US" dirty="0"/>
              <a:t>The Phase 2 Smart Cities proposal to the Innovation fund has 3 main components: a sustainability toolkit (some hardware – what projects have been rolled out?), partnership models, and executive training for decision makers. </a:t>
            </a:r>
          </a:p>
          <a:p>
            <a:pPr marL="0" indent="0">
              <a:buNone/>
            </a:pPr>
            <a:endParaRPr lang="en-US" dirty="0"/>
          </a:p>
        </p:txBody>
      </p:sp>
      <p:graphicFrame>
        <p:nvGraphicFramePr>
          <p:cNvPr id="5" name="Object 4"/>
          <p:cNvGraphicFramePr>
            <a:graphicFrameLocks noChangeAspect="1"/>
          </p:cNvGraphicFramePr>
          <p:nvPr>
            <p:extLst>
              <p:ext uri="{D42A27DB-BD31-4B8C-83A1-F6EECF244321}">
                <p14:modId xmlns:p14="http://schemas.microsoft.com/office/powerpoint/2010/main" val="1864686805"/>
              </p:ext>
            </p:extLst>
          </p:nvPr>
        </p:nvGraphicFramePr>
        <p:xfrm>
          <a:off x="1004421" y="2516562"/>
          <a:ext cx="7020752" cy="3977898"/>
        </p:xfrm>
        <a:graphic>
          <a:graphicData uri="http://schemas.openxmlformats.org/presentationml/2006/ole">
            <mc:AlternateContent xmlns:mc="http://schemas.openxmlformats.org/markup-compatibility/2006">
              <mc:Choice xmlns:v="urn:schemas-microsoft-com:vml" Requires="v">
                <p:oleObj spid="_x0000_s1458" name="Document" r:id="rId4" imgW="5626100" imgH="3187700" progId="Word.Document.12">
                  <p:embed/>
                </p:oleObj>
              </mc:Choice>
              <mc:Fallback>
                <p:oleObj name="Document" r:id="rId4" imgW="5626100" imgH="3187700" progId="Word.Document.12">
                  <p:embed/>
                  <p:pic>
                    <p:nvPicPr>
                      <p:cNvPr id="0" name=""/>
                      <p:cNvPicPr/>
                      <p:nvPr/>
                    </p:nvPicPr>
                    <p:blipFill>
                      <a:blip r:embed="rId5"/>
                      <a:stretch>
                        <a:fillRect/>
                      </a:stretch>
                    </p:blipFill>
                    <p:spPr>
                      <a:xfrm>
                        <a:off x="1004421" y="2516562"/>
                        <a:ext cx="7020752" cy="3977898"/>
                      </a:xfrm>
                      <a:prstGeom prst="rect">
                        <a:avLst/>
                      </a:prstGeom>
                    </p:spPr>
                  </p:pic>
                </p:oleObj>
              </mc:Fallback>
            </mc:AlternateContent>
          </a:graphicData>
        </a:graphic>
      </p:graphicFrame>
    </p:spTree>
    <p:extLst>
      <p:ext uri="{BB962C8B-B14F-4D97-AF65-F5344CB8AC3E}">
        <p14:creationId xmlns:p14="http://schemas.microsoft.com/office/powerpoint/2010/main" val="42710391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422" y="466062"/>
            <a:ext cx="5812536" cy="886968"/>
          </a:xfrm>
        </p:spPr>
        <p:txBody>
          <a:bodyPr/>
          <a:lstStyle/>
          <a:p>
            <a:r>
              <a:rPr lang="en-US" dirty="0"/>
              <a:t>Smart Cities Report: Civic Tech Commentary</a:t>
            </a:r>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p:txBody>
          <a:bodyPr/>
          <a:lstStyle/>
          <a:p>
            <a:fld id="{D6CC888B-D9F9-4E54-B722-F151A9F45E95}" type="slidenum">
              <a:rPr lang="en-US" smtClean="0"/>
              <a:t>48</a:t>
            </a:fld>
            <a:endParaRPr lang="en-US"/>
          </a:p>
        </p:txBody>
      </p:sp>
      <p:graphicFrame>
        <p:nvGraphicFramePr>
          <p:cNvPr id="6" name="Table 5"/>
          <p:cNvGraphicFramePr>
            <a:graphicFrameLocks noGrp="1"/>
          </p:cNvGraphicFramePr>
          <p:nvPr>
            <p:extLst>
              <p:ext uri="{D42A27DB-BD31-4B8C-83A1-F6EECF244321}">
                <p14:modId xmlns:p14="http://schemas.microsoft.com/office/powerpoint/2010/main" val="2229382690"/>
              </p:ext>
            </p:extLst>
          </p:nvPr>
        </p:nvGraphicFramePr>
        <p:xfrm>
          <a:off x="658065" y="2078412"/>
          <a:ext cx="7580376" cy="3388360"/>
        </p:xfrm>
        <a:graphic>
          <a:graphicData uri="http://schemas.openxmlformats.org/drawingml/2006/table">
            <a:tbl>
              <a:tblPr firstRow="1" bandRow="1">
                <a:tableStyleId>{5C22544A-7EE6-4342-B048-85BDC9FD1C3A}</a:tableStyleId>
              </a:tblPr>
              <a:tblGrid>
                <a:gridCol w="7580376"/>
              </a:tblGrid>
              <a:tr h="370840">
                <a:tc>
                  <a:txBody>
                    <a:bodyPr/>
                    <a:lstStyle/>
                    <a:p>
                      <a:endParaRPr lang="en-US" dirty="0"/>
                    </a:p>
                  </a:txBody>
                  <a:tcPr/>
                </a:tc>
              </a:tr>
              <a:tr h="370840">
                <a:tc>
                  <a:txBody>
                    <a:bodyPr/>
                    <a:lstStyle/>
                    <a:p>
                      <a:pPr marL="285750" indent="-285750">
                        <a:buFont typeface="Arial"/>
                        <a:buChar char="•"/>
                      </a:pPr>
                      <a:r>
                        <a:rPr lang="en-US" dirty="0" smtClean="0"/>
                        <a:t>More cities are turning to crowd-sourcing applications like </a:t>
                      </a:r>
                      <a:r>
                        <a:rPr lang="en-US" dirty="0" err="1" smtClean="0"/>
                        <a:t>MindMixer</a:t>
                      </a:r>
                      <a:r>
                        <a:rPr lang="en-US" dirty="0" smtClean="0"/>
                        <a:t> and </a:t>
                      </a:r>
                      <a:r>
                        <a:rPr lang="en-US" dirty="0" err="1" smtClean="0"/>
                        <a:t>SeeFixClick</a:t>
                      </a:r>
                      <a:r>
                        <a:rPr lang="en-US" dirty="0" smtClean="0"/>
                        <a:t> to engage citizens in government, and they are publishing open data sets to drive government innovation by civic hackers. </a:t>
                      </a:r>
                    </a:p>
                  </a:txBody>
                  <a:tcPr/>
                </a:tc>
              </a:tr>
              <a:tr h="370840">
                <a:tc>
                  <a:txBody>
                    <a:bodyPr/>
                    <a:lstStyle/>
                    <a:p>
                      <a:pPr marL="285750" indent="-285750">
                        <a:buFont typeface="Arial"/>
                        <a:buChar char="•"/>
                      </a:pPr>
                      <a:r>
                        <a:rPr lang="en-US" dirty="0" smtClean="0"/>
                        <a:t>As new platforms are rolled out, cities are experiencing new challenges and even unintended consequences. </a:t>
                      </a:r>
                    </a:p>
                  </a:txBody>
                  <a:tcPr/>
                </a:tc>
              </a:tr>
              <a:tr h="370840">
                <a:tc>
                  <a:txBody>
                    <a:bodyPr/>
                    <a:lstStyle/>
                    <a:p>
                      <a:pPr marL="285750" indent="-285750">
                        <a:buFont typeface="Arial"/>
                        <a:buChar char="•"/>
                      </a:pPr>
                      <a:r>
                        <a:rPr lang="en-US" dirty="0" smtClean="0"/>
                        <a:t>Publishing general open data sets, for example, takes a lot of time and resources, and can lead to new 􏰅􏰌􏰀􏰂􏰃􏰁􏰔􏰏􏰄􏰗􏰁􏰔􏰏􏰄􏰂􏰍􏰆􏰆􏰁􏰖􏰐􏰀􏰍􏰁􏰆􏰈􏰘􏰂􏰛􏰁􏰑􏰚􏰂􏰀􏰃􏰄􏰓􏰄􏰂􏰍􏰈􏰂􏰐􏰂􏰊􏰁􏰆􏰊􏰄􏰓􏰀􏰄􏰔􏰂􏰄􏰹􏰁􏰓􏰀􏰂􏰐􏰋􏰁􏰆􏰏􏰂􏰊􏰍􏰀􏰍􏰄􏰈􏰂 to create and manage systems that are better at aggregating crowd-sourced data, while being more targeted about the data sets they make available.</a:t>
                      </a:r>
                    </a:p>
                  </a:txBody>
                  <a:tcPr/>
                </a:tc>
              </a:tr>
            </a:tbl>
          </a:graphicData>
        </a:graphic>
      </p:graphicFrame>
    </p:spTree>
    <p:extLst>
      <p:ext uri="{BB962C8B-B14F-4D97-AF65-F5344CB8AC3E}">
        <p14:creationId xmlns:p14="http://schemas.microsoft.com/office/powerpoint/2010/main" val="17390643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Interviews and Profiles</a:t>
            </a:r>
            <a:endParaRPr lang="en-US" dirty="0"/>
          </a:p>
        </p:txBody>
      </p:sp>
      <p:sp>
        <p:nvSpPr>
          <p:cNvPr id="8" name="Text Placeholder 7"/>
          <p:cNvSpPr>
            <a:spLocks noGrp="1"/>
          </p:cNvSpPr>
          <p:nvPr>
            <p:ph type="body" idx="1"/>
          </p:nvPr>
        </p:nvSpPr>
        <p:spPr/>
        <p:txBody>
          <a:bodyPr>
            <a:normAutofit fontScale="70000" lnSpcReduction="20000"/>
          </a:bodyPr>
          <a:lstStyle/>
          <a:p>
            <a:r>
              <a:rPr lang="en-US" dirty="0" smtClean="0"/>
              <a:t>City Interview List</a:t>
            </a:r>
            <a:endParaRPr lang="en-US" dirty="0"/>
          </a:p>
        </p:txBody>
      </p:sp>
      <p:sp>
        <p:nvSpPr>
          <p:cNvPr id="3" name="Content Placeholder 2"/>
          <p:cNvSpPr>
            <a:spLocks noGrp="1"/>
          </p:cNvSpPr>
          <p:nvPr>
            <p:ph sz="half" idx="2"/>
          </p:nvPr>
        </p:nvSpPr>
        <p:spPr>
          <a:xfrm>
            <a:off x="748352" y="2021456"/>
            <a:ext cx="3703320" cy="4334894"/>
          </a:xfrm>
        </p:spPr>
        <p:txBody>
          <a:bodyPr>
            <a:noAutofit/>
          </a:bodyPr>
          <a:lstStyle/>
          <a:p>
            <a:pPr lvl="0"/>
            <a:r>
              <a:rPr lang="en-US" sz="1600" b="1" dirty="0" smtClean="0"/>
              <a:t>5 city interviews: </a:t>
            </a:r>
          </a:p>
          <a:p>
            <a:pPr lvl="1"/>
            <a:r>
              <a:rPr lang="en-US" sz="1600" dirty="0" smtClean="0"/>
              <a:t>Ann </a:t>
            </a:r>
            <a:r>
              <a:rPr lang="en-US" sz="1600" dirty="0"/>
              <a:t>Arbor, MI: </a:t>
            </a:r>
            <a:endParaRPr lang="en-US" sz="1600" dirty="0" smtClean="0"/>
          </a:p>
          <a:p>
            <a:pPr lvl="2"/>
            <a:r>
              <a:rPr lang="en-US" sz="1600" dirty="0" smtClean="0"/>
              <a:t>Kevin </a:t>
            </a:r>
            <a:r>
              <a:rPr lang="en-US" sz="1600" dirty="0" err="1" smtClean="0"/>
              <a:t>Eyer</a:t>
            </a:r>
            <a:r>
              <a:rPr lang="en-US" sz="1600" dirty="0" smtClean="0"/>
              <a:t> (IT)</a:t>
            </a:r>
            <a:endParaRPr lang="en-US" sz="1600" dirty="0"/>
          </a:p>
          <a:p>
            <a:pPr lvl="1"/>
            <a:r>
              <a:rPr lang="en-US" sz="1600" dirty="0"/>
              <a:t>Bloomington, IN: </a:t>
            </a:r>
            <a:endParaRPr lang="en-US" sz="1600" dirty="0" smtClean="0"/>
          </a:p>
          <a:p>
            <a:pPr lvl="2"/>
            <a:r>
              <a:rPr lang="en-US" sz="1600" dirty="0" smtClean="0"/>
              <a:t>Jacqui </a:t>
            </a:r>
            <a:r>
              <a:rPr lang="en-US" sz="1600" dirty="0"/>
              <a:t>Bauer </a:t>
            </a:r>
            <a:r>
              <a:rPr lang="en-US" sz="1600" dirty="0" smtClean="0"/>
              <a:t>(SD)</a:t>
            </a:r>
          </a:p>
          <a:p>
            <a:pPr lvl="2"/>
            <a:r>
              <a:rPr lang="en-US" sz="1600" dirty="0" smtClean="0"/>
              <a:t>Rick Dietz (IT)</a:t>
            </a:r>
            <a:endParaRPr lang="en-US" sz="1600" dirty="0"/>
          </a:p>
          <a:p>
            <a:pPr lvl="1"/>
            <a:r>
              <a:rPr lang="en-US" sz="1600" dirty="0"/>
              <a:t>Chicago, IL: </a:t>
            </a:r>
            <a:endParaRPr lang="en-US" sz="1600" dirty="0" smtClean="0"/>
          </a:p>
          <a:p>
            <a:pPr lvl="2"/>
            <a:r>
              <a:rPr lang="en-US" sz="1600" dirty="0" smtClean="0"/>
              <a:t>Tom </a:t>
            </a:r>
            <a:r>
              <a:rPr lang="en-US" sz="1600" dirty="0"/>
              <a:t>Schenk </a:t>
            </a:r>
            <a:r>
              <a:rPr lang="en-US" sz="1600" dirty="0" smtClean="0"/>
              <a:t>Jr. (IT)</a:t>
            </a:r>
            <a:endParaRPr lang="en-US" sz="1600" dirty="0"/>
          </a:p>
          <a:p>
            <a:pPr lvl="1"/>
            <a:r>
              <a:rPr lang="en-US" sz="1600" dirty="0"/>
              <a:t>San Francisco, CA: </a:t>
            </a:r>
            <a:endParaRPr lang="en-US" sz="1600" dirty="0" smtClean="0"/>
          </a:p>
          <a:p>
            <a:pPr lvl="2"/>
            <a:r>
              <a:rPr lang="en-US" sz="1600" dirty="0" smtClean="0"/>
              <a:t>Denise Cheng (MOIC)</a:t>
            </a:r>
            <a:endParaRPr lang="en-US" sz="1600" dirty="0"/>
          </a:p>
          <a:p>
            <a:pPr lvl="1"/>
            <a:r>
              <a:rPr lang="en-US" sz="1600" dirty="0" smtClean="0"/>
              <a:t>Tucson, AZ: </a:t>
            </a:r>
          </a:p>
          <a:p>
            <a:pPr lvl="2"/>
            <a:r>
              <a:rPr lang="en-US" sz="1600" dirty="0" smtClean="0"/>
              <a:t>Leslie </a:t>
            </a:r>
            <a:r>
              <a:rPr lang="en-US" sz="1600" dirty="0" err="1" smtClean="0"/>
              <a:t>Ethen</a:t>
            </a:r>
            <a:r>
              <a:rPr lang="en-US" sz="1600" dirty="0" smtClean="0"/>
              <a:t> (SD)</a:t>
            </a:r>
          </a:p>
          <a:p>
            <a:pPr lvl="2"/>
            <a:r>
              <a:rPr lang="en-US" sz="1600" dirty="0" smtClean="0"/>
              <a:t>Andrew </a:t>
            </a:r>
            <a:r>
              <a:rPr lang="en-US" sz="1600" dirty="0"/>
              <a:t>Greenhill</a:t>
            </a:r>
            <a:r>
              <a:rPr lang="en-US" sz="2000" dirty="0"/>
              <a:t> </a:t>
            </a:r>
            <a:r>
              <a:rPr lang="en-US" sz="1600" dirty="0" smtClean="0"/>
              <a:t>(IT)</a:t>
            </a:r>
          </a:p>
          <a:p>
            <a:pPr lvl="1"/>
            <a:endParaRPr lang="en-US" sz="1200" dirty="0" smtClean="0"/>
          </a:p>
          <a:p>
            <a:pPr lvl="1">
              <a:buFont typeface="+mj-lt"/>
              <a:buAutoNum type="arabicPeriod"/>
            </a:pPr>
            <a:endParaRPr lang="en-US" sz="1200" dirty="0" smtClean="0"/>
          </a:p>
          <a:p>
            <a:pPr marL="228600" lvl="1" indent="0">
              <a:buNone/>
            </a:pPr>
            <a:endParaRPr lang="en-US" sz="1200" dirty="0"/>
          </a:p>
        </p:txBody>
      </p:sp>
      <p:sp>
        <p:nvSpPr>
          <p:cNvPr id="9" name="Text Placeholder 8"/>
          <p:cNvSpPr>
            <a:spLocks noGrp="1"/>
          </p:cNvSpPr>
          <p:nvPr>
            <p:ph type="body" sz="quarter" idx="3"/>
          </p:nvPr>
        </p:nvSpPr>
        <p:spPr/>
        <p:txBody>
          <a:bodyPr>
            <a:normAutofit fontScale="70000" lnSpcReduction="20000"/>
          </a:bodyPr>
          <a:lstStyle/>
          <a:p>
            <a:r>
              <a:rPr lang="en-US" dirty="0" smtClean="0"/>
              <a:t>Partner Interview List</a:t>
            </a:r>
            <a:endParaRPr lang="en-US" dirty="0"/>
          </a:p>
        </p:txBody>
      </p:sp>
      <p:sp>
        <p:nvSpPr>
          <p:cNvPr id="7" name="Content Placeholder 6"/>
          <p:cNvSpPr>
            <a:spLocks noGrp="1"/>
          </p:cNvSpPr>
          <p:nvPr>
            <p:ph sz="quarter" idx="4"/>
          </p:nvPr>
        </p:nvSpPr>
        <p:spPr/>
        <p:txBody>
          <a:bodyPr>
            <a:noAutofit/>
          </a:bodyPr>
          <a:lstStyle/>
          <a:p>
            <a:pPr lvl="0"/>
            <a:r>
              <a:rPr lang="en-US" sz="1600" b="1" dirty="0" smtClean="0">
                <a:solidFill>
                  <a:srgbClr val="000000"/>
                </a:solidFill>
              </a:rPr>
              <a:t>6 </a:t>
            </a:r>
            <a:r>
              <a:rPr lang="en-US" sz="1600" b="1" dirty="0">
                <a:solidFill>
                  <a:srgbClr val="000000"/>
                </a:solidFill>
              </a:rPr>
              <a:t>I</a:t>
            </a:r>
            <a:r>
              <a:rPr lang="en-US" sz="1600" b="1" dirty="0" smtClean="0">
                <a:solidFill>
                  <a:srgbClr val="000000"/>
                </a:solidFill>
              </a:rPr>
              <a:t>ndustry </a:t>
            </a:r>
            <a:r>
              <a:rPr lang="en-US" sz="1600" b="1" dirty="0">
                <a:solidFill>
                  <a:srgbClr val="000000"/>
                </a:solidFill>
              </a:rPr>
              <a:t>P</a:t>
            </a:r>
            <a:r>
              <a:rPr lang="en-US" sz="1600" b="1" dirty="0" smtClean="0">
                <a:solidFill>
                  <a:srgbClr val="000000"/>
                </a:solidFill>
              </a:rPr>
              <a:t>layers Interviews:</a:t>
            </a:r>
          </a:p>
          <a:p>
            <a:pPr lvl="1"/>
            <a:r>
              <a:rPr lang="en-US" sz="1600" dirty="0" smtClean="0">
                <a:solidFill>
                  <a:srgbClr val="000000"/>
                </a:solidFill>
              </a:rPr>
              <a:t>Code </a:t>
            </a:r>
            <a:r>
              <a:rPr lang="en-US" sz="1600" dirty="0">
                <a:solidFill>
                  <a:srgbClr val="000000"/>
                </a:solidFill>
              </a:rPr>
              <a:t>for America: </a:t>
            </a:r>
            <a:r>
              <a:rPr lang="en-US" sz="1600" dirty="0" smtClean="0">
                <a:solidFill>
                  <a:srgbClr val="000000"/>
                </a:solidFill>
              </a:rPr>
              <a:t>Dan Hon</a:t>
            </a:r>
            <a:endParaRPr lang="en-US" sz="1600" dirty="0">
              <a:solidFill>
                <a:srgbClr val="000000"/>
              </a:solidFill>
            </a:endParaRPr>
          </a:p>
          <a:p>
            <a:pPr lvl="1"/>
            <a:r>
              <a:rPr lang="en-US" sz="1600" dirty="0">
                <a:solidFill>
                  <a:srgbClr val="000000"/>
                </a:solidFill>
              </a:rPr>
              <a:t>Eccella: Mark </a:t>
            </a:r>
            <a:r>
              <a:rPr lang="en-US" sz="1600" dirty="0" err="1">
                <a:solidFill>
                  <a:srgbClr val="000000"/>
                </a:solidFill>
              </a:rPr>
              <a:t>Headd</a:t>
            </a:r>
            <a:r>
              <a:rPr lang="en-US" sz="1600" dirty="0">
                <a:solidFill>
                  <a:srgbClr val="000000"/>
                </a:solidFill>
              </a:rPr>
              <a:t> </a:t>
            </a:r>
          </a:p>
          <a:p>
            <a:pPr lvl="1"/>
            <a:r>
              <a:rPr lang="en-US" sz="1600" dirty="0">
                <a:solidFill>
                  <a:srgbClr val="000000"/>
                </a:solidFill>
              </a:rPr>
              <a:t>LocalData: Matt </a:t>
            </a:r>
            <a:r>
              <a:rPr lang="en-US" sz="1600" dirty="0" err="1">
                <a:solidFill>
                  <a:srgbClr val="000000"/>
                </a:solidFill>
              </a:rPr>
              <a:t>Hampel</a:t>
            </a:r>
            <a:endParaRPr lang="en-US" sz="1600" dirty="0">
              <a:solidFill>
                <a:srgbClr val="000000"/>
              </a:solidFill>
            </a:endParaRPr>
          </a:p>
          <a:p>
            <a:pPr lvl="1"/>
            <a:r>
              <a:rPr lang="en-US" sz="1600" dirty="0">
                <a:solidFill>
                  <a:srgbClr val="000000"/>
                </a:solidFill>
              </a:rPr>
              <a:t>New Urban Mechanics: Nigel Jacobs</a:t>
            </a:r>
          </a:p>
          <a:p>
            <a:pPr lvl="1"/>
            <a:r>
              <a:rPr lang="en-US" sz="1600" dirty="0" err="1" smtClean="0">
                <a:solidFill>
                  <a:srgbClr val="000000"/>
                </a:solidFill>
              </a:rPr>
              <a:t>Tumml</a:t>
            </a:r>
            <a:r>
              <a:rPr lang="en-US" sz="1600" dirty="0" smtClean="0">
                <a:solidFill>
                  <a:srgbClr val="000000"/>
                </a:solidFill>
              </a:rPr>
              <a:t>: Clara Brenner</a:t>
            </a:r>
            <a:endParaRPr lang="en-US" sz="1600" dirty="0">
              <a:solidFill>
                <a:srgbClr val="000000"/>
              </a:solidFill>
            </a:endParaRPr>
          </a:p>
          <a:p>
            <a:pPr lvl="1"/>
            <a:r>
              <a:rPr lang="en-US" sz="1600" dirty="0" smtClean="0">
                <a:solidFill>
                  <a:srgbClr val="000000"/>
                </a:solidFill>
              </a:rPr>
              <a:t>U.S. Open Data: Waldo </a:t>
            </a:r>
            <a:r>
              <a:rPr lang="en-US" sz="1600" dirty="0" err="1" smtClean="0">
                <a:solidFill>
                  <a:srgbClr val="000000"/>
                </a:solidFill>
              </a:rPr>
              <a:t>Jaquith</a:t>
            </a:r>
            <a:endParaRPr lang="en-US" sz="1600" dirty="0" smtClean="0">
              <a:solidFill>
                <a:srgbClr val="000000"/>
              </a:solidFill>
            </a:endParaRPr>
          </a:p>
          <a:p>
            <a:pPr lvl="0"/>
            <a:r>
              <a:rPr lang="en-US" sz="1600" b="1" dirty="0" smtClean="0">
                <a:solidFill>
                  <a:srgbClr val="000000"/>
                </a:solidFill>
              </a:rPr>
              <a:t>4 Industry Player Profiles:</a:t>
            </a:r>
          </a:p>
          <a:p>
            <a:pPr lvl="1"/>
            <a:r>
              <a:rPr lang="en-US" sz="1600" dirty="0" smtClean="0">
                <a:solidFill>
                  <a:srgbClr val="000000"/>
                </a:solidFill>
              </a:rPr>
              <a:t>Open Technology Institute</a:t>
            </a:r>
          </a:p>
          <a:p>
            <a:pPr lvl="1"/>
            <a:r>
              <a:rPr lang="en-US" sz="1600" dirty="0" smtClean="0">
                <a:solidFill>
                  <a:srgbClr val="000000"/>
                </a:solidFill>
              </a:rPr>
              <a:t>Knight Foundation (CFA, Detroit)</a:t>
            </a:r>
          </a:p>
          <a:p>
            <a:pPr lvl="1"/>
            <a:r>
              <a:rPr lang="en-US" sz="1600" dirty="0">
                <a:solidFill>
                  <a:srgbClr val="000000"/>
                </a:solidFill>
              </a:rPr>
              <a:t>Smart Chicago Collaborative</a:t>
            </a:r>
          </a:p>
          <a:p>
            <a:pPr lvl="1"/>
            <a:r>
              <a:rPr lang="en-US" sz="1600" dirty="0" smtClean="0">
                <a:solidFill>
                  <a:srgbClr val="000000"/>
                </a:solidFill>
              </a:rPr>
              <a:t>Socrata</a:t>
            </a:r>
            <a:endParaRPr lang="en-US" sz="1600" dirty="0"/>
          </a:p>
        </p:txBody>
      </p:sp>
      <p:sp>
        <p:nvSpPr>
          <p:cNvPr id="4" name="Date Placeholder 3"/>
          <p:cNvSpPr>
            <a:spLocks noGrp="1"/>
          </p:cNvSpPr>
          <p:nvPr>
            <p:ph type="dt" sz="half" idx="10"/>
          </p:nvPr>
        </p:nvSpPr>
        <p:spPr/>
        <p:txBody>
          <a:bodyPr/>
          <a:lstStyle/>
          <a:p>
            <a:fld id="{F1E010AD-7199-3945-AE8C-815E9AB461EC}" type="datetime1">
              <a:rPr lang="en-US" smtClean="0"/>
              <a:t>7/1/2015</a:t>
            </a:fld>
            <a:endParaRPr lang="en-US"/>
          </a:p>
        </p:txBody>
      </p:sp>
      <p:sp>
        <p:nvSpPr>
          <p:cNvPr id="5" name="Footer Placeholder 4"/>
          <p:cNvSpPr>
            <a:spLocks noGrp="1"/>
          </p:cNvSpPr>
          <p:nvPr>
            <p:ph type="ftr" sz="quarter" idx="11"/>
          </p:nvPr>
        </p:nvSpPr>
        <p:spPr/>
        <p:txBody>
          <a:bodyPr/>
          <a:lstStyle/>
          <a:p>
            <a:r>
              <a:rPr lang="en-US" dirty="0" smtClean="0"/>
              <a:t>USDN Civic Technology Scan</a:t>
            </a:r>
            <a:endParaRPr lang="en-US" dirty="0"/>
          </a:p>
        </p:txBody>
      </p:sp>
      <p:sp>
        <p:nvSpPr>
          <p:cNvPr id="6" name="Slide Number Placeholder 5"/>
          <p:cNvSpPr>
            <a:spLocks noGrp="1"/>
          </p:cNvSpPr>
          <p:nvPr>
            <p:ph type="sldNum" sz="quarter" idx="12"/>
          </p:nvPr>
        </p:nvSpPr>
        <p:spPr/>
        <p:txBody>
          <a:bodyPr/>
          <a:lstStyle/>
          <a:p>
            <a:fld id="{D6CC888B-D9F9-4E54-B722-F151A9F45E95}" type="slidenum">
              <a:rPr lang="en-US" smtClean="0"/>
              <a:t>4</a:t>
            </a:fld>
            <a:endParaRPr lang="en-US"/>
          </a:p>
        </p:txBody>
      </p:sp>
    </p:spTree>
    <p:extLst>
      <p:ext uri="{BB962C8B-B14F-4D97-AF65-F5344CB8AC3E}">
        <p14:creationId xmlns:p14="http://schemas.microsoft.com/office/powerpoint/2010/main" val="402398277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2946399" y="304800"/>
            <a:ext cx="5430869" cy="719424"/>
          </a:xfrm>
        </p:spPr>
        <p:txBody>
          <a:bodyPr/>
          <a:lstStyle/>
          <a:p>
            <a:r>
              <a:rPr lang="en-US" dirty="0" smtClean="0"/>
              <a:t>Interview Highlight</a:t>
            </a:r>
            <a:br>
              <a:rPr lang="en-US" dirty="0" smtClean="0"/>
            </a:br>
            <a:r>
              <a:rPr lang="en-US" dirty="0" smtClean="0"/>
              <a:t>More on CT / Smart Cities</a:t>
            </a:r>
            <a:endParaRPr lang="en-US" dirty="0"/>
          </a:p>
        </p:txBody>
      </p:sp>
      <p:sp>
        <p:nvSpPr>
          <p:cNvPr id="9" name="Content Placeholder 8"/>
          <p:cNvSpPr>
            <a:spLocks noGrp="1"/>
          </p:cNvSpPr>
          <p:nvPr>
            <p:ph idx="1"/>
          </p:nvPr>
        </p:nvSpPr>
        <p:spPr>
          <a:xfrm>
            <a:off x="2362200" y="1587500"/>
            <a:ext cx="6477000" cy="4857750"/>
          </a:xfrm>
        </p:spPr>
        <p:txBody>
          <a:bodyPr>
            <a:normAutofit fontScale="70000" lnSpcReduction="20000"/>
          </a:bodyPr>
          <a:lstStyle/>
          <a:p>
            <a:r>
              <a:rPr lang="en-US" dirty="0"/>
              <a:t>Smart Cities Technologies are typically big investments in terms of time and money. </a:t>
            </a:r>
            <a:r>
              <a:rPr lang="en-US" b="1" dirty="0" smtClean="0"/>
              <a:t>The </a:t>
            </a:r>
            <a:r>
              <a:rPr lang="en-US" b="1" dirty="0"/>
              <a:t>dollar amount can be small when compared to the time it takes to adopt a technology</a:t>
            </a:r>
            <a:r>
              <a:rPr lang="en-US" dirty="0"/>
              <a:t>. They serve to drive government </a:t>
            </a:r>
            <a:r>
              <a:rPr lang="en-US" dirty="0" smtClean="0"/>
              <a:t>efficiencies</a:t>
            </a:r>
          </a:p>
          <a:p>
            <a:pPr lvl="1"/>
            <a:r>
              <a:rPr lang="en-US" dirty="0" smtClean="0"/>
              <a:t>The human </a:t>
            </a:r>
            <a:r>
              <a:rPr lang="en-US" dirty="0"/>
              <a:t>s</a:t>
            </a:r>
            <a:r>
              <a:rPr lang="en-US" dirty="0" smtClean="0"/>
              <a:t>ide of Technology side </a:t>
            </a:r>
            <a:r>
              <a:rPr lang="en-US" dirty="0"/>
              <a:t>is still weak; unless there is a way for citizens to get involved, it has limited outreach. Nigel thinks of Smart Cities Tech in terms of databases, data aggregation, systems, and data </a:t>
            </a:r>
            <a:r>
              <a:rPr lang="en-US" dirty="0" smtClean="0"/>
              <a:t>analytics</a:t>
            </a:r>
          </a:p>
          <a:p>
            <a:r>
              <a:rPr lang="en-US" dirty="0"/>
              <a:t>Vendors that are building Smart Cities will use it as an umbrella term for both Civic Tech and </a:t>
            </a:r>
            <a:r>
              <a:rPr lang="en-US" dirty="0" err="1" smtClean="0"/>
              <a:t>Gov</a:t>
            </a:r>
            <a:r>
              <a:rPr lang="en-US" dirty="0" smtClean="0"/>
              <a:t> Tech (i.e</a:t>
            </a:r>
            <a:r>
              <a:rPr lang="en-US" dirty="0"/>
              <a:t>., what government does and the services they provide).  </a:t>
            </a:r>
            <a:r>
              <a:rPr lang="en-US" b="1" dirty="0" smtClean="0"/>
              <a:t>Smart Cities </a:t>
            </a:r>
            <a:r>
              <a:rPr lang="en-US" b="1" dirty="0"/>
              <a:t>/ </a:t>
            </a:r>
            <a:r>
              <a:rPr lang="en-US" b="1" dirty="0" smtClean="0"/>
              <a:t>Gov</a:t>
            </a:r>
            <a:r>
              <a:rPr lang="en-US" b="1" dirty="0"/>
              <a:t>. </a:t>
            </a:r>
            <a:r>
              <a:rPr lang="en-US" b="1" dirty="0" smtClean="0"/>
              <a:t>Tech </a:t>
            </a:r>
            <a:r>
              <a:rPr lang="en-US" b="1" dirty="0"/>
              <a:t>= services, </a:t>
            </a:r>
            <a:r>
              <a:rPr lang="en-US" b="1" dirty="0" smtClean="0"/>
              <a:t>Civic Tech </a:t>
            </a:r>
            <a:r>
              <a:rPr lang="en-US" b="1" dirty="0"/>
              <a:t>= </a:t>
            </a:r>
            <a:r>
              <a:rPr lang="en-US" b="1" dirty="0" smtClean="0"/>
              <a:t>citizens</a:t>
            </a:r>
          </a:p>
          <a:p>
            <a:pPr lvl="1"/>
            <a:r>
              <a:rPr lang="en-US" dirty="0" smtClean="0"/>
              <a:t>Government tech: the current </a:t>
            </a:r>
            <a:r>
              <a:rPr lang="en-US" dirty="0"/>
              <a:t>crop of Smart Cities tech is </a:t>
            </a:r>
            <a:r>
              <a:rPr lang="en-US" dirty="0" smtClean="0"/>
              <a:t>“Gov. Tech” </a:t>
            </a:r>
            <a:endParaRPr lang="en-US" b="1" dirty="0" smtClean="0"/>
          </a:p>
          <a:p>
            <a:r>
              <a:rPr lang="en-US" b="1" dirty="0" smtClean="0"/>
              <a:t>Civic </a:t>
            </a:r>
            <a:r>
              <a:rPr lang="en-US" b="1" dirty="0"/>
              <a:t>Tech provides interaction between the residents / the broader city. </a:t>
            </a:r>
            <a:endParaRPr lang="en-US" b="1" dirty="0" smtClean="0"/>
          </a:p>
          <a:p>
            <a:pPr lvl="1"/>
            <a:r>
              <a:rPr lang="en-US" dirty="0" smtClean="0"/>
              <a:t>It </a:t>
            </a:r>
            <a:r>
              <a:rPr lang="en-US" dirty="0"/>
              <a:t>can be something as simple as self-service websites, or reporting, or to do whatever targeted outreach a city desires. You can slice it in many different </a:t>
            </a:r>
            <a:r>
              <a:rPr lang="en-US" dirty="0" smtClean="0"/>
              <a:t>ways</a:t>
            </a:r>
          </a:p>
          <a:p>
            <a:pPr lvl="1"/>
            <a:r>
              <a:rPr lang="en-US" dirty="0" smtClean="0"/>
              <a:t>There </a:t>
            </a:r>
            <a:r>
              <a:rPr lang="en-US" dirty="0"/>
              <a:t>are different sets of values in each. Smart Cities tech values were of centralizing control, top down systems, high dollar projects (example: a big screen view of the city)</a:t>
            </a:r>
            <a:r>
              <a:rPr lang="en-US" b="1" dirty="0"/>
              <a:t>. Civic Tech has a different set of values: bottom up, moving control to the edges where every day people live, usability, interface importance. </a:t>
            </a:r>
            <a:endParaRPr lang="en-US" b="1" dirty="0" smtClean="0"/>
          </a:p>
          <a:p>
            <a:r>
              <a:rPr lang="en-US" b="1" dirty="0" smtClean="0"/>
              <a:t>This </a:t>
            </a:r>
            <a:r>
              <a:rPr lang="en-US" b="1" dirty="0"/>
              <a:t>is a general rule of thumb, but is not always true. Civic Tech is often start-up like groups (i.e., university projects). It’s about empowering </a:t>
            </a:r>
            <a:r>
              <a:rPr lang="en-US" b="1" dirty="0" smtClean="0"/>
              <a:t>people</a:t>
            </a:r>
            <a:endParaRPr lang="en-US" b="1" dirty="0"/>
          </a:p>
        </p:txBody>
      </p:sp>
      <p:sp>
        <p:nvSpPr>
          <p:cNvPr id="10" name="Text Placeholder 9"/>
          <p:cNvSpPr>
            <a:spLocks noGrp="1"/>
          </p:cNvSpPr>
          <p:nvPr>
            <p:ph type="body" sz="half" idx="2"/>
          </p:nvPr>
        </p:nvSpPr>
        <p:spPr>
          <a:xfrm>
            <a:off x="2946399" y="1076327"/>
            <a:ext cx="4948269" cy="320674"/>
          </a:xfrm>
          <a:solidFill>
            <a:schemeClr val="tx2">
              <a:lumMod val="20000"/>
              <a:lumOff val="80000"/>
            </a:schemeClr>
          </a:solidFill>
        </p:spPr>
        <p:txBody>
          <a:bodyPr/>
          <a:lstStyle/>
          <a:p>
            <a:r>
              <a:rPr lang="en-US" dirty="0" smtClean="0"/>
              <a:t>From Nigel Jacobs, New Urban Mechanics - Boston</a:t>
            </a:r>
            <a:endParaRPr lang="en-US" dirty="0"/>
          </a:p>
        </p:txBody>
      </p:sp>
      <p:sp>
        <p:nvSpPr>
          <p:cNvPr id="3" name="Date Placeholder 2"/>
          <p:cNvSpPr>
            <a:spLocks noGrp="1"/>
          </p:cNvSpPr>
          <p:nvPr>
            <p:ph type="dt" sz="half" idx="10"/>
          </p:nvPr>
        </p:nvSpPr>
        <p:spPr/>
        <p:txBody>
          <a:bodyPr/>
          <a:lstStyle/>
          <a:p>
            <a:fld id="{9FB1BAA1-B95F-BE42-BBDA-124DB74ACA60}" type="datetime1">
              <a:rPr lang="en-US" smtClean="0"/>
              <a:t>7/1/2015</a:t>
            </a:fld>
            <a:endParaRPr lang="en-US"/>
          </a:p>
        </p:txBody>
      </p:sp>
      <p:sp>
        <p:nvSpPr>
          <p:cNvPr id="4" name="Footer Placeholder 3"/>
          <p:cNvSpPr>
            <a:spLocks noGrp="1"/>
          </p:cNvSpPr>
          <p:nvPr>
            <p:ph type="ftr" sz="quarter" idx="11"/>
          </p:nvPr>
        </p:nvSpPr>
        <p:spPr/>
        <p:txBody>
          <a:bodyPr/>
          <a:lstStyle/>
          <a:p>
            <a:r>
              <a:rPr lang="en-US" smtClean="0"/>
              <a:t>USDN Civic Technology Scan</a:t>
            </a:r>
            <a:endParaRPr lang="en-US"/>
          </a:p>
        </p:txBody>
      </p:sp>
      <p:sp>
        <p:nvSpPr>
          <p:cNvPr id="5" name="Slide Number Placeholder 4"/>
          <p:cNvSpPr>
            <a:spLocks noGrp="1"/>
          </p:cNvSpPr>
          <p:nvPr>
            <p:ph type="sldNum" sz="quarter" idx="12"/>
          </p:nvPr>
        </p:nvSpPr>
        <p:spPr/>
        <p:txBody>
          <a:bodyPr/>
          <a:lstStyle/>
          <a:p>
            <a:fld id="{D6CC888B-D9F9-4E54-B722-F151A9F45E95}" type="slidenum">
              <a:rPr lang="en-US" smtClean="0"/>
              <a:t>49</a:t>
            </a:fld>
            <a:endParaRPr lang="en-US"/>
          </a:p>
        </p:txBody>
      </p:sp>
    </p:spTree>
    <p:extLst>
      <p:ext uri="{BB962C8B-B14F-4D97-AF65-F5344CB8AC3E}">
        <p14:creationId xmlns:p14="http://schemas.microsoft.com/office/powerpoint/2010/main" val="196500645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140716"/>
            <a:ext cx="8483600" cy="418084"/>
          </a:xfrm>
        </p:spPr>
        <p:txBody>
          <a:bodyPr/>
          <a:lstStyle/>
          <a:p>
            <a:pPr algn="ctr"/>
            <a:r>
              <a:rPr lang="en-US" dirty="0" smtClean="0"/>
              <a:t>Primary Themes from City Interviews</a:t>
            </a:r>
            <a:endParaRPr lang="en-US" dirty="0"/>
          </a:p>
        </p:txBody>
      </p:sp>
      <p:sp>
        <p:nvSpPr>
          <p:cNvPr id="4" name="Date Placeholder 3"/>
          <p:cNvSpPr>
            <a:spLocks noGrp="1"/>
          </p:cNvSpPr>
          <p:nvPr>
            <p:ph type="dt" sz="half" idx="10"/>
          </p:nvPr>
        </p:nvSpPr>
        <p:spPr/>
        <p:txBody>
          <a:bodyPr/>
          <a:lstStyle/>
          <a:p>
            <a:fld id="{AB4E27B2-A876-6644-9568-4DC02B8509FF}" type="datetime1">
              <a:rPr lang="en-US" smtClean="0"/>
              <a:t>7/1/2015</a:t>
            </a:fld>
            <a:endParaRPr lang="en-US"/>
          </a:p>
        </p:txBody>
      </p:sp>
      <p:sp>
        <p:nvSpPr>
          <p:cNvPr id="5" name="Footer Placeholder 4"/>
          <p:cNvSpPr>
            <a:spLocks noGrp="1"/>
          </p:cNvSpPr>
          <p:nvPr>
            <p:ph type="ftr" sz="quarter" idx="11"/>
          </p:nvPr>
        </p:nvSpPr>
        <p:spPr/>
        <p:txBody>
          <a:bodyPr/>
          <a:lstStyle/>
          <a:p>
            <a:r>
              <a:rPr lang="en-US" smtClean="0"/>
              <a:t>USDN Civic Technology Scan</a:t>
            </a:r>
            <a:endParaRPr lang="en-US"/>
          </a:p>
        </p:txBody>
      </p:sp>
      <p:sp>
        <p:nvSpPr>
          <p:cNvPr id="6" name="Slide Number Placeholder 5"/>
          <p:cNvSpPr>
            <a:spLocks noGrp="1"/>
          </p:cNvSpPr>
          <p:nvPr>
            <p:ph type="sldNum" sz="quarter" idx="12"/>
          </p:nvPr>
        </p:nvSpPr>
        <p:spPr/>
        <p:txBody>
          <a:bodyPr/>
          <a:lstStyle/>
          <a:p>
            <a:fld id="{D6CC888B-D9F9-4E54-B722-F151A9F45E95}" type="slidenum">
              <a:rPr lang="en-US" smtClean="0"/>
              <a:t>5</a:t>
            </a:fld>
            <a:endParaRPr lang="en-US" dirty="0"/>
          </a:p>
        </p:txBody>
      </p:sp>
      <p:sp>
        <p:nvSpPr>
          <p:cNvPr id="7" name="Content Placeholder 6"/>
          <p:cNvSpPr>
            <a:spLocks noGrp="1"/>
          </p:cNvSpPr>
          <p:nvPr>
            <p:ph idx="1"/>
          </p:nvPr>
        </p:nvSpPr>
        <p:spPr/>
        <p:txBody>
          <a:bodyPr/>
          <a:lstStyle/>
          <a:p>
            <a:endParaRPr lang="en-US"/>
          </a:p>
        </p:txBody>
      </p:sp>
      <p:graphicFrame>
        <p:nvGraphicFramePr>
          <p:cNvPr id="8" name="Content Placeholder 6"/>
          <p:cNvGraphicFramePr>
            <a:graphicFrameLocks/>
          </p:cNvGraphicFramePr>
          <p:nvPr>
            <p:extLst>
              <p:ext uri="{D42A27DB-BD31-4B8C-83A1-F6EECF244321}">
                <p14:modId xmlns:p14="http://schemas.microsoft.com/office/powerpoint/2010/main" val="4172684637"/>
              </p:ext>
            </p:extLst>
          </p:nvPr>
        </p:nvGraphicFramePr>
        <p:xfrm>
          <a:off x="0" y="558800"/>
          <a:ext cx="9144000" cy="6101079"/>
        </p:xfrm>
        <a:graphic>
          <a:graphicData uri="http://schemas.openxmlformats.org/drawingml/2006/table">
            <a:tbl>
              <a:tblPr firstRow="1" bandRow="1">
                <a:tableStyleId>{5C22544A-7EE6-4342-B048-85BDC9FD1C3A}</a:tableStyleId>
              </a:tblPr>
              <a:tblGrid>
                <a:gridCol w="2400417"/>
                <a:gridCol w="6743583"/>
              </a:tblGrid>
              <a:tr h="254000">
                <a:tc>
                  <a:txBody>
                    <a:bodyPr/>
                    <a:lstStyle/>
                    <a:p>
                      <a:pPr algn="ctr"/>
                      <a:r>
                        <a:rPr lang="en-US" sz="1200" dirty="0" smtClean="0"/>
                        <a:t>Interest</a:t>
                      </a:r>
                      <a:r>
                        <a:rPr lang="en-US" sz="1200" baseline="0" dirty="0" smtClean="0"/>
                        <a:t> </a:t>
                      </a:r>
                      <a:r>
                        <a:rPr lang="en-US" sz="1200" dirty="0" smtClean="0"/>
                        <a:t>Area</a:t>
                      </a:r>
                      <a:endParaRPr lang="en-US" sz="1200" dirty="0"/>
                    </a:p>
                  </a:txBody>
                  <a:tcPr/>
                </a:tc>
                <a:tc>
                  <a:txBody>
                    <a:bodyPr/>
                    <a:lstStyle/>
                    <a:p>
                      <a:pPr algn="ctr"/>
                      <a:r>
                        <a:rPr lang="en-US" sz="1200" dirty="0" smtClean="0"/>
                        <a:t>Highlights from Interviewed</a:t>
                      </a:r>
                      <a:r>
                        <a:rPr lang="en-US" sz="1200" baseline="0" dirty="0" smtClean="0"/>
                        <a:t> Cities </a:t>
                      </a:r>
                      <a:endParaRPr lang="en-US" sz="1200" dirty="0"/>
                    </a:p>
                  </a:txBody>
                  <a:tcPr/>
                </a:tc>
              </a:tr>
              <a:tr h="370840">
                <a:tc>
                  <a:txBody>
                    <a:bodyPr/>
                    <a:lstStyle/>
                    <a:p>
                      <a:pPr marL="0" indent="0">
                        <a:buFont typeface="Arial"/>
                        <a:buNone/>
                      </a:pPr>
                      <a:r>
                        <a:rPr lang="en-US" sz="900" b="1" i="0" dirty="0" smtClean="0"/>
                        <a:t>Primary area of interest in Civic</a:t>
                      </a:r>
                      <a:r>
                        <a:rPr lang="en-US" sz="900" b="1" i="0" baseline="0" dirty="0" smtClean="0"/>
                        <a:t> Technology</a:t>
                      </a:r>
                      <a:endParaRPr lang="en-US" sz="900" b="1" i="0" dirty="0" smtClean="0"/>
                    </a:p>
                  </a:txBody>
                  <a:tcPr/>
                </a:tc>
                <a:tc>
                  <a:txBody>
                    <a:bodyPr/>
                    <a:lstStyle/>
                    <a:p>
                      <a:pPr marL="171450" indent="-171450">
                        <a:buFont typeface="Arial"/>
                        <a:buChar char="•"/>
                      </a:pPr>
                      <a:r>
                        <a:rPr lang="en-US" sz="900" dirty="0" smtClean="0"/>
                        <a:t>Varies by</a:t>
                      </a:r>
                      <a:r>
                        <a:rPr lang="en-US" sz="900" baseline="0" dirty="0" smtClean="0"/>
                        <a:t> level of advancement; </a:t>
                      </a:r>
                      <a:r>
                        <a:rPr lang="en-US" sz="900" b="1" baseline="0" dirty="0" smtClean="0"/>
                        <a:t>cities starting out have no overarching strategy evident, while cities that have been at this awhile align with the top administrative priorities</a:t>
                      </a:r>
                      <a:endParaRPr lang="en-US" sz="900" b="1"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Most useful application(s) cities</a:t>
                      </a:r>
                      <a:r>
                        <a:rPr lang="en-US" sz="900" b="1" i="0" baseline="0" dirty="0" smtClean="0"/>
                        <a:t> called out</a:t>
                      </a:r>
                      <a:endParaRPr lang="en-US" sz="900" b="1" i="0" dirty="0" smtClean="0"/>
                    </a:p>
                  </a:txBody>
                  <a:tcPr/>
                </a:tc>
                <a:tc>
                  <a:txBody>
                    <a:bodyPr/>
                    <a:lstStyle/>
                    <a:p>
                      <a:pPr marL="171450" indent="-171450">
                        <a:buFont typeface="Arial"/>
                        <a:buChar char="•"/>
                      </a:pPr>
                      <a:r>
                        <a:rPr lang="en-US" sz="900" b="0" dirty="0" smtClean="0"/>
                        <a:t>Reporting applications are most common, and </a:t>
                      </a:r>
                      <a:r>
                        <a:rPr lang="en-US" sz="900" b="1" dirty="0" smtClean="0"/>
                        <a:t>Open</a:t>
                      </a:r>
                      <a:r>
                        <a:rPr lang="en-US" sz="900" b="1" baseline="0" dirty="0" smtClean="0"/>
                        <a:t> Data appears to have the lowest risk and hurdles to overcome as a gateway </a:t>
                      </a:r>
                      <a:r>
                        <a:rPr lang="en-US" sz="900" baseline="0" dirty="0" smtClean="0"/>
                        <a:t>into civic tech for cities</a:t>
                      </a:r>
                      <a:endParaRPr lang="en-US" sz="900" dirty="0"/>
                    </a:p>
                  </a:txBody>
                  <a:tcPr/>
                </a:tc>
              </a:tr>
              <a:tr h="370840">
                <a:tc>
                  <a:txBody>
                    <a:bodyPr/>
                    <a:lstStyle/>
                    <a:p>
                      <a:pPr marL="0" indent="0">
                        <a:buFont typeface="Arial"/>
                        <a:buNone/>
                      </a:pPr>
                      <a:r>
                        <a:rPr lang="en-US" sz="900" b="1" i="0" dirty="0" smtClean="0"/>
                        <a:t>Involvement in the Smart City / Civic Tech space </a:t>
                      </a:r>
                      <a:endParaRPr lang="en-US" sz="900" b="1" i="0" baseline="0" dirty="0" smtClean="0"/>
                    </a:p>
                  </a:txBody>
                  <a:tcPr/>
                </a:tc>
                <a:tc>
                  <a:txBody>
                    <a:bodyPr/>
                    <a:lstStyle/>
                    <a:p>
                      <a:pPr marL="171450" indent="-171450">
                        <a:buFont typeface="Arial"/>
                        <a:buChar char="•"/>
                      </a:pPr>
                      <a:r>
                        <a:rPr lang="en-US" sz="900" dirty="0" smtClean="0"/>
                        <a:t>Civic Tech adoption varies</a:t>
                      </a:r>
                      <a:r>
                        <a:rPr lang="en-US" sz="900" baseline="0" dirty="0" smtClean="0"/>
                        <a:t> by city – </a:t>
                      </a:r>
                      <a:r>
                        <a:rPr lang="en-US" sz="900" baseline="0" dirty="0" err="1" smtClean="0"/>
                        <a:t>SeeClickFix</a:t>
                      </a:r>
                      <a:r>
                        <a:rPr lang="en-US" sz="900" baseline="0" dirty="0" smtClean="0"/>
                        <a:t> is the most consistently mentioned vendor application</a:t>
                      </a:r>
                    </a:p>
                    <a:p>
                      <a:pPr marL="171450" indent="-171450">
                        <a:buFont typeface="Arial"/>
                        <a:buChar char="•"/>
                      </a:pPr>
                      <a:r>
                        <a:rPr lang="en-US" sz="900" baseline="0" dirty="0" smtClean="0"/>
                        <a:t>Just as </a:t>
                      </a:r>
                      <a:r>
                        <a:rPr lang="en-US" sz="900" b="1" baseline="0" dirty="0" smtClean="0"/>
                        <a:t>prevalently mentioned are applications / platforms that cities have developed in house</a:t>
                      </a:r>
                      <a:endParaRPr lang="en-US" sz="900" b="1"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Engaging with the</a:t>
                      </a:r>
                      <a:r>
                        <a:rPr lang="en-US" sz="900" b="1" i="0" baseline="0" dirty="0" smtClean="0"/>
                        <a:t> </a:t>
                      </a:r>
                      <a:r>
                        <a:rPr lang="en-US" sz="900" b="1" i="0" dirty="0" smtClean="0"/>
                        <a:t>tech community</a:t>
                      </a:r>
                    </a:p>
                  </a:txBody>
                  <a:tcPr/>
                </a:tc>
                <a:tc>
                  <a:txBody>
                    <a:bodyPr/>
                    <a:lstStyle/>
                    <a:p>
                      <a:pPr marL="171450" indent="-171450">
                        <a:buFont typeface="Arial"/>
                        <a:buChar char="•"/>
                      </a:pPr>
                      <a:r>
                        <a:rPr lang="en-US" sz="900" dirty="0" smtClean="0"/>
                        <a:t>The consistent</a:t>
                      </a:r>
                      <a:r>
                        <a:rPr lang="en-US" sz="900" baseline="0" dirty="0" smtClean="0"/>
                        <a:t> message is to </a:t>
                      </a:r>
                      <a:r>
                        <a:rPr lang="en-US" sz="900" b="1" baseline="0" dirty="0" smtClean="0"/>
                        <a:t>participate as a peer, </a:t>
                      </a:r>
                      <a:r>
                        <a:rPr lang="en-US" sz="900" baseline="0" dirty="0" smtClean="0"/>
                        <a:t>not govern / agenda set for the civic tech community</a:t>
                      </a:r>
                    </a:p>
                    <a:p>
                      <a:pPr marL="171450" indent="-171450">
                        <a:buFont typeface="Arial"/>
                        <a:buChar char="•"/>
                      </a:pPr>
                      <a:r>
                        <a:rPr lang="en-US" sz="900" baseline="0" dirty="0" smtClean="0"/>
                        <a:t>There is overall agreement that that </a:t>
                      </a:r>
                      <a:r>
                        <a:rPr lang="en-US" sz="900" b="1" baseline="0" dirty="0" smtClean="0"/>
                        <a:t>prescription doesn’t work as well as enabling does</a:t>
                      </a:r>
                      <a:endParaRPr lang="en-US" sz="900" b="1" dirty="0"/>
                    </a:p>
                  </a:txBody>
                  <a:tcPr/>
                </a:tc>
              </a:tr>
              <a:tr h="370840">
                <a:tc>
                  <a:txBody>
                    <a:bodyPr/>
                    <a:lstStyle/>
                    <a:p>
                      <a:pPr marL="0" indent="0">
                        <a:buFont typeface="Arial"/>
                        <a:buNone/>
                      </a:pPr>
                      <a:r>
                        <a:rPr lang="en-US" sz="900" b="1" i="0" dirty="0" smtClean="0"/>
                        <a:t>Challenges cities are using civic technology to solve</a:t>
                      </a:r>
                    </a:p>
                  </a:txBody>
                  <a:tcPr/>
                </a:tc>
                <a:tc>
                  <a:txBody>
                    <a:bodyPr/>
                    <a:lstStyle/>
                    <a:p>
                      <a:pPr marL="171450" indent="-171450">
                        <a:buFont typeface="Arial"/>
                        <a:buChar char="•"/>
                      </a:pPr>
                      <a:r>
                        <a:rPr lang="en-US" sz="900" b="1" dirty="0" smtClean="0"/>
                        <a:t>Transparency,</a:t>
                      </a:r>
                      <a:r>
                        <a:rPr lang="en-US" sz="900" b="1" baseline="0" dirty="0" smtClean="0"/>
                        <a:t> access to city services, and operational efficiencies </a:t>
                      </a:r>
                      <a:r>
                        <a:rPr lang="en-US" sz="900" baseline="0" dirty="0" smtClean="0"/>
                        <a:t>are the top apparent categories</a:t>
                      </a:r>
                    </a:p>
                    <a:p>
                      <a:pPr marL="171450" indent="-171450">
                        <a:buFont typeface="Arial"/>
                        <a:buChar char="•"/>
                      </a:pPr>
                      <a:r>
                        <a:rPr lang="en-US" sz="900" baseline="0" dirty="0" smtClean="0"/>
                        <a:t>Specific use of applications range widely and vary by city (see Problem Matrix, Literature Review)</a:t>
                      </a:r>
                      <a:endParaRPr lang="en-US" sz="9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Driver:</a:t>
                      </a:r>
                      <a:r>
                        <a:rPr lang="en-US" sz="900" b="1" i="0" baseline="0" dirty="0" smtClean="0"/>
                        <a:t> the </a:t>
                      </a:r>
                      <a:r>
                        <a:rPr lang="en-US" sz="900" b="1" i="0" dirty="0" smtClean="0"/>
                        <a:t>city or</a:t>
                      </a:r>
                      <a:r>
                        <a:rPr lang="en-US" sz="900" b="1" i="0" baseline="0" dirty="0" smtClean="0"/>
                        <a:t> </a:t>
                      </a:r>
                      <a:r>
                        <a:rPr lang="en-US" sz="900" b="1" i="0" dirty="0" smtClean="0"/>
                        <a:t>the tech community</a:t>
                      </a:r>
                    </a:p>
                  </a:txBody>
                  <a:tcPr/>
                </a:tc>
                <a:tc>
                  <a:txBody>
                    <a:bodyPr/>
                    <a:lstStyle/>
                    <a:p>
                      <a:pPr marL="171450" indent="-171450">
                        <a:buFont typeface="Arial"/>
                        <a:buChar char="•"/>
                      </a:pPr>
                      <a:r>
                        <a:rPr lang="en-US" sz="900" dirty="0" smtClean="0"/>
                        <a:t>Both the city and the tech community can drive the agenda, with the greatest successes being those cities that have an </a:t>
                      </a:r>
                      <a:r>
                        <a:rPr lang="en-US" sz="900" b="1" dirty="0" smtClean="0"/>
                        <a:t>active</a:t>
                      </a:r>
                      <a:r>
                        <a:rPr lang="en-US" sz="900" b="1" baseline="0" dirty="0" smtClean="0"/>
                        <a:t> and ongoing dialogue, peer to peer, </a:t>
                      </a:r>
                      <a:r>
                        <a:rPr lang="en-US" sz="900" baseline="0" dirty="0" smtClean="0"/>
                        <a:t>with their tech communities</a:t>
                      </a:r>
                      <a:endParaRPr lang="en-US" sz="9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Ownership, open data, and long term funding?</a:t>
                      </a:r>
                    </a:p>
                  </a:txBody>
                  <a:tcPr/>
                </a:tc>
                <a:tc>
                  <a:txBody>
                    <a:bodyPr/>
                    <a:lstStyle/>
                    <a:p>
                      <a:pPr marL="171450" indent="-171450">
                        <a:buFont typeface="Arial"/>
                        <a:buChar char="•"/>
                      </a:pPr>
                      <a:r>
                        <a:rPr lang="en-US" sz="900" dirty="0" smtClean="0"/>
                        <a:t>The underlying</a:t>
                      </a:r>
                      <a:r>
                        <a:rPr lang="en-US" sz="900" baseline="0" dirty="0" smtClean="0"/>
                        <a:t> message is to </a:t>
                      </a:r>
                      <a:r>
                        <a:rPr lang="en-US" sz="900" b="1" baseline="0" dirty="0" smtClean="0"/>
                        <a:t>step in, pilot, test, and figure out how to go from project to program as value is shown</a:t>
                      </a:r>
                      <a:r>
                        <a:rPr lang="en-US" sz="900" baseline="0" dirty="0" smtClean="0"/>
                        <a:t>. Change the mindset from tech as an extra to tech as essential</a:t>
                      </a:r>
                      <a:endParaRPr lang="en-US" sz="9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Funding sources / models</a:t>
                      </a:r>
                    </a:p>
                    <a:p>
                      <a:pPr marL="0" indent="0">
                        <a:buFont typeface="Arial"/>
                        <a:buNone/>
                      </a:pPr>
                      <a:endParaRPr lang="en-US" sz="900" b="1" i="0" dirty="0" smtClean="0"/>
                    </a:p>
                  </a:txBody>
                  <a:tcPr/>
                </a:tc>
                <a:tc>
                  <a:txBody>
                    <a:bodyPr/>
                    <a:lstStyle/>
                    <a:p>
                      <a:pPr marL="171450" indent="-171450">
                        <a:buFont typeface="Arial"/>
                        <a:buChar char="•"/>
                      </a:pPr>
                      <a:r>
                        <a:rPr lang="en-US" sz="900" dirty="0" smtClean="0"/>
                        <a:t>No silver bullet; the</a:t>
                      </a:r>
                      <a:r>
                        <a:rPr lang="en-US" sz="900" baseline="0" dirty="0" smtClean="0"/>
                        <a:t> preference seems to be try Code for America if it’s affordable, but try anything that works in your community structure. </a:t>
                      </a:r>
                      <a:r>
                        <a:rPr lang="en-US" sz="900" b="1" baseline="0" dirty="0" smtClean="0"/>
                        <a:t>The universities are good advocates and the non-profits can be functioning partners</a:t>
                      </a:r>
                      <a:endParaRPr lang="en-US" sz="900" b="1" dirty="0"/>
                    </a:p>
                  </a:txBody>
                  <a:tcPr/>
                </a:tc>
              </a:tr>
              <a:tr h="370840">
                <a:tc>
                  <a:txBody>
                    <a:bodyPr/>
                    <a:lstStyle/>
                    <a:p>
                      <a:pPr marL="0" indent="0">
                        <a:buFont typeface="Arial"/>
                        <a:buNone/>
                      </a:pPr>
                      <a:r>
                        <a:rPr lang="en-US" sz="900" b="1" i="0" dirty="0" smtClean="0"/>
                        <a:t>Use smart / civic tech to meet sustainability goals</a:t>
                      </a:r>
                    </a:p>
                  </a:txBody>
                  <a:tcPr/>
                </a:tc>
                <a:tc>
                  <a:txBody>
                    <a:bodyPr/>
                    <a:lstStyle/>
                    <a:p>
                      <a:pPr marL="171450" indent="-171450">
                        <a:buFont typeface="Arial"/>
                        <a:buChar char="•"/>
                      </a:pPr>
                      <a:r>
                        <a:rPr lang="en-US" sz="900" dirty="0" smtClean="0"/>
                        <a:t>Applications</a:t>
                      </a:r>
                      <a:r>
                        <a:rPr lang="en-US" sz="900" baseline="0" dirty="0" smtClean="0"/>
                        <a:t> designed for sustainability are increasingly emergent, and those cities that see civic tech as an essential part of progress monitoring are using to </a:t>
                      </a:r>
                      <a:r>
                        <a:rPr lang="en-US" sz="900" b="1" baseline="0" dirty="0" smtClean="0"/>
                        <a:t>track progress towards sustainability goals</a:t>
                      </a:r>
                      <a:r>
                        <a:rPr lang="en-US" sz="900" baseline="0" dirty="0" smtClean="0"/>
                        <a:t>. New example: the Marin Sustainability Tracker: </a:t>
                      </a:r>
                      <a:r>
                        <a:rPr lang="en-US" sz="900" baseline="0" dirty="0" smtClean="0">
                          <a:hlinkClick r:id="rId2"/>
                        </a:rPr>
                        <a:t>http://www.marintracker.org</a:t>
                      </a:r>
                      <a:r>
                        <a:rPr lang="en-US" sz="900" baseline="0" dirty="0"/>
                        <a:t> </a:t>
                      </a:r>
                      <a:endParaRPr lang="en-US" sz="900" baseline="0" dirty="0" smtClean="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Data being collected</a:t>
                      </a:r>
                    </a:p>
                    <a:p>
                      <a:pPr marL="171450" indent="-171450">
                        <a:buFont typeface="Arial"/>
                        <a:buChar char="•"/>
                      </a:pPr>
                      <a:endParaRPr lang="en-US" sz="900" b="1" i="0" dirty="0"/>
                    </a:p>
                  </a:txBody>
                  <a:tcPr/>
                </a:tc>
                <a:tc>
                  <a:txBody>
                    <a:bodyPr/>
                    <a:lstStyle/>
                    <a:p>
                      <a:pPr marL="171450" indent="-171450">
                        <a:buFont typeface="Arial"/>
                        <a:buChar char="•"/>
                      </a:pPr>
                      <a:r>
                        <a:rPr lang="en-US" sz="900" dirty="0" smtClean="0"/>
                        <a:t>Types of data collected by cities varies</a:t>
                      </a:r>
                      <a:r>
                        <a:rPr lang="en-US" sz="900" baseline="0" dirty="0" smtClean="0"/>
                        <a:t> in kind and quality</a:t>
                      </a:r>
                      <a:r>
                        <a:rPr lang="en-US" sz="900" dirty="0" smtClean="0"/>
                        <a:t>. Mostly data is discussed </a:t>
                      </a:r>
                      <a:r>
                        <a:rPr lang="en-US" sz="900" baseline="0" dirty="0" smtClean="0"/>
                        <a:t>in the Open Data context: </a:t>
                      </a:r>
                      <a:r>
                        <a:rPr lang="en-US" sz="900" b="1" baseline="0" dirty="0" smtClean="0"/>
                        <a:t>cities can be good aggregate data collectors, and then the market can determine the profitable and helpful plays around that data</a:t>
                      </a:r>
                      <a:endParaRPr lang="en-US" sz="900" b="1"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Could USDN meet needs in this area</a:t>
                      </a:r>
                    </a:p>
                    <a:p>
                      <a:pPr marL="171450" indent="-171450">
                        <a:buFont typeface="Arial"/>
                        <a:buChar char="•"/>
                      </a:pPr>
                      <a:endParaRPr lang="en-US" sz="900" b="1" i="0" dirty="0"/>
                    </a:p>
                  </a:txBody>
                  <a:tcPr/>
                </a:tc>
                <a:tc>
                  <a:txBody>
                    <a:bodyPr/>
                    <a:lstStyle/>
                    <a:p>
                      <a:pPr marL="171450" indent="-171450">
                        <a:buFont typeface="Arial"/>
                        <a:buChar char="•"/>
                      </a:pPr>
                      <a:r>
                        <a:rPr lang="en-US" sz="900" dirty="0" smtClean="0"/>
                        <a:t>There is a sense that USDN is already starting to meet needs through research and </a:t>
                      </a:r>
                      <a:r>
                        <a:rPr lang="en-US" sz="900" dirty="0" err="1" smtClean="0"/>
                        <a:t>convenings</a:t>
                      </a:r>
                      <a:r>
                        <a:rPr lang="en-US" sz="900" dirty="0" smtClean="0"/>
                        <a:t>. The opinions seem to be that </a:t>
                      </a:r>
                      <a:r>
                        <a:rPr lang="en-US" sz="900" b="1" dirty="0" smtClean="0"/>
                        <a:t>USDN can best serve the membership</a:t>
                      </a:r>
                      <a:r>
                        <a:rPr lang="en-US" sz="900" b="1" baseline="0" dirty="0" smtClean="0"/>
                        <a:t> through </a:t>
                      </a:r>
                      <a:r>
                        <a:rPr lang="en-US" sz="900" b="1" dirty="0" smtClean="0"/>
                        <a:t>education </a:t>
                      </a:r>
                      <a:r>
                        <a:rPr lang="en-US" sz="900" dirty="0" smtClean="0"/>
                        <a:t>on this topic</a:t>
                      </a:r>
                      <a:endParaRPr lang="en-US" sz="9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External</a:t>
                      </a:r>
                      <a:r>
                        <a:rPr lang="en-US" sz="900" b="1" i="0" baseline="0" dirty="0" smtClean="0"/>
                        <a:t> p</a:t>
                      </a:r>
                      <a:r>
                        <a:rPr lang="en-US" sz="900" b="1" i="0" dirty="0" smtClean="0"/>
                        <a:t>artnership opportunities of</a:t>
                      </a:r>
                      <a:r>
                        <a:rPr lang="en-US" sz="900" b="1" i="0" baseline="0" dirty="0" smtClean="0"/>
                        <a:t> interest</a:t>
                      </a:r>
                      <a:endParaRPr lang="en-US" sz="900" b="1" i="0" dirty="0" smtClean="0"/>
                    </a:p>
                  </a:txBody>
                  <a:tcPr/>
                </a:tc>
                <a:tc>
                  <a:txBody>
                    <a:bodyPr/>
                    <a:lstStyle/>
                    <a:p>
                      <a:pPr marL="171450" indent="-171450">
                        <a:buFont typeface="Arial"/>
                        <a:buChar char="•"/>
                      </a:pPr>
                      <a:r>
                        <a:rPr lang="en-US" sz="900" baseline="0" dirty="0" smtClean="0"/>
                        <a:t>There is concern over alignment, excitement over collaboration in general, and </a:t>
                      </a:r>
                      <a:r>
                        <a:rPr lang="en-US" sz="900" b="1" baseline="0" dirty="0" smtClean="0"/>
                        <a:t>no real sense of who could be a strong USDN partner</a:t>
                      </a:r>
                      <a:r>
                        <a:rPr lang="en-US" sz="900" baseline="0" dirty="0" smtClean="0"/>
                        <a:t> (though Code for America was mentioned frequently, and they are reciprocally interested)</a:t>
                      </a:r>
                      <a:endParaRPr lang="en-US" sz="900"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 typeface="Arial"/>
                        <a:buNone/>
                        <a:tabLst/>
                        <a:defRPr/>
                      </a:pPr>
                      <a:r>
                        <a:rPr lang="en-US" sz="900" b="1" i="0" dirty="0" smtClean="0"/>
                        <a:t>Interest in partnering with each other</a:t>
                      </a:r>
                    </a:p>
                  </a:txBody>
                  <a:tcPr/>
                </a:tc>
                <a:tc>
                  <a: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sz="900" dirty="0" smtClean="0"/>
                        <a:t>As</a:t>
                      </a:r>
                      <a:r>
                        <a:rPr lang="en-US" sz="900" baseline="0" dirty="0" smtClean="0"/>
                        <a:t> with external partnerships, concern over alignment but excitement over collaboration in general was expressed. </a:t>
                      </a:r>
                      <a:r>
                        <a:rPr lang="en-US" sz="900" b="1" baseline="0" dirty="0" smtClean="0"/>
                        <a:t>There is no real sense of what the partnership could be formed around</a:t>
                      </a:r>
                      <a:endParaRPr lang="en-US" sz="900" b="1" dirty="0" smtClean="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i="0" dirty="0" smtClean="0"/>
                        <a:t>Critical areas where the market is not meeting needs</a:t>
                      </a:r>
                    </a:p>
                  </a:txBody>
                  <a:tcPr/>
                </a:tc>
                <a:tc>
                  <a:txBody>
                    <a:bodyPr/>
                    <a:lstStyle/>
                    <a:p>
                      <a:pPr marL="171450" indent="-171450">
                        <a:buFont typeface="Arial"/>
                        <a:buChar char="•"/>
                      </a:pPr>
                      <a:r>
                        <a:rPr lang="en-US" sz="900" dirty="0" smtClean="0"/>
                        <a:t>Data</a:t>
                      </a:r>
                      <a:r>
                        <a:rPr lang="en-US" sz="900" baseline="0" dirty="0" smtClean="0"/>
                        <a:t> that is considered sensitive (health, utilities, etc.) is often avoided. There is a suggestion that this shouldn’t be the initial concern. To start, the </a:t>
                      </a:r>
                      <a:r>
                        <a:rPr lang="en-US" sz="900" b="1" baseline="0" dirty="0" smtClean="0"/>
                        <a:t>focus should be on structuring a program that allows the market to grow</a:t>
                      </a:r>
                      <a:endParaRPr lang="en-US" sz="900" b="1"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900" b="1" i="0" dirty="0" smtClean="0"/>
                        <a:t>Success with open data and /or accessing utility data</a:t>
                      </a:r>
                    </a:p>
                  </a:txBody>
                  <a:tcPr/>
                </a:tc>
                <a:tc>
                  <a:txBody>
                    <a:bodyPr/>
                    <a:lstStyle/>
                    <a:p>
                      <a:pPr marL="171450" indent="-171450">
                        <a:buFont typeface="Arial"/>
                        <a:buChar char="•"/>
                      </a:pPr>
                      <a:r>
                        <a:rPr lang="en-US" sz="900" dirty="0" smtClean="0"/>
                        <a:t>Cities expressed lots of success and enthusiasm</a:t>
                      </a:r>
                      <a:r>
                        <a:rPr lang="en-US" sz="900" baseline="0" dirty="0" smtClean="0"/>
                        <a:t> around </a:t>
                      </a:r>
                      <a:r>
                        <a:rPr lang="en-US" sz="900" dirty="0" smtClean="0"/>
                        <a:t>open data. Not as much success with utility data access though both cities and industry seem to be </a:t>
                      </a:r>
                      <a:r>
                        <a:rPr lang="en-US" sz="900" b="1" dirty="0" smtClean="0"/>
                        <a:t>leaning towards utility data work-</a:t>
                      </a:r>
                      <a:r>
                        <a:rPr lang="en-US" sz="900" b="1" dirty="0" err="1" smtClean="0"/>
                        <a:t>arounds</a:t>
                      </a:r>
                      <a:r>
                        <a:rPr lang="en-US" sz="900" b="1" dirty="0" smtClean="0"/>
                        <a:t> </a:t>
                      </a:r>
                      <a:r>
                        <a:rPr lang="en-US" sz="900" dirty="0" smtClean="0"/>
                        <a:t>(</a:t>
                      </a:r>
                      <a:r>
                        <a:rPr lang="en-US" sz="900" dirty="0" err="1" smtClean="0"/>
                        <a:t>crowsourcing</a:t>
                      </a:r>
                      <a:r>
                        <a:rPr lang="en-US" sz="900" dirty="0" smtClean="0"/>
                        <a:t>,</a:t>
                      </a:r>
                      <a:r>
                        <a:rPr lang="en-US" sz="900" baseline="0" dirty="0" smtClean="0"/>
                        <a:t> hacking)</a:t>
                      </a:r>
                      <a:endParaRPr lang="en-US" sz="900" dirty="0"/>
                    </a:p>
                  </a:txBody>
                  <a:tcPr/>
                </a:tc>
              </a:tr>
            </a:tbl>
          </a:graphicData>
        </a:graphic>
      </p:graphicFrame>
    </p:spTree>
    <p:extLst>
      <p:ext uri="{BB962C8B-B14F-4D97-AF65-F5344CB8AC3E}">
        <p14:creationId xmlns:p14="http://schemas.microsoft.com/office/powerpoint/2010/main" val="425783418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949892" y="144780"/>
            <a:ext cx="5503370" cy="584540"/>
          </a:xfrm>
        </p:spPr>
        <p:txBody>
          <a:bodyPr/>
          <a:lstStyle/>
          <a:p>
            <a:r>
              <a:rPr lang="en-US" dirty="0" smtClean="0"/>
              <a:t>City of Ann Arbor, MI</a:t>
            </a:r>
            <a:endParaRPr lang="en-US" dirty="0"/>
          </a:p>
        </p:txBody>
      </p:sp>
      <p:pic>
        <p:nvPicPr>
          <p:cNvPr id="27" name="Content Placeholder 26"/>
          <p:cNvPicPr>
            <a:picLocks noGrp="1" noChangeAspect="1"/>
          </p:cNvPicPr>
          <p:nvPr>
            <p:ph sz="half" idx="1"/>
          </p:nvPr>
        </p:nvPicPr>
        <p:blipFill>
          <a:blip r:embed="rId2"/>
          <a:srcRect t="-11260" b="-11260"/>
          <a:stretch>
            <a:fillRect/>
          </a:stretch>
        </p:blipFill>
        <p:spPr>
          <a:xfrm>
            <a:off x="128256" y="0"/>
            <a:ext cx="697738" cy="852731"/>
          </a:xfrm>
        </p:spPr>
      </p:pic>
      <p:graphicFrame>
        <p:nvGraphicFramePr>
          <p:cNvPr id="28" name="Content Placeholder 27"/>
          <p:cNvGraphicFramePr>
            <a:graphicFrameLocks noGrp="1"/>
          </p:cNvGraphicFramePr>
          <p:nvPr>
            <p:ph sz="half" idx="2"/>
            <p:extLst>
              <p:ext uri="{D42A27DB-BD31-4B8C-83A1-F6EECF244321}">
                <p14:modId xmlns:p14="http://schemas.microsoft.com/office/powerpoint/2010/main" val="2062287192"/>
              </p:ext>
            </p:extLst>
          </p:nvPr>
        </p:nvGraphicFramePr>
        <p:xfrm>
          <a:off x="116478" y="852730"/>
          <a:ext cx="8938470" cy="5503618"/>
        </p:xfrm>
        <a:graphic>
          <a:graphicData uri="http://schemas.openxmlformats.org/drawingml/2006/table">
            <a:tbl>
              <a:tblPr firstRow="1" bandRow="1">
                <a:tableStyleId>{5C22544A-7EE6-4342-B048-85BDC9FD1C3A}</a:tableStyleId>
              </a:tblPr>
              <a:tblGrid>
                <a:gridCol w="2062078"/>
                <a:gridCol w="6876392"/>
              </a:tblGrid>
              <a:tr h="328501">
                <a:tc>
                  <a:txBody>
                    <a:bodyPr/>
                    <a:lstStyle/>
                    <a:p>
                      <a:pPr algn="l"/>
                      <a:r>
                        <a:rPr lang="en-US" sz="900" dirty="0" smtClean="0"/>
                        <a:t>Inquiry Category</a:t>
                      </a:r>
                      <a:endParaRPr lang="en-US" sz="900" dirty="0"/>
                    </a:p>
                  </a:txBody>
                  <a:tcPr/>
                </a:tc>
                <a:tc>
                  <a:txBody>
                    <a:bodyPr/>
                    <a:lstStyle/>
                    <a:p>
                      <a:pPr algn="l"/>
                      <a:r>
                        <a:rPr lang="en-US" sz="900" dirty="0" smtClean="0"/>
                        <a:t>Main Response Points</a:t>
                      </a:r>
                      <a:endParaRPr lang="en-US" sz="900" dirty="0"/>
                    </a:p>
                  </a:txBody>
                  <a:tcPr/>
                </a:tc>
              </a:tr>
              <a:tr h="840342">
                <a:tc>
                  <a:txBody>
                    <a:bodyPr/>
                    <a:lstStyle/>
                    <a:p>
                      <a:pPr marL="171450" indent="-171450">
                        <a:buFont typeface="Arial"/>
                        <a:buChar char="•"/>
                      </a:pPr>
                      <a:r>
                        <a:rPr lang="en-US" sz="900" i="1" dirty="0" smtClean="0"/>
                        <a:t>Primary area of interest in CT</a:t>
                      </a:r>
                    </a:p>
                    <a:p>
                      <a:pPr marL="171450" indent="-171450">
                        <a:buFont typeface="Arial"/>
                        <a:buChar char="•"/>
                      </a:pPr>
                      <a:r>
                        <a:rPr lang="en-US" sz="900" i="1" dirty="0" smtClean="0"/>
                        <a:t>Most useful application(s) in your city</a:t>
                      </a:r>
                      <a:endParaRPr lang="en-US" sz="900" i="1" dirty="0"/>
                    </a:p>
                  </a:txBody>
                  <a:tcPr/>
                </a:tc>
                <a:tc>
                  <a:txBody>
                    <a:bodyPr/>
                    <a:lstStyle/>
                    <a:p>
                      <a:pPr marL="171450" indent="-171450">
                        <a:buFont typeface="Arial"/>
                        <a:buChar char="•"/>
                      </a:pPr>
                      <a:r>
                        <a:rPr lang="en-US" sz="900" dirty="0" smtClean="0"/>
                        <a:t>The City has </a:t>
                      </a:r>
                      <a:r>
                        <a:rPr lang="en-US" sz="900" b="1" dirty="0" smtClean="0"/>
                        <a:t>an innovative culture </a:t>
                      </a:r>
                      <a:r>
                        <a:rPr lang="en-US" sz="900" dirty="0" smtClean="0"/>
                        <a:t>-</a:t>
                      </a:r>
                      <a:r>
                        <a:rPr lang="en-US" sz="900" baseline="0" dirty="0" smtClean="0"/>
                        <a:t> </a:t>
                      </a:r>
                      <a:r>
                        <a:rPr lang="en-US" sz="900" dirty="0" smtClean="0"/>
                        <a:t>that and industry drives the CT</a:t>
                      </a:r>
                      <a:r>
                        <a:rPr lang="en-US" sz="900" baseline="0" dirty="0" smtClean="0"/>
                        <a:t> </a:t>
                      </a:r>
                      <a:r>
                        <a:rPr lang="en-US" sz="900" dirty="0" smtClean="0"/>
                        <a:t>interest</a:t>
                      </a:r>
                    </a:p>
                    <a:p>
                      <a:pPr marL="171450" indent="-171450">
                        <a:buFont typeface="Arial"/>
                        <a:buChar char="•"/>
                      </a:pPr>
                      <a:r>
                        <a:rPr lang="en-US" sz="900" dirty="0" smtClean="0"/>
                        <a:t>A combination of tools are available, chosen to answer city needs</a:t>
                      </a:r>
                    </a:p>
                    <a:p>
                      <a:pPr marL="171450" indent="-171450">
                        <a:buFont typeface="Arial"/>
                        <a:buChar char="•"/>
                      </a:pPr>
                      <a:r>
                        <a:rPr lang="en-US" sz="900" dirty="0" smtClean="0"/>
                        <a:t>No overall strategy; </a:t>
                      </a:r>
                      <a:r>
                        <a:rPr lang="en-US" sz="900" b="1" dirty="0" smtClean="0"/>
                        <a:t>adoption is needs driven</a:t>
                      </a:r>
                    </a:p>
                    <a:p>
                      <a:pPr marL="171450" indent="-171450">
                        <a:buFont typeface="Arial"/>
                        <a:buChar char="•"/>
                      </a:pPr>
                      <a:r>
                        <a:rPr lang="en-US" sz="900" dirty="0" smtClean="0"/>
                        <a:t>Most useful Apps are ones </a:t>
                      </a:r>
                      <a:r>
                        <a:rPr lang="en-US" sz="900" b="1" dirty="0" smtClean="0"/>
                        <a:t>that meet the needs of the city directors </a:t>
                      </a:r>
                    </a:p>
                    <a:p>
                      <a:pPr marL="171450" indent="-171450">
                        <a:buFont typeface="Arial"/>
                        <a:buChar char="•"/>
                      </a:pPr>
                      <a:r>
                        <a:rPr lang="en-US" sz="900" b="1" dirty="0" smtClean="0"/>
                        <a:t>More transparency</a:t>
                      </a:r>
                      <a:r>
                        <a:rPr lang="en-US" sz="900" dirty="0" smtClean="0"/>
                        <a:t> is always good</a:t>
                      </a:r>
                      <a:r>
                        <a:rPr lang="en-US" sz="900" baseline="0" dirty="0" smtClean="0"/>
                        <a:t> (</a:t>
                      </a:r>
                      <a:r>
                        <a:rPr lang="en-US" sz="900" dirty="0" smtClean="0"/>
                        <a:t>FOIA site:</a:t>
                      </a:r>
                      <a:r>
                        <a:rPr lang="en-US" sz="900" baseline="0" dirty="0" smtClean="0"/>
                        <a:t> c</a:t>
                      </a:r>
                      <a:r>
                        <a:rPr lang="en-US" sz="900" dirty="0" smtClean="0"/>
                        <a:t>ut down on requests)</a:t>
                      </a:r>
                      <a:endParaRPr lang="en-US" sz="900" dirty="0"/>
                    </a:p>
                  </a:txBody>
                  <a:tcPr/>
                </a:tc>
              </a:tr>
              <a:tr h="531617">
                <a:tc>
                  <a:txBody>
                    <a:bodyPr/>
                    <a:lstStyle/>
                    <a:p>
                      <a:pPr marL="171450" indent="-171450">
                        <a:buFont typeface="Arial"/>
                        <a:buChar char="•"/>
                      </a:pPr>
                      <a:r>
                        <a:rPr lang="en-US" sz="900" i="1" dirty="0" smtClean="0"/>
                        <a:t>Involvement in the Smart City / CT space</a:t>
                      </a:r>
                    </a:p>
                    <a:p>
                      <a:pPr marL="171450" indent="-171450">
                        <a:buFont typeface="Arial"/>
                        <a:buChar char="•"/>
                      </a:pPr>
                      <a:r>
                        <a:rPr lang="en-US" sz="900" i="1" dirty="0" smtClean="0"/>
                        <a:t>Engaging with tech community</a:t>
                      </a:r>
                      <a:endParaRPr lang="en-US" sz="900" i="1" dirty="0"/>
                    </a:p>
                  </a:txBody>
                  <a:tcPr/>
                </a:tc>
                <a:tc>
                  <a:txBody>
                    <a:bodyPr/>
                    <a:lstStyle/>
                    <a:p>
                      <a:pPr marL="171450" indent="-171450">
                        <a:buFont typeface="Arial"/>
                        <a:buChar char="•"/>
                      </a:pPr>
                      <a:r>
                        <a:rPr lang="en-US" sz="900" dirty="0" err="1" smtClean="0"/>
                        <a:t>SeeClick</a:t>
                      </a:r>
                      <a:r>
                        <a:rPr lang="en-US" sz="900" dirty="0" smtClean="0"/>
                        <a:t> Fix, </a:t>
                      </a:r>
                      <a:r>
                        <a:rPr lang="en-US" sz="900" dirty="0" err="1" smtClean="0"/>
                        <a:t>Volgistics</a:t>
                      </a:r>
                      <a:r>
                        <a:rPr lang="en-US" sz="900" dirty="0" smtClean="0"/>
                        <a:t>, </a:t>
                      </a:r>
                      <a:r>
                        <a:rPr lang="en-US" sz="900" dirty="0" err="1" smtClean="0"/>
                        <a:t>Crimemapping.com</a:t>
                      </a:r>
                      <a:r>
                        <a:rPr lang="en-US" sz="900" dirty="0" smtClean="0"/>
                        <a:t>, Petitions Under Review, Peak Democracy, Next Door</a:t>
                      </a:r>
                    </a:p>
                    <a:p>
                      <a:pPr marL="171450" indent="-171450">
                        <a:buFont typeface="Arial"/>
                        <a:buChar char="•"/>
                      </a:pPr>
                      <a:r>
                        <a:rPr lang="en-US" sz="900" dirty="0" smtClean="0"/>
                        <a:t>Consistent communications and consistent messaging is key</a:t>
                      </a:r>
                    </a:p>
                    <a:p>
                      <a:pPr marL="171450" indent="-171450">
                        <a:buFont typeface="Arial"/>
                        <a:buChar char="•"/>
                      </a:pPr>
                      <a:r>
                        <a:rPr lang="en-US" sz="900" dirty="0" smtClean="0"/>
                        <a:t>There are a handful of very passionate tech people in the community – not a lot of programming, but a lot of analysis</a:t>
                      </a:r>
                    </a:p>
                  </a:txBody>
                  <a:tcPr/>
                </a:tc>
              </a:tr>
              <a:tr h="966576">
                <a:tc>
                  <a:txBody>
                    <a:bodyPr/>
                    <a:lstStyle/>
                    <a:p>
                      <a:pPr marL="171450" indent="-171450">
                        <a:buFont typeface="Arial"/>
                        <a:buChar char="•"/>
                      </a:pPr>
                      <a:r>
                        <a:rPr lang="en-US" sz="900" i="1" dirty="0" smtClean="0"/>
                        <a:t>Challenges </a:t>
                      </a:r>
                    </a:p>
                    <a:p>
                      <a:pPr marL="171450" indent="-171450">
                        <a:buFont typeface="Arial"/>
                        <a:buChar char="•"/>
                      </a:pPr>
                      <a:r>
                        <a:rPr lang="en-US" sz="900" i="1" dirty="0" smtClean="0"/>
                        <a:t>Who defines / drives them</a:t>
                      </a:r>
                    </a:p>
                    <a:p>
                      <a:pPr marL="171450" indent="-171450">
                        <a:buFont typeface="Arial"/>
                        <a:buChar char="•"/>
                      </a:pPr>
                      <a:r>
                        <a:rPr lang="en-US" sz="900" i="1" dirty="0" smtClean="0"/>
                        <a:t>Ownership, open data, and long term funding</a:t>
                      </a:r>
                    </a:p>
                    <a:p>
                      <a:pPr marL="171450" indent="-171450">
                        <a:buFont typeface="Arial"/>
                        <a:buChar char="•"/>
                      </a:pPr>
                      <a:r>
                        <a:rPr lang="en-US" sz="900" i="1" dirty="0" smtClean="0"/>
                        <a:t>Funding sources / models</a:t>
                      </a:r>
                      <a:endParaRPr lang="en-US" sz="900" i="1" dirty="0"/>
                    </a:p>
                  </a:txBody>
                  <a:tcPr/>
                </a:tc>
                <a:tc>
                  <a:txBody>
                    <a:bodyPr/>
                    <a:lstStyle/>
                    <a:p>
                      <a:pPr marL="171450" indent="-171450">
                        <a:buFont typeface="Arial"/>
                        <a:buChar char="•"/>
                      </a:pPr>
                      <a:r>
                        <a:rPr lang="en-US" sz="900" dirty="0" smtClean="0"/>
                        <a:t>Challenge: How the </a:t>
                      </a:r>
                      <a:r>
                        <a:rPr lang="en-US" sz="900" b="1" dirty="0" smtClean="0"/>
                        <a:t>IT director is positioned in the organization</a:t>
                      </a:r>
                      <a:r>
                        <a:rPr lang="en-US" sz="900" dirty="0" smtClean="0"/>
                        <a:t>:</a:t>
                      </a:r>
                      <a:r>
                        <a:rPr lang="en-US" sz="900" baseline="0" dirty="0" smtClean="0"/>
                        <a:t> t</a:t>
                      </a:r>
                      <a:r>
                        <a:rPr lang="en-US" sz="900" dirty="0" smtClean="0"/>
                        <a:t>hey need a seat at the table to understand challenges being faced by each department (during budget meetings, for example). They are seen as a cost center, not as an innovation tool, so they don’t always see the high-level problems and are sometimes an afterthought</a:t>
                      </a:r>
                    </a:p>
                    <a:p>
                      <a:pPr marL="171450" indent="-171450">
                        <a:buFont typeface="Arial"/>
                        <a:buChar char="•"/>
                      </a:pPr>
                      <a:r>
                        <a:rPr lang="en-US" sz="900" b="1" dirty="0" smtClean="0"/>
                        <a:t>Organizational IT maturity is a challenge </a:t>
                      </a:r>
                      <a:r>
                        <a:rPr lang="en-US" sz="900" dirty="0" smtClean="0"/>
                        <a:t>– to shift from the perception that they are just ticket takers, but business partners. City IT has invested heavily in working closely on the application side of things. They have been good historically at infrastructure / help desks – but big investment done on systems analysis to develop them is needed</a:t>
                      </a:r>
                      <a:endParaRPr lang="en-US" sz="900" dirty="0"/>
                    </a:p>
                  </a:txBody>
                  <a:tcPr/>
                </a:tc>
              </a:tr>
              <a:tr h="676602">
                <a:tc>
                  <a:txBody>
                    <a:bodyPr/>
                    <a:lstStyle/>
                    <a:p>
                      <a:pPr marL="171450" indent="-171450">
                        <a:buFont typeface="Arial"/>
                        <a:buChar char="•"/>
                      </a:pPr>
                      <a:r>
                        <a:rPr lang="en-US" sz="900" i="1" dirty="0" smtClean="0"/>
                        <a:t>Use of smart / civic tech to meet sustainability goals</a:t>
                      </a:r>
                    </a:p>
                    <a:p>
                      <a:pPr marL="171450" indent="-171450">
                        <a:buFont typeface="Arial"/>
                        <a:buChar char="•"/>
                      </a:pPr>
                      <a:r>
                        <a:rPr lang="en-US" sz="900" i="1" dirty="0" smtClean="0"/>
                        <a:t>Data collection</a:t>
                      </a:r>
                      <a:endParaRPr lang="en-US" sz="900" i="1" dirty="0"/>
                    </a:p>
                  </a:txBody>
                  <a:tcPr/>
                </a:tc>
                <a:tc>
                  <a:txBody>
                    <a:bodyPr/>
                    <a:lstStyle/>
                    <a:p>
                      <a:pPr marL="171450" indent="-171450">
                        <a:buFont typeface="Arial"/>
                        <a:buChar char="•"/>
                      </a:pPr>
                      <a:r>
                        <a:rPr lang="en-US" sz="900" dirty="0" smtClean="0"/>
                        <a:t>Economic growth: currently isn’t very coordinated; the majority of economic development (SPARK) is in SE MI – does small business incubation, and the city contributes to this program. There are secondary efforts around planning</a:t>
                      </a:r>
                    </a:p>
                    <a:p>
                      <a:pPr marL="171450" indent="-171450">
                        <a:buFont typeface="Arial"/>
                        <a:buChar char="•"/>
                      </a:pPr>
                      <a:r>
                        <a:rPr lang="en-US" sz="900" dirty="0" smtClean="0"/>
                        <a:t>Environmental (water, air): Ann Arbor is </a:t>
                      </a:r>
                      <a:r>
                        <a:rPr lang="en-US" sz="900" b="1" dirty="0" smtClean="0"/>
                        <a:t>mapping an active dioxide plume weaving around an old industrial site</a:t>
                      </a:r>
                    </a:p>
                    <a:p>
                      <a:pPr marL="171450" indent="-171450">
                        <a:buFont typeface="Arial"/>
                        <a:buChar char="•"/>
                      </a:pPr>
                      <a:r>
                        <a:rPr lang="en-US" sz="900" dirty="0" smtClean="0"/>
                        <a:t>Social: while the basic needs are put first, there are </a:t>
                      </a:r>
                      <a:r>
                        <a:rPr lang="en-US" sz="900" b="1" dirty="0" smtClean="0"/>
                        <a:t>apps around health and transportation</a:t>
                      </a:r>
                    </a:p>
                  </a:txBody>
                  <a:tcPr/>
                </a:tc>
              </a:tr>
              <a:tr h="386630">
                <a:tc>
                  <a:txBody>
                    <a:bodyPr/>
                    <a:lstStyle/>
                    <a:p>
                      <a:pPr marL="171450" indent="-171450">
                        <a:buFont typeface="Arial"/>
                        <a:buChar char="•"/>
                      </a:pPr>
                      <a:r>
                        <a:rPr lang="en-US" sz="900" i="1" dirty="0" smtClean="0"/>
                        <a:t>USDN role</a:t>
                      </a:r>
                      <a:endParaRPr lang="en-US" sz="900" i="1" dirty="0"/>
                    </a:p>
                  </a:txBody>
                  <a:tcPr/>
                </a:tc>
                <a:tc>
                  <a:txBody>
                    <a:bodyPr/>
                    <a:lstStyle/>
                    <a:p>
                      <a:pPr marL="171450" indent="-171450">
                        <a:buFont typeface="Arial"/>
                        <a:buChar char="•"/>
                      </a:pPr>
                      <a:r>
                        <a:rPr lang="en-US" sz="900" dirty="0" smtClean="0"/>
                        <a:t>Cites working together to sort through the issues makes perfect sense. It would be </a:t>
                      </a:r>
                      <a:r>
                        <a:rPr lang="en-US" sz="900" b="1" dirty="0" smtClean="0"/>
                        <a:t>beneficial for all the cities to include their IT staff</a:t>
                      </a:r>
                      <a:r>
                        <a:rPr lang="en-US" sz="900" dirty="0" smtClean="0"/>
                        <a:t> to be sure that the deliverables are reusable, spreadable</a:t>
                      </a:r>
                      <a:endParaRPr lang="en-US" sz="900" dirty="0"/>
                    </a:p>
                  </a:txBody>
                  <a:tcPr/>
                </a:tc>
              </a:tr>
              <a:tr h="821589">
                <a:tc>
                  <a:txBody>
                    <a:bodyPr/>
                    <a:lstStyle/>
                    <a:p>
                      <a:pPr marL="171450" indent="-171450">
                        <a:buFont typeface="Arial"/>
                        <a:buChar char="•"/>
                      </a:pPr>
                      <a:r>
                        <a:rPr lang="en-US" sz="900" i="1" dirty="0" smtClean="0"/>
                        <a:t>Partnership opportunities</a:t>
                      </a:r>
                      <a:endParaRPr lang="en-US" sz="900" i="1" dirty="0"/>
                    </a:p>
                  </a:txBody>
                  <a:tcPr/>
                </a:tc>
                <a:tc>
                  <a:txBody>
                    <a:bodyPr/>
                    <a:lstStyle/>
                    <a:p>
                      <a:pPr marL="171450" indent="-171450">
                        <a:buFont typeface="Arial"/>
                        <a:buChar char="•"/>
                      </a:pPr>
                      <a:r>
                        <a:rPr lang="en-US" sz="900" dirty="0" smtClean="0"/>
                        <a:t>Anything that uses </a:t>
                      </a:r>
                      <a:r>
                        <a:rPr lang="en-US" sz="900" b="1" dirty="0" smtClean="0"/>
                        <a:t>tax funding could</a:t>
                      </a:r>
                      <a:r>
                        <a:rPr lang="en-US" sz="900" b="1" baseline="0" dirty="0" smtClean="0"/>
                        <a:t> be</a:t>
                      </a:r>
                      <a:r>
                        <a:rPr lang="en-US" sz="900" b="1" dirty="0" smtClean="0"/>
                        <a:t> a collaboration nexus</a:t>
                      </a:r>
                      <a:r>
                        <a:rPr lang="en-US" sz="900" dirty="0" smtClean="0"/>
                        <a:t>: if partners that spend tax dollars could work together, that would be helpful (example: in the economic downturn they started sharing desk space to do a data center for emergency management. It was an electronic content management system: good collaboration came out of necessity; Ann Arbor collaborated with Washtenaw county to create a shared data center for both organizations)</a:t>
                      </a:r>
                    </a:p>
                    <a:p>
                      <a:pPr marL="171450" indent="-171450">
                        <a:buFont typeface="Arial"/>
                        <a:buChar char="•"/>
                      </a:pPr>
                      <a:r>
                        <a:rPr lang="en-US" sz="900" dirty="0" smtClean="0"/>
                        <a:t>More collaboration across entities (schools, universities, bus systems); </a:t>
                      </a:r>
                      <a:r>
                        <a:rPr lang="en-US" sz="900" b="1" dirty="0" smtClean="0"/>
                        <a:t>systems run by tax dollars influence economics</a:t>
                      </a:r>
                      <a:endParaRPr lang="en-US" sz="900" b="1" dirty="0"/>
                    </a:p>
                  </a:txBody>
                  <a:tcPr/>
                </a:tc>
              </a:tr>
              <a:tr h="275159">
                <a:tc>
                  <a:txBody>
                    <a:bodyPr/>
                    <a:lstStyle/>
                    <a:p>
                      <a:pPr marL="171450" indent="-171450">
                        <a:buFont typeface="Arial"/>
                        <a:buChar char="•"/>
                      </a:pPr>
                      <a:r>
                        <a:rPr lang="en-US" sz="900" i="1" dirty="0" smtClean="0"/>
                        <a:t>Interest in partnering</a:t>
                      </a:r>
                      <a:endParaRPr lang="en-US" sz="900" i="1" dirty="0"/>
                    </a:p>
                  </a:txBody>
                  <a:tcPr/>
                </a:tc>
                <a:tc>
                  <a:txBody>
                    <a:bodyPr/>
                    <a:lstStyle/>
                    <a:p>
                      <a:pPr marL="171450" indent="-171450">
                        <a:buFont typeface="Arial"/>
                        <a:buChar char="•"/>
                      </a:pPr>
                      <a:r>
                        <a:rPr lang="en-US" sz="900" b="1" dirty="0" smtClean="0"/>
                        <a:t>Yes</a:t>
                      </a:r>
                      <a:r>
                        <a:rPr lang="en-US" sz="900" dirty="0" smtClean="0"/>
                        <a:t>, with the goal of advancing sustainability</a:t>
                      </a:r>
                      <a:endParaRPr lang="en-US" sz="900" dirty="0"/>
                    </a:p>
                  </a:txBody>
                  <a:tcPr/>
                </a:tc>
              </a:tr>
              <a:tr h="676602">
                <a:tc>
                  <a:txBody>
                    <a:bodyPr/>
                    <a:lstStyle/>
                    <a:p>
                      <a:pPr marL="171450" indent="-171450">
                        <a:buFont typeface="Arial"/>
                        <a:buChar char="•"/>
                      </a:pPr>
                      <a:r>
                        <a:rPr lang="en-US" sz="900" i="1" dirty="0" smtClean="0"/>
                        <a:t>Critical areas where the market is not meeting needs</a:t>
                      </a:r>
                    </a:p>
                    <a:p>
                      <a:pPr marL="171450" indent="-171450">
                        <a:buFont typeface="Arial"/>
                        <a:buChar char="•"/>
                      </a:pPr>
                      <a:r>
                        <a:rPr lang="en-US" sz="900" i="1" dirty="0" smtClean="0"/>
                        <a:t>Success with open data and /or accessing utility data</a:t>
                      </a:r>
                      <a:endParaRPr lang="en-US" sz="900" i="1" dirty="0"/>
                    </a:p>
                  </a:txBody>
                  <a:tcPr/>
                </a:tc>
                <a:tc>
                  <a:txBody>
                    <a:bodyPr/>
                    <a:lstStyle/>
                    <a:p>
                      <a:pPr marL="171450" indent="-171450">
                        <a:buFont typeface="Arial"/>
                        <a:buChar char="•"/>
                      </a:pPr>
                      <a:r>
                        <a:rPr lang="en-US" sz="900" dirty="0" smtClean="0"/>
                        <a:t>Ann Arbor did </a:t>
                      </a:r>
                      <a:r>
                        <a:rPr lang="en-US" sz="900" b="1" dirty="0" smtClean="0"/>
                        <a:t>data cataloguing</a:t>
                      </a:r>
                      <a:r>
                        <a:rPr lang="en-US" sz="900" dirty="0" smtClean="0"/>
                        <a:t> in 2009, shortly after Apps Against Democracy – Seattle, San Fran, NYC, wanted to do something, so they put data sets out there (GIS files, permitting, planning, calls for service, etc.)</a:t>
                      </a:r>
                    </a:p>
                    <a:p>
                      <a:pPr marL="171450" indent="-171450">
                        <a:buFont typeface="Arial"/>
                        <a:buChar char="•"/>
                      </a:pPr>
                      <a:r>
                        <a:rPr lang="en-US" sz="900" dirty="0" smtClean="0"/>
                        <a:t>Ann Arbor also </a:t>
                      </a:r>
                      <a:r>
                        <a:rPr lang="en-US" sz="900" b="1" dirty="0" smtClean="0"/>
                        <a:t>tried </a:t>
                      </a:r>
                      <a:r>
                        <a:rPr lang="en-US" sz="900" b="1" dirty="0" err="1" smtClean="0"/>
                        <a:t>Hackathons</a:t>
                      </a:r>
                      <a:r>
                        <a:rPr lang="en-US" sz="900" b="1" dirty="0" smtClean="0"/>
                        <a:t> </a:t>
                      </a:r>
                      <a:r>
                        <a:rPr lang="en-US" sz="900" dirty="0" smtClean="0"/>
                        <a:t>– the data analysis is the biggest part of that; what does the data tell you?  What questions does it answer? All the data overlaps / tells the story. It worked well in Ann Arbor</a:t>
                      </a:r>
                      <a:endParaRPr lang="en-US" sz="900" dirty="0"/>
                    </a:p>
                  </a:txBody>
                  <a:tcPr/>
                </a:tc>
              </a:tr>
            </a:tbl>
          </a:graphicData>
        </a:graphic>
      </p:graphicFrame>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dirty="0" smtClean="0"/>
              <a:t>USDN Civic Technology Scan</a:t>
            </a:r>
            <a:endParaRPr lang="en-US" dirty="0"/>
          </a:p>
        </p:txBody>
      </p:sp>
      <p:sp>
        <p:nvSpPr>
          <p:cNvPr id="9" name="Slide Number Placeholder 8"/>
          <p:cNvSpPr>
            <a:spLocks noGrp="1"/>
          </p:cNvSpPr>
          <p:nvPr>
            <p:ph type="sldNum" sz="quarter" idx="12"/>
          </p:nvPr>
        </p:nvSpPr>
        <p:spPr/>
        <p:txBody>
          <a:bodyPr/>
          <a:lstStyle/>
          <a:p>
            <a:fld id="{D6CC888B-D9F9-4E54-B722-F151A9F45E95}" type="slidenum">
              <a:rPr lang="en-US" smtClean="0"/>
              <a:t>6</a:t>
            </a:fld>
            <a:endParaRPr lang="en-US"/>
          </a:p>
        </p:txBody>
      </p:sp>
    </p:spTree>
    <p:extLst>
      <p:ext uri="{BB962C8B-B14F-4D97-AF65-F5344CB8AC3E}">
        <p14:creationId xmlns:p14="http://schemas.microsoft.com/office/powerpoint/2010/main" val="39926349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949892" y="144780"/>
            <a:ext cx="5503370" cy="584540"/>
          </a:xfrm>
        </p:spPr>
        <p:txBody>
          <a:bodyPr/>
          <a:lstStyle/>
          <a:p>
            <a:r>
              <a:rPr lang="en-US" dirty="0" smtClean="0"/>
              <a:t>City of Bloomington, IN</a:t>
            </a:r>
            <a:endParaRPr lang="en-US" dirty="0"/>
          </a:p>
        </p:txBody>
      </p:sp>
      <p:graphicFrame>
        <p:nvGraphicFramePr>
          <p:cNvPr id="28" name="Content Placeholder 27"/>
          <p:cNvGraphicFramePr>
            <a:graphicFrameLocks noGrp="1"/>
          </p:cNvGraphicFramePr>
          <p:nvPr>
            <p:ph sz="half" idx="2"/>
            <p:extLst>
              <p:ext uri="{D42A27DB-BD31-4B8C-83A1-F6EECF244321}">
                <p14:modId xmlns:p14="http://schemas.microsoft.com/office/powerpoint/2010/main" val="3475502025"/>
              </p:ext>
            </p:extLst>
          </p:nvPr>
        </p:nvGraphicFramePr>
        <p:xfrm>
          <a:off x="116478" y="783443"/>
          <a:ext cx="8938470" cy="5674842"/>
        </p:xfrm>
        <a:graphic>
          <a:graphicData uri="http://schemas.openxmlformats.org/drawingml/2006/table">
            <a:tbl>
              <a:tblPr firstRow="1" bandRow="1">
                <a:tableStyleId>{5C22544A-7EE6-4342-B048-85BDC9FD1C3A}</a:tableStyleId>
              </a:tblPr>
              <a:tblGrid>
                <a:gridCol w="2062078"/>
                <a:gridCol w="6876392"/>
              </a:tblGrid>
              <a:tr h="294137">
                <a:tc>
                  <a:txBody>
                    <a:bodyPr/>
                    <a:lstStyle/>
                    <a:p>
                      <a:pPr algn="l"/>
                      <a:r>
                        <a:rPr lang="en-US" sz="900" dirty="0" smtClean="0"/>
                        <a:t>Inquiry Category</a:t>
                      </a:r>
                      <a:endParaRPr lang="en-US" sz="900" dirty="0"/>
                    </a:p>
                  </a:txBody>
                  <a:tcPr/>
                </a:tc>
                <a:tc>
                  <a:txBody>
                    <a:bodyPr/>
                    <a:lstStyle/>
                    <a:p>
                      <a:pPr algn="l"/>
                      <a:r>
                        <a:rPr lang="en-US" sz="900" dirty="0" smtClean="0"/>
                        <a:t>Main Response Points</a:t>
                      </a:r>
                      <a:endParaRPr lang="en-US" sz="900" dirty="0"/>
                    </a:p>
                  </a:txBody>
                  <a:tcPr/>
                </a:tc>
              </a:tr>
              <a:tr h="1026823">
                <a:tc>
                  <a:txBody>
                    <a:bodyPr/>
                    <a:lstStyle/>
                    <a:p>
                      <a:pPr marL="171450" indent="-171450">
                        <a:buFont typeface="Arial"/>
                        <a:buChar char="•"/>
                      </a:pPr>
                      <a:r>
                        <a:rPr lang="en-US" sz="900" i="1" dirty="0" smtClean="0"/>
                        <a:t>Primary area of interest in CT</a:t>
                      </a:r>
                    </a:p>
                    <a:p>
                      <a:pPr marL="171450" indent="-171450">
                        <a:buFont typeface="Arial"/>
                        <a:buChar char="•"/>
                      </a:pPr>
                      <a:r>
                        <a:rPr lang="en-US" sz="900" i="1" dirty="0" smtClean="0"/>
                        <a:t>Most useful application(s) in your city</a:t>
                      </a:r>
                      <a:endParaRPr lang="en-US" sz="900" i="1" dirty="0"/>
                    </a:p>
                  </a:txBody>
                  <a:tcPr/>
                </a:tc>
                <a:tc>
                  <a:txBody>
                    <a:bodyPr/>
                    <a:lstStyle/>
                    <a:p>
                      <a:pPr marL="171450" indent="-171450">
                        <a:buFont typeface="Arial"/>
                        <a:buChar char="•"/>
                      </a:pPr>
                      <a:r>
                        <a:rPr lang="en-US" sz="900" dirty="0" smtClean="0"/>
                        <a:t>For the past 4 years, have been engaged with Code for America (leading advocates for the nexus of government and civic tech). They </a:t>
                      </a:r>
                      <a:r>
                        <a:rPr lang="en-US" sz="900" b="1" dirty="0" smtClean="0"/>
                        <a:t>haven’t been a CFA city due to cost, but have good connections with them around citizen reporting </a:t>
                      </a:r>
                      <a:r>
                        <a:rPr lang="en-US" sz="900" dirty="0" smtClean="0"/>
                        <a:t>tools and government data flow (</a:t>
                      </a:r>
                      <a:r>
                        <a:rPr lang="en-US" sz="900" dirty="0" err="1" smtClean="0"/>
                        <a:t>i.e</a:t>
                      </a:r>
                      <a:r>
                        <a:rPr lang="en-US" sz="900" dirty="0" smtClean="0"/>
                        <a:t>, Open311). </a:t>
                      </a:r>
                    </a:p>
                    <a:p>
                      <a:pPr marL="171450" indent="-171450">
                        <a:buFont typeface="Arial"/>
                        <a:buChar char="•"/>
                      </a:pPr>
                      <a:r>
                        <a:rPr lang="en-US" sz="900" dirty="0" smtClean="0"/>
                        <a:t>Has </a:t>
                      </a:r>
                      <a:r>
                        <a:rPr lang="en-US" sz="900" b="1" dirty="0" smtClean="0"/>
                        <a:t>open source Apps that collaboratively developed with other governments</a:t>
                      </a:r>
                      <a:r>
                        <a:rPr lang="en-US" sz="900" dirty="0" smtClean="0"/>
                        <a:t> (the city has stewarded the tools from the beginning). Did Google Summer of Code for 2 years and have had 6 students working on with them on tech solutions to public issues. (</a:t>
                      </a:r>
                      <a:r>
                        <a:rPr lang="en-US" sz="900" b="1" dirty="0" smtClean="0"/>
                        <a:t>Google Summer of Code</a:t>
                      </a:r>
                      <a:r>
                        <a:rPr lang="en-US" sz="900" dirty="0" smtClean="0"/>
                        <a:t>: open source, defines projects, students pitch to organization projects that dovetail interests) </a:t>
                      </a:r>
                      <a:r>
                        <a:rPr lang="en-US" sz="900" dirty="0" smtClean="0">
                          <a:hlinkClick r:id="rId2"/>
                        </a:rPr>
                        <a:t>https://developers.google.com/open-source/soc/?csw=1</a:t>
                      </a:r>
                      <a:r>
                        <a:rPr lang="en-US" sz="900" dirty="0" smtClean="0"/>
                        <a:t>)</a:t>
                      </a:r>
                    </a:p>
                  </a:txBody>
                  <a:tcPr/>
                </a:tc>
              </a:tr>
              <a:tr h="1026823">
                <a:tc>
                  <a:txBody>
                    <a:bodyPr/>
                    <a:lstStyle/>
                    <a:p>
                      <a:pPr marL="171450" indent="-171450">
                        <a:buFont typeface="Arial"/>
                        <a:buChar char="•"/>
                      </a:pPr>
                      <a:r>
                        <a:rPr lang="en-US" sz="900" i="1" dirty="0" smtClean="0"/>
                        <a:t>Involvement in the Smart City / CT space</a:t>
                      </a:r>
                    </a:p>
                    <a:p>
                      <a:pPr marL="171450" indent="-171450">
                        <a:buFont typeface="Arial"/>
                        <a:buChar char="•"/>
                      </a:pPr>
                      <a:r>
                        <a:rPr lang="en-US" sz="900" i="1" dirty="0" smtClean="0"/>
                        <a:t>Engaging with tech community</a:t>
                      </a:r>
                      <a:endParaRPr lang="en-US" sz="900" i="1" dirty="0"/>
                    </a:p>
                  </a:txBody>
                  <a:tcPr/>
                </a:tc>
                <a:tc>
                  <a:txBody>
                    <a:bodyPr/>
                    <a:lstStyle/>
                    <a:p>
                      <a:pPr marL="171450" indent="-171450">
                        <a:buFont typeface="Arial"/>
                        <a:buChar char="•"/>
                      </a:pPr>
                      <a:r>
                        <a:rPr lang="en-US" sz="900" b="1" dirty="0" smtClean="0"/>
                        <a:t>Developed an open platform that any city can adopt </a:t>
                      </a:r>
                      <a:r>
                        <a:rPr lang="en-US" sz="900" dirty="0" smtClean="0"/>
                        <a:t>(Columbus, OH and Peoria, IL are using it, for example);</a:t>
                      </a:r>
                      <a:r>
                        <a:rPr lang="en-US" sz="900" baseline="0" dirty="0" smtClean="0"/>
                        <a:t> </a:t>
                      </a:r>
                      <a:r>
                        <a:rPr lang="en-US" sz="900" dirty="0" smtClean="0"/>
                        <a:t>their </a:t>
                      </a:r>
                      <a:r>
                        <a:rPr lang="en-US" sz="900" b="0" dirty="0" smtClean="0"/>
                        <a:t>view is that it’s generic open source, and available</a:t>
                      </a:r>
                      <a:r>
                        <a:rPr lang="en-US" sz="900" b="0" baseline="0" dirty="0" smtClean="0"/>
                        <a:t> </a:t>
                      </a:r>
                      <a:r>
                        <a:rPr lang="en-US" sz="900" dirty="0" smtClean="0"/>
                        <a:t>on the City’s </a:t>
                      </a:r>
                      <a:r>
                        <a:rPr lang="en-US" sz="900" dirty="0" err="1" smtClean="0"/>
                        <a:t>GitHub</a:t>
                      </a:r>
                      <a:r>
                        <a:rPr lang="en-US" sz="900" dirty="0" smtClean="0"/>
                        <a:t> page: </a:t>
                      </a:r>
                      <a:r>
                        <a:rPr lang="en-US" sz="900" dirty="0" smtClean="0">
                          <a:hlinkClick r:id="rId3"/>
                        </a:rPr>
                        <a:t>https://github.com/city-of-bloomington</a:t>
                      </a:r>
                      <a:r>
                        <a:rPr lang="en-US" sz="900" dirty="0" smtClean="0"/>
                        <a:t>.</a:t>
                      </a:r>
                    </a:p>
                    <a:p>
                      <a:pPr marL="171450" indent="-171450">
                        <a:buFont typeface="Arial"/>
                        <a:buChar char="•"/>
                      </a:pPr>
                      <a:r>
                        <a:rPr lang="en-US" sz="900" dirty="0" smtClean="0"/>
                        <a:t>Good </a:t>
                      </a:r>
                      <a:r>
                        <a:rPr lang="en-US" sz="900" b="1" dirty="0" smtClean="0"/>
                        <a:t>peer relationships </a:t>
                      </a:r>
                      <a:r>
                        <a:rPr lang="en-US" sz="900" dirty="0" smtClean="0"/>
                        <a:t>between the tech community within the City of Bloomington</a:t>
                      </a:r>
                    </a:p>
                    <a:p>
                      <a:pPr marL="171450" indent="-171450">
                        <a:buFont typeface="Arial"/>
                        <a:buChar char="•"/>
                      </a:pPr>
                      <a:r>
                        <a:rPr lang="en-US" sz="900" dirty="0" smtClean="0"/>
                        <a:t>The </a:t>
                      </a:r>
                      <a:r>
                        <a:rPr lang="en-US" sz="900" b="1" dirty="0" smtClean="0"/>
                        <a:t>City has sponsored a number of events </a:t>
                      </a:r>
                      <a:r>
                        <a:rPr lang="en-US" sz="900" dirty="0" smtClean="0"/>
                        <a:t>(The Combine, for example). There are things the City can do to promote civic tech development, but there is mutual public and private leadership, with city policies being driven in part by tech community (esp. the new Certified Tech Park), and then the tech community being informed by the city. Bloomington Tech Partnership: </a:t>
                      </a:r>
                      <a:r>
                        <a:rPr lang="en-US" sz="900" dirty="0" smtClean="0">
                          <a:hlinkClick r:id="rId4"/>
                        </a:rPr>
                        <a:t>http://bloomingtontech.com</a:t>
                      </a:r>
                      <a:endParaRPr lang="en-US" sz="900" dirty="0" smtClean="0"/>
                    </a:p>
                  </a:txBody>
                  <a:tcPr/>
                </a:tc>
              </a:tr>
              <a:tr h="892890">
                <a:tc>
                  <a:txBody>
                    <a:bodyPr/>
                    <a:lstStyle/>
                    <a:p>
                      <a:pPr marL="171450" indent="-171450">
                        <a:buFont typeface="Arial"/>
                        <a:buChar char="•"/>
                      </a:pPr>
                      <a:r>
                        <a:rPr lang="en-US" sz="900" i="1" dirty="0" smtClean="0"/>
                        <a:t>Challenges </a:t>
                      </a:r>
                    </a:p>
                    <a:p>
                      <a:pPr marL="171450" indent="-171450">
                        <a:buFont typeface="Arial"/>
                        <a:buChar char="•"/>
                      </a:pPr>
                      <a:r>
                        <a:rPr lang="en-US" sz="900" i="1" dirty="0" smtClean="0"/>
                        <a:t>Who defines / drives them</a:t>
                      </a:r>
                    </a:p>
                    <a:p>
                      <a:pPr marL="171450" indent="-171450">
                        <a:buFont typeface="Arial"/>
                        <a:buChar char="•"/>
                      </a:pPr>
                      <a:r>
                        <a:rPr lang="en-US" sz="900" i="1" dirty="0" smtClean="0"/>
                        <a:t>Ownership, open data, and long term funding</a:t>
                      </a:r>
                    </a:p>
                    <a:p>
                      <a:pPr marL="171450" indent="-171450">
                        <a:buFont typeface="Arial"/>
                        <a:buChar char="•"/>
                      </a:pPr>
                      <a:r>
                        <a:rPr lang="en-US" sz="900" i="1" dirty="0" smtClean="0"/>
                        <a:t>Funding sources / models</a:t>
                      </a:r>
                      <a:endParaRPr lang="en-US" sz="900" i="1" dirty="0"/>
                    </a:p>
                  </a:txBody>
                  <a:tcPr/>
                </a:tc>
                <a:tc>
                  <a:txBody>
                    <a:bodyPr/>
                    <a:lstStyle/>
                    <a:p>
                      <a:pPr marL="171450" indent="-171450">
                        <a:buFont typeface="Arial"/>
                        <a:buChar char="•"/>
                      </a:pPr>
                      <a:r>
                        <a:rPr lang="en-US" sz="900" dirty="0" smtClean="0"/>
                        <a:t>There is an advisory group that meets on a monthly basis; it’s a sharing process. There are </a:t>
                      </a:r>
                      <a:r>
                        <a:rPr lang="en-US" sz="900" b="1" dirty="0" smtClean="0"/>
                        <a:t>areas of broad agreement on challenges everyone wants to see addressed but nothing is formal or ratified</a:t>
                      </a:r>
                      <a:r>
                        <a:rPr lang="en-US" sz="900" dirty="0" smtClean="0"/>
                        <a:t>. It’s a fluid, moving process that evolved organically in some part because of the people that are involved. There is mutual interest / communication </a:t>
                      </a:r>
                    </a:p>
                    <a:p>
                      <a:pPr marL="171450" indent="-171450">
                        <a:buFont typeface="Arial"/>
                        <a:buChar char="•"/>
                      </a:pPr>
                      <a:r>
                        <a:rPr lang="en-US" sz="900" dirty="0" smtClean="0"/>
                        <a:t>Ownership has come up with the Rent Rocket process; The team wants to get to a point where it’s developed, and then deal with the long-term maintenance questions. This is a perennial question with Civic Tech – </a:t>
                      </a:r>
                      <a:r>
                        <a:rPr lang="en-US" sz="900" b="1" dirty="0" smtClean="0"/>
                        <a:t>how do you make a project into a program</a:t>
                      </a:r>
                      <a:r>
                        <a:rPr lang="en-US" sz="900" dirty="0" smtClean="0"/>
                        <a:t>? The same maintenance issues have happened across dozens of city IT initiatives</a:t>
                      </a:r>
                    </a:p>
                  </a:txBody>
                  <a:tcPr/>
                </a:tc>
              </a:tr>
              <a:tr h="625023">
                <a:tc>
                  <a:txBody>
                    <a:bodyPr/>
                    <a:lstStyle/>
                    <a:p>
                      <a:pPr marL="171450" indent="-171450">
                        <a:buFont typeface="Arial"/>
                        <a:buChar char="•"/>
                      </a:pPr>
                      <a:r>
                        <a:rPr lang="en-US" sz="900" i="1" dirty="0" smtClean="0"/>
                        <a:t>Use of smart / civic tech to meet sustainability goals</a:t>
                      </a:r>
                    </a:p>
                    <a:p>
                      <a:pPr marL="171450" indent="-171450">
                        <a:buFont typeface="Arial"/>
                        <a:buChar char="•"/>
                      </a:pPr>
                      <a:r>
                        <a:rPr lang="en-US" sz="900" i="1" dirty="0" smtClean="0"/>
                        <a:t>Data collection</a:t>
                      </a:r>
                      <a:endParaRPr lang="en-US" sz="900" i="1" dirty="0"/>
                    </a:p>
                  </a:txBody>
                  <a:tcPr/>
                </a:tc>
                <a:tc>
                  <a:txBody>
                    <a:bodyPr/>
                    <a:lstStyle/>
                    <a:p>
                      <a:pPr marL="171450" indent="-171450">
                        <a:buFont typeface="Arial"/>
                        <a:buChar char="•"/>
                      </a:pPr>
                      <a:r>
                        <a:rPr lang="en-US" sz="900" dirty="0" smtClean="0"/>
                        <a:t>Civic Tech could be used to meet sustainability goals down the road, but Jacqui doesn’t see this as being a regular part of her job. </a:t>
                      </a:r>
                      <a:r>
                        <a:rPr lang="en-US" sz="900" b="1" dirty="0" smtClean="0"/>
                        <a:t>There is a huge challenge from a community-planning standpoint when you have black holes of data (like utility data, for instance) and you don’t have the chance to do policy development around it</a:t>
                      </a:r>
                      <a:r>
                        <a:rPr lang="en-US" sz="900" dirty="0" smtClean="0"/>
                        <a:t>. Is there a way to aggregate information from a community-needs based approach?</a:t>
                      </a:r>
                    </a:p>
                  </a:txBody>
                  <a:tcPr/>
                </a:tc>
              </a:tr>
              <a:tr h="357156">
                <a:tc>
                  <a:txBody>
                    <a:bodyPr/>
                    <a:lstStyle/>
                    <a:p>
                      <a:pPr marL="171450" indent="-171450">
                        <a:buFont typeface="Arial"/>
                        <a:buChar char="•"/>
                      </a:pPr>
                      <a:r>
                        <a:rPr lang="en-US" sz="900" i="1" dirty="0" smtClean="0"/>
                        <a:t>USDN role</a:t>
                      </a:r>
                      <a:endParaRPr lang="en-US" sz="900" i="1" dirty="0"/>
                    </a:p>
                  </a:txBody>
                  <a:tcPr/>
                </a:tc>
                <a:tc>
                  <a:txBody>
                    <a:bodyPr/>
                    <a:lstStyle/>
                    <a:p>
                      <a:pPr marL="171450" indent="-171450">
                        <a:buFont typeface="Arial"/>
                        <a:buChar char="•"/>
                      </a:pPr>
                      <a:r>
                        <a:rPr lang="en-US" sz="900" b="1" dirty="0" smtClean="0"/>
                        <a:t>ID where the market’s not responding, and then use the membership to promote those areas for exploration</a:t>
                      </a:r>
                      <a:r>
                        <a:rPr lang="en-US" sz="900" dirty="0" smtClean="0"/>
                        <a:t>:</a:t>
                      </a:r>
                      <a:r>
                        <a:rPr lang="en-US" sz="900" baseline="0" dirty="0" smtClean="0"/>
                        <a:t> </a:t>
                      </a:r>
                      <a:r>
                        <a:rPr lang="en-US" sz="900" dirty="0" smtClean="0"/>
                        <a:t>see a definite role for USDN here. USDN can </a:t>
                      </a:r>
                      <a:r>
                        <a:rPr lang="en-US" sz="900" b="1" dirty="0" smtClean="0"/>
                        <a:t>help civic tech become more accessible </a:t>
                      </a:r>
                      <a:r>
                        <a:rPr lang="en-US" sz="900" dirty="0" smtClean="0"/>
                        <a:t>to sustainability directors</a:t>
                      </a:r>
                      <a:endParaRPr lang="en-US" sz="900" dirty="0"/>
                    </a:p>
                  </a:txBody>
                  <a:tcPr/>
                </a:tc>
              </a:tr>
              <a:tr h="358471">
                <a:tc>
                  <a:txBody>
                    <a:bodyPr/>
                    <a:lstStyle/>
                    <a:p>
                      <a:pPr marL="171450" indent="-171450">
                        <a:buFont typeface="Arial"/>
                        <a:buChar char="•"/>
                      </a:pPr>
                      <a:r>
                        <a:rPr lang="en-US" sz="900" i="1" dirty="0" smtClean="0"/>
                        <a:t>Partnership opportunities</a:t>
                      </a:r>
                      <a:endParaRPr lang="en-US" sz="900" i="1" dirty="0"/>
                    </a:p>
                  </a:txBody>
                  <a:tcPr/>
                </a:tc>
                <a:tc>
                  <a:txBody>
                    <a:bodyPr/>
                    <a:lstStyle/>
                    <a:p>
                      <a:pPr marL="171450" indent="-171450">
                        <a:buFont typeface="Arial"/>
                        <a:buChar char="•"/>
                      </a:pPr>
                      <a:r>
                        <a:rPr lang="en-US" sz="900" dirty="0" smtClean="0"/>
                        <a:t>A more </a:t>
                      </a:r>
                      <a:r>
                        <a:rPr lang="en-US" sz="900" b="1" dirty="0" smtClean="0"/>
                        <a:t>formal interaction with a partner like Code for America </a:t>
                      </a:r>
                      <a:r>
                        <a:rPr lang="en-US" sz="900" dirty="0" smtClean="0"/>
                        <a:t>would be interesting for USDN to explore – the ability for cities as a conglomerate to mobilize the tech sector</a:t>
                      </a:r>
                      <a:endParaRPr lang="en-US" sz="900" dirty="0"/>
                    </a:p>
                  </a:txBody>
                  <a:tcPr/>
                </a:tc>
              </a:tr>
              <a:tr h="246377">
                <a:tc>
                  <a:txBody>
                    <a:bodyPr/>
                    <a:lstStyle/>
                    <a:p>
                      <a:pPr marL="171450" indent="-171450">
                        <a:buFont typeface="Arial"/>
                        <a:buChar char="•"/>
                      </a:pPr>
                      <a:r>
                        <a:rPr lang="en-US" sz="900" i="1" dirty="0" smtClean="0"/>
                        <a:t>Interest in partnering</a:t>
                      </a:r>
                      <a:endParaRPr lang="en-US" sz="900" i="1" dirty="0"/>
                    </a:p>
                  </a:txBody>
                  <a:tcPr/>
                </a:tc>
                <a:tc>
                  <a:txBody>
                    <a:bodyPr/>
                    <a:lstStyle/>
                    <a:p>
                      <a:pPr marL="171450" indent="-171450">
                        <a:buFont typeface="Arial"/>
                        <a:buChar char="•"/>
                      </a:pPr>
                      <a:r>
                        <a:rPr lang="en-US" sz="900" dirty="0" smtClean="0"/>
                        <a:t>Yes, to explore how to make civic hacking and application development sustainable. There is strength in numbers</a:t>
                      </a:r>
                      <a:endParaRPr lang="en-US" sz="900" dirty="0"/>
                    </a:p>
                  </a:txBody>
                  <a:tcPr/>
                </a:tc>
              </a:tr>
              <a:tr h="745209">
                <a:tc>
                  <a:txBody>
                    <a:bodyPr/>
                    <a:lstStyle/>
                    <a:p>
                      <a:pPr marL="171450" indent="-171450">
                        <a:buFont typeface="Arial"/>
                        <a:buChar char="•"/>
                      </a:pPr>
                      <a:r>
                        <a:rPr lang="en-US" sz="900" i="1" dirty="0" smtClean="0"/>
                        <a:t>Critical areas where the market is not meeting needs</a:t>
                      </a:r>
                    </a:p>
                    <a:p>
                      <a:pPr marL="171450" indent="-171450">
                        <a:buFont typeface="Arial"/>
                        <a:buChar char="•"/>
                      </a:pPr>
                      <a:r>
                        <a:rPr lang="en-US" sz="900" i="1" dirty="0" smtClean="0"/>
                        <a:t>Success with open data and /or accessing utility data</a:t>
                      </a:r>
                      <a:endParaRPr lang="en-US" sz="900" i="1" dirty="0"/>
                    </a:p>
                  </a:txBody>
                  <a:tcPr/>
                </a:tc>
                <a:tc>
                  <a:txBody>
                    <a:bodyPr/>
                    <a:lstStyle/>
                    <a:p>
                      <a:pPr marL="171450" indent="-171450">
                        <a:buFont typeface="Arial"/>
                        <a:buChar char="•"/>
                      </a:pPr>
                      <a:r>
                        <a:rPr lang="en-US" sz="900" dirty="0" smtClean="0"/>
                        <a:t>There is a reason why Rent Rocket hasn’t been done before. It’s hard. There is an ongoing set of challenges – you have to first prove the concept works: </a:t>
                      </a:r>
                      <a:r>
                        <a:rPr lang="en-US" sz="900" b="1" dirty="0" smtClean="0"/>
                        <a:t>trying crowdsourcing as opposed to begging for utility data sets </a:t>
                      </a:r>
                      <a:r>
                        <a:rPr lang="en-US" sz="900" dirty="0" smtClean="0"/>
                        <a:t>ready made</a:t>
                      </a:r>
                    </a:p>
                    <a:p>
                      <a:pPr marL="171450" indent="-171450">
                        <a:buFont typeface="Arial"/>
                        <a:buChar char="•"/>
                      </a:pPr>
                      <a:r>
                        <a:rPr lang="en-US" sz="900" dirty="0" smtClean="0"/>
                        <a:t>The topic of data sharing is </a:t>
                      </a:r>
                      <a:r>
                        <a:rPr lang="en-US" sz="900" b="0" dirty="0" smtClean="0"/>
                        <a:t>interesting because we blindly </a:t>
                      </a:r>
                      <a:r>
                        <a:rPr lang="en-US" sz="900" dirty="0" smtClean="0"/>
                        <a:t>accept it on our phones, but fear the areas where the data came with the precedence of privacy (health, utilities, etc.). </a:t>
                      </a:r>
                      <a:r>
                        <a:rPr lang="en-US" sz="900" dirty="0" err="1" smtClean="0"/>
                        <a:t>RentRocket</a:t>
                      </a:r>
                      <a:r>
                        <a:rPr lang="en-US" sz="900" baseline="0" dirty="0" smtClean="0"/>
                        <a:t> is trying to overcome this. </a:t>
                      </a:r>
                      <a:endParaRPr lang="en-US" sz="900" dirty="0" smtClean="0"/>
                    </a:p>
                  </a:txBody>
                  <a:tcPr/>
                </a:tc>
              </a:tr>
            </a:tbl>
          </a:graphicData>
        </a:graphic>
      </p:graphicFrame>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dirty="0" smtClean="0"/>
              <a:t>USDN Civic Technology Scan</a:t>
            </a:r>
            <a:endParaRPr lang="en-US" dirty="0"/>
          </a:p>
        </p:txBody>
      </p:sp>
      <p:sp>
        <p:nvSpPr>
          <p:cNvPr id="9" name="Slide Number Placeholder 8"/>
          <p:cNvSpPr>
            <a:spLocks noGrp="1"/>
          </p:cNvSpPr>
          <p:nvPr>
            <p:ph type="sldNum" sz="quarter" idx="12"/>
          </p:nvPr>
        </p:nvSpPr>
        <p:spPr/>
        <p:txBody>
          <a:bodyPr/>
          <a:lstStyle/>
          <a:p>
            <a:fld id="{D6CC888B-D9F9-4E54-B722-F151A9F45E95}" type="slidenum">
              <a:rPr lang="en-US" smtClean="0"/>
              <a:t>7</a:t>
            </a:fld>
            <a:endParaRPr lang="en-US"/>
          </a:p>
        </p:txBody>
      </p:sp>
      <p:pic>
        <p:nvPicPr>
          <p:cNvPr id="3" name="Content Placeholder 2"/>
          <p:cNvPicPr>
            <a:picLocks noGrp="1" noChangeAspect="1"/>
          </p:cNvPicPr>
          <p:nvPr>
            <p:ph sz="half" idx="1"/>
          </p:nvPr>
        </p:nvPicPr>
        <p:blipFill>
          <a:blip r:embed="rId5"/>
          <a:srcRect l="9085" r="9085"/>
          <a:stretch>
            <a:fillRect/>
          </a:stretch>
        </p:blipFill>
        <p:spPr>
          <a:xfrm>
            <a:off x="329140" y="126751"/>
            <a:ext cx="492126" cy="601445"/>
          </a:xfrm>
        </p:spPr>
      </p:pic>
    </p:spTree>
    <p:extLst>
      <p:ext uri="{BB962C8B-B14F-4D97-AF65-F5344CB8AC3E}">
        <p14:creationId xmlns:p14="http://schemas.microsoft.com/office/powerpoint/2010/main" val="5992077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a:xfrm>
            <a:off x="949892" y="65433"/>
            <a:ext cx="5503370" cy="584540"/>
          </a:xfrm>
        </p:spPr>
        <p:txBody>
          <a:bodyPr/>
          <a:lstStyle/>
          <a:p>
            <a:r>
              <a:rPr lang="en-US" dirty="0" smtClean="0"/>
              <a:t>City of Chicago, IL</a:t>
            </a:r>
            <a:endParaRPr lang="en-US" dirty="0"/>
          </a:p>
        </p:txBody>
      </p:sp>
      <p:graphicFrame>
        <p:nvGraphicFramePr>
          <p:cNvPr id="28" name="Content Placeholder 27"/>
          <p:cNvGraphicFramePr>
            <a:graphicFrameLocks noGrp="1"/>
          </p:cNvGraphicFramePr>
          <p:nvPr>
            <p:ph sz="half" idx="2"/>
            <p:extLst>
              <p:ext uri="{D42A27DB-BD31-4B8C-83A1-F6EECF244321}">
                <p14:modId xmlns:p14="http://schemas.microsoft.com/office/powerpoint/2010/main" val="2703142938"/>
              </p:ext>
            </p:extLst>
          </p:nvPr>
        </p:nvGraphicFramePr>
        <p:xfrm>
          <a:off x="116478" y="693185"/>
          <a:ext cx="8938470" cy="5771299"/>
        </p:xfrm>
        <a:graphic>
          <a:graphicData uri="http://schemas.openxmlformats.org/drawingml/2006/table">
            <a:tbl>
              <a:tblPr firstRow="1" bandRow="1">
                <a:tableStyleId>{5C22544A-7EE6-4342-B048-85BDC9FD1C3A}</a:tableStyleId>
              </a:tblPr>
              <a:tblGrid>
                <a:gridCol w="2062078"/>
                <a:gridCol w="6876392"/>
              </a:tblGrid>
              <a:tr h="282738">
                <a:tc>
                  <a:txBody>
                    <a:bodyPr/>
                    <a:lstStyle/>
                    <a:p>
                      <a:pPr algn="l"/>
                      <a:r>
                        <a:rPr lang="en-US" sz="900" dirty="0" smtClean="0"/>
                        <a:t>Inquiry Category</a:t>
                      </a:r>
                      <a:endParaRPr lang="en-US" sz="900" dirty="0"/>
                    </a:p>
                  </a:txBody>
                  <a:tcPr/>
                </a:tc>
                <a:tc>
                  <a:txBody>
                    <a:bodyPr/>
                    <a:lstStyle/>
                    <a:p>
                      <a:pPr algn="l"/>
                      <a:r>
                        <a:rPr lang="en-US" sz="900" dirty="0" smtClean="0"/>
                        <a:t>Main Response Points</a:t>
                      </a:r>
                      <a:endParaRPr lang="en-US" sz="900" dirty="0"/>
                    </a:p>
                  </a:txBody>
                  <a:tcPr/>
                </a:tc>
              </a:tr>
              <a:tr h="757474">
                <a:tc>
                  <a:txBody>
                    <a:bodyPr/>
                    <a:lstStyle/>
                    <a:p>
                      <a:pPr marL="171450" indent="-171450">
                        <a:buFont typeface="Arial"/>
                        <a:buChar char="•"/>
                      </a:pPr>
                      <a:r>
                        <a:rPr lang="en-US" sz="900" i="1" dirty="0" smtClean="0"/>
                        <a:t>Primary area of interest in CT</a:t>
                      </a:r>
                    </a:p>
                    <a:p>
                      <a:pPr marL="171450" indent="-171450">
                        <a:buFont typeface="Arial"/>
                        <a:buChar char="•"/>
                      </a:pPr>
                      <a:r>
                        <a:rPr lang="en-US" sz="900" i="1" dirty="0" smtClean="0"/>
                        <a:t>Most useful application(s) in your city</a:t>
                      </a:r>
                      <a:endParaRPr lang="en-US" sz="900" i="1" dirty="0"/>
                    </a:p>
                  </a:txBody>
                  <a:tcPr/>
                </a:tc>
                <a:tc>
                  <a:txBody>
                    <a:bodyPr/>
                    <a:lstStyle/>
                    <a:p>
                      <a:pPr marL="171450" indent="-171450">
                        <a:buFont typeface="Arial"/>
                        <a:buChar char="•"/>
                      </a:pPr>
                      <a:r>
                        <a:rPr lang="en-US" sz="900" dirty="0" smtClean="0"/>
                        <a:t>2012 – sustainability was underway but was a nascent community; not the focus. The Civic Tech community sprang from journalists, who wanted </a:t>
                      </a:r>
                      <a:r>
                        <a:rPr lang="en-US" sz="900" b="1" dirty="0" smtClean="0"/>
                        <a:t>transparency through access to city data </a:t>
                      </a:r>
                      <a:r>
                        <a:rPr lang="en-US" sz="900" dirty="0" smtClean="0"/>
                        <a:t>– so they can tell their own story that’s interesting to the community. The tech community grew from that as well as students. The city looked for opportunities around the sustainability initiative to galvanize technology use; the Benchmarking ordinance, for example</a:t>
                      </a:r>
                      <a:r>
                        <a:rPr lang="en-US" sz="900" b="1" dirty="0" smtClean="0"/>
                        <a:t>: the data portal still is shows energy consumption by census block</a:t>
                      </a:r>
                      <a:r>
                        <a:rPr lang="en-US" sz="900" dirty="0" smtClean="0"/>
                        <a:t>, which is the only one of its kind in the nation</a:t>
                      </a:r>
                    </a:p>
                  </a:txBody>
                  <a:tcPr/>
                </a:tc>
              </a:tr>
              <a:tr h="891146">
                <a:tc>
                  <a:txBody>
                    <a:bodyPr/>
                    <a:lstStyle/>
                    <a:p>
                      <a:pPr marL="171450" indent="-171450">
                        <a:buFont typeface="Arial"/>
                        <a:buChar char="•"/>
                      </a:pPr>
                      <a:r>
                        <a:rPr lang="en-US" sz="900" i="1" dirty="0" smtClean="0"/>
                        <a:t>Involvement in the Smart City / CT space</a:t>
                      </a:r>
                    </a:p>
                    <a:p>
                      <a:pPr marL="171450" indent="-171450">
                        <a:buFont typeface="Arial"/>
                        <a:buChar char="•"/>
                      </a:pPr>
                      <a:r>
                        <a:rPr lang="en-US" sz="900" i="1" dirty="0" smtClean="0"/>
                        <a:t>Engaging with tech community</a:t>
                      </a:r>
                      <a:endParaRPr lang="en-US" sz="900" i="1" dirty="0"/>
                    </a:p>
                  </a:txBody>
                  <a:tcPr/>
                </a:tc>
                <a:tc>
                  <a:txBody>
                    <a:bodyPr/>
                    <a:lstStyle/>
                    <a:p>
                      <a:pPr marL="171450" indent="-171450">
                        <a:buFont typeface="Arial"/>
                        <a:buChar char="•"/>
                      </a:pPr>
                      <a:r>
                        <a:rPr lang="en-US" sz="900" dirty="0" smtClean="0"/>
                        <a:t>Chicago Community Trust is based in Chicago and provides grant funding / investment opportunities; Mayor Manual focuses on technology to grow the economy. Smart Chicago Collaborative: </a:t>
                      </a:r>
                      <a:r>
                        <a:rPr lang="en-US" sz="900" dirty="0" smtClean="0">
                          <a:hlinkClick r:id="rId2"/>
                        </a:rPr>
                        <a:t>http://www.smartchicagocollaborative.org</a:t>
                      </a:r>
                      <a:r>
                        <a:rPr lang="en-US" sz="900" baseline="0" dirty="0" smtClean="0"/>
                        <a:t> </a:t>
                      </a:r>
                      <a:r>
                        <a:rPr lang="en-US" sz="900" dirty="0" smtClean="0"/>
                        <a:t>creates an economic development initiate around civic tech. Hack nights and meet ups have been incredibly successful</a:t>
                      </a:r>
                    </a:p>
                    <a:p>
                      <a:pPr marL="171450" indent="-171450">
                        <a:buFont typeface="Arial"/>
                        <a:buChar char="•"/>
                      </a:pPr>
                      <a:r>
                        <a:rPr lang="en-US" sz="900" b="1" dirty="0" smtClean="0"/>
                        <a:t>Be very available, easily reachable, and engaged </a:t>
                      </a:r>
                      <a:r>
                        <a:rPr lang="en-US" sz="900" b="0" dirty="0" smtClean="0"/>
                        <a:t>in the civic tech ideas springing up </a:t>
                      </a:r>
                      <a:r>
                        <a:rPr lang="en-US" sz="900" dirty="0" smtClean="0"/>
                        <a:t>the community. The Administration set the bar that chief data officers follow: they are to be engaging with the civic tech community</a:t>
                      </a:r>
                      <a:r>
                        <a:rPr lang="en-US" sz="900" baseline="0" dirty="0" smtClean="0"/>
                        <a:t> - </a:t>
                      </a:r>
                      <a:r>
                        <a:rPr lang="en-US" sz="900" dirty="0" smtClean="0"/>
                        <a:t>talk with companies about procurement barriers.</a:t>
                      </a:r>
                      <a:r>
                        <a:rPr lang="en-US" sz="900" baseline="0" dirty="0" smtClean="0"/>
                        <a:t> If </a:t>
                      </a:r>
                      <a:r>
                        <a:rPr lang="en-US" sz="900" dirty="0" smtClean="0"/>
                        <a:t>someone is offering a unique service, it’s not hard to get a city contract</a:t>
                      </a:r>
                    </a:p>
                  </a:txBody>
                  <a:tcPr/>
                </a:tc>
              </a:tr>
              <a:tr h="891146">
                <a:tc>
                  <a:txBody>
                    <a:bodyPr/>
                    <a:lstStyle/>
                    <a:p>
                      <a:pPr marL="171450" indent="-171450">
                        <a:buFont typeface="Arial"/>
                        <a:buChar char="•"/>
                      </a:pPr>
                      <a:r>
                        <a:rPr lang="en-US" sz="900" i="1" dirty="0" smtClean="0"/>
                        <a:t>Challenges </a:t>
                      </a:r>
                    </a:p>
                    <a:p>
                      <a:pPr marL="171450" indent="-171450">
                        <a:buFont typeface="Arial"/>
                        <a:buChar char="•"/>
                      </a:pPr>
                      <a:r>
                        <a:rPr lang="en-US" sz="900" i="1" dirty="0" smtClean="0"/>
                        <a:t>Who defines / drives them</a:t>
                      </a:r>
                    </a:p>
                    <a:p>
                      <a:pPr marL="171450" indent="-171450">
                        <a:buFont typeface="Arial"/>
                        <a:buChar char="•"/>
                      </a:pPr>
                      <a:r>
                        <a:rPr lang="en-US" sz="900" i="1" dirty="0" smtClean="0"/>
                        <a:t>Ownership, open data, and long term funding</a:t>
                      </a:r>
                    </a:p>
                    <a:p>
                      <a:pPr marL="171450" indent="-171450">
                        <a:buFont typeface="Arial"/>
                        <a:buChar char="•"/>
                      </a:pPr>
                      <a:r>
                        <a:rPr lang="en-US" sz="900" i="1" dirty="0" smtClean="0"/>
                        <a:t>Funding sources / models</a:t>
                      </a:r>
                      <a:endParaRPr lang="en-US" sz="900" i="1" dirty="0"/>
                    </a:p>
                  </a:txBody>
                  <a:tcPr/>
                </a:tc>
                <a:tc>
                  <a:txBody>
                    <a:bodyPr/>
                    <a:lstStyle/>
                    <a:p>
                      <a:pPr marL="171450" indent="-171450">
                        <a:buFont typeface="Arial"/>
                        <a:buChar char="•"/>
                      </a:pPr>
                      <a:r>
                        <a:rPr lang="en-US" sz="900" dirty="0" smtClean="0"/>
                        <a:t>The city at first </a:t>
                      </a:r>
                      <a:r>
                        <a:rPr lang="en-US" sz="900" b="1" dirty="0" smtClean="0"/>
                        <a:t>just focused on civic tech for economic development and was open to everything</a:t>
                      </a:r>
                      <a:r>
                        <a:rPr lang="en-US" sz="900" dirty="0" smtClean="0"/>
                        <a:t>. Chicago Buildings is an example of a start up that was just for fun, and then a business model emerged around premium data offerings. </a:t>
                      </a:r>
                      <a:r>
                        <a:rPr lang="en-US" sz="900" dirty="0" err="1" smtClean="0"/>
                        <a:t>MyBuildingDoesn’tRecycle.org</a:t>
                      </a:r>
                      <a:r>
                        <a:rPr lang="en-US" sz="900" baseline="0" dirty="0" smtClean="0"/>
                        <a:t> </a:t>
                      </a:r>
                      <a:r>
                        <a:rPr lang="en-US" sz="900" dirty="0" smtClean="0"/>
                        <a:t>is a new one in sustainability. The community is self-directing, not city driven</a:t>
                      </a:r>
                    </a:p>
                    <a:p>
                      <a:pPr marL="171450" indent="-171450">
                        <a:buFont typeface="Arial"/>
                        <a:buChar char="•"/>
                      </a:pPr>
                      <a:r>
                        <a:rPr lang="en-US" sz="900" dirty="0" smtClean="0"/>
                        <a:t>Companies often solve their own problems in these areas – there are over 60 incubators across the city of Chicago, and they are able to get access to these </a:t>
                      </a:r>
                      <a:r>
                        <a:rPr lang="en-US" sz="900" b="1" dirty="0" smtClean="0"/>
                        <a:t>professional networks, which can help start-ups navigate ownership issues</a:t>
                      </a:r>
                      <a:r>
                        <a:rPr lang="en-US" sz="900" dirty="0" smtClean="0"/>
                        <a:t>, etc. Incubators, accelerates: look at the Open 500 that use open data. According to NYU, IL has the most start-ups</a:t>
                      </a:r>
                    </a:p>
                  </a:txBody>
                  <a:tcPr/>
                </a:tc>
              </a:tr>
              <a:tr h="520272">
                <a:tc>
                  <a:txBody>
                    <a:bodyPr/>
                    <a:lstStyle/>
                    <a:p>
                      <a:pPr marL="171450" indent="-171450">
                        <a:buFont typeface="Arial"/>
                        <a:buChar char="•"/>
                      </a:pPr>
                      <a:r>
                        <a:rPr lang="en-US" sz="900" i="1" dirty="0" smtClean="0"/>
                        <a:t>Use of smart / civic tech to meet sustainability goals</a:t>
                      </a:r>
                    </a:p>
                    <a:p>
                      <a:pPr marL="171450" indent="-171450">
                        <a:buFont typeface="Arial"/>
                        <a:buChar char="•"/>
                      </a:pPr>
                      <a:r>
                        <a:rPr lang="en-US" sz="900" i="1" dirty="0" smtClean="0"/>
                        <a:t>Data collection</a:t>
                      </a:r>
                      <a:endParaRPr lang="en-US" sz="900" i="1" dirty="0"/>
                    </a:p>
                  </a:txBody>
                  <a:tcPr/>
                </a:tc>
                <a:tc>
                  <a:txBody>
                    <a:bodyPr/>
                    <a:lstStyle/>
                    <a:p>
                      <a:pPr marL="171450" indent="-171450">
                        <a:buFont typeface="Arial"/>
                        <a:buChar char="•"/>
                      </a:pPr>
                      <a:r>
                        <a:rPr lang="en-US" sz="900" dirty="0" smtClean="0"/>
                        <a:t>There is a community organization that is trying to understand the </a:t>
                      </a:r>
                      <a:r>
                        <a:rPr lang="en-US" sz="900" b="1" dirty="0" smtClean="0"/>
                        <a:t>equity of bike lanes across the city of Chicago</a:t>
                      </a:r>
                      <a:r>
                        <a:rPr lang="en-US" sz="900" dirty="0" smtClean="0"/>
                        <a:t>, and the city is working with them on this. There is </a:t>
                      </a:r>
                      <a:r>
                        <a:rPr lang="en-US" sz="900" b="1" dirty="0" smtClean="0"/>
                        <a:t>a common bent around sustaina</a:t>
                      </a:r>
                      <a:r>
                        <a:rPr lang="en-US" sz="900" dirty="0" smtClean="0"/>
                        <a:t>bility. Northwestern University used a data set as a way to figure out why some neighborhoods had greater consumption patterns than others</a:t>
                      </a:r>
                    </a:p>
                  </a:txBody>
                  <a:tcPr/>
                </a:tc>
              </a:tr>
              <a:tr h="356458">
                <a:tc>
                  <a:txBody>
                    <a:bodyPr/>
                    <a:lstStyle/>
                    <a:p>
                      <a:pPr marL="171450" indent="-171450">
                        <a:buFont typeface="Arial"/>
                        <a:buChar char="•"/>
                      </a:pPr>
                      <a:r>
                        <a:rPr lang="en-US" sz="900" i="1" dirty="0" smtClean="0"/>
                        <a:t>USDN role</a:t>
                      </a:r>
                      <a:endParaRPr lang="en-US" sz="900" i="1" dirty="0"/>
                    </a:p>
                  </a:txBody>
                  <a:tcPr/>
                </a:tc>
                <a:tc>
                  <a:txBody>
                    <a:bodyPr/>
                    <a:lstStyle/>
                    <a:p>
                      <a:pPr marL="171450" indent="-171450">
                        <a:buFont typeface="Arial"/>
                        <a:buChar char="•"/>
                      </a:pPr>
                      <a:r>
                        <a:rPr lang="en-US" sz="900" b="1" dirty="0" smtClean="0"/>
                        <a:t>Collaboration is key </a:t>
                      </a:r>
                      <a:r>
                        <a:rPr lang="en-US" sz="900" dirty="0" smtClean="0"/>
                        <a:t>– with partners and the community.  It is tightly integrated, reachable, and friendly – without that broad and deep level collaboration, public policy and civic tech will not align</a:t>
                      </a:r>
                      <a:endParaRPr lang="en-US" sz="900" dirty="0"/>
                    </a:p>
                  </a:txBody>
                  <a:tcPr/>
                </a:tc>
              </a:tr>
              <a:tr h="891146">
                <a:tc>
                  <a:txBody>
                    <a:bodyPr/>
                    <a:lstStyle/>
                    <a:p>
                      <a:pPr marL="171450" indent="-171450">
                        <a:buFont typeface="Arial"/>
                        <a:buChar char="•"/>
                      </a:pPr>
                      <a:r>
                        <a:rPr lang="en-US" sz="900" i="1" dirty="0" smtClean="0"/>
                        <a:t>Partnership opportunities</a:t>
                      </a:r>
                      <a:endParaRPr lang="en-US" sz="900" i="1" dirty="0"/>
                    </a:p>
                  </a:txBody>
                  <a:tcPr/>
                </a:tc>
                <a:tc>
                  <a:txBody>
                    <a:bodyPr/>
                    <a:lstStyle/>
                    <a:p>
                      <a:pPr marL="171450" indent="-171450">
                        <a:buFont typeface="Arial"/>
                        <a:buChar char="•"/>
                      </a:pPr>
                      <a:r>
                        <a:rPr lang="en-US" sz="900" dirty="0" smtClean="0"/>
                        <a:t>Do a </a:t>
                      </a:r>
                      <a:r>
                        <a:rPr lang="en-US" sz="900" b="1" dirty="0" smtClean="0"/>
                        <a:t>SWOT-type analysis to before you decide what gaps to fill and how</a:t>
                      </a:r>
                      <a:r>
                        <a:rPr lang="en-US" sz="900" dirty="0" smtClean="0"/>
                        <a:t>. It’s the city’s job is to facilitate, but to not dictate. Having the Universities involved helped. Wasn’t a strategy focus – but facility driven, so it was organic. Since then, it has been strategic: a Nepal  / NW collaboration is focusing on app development and open data use in the curriculums. The University of Chicago started a public policy and computational analysis program. </a:t>
                      </a:r>
                      <a:r>
                        <a:rPr lang="en-US" sz="900" b="1" dirty="0" smtClean="0"/>
                        <a:t>They are producing the next generation of leaders that can think analytically about governing</a:t>
                      </a:r>
                      <a:r>
                        <a:rPr lang="en-US" sz="900" dirty="0" smtClean="0"/>
                        <a:t>. If you can’t capture the information and see it in a database, you can’t enforce it well</a:t>
                      </a:r>
                    </a:p>
                  </a:txBody>
                  <a:tcPr/>
                </a:tc>
              </a:tr>
              <a:tr h="356458">
                <a:tc>
                  <a:txBody>
                    <a:bodyPr/>
                    <a:lstStyle/>
                    <a:p>
                      <a:pPr marL="171450" indent="-171450">
                        <a:buFont typeface="Arial"/>
                        <a:buChar char="•"/>
                      </a:pPr>
                      <a:r>
                        <a:rPr lang="en-US" sz="900" i="1" dirty="0" smtClean="0"/>
                        <a:t>Interest in partnering</a:t>
                      </a:r>
                      <a:endParaRPr lang="en-US" sz="900" i="1" dirty="0"/>
                    </a:p>
                  </a:txBody>
                  <a:tcPr/>
                </a:tc>
                <a:tc>
                  <a:txBody>
                    <a:bodyPr/>
                    <a:lstStyle/>
                    <a:p>
                      <a:pPr marL="171450" indent="-171450">
                        <a:buFont typeface="Arial"/>
                        <a:buChar char="•"/>
                      </a:pPr>
                      <a:r>
                        <a:rPr lang="en-US" sz="900" dirty="0" smtClean="0"/>
                        <a:t>The City of Chicago would need to see a scope, but in general they are interested in helping facilitate across cities. In the collaborations so far, the </a:t>
                      </a:r>
                      <a:r>
                        <a:rPr lang="en-US" sz="900" b="1" dirty="0" smtClean="0"/>
                        <a:t>goal has been to provide better services in their own city by learning from ot</a:t>
                      </a:r>
                      <a:r>
                        <a:rPr lang="en-US" sz="900" dirty="0" smtClean="0"/>
                        <a:t>hers</a:t>
                      </a:r>
                      <a:endParaRPr lang="en-US" sz="900" dirty="0"/>
                    </a:p>
                  </a:txBody>
                  <a:tcPr/>
                </a:tc>
              </a:tr>
              <a:tr h="716330">
                <a:tc>
                  <a:txBody>
                    <a:bodyPr/>
                    <a:lstStyle/>
                    <a:p>
                      <a:pPr marL="171450" indent="-171450">
                        <a:buFont typeface="Arial"/>
                        <a:buChar char="•"/>
                      </a:pPr>
                      <a:r>
                        <a:rPr lang="en-US" sz="900" i="1" dirty="0" smtClean="0"/>
                        <a:t>Critical areas where the market is not meeting needs</a:t>
                      </a:r>
                    </a:p>
                    <a:p>
                      <a:pPr marL="171450" indent="-171450">
                        <a:buFont typeface="Arial"/>
                        <a:buChar char="•"/>
                      </a:pPr>
                      <a:r>
                        <a:rPr lang="en-US" sz="900" i="1" dirty="0" smtClean="0"/>
                        <a:t>Success with open data and /or accessing utility data</a:t>
                      </a:r>
                      <a:endParaRPr lang="en-US" sz="900" i="1" dirty="0"/>
                    </a:p>
                  </a:txBody>
                  <a:tcPr/>
                </a:tc>
                <a:tc>
                  <a:txBody>
                    <a:bodyPr/>
                    <a:lstStyle/>
                    <a:p>
                      <a:pPr marL="171450" indent="-171450">
                        <a:buFont typeface="Arial"/>
                        <a:buChar char="•"/>
                      </a:pPr>
                      <a:r>
                        <a:rPr lang="en-US" sz="900" dirty="0" smtClean="0"/>
                        <a:t>There are plenty of areas where the technology market hasn’t caught up with the needs of cities</a:t>
                      </a:r>
                    </a:p>
                    <a:p>
                      <a:pPr marL="171450" indent="-171450">
                        <a:buFont typeface="Arial"/>
                        <a:buChar char="•"/>
                      </a:pPr>
                      <a:r>
                        <a:rPr lang="en-US" sz="900" dirty="0" smtClean="0"/>
                        <a:t>It can be because there’s not enough data, not enough economic incentive, not enough interest, or because the problem is too esoteric, etc. </a:t>
                      </a:r>
                      <a:r>
                        <a:rPr lang="en-US" sz="900" b="1" dirty="0" smtClean="0"/>
                        <a:t>Chicago hasn’t spurred the development of apps</a:t>
                      </a:r>
                      <a:r>
                        <a:rPr lang="en-US" sz="900" b="0" dirty="0" smtClean="0"/>
                        <a:t>;</a:t>
                      </a:r>
                      <a:r>
                        <a:rPr lang="en-US" sz="900" b="0" baseline="0" dirty="0" smtClean="0"/>
                        <a:t> </a:t>
                      </a:r>
                      <a:r>
                        <a:rPr lang="en-US" sz="900" dirty="0" smtClean="0"/>
                        <a:t>Code for America does this sometimes</a:t>
                      </a:r>
                    </a:p>
                  </a:txBody>
                  <a:tcPr/>
                </a:tc>
              </a:tr>
            </a:tbl>
          </a:graphicData>
        </a:graphic>
      </p:graphicFrame>
      <p:sp>
        <p:nvSpPr>
          <p:cNvPr id="7" name="Date Placeholder 6"/>
          <p:cNvSpPr>
            <a:spLocks noGrp="1"/>
          </p:cNvSpPr>
          <p:nvPr>
            <p:ph type="dt" sz="half" idx="10"/>
          </p:nvPr>
        </p:nvSpPr>
        <p:spPr/>
        <p:txBody>
          <a:bodyPr/>
          <a:lstStyle/>
          <a:p>
            <a:fld id="{3F440D07-58EE-1647-99FF-58AD67F6187A}" type="datetime1">
              <a:rPr lang="en-US" smtClean="0"/>
              <a:t>7/1/2015</a:t>
            </a:fld>
            <a:endParaRPr lang="en-US"/>
          </a:p>
        </p:txBody>
      </p:sp>
      <p:sp>
        <p:nvSpPr>
          <p:cNvPr id="8" name="Footer Placeholder 7"/>
          <p:cNvSpPr>
            <a:spLocks noGrp="1"/>
          </p:cNvSpPr>
          <p:nvPr>
            <p:ph type="ftr" sz="quarter" idx="11"/>
          </p:nvPr>
        </p:nvSpPr>
        <p:spPr/>
        <p:txBody>
          <a:bodyPr/>
          <a:lstStyle/>
          <a:p>
            <a:r>
              <a:rPr lang="en-US" dirty="0" smtClean="0"/>
              <a:t>USDN Civic Technology Scan</a:t>
            </a:r>
            <a:endParaRPr lang="en-US" dirty="0"/>
          </a:p>
        </p:txBody>
      </p:sp>
      <p:sp>
        <p:nvSpPr>
          <p:cNvPr id="9" name="Slide Number Placeholder 8"/>
          <p:cNvSpPr>
            <a:spLocks noGrp="1"/>
          </p:cNvSpPr>
          <p:nvPr>
            <p:ph type="sldNum" sz="quarter" idx="12"/>
          </p:nvPr>
        </p:nvSpPr>
        <p:spPr/>
        <p:txBody>
          <a:bodyPr/>
          <a:lstStyle/>
          <a:p>
            <a:fld id="{D6CC888B-D9F9-4E54-B722-F151A9F45E95}" type="slidenum">
              <a:rPr lang="en-US" smtClean="0"/>
              <a:t>8</a:t>
            </a:fld>
            <a:endParaRPr lang="en-US"/>
          </a:p>
        </p:txBody>
      </p:sp>
      <p:pic>
        <p:nvPicPr>
          <p:cNvPr id="4" name="Picture 3"/>
          <p:cNvPicPr>
            <a:picLocks noChangeAspect="1"/>
          </p:cNvPicPr>
          <p:nvPr/>
        </p:nvPicPr>
        <p:blipFill>
          <a:blip r:embed="rId3"/>
          <a:stretch>
            <a:fillRect/>
          </a:stretch>
        </p:blipFill>
        <p:spPr>
          <a:xfrm>
            <a:off x="159562" y="65433"/>
            <a:ext cx="595275" cy="595275"/>
          </a:xfrm>
          <a:prstGeom prst="rect">
            <a:avLst/>
          </a:prstGeom>
        </p:spPr>
      </p:pic>
    </p:spTree>
    <p:extLst>
      <p:ext uri="{BB962C8B-B14F-4D97-AF65-F5344CB8AC3E}">
        <p14:creationId xmlns:p14="http://schemas.microsoft.com/office/powerpoint/2010/main" val="1717558905"/>
      </p:ext>
    </p:extLst>
  </p:cSld>
  <p:clrMapOvr>
    <a:masterClrMapping/>
  </p:clrMapOvr>
  <p:timing>
    <p:tnLst>
      <p:par>
        <p:cTn id="1" dur="indefinite" restart="never" nodeType="tmRoot"/>
      </p:par>
    </p:tnLst>
  </p:timing>
</p:sld>
</file>

<file path=ppt/theme/theme1.xml><?xml version="1.0" encoding="utf-8"?>
<a:theme xmlns:a="http://schemas.openxmlformats.org/drawingml/2006/main" name="Inspir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Inspiration">
      <a:majorFont>
        <a:latin typeface="News Gothic MT"/>
        <a:ea typeface=""/>
        <a:cs typeface=""/>
        <a:font script="Jpan" typeface="メイリオ"/>
        <a:font script="Hans" typeface="宋体"/>
        <a:font script="Hant" typeface="新細明體"/>
      </a:majorFont>
      <a:minorFont>
        <a:latin typeface="News Gothic MT"/>
        <a:ea typeface=""/>
        <a:cs typeface=""/>
        <a:font script="Jpan" typeface="メイリオ"/>
        <a:font script="Hans" typeface="宋体"/>
        <a:font script="Hant" typeface="新細明體"/>
      </a:minorFont>
    </a:fontScheme>
    <a:fmtScheme name="Inspiration">
      <a:fillStyleLst>
        <a:solidFill>
          <a:schemeClr val="phClr"/>
        </a:solidFill>
        <a:gradFill rotWithShape="1">
          <a:gsLst>
            <a:gs pos="25000">
              <a:schemeClr val="phClr">
                <a:tint val="90000"/>
                <a:shade val="100000"/>
                <a:alpha val="90000"/>
                <a:satMod val="150000"/>
              </a:schemeClr>
            </a:gs>
            <a:gs pos="100000">
              <a:schemeClr val="phClr">
                <a:tint val="100000"/>
                <a:shade val="60000"/>
                <a:satMod val="135000"/>
              </a:schemeClr>
            </a:gs>
          </a:gsLst>
          <a:path path="circle">
            <a:fillToRect l="50000" t="50000" r="50000" b="50000"/>
          </a:path>
        </a:gradFill>
        <a:gradFill rotWithShape="1">
          <a:gsLst>
            <a:gs pos="0">
              <a:schemeClr val="phClr">
                <a:tint val="90000"/>
                <a:shade val="100000"/>
                <a:alpha val="85000"/>
                <a:satMod val="150000"/>
              </a:schemeClr>
            </a:gs>
            <a:gs pos="33000">
              <a:schemeClr val="phClr">
                <a:tint val="90000"/>
                <a:shade val="100000"/>
                <a:alpha val="95000"/>
                <a:satMod val="130000"/>
              </a:schemeClr>
            </a:gs>
            <a:gs pos="67000">
              <a:schemeClr val="phClr">
                <a:shade val="70000"/>
                <a:satMod val="135000"/>
              </a:schemeClr>
            </a:gs>
            <a:gs pos="100000">
              <a:schemeClr val="phClr">
                <a:shade val="50000"/>
                <a:satMod val="135000"/>
              </a:schemeClr>
            </a:gs>
          </a:gsLst>
          <a:lin ang="13200000" scaled="1"/>
        </a:gradFill>
      </a:fillStyleLst>
      <a:lnStyleLst>
        <a:ln w="12700" cap="flat" cmpd="sng" algn="ctr">
          <a:solidFill>
            <a:schemeClr val="phClr">
              <a:shade val="95000"/>
              <a:satMod val="105000"/>
            </a:schemeClr>
          </a:solidFill>
          <a:prstDash val="solid"/>
        </a:ln>
        <a:ln w="38100" cap="flat" cmpd="thickThin" algn="ctr">
          <a:solidFill>
            <a:schemeClr val="phClr"/>
          </a:solidFill>
          <a:prstDash val="solid"/>
        </a:ln>
        <a:ln w="38100" cap="flat" cmpd="thinThick" algn="ctr">
          <a:solidFill>
            <a:schemeClr val="phClr"/>
          </a:solidFill>
          <a:prstDash val="solid"/>
        </a:ln>
      </a:lnStyleLst>
      <a:effectStyleLst>
        <a:effectStyle>
          <a:effectLst/>
        </a:effectStyle>
        <a:effectStyle>
          <a:effectLst/>
          <a:scene3d>
            <a:camera prst="orthographicFront">
              <a:rot lat="0" lon="0" rev="0"/>
            </a:camera>
            <a:lightRig rig="twoPt" dir="tl"/>
          </a:scene3d>
          <a:sp3d extrusionH="12700" prstMaterial="softEdge">
            <a:bevelT w="25400" h="50800"/>
          </a:sp3d>
        </a:effectStyle>
        <a:effectStyle>
          <a:effectLst>
            <a:innerShdw blurRad="50800" dist="25400" dir="2400000">
              <a:srgbClr val="808080">
                <a:alpha val="75000"/>
              </a:srgbClr>
            </a:innerShdw>
            <a:reflection blurRad="38100" stA="26000" endPos="35000" dist="12700" dir="5400000" fadeDir="4800000" sy="-100000" rotWithShape="0"/>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Inspiration.thmx</Template>
  <TotalTime>4033</TotalTime>
  <Words>17933</Words>
  <Application>Microsoft Office PowerPoint</Application>
  <PresentationFormat>On-screen Show (4:3)</PresentationFormat>
  <Paragraphs>1319</Paragraphs>
  <Slides>50</Slides>
  <Notes>6</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50</vt:i4>
      </vt:variant>
    </vt:vector>
  </HeadingPairs>
  <TitlesOfParts>
    <vt:vector size="57" baseType="lpstr">
      <vt:lpstr>Arial</vt:lpstr>
      <vt:lpstr>Calibri</vt:lpstr>
      <vt:lpstr>Helvetica</vt:lpstr>
      <vt:lpstr>News Gothic MT</vt:lpstr>
      <vt:lpstr>Wingdings</vt:lpstr>
      <vt:lpstr>Inspiration</vt:lpstr>
      <vt:lpstr>Document</vt:lpstr>
      <vt:lpstr>Civic Technology and USDN </vt:lpstr>
      <vt:lpstr>Table of Contents</vt:lpstr>
      <vt:lpstr>Project Process</vt:lpstr>
      <vt:lpstr>Final Points of Consideration</vt:lpstr>
      <vt:lpstr>Interviews and Profiles</vt:lpstr>
      <vt:lpstr>Primary Themes from City Interviews</vt:lpstr>
      <vt:lpstr>City of Ann Arbor, MI</vt:lpstr>
      <vt:lpstr>City of Bloomington, IN</vt:lpstr>
      <vt:lpstr>City of Chicago, IL</vt:lpstr>
      <vt:lpstr>City of San Francisco, CA</vt:lpstr>
      <vt:lpstr>City of Tucson, AZ</vt:lpstr>
      <vt:lpstr>Advisory Board Survey High Points</vt:lpstr>
      <vt:lpstr>Definition of Civic Tech</vt:lpstr>
      <vt:lpstr>Leadership and Positioning</vt:lpstr>
      <vt:lpstr>Civic Tech Strategy</vt:lpstr>
      <vt:lpstr>Civic Tech Plans</vt:lpstr>
      <vt:lpstr>Civic Tech in City Departments</vt:lpstr>
      <vt:lpstr>Most Successful Initiatives to Date</vt:lpstr>
      <vt:lpstr>Changed Procurement Processes</vt:lpstr>
      <vt:lpstr>Promoting / Investing Organizations</vt:lpstr>
      <vt:lpstr>Barriers to Civic Tech</vt:lpstr>
      <vt:lpstr>Data: Open and Closed</vt:lpstr>
      <vt:lpstr>Primary Themes from Player Interviews</vt:lpstr>
      <vt:lpstr>Mark Headd, www.accela.com</vt:lpstr>
      <vt:lpstr>Dan Hon, www.codeforamerica.org</vt:lpstr>
      <vt:lpstr>Matt Hampel, www.localdata.com</vt:lpstr>
      <vt:lpstr>Nigel Jacobs, www.newurbanmechanics.org</vt:lpstr>
      <vt:lpstr>Clara Brenner, www.tumml.org</vt:lpstr>
      <vt:lpstr>Waldo Jaquith, www.usopendata.org</vt:lpstr>
      <vt:lpstr>Funder Profile, www.knightfoundation.org</vt:lpstr>
      <vt:lpstr>Policy Arm Profile, www.newamerica.org/oti/</vt:lpstr>
      <vt:lpstr>Nonprofit Profile, www.smartchicagocollaborative.org</vt:lpstr>
      <vt:lpstr>Company Profile, www.socrata.com</vt:lpstr>
      <vt:lpstr>Innovation Hypothesis</vt:lpstr>
      <vt:lpstr>Innovation Hypothesis, continued</vt:lpstr>
      <vt:lpstr>Next Steps</vt:lpstr>
      <vt:lpstr>Project Purpose</vt:lpstr>
      <vt:lpstr>Key Scan Questions</vt:lpstr>
      <vt:lpstr>Advisory Board Questions / Areas of Interest</vt:lpstr>
      <vt:lpstr>Project Team and Deliverables</vt:lpstr>
      <vt:lpstr>Pairing Questions with Resources</vt:lpstr>
      <vt:lpstr>City Operations</vt:lpstr>
      <vt:lpstr>City Planning</vt:lpstr>
      <vt:lpstr>Residential Engagement</vt:lpstr>
      <vt:lpstr>Residential Engagement, continued</vt:lpstr>
      <vt:lpstr>Transportation</vt:lpstr>
      <vt:lpstr>Energy </vt:lpstr>
      <vt:lpstr>Differentiation: Smart Cities and Civic Tech</vt:lpstr>
      <vt:lpstr>Smart Cities Report: Civic Tech Commentary</vt:lpstr>
      <vt:lpstr>Interview Highlight More on CT / Smart Cities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Susanna Sutherland</dc:creator>
  <cp:lastModifiedBy>Natalie</cp:lastModifiedBy>
  <cp:revision>475</cp:revision>
  <dcterms:created xsi:type="dcterms:W3CDTF">2014-11-23T20:35:33Z</dcterms:created>
  <dcterms:modified xsi:type="dcterms:W3CDTF">2015-07-01T15:30:33Z</dcterms:modified>
</cp:coreProperties>
</file>