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60" r:id="rId1"/>
  </p:sldMasterIdLst>
  <p:notesMasterIdLst>
    <p:notesMasterId r:id="rId37"/>
  </p:notesMasterIdLst>
  <p:handoutMasterIdLst>
    <p:handoutMasterId r:id="rId38"/>
  </p:handoutMasterIdLst>
  <p:sldIdLst>
    <p:sldId id="256" r:id="rId2"/>
    <p:sldId id="278" r:id="rId3"/>
    <p:sldId id="288" r:id="rId4"/>
    <p:sldId id="266" r:id="rId5"/>
    <p:sldId id="272" r:id="rId6"/>
    <p:sldId id="265" r:id="rId7"/>
    <p:sldId id="290" r:id="rId8"/>
    <p:sldId id="267" r:id="rId9"/>
    <p:sldId id="271" r:id="rId10"/>
    <p:sldId id="279" r:id="rId11"/>
    <p:sldId id="291" r:id="rId12"/>
    <p:sldId id="294" r:id="rId13"/>
    <p:sldId id="316" r:id="rId14"/>
    <p:sldId id="295" r:id="rId15"/>
    <p:sldId id="277" r:id="rId16"/>
    <p:sldId id="297" r:id="rId17"/>
    <p:sldId id="259" r:id="rId18"/>
    <p:sldId id="308" r:id="rId19"/>
    <p:sldId id="301" r:id="rId20"/>
    <p:sldId id="302" r:id="rId21"/>
    <p:sldId id="306" r:id="rId22"/>
    <p:sldId id="307" r:id="rId23"/>
    <p:sldId id="300" r:id="rId24"/>
    <p:sldId id="317" r:id="rId25"/>
    <p:sldId id="270" r:id="rId26"/>
    <p:sldId id="315" r:id="rId27"/>
    <p:sldId id="285" r:id="rId28"/>
    <p:sldId id="258" r:id="rId29"/>
    <p:sldId id="262" r:id="rId30"/>
    <p:sldId id="314" r:id="rId31"/>
    <p:sldId id="292" r:id="rId32"/>
    <p:sldId id="268" r:id="rId33"/>
    <p:sldId id="275" r:id="rId34"/>
    <p:sldId id="276" r:id="rId35"/>
    <p:sldId id="296"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879A836-EB66-F148-B01F-D83A52C93AC7}">
          <p14:sldIdLst>
            <p14:sldId id="256"/>
            <p14:sldId id="278"/>
            <p14:sldId id="288"/>
          </p14:sldIdLst>
        </p14:section>
        <p14:section name="Project Overview" id="{C1DA669A-867C-0648-9212-1EBAD3F35531}">
          <p14:sldIdLst>
            <p14:sldId id="266"/>
            <p14:sldId id="272"/>
            <p14:sldId id="265"/>
            <p14:sldId id="290"/>
          </p14:sldIdLst>
        </p14:section>
        <p14:section name="Intro to Civic Tech" id="{AE7B7D0D-D53E-4E42-9430-701F383AE06B}">
          <p14:sldIdLst>
            <p14:sldId id="267"/>
            <p14:sldId id="271"/>
            <p14:sldId id="279"/>
            <p14:sldId id="291"/>
            <p14:sldId id="294"/>
            <p14:sldId id="316"/>
          </p14:sldIdLst>
        </p14:section>
        <p14:section name="Challenges &amp; Barriers" id="{5BEC61AF-8F55-854B-B50E-68D7EBEE136B}">
          <p14:sldIdLst>
            <p14:sldId id="295"/>
            <p14:sldId id="277"/>
          </p14:sldIdLst>
        </p14:section>
        <p14:section name="Opportunties" id="{D992B6E7-01B4-8447-A28C-67E28D72EB00}">
          <p14:sldIdLst>
            <p14:sldId id="297"/>
            <p14:sldId id="259"/>
          </p14:sldIdLst>
        </p14:section>
        <p14:section name="Problem Matrix" id="{73304405-8B75-7941-9521-506EF0AD705B}">
          <p14:sldIdLst>
            <p14:sldId id="308"/>
            <p14:sldId id="301"/>
            <p14:sldId id="302"/>
            <p14:sldId id="306"/>
            <p14:sldId id="307"/>
            <p14:sldId id="300"/>
            <p14:sldId id="317"/>
          </p14:sldIdLst>
        </p14:section>
        <p14:section name="Integration with Smart Cities" id="{4266F16D-E6C4-E34E-AE13-451B4FFEE807}">
          <p14:sldIdLst>
            <p14:sldId id="270"/>
            <p14:sldId id="315"/>
          </p14:sldIdLst>
        </p14:section>
        <p14:section name="Interview and Survey Design" id="{F022EC04-344F-254C-BEAA-52D6510E429A}">
          <p14:sldIdLst>
            <p14:sldId id="285"/>
            <p14:sldId id="258"/>
            <p14:sldId id="262"/>
            <p14:sldId id="314"/>
          </p14:sldIdLst>
        </p14:section>
        <p14:section name="Sources" id="{8B4C3072-4453-FA4C-8F12-B7D061AFB69D}">
          <p14:sldIdLst>
            <p14:sldId id="292"/>
          </p14:sldIdLst>
        </p14:section>
        <p14:section name="Appendix" id="{508997EA-5D2D-754A-9DA1-05DAC886455B}">
          <p14:sldIdLst>
            <p14:sldId id="268"/>
            <p14:sldId id="275"/>
            <p14:sldId id="276"/>
            <p14:sldId id="29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7" d="100"/>
          <a:sy n="67" d="100"/>
        </p:scale>
        <p:origin x="1392" y="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30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D97041-F8D6-6643-880B-2B9F89103512}"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1375223C-4DBE-6B4A-804E-801EA8B70E34}">
      <dgm:prSet phldrT="[Text]"/>
      <dgm:spPr/>
      <dgm:t>
        <a:bodyPr/>
        <a:lstStyle/>
        <a:p>
          <a:r>
            <a:rPr lang="en-US" b="1" dirty="0" smtClean="0"/>
            <a:t>Government Data</a:t>
          </a:r>
          <a:r>
            <a:rPr lang="en-US" dirty="0" smtClean="0"/>
            <a:t>: public access &amp; transparency</a:t>
          </a:r>
          <a:endParaRPr lang="en-US" dirty="0"/>
        </a:p>
      </dgm:t>
    </dgm:pt>
    <dgm:pt modelId="{CDCBDBE4-B6D2-DC4E-9811-0123F8C5D9BE}" type="parTrans" cxnId="{85338252-549C-314E-805D-2282488CCBB1}">
      <dgm:prSet/>
      <dgm:spPr/>
      <dgm:t>
        <a:bodyPr/>
        <a:lstStyle/>
        <a:p>
          <a:endParaRPr lang="en-US"/>
        </a:p>
      </dgm:t>
    </dgm:pt>
    <dgm:pt modelId="{4BE82B34-D632-F147-9F54-3B94F9764631}" type="sibTrans" cxnId="{85338252-549C-314E-805D-2282488CCBB1}">
      <dgm:prSet/>
      <dgm:spPr/>
      <dgm:t>
        <a:bodyPr/>
        <a:lstStyle/>
        <a:p>
          <a:endParaRPr lang="en-US"/>
        </a:p>
      </dgm:t>
    </dgm:pt>
    <dgm:pt modelId="{94ECDF4C-EE8E-284B-ABEB-DEADC3564117}">
      <dgm:prSet phldrT="[Text]"/>
      <dgm:spPr/>
      <dgm:t>
        <a:bodyPr/>
        <a:lstStyle/>
        <a:p>
          <a:r>
            <a:rPr lang="en-US" b="1" dirty="0" smtClean="0"/>
            <a:t>Community Organizing</a:t>
          </a:r>
          <a:r>
            <a:rPr lang="en-US" dirty="0" smtClean="0"/>
            <a:t>: social causes, civic engagement</a:t>
          </a:r>
          <a:endParaRPr lang="en-US" dirty="0"/>
        </a:p>
      </dgm:t>
    </dgm:pt>
    <dgm:pt modelId="{FF1C9BB7-DB06-854F-BF06-00490B23EBF2}" type="parTrans" cxnId="{8A9784E2-44CA-A04C-BF2E-40BAE9616908}">
      <dgm:prSet/>
      <dgm:spPr/>
      <dgm:t>
        <a:bodyPr/>
        <a:lstStyle/>
        <a:p>
          <a:endParaRPr lang="en-US"/>
        </a:p>
      </dgm:t>
    </dgm:pt>
    <dgm:pt modelId="{8AA544A0-656E-2242-A719-E90E09963CEE}" type="sibTrans" cxnId="{8A9784E2-44CA-A04C-BF2E-40BAE9616908}">
      <dgm:prSet/>
      <dgm:spPr/>
      <dgm:t>
        <a:bodyPr/>
        <a:lstStyle/>
        <a:p>
          <a:endParaRPr lang="en-US"/>
        </a:p>
      </dgm:t>
    </dgm:pt>
    <dgm:pt modelId="{CA83DD6E-EDA8-7A4C-B5F4-CE6DF311C844}">
      <dgm:prSet phldrT="[Text]"/>
      <dgm:spPr/>
      <dgm:t>
        <a:bodyPr/>
        <a:lstStyle/>
        <a:p>
          <a:r>
            <a:rPr lang="en-US" b="1" dirty="0" smtClean="0"/>
            <a:t>Social Networks</a:t>
          </a:r>
          <a:r>
            <a:rPr lang="en-US" dirty="0" smtClean="0"/>
            <a:t>: place-based &amp; community forums</a:t>
          </a:r>
          <a:endParaRPr lang="en-US" dirty="0"/>
        </a:p>
      </dgm:t>
    </dgm:pt>
    <dgm:pt modelId="{ED4C5A64-1782-3E48-998E-2425BD9B668C}" type="parTrans" cxnId="{742A8518-CFF6-614A-BC6B-309547593968}">
      <dgm:prSet/>
      <dgm:spPr/>
      <dgm:t>
        <a:bodyPr/>
        <a:lstStyle/>
        <a:p>
          <a:endParaRPr lang="en-US"/>
        </a:p>
      </dgm:t>
    </dgm:pt>
    <dgm:pt modelId="{1A7DEC42-D4B7-FB46-9815-4B26758E79AD}" type="sibTrans" cxnId="{742A8518-CFF6-614A-BC6B-309547593968}">
      <dgm:prSet/>
      <dgm:spPr/>
      <dgm:t>
        <a:bodyPr/>
        <a:lstStyle/>
        <a:p>
          <a:endParaRPr lang="en-US"/>
        </a:p>
      </dgm:t>
    </dgm:pt>
    <dgm:pt modelId="{1B2FBDC5-757D-5E45-9968-A267E11C444C}">
      <dgm:prSet phldrT="[Text]"/>
      <dgm:spPr/>
      <dgm:t>
        <a:bodyPr/>
        <a:lstStyle/>
        <a:p>
          <a:r>
            <a:rPr lang="en-US" b="1" dirty="0" smtClean="0"/>
            <a:t>Crowd Funding</a:t>
          </a:r>
          <a:r>
            <a:rPr lang="en-US" dirty="0" smtClean="0"/>
            <a:t>: enhancing public services &amp; spaces</a:t>
          </a:r>
          <a:endParaRPr lang="en-US" dirty="0"/>
        </a:p>
      </dgm:t>
    </dgm:pt>
    <dgm:pt modelId="{5BBE7BD3-CBB1-E64A-B1DF-F7F0B9771FEC}" type="parTrans" cxnId="{34F252C4-3BD5-594B-B49D-CFB71B66F0CB}">
      <dgm:prSet/>
      <dgm:spPr/>
      <dgm:t>
        <a:bodyPr/>
        <a:lstStyle/>
        <a:p>
          <a:endParaRPr lang="en-US"/>
        </a:p>
      </dgm:t>
    </dgm:pt>
    <dgm:pt modelId="{45C5437B-E8C7-7F49-9CB1-037F9385B7C8}" type="sibTrans" cxnId="{34F252C4-3BD5-594B-B49D-CFB71B66F0CB}">
      <dgm:prSet/>
      <dgm:spPr/>
      <dgm:t>
        <a:bodyPr/>
        <a:lstStyle/>
        <a:p>
          <a:endParaRPr lang="en-US"/>
        </a:p>
      </dgm:t>
    </dgm:pt>
    <dgm:pt modelId="{F17626C0-0FD4-6F47-B78A-9EAD8770CCEF}">
      <dgm:prSet phldrT="[Text]"/>
      <dgm:spPr/>
      <dgm:t>
        <a:bodyPr/>
        <a:lstStyle/>
        <a:p>
          <a:r>
            <a:rPr lang="en-US" b="1" dirty="0" smtClean="0"/>
            <a:t>Collaborative Consumption</a:t>
          </a:r>
          <a:r>
            <a:rPr lang="en-US" dirty="0" smtClean="0"/>
            <a:t>: peer-to peer sharing</a:t>
          </a:r>
          <a:endParaRPr lang="en-US" dirty="0"/>
        </a:p>
      </dgm:t>
    </dgm:pt>
    <dgm:pt modelId="{4EF40504-3FFD-8343-8B00-248949BB02D0}" type="parTrans" cxnId="{CFB7E754-403F-8443-A351-AA8DB4A50393}">
      <dgm:prSet/>
      <dgm:spPr/>
      <dgm:t>
        <a:bodyPr/>
        <a:lstStyle/>
        <a:p>
          <a:endParaRPr lang="en-US"/>
        </a:p>
      </dgm:t>
    </dgm:pt>
    <dgm:pt modelId="{9F04B9F5-1770-4B4A-B915-C016E0BAFD03}" type="sibTrans" cxnId="{CFB7E754-403F-8443-A351-AA8DB4A50393}">
      <dgm:prSet/>
      <dgm:spPr/>
      <dgm:t>
        <a:bodyPr/>
        <a:lstStyle/>
        <a:p>
          <a:endParaRPr lang="en-US"/>
        </a:p>
      </dgm:t>
    </dgm:pt>
    <dgm:pt modelId="{6F45DFAF-CA05-9248-9D98-7ED6BF80E1E0}" type="pres">
      <dgm:prSet presAssocID="{19D97041-F8D6-6643-880B-2B9F89103512}" presName="Name0" presStyleCnt="0">
        <dgm:presLayoutVars>
          <dgm:chMax val="7"/>
          <dgm:chPref val="7"/>
          <dgm:dir/>
          <dgm:animLvl val="lvl"/>
        </dgm:presLayoutVars>
      </dgm:prSet>
      <dgm:spPr/>
      <dgm:t>
        <a:bodyPr/>
        <a:lstStyle/>
        <a:p>
          <a:endParaRPr lang="en-US"/>
        </a:p>
      </dgm:t>
    </dgm:pt>
    <dgm:pt modelId="{2CC6851A-AB12-814F-A345-EA44BC5CC466}" type="pres">
      <dgm:prSet presAssocID="{1375223C-4DBE-6B4A-804E-801EA8B70E34}" presName="Accent1" presStyleCnt="0"/>
      <dgm:spPr/>
    </dgm:pt>
    <dgm:pt modelId="{740DB0E0-2224-FE41-8A1A-12F2354DF999}" type="pres">
      <dgm:prSet presAssocID="{1375223C-4DBE-6B4A-804E-801EA8B70E34}" presName="Accent" presStyleLbl="node1" presStyleIdx="0" presStyleCnt="5"/>
      <dgm:spPr/>
    </dgm:pt>
    <dgm:pt modelId="{820CEB7C-4347-D740-A9D1-634176C0D573}" type="pres">
      <dgm:prSet presAssocID="{1375223C-4DBE-6B4A-804E-801EA8B70E34}" presName="Parent1" presStyleLbl="revTx" presStyleIdx="0" presStyleCnt="5">
        <dgm:presLayoutVars>
          <dgm:chMax val="1"/>
          <dgm:chPref val="1"/>
          <dgm:bulletEnabled val="1"/>
        </dgm:presLayoutVars>
      </dgm:prSet>
      <dgm:spPr/>
      <dgm:t>
        <a:bodyPr/>
        <a:lstStyle/>
        <a:p>
          <a:endParaRPr lang="en-US"/>
        </a:p>
      </dgm:t>
    </dgm:pt>
    <dgm:pt modelId="{5D7CB1E3-134A-E143-8F84-75BDD9EE1363}" type="pres">
      <dgm:prSet presAssocID="{94ECDF4C-EE8E-284B-ABEB-DEADC3564117}" presName="Accent2" presStyleCnt="0"/>
      <dgm:spPr/>
    </dgm:pt>
    <dgm:pt modelId="{05A63B97-EC7D-CC42-AF35-1DBE3D878B0D}" type="pres">
      <dgm:prSet presAssocID="{94ECDF4C-EE8E-284B-ABEB-DEADC3564117}" presName="Accent" presStyleLbl="node1" presStyleIdx="1" presStyleCnt="5"/>
      <dgm:spPr/>
    </dgm:pt>
    <dgm:pt modelId="{659109A4-4B86-BF4B-ADE8-B849C990CB93}" type="pres">
      <dgm:prSet presAssocID="{94ECDF4C-EE8E-284B-ABEB-DEADC3564117}" presName="Parent2" presStyleLbl="revTx" presStyleIdx="1" presStyleCnt="5">
        <dgm:presLayoutVars>
          <dgm:chMax val="1"/>
          <dgm:chPref val="1"/>
          <dgm:bulletEnabled val="1"/>
        </dgm:presLayoutVars>
      </dgm:prSet>
      <dgm:spPr/>
      <dgm:t>
        <a:bodyPr/>
        <a:lstStyle/>
        <a:p>
          <a:endParaRPr lang="en-US"/>
        </a:p>
      </dgm:t>
    </dgm:pt>
    <dgm:pt modelId="{D51D93E0-1DE9-BB4C-BE37-994170383889}" type="pres">
      <dgm:prSet presAssocID="{CA83DD6E-EDA8-7A4C-B5F4-CE6DF311C844}" presName="Accent3" presStyleCnt="0"/>
      <dgm:spPr/>
    </dgm:pt>
    <dgm:pt modelId="{52BBF460-9628-084A-9189-B46BB1FA40E4}" type="pres">
      <dgm:prSet presAssocID="{CA83DD6E-EDA8-7A4C-B5F4-CE6DF311C844}" presName="Accent" presStyleLbl="node1" presStyleIdx="2" presStyleCnt="5"/>
      <dgm:spPr/>
    </dgm:pt>
    <dgm:pt modelId="{096C9EB4-7759-E145-85AB-1D51C17BD485}" type="pres">
      <dgm:prSet presAssocID="{CA83DD6E-EDA8-7A4C-B5F4-CE6DF311C844}" presName="Parent3" presStyleLbl="revTx" presStyleIdx="2" presStyleCnt="5">
        <dgm:presLayoutVars>
          <dgm:chMax val="1"/>
          <dgm:chPref val="1"/>
          <dgm:bulletEnabled val="1"/>
        </dgm:presLayoutVars>
      </dgm:prSet>
      <dgm:spPr/>
      <dgm:t>
        <a:bodyPr/>
        <a:lstStyle/>
        <a:p>
          <a:endParaRPr lang="en-US"/>
        </a:p>
      </dgm:t>
    </dgm:pt>
    <dgm:pt modelId="{DFDFFCA2-BA91-F440-9F50-7C99F76EB049}" type="pres">
      <dgm:prSet presAssocID="{1B2FBDC5-757D-5E45-9968-A267E11C444C}" presName="Accent4" presStyleCnt="0"/>
      <dgm:spPr/>
    </dgm:pt>
    <dgm:pt modelId="{091DEEF0-5ECE-CD40-9B70-489E47ECFC56}" type="pres">
      <dgm:prSet presAssocID="{1B2FBDC5-757D-5E45-9968-A267E11C444C}" presName="Accent" presStyleLbl="node1" presStyleIdx="3" presStyleCnt="5"/>
      <dgm:spPr/>
    </dgm:pt>
    <dgm:pt modelId="{6E63B88C-4FBA-9548-A404-8792BC87A36E}" type="pres">
      <dgm:prSet presAssocID="{1B2FBDC5-757D-5E45-9968-A267E11C444C}" presName="Parent4" presStyleLbl="revTx" presStyleIdx="3" presStyleCnt="5">
        <dgm:presLayoutVars>
          <dgm:chMax val="1"/>
          <dgm:chPref val="1"/>
          <dgm:bulletEnabled val="1"/>
        </dgm:presLayoutVars>
      </dgm:prSet>
      <dgm:spPr/>
      <dgm:t>
        <a:bodyPr/>
        <a:lstStyle/>
        <a:p>
          <a:endParaRPr lang="en-US"/>
        </a:p>
      </dgm:t>
    </dgm:pt>
    <dgm:pt modelId="{9686D0AF-5210-B544-889D-713A77BC92A5}" type="pres">
      <dgm:prSet presAssocID="{F17626C0-0FD4-6F47-B78A-9EAD8770CCEF}" presName="Accent5" presStyleCnt="0"/>
      <dgm:spPr/>
    </dgm:pt>
    <dgm:pt modelId="{D5499241-7FB4-A14F-A3EB-C2D814CF6713}" type="pres">
      <dgm:prSet presAssocID="{F17626C0-0FD4-6F47-B78A-9EAD8770CCEF}" presName="Accent" presStyleLbl="node1" presStyleIdx="4" presStyleCnt="5"/>
      <dgm:spPr/>
    </dgm:pt>
    <dgm:pt modelId="{1C4D251B-98EA-2143-A685-893C4E00CBD8}" type="pres">
      <dgm:prSet presAssocID="{F17626C0-0FD4-6F47-B78A-9EAD8770CCEF}" presName="Parent5" presStyleLbl="revTx" presStyleIdx="4" presStyleCnt="5">
        <dgm:presLayoutVars>
          <dgm:chMax val="1"/>
          <dgm:chPref val="1"/>
          <dgm:bulletEnabled val="1"/>
        </dgm:presLayoutVars>
      </dgm:prSet>
      <dgm:spPr/>
      <dgm:t>
        <a:bodyPr/>
        <a:lstStyle/>
        <a:p>
          <a:endParaRPr lang="en-US"/>
        </a:p>
      </dgm:t>
    </dgm:pt>
  </dgm:ptLst>
  <dgm:cxnLst>
    <dgm:cxn modelId="{85338252-549C-314E-805D-2282488CCBB1}" srcId="{19D97041-F8D6-6643-880B-2B9F89103512}" destId="{1375223C-4DBE-6B4A-804E-801EA8B70E34}" srcOrd="0" destOrd="0" parTransId="{CDCBDBE4-B6D2-DC4E-9811-0123F8C5D9BE}" sibTransId="{4BE82B34-D632-F147-9F54-3B94F9764631}"/>
    <dgm:cxn modelId="{527F844D-417F-5046-8AAC-E25CEA3A94EC}" type="presOf" srcId="{94ECDF4C-EE8E-284B-ABEB-DEADC3564117}" destId="{659109A4-4B86-BF4B-ADE8-B849C990CB93}" srcOrd="0" destOrd="0" presId="urn:microsoft.com/office/officeart/2009/layout/CircleArrowProcess"/>
    <dgm:cxn modelId="{842CED9B-004C-D24E-B834-F3CCA4D4E560}" type="presOf" srcId="{F17626C0-0FD4-6F47-B78A-9EAD8770CCEF}" destId="{1C4D251B-98EA-2143-A685-893C4E00CBD8}" srcOrd="0" destOrd="0" presId="urn:microsoft.com/office/officeart/2009/layout/CircleArrowProcess"/>
    <dgm:cxn modelId="{E77B8018-C322-894D-9715-41CDB7B1155C}" type="presOf" srcId="{1375223C-4DBE-6B4A-804E-801EA8B70E34}" destId="{820CEB7C-4347-D740-A9D1-634176C0D573}" srcOrd="0" destOrd="0" presId="urn:microsoft.com/office/officeart/2009/layout/CircleArrowProcess"/>
    <dgm:cxn modelId="{95A6CBF3-0048-F442-869C-538377CD341D}" type="presOf" srcId="{CA83DD6E-EDA8-7A4C-B5F4-CE6DF311C844}" destId="{096C9EB4-7759-E145-85AB-1D51C17BD485}" srcOrd="0" destOrd="0" presId="urn:microsoft.com/office/officeart/2009/layout/CircleArrowProcess"/>
    <dgm:cxn modelId="{34F252C4-3BD5-594B-B49D-CFB71B66F0CB}" srcId="{19D97041-F8D6-6643-880B-2B9F89103512}" destId="{1B2FBDC5-757D-5E45-9968-A267E11C444C}" srcOrd="3" destOrd="0" parTransId="{5BBE7BD3-CBB1-E64A-B1DF-F7F0B9771FEC}" sibTransId="{45C5437B-E8C7-7F49-9CB1-037F9385B7C8}"/>
    <dgm:cxn modelId="{8A9784E2-44CA-A04C-BF2E-40BAE9616908}" srcId="{19D97041-F8D6-6643-880B-2B9F89103512}" destId="{94ECDF4C-EE8E-284B-ABEB-DEADC3564117}" srcOrd="1" destOrd="0" parTransId="{FF1C9BB7-DB06-854F-BF06-00490B23EBF2}" sibTransId="{8AA544A0-656E-2242-A719-E90E09963CEE}"/>
    <dgm:cxn modelId="{742A8518-CFF6-614A-BC6B-309547593968}" srcId="{19D97041-F8D6-6643-880B-2B9F89103512}" destId="{CA83DD6E-EDA8-7A4C-B5F4-CE6DF311C844}" srcOrd="2" destOrd="0" parTransId="{ED4C5A64-1782-3E48-998E-2425BD9B668C}" sibTransId="{1A7DEC42-D4B7-FB46-9815-4B26758E79AD}"/>
    <dgm:cxn modelId="{B7541ACE-FEF3-AD45-AC2A-3C3418795EBA}" type="presOf" srcId="{1B2FBDC5-757D-5E45-9968-A267E11C444C}" destId="{6E63B88C-4FBA-9548-A404-8792BC87A36E}" srcOrd="0" destOrd="0" presId="urn:microsoft.com/office/officeart/2009/layout/CircleArrowProcess"/>
    <dgm:cxn modelId="{4D2A74B6-9E85-2940-889F-EE9BA1434A11}" type="presOf" srcId="{19D97041-F8D6-6643-880B-2B9F89103512}" destId="{6F45DFAF-CA05-9248-9D98-7ED6BF80E1E0}" srcOrd="0" destOrd="0" presId="urn:microsoft.com/office/officeart/2009/layout/CircleArrowProcess"/>
    <dgm:cxn modelId="{CFB7E754-403F-8443-A351-AA8DB4A50393}" srcId="{19D97041-F8D6-6643-880B-2B9F89103512}" destId="{F17626C0-0FD4-6F47-B78A-9EAD8770CCEF}" srcOrd="4" destOrd="0" parTransId="{4EF40504-3FFD-8343-8B00-248949BB02D0}" sibTransId="{9F04B9F5-1770-4B4A-B915-C016E0BAFD03}"/>
    <dgm:cxn modelId="{18939F67-9477-AB41-B93F-B67BDF66C55E}" type="presParOf" srcId="{6F45DFAF-CA05-9248-9D98-7ED6BF80E1E0}" destId="{2CC6851A-AB12-814F-A345-EA44BC5CC466}" srcOrd="0" destOrd="0" presId="urn:microsoft.com/office/officeart/2009/layout/CircleArrowProcess"/>
    <dgm:cxn modelId="{8005E39F-8D92-354A-A412-5DCABD0AAB5E}" type="presParOf" srcId="{2CC6851A-AB12-814F-A345-EA44BC5CC466}" destId="{740DB0E0-2224-FE41-8A1A-12F2354DF999}" srcOrd="0" destOrd="0" presId="urn:microsoft.com/office/officeart/2009/layout/CircleArrowProcess"/>
    <dgm:cxn modelId="{5E7B2470-1127-3E4F-B7C1-A16F8FC98AD7}" type="presParOf" srcId="{6F45DFAF-CA05-9248-9D98-7ED6BF80E1E0}" destId="{820CEB7C-4347-D740-A9D1-634176C0D573}" srcOrd="1" destOrd="0" presId="urn:microsoft.com/office/officeart/2009/layout/CircleArrowProcess"/>
    <dgm:cxn modelId="{553F23AD-2E12-C244-BC92-3F5568BB08E6}" type="presParOf" srcId="{6F45DFAF-CA05-9248-9D98-7ED6BF80E1E0}" destId="{5D7CB1E3-134A-E143-8F84-75BDD9EE1363}" srcOrd="2" destOrd="0" presId="urn:microsoft.com/office/officeart/2009/layout/CircleArrowProcess"/>
    <dgm:cxn modelId="{5295AAC1-A70A-454F-91A2-28F5DA070715}" type="presParOf" srcId="{5D7CB1E3-134A-E143-8F84-75BDD9EE1363}" destId="{05A63B97-EC7D-CC42-AF35-1DBE3D878B0D}" srcOrd="0" destOrd="0" presId="urn:microsoft.com/office/officeart/2009/layout/CircleArrowProcess"/>
    <dgm:cxn modelId="{743C5F76-81FE-0A45-8281-16D410015AB9}" type="presParOf" srcId="{6F45DFAF-CA05-9248-9D98-7ED6BF80E1E0}" destId="{659109A4-4B86-BF4B-ADE8-B849C990CB93}" srcOrd="3" destOrd="0" presId="urn:microsoft.com/office/officeart/2009/layout/CircleArrowProcess"/>
    <dgm:cxn modelId="{EF72778E-0C11-C143-8245-EC4C436EC3D6}" type="presParOf" srcId="{6F45DFAF-CA05-9248-9D98-7ED6BF80E1E0}" destId="{D51D93E0-1DE9-BB4C-BE37-994170383889}" srcOrd="4" destOrd="0" presId="urn:microsoft.com/office/officeart/2009/layout/CircleArrowProcess"/>
    <dgm:cxn modelId="{B868E9E6-26F6-DF4C-852E-1BF058A1461A}" type="presParOf" srcId="{D51D93E0-1DE9-BB4C-BE37-994170383889}" destId="{52BBF460-9628-084A-9189-B46BB1FA40E4}" srcOrd="0" destOrd="0" presId="urn:microsoft.com/office/officeart/2009/layout/CircleArrowProcess"/>
    <dgm:cxn modelId="{06E86DCF-F951-D848-AA94-4171F6DC0C55}" type="presParOf" srcId="{6F45DFAF-CA05-9248-9D98-7ED6BF80E1E0}" destId="{096C9EB4-7759-E145-85AB-1D51C17BD485}" srcOrd="5" destOrd="0" presId="urn:microsoft.com/office/officeart/2009/layout/CircleArrowProcess"/>
    <dgm:cxn modelId="{A2BAB9CA-7F01-DA4B-B438-D8477D7C4D5B}" type="presParOf" srcId="{6F45DFAF-CA05-9248-9D98-7ED6BF80E1E0}" destId="{DFDFFCA2-BA91-F440-9F50-7C99F76EB049}" srcOrd="6" destOrd="0" presId="urn:microsoft.com/office/officeart/2009/layout/CircleArrowProcess"/>
    <dgm:cxn modelId="{FB89E4AF-0AD7-E248-9A67-63B0B50A601E}" type="presParOf" srcId="{DFDFFCA2-BA91-F440-9F50-7C99F76EB049}" destId="{091DEEF0-5ECE-CD40-9B70-489E47ECFC56}" srcOrd="0" destOrd="0" presId="urn:microsoft.com/office/officeart/2009/layout/CircleArrowProcess"/>
    <dgm:cxn modelId="{9CB6A92B-42B2-F64F-945B-D8F0670D7EB7}" type="presParOf" srcId="{6F45DFAF-CA05-9248-9D98-7ED6BF80E1E0}" destId="{6E63B88C-4FBA-9548-A404-8792BC87A36E}" srcOrd="7" destOrd="0" presId="urn:microsoft.com/office/officeart/2009/layout/CircleArrowProcess"/>
    <dgm:cxn modelId="{55F12F74-28EB-1C46-90CB-47C3465CC762}" type="presParOf" srcId="{6F45DFAF-CA05-9248-9D98-7ED6BF80E1E0}" destId="{9686D0AF-5210-B544-889D-713A77BC92A5}" srcOrd="8" destOrd="0" presId="urn:microsoft.com/office/officeart/2009/layout/CircleArrowProcess"/>
    <dgm:cxn modelId="{32A2AD77-A48D-6D4B-A0AC-483E91158158}" type="presParOf" srcId="{9686D0AF-5210-B544-889D-713A77BC92A5}" destId="{D5499241-7FB4-A14F-A3EB-C2D814CF6713}" srcOrd="0" destOrd="0" presId="urn:microsoft.com/office/officeart/2009/layout/CircleArrowProcess"/>
    <dgm:cxn modelId="{C8CE9CE1-2B8F-3F4D-B8EC-8A70DDF24493}" type="presParOf" srcId="{6F45DFAF-CA05-9248-9D98-7ED6BF80E1E0}" destId="{1C4D251B-98EA-2143-A685-893C4E00CBD8}" srcOrd="9"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2EC8D6E-698F-F848-9318-5E091EDCA5E2}" type="datetimeFigureOut">
              <a:rPr lang="en-US" smtClean="0"/>
              <a:t>7/1/2015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1290418-A2BA-B341-8CF8-EA63E75AEADD}" type="slidenum">
              <a:rPr lang="en-US" smtClean="0"/>
              <a:t>‹#›</a:t>
            </a:fld>
            <a:endParaRPr lang="en-US"/>
          </a:p>
        </p:txBody>
      </p:sp>
    </p:spTree>
    <p:extLst>
      <p:ext uri="{BB962C8B-B14F-4D97-AF65-F5344CB8AC3E}">
        <p14:creationId xmlns:p14="http://schemas.microsoft.com/office/powerpoint/2010/main" val="29496388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9EA024-5A38-FA4B-8974-F955102E04B5}" type="datetimeFigureOut">
              <a:rPr lang="en-US" smtClean="0"/>
              <a:t>7/1/2015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567666-7CB7-3043-8D10-AD34FA96DE4D}" type="slidenum">
              <a:rPr lang="en-US" smtClean="0"/>
              <a:t>‹#›</a:t>
            </a:fld>
            <a:endParaRPr lang="en-US"/>
          </a:p>
        </p:txBody>
      </p:sp>
    </p:spTree>
    <p:extLst>
      <p:ext uri="{BB962C8B-B14F-4D97-AF65-F5344CB8AC3E}">
        <p14:creationId xmlns:p14="http://schemas.microsoft.com/office/powerpoint/2010/main" val="151704869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Same Side Corner Rectangle 6"/>
          <p:cNvSpPr/>
          <p:nvPr/>
        </p:nvSpPr>
        <p:spPr>
          <a:xfrm rot="16200000">
            <a:off x="1066801" y="1603786"/>
            <a:ext cx="3474720" cy="3474720"/>
          </a:xfrm>
          <a:prstGeom prst="round2SameRect">
            <a:avLst>
              <a:gd name="adj1" fmla="val 3122"/>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25"/>
          <p:cNvGrpSpPr>
            <a:grpSpLocks noChangeAspect="1"/>
          </p:cNvGrpSpPr>
          <p:nvPr/>
        </p:nvGrpSpPr>
        <p:grpSpPr>
          <a:xfrm>
            <a:off x="2071048" y="2502945"/>
            <a:ext cx="1466879" cy="1676400"/>
            <a:chOff x="1230573" y="1890215"/>
            <a:chExt cx="1444388" cy="1650696"/>
          </a:xfrm>
        </p:grpSpPr>
        <p:sp>
          <p:nvSpPr>
            <p:cNvPr id="9" name="Oval 8"/>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Oval 9"/>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Oval 10"/>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Oval 11"/>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Date Placeholder 3"/>
          <p:cNvSpPr>
            <a:spLocks noGrp="1"/>
          </p:cNvSpPr>
          <p:nvPr>
            <p:ph type="dt" sz="half" idx="10"/>
          </p:nvPr>
        </p:nvSpPr>
        <p:spPr/>
        <p:txBody>
          <a:bodyPr/>
          <a:lstStyle/>
          <a:p>
            <a:fld id="{8B684DF5-3A71-D349-BBE5-E2464E84D447}" type="datetime1">
              <a:rPr lang="en-US" smtClean="0"/>
              <a:t>7/1/2015</a:t>
            </a:fld>
            <a:endParaRPr lang="en-US"/>
          </a:p>
        </p:txBody>
      </p:sp>
      <p:sp>
        <p:nvSpPr>
          <p:cNvPr id="5" name="Footer Placeholder 4"/>
          <p:cNvSpPr>
            <a:spLocks noGrp="1"/>
          </p:cNvSpPr>
          <p:nvPr>
            <p:ph type="ftr" sz="quarter" idx="11"/>
          </p:nvPr>
        </p:nvSpPr>
        <p:spPr>
          <a:xfrm>
            <a:off x="457200" y="6356350"/>
            <a:ext cx="2895600" cy="365125"/>
          </a:xfrm>
        </p:spPr>
        <p:txBody>
          <a:bodyPr/>
          <a:lstStyle/>
          <a:p>
            <a:r>
              <a:rPr lang="en-US" smtClean="0"/>
              <a:t>USDN Civic Technology Scan</a:t>
            </a:r>
            <a:endParaRPr lang="en-US"/>
          </a:p>
        </p:txBody>
      </p:sp>
      <p:sp>
        <p:nvSpPr>
          <p:cNvPr id="6" name="Slide Number Placeholder 5"/>
          <p:cNvSpPr>
            <a:spLocks noGrp="1"/>
          </p:cNvSpPr>
          <p:nvPr>
            <p:ph type="sldNum" sz="quarter" idx="12"/>
          </p:nvPr>
        </p:nvSpPr>
        <p:spPr>
          <a:xfrm>
            <a:off x="4267200" y="6356350"/>
            <a:ext cx="609600" cy="365125"/>
          </a:xfrm>
        </p:spPr>
        <p:txBody>
          <a:bodyPr vert="horz" lIns="91440" tIns="45720" rIns="91440" bIns="45720" rtlCol="0" anchor="ctr"/>
          <a:lstStyle>
            <a:lvl1pPr marL="0" algn="ctr" defTabSz="914400" rtl="0" eaLnBrk="1" latinLnBrk="0" hangingPunct="1">
              <a:defRPr sz="900" b="1" kern="1200">
                <a:solidFill>
                  <a:schemeClr val="bg1">
                    <a:lumMod val="75000"/>
                  </a:schemeClr>
                </a:solidFill>
                <a:latin typeface="+mn-lt"/>
                <a:ea typeface="+mn-ea"/>
                <a:cs typeface="+mn-cs"/>
              </a:defRPr>
            </a:lvl1pPr>
          </a:lstStyle>
          <a:p>
            <a:fld id="{D6CC888B-D9F9-4E54-B722-F151A9F45E95}" type="slidenum">
              <a:rPr lang="en-US" smtClean="0"/>
              <a:t>‹#›</a:t>
            </a:fld>
            <a:endParaRPr lang="en-US"/>
          </a:p>
        </p:txBody>
      </p:sp>
      <p:sp>
        <p:nvSpPr>
          <p:cNvPr id="13" name="Round Same Side Corner Rectangle 12"/>
          <p:cNvSpPr/>
          <p:nvPr/>
        </p:nvSpPr>
        <p:spPr>
          <a:xfrm rot="5400000" flipH="1">
            <a:off x="4572000" y="1603786"/>
            <a:ext cx="3474720" cy="3474720"/>
          </a:xfrm>
          <a:prstGeom prst="round2SameRect">
            <a:avLst>
              <a:gd name="adj1" fmla="val 3122"/>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4651248" y="1680881"/>
            <a:ext cx="3273552" cy="1640541"/>
          </a:xfrm>
        </p:spPr>
        <p:txBody>
          <a:bodyPr vert="horz" lIns="91440" tIns="0" rIns="91440" bIns="0" rtlCol="0" anchor="b" anchorCtr="0">
            <a:noAutofit/>
          </a:bodyPr>
          <a:lstStyle>
            <a:lvl1pPr algn="ctr" defTabSz="914400" rtl="0" eaLnBrk="1" latinLnBrk="0" hangingPunct="1">
              <a:lnSpc>
                <a:spcPts val="4000"/>
              </a:lnSpc>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651248" y="3384176"/>
            <a:ext cx="3273552" cy="530352"/>
          </a:xfrm>
        </p:spPr>
        <p:txBody>
          <a:bodyPr vert="horz" lIns="91440" tIns="0" rIns="91440" bIns="0" rtlCol="0">
            <a:normAutofit/>
          </a:bodyPr>
          <a:lstStyle>
            <a:lvl1pPr marL="0" indent="0" algn="ctr" defTabSz="914400" rtl="0" eaLnBrk="1" latinLnBrk="0" hangingPunct="1">
              <a:spcBef>
                <a:spcPts val="0"/>
              </a:spcBef>
              <a:buClr>
                <a:schemeClr val="accent1"/>
              </a:buClr>
              <a:buSzPct val="130000"/>
              <a:buFont typeface="Wingdings" pitchFamily="2" charset="2"/>
              <a:buNone/>
              <a:defRPr sz="1400" kern="120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3429001" y="450850"/>
            <a:ext cx="4922184" cy="4611688"/>
          </a:xfrm>
          <a:prstGeom prst="roundRect">
            <a:avLst>
              <a:gd name="adj" fmla="val 3826"/>
            </a:avLst>
          </a:prstGeom>
          <a:noFill/>
        </p:spPr>
        <p:txBody>
          <a:bodyPr/>
          <a:lstStyle>
            <a:lvl1pPr>
              <a:buNone/>
              <a:defRPr/>
            </a:lvl1pPr>
          </a:lstStyle>
          <a:p>
            <a:r>
              <a:rPr lang="en-US" smtClean="0"/>
              <a:t>Drag picture to placeholder or click icon to add</a:t>
            </a:r>
            <a:endParaRPr/>
          </a:p>
        </p:txBody>
      </p:sp>
      <p:sp>
        <p:nvSpPr>
          <p:cNvPr id="2" name="Title 1"/>
          <p:cNvSpPr>
            <a:spLocks noGrp="1"/>
          </p:cNvSpPr>
          <p:nvPr>
            <p:ph type="title"/>
          </p:nvPr>
        </p:nvSpPr>
        <p:spPr>
          <a:xfrm>
            <a:off x="3426758" y="5069541"/>
            <a:ext cx="4924425" cy="662519"/>
          </a:xfrm>
        </p:spPr>
        <p:txBody>
          <a:bodyPr anchor="b"/>
          <a:lstStyle>
            <a:lvl1pPr algn="l">
              <a:defRPr sz="1800" b="0"/>
            </a:lvl1pPr>
          </a:lstStyle>
          <a:p>
            <a:r>
              <a:rPr lang="en-US" smtClean="0"/>
              <a:t>Click to edit Master title style</a:t>
            </a:r>
            <a:endParaRPr/>
          </a:p>
        </p:txBody>
      </p:sp>
      <p:sp>
        <p:nvSpPr>
          <p:cNvPr id="4" name="Text Placeholder 3"/>
          <p:cNvSpPr>
            <a:spLocks noGrp="1"/>
          </p:cNvSpPr>
          <p:nvPr>
            <p:ph type="body" sz="half" idx="2"/>
          </p:nvPr>
        </p:nvSpPr>
        <p:spPr>
          <a:xfrm>
            <a:off x="3426759" y="5732060"/>
            <a:ext cx="4924425" cy="627797"/>
          </a:xfrm>
        </p:spPr>
        <p:txBody>
          <a:bodyPr/>
          <a:lstStyle>
            <a:lvl1pPr marL="0" indent="0">
              <a:spcBef>
                <a:spcPct val="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B0E09F-A676-2149-823A-160BFF3B738A}"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Alt.">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3021106" y="1609725"/>
            <a:ext cx="5343525" cy="2281238"/>
          </a:xfrm>
          <a:prstGeom prst="roundRect">
            <a:avLst>
              <a:gd name="adj" fmla="val 3826"/>
            </a:avLst>
          </a:prstGeom>
          <a:noFill/>
        </p:spPr>
        <p:txBody>
          <a:bodyPr/>
          <a:lstStyle>
            <a:lvl1pPr>
              <a:buNone/>
              <a:defRPr/>
            </a:lvl1pPr>
          </a:lstStyle>
          <a:p>
            <a:r>
              <a:rPr lang="en-US" smtClean="0"/>
              <a:t>Drag picture to placeholder or click icon to add</a:t>
            </a:r>
            <a:endParaRPr/>
          </a:p>
        </p:txBody>
      </p:sp>
      <p:sp>
        <p:nvSpPr>
          <p:cNvPr id="2" name="Title 1"/>
          <p:cNvSpPr>
            <a:spLocks noGrp="1"/>
          </p:cNvSpPr>
          <p:nvPr>
            <p:ph type="title"/>
          </p:nvPr>
        </p:nvSpPr>
        <p:spPr>
          <a:xfrm>
            <a:off x="2948318" y="3904812"/>
            <a:ext cx="5416313" cy="681892"/>
          </a:xfrm>
        </p:spPr>
        <p:txBody>
          <a:bodyPr anchor="b"/>
          <a:lstStyle>
            <a:lvl1pPr algn="l">
              <a:defRPr sz="1800" b="0"/>
            </a:lvl1pPr>
          </a:lstStyle>
          <a:p>
            <a:r>
              <a:rPr lang="en-US" smtClean="0"/>
              <a:t>Click to edit Master title style</a:t>
            </a:r>
            <a:endParaRPr/>
          </a:p>
        </p:txBody>
      </p:sp>
      <p:sp>
        <p:nvSpPr>
          <p:cNvPr id="4" name="Text Placeholder 3"/>
          <p:cNvSpPr>
            <a:spLocks noGrp="1"/>
          </p:cNvSpPr>
          <p:nvPr>
            <p:ph type="body" sz="half" idx="2"/>
          </p:nvPr>
        </p:nvSpPr>
        <p:spPr>
          <a:xfrm>
            <a:off x="2948319" y="4586704"/>
            <a:ext cx="5416313" cy="627797"/>
          </a:xfrm>
        </p:spPr>
        <p:txBody>
          <a:bodyPr/>
          <a:lstStyle>
            <a:lvl1pPr marL="0" indent="0">
              <a:spcBef>
                <a:spcPct val="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3AA9B5-6575-F846-A9C1-FC5A76326E14}"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3021106" y="443552"/>
            <a:ext cx="5343525" cy="2281238"/>
          </a:xfrm>
          <a:prstGeom prst="round2SameRect">
            <a:avLst>
              <a:gd name="adj1" fmla="val 5300"/>
              <a:gd name="adj2" fmla="val 0"/>
            </a:avLst>
          </a:prstGeom>
          <a:noFill/>
        </p:spPr>
        <p:txBody>
          <a:bodyPr/>
          <a:lstStyle>
            <a:lvl1pPr marL="0" indent="0">
              <a:buNone/>
              <a:defRPr/>
            </a:lvl1pPr>
          </a:lstStyle>
          <a:p>
            <a:r>
              <a:rPr lang="en-US" smtClean="0"/>
              <a:t>Drag picture to placeholder or click icon to add</a:t>
            </a:r>
            <a:endParaRPr/>
          </a:p>
        </p:txBody>
      </p:sp>
      <p:sp>
        <p:nvSpPr>
          <p:cNvPr id="2" name="Title 1"/>
          <p:cNvSpPr>
            <a:spLocks noGrp="1"/>
          </p:cNvSpPr>
          <p:nvPr>
            <p:ph type="title"/>
          </p:nvPr>
        </p:nvSpPr>
        <p:spPr>
          <a:xfrm>
            <a:off x="2948318" y="5055855"/>
            <a:ext cx="5416313" cy="681892"/>
          </a:xfrm>
        </p:spPr>
        <p:txBody>
          <a:bodyPr anchor="b"/>
          <a:lstStyle>
            <a:lvl1pPr algn="l">
              <a:defRPr sz="1800" b="0"/>
            </a:lvl1pPr>
          </a:lstStyle>
          <a:p>
            <a:r>
              <a:rPr lang="en-US" smtClean="0"/>
              <a:t>Click to edit Master title style</a:t>
            </a:r>
            <a:endParaRPr/>
          </a:p>
        </p:txBody>
      </p:sp>
      <p:sp>
        <p:nvSpPr>
          <p:cNvPr id="4" name="Text Placeholder 3"/>
          <p:cNvSpPr>
            <a:spLocks noGrp="1"/>
          </p:cNvSpPr>
          <p:nvPr>
            <p:ph type="body" sz="half" idx="2"/>
          </p:nvPr>
        </p:nvSpPr>
        <p:spPr>
          <a:xfrm>
            <a:off x="2948319" y="5737747"/>
            <a:ext cx="5416313" cy="627797"/>
          </a:xfrm>
        </p:spPr>
        <p:txBody>
          <a:bodyPr/>
          <a:lstStyle>
            <a:lvl1pPr marL="0" indent="0">
              <a:spcBef>
                <a:spcPct val="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4C49FF-18B6-7B48-977A-973061EC9F3E}"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
        <p:nvSpPr>
          <p:cNvPr id="13" name="Picture Placeholder 11"/>
          <p:cNvSpPr>
            <a:spLocks noGrp="1"/>
          </p:cNvSpPr>
          <p:nvPr>
            <p:ph type="pic" sz="quarter" idx="14"/>
          </p:nvPr>
        </p:nvSpPr>
        <p:spPr>
          <a:xfrm flipH="1" flipV="1">
            <a:off x="3021106" y="2756848"/>
            <a:ext cx="2642616" cy="2281238"/>
          </a:xfrm>
          <a:prstGeom prst="round1Rect">
            <a:avLst>
              <a:gd name="adj" fmla="val 9488"/>
            </a:avLst>
          </a:prstGeom>
          <a:blipFill dpi="0" rotWithShape="0">
            <a:blip r:embed="rId2" cstate="print"/>
            <a:srcRect/>
            <a:stretch>
              <a:fillRect/>
            </a:stretch>
          </a:blipFill>
        </p:spPr>
        <p:txBody>
          <a:bodyPr vert="horz" lIns="91440" tIns="45720" rIns="91440" bIns="45720" rtlCol="0" anchor="b" anchorCtr="1">
            <a:normAutofit/>
            <a:scene3d>
              <a:camera prst="orthographicFront">
                <a:rot lat="0" lon="0" rev="10800000"/>
              </a:camera>
              <a:lightRig rig="threePt" dir="t"/>
            </a:scene3d>
          </a:bodyPr>
          <a:lstStyle>
            <a:lvl1pPr marL="0" indent="0" algn="l" defTabSz="914400" rtl="0" eaLnBrk="1" latinLnBrk="0" hangingPunct="1">
              <a:spcBef>
                <a:spcPts val="1800"/>
              </a:spcBef>
              <a:buClr>
                <a:schemeClr val="accent1"/>
              </a:buClr>
              <a:buSzPct val="130000"/>
              <a:buFont typeface="Wingdings" pitchFamily="2" charset="2"/>
              <a:buNone/>
              <a:defRPr sz="1600" kern="1200">
                <a:solidFill>
                  <a:schemeClr val="tx1">
                    <a:lumMod val="75000"/>
                    <a:lumOff val="25000"/>
                  </a:schemeClr>
                </a:solidFill>
                <a:latin typeface="+mn-lt"/>
                <a:ea typeface="+mn-ea"/>
                <a:cs typeface="+mn-cs"/>
              </a:defRPr>
            </a:lvl1pPr>
          </a:lstStyle>
          <a:p>
            <a:r>
              <a:rPr lang="en-US" smtClean="0"/>
              <a:t>Drag picture to placeholder or click icon to add</a:t>
            </a:r>
            <a:endParaRPr/>
          </a:p>
        </p:txBody>
      </p:sp>
      <p:sp>
        <p:nvSpPr>
          <p:cNvPr id="14" name="Picture Placeholder 11"/>
          <p:cNvSpPr>
            <a:spLocks noGrp="1"/>
          </p:cNvSpPr>
          <p:nvPr>
            <p:ph type="pic" sz="quarter" idx="15"/>
          </p:nvPr>
        </p:nvSpPr>
        <p:spPr>
          <a:xfrm flipV="1">
            <a:off x="5722015" y="2756848"/>
            <a:ext cx="2642616" cy="2281238"/>
          </a:xfrm>
          <a:prstGeom prst="round1Rect">
            <a:avLst>
              <a:gd name="adj" fmla="val 9488"/>
            </a:avLst>
          </a:prstGeom>
          <a:blipFill dpi="0" rotWithShape="0">
            <a:blip r:embed="rId2" cstate="print"/>
            <a:srcRect/>
            <a:stretch>
              <a:fillRect/>
            </a:stretch>
          </a:blipFill>
        </p:spPr>
        <p:txBody>
          <a:bodyPr vert="horz" lIns="91440" tIns="45720" rIns="91440" bIns="45720" rtlCol="0" anchor="b" anchorCtr="1">
            <a:normAutofit/>
            <a:scene3d>
              <a:camera prst="orthographicFront">
                <a:rot lat="0" lon="0" rev="10800000"/>
              </a:camera>
              <a:lightRig rig="threePt" dir="t"/>
            </a:scene3d>
          </a:bodyPr>
          <a:lstStyle>
            <a:lvl1pPr marL="0" indent="0" algn="l" defTabSz="914400" rtl="0" eaLnBrk="1" latinLnBrk="0" hangingPunct="1">
              <a:spcBef>
                <a:spcPts val="1800"/>
              </a:spcBef>
              <a:buClr>
                <a:schemeClr val="accent1"/>
              </a:buClr>
              <a:buSzPct val="130000"/>
              <a:buFont typeface="Wingdings" pitchFamily="2" charset="2"/>
              <a:buNone/>
              <a:defRPr sz="1600" kern="1200">
                <a:solidFill>
                  <a:schemeClr val="tx1">
                    <a:lumMod val="75000"/>
                    <a:lumOff val="25000"/>
                  </a:schemeClr>
                </a:solidFill>
                <a:latin typeface="+mn-lt"/>
                <a:ea typeface="+mn-ea"/>
                <a:cs typeface="+mn-cs"/>
              </a:defRPr>
            </a:lvl1pPr>
          </a:lstStyle>
          <a:p>
            <a:r>
              <a:rPr lang="en-US"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 Pictures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48318" y="5055855"/>
            <a:ext cx="5416313" cy="681892"/>
          </a:xfrm>
        </p:spPr>
        <p:txBody>
          <a:bodyPr anchor="b"/>
          <a:lstStyle>
            <a:lvl1pPr algn="l">
              <a:defRPr sz="1800" b="0"/>
            </a:lvl1pPr>
          </a:lstStyle>
          <a:p>
            <a:r>
              <a:rPr lang="en-US" smtClean="0"/>
              <a:t>Click to edit Master title style</a:t>
            </a:r>
            <a:endParaRPr/>
          </a:p>
        </p:txBody>
      </p:sp>
      <p:sp>
        <p:nvSpPr>
          <p:cNvPr id="4" name="Text Placeholder 3"/>
          <p:cNvSpPr>
            <a:spLocks noGrp="1"/>
          </p:cNvSpPr>
          <p:nvPr>
            <p:ph type="body" sz="half" idx="2"/>
          </p:nvPr>
        </p:nvSpPr>
        <p:spPr>
          <a:xfrm>
            <a:off x="2948319" y="5737747"/>
            <a:ext cx="5416313" cy="627797"/>
          </a:xfrm>
        </p:spPr>
        <p:txBody>
          <a:bodyPr/>
          <a:lstStyle>
            <a:lvl1pPr marL="0" indent="0">
              <a:spcBef>
                <a:spcPct val="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115A67-02AD-B14A-805F-EE3BFC449172}"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
        <p:nvSpPr>
          <p:cNvPr id="13" name="Picture Placeholder 11"/>
          <p:cNvSpPr>
            <a:spLocks noGrp="1"/>
          </p:cNvSpPr>
          <p:nvPr>
            <p:ph type="pic" sz="quarter" idx="14"/>
          </p:nvPr>
        </p:nvSpPr>
        <p:spPr>
          <a:xfrm flipH="1" flipV="1">
            <a:off x="3021106" y="2756848"/>
            <a:ext cx="2642616" cy="2281238"/>
          </a:xfrm>
          <a:prstGeom prst="round1Rect">
            <a:avLst>
              <a:gd name="adj" fmla="val 9488"/>
            </a:avLst>
          </a:prstGeom>
          <a:blipFill dpi="0" rotWithShape="0">
            <a:blip r:embed="rId2" cstate="print"/>
            <a:srcRect/>
            <a:stretch>
              <a:fillRect/>
            </a:stretch>
          </a:blipFill>
        </p:spPr>
        <p:txBody>
          <a:bodyPr vert="horz" anchor="b" anchorCtr="1">
            <a:normAutofit/>
            <a:scene3d>
              <a:camera prst="orthographicFront">
                <a:rot lat="0" lon="0" rev="10800000"/>
              </a:camera>
              <a:lightRig rig="threePt" dir="t"/>
            </a:scene3d>
          </a:bodyPr>
          <a:lstStyle>
            <a:lvl1pPr marL="0" indent="0">
              <a:buNone/>
              <a:defRPr sz="1600"/>
            </a:lvl1pPr>
          </a:lstStyle>
          <a:p>
            <a:r>
              <a:rPr lang="en-US" smtClean="0"/>
              <a:t>Drag picture to placeholder or click icon to add</a:t>
            </a:r>
            <a:endParaRPr/>
          </a:p>
        </p:txBody>
      </p:sp>
      <p:sp>
        <p:nvSpPr>
          <p:cNvPr id="14" name="Picture Placeholder 11"/>
          <p:cNvSpPr>
            <a:spLocks noGrp="1"/>
          </p:cNvSpPr>
          <p:nvPr>
            <p:ph type="pic" sz="quarter" idx="15"/>
          </p:nvPr>
        </p:nvSpPr>
        <p:spPr>
          <a:xfrm flipV="1">
            <a:off x="5723362" y="2756848"/>
            <a:ext cx="2642616" cy="2281238"/>
          </a:xfrm>
          <a:prstGeom prst="round1Rect">
            <a:avLst>
              <a:gd name="adj" fmla="val 9488"/>
            </a:avLst>
          </a:prstGeom>
          <a:blipFill dpi="0" rotWithShape="0">
            <a:blip r:embed="rId2" cstate="print"/>
            <a:srcRect/>
            <a:stretch>
              <a:fillRect/>
            </a:stretch>
          </a:blipFill>
        </p:spPr>
        <p:txBody>
          <a:bodyPr vert="horz" anchor="b" anchorCtr="1">
            <a:normAutofit/>
            <a:scene3d>
              <a:camera prst="orthographicFront">
                <a:rot lat="0" lon="0" rev="10800000"/>
              </a:camera>
              <a:lightRig rig="threePt" dir="t"/>
            </a:scene3d>
          </a:bodyPr>
          <a:lstStyle>
            <a:lvl1pPr marL="0" indent="0">
              <a:buNone/>
              <a:defRPr sz="1600"/>
            </a:lvl1pPr>
          </a:lstStyle>
          <a:p>
            <a:r>
              <a:rPr lang="en-US" smtClean="0"/>
              <a:t>Drag picture to placeholder or click icon to add</a:t>
            </a:r>
            <a:endParaRPr/>
          </a:p>
        </p:txBody>
      </p:sp>
      <p:sp>
        <p:nvSpPr>
          <p:cNvPr id="10" name="Picture Placeholder 11"/>
          <p:cNvSpPr>
            <a:spLocks noGrp="1"/>
          </p:cNvSpPr>
          <p:nvPr>
            <p:ph type="pic" sz="quarter" idx="16"/>
          </p:nvPr>
        </p:nvSpPr>
        <p:spPr>
          <a:xfrm flipH="1">
            <a:off x="3021106" y="437202"/>
            <a:ext cx="2642616" cy="2281238"/>
          </a:xfrm>
          <a:prstGeom prst="round1Rect">
            <a:avLst>
              <a:gd name="adj" fmla="val 9488"/>
            </a:avLst>
          </a:prstGeom>
          <a:blipFill dpi="0" rotWithShape="0">
            <a:blip r:embed="rId2" cstate="print"/>
            <a:srcRect/>
            <a:stretch>
              <a:fillRect/>
            </a:stretch>
          </a:blipFill>
        </p:spPr>
        <p:txBody>
          <a:bodyPr vert="horz" anchor="t" anchorCtr="1">
            <a:normAutofit/>
          </a:bodyPr>
          <a:lstStyle>
            <a:lvl1pPr marL="0" indent="0">
              <a:buNone/>
              <a:defRPr sz="1600"/>
            </a:lvl1pPr>
          </a:lstStyle>
          <a:p>
            <a:r>
              <a:rPr lang="en-US" smtClean="0"/>
              <a:t>Drag picture to placeholder or click icon to add</a:t>
            </a:r>
            <a:endParaRPr/>
          </a:p>
        </p:txBody>
      </p:sp>
      <p:sp>
        <p:nvSpPr>
          <p:cNvPr id="11" name="Picture Placeholder 11"/>
          <p:cNvSpPr>
            <a:spLocks noGrp="1"/>
          </p:cNvSpPr>
          <p:nvPr>
            <p:ph type="pic" sz="quarter" idx="17"/>
          </p:nvPr>
        </p:nvSpPr>
        <p:spPr>
          <a:xfrm>
            <a:off x="5723362" y="437202"/>
            <a:ext cx="2642616" cy="2281238"/>
          </a:xfrm>
          <a:prstGeom prst="round1Rect">
            <a:avLst>
              <a:gd name="adj" fmla="val 9488"/>
            </a:avLst>
          </a:prstGeom>
          <a:blipFill dpi="0" rotWithShape="0">
            <a:blip r:embed="rId2" cstate="print"/>
            <a:srcRect/>
            <a:stretch>
              <a:fillRect/>
            </a:stretch>
          </a:blipFill>
        </p:spPr>
        <p:txBody>
          <a:bodyPr vert="horz" anchor="t" anchorCtr="1">
            <a:normAutofit/>
          </a:bodyPr>
          <a:lstStyle>
            <a:lvl1pPr marL="0" indent="0">
              <a:buNone/>
              <a:defRPr sz="1600"/>
            </a:lvl1pPr>
          </a:lstStyle>
          <a:p>
            <a:r>
              <a:rPr lang="en-US" smtClean="0"/>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 Pictures, 2 Captions">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840505" y="1112198"/>
            <a:ext cx="2524126" cy="1998756"/>
          </a:xfrm>
        </p:spPr>
        <p:txBody>
          <a:bodyPr/>
          <a:lstStyle>
            <a:lvl1pPr marL="0" indent="0">
              <a:spcBef>
                <a:spcPts val="60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B6CF17-054D-9140-8CEA-D3B388DFEB85}"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
        <p:nvSpPr>
          <p:cNvPr id="12" name="Picture Placeholder 11"/>
          <p:cNvSpPr>
            <a:spLocks noGrp="1"/>
          </p:cNvSpPr>
          <p:nvPr>
            <p:ph type="pic" sz="quarter" idx="13"/>
          </p:nvPr>
        </p:nvSpPr>
        <p:spPr>
          <a:xfrm>
            <a:off x="3021107" y="443551"/>
            <a:ext cx="2743200" cy="2968389"/>
          </a:xfrm>
          <a:prstGeom prst="round2SameRect">
            <a:avLst>
              <a:gd name="adj1" fmla="val 5300"/>
              <a:gd name="adj2" fmla="val 0"/>
            </a:avLst>
          </a:prstGeom>
          <a:noFill/>
        </p:spPr>
        <p:txBody>
          <a:bodyPr anchor="t" anchorCtr="1">
            <a:normAutofit/>
          </a:bodyPr>
          <a:lstStyle>
            <a:lvl1pPr marL="0" indent="0">
              <a:buNone/>
              <a:defRPr sz="1600"/>
            </a:lvl1pPr>
          </a:lstStyle>
          <a:p>
            <a:r>
              <a:rPr lang="en-US" smtClean="0"/>
              <a:t>Drag picture to placeholder or click icon to add</a:t>
            </a:r>
            <a:endParaRPr/>
          </a:p>
        </p:txBody>
      </p:sp>
      <p:sp>
        <p:nvSpPr>
          <p:cNvPr id="15" name="Picture Placeholder 11"/>
          <p:cNvSpPr>
            <a:spLocks noGrp="1"/>
          </p:cNvSpPr>
          <p:nvPr>
            <p:ph type="pic" sz="quarter" idx="14"/>
          </p:nvPr>
        </p:nvSpPr>
        <p:spPr>
          <a:xfrm flipV="1">
            <a:off x="3021107" y="3442648"/>
            <a:ext cx="2743200" cy="2968389"/>
          </a:xfrm>
          <a:prstGeom prst="round2SameRect">
            <a:avLst>
              <a:gd name="adj1" fmla="val 5300"/>
              <a:gd name="adj2" fmla="val 0"/>
            </a:avLst>
          </a:prstGeom>
          <a:blipFill dpi="0" rotWithShape="0">
            <a:blip r:embed="rId2" cstate="print"/>
            <a:srcRect/>
            <a:stretch>
              <a:fillRect/>
            </a:stretch>
          </a:blipFill>
        </p:spPr>
        <p:txBody>
          <a:bodyPr anchor="b" anchorCtr="1">
            <a:normAutofit/>
            <a:scene3d>
              <a:camera prst="orthographicFront">
                <a:rot lat="0" lon="0" rev="10800000"/>
              </a:camera>
              <a:lightRig rig="threePt" dir="t"/>
            </a:scene3d>
          </a:bodyPr>
          <a:lstStyle>
            <a:lvl1pPr marL="0" indent="0">
              <a:buNone/>
              <a:defRPr sz="1600"/>
            </a:lvl1pPr>
          </a:lstStyle>
          <a:p>
            <a:r>
              <a:rPr lang="en-US" smtClean="0"/>
              <a:t>Drag picture to placeholder or click icon to add</a:t>
            </a:r>
            <a:endParaRPr/>
          </a:p>
        </p:txBody>
      </p:sp>
      <p:sp>
        <p:nvSpPr>
          <p:cNvPr id="17" name="Text Placeholder 3"/>
          <p:cNvSpPr>
            <a:spLocks noGrp="1"/>
          </p:cNvSpPr>
          <p:nvPr>
            <p:ph type="body" sz="half" idx="15"/>
          </p:nvPr>
        </p:nvSpPr>
        <p:spPr>
          <a:xfrm>
            <a:off x="5840505" y="4108759"/>
            <a:ext cx="2524126" cy="1998756"/>
          </a:xfrm>
        </p:spPr>
        <p:txBody>
          <a:bodyPr/>
          <a:lstStyle>
            <a:lvl1pPr marL="0" indent="0">
              <a:spcBef>
                <a:spcPts val="60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6"/>
          </p:nvPr>
        </p:nvSpPr>
        <p:spPr>
          <a:xfrm>
            <a:off x="5840505" y="3442648"/>
            <a:ext cx="2524126" cy="674687"/>
          </a:xfrm>
        </p:spPr>
        <p:txBody>
          <a:bodyPr vert="horz" lIns="91440" tIns="45720" rIns="91440" bIns="45720" rtlCol="0" anchor="b" anchorCtr="0">
            <a:noAutofit/>
          </a:bodyPr>
          <a:lstStyle>
            <a:lvl1pPr marL="0" indent="0" algn="l" defTabSz="914400" rtl="0" eaLnBrk="1" latinLnBrk="0" hangingPunct="1">
              <a:spcBef>
                <a:spcPct val="0"/>
              </a:spcBef>
              <a:buNone/>
              <a:defRPr sz="1800" b="0" kern="120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3"/>
          <p:cNvSpPr>
            <a:spLocks noGrp="1"/>
          </p:cNvSpPr>
          <p:nvPr>
            <p:ph type="body" sz="half" idx="17"/>
          </p:nvPr>
        </p:nvSpPr>
        <p:spPr>
          <a:xfrm>
            <a:off x="5840505" y="443551"/>
            <a:ext cx="2524126" cy="674687"/>
          </a:xfrm>
        </p:spPr>
        <p:txBody>
          <a:bodyPr vert="horz" lIns="91440" tIns="45720" rIns="91440" bIns="45720" rtlCol="0" anchor="b" anchorCtr="0">
            <a:noAutofit/>
          </a:bodyPr>
          <a:lstStyle>
            <a:lvl1pPr marL="0" indent="0" algn="l" defTabSz="914400" rtl="0" eaLnBrk="1" latinLnBrk="0" hangingPunct="1">
              <a:spcBef>
                <a:spcPct val="0"/>
              </a:spcBef>
              <a:buNone/>
              <a:defRPr sz="1800" b="0" kern="120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s, 3 Captions">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840505" y="1112198"/>
            <a:ext cx="2524126" cy="989959"/>
          </a:xfrm>
        </p:spPr>
        <p:txBody>
          <a:bodyPr/>
          <a:lstStyle>
            <a:lvl1pPr marL="0" indent="0">
              <a:spcBef>
                <a:spcPts val="30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D6CB1B-6FA7-F148-905F-41636467BC5D}"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
        <p:nvSpPr>
          <p:cNvPr id="12" name="Picture Placeholder 11"/>
          <p:cNvSpPr>
            <a:spLocks noGrp="1"/>
          </p:cNvSpPr>
          <p:nvPr>
            <p:ph type="pic" sz="quarter" idx="13"/>
          </p:nvPr>
        </p:nvSpPr>
        <p:spPr>
          <a:xfrm>
            <a:off x="3021107" y="443551"/>
            <a:ext cx="2743200" cy="1956816"/>
          </a:xfrm>
          <a:prstGeom prst="round2SameRect">
            <a:avLst>
              <a:gd name="adj1" fmla="val 5300"/>
              <a:gd name="adj2" fmla="val 0"/>
            </a:avLst>
          </a:prstGeom>
          <a:noFill/>
        </p:spPr>
        <p:txBody>
          <a:bodyPr anchor="t" anchorCtr="1">
            <a:normAutofit/>
          </a:bodyPr>
          <a:lstStyle>
            <a:lvl1pPr marL="0" indent="0">
              <a:buNone/>
              <a:defRPr sz="1600"/>
            </a:lvl1pPr>
          </a:lstStyle>
          <a:p>
            <a:r>
              <a:rPr lang="en-US" smtClean="0"/>
              <a:t>Drag picture to placeholder or click icon to add</a:t>
            </a:r>
            <a:endParaRPr/>
          </a:p>
        </p:txBody>
      </p:sp>
      <p:sp>
        <p:nvSpPr>
          <p:cNvPr id="15" name="Picture Placeholder 11"/>
          <p:cNvSpPr>
            <a:spLocks noGrp="1"/>
          </p:cNvSpPr>
          <p:nvPr>
            <p:ph type="pic" sz="quarter" idx="14"/>
          </p:nvPr>
        </p:nvSpPr>
        <p:spPr>
          <a:xfrm flipV="1">
            <a:off x="3021107" y="4462815"/>
            <a:ext cx="2743200" cy="1956816"/>
          </a:xfrm>
          <a:prstGeom prst="round2SameRect">
            <a:avLst>
              <a:gd name="adj1" fmla="val 5300"/>
              <a:gd name="adj2" fmla="val 0"/>
            </a:avLst>
          </a:prstGeom>
          <a:blipFill dpi="0" rotWithShape="0">
            <a:blip r:embed="rId2" cstate="print"/>
            <a:srcRect/>
            <a:stretch>
              <a:fillRect/>
            </a:stretch>
          </a:blipFill>
        </p:spPr>
        <p:txBody>
          <a:bodyPr anchor="b" anchorCtr="1">
            <a:normAutofit/>
            <a:scene3d>
              <a:camera prst="orthographicFront">
                <a:rot lat="0" lon="0" rev="10800000"/>
              </a:camera>
              <a:lightRig rig="threePt" dir="t"/>
            </a:scene3d>
          </a:bodyPr>
          <a:lstStyle>
            <a:lvl1pPr marL="0" indent="0">
              <a:buNone/>
              <a:defRPr sz="1600"/>
            </a:lvl1pPr>
          </a:lstStyle>
          <a:p>
            <a:r>
              <a:rPr lang="en-US" smtClean="0"/>
              <a:t>Drag picture to placeholder or click icon to add</a:t>
            </a:r>
            <a:endParaRPr/>
          </a:p>
        </p:txBody>
      </p:sp>
      <p:sp>
        <p:nvSpPr>
          <p:cNvPr id="22" name="Text Placeholder 3"/>
          <p:cNvSpPr>
            <a:spLocks noGrp="1"/>
          </p:cNvSpPr>
          <p:nvPr>
            <p:ph type="body" sz="half" idx="17"/>
          </p:nvPr>
        </p:nvSpPr>
        <p:spPr>
          <a:xfrm>
            <a:off x="5840505" y="443551"/>
            <a:ext cx="2524126" cy="674687"/>
          </a:xfrm>
        </p:spPr>
        <p:txBody>
          <a:bodyPr vert="horz" lIns="91440" tIns="45720" rIns="91440" bIns="45720" rtlCol="0" anchor="b" anchorCtr="0">
            <a:noAutofit/>
          </a:bodyPr>
          <a:lstStyle>
            <a:lvl1pPr marL="0" indent="0" algn="l" defTabSz="914400" rtl="0" eaLnBrk="1" latinLnBrk="0" hangingPunct="1">
              <a:spcBef>
                <a:spcPct val="0"/>
              </a:spcBef>
              <a:buNone/>
              <a:defRPr sz="1800" b="0" kern="120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Picture Placeholder 11"/>
          <p:cNvSpPr>
            <a:spLocks noGrp="1"/>
          </p:cNvSpPr>
          <p:nvPr>
            <p:ph type="pic" sz="quarter" idx="18"/>
          </p:nvPr>
        </p:nvSpPr>
        <p:spPr>
          <a:xfrm>
            <a:off x="3021107" y="2452048"/>
            <a:ext cx="2743200" cy="1956816"/>
          </a:xfrm>
          <a:prstGeom prst="rect">
            <a:avLst/>
          </a:prstGeom>
          <a:noFill/>
        </p:spPr>
        <p:txBody>
          <a:bodyPr anchor="t" anchorCtr="1">
            <a:normAutofit/>
          </a:bodyPr>
          <a:lstStyle>
            <a:lvl1pPr marL="0" indent="0">
              <a:buNone/>
              <a:defRPr sz="1600"/>
            </a:lvl1pPr>
          </a:lstStyle>
          <a:p>
            <a:r>
              <a:rPr lang="en-US" smtClean="0"/>
              <a:t>Drag picture to placeholder or click icon to add</a:t>
            </a:r>
            <a:endParaRPr/>
          </a:p>
        </p:txBody>
      </p:sp>
      <p:sp>
        <p:nvSpPr>
          <p:cNvPr id="13" name="Text Placeholder 3"/>
          <p:cNvSpPr>
            <a:spLocks noGrp="1"/>
          </p:cNvSpPr>
          <p:nvPr>
            <p:ph type="body" sz="half" idx="19"/>
          </p:nvPr>
        </p:nvSpPr>
        <p:spPr>
          <a:xfrm>
            <a:off x="5840505" y="3133941"/>
            <a:ext cx="2524126" cy="989959"/>
          </a:xfrm>
        </p:spPr>
        <p:txBody>
          <a:bodyPr/>
          <a:lstStyle>
            <a:lvl1pPr marL="0" indent="0">
              <a:spcBef>
                <a:spcPts val="30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3"/>
          <p:cNvSpPr>
            <a:spLocks noGrp="1"/>
          </p:cNvSpPr>
          <p:nvPr>
            <p:ph type="body" sz="half" idx="20"/>
          </p:nvPr>
        </p:nvSpPr>
        <p:spPr>
          <a:xfrm>
            <a:off x="5840505" y="2452048"/>
            <a:ext cx="2524126" cy="674687"/>
          </a:xfrm>
        </p:spPr>
        <p:txBody>
          <a:bodyPr vert="horz" lIns="91440" tIns="45720" rIns="91440" bIns="45720" rtlCol="0" anchor="b" anchorCtr="0">
            <a:noAutofit/>
          </a:bodyPr>
          <a:lstStyle>
            <a:lvl1pPr marL="0" indent="0" algn="l" defTabSz="914400" rtl="0" eaLnBrk="1" latinLnBrk="0" hangingPunct="1">
              <a:spcBef>
                <a:spcPct val="0"/>
              </a:spcBef>
              <a:buNone/>
              <a:defRPr sz="1800" b="0" kern="120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Text Placeholder 3"/>
          <p:cNvSpPr>
            <a:spLocks noGrp="1"/>
          </p:cNvSpPr>
          <p:nvPr>
            <p:ph type="body" sz="half" idx="21"/>
          </p:nvPr>
        </p:nvSpPr>
        <p:spPr>
          <a:xfrm>
            <a:off x="5840505" y="5135813"/>
            <a:ext cx="2524126" cy="989959"/>
          </a:xfrm>
        </p:spPr>
        <p:txBody>
          <a:bodyPr/>
          <a:lstStyle>
            <a:lvl1pPr marL="0" indent="0">
              <a:spcBef>
                <a:spcPts val="30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8" name="Text Placeholder 3"/>
          <p:cNvSpPr>
            <a:spLocks noGrp="1"/>
          </p:cNvSpPr>
          <p:nvPr>
            <p:ph type="body" sz="half" idx="22"/>
          </p:nvPr>
        </p:nvSpPr>
        <p:spPr>
          <a:xfrm>
            <a:off x="5840505" y="4462815"/>
            <a:ext cx="2524126" cy="674687"/>
          </a:xfrm>
        </p:spPr>
        <p:txBody>
          <a:bodyPr vert="horz" lIns="91440" tIns="45720" rIns="91440" bIns="45720" rtlCol="0" anchor="b" anchorCtr="0">
            <a:noAutofit/>
          </a:bodyPr>
          <a:lstStyle>
            <a:lvl1pPr marL="0" indent="0" algn="l" defTabSz="914400" rtl="0" eaLnBrk="1" latinLnBrk="0" hangingPunct="1">
              <a:spcBef>
                <a:spcPct val="0"/>
              </a:spcBef>
              <a:buNone/>
              <a:defRPr sz="1800" b="0" kern="120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440206" y="685800"/>
            <a:ext cx="4924424" cy="886968"/>
          </a:xfrm>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3440206" y="2020888"/>
            <a:ext cx="4924425" cy="4106862"/>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2C29CBA-86FB-C44C-AE93-CAC0B1BC60AD}"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24800" y="750580"/>
            <a:ext cx="914400" cy="5381934"/>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3467100" y="749300"/>
            <a:ext cx="3924300" cy="5376863"/>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40030A9-520C-514E-9173-0997AE43C31E}"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norm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406B1E5-AB27-9245-B966-7C7DB6A0BCC6}"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a:xfrm>
            <a:off x="4267200" y="6356350"/>
            <a:ext cx="609600" cy="365125"/>
          </a:xfrm>
        </p:spPr>
        <p:txBody>
          <a:bodyPr/>
          <a:lstStyle>
            <a:lvl1pPr algn="ctr">
              <a:defRPr sz="900">
                <a:solidFill>
                  <a:schemeClr val="bg1">
                    <a:lumMod val="75000"/>
                  </a:schemeClr>
                </a:solidFill>
              </a:defRPr>
            </a:lvl1pPr>
          </a:lstStyle>
          <a:p>
            <a:fld id="{D6CC888B-D9F9-4E54-B722-F151A9F45E95}" type="slidenum">
              <a:rPr lang="en-US" smtClean="0"/>
              <a:t>‹#›</a:t>
            </a:fld>
            <a:endParaRPr lang="en-US"/>
          </a:p>
        </p:txBody>
      </p:sp>
      <p:sp>
        <p:nvSpPr>
          <p:cNvPr id="7" name="Round Same Side Corner Rectangle 6"/>
          <p:cNvSpPr/>
          <p:nvPr/>
        </p:nvSpPr>
        <p:spPr>
          <a:xfrm rot="16200000">
            <a:off x="1066801" y="1603786"/>
            <a:ext cx="3474720" cy="3474720"/>
          </a:xfrm>
          <a:prstGeom prst="round2SameRect">
            <a:avLst>
              <a:gd name="adj1" fmla="val 3122"/>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Picture Placeholder 8"/>
          <p:cNvSpPr>
            <a:spLocks noGrp="1"/>
          </p:cNvSpPr>
          <p:nvPr>
            <p:ph type="pic" sz="quarter" idx="13"/>
          </p:nvPr>
        </p:nvSpPr>
        <p:spPr>
          <a:xfrm rot="5400000">
            <a:off x="4585448" y="1603786"/>
            <a:ext cx="3474720" cy="3474720"/>
          </a:xfrm>
          <a:prstGeom prst="round2SameRect">
            <a:avLst>
              <a:gd name="adj1" fmla="val 3096"/>
              <a:gd name="adj2" fmla="val 0"/>
            </a:avLst>
          </a:prstGeom>
          <a:blipFill dpi="0" rotWithShape="0">
            <a:blip r:embed="rId2" cstate="print"/>
            <a:srcRect/>
            <a:stretch>
              <a:fillRect/>
            </a:stretch>
          </a:blipFill>
          <a:ln>
            <a:noFill/>
          </a:ln>
        </p:spPr>
        <p:txBody>
          <a:bodyPr vert="vert270"/>
          <a:lstStyle>
            <a:lvl1pPr marL="0" indent="0">
              <a:buNone/>
              <a:defRPr/>
            </a:lvl1pPr>
          </a:lstStyle>
          <a:p>
            <a:r>
              <a:rPr lang="en-US" smtClean="0"/>
              <a:t>Drag picture to placeholder or click icon to add</a:t>
            </a:r>
            <a:endParaRPr/>
          </a:p>
        </p:txBody>
      </p:sp>
      <p:grpSp>
        <p:nvGrpSpPr>
          <p:cNvPr id="8" name="Group 25"/>
          <p:cNvGrpSpPr>
            <a:grpSpLocks noChangeAspect="1"/>
          </p:cNvGrpSpPr>
          <p:nvPr/>
        </p:nvGrpSpPr>
        <p:grpSpPr>
          <a:xfrm>
            <a:off x="2071048" y="1842448"/>
            <a:ext cx="1466879" cy="1676400"/>
            <a:chOff x="1230573" y="1890215"/>
            <a:chExt cx="1444388" cy="1650696"/>
          </a:xfrm>
        </p:grpSpPr>
        <p:sp>
          <p:nvSpPr>
            <p:cNvPr id="27" name="Oval 26"/>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8" name="Oval 27"/>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9" name="Oval 28"/>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0" name="Oval 29"/>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156447" y="3114115"/>
            <a:ext cx="3276600" cy="1162050"/>
          </a:xfrm>
        </p:spPr>
        <p:txBody>
          <a:bodyPr tIns="0" bIns="0" anchor="b" anchorCtr="0">
            <a:noAutofit/>
          </a:bodyPr>
          <a:lstStyle>
            <a:lvl1pPr algn="ctr">
              <a:lnSpc>
                <a:spcPts val="4000"/>
              </a:lnSpc>
              <a:defRPr sz="36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a:off x="1156447" y="4343400"/>
            <a:ext cx="3276600" cy="533400"/>
          </a:xfrm>
        </p:spPr>
        <p:txBody>
          <a:bodyPr tIns="0" bIns="0">
            <a:normAutofit/>
          </a:bodyPr>
          <a:lstStyle>
            <a:lvl1pPr marL="0" indent="0" algn="ctr">
              <a:spcBef>
                <a:spcPct val="0"/>
              </a:spcBef>
              <a:buNone/>
              <a:defRPr sz="1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8" name="Group 16"/>
          <p:cNvGrpSpPr/>
          <p:nvPr/>
        </p:nvGrpSpPr>
        <p:grpSpPr>
          <a:xfrm>
            <a:off x="222912" y="1254456"/>
            <a:ext cx="7892388" cy="3918778"/>
            <a:chOff x="222912" y="1254456"/>
            <a:chExt cx="7892388" cy="3918778"/>
          </a:xfrm>
        </p:grpSpPr>
        <p:sp>
          <p:nvSpPr>
            <p:cNvPr id="7" name="Rounded Rectangle 6"/>
            <p:cNvSpPr/>
            <p:nvPr/>
          </p:nvSpPr>
          <p:spPr>
            <a:xfrm>
              <a:off x="1028700" y="1600200"/>
              <a:ext cx="7086600" cy="3474720"/>
            </a:xfrm>
            <a:prstGeom prst="roundRect">
              <a:avLst>
                <a:gd name="adj" fmla="val 312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9" name="Group 9"/>
            <p:cNvGrpSpPr/>
            <p:nvPr/>
          </p:nvGrpSpPr>
          <p:grpSpPr>
            <a:xfrm>
              <a:off x="222912" y="1254456"/>
              <a:ext cx="3429000" cy="3918778"/>
              <a:chOff x="1230573" y="1890215"/>
              <a:chExt cx="1444388" cy="1650696"/>
            </a:xfrm>
          </p:grpSpPr>
          <p:sp>
            <p:nvSpPr>
              <p:cNvPr id="11" name="Oval 10"/>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Oval 12"/>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Oval 14"/>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Oval 15"/>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a:xfrm>
            <a:off x="3724182" y="2021541"/>
            <a:ext cx="4200618" cy="1362075"/>
          </a:xfrm>
        </p:spPr>
        <p:txBody>
          <a:bodyPr vert="horz" lIns="91440" tIns="0" rIns="91440" bIns="0" rtlCol="0" anchor="b" anchorCtr="0">
            <a:noAutofit/>
          </a:bodyPr>
          <a:lstStyle>
            <a:lvl1pPr algn="r" defTabSz="914400" rtl="0" eaLnBrk="1" latinLnBrk="0" hangingPunct="1">
              <a:lnSpc>
                <a:spcPts val="4000"/>
              </a:lnSpc>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3321424" y="3388659"/>
            <a:ext cx="4603376" cy="1083328"/>
          </a:xfrm>
        </p:spPr>
        <p:txBody>
          <a:bodyPr vert="horz" lIns="91440" tIns="0" rIns="91440" bIns="0" rtlCol="0">
            <a:normAutofit/>
          </a:bodyPr>
          <a:lstStyle>
            <a:lvl1pPr marL="0" indent="0" algn="r" defTabSz="914400" rtl="0" eaLnBrk="1" latinLnBrk="0" hangingPunct="1">
              <a:spcBef>
                <a:spcPts val="0"/>
              </a:spcBef>
              <a:buClr>
                <a:schemeClr val="accent1"/>
              </a:buClr>
              <a:buSzPct val="130000"/>
              <a:buFont typeface="Wingdings" pitchFamily="2" charset="2"/>
              <a:buNone/>
              <a:defRPr sz="1400" kern="1200">
                <a:solidFill>
                  <a:schemeClr val="bg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53200" y="6356350"/>
            <a:ext cx="2133600" cy="365125"/>
          </a:xfrm>
        </p:spPr>
        <p:txBody>
          <a:bodyPr/>
          <a:lstStyle/>
          <a:p>
            <a:fld id="{3BB20F6D-F485-AE4B-AEBB-CDD50A762C55}"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a:xfrm>
            <a:off x="4267200" y="6356350"/>
            <a:ext cx="609600" cy="365125"/>
          </a:xfrm>
        </p:spPr>
        <p:txBody>
          <a:bodyPr vert="horz" lIns="91440" tIns="45720" rIns="91440" bIns="45720" rtlCol="0" anchor="ctr"/>
          <a:lstStyle>
            <a:lvl1pPr marL="0" algn="ctr" defTabSz="914400" rtl="0" eaLnBrk="1" latinLnBrk="0" hangingPunct="1">
              <a:defRPr sz="900" b="1" kern="1200">
                <a:solidFill>
                  <a:schemeClr val="bg1">
                    <a:lumMod val="75000"/>
                  </a:schemeClr>
                </a:solidFill>
                <a:latin typeface="+mn-lt"/>
                <a:ea typeface="+mn-ea"/>
                <a:cs typeface="+mn-cs"/>
              </a:defRPr>
            </a:lvl1pPr>
          </a:lstStyle>
          <a:p>
            <a:fld id="{D6CC888B-D9F9-4E54-B722-F151A9F45E9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grpSp>
        <p:nvGrpSpPr>
          <p:cNvPr id="8" name="Group 13"/>
          <p:cNvGrpSpPr/>
          <p:nvPr/>
        </p:nvGrpSpPr>
        <p:grpSpPr>
          <a:xfrm>
            <a:off x="7418696" y="457200"/>
            <a:ext cx="914400" cy="914400"/>
            <a:chOff x="842682" y="2971800"/>
            <a:chExt cx="914400" cy="914400"/>
          </a:xfrm>
        </p:grpSpPr>
        <p:sp>
          <p:nvSpPr>
            <p:cNvPr id="15" name="Rounded Rectangle 14"/>
            <p:cNvSpPr/>
            <p:nvPr/>
          </p:nvSpPr>
          <p:spPr>
            <a:xfrm>
              <a:off x="842682" y="2971800"/>
              <a:ext cx="914400" cy="914400"/>
            </a:xfrm>
            <a:prstGeom prst="roundRect">
              <a:avLst>
                <a:gd name="adj" fmla="val 93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9" name="Group 10"/>
            <p:cNvGrpSpPr>
              <a:grpSpLocks noChangeAspect="1"/>
            </p:cNvGrpSpPr>
            <p:nvPr/>
          </p:nvGrpSpPr>
          <p:grpSpPr>
            <a:xfrm>
              <a:off x="948372" y="3034353"/>
              <a:ext cx="700732" cy="800823"/>
              <a:chOff x="1230573" y="1890215"/>
              <a:chExt cx="1444388" cy="1650696"/>
            </a:xfrm>
          </p:grpSpPr>
          <p:sp>
            <p:nvSpPr>
              <p:cNvPr id="17" name="Oval 16"/>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Oval 17"/>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9" name="Oval 18"/>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Oval 19"/>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a:xfrm>
            <a:off x="744070" y="224118"/>
            <a:ext cx="4800600" cy="886968"/>
          </a:xfrm>
        </p:spPr>
        <p:txBody>
          <a:bodyPr lIns="45720"/>
          <a:lstStyle/>
          <a:p>
            <a:r>
              <a:rPr lang="en-US" smtClean="0"/>
              <a:t>Click to edit Master title style</a:t>
            </a:r>
            <a:endParaRPr/>
          </a:p>
        </p:txBody>
      </p:sp>
      <p:sp>
        <p:nvSpPr>
          <p:cNvPr id="3" name="Content Placeholder 2"/>
          <p:cNvSpPr>
            <a:spLocks noGrp="1"/>
          </p:cNvSpPr>
          <p:nvPr>
            <p:ph sz="half" idx="1"/>
          </p:nvPr>
        </p:nvSpPr>
        <p:spPr>
          <a:xfrm>
            <a:off x="752474" y="1600200"/>
            <a:ext cx="3703320" cy="4525963"/>
          </a:xfrm>
        </p:spPr>
        <p:txBody>
          <a:bodyPr lIns="4572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61647" y="1600200"/>
            <a:ext cx="3703320" cy="4525963"/>
          </a:xfrm>
        </p:spPr>
        <p:txBody>
          <a:bodyPr lIns="4572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a:xfrm>
            <a:off x="8321040" y="363071"/>
            <a:ext cx="609600" cy="365125"/>
          </a:xfrm>
        </p:spPr>
        <p:txBody>
          <a:bodyPr/>
          <a:lstStyle/>
          <a:p>
            <a:fld id="{D6CC888B-D9F9-4E54-B722-F151A9F45E9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40664" y="228600"/>
            <a:ext cx="4800600" cy="886968"/>
          </a:xfrm>
        </p:spPr>
        <p:txBody>
          <a:bodyPr vert="horz" lIns="45720" tIns="45720" rIns="91440" bIns="45720" rtlCol="0" anchor="b" anchorCtr="0">
            <a:noAutofit/>
          </a:bodyPr>
          <a:lstStyle>
            <a:lvl1pPr algn="l" defTabSz="914400" rtl="0" eaLnBrk="1" latinLnBrk="0" hangingPunct="1">
              <a:spcBef>
                <a:spcPct val="0"/>
              </a:spcBef>
              <a:buNone/>
              <a:defRPr sz="2800" kern="1200">
                <a:solidFill>
                  <a:schemeClr val="accent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771212" y="1548761"/>
            <a:ext cx="3657600" cy="274320"/>
          </a:xfrm>
          <a:prstGeom prst="roundRect">
            <a:avLst>
              <a:gd name="adj" fmla="val 3116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914400" rtl="0" eaLnBrk="1" latinLnBrk="0" hangingPunct="1">
              <a:spcBef>
                <a:spcPct val="0"/>
              </a:spcBef>
              <a:buNone/>
              <a:defRPr sz="1400" kern="1200">
                <a:solidFill>
                  <a:schemeClr val="l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48352" y="2021456"/>
            <a:ext cx="3703320" cy="4106294"/>
          </a:xfrm>
        </p:spPr>
        <p:txBody>
          <a:bodyPr lIns="45720"/>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681533" y="1548761"/>
            <a:ext cx="3657600" cy="274320"/>
          </a:xfrm>
          <a:prstGeom prst="roundRect">
            <a:avLst>
              <a:gd name="adj" fmla="val 3405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914400" rtl="0" eaLnBrk="1" latinLnBrk="0" hangingPunct="1">
              <a:spcBef>
                <a:spcPct val="0"/>
              </a:spcBef>
              <a:buNone/>
              <a:defRPr sz="1400" kern="1200">
                <a:solidFill>
                  <a:schemeClr val="l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58673" y="2019869"/>
            <a:ext cx="3703320" cy="4106294"/>
          </a:xfrm>
        </p:spPr>
        <p:txBody>
          <a:bodyPr lIns="45720"/>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smtClean="0"/>
              <a:t>USDN Civic Technology Scan</a:t>
            </a:r>
            <a:endParaRPr lang="en-US"/>
          </a:p>
        </p:txBody>
      </p:sp>
      <p:sp>
        <p:nvSpPr>
          <p:cNvPr id="9" name="Slide Number Placeholder 8"/>
          <p:cNvSpPr>
            <a:spLocks noGrp="1"/>
          </p:cNvSpPr>
          <p:nvPr>
            <p:ph type="sldNum" sz="quarter" idx="12"/>
          </p:nvPr>
        </p:nvSpPr>
        <p:spPr>
          <a:xfrm>
            <a:off x="8321729" y="365760"/>
            <a:ext cx="609600" cy="365125"/>
          </a:xfrm>
        </p:spPr>
        <p:txBody>
          <a:bodyPr vert="horz" lIns="91440" tIns="45720" rIns="91440" bIns="45720" rtlCol="0" anchor="ctr"/>
          <a:lstStyle>
            <a:lvl1pPr marL="0" algn="l" defTabSz="914400" rtl="0" eaLnBrk="1" latinLnBrk="0" hangingPunct="1">
              <a:defRPr sz="1800" b="1" kern="1200">
                <a:solidFill>
                  <a:schemeClr val="accent1"/>
                </a:solidFill>
                <a:latin typeface="+mn-lt"/>
                <a:ea typeface="+mn-ea"/>
                <a:cs typeface="+mn-cs"/>
              </a:defRPr>
            </a:lvl1pPr>
          </a:lstStyle>
          <a:p>
            <a:fld id="{D6CC888B-D9F9-4E54-B722-F151A9F45E95}" type="slidenum">
              <a:rPr lang="en-US" smtClean="0"/>
              <a:t>‹#›</a:t>
            </a:fld>
            <a:endParaRPr lang="en-US"/>
          </a:p>
        </p:txBody>
      </p:sp>
      <p:grpSp>
        <p:nvGrpSpPr>
          <p:cNvPr id="10" name="Group 15"/>
          <p:cNvGrpSpPr/>
          <p:nvPr/>
        </p:nvGrpSpPr>
        <p:grpSpPr>
          <a:xfrm>
            <a:off x="7418696" y="457200"/>
            <a:ext cx="914400" cy="914400"/>
            <a:chOff x="842682" y="2971800"/>
            <a:chExt cx="914400" cy="914400"/>
          </a:xfrm>
        </p:grpSpPr>
        <p:sp>
          <p:nvSpPr>
            <p:cNvPr id="17" name="Rounded Rectangle 16"/>
            <p:cNvSpPr/>
            <p:nvPr/>
          </p:nvSpPr>
          <p:spPr>
            <a:xfrm>
              <a:off x="842682" y="2971800"/>
              <a:ext cx="914400" cy="914400"/>
            </a:xfrm>
            <a:prstGeom prst="roundRect">
              <a:avLst>
                <a:gd name="adj" fmla="val 93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 name="Group 10"/>
            <p:cNvGrpSpPr>
              <a:grpSpLocks noChangeAspect="1"/>
            </p:cNvGrpSpPr>
            <p:nvPr/>
          </p:nvGrpSpPr>
          <p:grpSpPr>
            <a:xfrm>
              <a:off x="948372" y="3034353"/>
              <a:ext cx="700732" cy="800823"/>
              <a:chOff x="1230573" y="1890215"/>
              <a:chExt cx="1444388" cy="1650696"/>
            </a:xfrm>
          </p:grpSpPr>
          <p:sp>
            <p:nvSpPr>
              <p:cNvPr id="19" name="Oval 18"/>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Oval 19"/>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Oval 20"/>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2" name="Oval 21"/>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40664" y="228600"/>
            <a:ext cx="4800600" cy="886968"/>
          </a:xfrm>
        </p:spPr>
        <p:txBody>
          <a:bodyPr vert="horz" lIns="45720" tIns="45720" rIns="91440" bIns="45720" rtlCol="0" anchor="b" anchorCtr="0">
            <a:noAutofit/>
          </a:bodyPr>
          <a:lstStyle>
            <a:lvl1pPr algn="l" defTabSz="914400" rtl="0" eaLnBrk="1" latinLnBrk="0" hangingPunct="1">
              <a:spcBef>
                <a:spcPct val="0"/>
              </a:spcBef>
              <a:buNone/>
              <a:defRPr sz="2800" kern="1200">
                <a:solidFill>
                  <a:schemeClr val="accent1"/>
                </a:solidFill>
                <a:latin typeface="+mj-lt"/>
                <a:ea typeface="+mj-ea"/>
                <a:cs typeface="+mj-cs"/>
              </a:defRPr>
            </a:lvl1pPr>
          </a:lstStyle>
          <a:p>
            <a:r>
              <a:rPr lang="en-US" smtClean="0"/>
              <a:t>Click to edit Master title style</a:t>
            </a:r>
            <a:endParaRPr/>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a:xfrm>
            <a:off x="8321040" y="365760"/>
            <a:ext cx="609600" cy="365125"/>
          </a:xfrm>
        </p:spPr>
        <p:txBody>
          <a:bodyPr/>
          <a:lstStyle/>
          <a:p>
            <a:fld id="{D6CC888B-D9F9-4E54-B722-F151A9F45E95}" type="slidenum">
              <a:rPr lang="en-US" smtClean="0"/>
              <a:t>‹#›</a:t>
            </a:fld>
            <a:endParaRPr lang="en-US"/>
          </a:p>
        </p:txBody>
      </p:sp>
      <p:grpSp>
        <p:nvGrpSpPr>
          <p:cNvPr id="6" name="Group 8"/>
          <p:cNvGrpSpPr/>
          <p:nvPr/>
        </p:nvGrpSpPr>
        <p:grpSpPr>
          <a:xfrm>
            <a:off x="7418696" y="457200"/>
            <a:ext cx="914400" cy="914400"/>
            <a:chOff x="842682" y="2971800"/>
            <a:chExt cx="914400" cy="914400"/>
          </a:xfrm>
        </p:grpSpPr>
        <p:sp>
          <p:nvSpPr>
            <p:cNvPr id="10" name="Rounded Rectangle 9"/>
            <p:cNvSpPr/>
            <p:nvPr/>
          </p:nvSpPr>
          <p:spPr>
            <a:xfrm>
              <a:off x="842682" y="2971800"/>
              <a:ext cx="914400" cy="914400"/>
            </a:xfrm>
            <a:prstGeom prst="roundRect">
              <a:avLst>
                <a:gd name="adj" fmla="val 93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7" name="Group 10"/>
            <p:cNvGrpSpPr>
              <a:grpSpLocks noChangeAspect="1"/>
            </p:cNvGrpSpPr>
            <p:nvPr/>
          </p:nvGrpSpPr>
          <p:grpSpPr>
            <a:xfrm>
              <a:off x="948372" y="3034353"/>
              <a:ext cx="700732" cy="800823"/>
              <a:chOff x="1230573" y="1890215"/>
              <a:chExt cx="1444388" cy="1650696"/>
            </a:xfrm>
          </p:grpSpPr>
          <p:sp>
            <p:nvSpPr>
              <p:cNvPr id="12" name="Oval 11"/>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Oval 12"/>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Oval 13"/>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Oval 14"/>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D85E73-E77C-A74B-A0DA-7318C496D418}" type="datetime1">
              <a:rPr lang="en-US" smtClean="0"/>
              <a:t>7/1/2015</a:t>
            </a:fld>
            <a:endParaRPr lang="en-US"/>
          </a:p>
        </p:txBody>
      </p:sp>
      <p:sp>
        <p:nvSpPr>
          <p:cNvPr id="3" name="Footer Placeholder 2"/>
          <p:cNvSpPr>
            <a:spLocks noGrp="1"/>
          </p:cNvSpPr>
          <p:nvPr>
            <p:ph type="ftr" sz="quarter" idx="11"/>
          </p:nvPr>
        </p:nvSpPr>
        <p:spPr/>
        <p:txBody>
          <a:bodyPr/>
          <a:lstStyle/>
          <a:p>
            <a:r>
              <a:rPr lang="en-US" smtClean="0"/>
              <a:t>USDN Civic Technology Scan</a:t>
            </a:r>
            <a:endParaRPr lang="en-US"/>
          </a:p>
        </p:txBody>
      </p:sp>
      <p:sp>
        <p:nvSpPr>
          <p:cNvPr id="4" name="Slide Number Placeholder 3"/>
          <p:cNvSpPr>
            <a:spLocks noGrp="1"/>
          </p:cNvSpPr>
          <p:nvPr>
            <p:ph type="sldNum" sz="quarter" idx="12"/>
          </p:nvPr>
        </p:nvSpPr>
        <p:spPr>
          <a:xfrm>
            <a:off x="8321040" y="365760"/>
            <a:ext cx="609600" cy="365125"/>
          </a:xfrm>
        </p:spPr>
        <p:txBody>
          <a:bodyPr/>
          <a:lstStyle/>
          <a:p>
            <a:fld id="{D6CC888B-D9F9-4E54-B722-F151A9F45E95}" type="slidenum">
              <a:rPr lang="en-US" smtClean="0"/>
              <a:t>‹#›</a:t>
            </a:fld>
            <a:endParaRPr lang="en-US"/>
          </a:p>
        </p:txBody>
      </p:sp>
      <p:grpSp>
        <p:nvGrpSpPr>
          <p:cNvPr id="5" name="Group 7"/>
          <p:cNvGrpSpPr/>
          <p:nvPr/>
        </p:nvGrpSpPr>
        <p:grpSpPr>
          <a:xfrm>
            <a:off x="7418696" y="457200"/>
            <a:ext cx="914400" cy="914400"/>
            <a:chOff x="842682" y="2971800"/>
            <a:chExt cx="914400" cy="914400"/>
          </a:xfrm>
        </p:grpSpPr>
        <p:sp>
          <p:nvSpPr>
            <p:cNvPr id="9" name="Rounded Rectangle 8"/>
            <p:cNvSpPr/>
            <p:nvPr/>
          </p:nvSpPr>
          <p:spPr>
            <a:xfrm>
              <a:off x="842682" y="2971800"/>
              <a:ext cx="914400" cy="914400"/>
            </a:xfrm>
            <a:prstGeom prst="roundRect">
              <a:avLst>
                <a:gd name="adj" fmla="val 93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6" name="Group 10"/>
            <p:cNvGrpSpPr>
              <a:grpSpLocks noChangeAspect="1"/>
            </p:cNvGrpSpPr>
            <p:nvPr/>
          </p:nvGrpSpPr>
          <p:grpSpPr>
            <a:xfrm>
              <a:off x="948372" y="3034353"/>
              <a:ext cx="700732" cy="800823"/>
              <a:chOff x="1230573" y="1890215"/>
              <a:chExt cx="1444388" cy="1650696"/>
            </a:xfrm>
          </p:grpSpPr>
          <p:sp>
            <p:nvSpPr>
              <p:cNvPr id="11" name="Oval 10"/>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Oval 11"/>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Oval 12"/>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Oval 13"/>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8999" y="304800"/>
            <a:ext cx="4948269" cy="719424"/>
          </a:xfrm>
        </p:spPr>
        <p:txBody>
          <a:bodyPr anchor="b"/>
          <a:lstStyle>
            <a:lvl1pPr algn="l">
              <a:defRPr sz="2200" b="0"/>
            </a:lvl1pPr>
          </a:lstStyle>
          <a:p>
            <a:r>
              <a:rPr lang="en-US" smtClean="0"/>
              <a:t>Click to edit Master title style</a:t>
            </a:r>
            <a:endParaRPr/>
          </a:p>
        </p:txBody>
      </p:sp>
      <p:sp>
        <p:nvSpPr>
          <p:cNvPr id="3" name="Content Placeholder 2"/>
          <p:cNvSpPr>
            <a:spLocks noGrp="1"/>
          </p:cNvSpPr>
          <p:nvPr>
            <p:ph idx="1"/>
          </p:nvPr>
        </p:nvSpPr>
        <p:spPr>
          <a:xfrm>
            <a:off x="3418113" y="2292824"/>
            <a:ext cx="4959126" cy="3833339"/>
          </a:xfrm>
        </p:spPr>
        <p:txBody>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429000" y="1160463"/>
            <a:ext cx="4948269" cy="9540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2B3B0D-4055-AD40-A106-0F222BC48C41}"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0" anchor="ctr"/>
          <a:lstStyle>
            <a:lvl1pPr algn="r">
              <a:defRPr sz="900" b="1">
                <a:solidFill>
                  <a:schemeClr val="bg1">
                    <a:lumMod val="75000"/>
                  </a:schemeClr>
                </a:solidFill>
              </a:defRPr>
            </a:lvl1pPr>
          </a:lstStyle>
          <a:p>
            <a:fld id="{817ADBB5-3D1A-6448-BCB7-A0C268BA50C5}" type="datetime1">
              <a:rPr lang="en-US" smtClean="0"/>
              <a:t>7/1/2015</a:t>
            </a:fld>
            <a:endParaRPr lang="en-US"/>
          </a:p>
        </p:txBody>
      </p:sp>
      <p:sp>
        <p:nvSpPr>
          <p:cNvPr id="2" name="Title Placeholder 1"/>
          <p:cNvSpPr>
            <a:spLocks noGrp="1"/>
          </p:cNvSpPr>
          <p:nvPr>
            <p:ph type="title"/>
          </p:nvPr>
        </p:nvSpPr>
        <p:spPr>
          <a:xfrm>
            <a:off x="3429000" y="685800"/>
            <a:ext cx="4948238" cy="88696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3429000" y="2020888"/>
            <a:ext cx="4946602" cy="41052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900" b="1">
                <a:solidFill>
                  <a:schemeClr val="bg1">
                    <a:lumMod val="75000"/>
                  </a:schemeClr>
                </a:solidFill>
              </a:defRPr>
            </a:lvl1pPr>
          </a:lstStyle>
          <a:p>
            <a:r>
              <a:rPr lang="en-US" smtClean="0"/>
              <a:t>USDN Civic Technology Scan</a:t>
            </a:r>
            <a:endParaRPr lang="en-US"/>
          </a:p>
        </p:txBody>
      </p:sp>
      <p:sp>
        <p:nvSpPr>
          <p:cNvPr id="6" name="Slide Number Placeholder 5"/>
          <p:cNvSpPr>
            <a:spLocks noGrp="1"/>
          </p:cNvSpPr>
          <p:nvPr>
            <p:ph type="sldNum" sz="quarter" idx="4"/>
          </p:nvPr>
        </p:nvSpPr>
        <p:spPr>
          <a:xfrm>
            <a:off x="1752600" y="2877671"/>
            <a:ext cx="609600" cy="365125"/>
          </a:xfrm>
          <a:prstGeom prst="rect">
            <a:avLst/>
          </a:prstGeom>
        </p:spPr>
        <p:txBody>
          <a:bodyPr vert="horz" lIns="91440" tIns="45720" rIns="91440" bIns="45720" rtlCol="0" anchor="ctr"/>
          <a:lstStyle>
            <a:lvl1pPr algn="l">
              <a:defRPr sz="1800" b="1">
                <a:solidFill>
                  <a:schemeClr val="accent1"/>
                </a:solidFill>
              </a:defRPr>
            </a:lvl1pPr>
          </a:lstStyle>
          <a:p>
            <a:fld id="{D6CC888B-D9F9-4E54-B722-F151A9F45E95}" type="slidenum">
              <a:rPr lang="en-US" smtClean="0"/>
              <a:t>‹#›</a:t>
            </a:fld>
            <a:endParaRPr lang="en-US"/>
          </a:p>
        </p:txBody>
      </p:sp>
      <p:grpSp>
        <p:nvGrpSpPr>
          <p:cNvPr id="7" name="Group 18"/>
          <p:cNvGrpSpPr/>
          <p:nvPr/>
        </p:nvGrpSpPr>
        <p:grpSpPr>
          <a:xfrm>
            <a:off x="842682" y="2971800"/>
            <a:ext cx="914400" cy="914400"/>
            <a:chOff x="842682" y="2971800"/>
            <a:chExt cx="914400" cy="914400"/>
          </a:xfrm>
        </p:grpSpPr>
        <p:sp>
          <p:nvSpPr>
            <p:cNvPr id="8" name="Rounded Rectangle 7"/>
            <p:cNvSpPr/>
            <p:nvPr userDrawn="1"/>
          </p:nvSpPr>
          <p:spPr>
            <a:xfrm>
              <a:off x="842682" y="2971800"/>
              <a:ext cx="914400" cy="914400"/>
            </a:xfrm>
            <a:prstGeom prst="roundRect">
              <a:avLst>
                <a:gd name="adj" fmla="val 93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9" name="Group 10"/>
            <p:cNvGrpSpPr>
              <a:grpSpLocks noChangeAspect="1"/>
            </p:cNvGrpSpPr>
            <p:nvPr userDrawn="1"/>
          </p:nvGrpSpPr>
          <p:grpSpPr>
            <a:xfrm>
              <a:off x="948372" y="3034352"/>
              <a:ext cx="700732" cy="800822"/>
              <a:chOff x="1230573" y="1890215"/>
              <a:chExt cx="1444388" cy="1650696"/>
            </a:xfrm>
          </p:grpSpPr>
          <p:sp>
            <p:nvSpPr>
              <p:cNvPr id="12" name="Oval 11"/>
              <p:cNvSpPr/>
              <p:nvPr userDrawn="1"/>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Oval 12"/>
              <p:cNvSpPr/>
              <p:nvPr userDrawn="1"/>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Oval 13"/>
              <p:cNvSpPr/>
              <p:nvPr userDrawn="1"/>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Oval 14"/>
              <p:cNvSpPr/>
              <p:nvPr userDrawn="1"/>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p:txStyles>
    <p:titleStyle>
      <a:lvl1pPr algn="l" defTabSz="914400" rtl="0" eaLnBrk="1" latinLnBrk="0" hangingPunct="1">
        <a:spcBef>
          <a:spcPct val="0"/>
        </a:spcBef>
        <a:buNone/>
        <a:defRPr sz="2800" kern="1200">
          <a:solidFill>
            <a:schemeClr val="accent1"/>
          </a:solidFill>
          <a:latin typeface="+mj-lt"/>
          <a:ea typeface="+mj-ea"/>
          <a:cs typeface="+mj-cs"/>
        </a:defRPr>
      </a:lvl1pPr>
    </p:titleStyle>
    <p:bodyStyle>
      <a:lvl1pPr marL="228600" indent="-228600" algn="l" defTabSz="914400" rtl="0" eaLnBrk="1" latinLnBrk="0" hangingPunct="1">
        <a:spcBef>
          <a:spcPts val="18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accent1"/>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28800" indent="-227013"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5813" indent="-227013" algn="l" defTabSz="914400" rtl="0" eaLnBrk="1" latinLnBrk="0" hangingPunct="1">
        <a:spcBef>
          <a:spcPct val="20000"/>
        </a:spcBef>
        <a:buClr>
          <a:schemeClr val="accent1"/>
        </a:buClr>
        <a:buSzPct val="130000"/>
        <a:buFont typeface="Wingdings" pitchFamily="2" charset="2"/>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http://www.noisetube.net/cities"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6.png"/><Relationship Id="rId4" Type="http://schemas.openxmlformats.org/officeDocument/2006/relationships/package" Target="../embeddings/Microsoft_Word_Document1.docx"/></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hyperlink" Target="http://google.org/" TargetMode="Externa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8" Type="http://schemas.openxmlformats.org/officeDocument/2006/relationships/hyperlink" Target="http://www.bostonindicators.org/indicators/technology/highlights/accomplishments-and-developments" TargetMode="External"/><Relationship Id="rId13" Type="http://schemas.openxmlformats.org/officeDocument/2006/relationships/hyperlink" Target="http://sunlightfoundation.com/" TargetMode="External"/><Relationship Id="rId3" Type="http://schemas.openxmlformats.org/officeDocument/2006/relationships/hyperlink" Target="http://www.huffingtonpost.com/2012/03/01/internet-access-digital-age_n_1285423.html" TargetMode="External"/><Relationship Id="rId7" Type="http://schemas.openxmlformats.org/officeDocument/2006/relationships/hyperlink" Target="http://ccip.newamerica.net" TargetMode="External"/><Relationship Id="rId12" Type="http://schemas.openxmlformats.org/officeDocument/2006/relationships/hyperlink" Target="http://www.tumml.org/#mission-1" TargetMode="External"/><Relationship Id="rId2" Type="http://schemas.openxmlformats.org/officeDocument/2006/relationships/hyperlink" Target="http://www.knightfoundation.org/media/uploads/publication_pdfs/knight-civic-tech.pdf" TargetMode="External"/><Relationship Id="rId1" Type="http://schemas.openxmlformats.org/officeDocument/2006/relationships/slideLayout" Target="../slideLayouts/slideLayout6.xml"/><Relationship Id="rId6" Type="http://schemas.openxmlformats.org/officeDocument/2006/relationships/hyperlink" Target="http://oti.newamerica.net/blogposts/2014/civic_innovation_beyond_civic_technology-110511" TargetMode="External"/><Relationship Id="rId11" Type="http://schemas.openxmlformats.org/officeDocument/2006/relationships/hyperlink" Target="http://govtechfund.com/" TargetMode="External"/><Relationship Id="rId5" Type="http://schemas.openxmlformats.org/officeDocument/2006/relationships/hyperlink" Target="http://www.knightfoundation.org/blogs/knightblog/2013/12/17/civic-tech-report-helps-id-opportunities-field/" TargetMode="External"/><Relationship Id="rId10" Type="http://schemas.openxmlformats.org/officeDocument/2006/relationships/hyperlink" Target="http://www.codeforamerica.org/" TargetMode="External"/><Relationship Id="rId4" Type="http://schemas.openxmlformats.org/officeDocument/2006/relationships/hyperlink" Target="http://www.codeforamerica.org/blog/2014/01/27/civic-tech-forecast-2014/" TargetMode="External"/><Relationship Id="rId9" Type="http://schemas.openxmlformats.org/officeDocument/2006/relationships/hyperlink" Target="http://www.newurbanmechanics.org" TargetMode="External"/><Relationship Id="rId14" Type="http://schemas.openxmlformats.org/officeDocument/2006/relationships/hyperlink" Target="http://urban.us"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oleObject" Target="../embeddings/oleObject2.bin"/><Relationship Id="rId7" Type="http://schemas.openxmlformats.org/officeDocument/2006/relationships/package" Target="../embeddings/Microsoft_Word_Document3.docx"/><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7.png"/><Relationship Id="rId4" Type="http://schemas.openxmlformats.org/officeDocument/2006/relationships/package" Target="../embeddings/Microsoft_Word_Document2.docx"/></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Civic Technology and USDN </a:t>
            </a:r>
            <a:endParaRPr lang="en-US" dirty="0"/>
          </a:p>
        </p:txBody>
      </p:sp>
      <p:sp>
        <p:nvSpPr>
          <p:cNvPr id="3" name="Subtitle 2"/>
          <p:cNvSpPr>
            <a:spLocks noGrp="1"/>
          </p:cNvSpPr>
          <p:nvPr>
            <p:ph type="subTitle" idx="1"/>
          </p:nvPr>
        </p:nvSpPr>
        <p:spPr>
          <a:xfrm>
            <a:off x="4651248" y="3766179"/>
            <a:ext cx="3273552" cy="1045003"/>
          </a:xfrm>
        </p:spPr>
        <p:txBody>
          <a:bodyPr>
            <a:normAutofit/>
          </a:bodyPr>
          <a:lstStyle/>
          <a:p>
            <a:endParaRPr lang="en-US" dirty="0" smtClean="0"/>
          </a:p>
          <a:p>
            <a:endParaRPr lang="en-US" dirty="0"/>
          </a:p>
          <a:p>
            <a:r>
              <a:rPr lang="en-US" dirty="0" smtClean="0"/>
              <a:t>Literature Review</a:t>
            </a:r>
          </a:p>
          <a:p>
            <a:endParaRPr lang="en-US" dirty="0" smtClean="0"/>
          </a:p>
          <a:p>
            <a:endParaRPr lang="en-US" dirty="0"/>
          </a:p>
        </p:txBody>
      </p:sp>
    </p:spTree>
    <p:extLst>
      <p:ext uri="{BB962C8B-B14F-4D97-AF65-F5344CB8AC3E}">
        <p14:creationId xmlns:p14="http://schemas.microsoft.com/office/powerpoint/2010/main" val="29823214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123" y="265755"/>
            <a:ext cx="6928016" cy="506427"/>
          </a:xfrm>
        </p:spPr>
        <p:txBody>
          <a:bodyPr/>
          <a:lstStyle/>
          <a:p>
            <a:r>
              <a:rPr lang="en-US" dirty="0" smtClean="0"/>
              <a:t>Innovation Clusters &amp; Trends</a:t>
            </a:r>
            <a:endParaRPr lang="en-US" dirty="0"/>
          </a:p>
        </p:txBody>
      </p:sp>
      <p:sp>
        <p:nvSpPr>
          <p:cNvPr id="4" name="Date Placeholder 3"/>
          <p:cNvSpPr>
            <a:spLocks noGrp="1"/>
          </p:cNvSpPr>
          <p:nvPr>
            <p:ph type="dt" sz="half" idx="10"/>
          </p:nvPr>
        </p:nvSpPr>
        <p:spPr/>
        <p:txBody>
          <a:bodyPr/>
          <a:lstStyle/>
          <a:p>
            <a:fld id="{1BAA3D89-27F8-F244-AAF0-678B6DE34346}"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9</a:t>
            </a:fld>
            <a:endParaRPr lang="en-US"/>
          </a:p>
        </p:txBody>
      </p:sp>
      <p:pic>
        <p:nvPicPr>
          <p:cNvPr id="8" name="Picture 7"/>
          <p:cNvPicPr>
            <a:picLocks noChangeAspect="1"/>
          </p:cNvPicPr>
          <p:nvPr/>
        </p:nvPicPr>
        <p:blipFill>
          <a:blip r:embed="rId2"/>
          <a:stretch>
            <a:fillRect/>
          </a:stretch>
        </p:blipFill>
        <p:spPr>
          <a:xfrm>
            <a:off x="157777" y="875426"/>
            <a:ext cx="6006315" cy="5633417"/>
          </a:xfrm>
          <a:prstGeom prst="rect">
            <a:avLst/>
          </a:prstGeom>
        </p:spPr>
      </p:pic>
      <p:sp>
        <p:nvSpPr>
          <p:cNvPr id="9" name="Content Placeholder 6"/>
          <p:cNvSpPr txBox="1">
            <a:spLocks/>
          </p:cNvSpPr>
          <p:nvPr/>
        </p:nvSpPr>
        <p:spPr>
          <a:xfrm>
            <a:off x="6318846" y="1474260"/>
            <a:ext cx="2825154" cy="4882089"/>
          </a:xfrm>
          <a:prstGeom prst="rect">
            <a:avLst/>
          </a:prstGeom>
        </p:spPr>
        <p:txBody>
          <a:bodyPr>
            <a:normAutofit fontScale="92500" lnSpcReduction="10000"/>
          </a:bodyPr>
          <a:lstStyle>
            <a:lvl1pPr marL="228600" indent="-228600" algn="l" defTabSz="914400" rtl="0" eaLnBrk="1" latinLnBrk="0" hangingPunct="1">
              <a:spcBef>
                <a:spcPts val="18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accent1"/>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28800" indent="-227013"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5813" indent="-227013" algn="l" defTabSz="914400" rtl="0" eaLnBrk="1" latinLnBrk="0" hangingPunct="1">
              <a:spcBef>
                <a:spcPct val="20000"/>
              </a:spcBef>
              <a:buClr>
                <a:schemeClr val="accent1"/>
              </a:buClr>
              <a:buSzPct val="130000"/>
              <a:buFont typeface="Wingdings" pitchFamily="2" charset="2"/>
              <a:buChar char="§"/>
              <a:defRPr lang="en-US" sz="1800" kern="1200" dirty="0">
                <a:solidFill>
                  <a:schemeClr val="tx1">
                    <a:lumMod val="75000"/>
                    <a:lumOff val="25000"/>
                  </a:schemeClr>
                </a:solidFill>
                <a:latin typeface="+mn-lt"/>
                <a:ea typeface="+mn-ea"/>
                <a:cs typeface="+mn-cs"/>
              </a:defRPr>
            </a:lvl9pPr>
          </a:lstStyle>
          <a:p>
            <a:pPr marL="0" indent="0">
              <a:buNone/>
            </a:pPr>
            <a:r>
              <a:rPr lang="en-US" sz="1400" dirty="0" smtClean="0"/>
              <a:t>Since 2000, the Knight Foundation has done an analysis of civic tech organizations launched each year.  Findings show:</a:t>
            </a:r>
          </a:p>
          <a:p>
            <a:r>
              <a:rPr lang="en-US" sz="1400" dirty="0" smtClean="0"/>
              <a:t>Consistent, high growth, measured by # of organizations in each cluster. </a:t>
            </a:r>
          </a:p>
          <a:p>
            <a:r>
              <a:rPr lang="en-US" sz="1400" dirty="0" smtClean="0"/>
              <a:t>From 2008 - 2012, the field grew at an annual rate of 23%</a:t>
            </a:r>
          </a:p>
          <a:p>
            <a:r>
              <a:rPr lang="en-US" sz="1400" dirty="0" smtClean="0"/>
              <a:t>Growth varies across clusters</a:t>
            </a:r>
          </a:p>
          <a:p>
            <a:pPr lvl="1"/>
            <a:r>
              <a:rPr lang="en-US" sz="1400" b="1" dirty="0" smtClean="0"/>
              <a:t>Community Action clusters growing at a faster rate than those in Open Government</a:t>
            </a:r>
          </a:p>
          <a:p>
            <a:pPr lvl="1"/>
            <a:r>
              <a:rPr lang="en-US" sz="1400" b="1" dirty="0" smtClean="0"/>
              <a:t>Fastest growth has been among organizations focused on Peer-to-Peer Sharing </a:t>
            </a:r>
          </a:p>
          <a:p>
            <a:pPr lvl="2"/>
            <a:r>
              <a:rPr lang="en-US" sz="1400" dirty="0" smtClean="0"/>
              <a:t>36% annually from 2009 to 2012</a:t>
            </a:r>
            <a:endParaRPr lang="en-US" sz="1400" dirty="0"/>
          </a:p>
        </p:txBody>
      </p:sp>
    </p:spTree>
    <p:extLst>
      <p:ext uri="{BB962C8B-B14F-4D97-AF65-F5344CB8AC3E}">
        <p14:creationId xmlns:p14="http://schemas.microsoft.com/office/powerpoint/2010/main" val="16541928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664" y="454274"/>
            <a:ext cx="6548724" cy="661293"/>
          </a:xfrm>
        </p:spPr>
        <p:txBody>
          <a:bodyPr/>
          <a:lstStyle/>
          <a:p>
            <a:r>
              <a:rPr lang="en-US" dirty="0" smtClean="0"/>
              <a:t>Investment in Civic Tech Overview</a:t>
            </a:r>
            <a:endParaRPr lang="en-US" dirty="0"/>
          </a:p>
        </p:txBody>
      </p:sp>
      <p:sp>
        <p:nvSpPr>
          <p:cNvPr id="6" name="Text Placeholder 5"/>
          <p:cNvSpPr>
            <a:spLocks noGrp="1"/>
          </p:cNvSpPr>
          <p:nvPr>
            <p:ph type="body" idx="1"/>
          </p:nvPr>
        </p:nvSpPr>
        <p:spPr/>
        <p:txBody>
          <a:bodyPr>
            <a:normAutofit fontScale="70000" lnSpcReduction="20000"/>
          </a:bodyPr>
          <a:lstStyle/>
          <a:p>
            <a:r>
              <a:rPr lang="en-US" dirty="0" smtClean="0"/>
              <a:t>Investment Overview by Cluster</a:t>
            </a:r>
            <a:endParaRPr lang="en-US" dirty="0"/>
          </a:p>
        </p:txBody>
      </p:sp>
      <p:sp>
        <p:nvSpPr>
          <p:cNvPr id="7" name="Content Placeholder 6"/>
          <p:cNvSpPr>
            <a:spLocks noGrp="1"/>
          </p:cNvSpPr>
          <p:nvPr>
            <p:ph sz="half" idx="2"/>
          </p:nvPr>
        </p:nvSpPr>
        <p:spPr>
          <a:xfrm>
            <a:off x="748352" y="1823082"/>
            <a:ext cx="3703320" cy="4533268"/>
          </a:xfrm>
        </p:spPr>
        <p:txBody>
          <a:bodyPr>
            <a:noAutofit/>
          </a:bodyPr>
          <a:lstStyle/>
          <a:p>
            <a:pPr marL="228600" lvl="1">
              <a:spcBef>
                <a:spcPts val="0"/>
              </a:spcBef>
              <a:buClr>
                <a:schemeClr val="accent1"/>
              </a:buClr>
            </a:pPr>
            <a:r>
              <a:rPr lang="en-US" sz="1150" b="1" dirty="0"/>
              <a:t>200+ civic tech projects </a:t>
            </a:r>
            <a:r>
              <a:rPr lang="en-US" sz="1150" b="1" dirty="0" smtClean="0"/>
              <a:t>identified according to specific criteria</a:t>
            </a:r>
            <a:r>
              <a:rPr lang="en-US" sz="1150" dirty="0" smtClean="0"/>
              <a:t>; </a:t>
            </a:r>
            <a:r>
              <a:rPr lang="en-US" sz="1150" dirty="0"/>
              <a:t>almost half received investment from 01-11 to 05-</a:t>
            </a:r>
            <a:r>
              <a:rPr lang="en-US" sz="1150" dirty="0" smtClean="0"/>
              <a:t>13</a:t>
            </a:r>
          </a:p>
          <a:p>
            <a:pPr marL="457200" lvl="2">
              <a:spcBef>
                <a:spcPts val="0"/>
              </a:spcBef>
            </a:pPr>
            <a:r>
              <a:rPr lang="en-US" sz="1150" dirty="0" smtClean="0"/>
              <a:t>Note: </a:t>
            </a:r>
            <a:r>
              <a:rPr lang="en-US" sz="1150" i="1" dirty="0" smtClean="0"/>
              <a:t>this report only examines investments; the number of users and revenues per application is unknown</a:t>
            </a:r>
          </a:p>
          <a:p>
            <a:pPr marL="228600" lvl="2" indent="0">
              <a:spcBef>
                <a:spcPts val="0"/>
              </a:spcBef>
              <a:buNone/>
            </a:pPr>
            <a:endParaRPr lang="en-US" sz="1150" dirty="0" smtClean="0"/>
          </a:p>
          <a:p>
            <a:pPr marL="228600" lvl="1">
              <a:spcBef>
                <a:spcPts val="0"/>
              </a:spcBef>
              <a:buClr>
                <a:schemeClr val="accent1"/>
              </a:buClr>
            </a:pPr>
            <a:r>
              <a:rPr lang="en-US" sz="1150" b="1" dirty="0"/>
              <a:t>Over $431 M invested with almost 250 investors making almost 200 </a:t>
            </a:r>
            <a:r>
              <a:rPr lang="en-US" sz="1150" b="1" dirty="0" smtClean="0"/>
              <a:t>investments</a:t>
            </a:r>
          </a:p>
          <a:p>
            <a:pPr marL="0" lvl="1" indent="0">
              <a:spcBef>
                <a:spcPts val="0"/>
              </a:spcBef>
              <a:buClr>
                <a:schemeClr val="accent1"/>
              </a:buClr>
              <a:buNone/>
            </a:pPr>
            <a:endParaRPr lang="en-US" sz="1150" b="1" dirty="0"/>
          </a:p>
          <a:p>
            <a:pPr>
              <a:spcBef>
                <a:spcPts val="0"/>
              </a:spcBef>
            </a:pPr>
            <a:r>
              <a:rPr lang="en-US" sz="1150" b="1" dirty="0" smtClean="0"/>
              <a:t>Emerging </a:t>
            </a:r>
            <a:r>
              <a:rPr lang="en-US" sz="1150" b="1" dirty="0"/>
              <a:t>clusters </a:t>
            </a:r>
            <a:r>
              <a:rPr lang="en-US" sz="1150" b="1" dirty="0" smtClean="0"/>
              <a:t>attract </a:t>
            </a:r>
            <a:r>
              <a:rPr lang="en-US" sz="1150" b="1" dirty="0"/>
              <a:t>smaller average </a:t>
            </a:r>
            <a:r>
              <a:rPr lang="en-US" sz="1150" b="1" dirty="0" smtClean="0"/>
              <a:t>investments:</a:t>
            </a:r>
          </a:p>
          <a:p>
            <a:pPr lvl="1">
              <a:spcBef>
                <a:spcPts val="0"/>
              </a:spcBef>
            </a:pPr>
            <a:r>
              <a:rPr lang="en-US" sz="1150" dirty="0" smtClean="0"/>
              <a:t>Public </a:t>
            </a:r>
            <a:r>
              <a:rPr lang="en-US" sz="1150" dirty="0"/>
              <a:t>Decision </a:t>
            </a:r>
            <a:r>
              <a:rPr lang="en-US" sz="1150" dirty="0" smtClean="0"/>
              <a:t>Making</a:t>
            </a:r>
            <a:endParaRPr lang="en-US" sz="1150" dirty="0"/>
          </a:p>
          <a:p>
            <a:pPr lvl="1">
              <a:spcBef>
                <a:spcPts val="0"/>
              </a:spcBef>
            </a:pPr>
            <a:r>
              <a:rPr lang="en-US" sz="1150" dirty="0" smtClean="0"/>
              <a:t>Civic Crowdfunding</a:t>
            </a:r>
          </a:p>
          <a:p>
            <a:pPr lvl="1">
              <a:spcBef>
                <a:spcPts val="0"/>
              </a:spcBef>
            </a:pPr>
            <a:r>
              <a:rPr lang="en-US" sz="1150" dirty="0" smtClean="0"/>
              <a:t>Voting</a:t>
            </a:r>
          </a:p>
          <a:p>
            <a:pPr marL="228600" lvl="1" indent="0">
              <a:spcBef>
                <a:spcPts val="0"/>
              </a:spcBef>
              <a:buNone/>
            </a:pPr>
            <a:endParaRPr lang="en-US" sz="1150" dirty="0"/>
          </a:p>
          <a:p>
            <a:pPr>
              <a:spcBef>
                <a:spcPts val="0"/>
              </a:spcBef>
            </a:pPr>
            <a:r>
              <a:rPr lang="en-US" sz="1150" b="1" dirty="0" smtClean="0"/>
              <a:t>Developed </a:t>
            </a:r>
            <a:r>
              <a:rPr lang="en-US" sz="1150" b="1" dirty="0"/>
              <a:t>clusters </a:t>
            </a:r>
            <a:r>
              <a:rPr lang="en-US" sz="1150" b="1" dirty="0" smtClean="0"/>
              <a:t>attract bulk </a:t>
            </a:r>
            <a:r>
              <a:rPr lang="en-US" sz="1150" b="1" dirty="0"/>
              <a:t>of </a:t>
            </a:r>
            <a:r>
              <a:rPr lang="en-US" sz="1150" b="1" dirty="0" smtClean="0"/>
              <a:t>investment:</a:t>
            </a:r>
          </a:p>
          <a:p>
            <a:pPr lvl="1">
              <a:spcBef>
                <a:spcPts val="0"/>
              </a:spcBef>
            </a:pPr>
            <a:r>
              <a:rPr lang="en-US" sz="1150" dirty="0" smtClean="0"/>
              <a:t>Peer</a:t>
            </a:r>
            <a:r>
              <a:rPr lang="en-US" sz="1150" dirty="0"/>
              <a:t>-to-Peer Sharing </a:t>
            </a:r>
            <a:endParaRPr lang="en-US" sz="1150" dirty="0" smtClean="0"/>
          </a:p>
          <a:p>
            <a:pPr lvl="1">
              <a:spcBef>
                <a:spcPts val="0"/>
              </a:spcBef>
            </a:pPr>
            <a:r>
              <a:rPr lang="en-US" sz="1150" dirty="0" smtClean="0"/>
              <a:t>Neighborhood Forums</a:t>
            </a:r>
          </a:p>
          <a:p>
            <a:pPr marL="228600" lvl="1" indent="0">
              <a:spcBef>
                <a:spcPts val="0"/>
              </a:spcBef>
              <a:buNone/>
            </a:pPr>
            <a:endParaRPr lang="en-US" sz="1150" dirty="0"/>
          </a:p>
          <a:p>
            <a:pPr>
              <a:spcBef>
                <a:spcPts val="0"/>
              </a:spcBef>
            </a:pPr>
            <a:r>
              <a:rPr lang="en-US" sz="1150" b="1" dirty="0" smtClean="0"/>
              <a:t>Peer</a:t>
            </a:r>
            <a:r>
              <a:rPr lang="en-US" sz="1150" b="1" dirty="0"/>
              <a:t>-to-Peer Sharing </a:t>
            </a:r>
            <a:r>
              <a:rPr lang="en-US" sz="1150" b="1" dirty="0" smtClean="0"/>
              <a:t>attracted the most funding</a:t>
            </a:r>
            <a:r>
              <a:rPr lang="en-US" sz="1150" dirty="0" smtClean="0"/>
              <a:t>, followed by </a:t>
            </a:r>
            <a:r>
              <a:rPr lang="en-US" sz="1150" dirty="0"/>
              <a:t>three </a:t>
            </a:r>
            <a:r>
              <a:rPr lang="en-US" sz="1150" dirty="0" smtClean="0"/>
              <a:t>others:</a:t>
            </a:r>
          </a:p>
          <a:p>
            <a:pPr lvl="1">
              <a:spcBef>
                <a:spcPts val="0"/>
              </a:spcBef>
            </a:pPr>
            <a:r>
              <a:rPr lang="en-US" sz="1150" dirty="0" smtClean="0"/>
              <a:t>Neighborhood Forums</a:t>
            </a:r>
            <a:endParaRPr lang="en-US" sz="1150" dirty="0"/>
          </a:p>
          <a:p>
            <a:pPr lvl="1">
              <a:spcBef>
                <a:spcPts val="0"/>
              </a:spcBef>
            </a:pPr>
            <a:r>
              <a:rPr lang="en-US" sz="1150" dirty="0" smtClean="0"/>
              <a:t>Community Organizing </a:t>
            </a:r>
          </a:p>
          <a:p>
            <a:pPr lvl="1">
              <a:spcBef>
                <a:spcPts val="0"/>
              </a:spcBef>
            </a:pPr>
            <a:r>
              <a:rPr lang="en-US" sz="1150" dirty="0" smtClean="0"/>
              <a:t>Information Crowdsourcing</a:t>
            </a:r>
            <a:endParaRPr lang="en-US" sz="1150" dirty="0"/>
          </a:p>
        </p:txBody>
      </p:sp>
      <p:sp>
        <p:nvSpPr>
          <p:cNvPr id="8" name="Text Placeholder 7"/>
          <p:cNvSpPr>
            <a:spLocks noGrp="1"/>
          </p:cNvSpPr>
          <p:nvPr>
            <p:ph type="body" sz="quarter" idx="3"/>
          </p:nvPr>
        </p:nvSpPr>
        <p:spPr/>
        <p:txBody>
          <a:bodyPr>
            <a:normAutofit fontScale="70000" lnSpcReduction="20000"/>
          </a:bodyPr>
          <a:lstStyle/>
          <a:p>
            <a:r>
              <a:rPr lang="en-US" dirty="0" smtClean="0"/>
              <a:t>Cluster Investments by Investor Type</a:t>
            </a:r>
            <a:endParaRPr lang="en-US" dirty="0"/>
          </a:p>
        </p:txBody>
      </p:sp>
      <p:sp>
        <p:nvSpPr>
          <p:cNvPr id="9" name="Content Placeholder 8"/>
          <p:cNvSpPr>
            <a:spLocks noGrp="1"/>
          </p:cNvSpPr>
          <p:nvPr>
            <p:ph sz="quarter" idx="4"/>
          </p:nvPr>
        </p:nvSpPr>
        <p:spPr>
          <a:xfrm>
            <a:off x="4658673" y="2019868"/>
            <a:ext cx="3703320" cy="4279205"/>
          </a:xfrm>
        </p:spPr>
        <p:txBody>
          <a:bodyPr>
            <a:normAutofit fontScale="92500" lnSpcReduction="20000"/>
          </a:bodyPr>
          <a:lstStyle/>
          <a:p>
            <a:r>
              <a:rPr lang="en-US" dirty="0" smtClean="0"/>
              <a:t>From 2011-13, </a:t>
            </a:r>
            <a:r>
              <a:rPr lang="en-US" b="1" dirty="0" smtClean="0"/>
              <a:t>84% </a:t>
            </a:r>
            <a:r>
              <a:rPr lang="en-US" b="1" dirty="0"/>
              <a:t>of total </a:t>
            </a:r>
            <a:r>
              <a:rPr lang="en-US" b="1" dirty="0" smtClean="0"/>
              <a:t>supporting capital came from </a:t>
            </a:r>
            <a:r>
              <a:rPr lang="en-US" b="1" dirty="0"/>
              <a:t>private </a:t>
            </a:r>
            <a:r>
              <a:rPr lang="en-US" b="1" dirty="0" smtClean="0"/>
              <a:t>investments</a:t>
            </a:r>
          </a:p>
          <a:p>
            <a:r>
              <a:rPr lang="en-US" b="1" dirty="0"/>
              <a:t>Open Government </a:t>
            </a:r>
            <a:r>
              <a:rPr lang="en-US" dirty="0" smtClean="0"/>
              <a:t>clusters are mostly supported </a:t>
            </a:r>
            <a:r>
              <a:rPr lang="en-US" dirty="0"/>
              <a:t>through </a:t>
            </a:r>
            <a:r>
              <a:rPr lang="en-US" b="1" dirty="0"/>
              <a:t>grant </a:t>
            </a:r>
            <a:r>
              <a:rPr lang="en-US" b="1" dirty="0" smtClean="0"/>
              <a:t>funding</a:t>
            </a:r>
          </a:p>
          <a:p>
            <a:pPr lvl="1"/>
            <a:r>
              <a:rPr lang="en-US" dirty="0"/>
              <a:t>Data </a:t>
            </a:r>
            <a:r>
              <a:rPr lang="en-US" dirty="0" smtClean="0"/>
              <a:t>Utility</a:t>
            </a:r>
            <a:endParaRPr lang="en-US" dirty="0"/>
          </a:p>
          <a:p>
            <a:pPr lvl="1"/>
            <a:r>
              <a:rPr lang="en-US" dirty="0" smtClean="0"/>
              <a:t>Data </a:t>
            </a:r>
            <a:r>
              <a:rPr lang="en-US" dirty="0"/>
              <a:t>Access &amp; </a:t>
            </a:r>
            <a:r>
              <a:rPr lang="en-US" dirty="0" smtClean="0"/>
              <a:t>Transparency</a:t>
            </a:r>
          </a:p>
          <a:p>
            <a:pPr lvl="1"/>
            <a:r>
              <a:rPr lang="en-US" dirty="0" smtClean="0"/>
              <a:t>Resident </a:t>
            </a:r>
            <a:r>
              <a:rPr lang="en-US" dirty="0"/>
              <a:t>Feedback</a:t>
            </a:r>
            <a:endParaRPr lang="en-US" b="1" dirty="0"/>
          </a:p>
          <a:p>
            <a:r>
              <a:rPr lang="en-US" b="1" dirty="0"/>
              <a:t>Community Action </a:t>
            </a:r>
            <a:r>
              <a:rPr lang="en-US" dirty="0" smtClean="0"/>
              <a:t>clusters mostly attracted </a:t>
            </a:r>
            <a:r>
              <a:rPr lang="en-US" b="1" dirty="0"/>
              <a:t>private </a:t>
            </a:r>
            <a:r>
              <a:rPr lang="en-US" b="1" dirty="0" smtClean="0"/>
              <a:t>capital</a:t>
            </a:r>
            <a:endParaRPr lang="en-US" dirty="0"/>
          </a:p>
          <a:p>
            <a:pPr lvl="1"/>
            <a:r>
              <a:rPr lang="en-US" dirty="0" smtClean="0"/>
              <a:t>Peer</a:t>
            </a:r>
            <a:r>
              <a:rPr lang="en-US" dirty="0"/>
              <a:t>-to-Peer </a:t>
            </a:r>
            <a:r>
              <a:rPr lang="en-US" dirty="0" smtClean="0"/>
              <a:t>Sharing</a:t>
            </a:r>
            <a:endParaRPr lang="en-US" dirty="0"/>
          </a:p>
          <a:p>
            <a:pPr lvl="1"/>
            <a:r>
              <a:rPr lang="en-US" dirty="0" smtClean="0"/>
              <a:t>Neighborhood Forums</a:t>
            </a:r>
            <a:endParaRPr lang="en-US" dirty="0"/>
          </a:p>
          <a:p>
            <a:pPr lvl="1"/>
            <a:r>
              <a:rPr lang="en-US" dirty="0" smtClean="0"/>
              <a:t>Civic Crowdfunding</a:t>
            </a:r>
          </a:p>
          <a:p>
            <a:pPr lvl="1"/>
            <a:r>
              <a:rPr lang="en-US" dirty="0" smtClean="0"/>
              <a:t>Information Crowdsourcing</a:t>
            </a:r>
            <a:endParaRPr lang="en-US" dirty="0"/>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dirty="0"/>
          </a:p>
        </p:txBody>
      </p:sp>
      <p:sp>
        <p:nvSpPr>
          <p:cNvPr id="4" name="Footer Placeholder 3"/>
          <p:cNvSpPr>
            <a:spLocks noGrp="1"/>
          </p:cNvSpPr>
          <p:nvPr>
            <p:ph type="ftr" sz="quarter" idx="11"/>
          </p:nvPr>
        </p:nvSpPr>
        <p:spPr/>
        <p:txBody>
          <a:bodyPr/>
          <a:lstStyle/>
          <a:p>
            <a:r>
              <a:rPr lang="en-US" dirty="0" smtClean="0"/>
              <a:t>USDN Civic Technology Scan</a:t>
            </a:r>
            <a:endParaRPr lang="en-US" dirty="0"/>
          </a:p>
        </p:txBody>
      </p:sp>
      <p:sp>
        <p:nvSpPr>
          <p:cNvPr id="5" name="Slide Number Placeholder 4"/>
          <p:cNvSpPr>
            <a:spLocks noGrp="1"/>
          </p:cNvSpPr>
          <p:nvPr>
            <p:ph type="sldNum" sz="quarter" idx="12"/>
          </p:nvPr>
        </p:nvSpPr>
        <p:spPr/>
        <p:txBody>
          <a:bodyPr/>
          <a:lstStyle/>
          <a:p>
            <a:fld id="{D6CC888B-D9F9-4E54-B722-F151A9F45E95}" type="slidenum">
              <a:rPr lang="en-US" smtClean="0"/>
              <a:t>10</a:t>
            </a:fld>
            <a:endParaRPr lang="en-US"/>
          </a:p>
        </p:txBody>
      </p:sp>
      <p:sp>
        <p:nvSpPr>
          <p:cNvPr id="10" name="TextBox 9"/>
          <p:cNvSpPr txBox="1"/>
          <p:nvPr/>
        </p:nvSpPr>
        <p:spPr>
          <a:xfrm>
            <a:off x="3487750" y="6356350"/>
            <a:ext cx="2592552" cy="276999"/>
          </a:xfrm>
          <a:prstGeom prst="rect">
            <a:avLst/>
          </a:prstGeom>
          <a:noFill/>
        </p:spPr>
        <p:txBody>
          <a:bodyPr wrap="none" rtlCol="0">
            <a:spAutoFit/>
          </a:bodyPr>
          <a:lstStyle/>
          <a:p>
            <a:r>
              <a:rPr lang="en-US" sz="1200" i="1" dirty="0" smtClean="0"/>
              <a:t>Source: Knight </a:t>
            </a:r>
            <a:r>
              <a:rPr lang="en-US" sz="1200" i="1" dirty="0"/>
              <a:t>Foundation, </a:t>
            </a:r>
            <a:r>
              <a:rPr lang="en-US" sz="1200" i="1" dirty="0" smtClean="0"/>
              <a:t>2013</a:t>
            </a:r>
            <a:endParaRPr lang="en-US" sz="1200" i="1" dirty="0"/>
          </a:p>
        </p:txBody>
      </p:sp>
    </p:spTree>
    <p:extLst>
      <p:ext uri="{BB962C8B-B14F-4D97-AF65-F5344CB8AC3E}">
        <p14:creationId xmlns:p14="http://schemas.microsoft.com/office/powerpoint/2010/main" val="26364894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37473" y="172836"/>
            <a:ext cx="6315727" cy="558049"/>
          </a:xfrm>
        </p:spPr>
        <p:txBody>
          <a:bodyPr/>
          <a:lstStyle/>
          <a:p>
            <a:r>
              <a:rPr lang="en-US" dirty="0" smtClean="0"/>
              <a:t>Investors in Civic Tech &amp; Summary</a:t>
            </a:r>
            <a:endParaRPr lang="en-US" dirty="0"/>
          </a:p>
        </p:txBody>
      </p:sp>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smtClean="0"/>
              <a:t>USDN Civic Technology Scan</a:t>
            </a:r>
            <a:endParaRPr lang="en-US"/>
          </a:p>
        </p:txBody>
      </p:sp>
      <p:sp>
        <p:nvSpPr>
          <p:cNvPr id="9" name="Slide Number Placeholder 8"/>
          <p:cNvSpPr>
            <a:spLocks noGrp="1"/>
          </p:cNvSpPr>
          <p:nvPr>
            <p:ph type="sldNum" sz="quarter" idx="12"/>
          </p:nvPr>
        </p:nvSpPr>
        <p:spPr/>
        <p:txBody>
          <a:bodyPr/>
          <a:lstStyle/>
          <a:p>
            <a:fld id="{D6CC888B-D9F9-4E54-B722-F151A9F45E95}" type="slidenum">
              <a:rPr lang="en-US" smtClean="0"/>
              <a:t>11</a:t>
            </a:fld>
            <a:endParaRPr lang="en-US"/>
          </a:p>
        </p:txBody>
      </p:sp>
      <p:graphicFrame>
        <p:nvGraphicFramePr>
          <p:cNvPr id="11" name="Table 10"/>
          <p:cNvGraphicFramePr>
            <a:graphicFrameLocks noGrp="1"/>
          </p:cNvGraphicFramePr>
          <p:nvPr>
            <p:extLst>
              <p:ext uri="{D42A27DB-BD31-4B8C-83A1-F6EECF244321}">
                <p14:modId xmlns:p14="http://schemas.microsoft.com/office/powerpoint/2010/main" val="2408909988"/>
              </p:ext>
            </p:extLst>
          </p:nvPr>
        </p:nvGraphicFramePr>
        <p:xfrm>
          <a:off x="6318846" y="92921"/>
          <a:ext cx="2705127" cy="6599198"/>
        </p:xfrm>
        <a:graphic>
          <a:graphicData uri="http://schemas.openxmlformats.org/drawingml/2006/table">
            <a:tbl>
              <a:tblPr firstRow="1" bandRow="1">
                <a:tableStyleId>{5C22544A-7EE6-4342-B048-85BDC9FD1C3A}</a:tableStyleId>
              </a:tblPr>
              <a:tblGrid>
                <a:gridCol w="963443"/>
                <a:gridCol w="1741684"/>
              </a:tblGrid>
              <a:tr h="537293">
                <a:tc>
                  <a:txBody>
                    <a:bodyPr/>
                    <a:lstStyle/>
                    <a:p>
                      <a:r>
                        <a:rPr lang="en-US" sz="1000" b="1" dirty="0" smtClean="0"/>
                        <a:t>Primary Investor Types</a:t>
                      </a:r>
                      <a:endParaRPr lang="en-US" sz="1000" b="1" dirty="0"/>
                    </a:p>
                  </a:txBody>
                  <a:tcPr/>
                </a:tc>
                <a:tc>
                  <a:txBody>
                    <a:bodyPr/>
                    <a:lstStyle/>
                    <a:p>
                      <a:r>
                        <a:rPr lang="en-US" sz="1000" dirty="0" smtClean="0"/>
                        <a:t>Investors by Category, Greatest to</a:t>
                      </a:r>
                      <a:r>
                        <a:rPr lang="en-US" sz="1000" baseline="0" dirty="0" smtClean="0"/>
                        <a:t> Least</a:t>
                      </a:r>
                      <a:endParaRPr lang="en-US" sz="1000" dirty="0"/>
                    </a:p>
                  </a:txBody>
                  <a:tcPr/>
                </a:tc>
              </a:tr>
              <a:tr h="1540239">
                <a:tc>
                  <a:txBody>
                    <a:bodyPr/>
                    <a:lstStyle/>
                    <a:p>
                      <a:r>
                        <a:rPr lang="en-US" sz="1000" b="1" dirty="0" smtClean="0"/>
                        <a:t>Foundations</a:t>
                      </a:r>
                      <a:endParaRPr lang="en-US" sz="1000" b="1" dirty="0"/>
                    </a:p>
                  </a:txBody>
                  <a:tcPr/>
                </a:tc>
                <a:tc>
                  <a:txBody>
                    <a:bodyPr/>
                    <a:lstStyle/>
                    <a:p>
                      <a:pPr marL="171450" indent="-171450">
                        <a:buFont typeface="Arial"/>
                        <a:buChar char="•"/>
                      </a:pPr>
                      <a:r>
                        <a:rPr lang="en-US" sz="1000" dirty="0" smtClean="0"/>
                        <a:t>Knight</a:t>
                      </a:r>
                    </a:p>
                    <a:p>
                      <a:pPr marL="171450" indent="-171450">
                        <a:buFont typeface="Arial"/>
                        <a:buChar char="•"/>
                      </a:pPr>
                      <a:r>
                        <a:rPr lang="en-US" sz="1000" dirty="0" smtClean="0"/>
                        <a:t>MacArthur</a:t>
                      </a:r>
                    </a:p>
                    <a:p>
                      <a:pPr marL="171450" indent="-171450">
                        <a:buFont typeface="Arial"/>
                        <a:buChar char="•"/>
                      </a:pPr>
                      <a:r>
                        <a:rPr lang="en-US" sz="1000" dirty="0" smtClean="0"/>
                        <a:t>Hewlett</a:t>
                      </a:r>
                    </a:p>
                    <a:p>
                      <a:pPr marL="171450" indent="-171450">
                        <a:buFont typeface="Arial"/>
                        <a:buChar char="•"/>
                      </a:pPr>
                      <a:r>
                        <a:rPr lang="en-US" sz="1000" dirty="0" smtClean="0"/>
                        <a:t>Rockefeller</a:t>
                      </a:r>
                    </a:p>
                    <a:p>
                      <a:pPr marL="171450" indent="-171450">
                        <a:buFont typeface="Arial"/>
                        <a:buChar char="•"/>
                      </a:pPr>
                      <a:r>
                        <a:rPr lang="en-US" sz="1000" dirty="0" smtClean="0"/>
                        <a:t>Points of Light</a:t>
                      </a:r>
                    </a:p>
                    <a:p>
                      <a:pPr marL="171450" indent="-171450">
                        <a:buFont typeface="Arial"/>
                        <a:buChar char="•"/>
                      </a:pPr>
                      <a:r>
                        <a:rPr lang="en-US" sz="1000" dirty="0" smtClean="0"/>
                        <a:t>Open Society</a:t>
                      </a:r>
                    </a:p>
                    <a:p>
                      <a:pPr marL="171450" indent="-171450">
                        <a:buFont typeface="Arial"/>
                        <a:buChar char="•"/>
                      </a:pPr>
                      <a:r>
                        <a:rPr lang="en-US" sz="1000" dirty="0" smtClean="0"/>
                        <a:t>Code for America</a:t>
                      </a:r>
                    </a:p>
                    <a:p>
                      <a:pPr marL="171450" indent="-171450">
                        <a:buFont typeface="Arial"/>
                        <a:buChar char="•"/>
                      </a:pPr>
                      <a:r>
                        <a:rPr lang="en-US" sz="1000" dirty="0" smtClean="0"/>
                        <a:t>Ford</a:t>
                      </a:r>
                    </a:p>
                    <a:p>
                      <a:pPr marL="171450" indent="-171450">
                        <a:buFont typeface="Arial"/>
                        <a:buChar char="•"/>
                      </a:pPr>
                      <a:r>
                        <a:rPr lang="en-US" sz="1000" dirty="0" smtClean="0"/>
                        <a:t>Kauffman</a:t>
                      </a:r>
                    </a:p>
                    <a:p>
                      <a:pPr marL="171450" indent="-171450">
                        <a:buFont typeface="Arial"/>
                        <a:buChar char="•"/>
                      </a:pPr>
                      <a:r>
                        <a:rPr lang="en-US" sz="1000" dirty="0" smtClean="0"/>
                        <a:t>Gates</a:t>
                      </a:r>
                      <a:endParaRPr lang="en-US" sz="1000" dirty="0"/>
                    </a:p>
                  </a:txBody>
                  <a:tcPr/>
                </a:tc>
              </a:tr>
              <a:tr h="1253684">
                <a:tc>
                  <a:txBody>
                    <a:bodyPr/>
                    <a:lstStyle/>
                    <a:p>
                      <a:r>
                        <a:rPr lang="en-US" sz="1000" b="1" dirty="0" smtClean="0"/>
                        <a:t>Financial</a:t>
                      </a:r>
                      <a:r>
                        <a:rPr lang="en-US" sz="1000" b="1" baseline="0" dirty="0" smtClean="0"/>
                        <a:t> Institutions</a:t>
                      </a:r>
                      <a:endParaRPr lang="en-US" sz="1000" b="1" dirty="0"/>
                    </a:p>
                  </a:txBody>
                  <a:tcPr/>
                </a:tc>
                <a:tc>
                  <a:txBody>
                    <a:bodyPr/>
                    <a:lstStyle/>
                    <a:p>
                      <a:pPr marL="171450" indent="-171450">
                        <a:buFont typeface="Arial"/>
                        <a:buChar char="•"/>
                      </a:pPr>
                      <a:r>
                        <a:rPr lang="en-US" sz="1000" dirty="0" err="1" smtClean="0"/>
                        <a:t>Omidyar</a:t>
                      </a:r>
                      <a:r>
                        <a:rPr lang="en-US" sz="1000" dirty="0" smtClean="0"/>
                        <a:t> Network1</a:t>
                      </a:r>
                    </a:p>
                    <a:p>
                      <a:pPr marL="171450" indent="-171450">
                        <a:buFont typeface="Arial"/>
                        <a:buChar char="•"/>
                      </a:pPr>
                      <a:r>
                        <a:rPr lang="en-US" sz="1000" dirty="0" smtClean="0"/>
                        <a:t>SV Angel</a:t>
                      </a:r>
                    </a:p>
                    <a:p>
                      <a:pPr marL="171450" indent="-171450">
                        <a:buFont typeface="Arial"/>
                        <a:buChar char="•"/>
                      </a:pPr>
                      <a:r>
                        <a:rPr lang="en-US" sz="1000" dirty="0" smtClean="0"/>
                        <a:t>Start Fund</a:t>
                      </a:r>
                    </a:p>
                    <a:p>
                      <a:pPr marL="171450" indent="-171450">
                        <a:buFont typeface="Arial"/>
                        <a:buChar char="•"/>
                      </a:pPr>
                      <a:r>
                        <a:rPr lang="en-US" sz="1000" dirty="0" smtClean="0"/>
                        <a:t>Y </a:t>
                      </a:r>
                      <a:r>
                        <a:rPr lang="en-US" sz="1000" dirty="0" err="1" smtClean="0"/>
                        <a:t>Combinator</a:t>
                      </a:r>
                      <a:endParaRPr lang="en-US" sz="1000" dirty="0" smtClean="0"/>
                    </a:p>
                    <a:p>
                      <a:pPr marL="171450" indent="-171450">
                        <a:buFont typeface="Arial"/>
                        <a:buChar char="•"/>
                      </a:pPr>
                      <a:r>
                        <a:rPr lang="en-US" sz="1000" dirty="0" err="1" smtClean="0"/>
                        <a:t>Lerer</a:t>
                      </a:r>
                      <a:r>
                        <a:rPr lang="en-US" sz="1000" dirty="0" smtClean="0"/>
                        <a:t> Media Ventures</a:t>
                      </a:r>
                    </a:p>
                    <a:p>
                      <a:pPr marL="171450" indent="-171450">
                        <a:buFont typeface="Arial"/>
                        <a:buChar char="•"/>
                      </a:pPr>
                      <a:r>
                        <a:rPr lang="en-US" sz="1000" dirty="0" smtClean="0"/>
                        <a:t>General Catalyst</a:t>
                      </a:r>
                    </a:p>
                    <a:p>
                      <a:pPr marL="171450" indent="-171450">
                        <a:buFont typeface="Arial"/>
                        <a:buChar char="•"/>
                      </a:pPr>
                      <a:r>
                        <a:rPr lang="en-US" sz="1000" dirty="0" smtClean="0"/>
                        <a:t>Benchmark Capital</a:t>
                      </a:r>
                    </a:p>
                    <a:p>
                      <a:pPr marL="171450" indent="-171450">
                        <a:buFont typeface="Arial"/>
                        <a:buChar char="•"/>
                      </a:pPr>
                      <a:r>
                        <a:rPr lang="en-US" sz="1000" dirty="0" smtClean="0"/>
                        <a:t>Andreessen Horowitz</a:t>
                      </a:r>
                      <a:endParaRPr lang="en-US" sz="1000" dirty="0"/>
                    </a:p>
                  </a:txBody>
                  <a:tcPr/>
                </a:tc>
              </a:tr>
              <a:tr h="1540239">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000" b="1" dirty="0" smtClean="0"/>
                        <a:t>Corporate</a:t>
                      </a:r>
                      <a:r>
                        <a:rPr lang="en-US" sz="1000" b="1" baseline="0" dirty="0" smtClean="0"/>
                        <a:t> </a:t>
                      </a:r>
                      <a:r>
                        <a:rPr lang="en-US" sz="1000" b="1" dirty="0" smtClean="0"/>
                        <a:t>Investors</a:t>
                      </a:r>
                    </a:p>
                  </a:txBody>
                  <a:tcPr/>
                </a:tc>
                <a:tc>
                  <a:txBody>
                    <a:bodyPr/>
                    <a:lstStyle/>
                    <a:p>
                      <a:pPr marL="171450" indent="-171450">
                        <a:buFont typeface="Arial"/>
                        <a:buChar char="•"/>
                      </a:pPr>
                      <a:r>
                        <a:rPr lang="en-US" sz="1000" dirty="0" smtClean="0"/>
                        <a:t>Dell</a:t>
                      </a:r>
                    </a:p>
                    <a:p>
                      <a:pPr marL="171450" indent="-171450">
                        <a:buFont typeface="Arial"/>
                        <a:buChar char="•"/>
                      </a:pPr>
                      <a:r>
                        <a:rPr lang="en-US" sz="1000" dirty="0" smtClean="0"/>
                        <a:t>Google</a:t>
                      </a:r>
                    </a:p>
                    <a:p>
                      <a:pPr marL="171450" indent="-171450">
                        <a:buFont typeface="Arial"/>
                        <a:buChar char="•"/>
                      </a:pPr>
                      <a:r>
                        <a:rPr lang="en-US" sz="1000" dirty="0" err="1" smtClean="0"/>
                        <a:t>Zipcar</a:t>
                      </a:r>
                      <a:endParaRPr lang="en-US" sz="1000" dirty="0" smtClean="0"/>
                    </a:p>
                    <a:p>
                      <a:pPr marL="171450" indent="-171450">
                        <a:buFont typeface="Arial"/>
                        <a:buChar char="•"/>
                      </a:pPr>
                      <a:r>
                        <a:rPr lang="en-US" sz="1000" dirty="0" smtClean="0"/>
                        <a:t>SXSW</a:t>
                      </a:r>
                    </a:p>
                    <a:p>
                      <a:pPr marL="171450" indent="-171450">
                        <a:buFont typeface="Arial"/>
                        <a:buChar char="•"/>
                      </a:pPr>
                      <a:r>
                        <a:rPr lang="en-US" sz="1000" dirty="0" smtClean="0"/>
                        <a:t>Obvious</a:t>
                      </a:r>
                    </a:p>
                    <a:p>
                      <a:pPr marL="171450" indent="-171450">
                        <a:buFont typeface="Arial"/>
                        <a:buChar char="•"/>
                      </a:pPr>
                      <a:r>
                        <a:rPr lang="en-US" sz="1000" dirty="0" smtClean="0"/>
                        <a:t>Nelnet</a:t>
                      </a:r>
                    </a:p>
                    <a:p>
                      <a:pPr marL="171450" indent="-171450">
                        <a:buFont typeface="Arial"/>
                        <a:buChar char="•"/>
                      </a:pPr>
                      <a:r>
                        <a:rPr lang="en-US" sz="1000" dirty="0" smtClean="0"/>
                        <a:t>Daimler</a:t>
                      </a:r>
                    </a:p>
                    <a:p>
                      <a:pPr marL="171450" indent="-171450">
                        <a:buFont typeface="Arial"/>
                        <a:buChar char="•"/>
                      </a:pPr>
                      <a:r>
                        <a:rPr lang="en-US" sz="1000" dirty="0" smtClean="0"/>
                        <a:t>BMW</a:t>
                      </a:r>
                    </a:p>
                    <a:p>
                      <a:pPr marL="171450" indent="-171450">
                        <a:buFont typeface="Arial"/>
                        <a:buChar char="•"/>
                      </a:pPr>
                      <a:r>
                        <a:rPr lang="en-US" sz="1000" dirty="0" smtClean="0"/>
                        <a:t>Bennett Coleman</a:t>
                      </a:r>
                    </a:p>
                    <a:p>
                      <a:pPr marL="171450" indent="-171450">
                        <a:buFont typeface="Arial"/>
                        <a:buChar char="•"/>
                      </a:pPr>
                      <a:r>
                        <a:rPr lang="en-US" sz="1000" dirty="0" smtClean="0"/>
                        <a:t>Comcast</a:t>
                      </a:r>
                      <a:endParaRPr lang="en-US" sz="1000" dirty="0"/>
                    </a:p>
                  </a:txBody>
                  <a:tcPr/>
                </a:tc>
              </a:tr>
              <a:tr h="1509038">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000" b="1" dirty="0" smtClean="0"/>
                        <a:t>Individual (angel) Investors</a:t>
                      </a:r>
                    </a:p>
                  </a:txBody>
                  <a:tcPr/>
                </a:tc>
                <a:tc>
                  <a:txBody>
                    <a:bodyPr/>
                    <a:lstStyle/>
                    <a:p>
                      <a:pPr marL="171450" indent="-171450">
                        <a:buFont typeface="Arial"/>
                        <a:buChar char="•"/>
                      </a:pPr>
                      <a:r>
                        <a:rPr lang="en-US" sz="1000" dirty="0" smtClean="0"/>
                        <a:t>Ashton </a:t>
                      </a:r>
                      <a:r>
                        <a:rPr lang="en-US" sz="1000" dirty="0" err="1" smtClean="0"/>
                        <a:t>Kutcher</a:t>
                      </a:r>
                      <a:endParaRPr lang="en-US" sz="1000" dirty="0" smtClean="0"/>
                    </a:p>
                    <a:p>
                      <a:pPr marL="171450" indent="-171450">
                        <a:buFont typeface="Arial"/>
                        <a:buChar char="•"/>
                      </a:pPr>
                      <a:r>
                        <a:rPr lang="en-US" sz="1000" dirty="0" smtClean="0"/>
                        <a:t>Sean Parker</a:t>
                      </a:r>
                    </a:p>
                    <a:p>
                      <a:pPr marL="171450" indent="-171450">
                        <a:buFont typeface="Arial"/>
                        <a:buChar char="•"/>
                      </a:pPr>
                      <a:r>
                        <a:rPr lang="en-US" sz="1000" dirty="0" smtClean="0"/>
                        <a:t>Guy </a:t>
                      </a:r>
                      <a:r>
                        <a:rPr lang="en-US" sz="1000" dirty="0" err="1" smtClean="0"/>
                        <a:t>Oseary</a:t>
                      </a:r>
                      <a:endParaRPr lang="en-US" sz="1000" dirty="0" smtClean="0"/>
                    </a:p>
                    <a:p>
                      <a:pPr marL="171450" indent="-171450">
                        <a:buFont typeface="Arial"/>
                        <a:buChar char="•"/>
                      </a:pPr>
                      <a:r>
                        <a:rPr lang="en-US" sz="1000" dirty="0" smtClean="0"/>
                        <a:t>Esther Dyson</a:t>
                      </a:r>
                    </a:p>
                    <a:p>
                      <a:pPr marL="171450" indent="-171450">
                        <a:buFont typeface="Arial"/>
                        <a:buChar char="•"/>
                      </a:pPr>
                      <a:r>
                        <a:rPr lang="en-US" sz="1000" dirty="0" smtClean="0"/>
                        <a:t>Aviv (</a:t>
                      </a:r>
                      <a:r>
                        <a:rPr lang="en-US" sz="1000" dirty="0" err="1" smtClean="0"/>
                        <a:t>Vivi</a:t>
                      </a:r>
                      <a:r>
                        <a:rPr lang="en-US" sz="1000" dirty="0" smtClean="0"/>
                        <a:t>) </a:t>
                      </a:r>
                      <a:r>
                        <a:rPr lang="en-US" sz="1000" dirty="0" err="1" smtClean="0"/>
                        <a:t>Nevo</a:t>
                      </a:r>
                      <a:endParaRPr lang="en-US" sz="1000" dirty="0" smtClean="0"/>
                    </a:p>
                    <a:p>
                      <a:pPr marL="171450" indent="-171450">
                        <a:buFont typeface="Arial"/>
                        <a:buChar char="•"/>
                      </a:pPr>
                      <a:r>
                        <a:rPr lang="en-US" sz="1000" dirty="0" smtClean="0"/>
                        <a:t>Alexis </a:t>
                      </a:r>
                      <a:r>
                        <a:rPr lang="en-US" sz="1000" dirty="0" err="1" smtClean="0"/>
                        <a:t>Ohanian</a:t>
                      </a:r>
                      <a:endParaRPr lang="en-US" sz="1000" dirty="0" smtClean="0"/>
                    </a:p>
                    <a:p>
                      <a:pPr marL="171450" indent="-171450">
                        <a:buFont typeface="Arial"/>
                        <a:buChar char="•"/>
                      </a:pPr>
                      <a:r>
                        <a:rPr lang="en-US" sz="1000" dirty="0" smtClean="0"/>
                        <a:t>Peter Thiel</a:t>
                      </a:r>
                    </a:p>
                    <a:p>
                      <a:pPr marL="171450" indent="-171450">
                        <a:buFont typeface="Arial"/>
                        <a:buChar char="•"/>
                      </a:pPr>
                      <a:r>
                        <a:rPr lang="en-US" sz="1000" dirty="0" smtClean="0"/>
                        <a:t>Marissa Mayer</a:t>
                      </a:r>
                    </a:p>
                    <a:p>
                      <a:pPr marL="171450" indent="-171450">
                        <a:buFont typeface="Arial"/>
                        <a:buChar char="•"/>
                      </a:pPr>
                      <a:r>
                        <a:rPr lang="en-US" sz="1000" dirty="0" smtClean="0"/>
                        <a:t>Jeff Bezos</a:t>
                      </a:r>
                      <a:endParaRPr lang="en-US" sz="1000" dirty="0"/>
                    </a:p>
                  </a:txBody>
                  <a:tcPr/>
                </a:tc>
              </a:tr>
            </a:tbl>
          </a:graphicData>
        </a:graphic>
      </p:graphicFrame>
      <p:sp>
        <p:nvSpPr>
          <p:cNvPr id="12" name="Content Placeholder 2"/>
          <p:cNvSpPr txBox="1">
            <a:spLocks/>
          </p:cNvSpPr>
          <p:nvPr/>
        </p:nvSpPr>
        <p:spPr>
          <a:xfrm>
            <a:off x="237473" y="815630"/>
            <a:ext cx="6081373" cy="5540720"/>
          </a:xfrm>
          <a:prstGeom prst="rect">
            <a:avLst/>
          </a:prstGeom>
        </p:spPr>
        <p:txBody>
          <a:bodyPr>
            <a:normAutofit fontScale="85000" lnSpcReduction="20000"/>
          </a:bodyPr>
          <a:lstStyle>
            <a:lvl1pPr marL="228600" indent="-228600" algn="l" defTabSz="914400" rtl="0" eaLnBrk="1" latinLnBrk="0" hangingPunct="1">
              <a:spcBef>
                <a:spcPts val="18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accent1"/>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28800" indent="-227013"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5813" indent="-227013" algn="l" defTabSz="914400" rtl="0" eaLnBrk="1" latinLnBrk="0" hangingPunct="1">
              <a:spcBef>
                <a:spcPct val="20000"/>
              </a:spcBef>
              <a:buClr>
                <a:schemeClr val="accent1"/>
              </a:buClr>
              <a:buSzPct val="130000"/>
              <a:buFont typeface="Wingdings" pitchFamily="2" charset="2"/>
              <a:buChar char="§"/>
              <a:defRPr lang="en-US" sz="1800" kern="1200" dirty="0">
                <a:solidFill>
                  <a:schemeClr val="tx1">
                    <a:lumMod val="75000"/>
                    <a:lumOff val="25000"/>
                  </a:schemeClr>
                </a:solidFill>
                <a:latin typeface="+mn-lt"/>
                <a:ea typeface="+mn-ea"/>
                <a:cs typeface="+mn-cs"/>
              </a:defRPr>
            </a:lvl9pPr>
          </a:lstStyle>
          <a:p>
            <a:r>
              <a:rPr lang="en-US" b="1" dirty="0"/>
              <a:t>Financial investors </a:t>
            </a:r>
            <a:r>
              <a:rPr lang="en-US" dirty="0" smtClean="0"/>
              <a:t>/individuals tend to </a:t>
            </a:r>
            <a:r>
              <a:rPr lang="en-US" b="1" dirty="0"/>
              <a:t>support </a:t>
            </a:r>
            <a:r>
              <a:rPr lang="en-US" b="1" dirty="0" smtClean="0"/>
              <a:t>Community Action </a:t>
            </a:r>
            <a:r>
              <a:rPr lang="en-US" dirty="0"/>
              <a:t>investments.</a:t>
            </a:r>
          </a:p>
          <a:p>
            <a:r>
              <a:rPr lang="en-US" b="1" dirty="0"/>
              <a:t>Foundations</a:t>
            </a:r>
            <a:r>
              <a:rPr lang="en-US" dirty="0"/>
              <a:t> account </a:t>
            </a:r>
            <a:r>
              <a:rPr lang="en-US" dirty="0" smtClean="0"/>
              <a:t>for more </a:t>
            </a:r>
            <a:r>
              <a:rPr lang="en-US" dirty="0"/>
              <a:t>than half of </a:t>
            </a:r>
            <a:r>
              <a:rPr lang="en-US" dirty="0" smtClean="0"/>
              <a:t>the number </a:t>
            </a:r>
            <a:r>
              <a:rPr lang="en-US" dirty="0"/>
              <a:t>of investments </a:t>
            </a:r>
            <a:r>
              <a:rPr lang="en-US" dirty="0" smtClean="0"/>
              <a:t>in </a:t>
            </a:r>
            <a:r>
              <a:rPr lang="en-US" b="1" dirty="0" smtClean="0"/>
              <a:t>Open </a:t>
            </a:r>
            <a:r>
              <a:rPr lang="en-US" b="1" dirty="0"/>
              <a:t>Government</a:t>
            </a:r>
            <a:r>
              <a:rPr lang="en-US" dirty="0" smtClean="0"/>
              <a:t>.</a:t>
            </a:r>
          </a:p>
          <a:p>
            <a:pPr lvl="1"/>
            <a:r>
              <a:rPr lang="en-US" dirty="0"/>
              <a:t>Philanthropic grants outnumber private investments, but </a:t>
            </a:r>
            <a:r>
              <a:rPr lang="en-US" b="1" dirty="0"/>
              <a:t>private capital is still investing more in open government</a:t>
            </a:r>
          </a:p>
          <a:p>
            <a:r>
              <a:rPr lang="en-US" b="1" dirty="0" smtClean="0"/>
              <a:t>Venture </a:t>
            </a:r>
            <a:r>
              <a:rPr lang="en-US" b="1" dirty="0"/>
              <a:t>capital </a:t>
            </a:r>
            <a:r>
              <a:rPr lang="en-US" b="1" dirty="0" smtClean="0"/>
              <a:t>and angel </a:t>
            </a:r>
            <a:r>
              <a:rPr lang="en-US" b="1" dirty="0"/>
              <a:t>investors </a:t>
            </a:r>
            <a:r>
              <a:rPr lang="en-US" b="1" dirty="0" smtClean="0"/>
              <a:t>frequently </a:t>
            </a:r>
            <a:r>
              <a:rPr lang="en-US" b="1" dirty="0"/>
              <a:t>co-</a:t>
            </a:r>
            <a:r>
              <a:rPr lang="en-US" b="1" dirty="0" smtClean="0"/>
              <a:t>invest</a:t>
            </a:r>
            <a:r>
              <a:rPr lang="en-US" dirty="0" smtClean="0"/>
              <a:t>. Foundations are rarely </a:t>
            </a:r>
            <a:r>
              <a:rPr lang="en-US" dirty="0"/>
              <a:t>co-investing </a:t>
            </a:r>
            <a:r>
              <a:rPr lang="en-US" dirty="0" smtClean="0"/>
              <a:t>with other </a:t>
            </a:r>
            <a:r>
              <a:rPr lang="en-US" dirty="0"/>
              <a:t>types of investors</a:t>
            </a:r>
            <a:r>
              <a:rPr lang="en-US" dirty="0" smtClean="0"/>
              <a:t>.</a:t>
            </a:r>
          </a:p>
          <a:p>
            <a:r>
              <a:rPr lang="en-US" dirty="0" smtClean="0"/>
              <a:t>Clusters </a:t>
            </a:r>
            <a:r>
              <a:rPr lang="en-US" dirty="0"/>
              <a:t>focused on </a:t>
            </a:r>
            <a:r>
              <a:rPr lang="en-US" b="1" dirty="0" smtClean="0"/>
              <a:t>civic engagement </a:t>
            </a:r>
            <a:r>
              <a:rPr lang="en-US" b="1" dirty="0"/>
              <a:t>and democratic </a:t>
            </a:r>
            <a:r>
              <a:rPr lang="en-US" b="1" dirty="0" smtClean="0"/>
              <a:t>participation</a:t>
            </a:r>
            <a:r>
              <a:rPr lang="en-US" b="1" dirty="0"/>
              <a:t> </a:t>
            </a:r>
            <a:r>
              <a:rPr lang="en-US" dirty="0" smtClean="0"/>
              <a:t>are the youngest and </a:t>
            </a:r>
            <a:r>
              <a:rPr lang="en-US" dirty="0"/>
              <a:t>least </a:t>
            </a:r>
            <a:r>
              <a:rPr lang="en-US" dirty="0" smtClean="0"/>
              <a:t>funded – </a:t>
            </a:r>
            <a:r>
              <a:rPr lang="en-US" b="1" dirty="0" smtClean="0"/>
              <a:t>ripe for investment?</a:t>
            </a:r>
          </a:p>
          <a:p>
            <a:pPr lvl="1"/>
            <a:r>
              <a:rPr lang="en-US" dirty="0" smtClean="0"/>
              <a:t>Public </a:t>
            </a:r>
            <a:r>
              <a:rPr lang="en-US" dirty="0"/>
              <a:t>Decision </a:t>
            </a:r>
            <a:r>
              <a:rPr lang="en-US" dirty="0" smtClean="0"/>
              <a:t>Making</a:t>
            </a:r>
            <a:endParaRPr lang="en-US" dirty="0"/>
          </a:p>
          <a:p>
            <a:pPr lvl="1"/>
            <a:r>
              <a:rPr lang="en-US" dirty="0" smtClean="0"/>
              <a:t>Resident Feedback</a:t>
            </a:r>
          </a:p>
          <a:p>
            <a:pPr lvl="1"/>
            <a:r>
              <a:rPr lang="en-US" dirty="0" smtClean="0"/>
              <a:t>Voting</a:t>
            </a:r>
            <a:endParaRPr lang="en-US" b="1" dirty="0" smtClean="0"/>
          </a:p>
          <a:p>
            <a:r>
              <a:rPr lang="en-US" b="1" dirty="0"/>
              <a:t>F</a:t>
            </a:r>
            <a:r>
              <a:rPr lang="en-US" b="1" dirty="0" smtClean="0"/>
              <a:t>oundations may achieve </a:t>
            </a:r>
            <a:r>
              <a:rPr lang="en-US" b="1" dirty="0"/>
              <a:t>greater impact </a:t>
            </a:r>
            <a:r>
              <a:rPr lang="en-US" dirty="0" smtClean="0"/>
              <a:t>advancing the </a:t>
            </a:r>
            <a:r>
              <a:rPr lang="en-US" dirty="0"/>
              <a:t>growth of peer-to-</a:t>
            </a:r>
            <a:r>
              <a:rPr lang="en-US" dirty="0" smtClean="0"/>
              <a:t>peer sharing </a:t>
            </a:r>
            <a:r>
              <a:rPr lang="en-US" dirty="0"/>
              <a:t>economies by </a:t>
            </a:r>
            <a:r>
              <a:rPr lang="en-US" b="1" dirty="0" smtClean="0"/>
              <a:t>addressing outdated </a:t>
            </a:r>
            <a:r>
              <a:rPr lang="en-US" b="1" dirty="0"/>
              <a:t>regulations </a:t>
            </a:r>
            <a:r>
              <a:rPr lang="en-US" dirty="0" smtClean="0"/>
              <a:t>inhibiting growth (instead of sporadic grants) and by co-investing</a:t>
            </a:r>
          </a:p>
          <a:p>
            <a:r>
              <a:rPr lang="en-US" dirty="0" smtClean="0"/>
              <a:t>Note: </a:t>
            </a:r>
            <a:r>
              <a:rPr lang="en-US" i="1" dirty="0" smtClean="0"/>
              <a:t>City investment in Civic Tech isn’t factoring as an investor category in the Knight Foundation study</a:t>
            </a:r>
          </a:p>
          <a:p>
            <a:pPr marL="0" indent="0">
              <a:buNone/>
            </a:pPr>
            <a:endParaRPr lang="en-US" dirty="0"/>
          </a:p>
          <a:p>
            <a:endParaRPr lang="en-US" dirty="0" smtClean="0"/>
          </a:p>
        </p:txBody>
      </p:sp>
      <p:sp>
        <p:nvSpPr>
          <p:cNvPr id="13" name="TextBox 12"/>
          <p:cNvSpPr txBox="1"/>
          <p:nvPr/>
        </p:nvSpPr>
        <p:spPr>
          <a:xfrm>
            <a:off x="3487750" y="6356350"/>
            <a:ext cx="2592552" cy="276999"/>
          </a:xfrm>
          <a:prstGeom prst="rect">
            <a:avLst/>
          </a:prstGeom>
          <a:noFill/>
        </p:spPr>
        <p:txBody>
          <a:bodyPr wrap="none" rtlCol="0">
            <a:spAutoFit/>
          </a:bodyPr>
          <a:lstStyle/>
          <a:p>
            <a:r>
              <a:rPr lang="en-US" sz="1200" i="1" dirty="0" smtClean="0"/>
              <a:t>Source: Knight </a:t>
            </a:r>
            <a:r>
              <a:rPr lang="en-US" sz="1200" i="1" dirty="0"/>
              <a:t>Foundation, </a:t>
            </a:r>
            <a:r>
              <a:rPr lang="en-US" sz="1200" i="1" dirty="0" smtClean="0"/>
              <a:t>2013</a:t>
            </a:r>
            <a:endParaRPr lang="en-US" sz="1200" i="1" dirty="0"/>
          </a:p>
        </p:txBody>
      </p:sp>
    </p:spTree>
    <p:extLst>
      <p:ext uri="{BB962C8B-B14F-4D97-AF65-F5344CB8AC3E}">
        <p14:creationId xmlns:p14="http://schemas.microsoft.com/office/powerpoint/2010/main" val="3623009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664" y="228600"/>
            <a:ext cx="5619482" cy="886968"/>
          </a:xfrm>
        </p:spPr>
        <p:txBody>
          <a:bodyPr/>
          <a:lstStyle/>
          <a:p>
            <a:r>
              <a:rPr lang="en-US" dirty="0"/>
              <a:t>Application to Sustainability</a:t>
            </a:r>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p:txBody>
          <a:bodyPr/>
          <a:lstStyle/>
          <a:p>
            <a:fld id="{D6CC888B-D9F9-4E54-B722-F151A9F45E95}" type="slidenum">
              <a:rPr lang="en-US" smtClean="0"/>
              <a:t>12</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259164213"/>
              </p:ext>
            </p:extLst>
          </p:nvPr>
        </p:nvGraphicFramePr>
        <p:xfrm>
          <a:off x="147451" y="3544332"/>
          <a:ext cx="8907497" cy="2626360"/>
        </p:xfrm>
        <a:graphic>
          <a:graphicData uri="http://schemas.openxmlformats.org/drawingml/2006/table">
            <a:tbl>
              <a:tblPr firstRow="1" bandRow="1">
                <a:tableStyleId>{5C22544A-7EE6-4342-B048-85BDC9FD1C3A}</a:tableStyleId>
              </a:tblPr>
              <a:tblGrid>
                <a:gridCol w="1458836"/>
                <a:gridCol w="7448661"/>
              </a:tblGrid>
              <a:tr h="370840">
                <a:tc>
                  <a:txBody>
                    <a:bodyPr/>
                    <a:lstStyle/>
                    <a:p>
                      <a:r>
                        <a:rPr lang="en-US" sz="1000" dirty="0" smtClean="0"/>
                        <a:t>Sustainability</a:t>
                      </a:r>
                      <a:r>
                        <a:rPr lang="en-US" sz="1000" baseline="0" dirty="0" smtClean="0"/>
                        <a:t> Pillar</a:t>
                      </a:r>
                      <a:endParaRPr lang="en-US" sz="1000" dirty="0"/>
                    </a:p>
                  </a:txBody>
                  <a:tcPr/>
                </a:tc>
                <a:tc>
                  <a:txBody>
                    <a:bodyPr/>
                    <a:lstStyle/>
                    <a:p>
                      <a:r>
                        <a:rPr lang="en-US" sz="1000" dirty="0" smtClean="0"/>
                        <a:t>Civic Technology</a:t>
                      </a:r>
                      <a:r>
                        <a:rPr lang="en-US" sz="1000" baseline="0" dirty="0" smtClean="0"/>
                        <a:t> Relation</a:t>
                      </a:r>
                      <a:endParaRPr lang="en-US" sz="1000" dirty="0"/>
                    </a:p>
                  </a:txBody>
                  <a:tcPr/>
                </a:tc>
              </a:tr>
              <a:tr h="370840">
                <a:tc>
                  <a:txBody>
                    <a:bodyPr/>
                    <a:lstStyle/>
                    <a:p>
                      <a:r>
                        <a:rPr lang="en-US" sz="1000" dirty="0" smtClean="0"/>
                        <a:t>Economics: Civic Tech as a Market-Changer</a:t>
                      </a:r>
                    </a:p>
                  </a:txBody>
                  <a:tcPr/>
                </a:tc>
                <a:tc>
                  <a:txBody>
                    <a:bodyPr/>
                    <a:lstStyle/>
                    <a:p>
                      <a:pPr marL="171450" indent="-171450">
                        <a:buFont typeface="Arial"/>
                        <a:buChar char="•"/>
                      </a:pPr>
                      <a:r>
                        <a:rPr lang="en-US" sz="1000" dirty="0" smtClean="0"/>
                        <a:t>Digitized technologies enable globalized local economies</a:t>
                      </a:r>
                    </a:p>
                    <a:p>
                      <a:pPr marL="171450" indent="-171450">
                        <a:buFont typeface="Arial"/>
                        <a:buChar char="•"/>
                      </a:pPr>
                      <a:r>
                        <a:rPr lang="en-US" sz="1000" dirty="0" smtClean="0"/>
                        <a:t>􏰙􏰐􏰒􏰄􏰍􏰏􏰃􏰚􏰂􏰛􏰜􏰚􏰂􏰒Raleigh, NC hosts </a:t>
                      </a:r>
                      <a:r>
                        <a:rPr lang="en-US" sz="1000" dirty="0" err="1" smtClean="0"/>
                        <a:t>CityCamp</a:t>
                      </a:r>
                      <a:r>
                        <a:rPr lang="en-US" sz="1000" dirty="0" smtClean="0"/>
                        <a:t> each year, where academic communities work toward next generation solutions for local municipalities.” Prizes are given to the best civic hacking projects</a:t>
                      </a:r>
                    </a:p>
                  </a:txBody>
                  <a:tcPr/>
                </a:tc>
              </a:tr>
              <a:tr h="370840">
                <a:tc>
                  <a:txBody>
                    <a:bodyPr/>
                    <a:lstStyle/>
                    <a:p>
                      <a:r>
                        <a:rPr lang="en-US" sz="1000" dirty="0" smtClean="0"/>
                        <a:t>Environment: Civic Tech as a Platform</a:t>
                      </a:r>
                    </a:p>
                  </a:txBody>
                  <a:tcPr/>
                </a:tc>
                <a:tc>
                  <a:txBody>
                    <a:bodyPr/>
                    <a:lstStyle/>
                    <a:p>
                      <a:pPr marL="171450" indent="-171450">
                        <a:buFont typeface="Arial"/>
                        <a:buChar char="•"/>
                      </a:pPr>
                      <a:r>
                        <a:rPr lang="en-US" sz="1000" dirty="0" smtClean="0"/>
                        <a:t>Overall this is not a stand-alone category in civic tech</a:t>
                      </a:r>
                    </a:p>
                    <a:p>
                      <a:pPr marL="171450" indent="-171450">
                        <a:buFont typeface="Arial"/>
                        <a:buChar char="•"/>
                      </a:pPr>
                      <a:r>
                        <a:rPr lang="en-US" sz="1000" dirty="0" smtClean="0"/>
                        <a:t>Aps like </a:t>
                      </a:r>
                      <a:r>
                        <a:rPr lang="en-US" sz="1000" dirty="0" err="1" smtClean="0"/>
                        <a:t>Noisetube</a:t>
                      </a:r>
                      <a:r>
                        <a:rPr lang="en-US" sz="1000" dirty="0" smtClean="0"/>
                        <a:t> and community forms can provide a platform to discuss local environmental challenges</a:t>
                      </a:r>
                    </a:p>
                  </a:txBody>
                  <a:tcPr/>
                </a:tc>
              </a:tr>
              <a:tr h="370840">
                <a:tc>
                  <a:txBody>
                    <a:bodyPr/>
                    <a:lstStyle/>
                    <a:p>
                      <a:r>
                        <a:rPr lang="en-US" sz="1000" dirty="0" smtClean="0"/>
                        <a:t>Equity: The Greatest Challenge</a:t>
                      </a:r>
                    </a:p>
                    <a:p>
                      <a:endParaRPr lang="en-US" sz="1000" dirty="0"/>
                    </a:p>
                  </a:txBody>
                  <a:tcPr/>
                </a:tc>
                <a:tc>
                  <a:txBody>
                    <a:bodyPr/>
                    <a:lstStyle/>
                    <a:p>
                      <a:pPr marL="171450" indent="-171450">
                        <a:buFont typeface="Arial"/>
                        <a:buChar char="•"/>
                      </a:pPr>
                      <a:r>
                        <a:rPr lang="en-US" sz="1000" dirty="0" smtClean="0"/>
                        <a:t>An estimated 100 M Americans (1/3) lack a home computer / smart phone with Internet access</a:t>
                      </a:r>
                    </a:p>
                    <a:p>
                      <a:pPr marL="171450" indent="-171450">
                        <a:buFont typeface="Arial"/>
                        <a:buChar char="•"/>
                      </a:pPr>
                      <a:r>
                        <a:rPr lang="en-US" sz="1000" dirty="0" smtClean="0"/>
                        <a:t>The “digital divide” is acute for low-income urban and rural residents, older industrial workers and low-skilled immigrants</a:t>
                      </a:r>
                    </a:p>
                    <a:p>
                      <a:pPr marL="171450" indent="-171450">
                        <a:buFont typeface="Arial"/>
                        <a:buChar char="•"/>
                      </a:pPr>
                      <a:r>
                        <a:rPr lang="en-US" sz="1000" dirty="0" smtClean="0"/>
                        <a:t>Case Studies: </a:t>
                      </a:r>
                    </a:p>
                    <a:p>
                      <a:pPr marL="171450" indent="-171450">
                        <a:buFont typeface="Arial"/>
                        <a:buChar char="•"/>
                      </a:pPr>
                      <a:r>
                        <a:rPr lang="en-US" sz="1000" dirty="0" smtClean="0"/>
                        <a:t>MA is addressing these imbalances by funding broadband expansion</a:t>
                      </a:r>
                    </a:p>
                    <a:p>
                      <a:pPr marL="171450" indent="-171450">
                        <a:buFont typeface="Arial"/>
                        <a:buChar char="•"/>
                      </a:pPr>
                      <a:r>
                        <a:rPr lang="en-US" sz="1000" dirty="0" smtClean="0"/>
                        <a:t>Boston has installed </a:t>
                      </a:r>
                      <a:r>
                        <a:rPr lang="en-US" sz="1000" dirty="0" err="1" smtClean="0"/>
                        <a:t>wifi</a:t>
                      </a:r>
                      <a:r>
                        <a:rPr lang="en-US" sz="1000" dirty="0" smtClean="0"/>
                        <a:t> towers in low-income neighborhoods and is providing free </a:t>
                      </a:r>
                      <a:r>
                        <a:rPr lang="en-US" sz="1000" dirty="0" err="1" smtClean="0"/>
                        <a:t>wi-fi</a:t>
                      </a:r>
                      <a:r>
                        <a:rPr lang="en-US" sz="1000" dirty="0" smtClean="0"/>
                        <a:t> in public spaces</a:t>
                      </a:r>
                    </a:p>
                    <a:p>
                      <a:pPr marL="171450" indent="-171450">
                        <a:buFont typeface="Arial"/>
                        <a:buChar char="•"/>
                      </a:pPr>
                      <a:r>
                        <a:rPr lang="en-US" sz="1000" dirty="0" smtClean="0"/>
                        <a:t>Chicago's LISC’s Smart Communities digital inclusion campaign led to a 15% increase in internet usage in five low-income neighborhoods</a:t>
                      </a:r>
                    </a:p>
                  </a:txBody>
                  <a:tcPr/>
                </a:tc>
              </a:tr>
            </a:tbl>
          </a:graphicData>
        </a:graphic>
      </p:graphicFrame>
      <p:sp>
        <p:nvSpPr>
          <p:cNvPr id="7" name="TextBox 6"/>
          <p:cNvSpPr txBox="1"/>
          <p:nvPr/>
        </p:nvSpPr>
        <p:spPr>
          <a:xfrm>
            <a:off x="3352800" y="6213644"/>
            <a:ext cx="2457328" cy="507831"/>
          </a:xfrm>
          <a:prstGeom prst="rect">
            <a:avLst/>
          </a:prstGeom>
          <a:noFill/>
        </p:spPr>
        <p:txBody>
          <a:bodyPr wrap="square" rtlCol="0">
            <a:spAutoFit/>
          </a:bodyPr>
          <a:lstStyle/>
          <a:p>
            <a:r>
              <a:rPr lang="en-US" sz="900" i="1" dirty="0" smtClean="0"/>
              <a:t>Equity Source: Gerry Smith. Huffington </a:t>
            </a:r>
            <a:r>
              <a:rPr lang="en-US" sz="900" i="1" dirty="0"/>
              <a:t>Post, “Without Internet, Urban Poor Fear Being Left Behind In Digital Age</a:t>
            </a:r>
            <a:r>
              <a:rPr lang="en-US" sz="900" i="1" dirty="0" smtClean="0"/>
              <a:t>”</a:t>
            </a:r>
            <a:endParaRPr lang="en-US" sz="900" i="1" dirty="0"/>
          </a:p>
        </p:txBody>
      </p:sp>
      <p:sp>
        <p:nvSpPr>
          <p:cNvPr id="8" name="TextBox 7"/>
          <p:cNvSpPr txBox="1"/>
          <p:nvPr/>
        </p:nvSpPr>
        <p:spPr>
          <a:xfrm>
            <a:off x="172025" y="1488923"/>
            <a:ext cx="8882923" cy="1938992"/>
          </a:xfrm>
          <a:prstGeom prst="rect">
            <a:avLst/>
          </a:prstGeom>
          <a:solidFill>
            <a:schemeClr val="tx2">
              <a:lumMod val="20000"/>
              <a:lumOff val="80000"/>
            </a:schemeClr>
          </a:solidFill>
        </p:spPr>
        <p:txBody>
          <a:bodyPr wrap="square" rtlCol="0">
            <a:spAutoFit/>
          </a:bodyPr>
          <a:lstStyle/>
          <a:p>
            <a:pPr marL="171450" indent="-171450">
              <a:buFont typeface="Arial"/>
              <a:buChar char="•"/>
            </a:pPr>
            <a:r>
              <a:rPr lang="en-US" sz="1200" dirty="0"/>
              <a:t>As with the Smart Cities work, one challenge we face is linking civic technology to city sustainability</a:t>
            </a:r>
            <a:r>
              <a:rPr lang="en-US" sz="1200" dirty="0" smtClean="0"/>
              <a:t>.</a:t>
            </a:r>
          </a:p>
          <a:p>
            <a:endParaRPr lang="en-US" sz="1200" dirty="0"/>
          </a:p>
          <a:p>
            <a:pPr marL="171450" indent="-171450">
              <a:buFont typeface="Arial"/>
              <a:buChar char="•"/>
            </a:pPr>
            <a:r>
              <a:rPr lang="en-US" sz="1200" dirty="0"/>
              <a:t>The Verge conference focused on introducing the space of civic tech and smart cities to achieve deep carbon reductions, so the conversation is starting to evolve</a:t>
            </a:r>
            <a:r>
              <a:rPr lang="en-US" sz="1200" dirty="0" smtClean="0"/>
              <a:t>.</a:t>
            </a:r>
          </a:p>
          <a:p>
            <a:endParaRPr lang="en-US" sz="1200" dirty="0"/>
          </a:p>
          <a:p>
            <a:pPr marL="171450" indent="-171450">
              <a:buFont typeface="Arial"/>
              <a:buChar char="•"/>
            </a:pPr>
            <a:r>
              <a:rPr lang="en-US" sz="1200" dirty="0"/>
              <a:t>Is all civic engagement relevant or of interest to sustainability directors?</a:t>
            </a:r>
          </a:p>
          <a:p>
            <a:pPr marL="628650" lvl="1" indent="-171450">
              <a:buFont typeface="Arial"/>
              <a:buChar char="•"/>
            </a:pPr>
            <a:r>
              <a:rPr lang="en-US" sz="1200" dirty="0"/>
              <a:t>Most widely adopted civic tech applications have a strong public service link (example: </a:t>
            </a:r>
            <a:r>
              <a:rPr lang="en-US" sz="1200" dirty="0" err="1"/>
              <a:t>SeeClickFix</a:t>
            </a:r>
            <a:r>
              <a:rPr lang="en-US" sz="1200" dirty="0"/>
              <a:t>)</a:t>
            </a:r>
          </a:p>
          <a:p>
            <a:pPr marL="628650" lvl="1" indent="-171450">
              <a:buFont typeface="Arial"/>
              <a:buChar char="•"/>
            </a:pPr>
            <a:r>
              <a:rPr lang="en-US" sz="1200" dirty="0"/>
              <a:t>The few that do have struggled with data access and funding (example: </a:t>
            </a:r>
            <a:r>
              <a:rPr lang="en-US" sz="1200" dirty="0" err="1"/>
              <a:t>RentRocket</a:t>
            </a:r>
            <a:r>
              <a:rPr lang="en-US" sz="1200" dirty="0"/>
              <a:t>)</a:t>
            </a:r>
          </a:p>
          <a:p>
            <a:pPr marL="628650" lvl="1" indent="-171450">
              <a:buFont typeface="Arial"/>
              <a:buChar char="•"/>
            </a:pPr>
            <a:r>
              <a:rPr lang="en-US" sz="1200" dirty="0"/>
              <a:t>The more clearly linked deal with energy efficiency (example: </a:t>
            </a:r>
            <a:r>
              <a:rPr lang="en-US" sz="1200" dirty="0" err="1"/>
              <a:t>Joulebug</a:t>
            </a:r>
            <a:r>
              <a:rPr lang="en-US" sz="1200" dirty="0"/>
              <a:t>) and </a:t>
            </a:r>
            <a:r>
              <a:rPr lang="en-US" sz="1200" dirty="0" smtClean="0"/>
              <a:t>transportation (example: </a:t>
            </a:r>
            <a:r>
              <a:rPr lang="en-US" sz="1200" dirty="0" err="1" smtClean="0"/>
              <a:t>PlugShare</a:t>
            </a:r>
            <a:r>
              <a:rPr lang="en-US" sz="1200" dirty="0" smtClean="0"/>
              <a:t>)</a:t>
            </a:r>
            <a:endParaRPr lang="en-US" sz="1200" dirty="0"/>
          </a:p>
        </p:txBody>
      </p:sp>
    </p:spTree>
    <p:extLst>
      <p:ext uri="{BB962C8B-B14F-4D97-AF65-F5344CB8AC3E}">
        <p14:creationId xmlns:p14="http://schemas.microsoft.com/office/powerpoint/2010/main" val="5463384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78773" y="278760"/>
            <a:ext cx="7113864" cy="836808"/>
          </a:xfrm>
        </p:spPr>
        <p:txBody>
          <a:bodyPr/>
          <a:lstStyle/>
          <a:p>
            <a:r>
              <a:rPr lang="en-US" dirty="0" smtClean="0"/>
              <a:t>Challenges / Barriers the Civic Tech Field</a:t>
            </a:r>
            <a:endParaRPr lang="en-US" dirty="0"/>
          </a:p>
        </p:txBody>
      </p:sp>
      <p:sp>
        <p:nvSpPr>
          <p:cNvPr id="11" name="Text Placeholder 10"/>
          <p:cNvSpPr>
            <a:spLocks noGrp="1"/>
          </p:cNvSpPr>
          <p:nvPr>
            <p:ph type="body" idx="1"/>
          </p:nvPr>
        </p:nvSpPr>
        <p:spPr/>
        <p:txBody>
          <a:bodyPr>
            <a:normAutofit fontScale="70000" lnSpcReduction="20000"/>
          </a:bodyPr>
          <a:lstStyle/>
          <a:p>
            <a:r>
              <a:rPr lang="en-US" dirty="0" smtClean="0"/>
              <a:t>Emerging Field Development</a:t>
            </a:r>
            <a:endParaRPr lang="en-US" dirty="0"/>
          </a:p>
        </p:txBody>
      </p:sp>
      <p:sp>
        <p:nvSpPr>
          <p:cNvPr id="12" name="Content Placeholder 11"/>
          <p:cNvSpPr>
            <a:spLocks noGrp="1"/>
          </p:cNvSpPr>
          <p:nvPr>
            <p:ph sz="half" idx="2"/>
          </p:nvPr>
        </p:nvSpPr>
        <p:spPr>
          <a:xfrm>
            <a:off x="748352" y="2021456"/>
            <a:ext cx="3703320" cy="4334894"/>
          </a:xfrm>
        </p:spPr>
        <p:txBody>
          <a:bodyPr>
            <a:normAutofit fontScale="92500"/>
          </a:bodyPr>
          <a:lstStyle/>
          <a:p>
            <a:r>
              <a:rPr lang="en-US" dirty="0" smtClean="0"/>
              <a:t>Compared to the tech industry as a whole, civic tech organizations are young</a:t>
            </a:r>
          </a:p>
          <a:p>
            <a:r>
              <a:rPr lang="en-US" dirty="0" smtClean="0"/>
              <a:t>As with most emerging fields, the activity and noise is confusing</a:t>
            </a:r>
          </a:p>
          <a:p>
            <a:pPr lvl="1"/>
            <a:r>
              <a:rPr lang="en-US" dirty="0" smtClean="0"/>
              <a:t>Civic Crowdfunding projects have a median age of 2 years</a:t>
            </a:r>
          </a:p>
          <a:p>
            <a:pPr lvl="1"/>
            <a:r>
              <a:rPr lang="en-US" dirty="0" smtClean="0"/>
              <a:t>Average age of organizations in mature clusters is 5-7 years</a:t>
            </a:r>
          </a:p>
          <a:p>
            <a:pPr lvl="2"/>
            <a:r>
              <a:rPr lang="en-US" dirty="0" smtClean="0"/>
              <a:t>Voting</a:t>
            </a:r>
          </a:p>
          <a:p>
            <a:pPr lvl="2"/>
            <a:r>
              <a:rPr lang="en-US" dirty="0" smtClean="0"/>
              <a:t>Public Decision Making </a:t>
            </a:r>
          </a:p>
          <a:p>
            <a:pPr lvl="2"/>
            <a:r>
              <a:rPr lang="en-US" dirty="0" smtClean="0"/>
              <a:t>Visualization &amp; Mapping</a:t>
            </a:r>
          </a:p>
          <a:p>
            <a:endParaRPr lang="en-US" dirty="0"/>
          </a:p>
        </p:txBody>
      </p:sp>
      <p:sp>
        <p:nvSpPr>
          <p:cNvPr id="13" name="Text Placeholder 12"/>
          <p:cNvSpPr>
            <a:spLocks noGrp="1"/>
          </p:cNvSpPr>
          <p:nvPr>
            <p:ph type="body" sz="quarter" idx="3"/>
          </p:nvPr>
        </p:nvSpPr>
        <p:spPr/>
        <p:txBody>
          <a:bodyPr>
            <a:normAutofit fontScale="70000" lnSpcReduction="20000"/>
          </a:bodyPr>
          <a:lstStyle/>
          <a:p>
            <a:r>
              <a:rPr lang="en-US" dirty="0" smtClean="0"/>
              <a:t>How Local Government Can Help</a:t>
            </a:r>
            <a:endParaRPr lang="en-US" dirty="0"/>
          </a:p>
        </p:txBody>
      </p:sp>
      <p:sp>
        <p:nvSpPr>
          <p:cNvPr id="14" name="Content Placeholder 13"/>
          <p:cNvSpPr>
            <a:spLocks noGrp="1"/>
          </p:cNvSpPr>
          <p:nvPr>
            <p:ph sz="quarter" idx="4"/>
          </p:nvPr>
        </p:nvSpPr>
        <p:spPr>
          <a:xfrm>
            <a:off x="4451672" y="1823081"/>
            <a:ext cx="4314177" cy="4303082"/>
          </a:xfrm>
        </p:spPr>
        <p:txBody>
          <a:bodyPr>
            <a:normAutofit/>
          </a:bodyPr>
          <a:lstStyle/>
          <a:p>
            <a:pPr lvl="1"/>
            <a:r>
              <a:rPr lang="en-US" sz="1000" dirty="0" smtClean="0"/>
              <a:t>Note: Slide 14 expands on these challenge categories and Slide 16 expands on how cities can help, with examples.  The table below is an overview of both challenge and opportunity categories:</a:t>
            </a:r>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13</a:t>
            </a:fld>
            <a:endParaRPr lang="en-US"/>
          </a:p>
        </p:txBody>
      </p:sp>
      <p:graphicFrame>
        <p:nvGraphicFramePr>
          <p:cNvPr id="15" name="Table 14"/>
          <p:cNvGraphicFramePr>
            <a:graphicFrameLocks noGrp="1"/>
          </p:cNvGraphicFramePr>
          <p:nvPr>
            <p:extLst>
              <p:ext uri="{D42A27DB-BD31-4B8C-83A1-F6EECF244321}">
                <p14:modId xmlns:p14="http://schemas.microsoft.com/office/powerpoint/2010/main" val="4155867693"/>
              </p:ext>
            </p:extLst>
          </p:nvPr>
        </p:nvGraphicFramePr>
        <p:xfrm>
          <a:off x="4451672" y="2569981"/>
          <a:ext cx="4396776" cy="3955330"/>
        </p:xfrm>
        <a:graphic>
          <a:graphicData uri="http://schemas.openxmlformats.org/drawingml/2006/table">
            <a:tbl>
              <a:tblPr firstRow="1" bandRow="1">
                <a:tableStyleId>{5C22544A-7EE6-4342-B048-85BDC9FD1C3A}</a:tableStyleId>
              </a:tblPr>
              <a:tblGrid>
                <a:gridCol w="1030856"/>
                <a:gridCol w="1352564"/>
                <a:gridCol w="2013356"/>
              </a:tblGrid>
              <a:tr h="443953">
                <a:tc>
                  <a:txBody>
                    <a:bodyPr/>
                    <a:lstStyle/>
                    <a:p>
                      <a:pPr algn="ctr"/>
                      <a:r>
                        <a:rPr lang="en-US" sz="1000" b="1" dirty="0" smtClean="0"/>
                        <a:t>Issue Category</a:t>
                      </a:r>
                      <a:endParaRPr lang="en-US" sz="1000" b="1" dirty="0"/>
                    </a:p>
                  </a:txBody>
                  <a:tcPr/>
                </a:tc>
                <a:tc>
                  <a:txBody>
                    <a:bodyPr/>
                    <a:lstStyle/>
                    <a:p>
                      <a:pPr algn="ctr"/>
                      <a:r>
                        <a:rPr lang="en-US" sz="1000" dirty="0" smtClean="0"/>
                        <a:t>Civic Tech Challenge</a:t>
                      </a:r>
                      <a:endParaRPr lang="en-US" sz="1000" dirty="0"/>
                    </a:p>
                  </a:txBody>
                  <a:tcPr/>
                </a:tc>
                <a:tc>
                  <a:txBody>
                    <a:bodyPr/>
                    <a:lstStyle/>
                    <a:p>
                      <a:pPr algn="ctr"/>
                      <a:r>
                        <a:rPr lang="en-US" sz="1000" dirty="0" smtClean="0"/>
                        <a:t>City Response</a:t>
                      </a:r>
                      <a:endParaRPr lang="en-US" sz="1000" dirty="0"/>
                    </a:p>
                  </a:txBody>
                  <a:tcPr/>
                </a:tc>
              </a:tr>
              <a:tr h="930993">
                <a:tc>
                  <a:txBody>
                    <a:bodyPr/>
                    <a:lstStyle/>
                    <a:p>
                      <a:r>
                        <a:rPr lang="en-US" sz="1000" b="1" dirty="0" smtClean="0"/>
                        <a:t>Funding</a:t>
                      </a:r>
                      <a:r>
                        <a:rPr lang="en-US" sz="1000" b="1" baseline="0" dirty="0" smtClean="0"/>
                        <a:t> &amp; Collaboration</a:t>
                      </a:r>
                      <a:endParaRPr lang="en-US" sz="1000" b="1" dirty="0"/>
                    </a:p>
                  </a:txBody>
                  <a:tcPr/>
                </a:tc>
                <a:tc>
                  <a:txBody>
                    <a:bodyPr/>
                    <a:lstStyle/>
                    <a:p>
                      <a:pPr marL="285750" indent="-285750">
                        <a:buFont typeface="Arial"/>
                        <a:buChar char="•"/>
                      </a:pPr>
                      <a:r>
                        <a:rPr lang="en-US" sz="1000" dirty="0" smtClean="0"/>
                        <a:t>Fragmentation</a:t>
                      </a:r>
                    </a:p>
                    <a:p>
                      <a:pPr marL="285750" indent="-285750">
                        <a:buFont typeface="Arial"/>
                        <a:buChar char="•"/>
                      </a:pPr>
                      <a:r>
                        <a:rPr lang="en-US" sz="1000" dirty="0" smtClean="0"/>
                        <a:t>Sustainability</a:t>
                      </a:r>
                    </a:p>
                    <a:p>
                      <a:pPr marL="285750" indent="-285750">
                        <a:buFont typeface="Arial"/>
                        <a:buChar char="•"/>
                      </a:pPr>
                      <a:r>
                        <a:rPr lang="en-US" sz="1000" dirty="0" smtClean="0"/>
                        <a:t>Risk</a:t>
                      </a:r>
                    </a:p>
                  </a:txBody>
                  <a:tcPr/>
                </a:tc>
                <a:tc>
                  <a:txBody>
                    <a:bodyPr/>
                    <a:lstStyle/>
                    <a:p>
                      <a:pPr marL="285750" indent="-285750">
                        <a:buFont typeface="Arial"/>
                        <a:buChar char="•"/>
                      </a:pPr>
                      <a:r>
                        <a:rPr lang="en-US" sz="1000" dirty="0" smtClean="0"/>
                        <a:t>Communicate with funders / partners </a:t>
                      </a:r>
                    </a:p>
                    <a:p>
                      <a:pPr marL="285750" indent="-285750">
                        <a:buFont typeface="Arial"/>
                        <a:buChar char="•"/>
                      </a:pPr>
                      <a:r>
                        <a:rPr lang="en-US" sz="1000" dirty="0" smtClean="0"/>
                        <a:t>Understand the field, to lower barriers</a:t>
                      </a:r>
                    </a:p>
                    <a:p>
                      <a:pPr marL="285750" indent="-285750">
                        <a:buFont typeface="Arial"/>
                        <a:buChar char="•"/>
                      </a:pPr>
                      <a:r>
                        <a:rPr lang="en-US" sz="1000" b="1" dirty="0" smtClean="0"/>
                        <a:t>Revise Procurement </a:t>
                      </a:r>
                    </a:p>
                  </a:txBody>
                  <a:tcPr/>
                </a:tc>
              </a:tr>
              <a:tr h="812544">
                <a:tc>
                  <a:txBody>
                    <a:bodyPr/>
                    <a:lstStyle/>
                    <a:p>
                      <a:r>
                        <a:rPr lang="en-US" sz="1000" b="1" dirty="0" smtClean="0"/>
                        <a:t>Ownership &amp;</a:t>
                      </a:r>
                      <a:r>
                        <a:rPr lang="en-US" sz="1000" b="1" baseline="0" dirty="0" smtClean="0"/>
                        <a:t> Operations</a:t>
                      </a:r>
                      <a:endParaRPr lang="en-US" sz="1000" b="1" dirty="0"/>
                    </a:p>
                  </a:txBody>
                  <a:tcPr/>
                </a:tc>
                <a:tc>
                  <a:txBody>
                    <a:bodyPr/>
                    <a:lstStyle/>
                    <a:p>
                      <a:pPr marL="285750" indent="-285750">
                        <a:buFont typeface="Arial"/>
                        <a:buChar char="•"/>
                      </a:pPr>
                      <a:r>
                        <a:rPr lang="en-US" sz="1000" dirty="0" smtClean="0"/>
                        <a:t>Data &amp; System</a:t>
                      </a:r>
                      <a:r>
                        <a:rPr lang="en-US" sz="1000" baseline="0" dirty="0" smtClean="0"/>
                        <a:t> Management</a:t>
                      </a:r>
                      <a:endParaRPr lang="en-US" sz="1000" dirty="0"/>
                    </a:p>
                  </a:txBody>
                  <a:tcPr/>
                </a:tc>
                <a:tc>
                  <a:txBody>
                    <a:bodyPr/>
                    <a:lstStyle/>
                    <a:p>
                      <a:pPr marL="285750" indent="-285750">
                        <a:buFont typeface="Arial"/>
                        <a:buChar char="•"/>
                      </a:pPr>
                      <a:r>
                        <a:rPr lang="en-US" sz="1000" dirty="0" smtClean="0"/>
                        <a:t>Know where you want Open Source</a:t>
                      </a:r>
                      <a:r>
                        <a:rPr lang="en-US" sz="1000" baseline="0" dirty="0" smtClean="0"/>
                        <a:t> Data to help</a:t>
                      </a:r>
                    </a:p>
                    <a:p>
                      <a:pPr marL="285750" indent="-285750">
                        <a:buFont typeface="Arial"/>
                        <a:buChar char="•"/>
                      </a:pPr>
                      <a:r>
                        <a:rPr lang="en-US" sz="1000" b="1" baseline="0" dirty="0" smtClean="0"/>
                        <a:t>Design to be device-blind </a:t>
                      </a:r>
                      <a:r>
                        <a:rPr lang="en-US" sz="1000" baseline="0" dirty="0" smtClean="0"/>
                        <a:t>for broader use</a:t>
                      </a:r>
                      <a:endParaRPr lang="en-US" sz="1000" dirty="0"/>
                    </a:p>
                  </a:txBody>
                  <a:tcPr/>
                </a:tc>
              </a:tr>
              <a:tr h="1489665">
                <a:tc>
                  <a:txBody>
                    <a:bodyPr/>
                    <a:lstStyle/>
                    <a:p>
                      <a:r>
                        <a:rPr lang="en-US" sz="1000" b="1" dirty="0" smtClean="0"/>
                        <a:t>Market</a:t>
                      </a:r>
                      <a:r>
                        <a:rPr lang="en-US" sz="1000" b="1" baseline="0" dirty="0" smtClean="0"/>
                        <a:t> Evaluation</a:t>
                      </a:r>
                      <a:endParaRPr lang="en-US" sz="1000" b="1" dirty="0"/>
                    </a:p>
                  </a:txBody>
                  <a:tcPr/>
                </a:tc>
                <a:tc>
                  <a:txBody>
                    <a:bodyPr/>
                    <a:lstStyle/>
                    <a:p>
                      <a:pPr marL="285750" indent="-285750">
                        <a:buFont typeface="Arial"/>
                        <a:buChar char="•"/>
                      </a:pPr>
                      <a:r>
                        <a:rPr lang="en-US" sz="1000" dirty="0" smtClean="0"/>
                        <a:t>Market Development</a:t>
                      </a:r>
                    </a:p>
                    <a:p>
                      <a:pPr marL="285750" indent="-285750">
                        <a:buFont typeface="Arial"/>
                        <a:buChar char="•"/>
                      </a:pPr>
                      <a:r>
                        <a:rPr lang="en-US" sz="1000" dirty="0" smtClean="0"/>
                        <a:t>Strategy</a:t>
                      </a:r>
                    </a:p>
                    <a:p>
                      <a:pPr marL="285750" indent="-285750">
                        <a:buFont typeface="Arial"/>
                        <a:buChar char="•"/>
                      </a:pPr>
                      <a:r>
                        <a:rPr lang="en-US" sz="1000" dirty="0" smtClean="0"/>
                        <a:t>Alignment</a:t>
                      </a:r>
                    </a:p>
                    <a:p>
                      <a:pPr marL="0" indent="0">
                        <a:buFont typeface="Arial"/>
                        <a:buNone/>
                      </a:pPr>
                      <a:endParaRPr lang="en-US" sz="1000" dirty="0" smtClean="0"/>
                    </a:p>
                  </a:txBody>
                  <a:tcPr/>
                </a:tc>
                <a:tc>
                  <a:txBody>
                    <a:bodyPr/>
                    <a:lstStyle/>
                    <a:p>
                      <a:pPr marL="285750" indent="-285750">
                        <a:buFont typeface="Arial"/>
                        <a:buChar char="•"/>
                      </a:pPr>
                      <a:r>
                        <a:rPr lang="en-US" sz="1000" dirty="0" smtClean="0"/>
                        <a:t>Experimentation will help</a:t>
                      </a:r>
                      <a:r>
                        <a:rPr lang="en-US" sz="1000" baseline="0" dirty="0" smtClean="0"/>
                        <a:t> the field establish itself</a:t>
                      </a:r>
                      <a:endParaRPr lang="en-US" sz="1000" dirty="0" smtClean="0"/>
                    </a:p>
                    <a:p>
                      <a:pPr marL="285750" indent="-285750">
                        <a:buFont typeface="Arial"/>
                        <a:buChar char="•"/>
                      </a:pPr>
                      <a:r>
                        <a:rPr lang="en-US" sz="1000" dirty="0" smtClean="0"/>
                        <a:t>Collaborate with academic and private partners</a:t>
                      </a:r>
                      <a:r>
                        <a:rPr lang="en-US" sz="1000" baseline="0" dirty="0" smtClean="0"/>
                        <a:t> and hire smart people</a:t>
                      </a:r>
                      <a:endParaRPr lang="en-US" sz="1000" dirty="0" smtClean="0"/>
                    </a:p>
                    <a:p>
                      <a:pPr marL="285750" indent="-285750">
                        <a:buFont typeface="Arial"/>
                        <a:buChar char="•"/>
                      </a:pPr>
                      <a:r>
                        <a:rPr lang="en-US" sz="1000" dirty="0" smtClean="0"/>
                        <a:t>Designate staff to understand needs and strategize</a:t>
                      </a:r>
                    </a:p>
                    <a:p>
                      <a:pPr marL="285750" indent="-285750">
                        <a:buFont typeface="Arial"/>
                        <a:buChar char="•"/>
                      </a:pPr>
                      <a:r>
                        <a:rPr lang="en-US" sz="1000" b="1" dirty="0" smtClean="0"/>
                        <a:t>Design</a:t>
                      </a:r>
                      <a:r>
                        <a:rPr lang="en-US" sz="1000" b="1" baseline="0" dirty="0" smtClean="0"/>
                        <a:t> data sharing standards</a:t>
                      </a:r>
                      <a:endParaRPr lang="en-US" sz="1000" b="1" dirty="0" smtClean="0"/>
                    </a:p>
                  </a:txBody>
                  <a:tcPr/>
                </a:tc>
              </a:tr>
            </a:tbl>
          </a:graphicData>
        </a:graphic>
      </p:graphicFrame>
    </p:spTree>
    <p:extLst>
      <p:ext uri="{BB962C8B-B14F-4D97-AF65-F5344CB8AC3E}">
        <p14:creationId xmlns:p14="http://schemas.microsoft.com/office/powerpoint/2010/main" val="19178529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549" y="365760"/>
            <a:ext cx="6889446" cy="519681"/>
          </a:xfrm>
        </p:spPr>
        <p:txBody>
          <a:bodyPr/>
          <a:lstStyle/>
          <a:p>
            <a:r>
              <a:rPr lang="en-US" dirty="0" smtClean="0"/>
              <a:t>Challenges Description</a:t>
            </a:r>
            <a:endParaRPr lang="en-US" dirty="0"/>
          </a:p>
        </p:txBody>
      </p:sp>
      <p:sp>
        <p:nvSpPr>
          <p:cNvPr id="4" name="Date Placeholder 3"/>
          <p:cNvSpPr>
            <a:spLocks noGrp="1"/>
          </p:cNvSpPr>
          <p:nvPr>
            <p:ph type="dt" sz="half" idx="10"/>
          </p:nvPr>
        </p:nvSpPr>
        <p:spPr/>
        <p:txBody>
          <a:bodyPr/>
          <a:lstStyle/>
          <a:p>
            <a:fld id="{2564D82E-79B1-0A43-97AB-1757F3735E45}" type="datetime1">
              <a:rPr lang="en-US" smtClean="0"/>
              <a:t>7/1/2015</a:t>
            </a:fld>
            <a:endParaRPr lang="en-US"/>
          </a:p>
        </p:txBody>
      </p:sp>
      <p:sp>
        <p:nvSpPr>
          <p:cNvPr id="5" name="Footer Placeholder 4"/>
          <p:cNvSpPr>
            <a:spLocks noGrp="1"/>
          </p:cNvSpPr>
          <p:nvPr>
            <p:ph type="ftr" sz="quarter" idx="11"/>
          </p:nvPr>
        </p:nvSpPr>
        <p:spPr/>
        <p:txBody>
          <a:bodyPr/>
          <a:lstStyle/>
          <a:p>
            <a:r>
              <a:rPr lang="en-US" dirty="0" smtClean="0"/>
              <a:t>USDN Civic Technology Scan</a:t>
            </a:r>
            <a:endParaRPr lang="en-US" dirty="0"/>
          </a:p>
        </p:txBody>
      </p:sp>
      <p:sp>
        <p:nvSpPr>
          <p:cNvPr id="6" name="Slide Number Placeholder 5"/>
          <p:cNvSpPr>
            <a:spLocks noGrp="1"/>
          </p:cNvSpPr>
          <p:nvPr>
            <p:ph type="sldNum" sz="quarter" idx="12"/>
          </p:nvPr>
        </p:nvSpPr>
        <p:spPr/>
        <p:txBody>
          <a:bodyPr/>
          <a:lstStyle/>
          <a:p>
            <a:fld id="{D6CC888B-D9F9-4E54-B722-F151A9F45E95}" type="slidenum">
              <a:rPr lang="en-US" smtClean="0"/>
              <a:t>14</a:t>
            </a:fld>
            <a:endParaRPr lang="en-US"/>
          </a:p>
        </p:txBody>
      </p:sp>
      <p:sp>
        <p:nvSpPr>
          <p:cNvPr id="3" name="Content Placeholder 2"/>
          <p:cNvSpPr>
            <a:spLocks noGrp="1"/>
          </p:cNvSpPr>
          <p:nvPr>
            <p:ph sz="half" idx="4294967295"/>
          </p:nvPr>
        </p:nvSpPr>
        <p:spPr>
          <a:xfrm>
            <a:off x="0" y="1600200"/>
            <a:ext cx="3703638" cy="4525963"/>
          </a:xfrm>
        </p:spPr>
        <p:txBody>
          <a:bodyPr>
            <a:normAutofit/>
          </a:bodyPr>
          <a:lstStyle/>
          <a:p>
            <a:pPr lvl="1"/>
            <a:endParaRPr lang="en-US" sz="2800" dirty="0"/>
          </a:p>
          <a:p>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722636040"/>
              </p:ext>
            </p:extLst>
          </p:nvPr>
        </p:nvGraphicFramePr>
        <p:xfrm>
          <a:off x="103248" y="1139735"/>
          <a:ext cx="8827392" cy="5216615"/>
        </p:xfrm>
        <a:graphic>
          <a:graphicData uri="http://schemas.openxmlformats.org/drawingml/2006/table">
            <a:tbl>
              <a:tblPr firstRow="1" bandRow="1">
                <a:tableStyleId>{5C22544A-7EE6-4342-B048-85BDC9FD1C3A}</a:tableStyleId>
              </a:tblPr>
              <a:tblGrid>
                <a:gridCol w="1084266"/>
                <a:gridCol w="1478526"/>
                <a:gridCol w="6264600"/>
              </a:tblGrid>
              <a:tr h="394172">
                <a:tc>
                  <a:txBody>
                    <a:bodyPr/>
                    <a:lstStyle/>
                    <a:p>
                      <a:pPr algn="ctr"/>
                      <a:r>
                        <a:rPr lang="en-US" sz="1000" dirty="0" smtClean="0"/>
                        <a:t>Category</a:t>
                      </a:r>
                      <a:endParaRPr lang="en-US" sz="1000" dirty="0"/>
                    </a:p>
                  </a:txBody>
                  <a:tcPr/>
                </a:tc>
                <a:tc>
                  <a:txBody>
                    <a:bodyPr/>
                    <a:lstStyle/>
                    <a:p>
                      <a:pPr algn="ctr"/>
                      <a:r>
                        <a:rPr lang="en-US" sz="1000" baseline="0" dirty="0" smtClean="0"/>
                        <a:t>Challenge Area</a:t>
                      </a:r>
                      <a:endParaRPr lang="en-US" sz="1000" dirty="0"/>
                    </a:p>
                  </a:txBody>
                  <a:tcPr/>
                </a:tc>
                <a:tc>
                  <a:txBody>
                    <a:bodyPr/>
                    <a:lstStyle/>
                    <a:p>
                      <a:pPr algn="ctr"/>
                      <a:r>
                        <a:rPr lang="en-US" sz="1000" dirty="0" smtClean="0"/>
                        <a:t>Challenge Description</a:t>
                      </a:r>
                      <a:endParaRPr lang="en-US" sz="1000" dirty="0"/>
                    </a:p>
                  </a:txBody>
                  <a:tcPr/>
                </a:tc>
              </a:tr>
              <a:tr h="450514">
                <a:tc rowSpan="3">
                  <a:txBody>
                    <a:bodyPr/>
                    <a:lstStyle/>
                    <a:p>
                      <a:pPr algn="ctr"/>
                      <a:r>
                        <a:rPr lang="en-US" sz="1000" b="1" dirty="0" smtClean="0"/>
                        <a:t>Funding &amp; Collaboration</a:t>
                      </a:r>
                      <a:endParaRPr lang="en-US" sz="1000" b="1" dirty="0"/>
                    </a:p>
                  </a:txBody>
                  <a:tcPr vert="vert270" anchor="ctr" anchorCtr="1"/>
                </a:tc>
                <a:tc>
                  <a:txBody>
                    <a:bodyPr/>
                    <a:lstStyle/>
                    <a:p>
                      <a:r>
                        <a:rPr lang="en-US" sz="1000" b="1" i="0" dirty="0" smtClean="0"/>
                        <a:t>Fragmentation</a:t>
                      </a:r>
                      <a:endParaRPr lang="en-US" sz="1000" b="1" i="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t>Funding mechanisms are fragmented, with no cohesive strategy.  </a:t>
                      </a:r>
                      <a:r>
                        <a:rPr lang="en-US" sz="1000" b="1" dirty="0" smtClean="0"/>
                        <a:t>Funders</a:t>
                      </a:r>
                      <a:r>
                        <a:rPr lang="en-US" sz="1000" b="1" baseline="0" dirty="0" smtClean="0"/>
                        <a:t> </a:t>
                      </a:r>
                      <a:r>
                        <a:rPr lang="en-US" sz="1000" b="1" dirty="0" smtClean="0"/>
                        <a:t>are not currently collaborating for widespread adoption.</a:t>
                      </a:r>
                    </a:p>
                  </a:txBody>
                  <a:tcPr/>
                </a:tc>
              </a:tr>
              <a:tr h="570651">
                <a:tc vMerge="1">
                  <a:txBody>
                    <a:bodyPr/>
                    <a:lstStyle/>
                    <a:p>
                      <a:endParaRPr lang="en-US" sz="800" dirty="0"/>
                    </a:p>
                  </a:txBody>
                  <a:tcPr/>
                </a:tc>
                <a:tc>
                  <a:txBody>
                    <a:bodyPr/>
                    <a:lstStyle/>
                    <a:p>
                      <a:r>
                        <a:rPr lang="en-US" sz="1000" b="1" i="0" dirty="0" smtClean="0"/>
                        <a:t>Sustainability</a:t>
                      </a:r>
                      <a:endParaRPr lang="en-US" sz="1000" b="1" i="0" dirty="0"/>
                    </a:p>
                  </a:txBody>
                  <a:tcPr/>
                </a:tc>
                <a:tc>
                  <a:txBody>
                    <a:bodyPr/>
                    <a:lstStyle/>
                    <a:p>
                      <a:r>
                        <a:rPr lang="en-US" sz="1000" dirty="0" smtClean="0"/>
                        <a:t>Most tech products / services </a:t>
                      </a:r>
                      <a:r>
                        <a:rPr lang="en-US" sz="1000" b="1" dirty="0" smtClean="0"/>
                        <a:t>require long-term funding to get beyond the start-up stage</a:t>
                      </a:r>
                      <a:r>
                        <a:rPr lang="en-US" sz="1000" dirty="0" smtClean="0"/>
                        <a:t>. Where will this investment capital come from? Is there a role for cities to play? </a:t>
                      </a:r>
                      <a:endParaRPr lang="en-US" sz="1000" dirty="0"/>
                    </a:p>
                  </a:txBody>
                  <a:tcPr/>
                </a:tc>
              </a:tr>
              <a:tr h="710430">
                <a:tc vMerge="1">
                  <a:txBody>
                    <a:bodyPr/>
                    <a:lstStyle/>
                    <a:p>
                      <a:endParaRPr lang="en-US" sz="800" dirty="0"/>
                    </a:p>
                  </a:txBody>
                  <a:tcPr/>
                </a:tc>
                <a:tc>
                  <a:txBody>
                    <a:bodyPr/>
                    <a:lstStyle/>
                    <a:p>
                      <a:r>
                        <a:rPr lang="en-US" sz="1000" b="1" i="0" dirty="0" smtClean="0"/>
                        <a:t>Risk</a:t>
                      </a:r>
                      <a:endParaRPr lang="en-US" sz="1000" b="1" i="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t>Investing at the start-up level, requires governments to accept a level of risk.  It also requires tech companies, who may be small and lacking excess capital, to bond, insure, and otherwise contract with relatively inflexible local government legal requirements. </a:t>
                      </a:r>
                      <a:r>
                        <a:rPr lang="en-US" sz="1000" b="1" dirty="0" smtClean="0"/>
                        <a:t>Negotiating a mutually acceptable contract directly between the two entities can be difficult.  </a:t>
                      </a:r>
                    </a:p>
                  </a:txBody>
                  <a:tcPr/>
                </a:tc>
              </a:tr>
              <a:tr h="810926">
                <a:tc>
                  <a:txBody>
                    <a:bodyPr/>
                    <a:lstStyle/>
                    <a:p>
                      <a:pPr algn="ctr"/>
                      <a:r>
                        <a:rPr lang="en-US" sz="1000" b="1" dirty="0" smtClean="0"/>
                        <a:t>Ownership</a:t>
                      </a:r>
                      <a:r>
                        <a:rPr lang="en-US" sz="1000" b="1" baseline="0" dirty="0" smtClean="0"/>
                        <a:t> &amp; Operations</a:t>
                      </a:r>
                      <a:endParaRPr lang="en-US" sz="1000" b="1" dirty="0"/>
                    </a:p>
                  </a:txBody>
                  <a:tcPr vert="vert270" anchor="ctr" anchorCtr="1"/>
                </a:tc>
                <a:tc>
                  <a:txBody>
                    <a:bodyPr/>
                    <a:lstStyle/>
                    <a:p>
                      <a:r>
                        <a:rPr lang="en-US" sz="1000" b="1" i="0" dirty="0" smtClean="0"/>
                        <a:t>Data and System Management</a:t>
                      </a:r>
                      <a:endParaRPr lang="en-US" sz="1000" b="1" i="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t>Cities vary greatly in data availability and technical capacity. Some governments share data sets regularly and some don’t. Some have progressive IT staff and some don’t. </a:t>
                      </a:r>
                      <a:r>
                        <a:rPr lang="en-US" sz="1000" b="1" dirty="0" smtClean="0"/>
                        <a:t>Those without staff to develop and manage a resource have an operational budget component to outsourcing the project, which cities consider carefully in light of competing priorities</a:t>
                      </a:r>
                    </a:p>
                  </a:txBody>
                  <a:tcPr/>
                </a:tc>
              </a:tr>
              <a:tr h="615556">
                <a:tc rowSpan="3">
                  <a:txBody>
                    <a:bodyPr/>
                    <a:lstStyle/>
                    <a:p>
                      <a:pPr algn="ctr"/>
                      <a:r>
                        <a:rPr lang="en-US" sz="1000" b="1" dirty="0" smtClean="0"/>
                        <a:t>Market Evaluation</a:t>
                      </a:r>
                      <a:endParaRPr lang="en-US" sz="1000" b="1" dirty="0"/>
                    </a:p>
                  </a:txBody>
                  <a:tcPr vert="vert270" anchor="ctr" anchorCtr="1"/>
                </a:tc>
                <a:tc>
                  <a:txBody>
                    <a:bodyPr/>
                    <a:lstStyle/>
                    <a:p>
                      <a:r>
                        <a:rPr lang="en-US" sz="1000" b="1" i="0" dirty="0" smtClean="0"/>
                        <a:t>Market Development</a:t>
                      </a:r>
                      <a:endParaRPr lang="en-US" sz="1000" b="1" i="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t>There is difficulty in creating an actual market – with customers, entrepreneurs, investors, and finally, a sustainable funding or profit mechanism. Some organizations support start-up application development, but </a:t>
                      </a:r>
                      <a:r>
                        <a:rPr lang="en-US" sz="1000" b="1" dirty="0" smtClean="0"/>
                        <a:t>the long-term market hasn’t been addressed or fully developed yet.</a:t>
                      </a:r>
                    </a:p>
                  </a:txBody>
                  <a:tcPr/>
                </a:tc>
              </a:tr>
              <a:tr h="810926">
                <a:tc vMerge="1">
                  <a:txBody>
                    <a:bodyPr/>
                    <a:lstStyle/>
                    <a:p>
                      <a:endParaRPr lang="en-US" sz="800" dirty="0"/>
                    </a:p>
                  </a:txBody>
                  <a:tcPr/>
                </a:tc>
                <a:tc>
                  <a:txBody>
                    <a:bodyPr/>
                    <a:lstStyle/>
                    <a:p>
                      <a:r>
                        <a:rPr lang="en-US" sz="1000" b="1" i="0" dirty="0" smtClean="0"/>
                        <a:t>No Clear End Game</a:t>
                      </a:r>
                      <a:endParaRPr lang="en-US" sz="1000" b="1" i="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t>The civic technology world still lacks a long-term horizon. A lot of civic technology projects are here and then gone, </a:t>
                      </a:r>
                      <a:r>
                        <a:rPr lang="en-US" sz="1000" b="1" dirty="0" smtClean="0"/>
                        <a:t>creating confusing noise for local governments</a:t>
                      </a:r>
                      <a:r>
                        <a:rPr lang="en-US" sz="1000" dirty="0" smtClean="0"/>
                        <a:t>.  Who should they invest in?  When?  Why?  Governments and technology move at vastly different paces, and risk is distasteful to an organization operating with tax dollars. </a:t>
                      </a:r>
                    </a:p>
                  </a:txBody>
                  <a:tcPr/>
                </a:tc>
              </a:tr>
              <a:tr h="833324">
                <a:tc vMerge="1">
                  <a:txBody>
                    <a:bodyPr/>
                    <a:lstStyle/>
                    <a:p>
                      <a:endParaRPr lang="en-US" sz="800" dirty="0"/>
                    </a:p>
                  </a:txBody>
                  <a:tcPr/>
                </a:tc>
                <a:tc>
                  <a:txBody>
                    <a:bodyPr/>
                    <a:lstStyle/>
                    <a:p>
                      <a:r>
                        <a:rPr lang="en-US" sz="1000" b="1" i="0" dirty="0" smtClean="0"/>
                        <a:t>Alignment</a:t>
                      </a:r>
                      <a:endParaRPr lang="en-US" sz="1000" b="1" i="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dirty="0" smtClean="0"/>
                        <a:t>Projects tend to focus on the innovation at hand, rather than the broader picture: that technology tools can ultimately be used to change the ways problems are addressed. </a:t>
                      </a:r>
                      <a:r>
                        <a:rPr lang="en-US" sz="1000" b="1" dirty="0" smtClean="0"/>
                        <a:t>They often fail to address the greatest needs cities face from an economic, environmental, and social perspective</a:t>
                      </a:r>
                      <a:r>
                        <a:rPr lang="en-US" sz="1000" dirty="0" smtClean="0"/>
                        <a:t>.  Without the long term big picture in mind – and where the application can help achieve specific city goals - the pitch for a specific innovation can lack context.</a:t>
                      </a:r>
                    </a:p>
                  </a:txBody>
                  <a:tcPr/>
                </a:tc>
              </a:tr>
            </a:tbl>
          </a:graphicData>
        </a:graphic>
      </p:graphicFrame>
      <p:sp>
        <p:nvSpPr>
          <p:cNvPr id="12" name="TextBox 11"/>
          <p:cNvSpPr txBox="1"/>
          <p:nvPr/>
        </p:nvSpPr>
        <p:spPr>
          <a:xfrm>
            <a:off x="2911626" y="6506031"/>
            <a:ext cx="3960690" cy="215444"/>
          </a:xfrm>
          <a:prstGeom prst="rect">
            <a:avLst/>
          </a:prstGeom>
          <a:noFill/>
        </p:spPr>
        <p:txBody>
          <a:bodyPr wrap="none" rtlCol="0">
            <a:spAutoFit/>
          </a:bodyPr>
          <a:lstStyle/>
          <a:p>
            <a:r>
              <a:rPr lang="en-US" sz="800" dirty="0" smtClean="0"/>
              <a:t>Potential City Responses Source: Civic Tech Forecast: 2014. Code for America</a:t>
            </a:r>
            <a:endParaRPr lang="en-US" sz="800" dirty="0"/>
          </a:p>
        </p:txBody>
      </p:sp>
    </p:spTree>
    <p:extLst>
      <p:ext uri="{BB962C8B-B14F-4D97-AF65-F5344CB8AC3E}">
        <p14:creationId xmlns:p14="http://schemas.microsoft.com/office/powerpoint/2010/main" val="16964362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823" y="97060"/>
            <a:ext cx="6486774" cy="537400"/>
          </a:xfrm>
        </p:spPr>
        <p:txBody>
          <a:bodyPr/>
          <a:lstStyle/>
          <a:p>
            <a:r>
              <a:rPr lang="en-US" dirty="0"/>
              <a:t>Opportunities for Civic Technology</a:t>
            </a:r>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p:txBody>
          <a:bodyPr/>
          <a:lstStyle/>
          <a:p>
            <a:fld id="{D6CC888B-D9F9-4E54-B722-F151A9F45E95}" type="slidenum">
              <a:rPr lang="en-US" smtClean="0"/>
              <a:t>15</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1581473516"/>
              </p:ext>
            </p:extLst>
          </p:nvPr>
        </p:nvGraphicFramePr>
        <p:xfrm>
          <a:off x="216823" y="1609322"/>
          <a:ext cx="8713817" cy="4747028"/>
        </p:xfrm>
        <a:graphic>
          <a:graphicData uri="http://schemas.openxmlformats.org/drawingml/2006/table">
            <a:tbl>
              <a:tblPr firstRow="1" bandRow="1">
                <a:tableStyleId>{5C22544A-7EE6-4342-B048-85BDC9FD1C3A}</a:tableStyleId>
              </a:tblPr>
              <a:tblGrid>
                <a:gridCol w="3463563"/>
                <a:gridCol w="5250254"/>
              </a:tblGrid>
              <a:tr h="337506">
                <a:tc>
                  <a:txBody>
                    <a:bodyPr/>
                    <a:lstStyle/>
                    <a:p>
                      <a:pPr algn="ctr"/>
                      <a:r>
                        <a:rPr lang="en-US" sz="1100" dirty="0" smtClean="0"/>
                        <a:t>Current</a:t>
                      </a:r>
                      <a:r>
                        <a:rPr lang="en-US" sz="1100" baseline="0" dirty="0" smtClean="0"/>
                        <a:t> Strengths</a:t>
                      </a:r>
                      <a:endParaRPr lang="en-US" sz="1100" dirty="0"/>
                    </a:p>
                  </a:txBody>
                  <a:tcPr/>
                </a:tc>
                <a:tc>
                  <a:txBody>
                    <a:bodyPr/>
                    <a:lstStyle/>
                    <a:p>
                      <a:pPr algn="ctr"/>
                      <a:r>
                        <a:rPr lang="en-US" sz="1100" dirty="0" smtClean="0"/>
                        <a:t>Opportunities</a:t>
                      </a:r>
                      <a:endParaRPr lang="en-US" sz="1100" dirty="0"/>
                    </a:p>
                  </a:txBody>
                  <a:tcPr/>
                </a:tc>
              </a:tr>
              <a:tr h="782402">
                <a:tc>
                  <a:txBody>
                    <a:bodyPr/>
                    <a:lstStyle/>
                    <a:p>
                      <a:pPr marL="0" indent="0">
                        <a:buFont typeface="Arial"/>
                        <a:buNone/>
                      </a:pPr>
                      <a:r>
                        <a:rPr lang="en-US" sz="1000" b="1" dirty="0" smtClean="0"/>
                        <a:t>Ripe for a</a:t>
                      </a:r>
                      <a:r>
                        <a:rPr lang="en-US" sz="1000" b="1" baseline="0" dirty="0" smtClean="0"/>
                        <a:t> Breakout Success:</a:t>
                      </a:r>
                      <a:endParaRPr lang="en-US" sz="1000" b="1" dirty="0" smtClean="0"/>
                    </a:p>
                    <a:p>
                      <a:pPr marL="171450" indent="-171450">
                        <a:buFont typeface="Arial"/>
                        <a:buChar char="•"/>
                      </a:pPr>
                      <a:r>
                        <a:rPr lang="en-US" sz="1000" dirty="0" smtClean="0"/>
                        <a:t>With large addressable market sizes, small average investment sizes and lack of a dominant market leader in most clusters, entering the field now positions one well to be that breakout success. And, in the case of civic tech, that success can take the form not just of healthy financial returns, but also of impact, as pioneers of the future of civic society. </a:t>
                      </a:r>
                    </a:p>
                  </a:txBody>
                  <a:tcPr/>
                </a:tc>
                <a:tc>
                  <a:txBody>
                    <a:bodyPr/>
                    <a:lstStyle/>
                    <a:p>
                      <a:pPr marL="171450" indent="-171450">
                        <a:buFont typeface="Arial"/>
                        <a:buChar char="•"/>
                      </a:pPr>
                      <a:r>
                        <a:rPr lang="en-US" sz="1000" dirty="0" smtClean="0"/>
                        <a:t>Still needs definition</a:t>
                      </a:r>
                      <a:r>
                        <a:rPr lang="en-US" sz="1000" baseline="0" dirty="0" smtClean="0"/>
                        <a:t> as a field, and the </a:t>
                      </a:r>
                      <a:r>
                        <a:rPr lang="en-US" sz="1000" b="1" baseline="0" dirty="0" smtClean="0"/>
                        <a:t>acknowledgement that it’s more than just technology tools, which makes the concept more digestible to more people</a:t>
                      </a:r>
                      <a:r>
                        <a:rPr lang="en-US" sz="1000" baseline="0" dirty="0" smtClean="0"/>
                        <a:t>. </a:t>
                      </a:r>
                      <a:endParaRPr lang="en-US" sz="1000" dirty="0" smtClean="0"/>
                    </a:p>
                    <a:p>
                      <a:pPr marL="171450" indent="-171450">
                        <a:buFont typeface="Arial"/>
                        <a:buChar char="•"/>
                      </a:pPr>
                      <a:r>
                        <a:rPr lang="en-US" sz="1000" dirty="0" smtClean="0"/>
                        <a:t>“</a:t>
                      </a:r>
                      <a:r>
                        <a:rPr lang="en-US" sz="1000" i="1" dirty="0" smtClean="0"/>
                        <a:t>Often, when talking about “civic technologies” -- tools deployed in a variety of government and social contexts -- we attribute any change that results to the tool itself. But tools are only as effective as the people wielding them, the tactics they use, their opportunities for access and participation, and the policies that shape all of these things</a:t>
                      </a:r>
                      <a:r>
                        <a:rPr lang="en-US" sz="1000" dirty="0" smtClean="0"/>
                        <a:t>.” – The New America Foundation</a:t>
                      </a:r>
                    </a:p>
                  </a:txBody>
                  <a:tcPr/>
                </a:tc>
              </a:tr>
              <a:tr h="782402">
                <a:tc>
                  <a:txBody>
                    <a:bodyPr/>
                    <a:lstStyle/>
                    <a:p>
                      <a:pPr marL="0" indent="0">
                        <a:buFont typeface="Arial"/>
                        <a:buNone/>
                      </a:pPr>
                      <a:r>
                        <a:rPr lang="en-US" sz="1000" b="1" dirty="0" smtClean="0"/>
                        <a:t>Bright Young Minds:</a:t>
                      </a:r>
                    </a:p>
                    <a:p>
                      <a:pPr marL="171450" indent="-171450">
                        <a:buFont typeface="Arial"/>
                        <a:buChar char="•"/>
                      </a:pPr>
                      <a:r>
                        <a:rPr lang="en-US" sz="1000" dirty="0" smtClean="0"/>
                        <a:t>This field builds entrepreneurs at a young age, and teaches them how government works</a:t>
                      </a:r>
                    </a:p>
                  </a:txBody>
                  <a:tcPr/>
                </a:tc>
                <a:tc>
                  <a:txBody>
                    <a:bodyPr/>
                    <a:lstStyle/>
                    <a:p>
                      <a:pPr marL="171450" indent="-171450">
                        <a:buFont typeface="Arial"/>
                        <a:buChar char="•"/>
                      </a:pPr>
                      <a:r>
                        <a:rPr lang="en-US" sz="1000" b="1" dirty="0" smtClean="0"/>
                        <a:t>Universities and community colleges are offering more and more courses in civic engagement / coding at the</a:t>
                      </a:r>
                      <a:r>
                        <a:rPr lang="en-US" sz="1000" b="1" baseline="0" dirty="0" smtClean="0"/>
                        <a:t> undergrad and graduate levels.</a:t>
                      </a:r>
                    </a:p>
                    <a:p>
                      <a:pPr marL="171450" indent="-171450">
                        <a:buFont typeface="Arial"/>
                        <a:buChar char="•"/>
                      </a:pPr>
                      <a:r>
                        <a:rPr lang="en-US" sz="1000" b="1" baseline="0" dirty="0" smtClean="0"/>
                        <a:t>They are also teaming up with nearby cities that serve as “labs”</a:t>
                      </a:r>
                      <a:endParaRPr lang="en-US" sz="1000" b="1" dirty="0" smtClean="0"/>
                    </a:p>
                    <a:p>
                      <a:pPr marL="171450" indent="-171450">
                        <a:buFont typeface="Arial"/>
                        <a:buChar char="•"/>
                      </a:pPr>
                      <a:r>
                        <a:rPr lang="en-US" sz="1000" dirty="0" smtClean="0"/>
                        <a:t>Florida Tech's Civic Engagement Initiative matches community needs with student / employee interests</a:t>
                      </a:r>
                      <a:r>
                        <a:rPr lang="en-US" sz="1000" baseline="0" dirty="0" smtClean="0"/>
                        <a:t> to</a:t>
                      </a:r>
                      <a:r>
                        <a:rPr lang="en-US" sz="1000" dirty="0" smtClean="0"/>
                        <a:t> develop individual and collective actions designed to identify and address issues of public concern. Other players: MIT and Boston, MA; GA Tech and Athens, GA; University of MI and the Jackson, MI</a:t>
                      </a:r>
                    </a:p>
                  </a:txBody>
                  <a:tcPr/>
                </a:tc>
              </a:tr>
              <a:tr h="782402">
                <a:tc>
                  <a:txBody>
                    <a:bodyPr/>
                    <a:lstStyle/>
                    <a:p>
                      <a:pPr marL="0" indent="0">
                        <a:buFont typeface="Arial"/>
                        <a:buNone/>
                      </a:pPr>
                      <a:r>
                        <a:rPr lang="en-US" sz="1000" b="1" smtClean="0"/>
                        <a:t>High Optimism:</a:t>
                      </a:r>
                      <a:endParaRPr lang="en-US" sz="1000" b="1" dirty="0" smtClean="0"/>
                    </a:p>
                    <a:p>
                      <a:pPr marL="171450" indent="-171450">
                        <a:buFont typeface="Arial"/>
                        <a:buChar char="•"/>
                      </a:pPr>
                      <a:r>
                        <a:rPr lang="en-US" sz="1000" dirty="0" smtClean="0"/>
                        <a:t>There is an unquestionable mood of growth and momentum among civic technologists</a:t>
                      </a:r>
                    </a:p>
                    <a:p>
                      <a:pPr marL="0" indent="0">
                        <a:buFont typeface="Arial"/>
                        <a:buNone/>
                      </a:pPr>
                      <a:endParaRPr lang="en-US" sz="1000" dirty="0"/>
                    </a:p>
                  </a:txBody>
                  <a:tcPr/>
                </a:tc>
                <a:tc>
                  <a:txBody>
                    <a:bodyPr/>
                    <a:lstStyle/>
                    <a:p>
                      <a:pPr marL="171450" indent="-171450">
                        <a:buFont typeface="Arial"/>
                        <a:buChar char="•"/>
                      </a:pPr>
                      <a:r>
                        <a:rPr lang="en-US" sz="1000" dirty="0" smtClean="0"/>
                        <a:t>Opportunity to foster more cross-cluster community and collaboration. The Knight Foundation's network map shows</a:t>
                      </a:r>
                      <a:r>
                        <a:rPr lang="en-US" sz="1000" baseline="0" dirty="0" smtClean="0"/>
                        <a:t> that</a:t>
                      </a:r>
                      <a:r>
                        <a:rPr lang="en-US" sz="1000" dirty="0" smtClean="0"/>
                        <a:t> </a:t>
                      </a:r>
                      <a:r>
                        <a:rPr lang="en-US" sz="1000" b="1" dirty="0" smtClean="0"/>
                        <a:t>Open Government and Community Action organizations tend to have little overlap</a:t>
                      </a:r>
                      <a:r>
                        <a:rPr lang="en-US" sz="1000" dirty="0" smtClean="0"/>
                        <a:t>. Breaking out of these silos has the obvious benefits of exchanging knowledge, ideas and solutions. </a:t>
                      </a:r>
                    </a:p>
                  </a:txBody>
                  <a:tcPr/>
                </a:tc>
              </a:tr>
              <a:tr h="782402">
                <a:tc>
                  <a:txBody>
                    <a:bodyPr/>
                    <a:lstStyle/>
                    <a:p>
                      <a:r>
                        <a:rPr lang="en-US" sz="1000" b="1" dirty="0" smtClean="0"/>
                        <a:t>Peer-to-Peer Established:</a:t>
                      </a:r>
                    </a:p>
                    <a:p>
                      <a:pPr marL="171450" indent="-171450">
                        <a:buFont typeface="Arial"/>
                        <a:buChar char="•"/>
                      </a:pPr>
                      <a:r>
                        <a:rPr lang="en-US" sz="1000" dirty="0" smtClean="0"/>
                        <a:t>In the peer-to-peer collaboration cluster, </a:t>
                      </a:r>
                      <a:r>
                        <a:rPr lang="en-US" sz="1000" dirty="0" err="1" smtClean="0"/>
                        <a:t>Getaround</a:t>
                      </a:r>
                      <a:r>
                        <a:rPr lang="en-US" sz="1000" dirty="0" smtClean="0"/>
                        <a:t> and </a:t>
                      </a:r>
                      <a:r>
                        <a:rPr lang="en-US" sz="1000" dirty="0" err="1" smtClean="0"/>
                        <a:t>AirBnB</a:t>
                      </a:r>
                      <a:r>
                        <a:rPr lang="en-US" sz="1000" dirty="0" smtClean="0"/>
                        <a:t> are breakout successes, attracting</a:t>
                      </a:r>
                      <a:r>
                        <a:rPr lang="en-US" sz="1000" baseline="0" dirty="0" smtClean="0"/>
                        <a:t> droves of </a:t>
                      </a:r>
                      <a:r>
                        <a:rPr lang="en-US" sz="1000" dirty="0" smtClean="0"/>
                        <a:t>investors and entrepreneurs</a:t>
                      </a:r>
                    </a:p>
                  </a:txBody>
                  <a:tcPr/>
                </a:tc>
                <a:tc>
                  <a:txBody>
                    <a:bodyPr/>
                    <a:lstStyle/>
                    <a:p>
                      <a:pPr marL="171450" indent="-171450">
                        <a:buFont typeface="Arial"/>
                        <a:buChar char="•"/>
                      </a:pPr>
                      <a:r>
                        <a:rPr lang="en-US" sz="1000" dirty="0" smtClean="0"/>
                        <a:t>“</a:t>
                      </a:r>
                      <a:r>
                        <a:rPr lang="en-US" sz="1000" i="1" dirty="0" smtClean="0"/>
                        <a:t>The average age of civic tech organizations</a:t>
                      </a:r>
                      <a:r>
                        <a:rPr lang="en-US" sz="1000" i="1" baseline="0" dirty="0" smtClean="0"/>
                        <a:t> is</a:t>
                      </a:r>
                      <a:r>
                        <a:rPr lang="en-US" sz="1000" i="1" dirty="0" smtClean="0"/>
                        <a:t> about 4 years old.  That explains why we have yet to see a “breakout success”—a Facebook or a </a:t>
                      </a:r>
                      <a:r>
                        <a:rPr lang="en-US" sz="1000" i="1" dirty="0" err="1" smtClean="0"/>
                        <a:t>DropBox</a:t>
                      </a:r>
                      <a:r>
                        <a:rPr lang="en-US" sz="1000" i="1" dirty="0" smtClean="0"/>
                        <a:t> –of civic technology; we simply need more time.  </a:t>
                      </a:r>
                      <a:r>
                        <a:rPr lang="en-US" sz="1000" b="1" i="0" dirty="0" smtClean="0"/>
                        <a:t>And the challenge here is that without that success story to point to, the potential upside that would attract both entrepreneurs and investors to the space is simply not as obvious</a:t>
                      </a:r>
                      <a:r>
                        <a:rPr lang="en-US" sz="1000" dirty="0" smtClean="0"/>
                        <a:t>.” – Knight Foundation</a:t>
                      </a:r>
                    </a:p>
                  </a:txBody>
                  <a:tcPr/>
                </a:tc>
              </a:tr>
            </a:tbl>
          </a:graphicData>
        </a:graphic>
      </p:graphicFrame>
      <p:sp>
        <p:nvSpPr>
          <p:cNvPr id="7" name="Content Placeholder 2"/>
          <p:cNvSpPr txBox="1">
            <a:spLocks/>
          </p:cNvSpPr>
          <p:nvPr/>
        </p:nvSpPr>
        <p:spPr>
          <a:xfrm>
            <a:off x="216823" y="744410"/>
            <a:ext cx="7206789" cy="666113"/>
          </a:xfrm>
          <a:prstGeom prst="rect">
            <a:avLst/>
          </a:prstGeom>
        </p:spPr>
        <p:txBody>
          <a:bodyPr vert="horz" lIns="91440" tIns="45720" rIns="91440" bIns="45720" rtlCol="0">
            <a:normAutofit/>
          </a:bodyPr>
          <a:lstStyle>
            <a:lvl1pPr marL="228600" indent="-228600" algn="l" defTabSz="914400" rtl="0" eaLnBrk="1" latinLnBrk="0" hangingPunct="1">
              <a:spcBef>
                <a:spcPts val="18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accent1"/>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28800" indent="-227013"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5813" indent="-227013" algn="l" defTabSz="914400" rtl="0" eaLnBrk="1" latinLnBrk="0" hangingPunct="1">
              <a:spcBef>
                <a:spcPct val="20000"/>
              </a:spcBef>
              <a:buClr>
                <a:schemeClr val="accent1"/>
              </a:buClr>
              <a:buSzPct val="130000"/>
              <a:buFont typeface="Wingdings" pitchFamily="2" charset="2"/>
              <a:buChar char="§"/>
              <a:defRPr lang="en-US" sz="1800" kern="1200" dirty="0">
                <a:solidFill>
                  <a:schemeClr val="tx1">
                    <a:lumMod val="75000"/>
                    <a:lumOff val="25000"/>
                  </a:schemeClr>
                </a:solidFill>
                <a:latin typeface="+mn-lt"/>
                <a:ea typeface="+mn-ea"/>
                <a:cs typeface="+mn-cs"/>
              </a:defRPr>
            </a:lvl9pPr>
          </a:lstStyle>
          <a:p>
            <a:pPr marL="228600" lvl="1">
              <a:spcBef>
                <a:spcPts val="1800"/>
              </a:spcBef>
              <a:buClr>
                <a:schemeClr val="accent1"/>
              </a:buClr>
            </a:pPr>
            <a:r>
              <a:rPr lang="en-US" sz="1200" dirty="0" smtClean="0"/>
              <a:t>Civic leaders, organizations, funders and citizens increasingly recognize the power of technology to connect people, improve cities, and make governments more effective. </a:t>
            </a:r>
            <a:r>
              <a:rPr lang="en-US" sz="1200" b="1" dirty="0" smtClean="0"/>
              <a:t>How can the field itself become more effective?</a:t>
            </a:r>
          </a:p>
          <a:p>
            <a:endParaRPr lang="en-US" sz="1200" dirty="0"/>
          </a:p>
        </p:txBody>
      </p:sp>
    </p:spTree>
    <p:extLst>
      <p:ext uri="{BB962C8B-B14F-4D97-AF65-F5344CB8AC3E}">
        <p14:creationId xmlns:p14="http://schemas.microsoft.com/office/powerpoint/2010/main" val="25055016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547" y="141862"/>
            <a:ext cx="7155165" cy="609671"/>
          </a:xfrm>
        </p:spPr>
        <p:txBody>
          <a:bodyPr/>
          <a:lstStyle/>
          <a:p>
            <a:r>
              <a:rPr lang="en-US" dirty="0" smtClean="0"/>
              <a:t>Opportunities Description</a:t>
            </a:r>
            <a:endParaRPr lang="en-US" dirty="0"/>
          </a:p>
        </p:txBody>
      </p:sp>
      <p:sp>
        <p:nvSpPr>
          <p:cNvPr id="4" name="Date Placeholder 3"/>
          <p:cNvSpPr>
            <a:spLocks noGrp="1"/>
          </p:cNvSpPr>
          <p:nvPr>
            <p:ph type="dt" sz="half" idx="10"/>
          </p:nvPr>
        </p:nvSpPr>
        <p:spPr/>
        <p:txBody>
          <a:bodyPr/>
          <a:lstStyle/>
          <a:p>
            <a:fld id="{04FCF5E7-3C27-9B47-A689-3DD31DE2B8B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16</a:t>
            </a:fld>
            <a:endParaRPr lang="en-US"/>
          </a:p>
        </p:txBody>
      </p:sp>
      <p:graphicFrame>
        <p:nvGraphicFramePr>
          <p:cNvPr id="7" name="Table 6"/>
          <p:cNvGraphicFramePr>
            <a:graphicFrameLocks noGrp="1"/>
          </p:cNvGraphicFramePr>
          <p:nvPr>
            <p:extLst>
              <p:ext uri="{D42A27DB-BD31-4B8C-83A1-F6EECF244321}">
                <p14:modId xmlns:p14="http://schemas.microsoft.com/office/powerpoint/2010/main" val="1685844219"/>
              </p:ext>
            </p:extLst>
          </p:nvPr>
        </p:nvGraphicFramePr>
        <p:xfrm>
          <a:off x="144548" y="818541"/>
          <a:ext cx="1892364" cy="5537809"/>
        </p:xfrm>
        <a:graphic>
          <a:graphicData uri="http://schemas.openxmlformats.org/drawingml/2006/table">
            <a:tbl>
              <a:tblPr firstRow="1" bandRow="1">
                <a:tableStyleId>{5C22544A-7EE6-4342-B048-85BDC9FD1C3A}</a:tableStyleId>
              </a:tblPr>
              <a:tblGrid>
                <a:gridCol w="800621"/>
                <a:gridCol w="1091743"/>
              </a:tblGrid>
              <a:tr h="392117">
                <a:tc>
                  <a:txBody>
                    <a:bodyPr/>
                    <a:lstStyle/>
                    <a:p>
                      <a:pPr algn="ctr"/>
                      <a:r>
                        <a:rPr lang="en-US" sz="1000" dirty="0" smtClean="0"/>
                        <a:t>Category</a:t>
                      </a:r>
                      <a:endParaRPr lang="en-US" sz="1000" dirty="0"/>
                    </a:p>
                  </a:txBody>
                  <a:tcPr/>
                </a:tc>
                <a:tc>
                  <a:txBody>
                    <a:bodyPr/>
                    <a:lstStyle/>
                    <a:p>
                      <a:pPr algn="ctr"/>
                      <a:r>
                        <a:rPr lang="en-US" sz="1000" baseline="0" dirty="0" smtClean="0"/>
                        <a:t>Challenge Area</a:t>
                      </a:r>
                      <a:endParaRPr lang="en-US" sz="1000" dirty="0"/>
                    </a:p>
                  </a:txBody>
                  <a:tcPr/>
                </a:tc>
              </a:tr>
              <a:tr h="448165">
                <a:tc rowSpan="3">
                  <a:txBody>
                    <a:bodyPr/>
                    <a:lstStyle/>
                    <a:p>
                      <a:pPr algn="ctr"/>
                      <a:r>
                        <a:rPr lang="en-US" sz="1000" b="1" dirty="0" smtClean="0"/>
                        <a:t>Funding &amp; Collaboration</a:t>
                      </a:r>
                      <a:endParaRPr lang="en-US" sz="1000" b="1" dirty="0"/>
                    </a:p>
                  </a:txBody>
                  <a:tcPr vert="vert270" anchor="ctr" anchorCtr="1"/>
                </a:tc>
                <a:tc>
                  <a:txBody>
                    <a:bodyPr/>
                    <a:lstStyle/>
                    <a:p>
                      <a:r>
                        <a:rPr lang="en-US" sz="1000" b="1" i="0" dirty="0" smtClean="0"/>
                        <a:t>Fragmentation</a:t>
                      </a:r>
                      <a:endParaRPr lang="en-US" sz="1000" b="1" i="0" dirty="0"/>
                    </a:p>
                  </a:txBody>
                  <a:tcPr/>
                </a:tc>
              </a:tr>
              <a:tr h="567676">
                <a:tc vMerge="1">
                  <a:txBody>
                    <a:bodyPr/>
                    <a:lstStyle/>
                    <a:p>
                      <a:endParaRPr lang="en-US" sz="800" dirty="0"/>
                    </a:p>
                  </a:txBody>
                  <a:tcPr/>
                </a:tc>
                <a:tc>
                  <a:txBody>
                    <a:bodyPr/>
                    <a:lstStyle/>
                    <a:p>
                      <a:r>
                        <a:rPr lang="en-US" sz="1000" b="1" i="0" dirty="0" smtClean="0"/>
                        <a:t>Sustainability</a:t>
                      </a:r>
                      <a:endParaRPr lang="en-US" sz="1000" b="1" i="0" dirty="0"/>
                    </a:p>
                  </a:txBody>
                  <a:tcPr/>
                </a:tc>
              </a:tr>
              <a:tr h="706727">
                <a:tc vMerge="1">
                  <a:txBody>
                    <a:bodyPr/>
                    <a:lstStyle/>
                    <a:p>
                      <a:endParaRPr lang="en-US" sz="800" dirty="0"/>
                    </a:p>
                  </a:txBody>
                  <a:tcPr/>
                </a:tc>
                <a:tc>
                  <a:txBody>
                    <a:bodyPr/>
                    <a:lstStyle/>
                    <a:p>
                      <a:r>
                        <a:rPr lang="en-US" sz="1000" b="1" i="0" dirty="0" smtClean="0"/>
                        <a:t>Risk</a:t>
                      </a:r>
                      <a:endParaRPr lang="en-US" sz="1000" b="1" i="0" dirty="0"/>
                    </a:p>
                  </a:txBody>
                  <a:tcPr/>
                </a:tc>
              </a:tr>
              <a:tr h="806698">
                <a:tc>
                  <a:txBody>
                    <a:bodyPr/>
                    <a:lstStyle/>
                    <a:p>
                      <a:pPr algn="ctr"/>
                      <a:r>
                        <a:rPr lang="en-US" sz="1000" b="1" dirty="0" smtClean="0"/>
                        <a:t>Ownership</a:t>
                      </a:r>
                      <a:r>
                        <a:rPr lang="en-US" sz="1000" b="1" baseline="0" dirty="0" smtClean="0"/>
                        <a:t> &amp; Operations</a:t>
                      </a:r>
                      <a:endParaRPr lang="en-US" sz="1000" b="1" dirty="0"/>
                    </a:p>
                  </a:txBody>
                  <a:tcPr vert="vert270" anchor="ctr" anchorCtr="1"/>
                </a:tc>
                <a:tc>
                  <a:txBody>
                    <a:bodyPr/>
                    <a:lstStyle/>
                    <a:p>
                      <a:r>
                        <a:rPr lang="en-US" sz="1000" b="1" i="0" dirty="0" smtClean="0"/>
                        <a:t>Data and System Management</a:t>
                      </a:r>
                      <a:endParaRPr lang="en-US" sz="1000" b="1" i="0" dirty="0"/>
                    </a:p>
                  </a:txBody>
                  <a:tcPr/>
                </a:tc>
              </a:tr>
              <a:tr h="991368">
                <a:tc rowSpan="3">
                  <a:txBody>
                    <a:bodyPr/>
                    <a:lstStyle/>
                    <a:p>
                      <a:pPr algn="ctr"/>
                      <a:r>
                        <a:rPr lang="en-US" sz="1000" b="1" dirty="0" smtClean="0"/>
                        <a:t>Market Evaluation</a:t>
                      </a:r>
                      <a:endParaRPr lang="en-US" sz="1000" b="1" dirty="0"/>
                    </a:p>
                  </a:txBody>
                  <a:tcPr vert="vert270" anchor="ctr" anchorCtr="1"/>
                </a:tc>
                <a:tc>
                  <a:txBody>
                    <a:bodyPr/>
                    <a:lstStyle/>
                    <a:p>
                      <a:r>
                        <a:rPr lang="en-US" sz="1000" b="1" i="0" dirty="0" smtClean="0"/>
                        <a:t>Market Development</a:t>
                      </a:r>
                      <a:endParaRPr lang="en-US" sz="1000" b="1" i="0" dirty="0"/>
                    </a:p>
                  </a:txBody>
                  <a:tcPr/>
                </a:tc>
              </a:tr>
              <a:tr h="898225">
                <a:tc vMerge="1">
                  <a:txBody>
                    <a:bodyPr/>
                    <a:lstStyle/>
                    <a:p>
                      <a:endParaRPr lang="en-US" sz="800" dirty="0"/>
                    </a:p>
                  </a:txBody>
                  <a:tcPr/>
                </a:tc>
                <a:tc>
                  <a:txBody>
                    <a:bodyPr/>
                    <a:lstStyle/>
                    <a:p>
                      <a:r>
                        <a:rPr lang="en-US" sz="1000" b="1" i="0" dirty="0" smtClean="0"/>
                        <a:t>No Clear End Game</a:t>
                      </a:r>
                      <a:endParaRPr lang="en-US" sz="1000" b="1" i="0" dirty="0"/>
                    </a:p>
                  </a:txBody>
                  <a:tcPr/>
                </a:tc>
              </a:tr>
              <a:tr h="722710">
                <a:tc vMerge="1">
                  <a:txBody>
                    <a:bodyPr/>
                    <a:lstStyle/>
                    <a:p>
                      <a:endParaRPr lang="en-US" sz="800" dirty="0"/>
                    </a:p>
                  </a:txBody>
                  <a:tcPr/>
                </a:tc>
                <a:tc>
                  <a:txBody>
                    <a:bodyPr/>
                    <a:lstStyle/>
                    <a:p>
                      <a:r>
                        <a:rPr lang="en-US" sz="1000" b="1" i="0" dirty="0" smtClean="0"/>
                        <a:t>Alignment</a:t>
                      </a:r>
                      <a:endParaRPr lang="en-US" sz="1000" b="1" i="0" dirty="0"/>
                    </a:p>
                  </a:txBody>
                  <a:tcPr/>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74087514"/>
              </p:ext>
            </p:extLst>
          </p:nvPr>
        </p:nvGraphicFramePr>
        <p:xfrm>
          <a:off x="2036912" y="818541"/>
          <a:ext cx="6842511" cy="5551630"/>
        </p:xfrm>
        <a:graphic>
          <a:graphicData uri="http://schemas.openxmlformats.org/drawingml/2006/table">
            <a:tbl>
              <a:tblPr firstRow="1" bandRow="1">
                <a:tableStyleId>{5C22544A-7EE6-4342-B048-85BDC9FD1C3A}</a:tableStyleId>
              </a:tblPr>
              <a:tblGrid>
                <a:gridCol w="6842511"/>
              </a:tblGrid>
              <a:tr h="39134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smtClean="0"/>
                        <a:t>Potential  Local Government</a:t>
                      </a:r>
                      <a:r>
                        <a:rPr lang="en-US" sz="1000" baseline="0" dirty="0" smtClean="0"/>
                        <a:t> Responses</a:t>
                      </a:r>
                      <a:endParaRPr lang="en-US" sz="1000" dirty="0" smtClean="0"/>
                    </a:p>
                    <a:p>
                      <a:pPr algn="ctr"/>
                      <a:endParaRPr lang="en-US" sz="1000" dirty="0"/>
                    </a:p>
                  </a:txBody>
                  <a:tcPr/>
                </a:tc>
              </a:tr>
              <a:tr h="450252">
                <a:tc>
                  <a:txBody>
                    <a:bodyPr/>
                    <a:lstStyle/>
                    <a:p>
                      <a:r>
                        <a:rPr lang="en-US" sz="1000" b="1" dirty="0" smtClean="0"/>
                        <a:t>Communicate</a:t>
                      </a:r>
                      <a:r>
                        <a:rPr lang="en-US" sz="1000" dirty="0" smtClean="0"/>
                        <a:t>:</a:t>
                      </a:r>
                      <a:r>
                        <a:rPr lang="en-US" sz="1000" baseline="0" dirty="0" smtClean="0"/>
                        <a:t> Talk to funders about collaboration. The Knoxville United Way teamed up with the State to do </a:t>
                      </a:r>
                      <a:r>
                        <a:rPr lang="en-US" sz="1000" baseline="0" dirty="0" err="1" smtClean="0"/>
                        <a:t>CodeTN</a:t>
                      </a:r>
                      <a:r>
                        <a:rPr lang="en-US" sz="1000" baseline="0" dirty="0" smtClean="0"/>
                        <a:t>, a youth coding competition. The more players, the more funding opportunities.</a:t>
                      </a:r>
                      <a:endParaRPr lang="en-US" sz="1000" dirty="0"/>
                    </a:p>
                  </a:txBody>
                  <a:tcPr/>
                </a:tc>
              </a:tr>
              <a:tr h="570319">
                <a:tc>
                  <a:txBody>
                    <a:bodyPr/>
                    <a:lstStyle/>
                    <a:p>
                      <a:r>
                        <a:rPr lang="en-US" sz="1000" b="1" dirty="0" smtClean="0"/>
                        <a:t>Understand</a:t>
                      </a:r>
                      <a:r>
                        <a:rPr lang="en-US" sz="1000" b="1" baseline="0" dirty="0" smtClean="0"/>
                        <a:t> Civic Startups</a:t>
                      </a:r>
                      <a:r>
                        <a:rPr lang="en-US" sz="1000" baseline="0" dirty="0" smtClean="0"/>
                        <a:t>: </a:t>
                      </a:r>
                      <a:r>
                        <a:rPr lang="en-US" sz="1000" dirty="0" smtClean="0"/>
                        <a:t>Emerging from the Code for America incubator,</a:t>
                      </a:r>
                      <a:r>
                        <a:rPr lang="en-US" sz="1000" baseline="0" dirty="0" smtClean="0"/>
                        <a:t> etc., </a:t>
                      </a:r>
                      <a:r>
                        <a:rPr lang="en-US" sz="1000" dirty="0" smtClean="0"/>
                        <a:t>startups are starting to scale. While it’s difficult for less established companies to sell to government, companies like </a:t>
                      </a:r>
                      <a:r>
                        <a:rPr lang="en-US" sz="1000" dirty="0" err="1" smtClean="0"/>
                        <a:t>OpenCounter</a:t>
                      </a:r>
                      <a:r>
                        <a:rPr lang="en-US" sz="1000" dirty="0" smtClean="0"/>
                        <a:t> are gaining momentum by selling to smaller cities with lower barriers.</a:t>
                      </a:r>
                      <a:endParaRPr lang="en-US" sz="1000" dirty="0"/>
                    </a:p>
                  </a:txBody>
                  <a:tcPr/>
                </a:tc>
              </a:tr>
              <a:tr h="705340">
                <a:tc>
                  <a:txBody>
                    <a:bodyPr/>
                    <a:lstStyle/>
                    <a:p>
                      <a:r>
                        <a:rPr lang="en-US" sz="1000" b="1" u="none" dirty="0" smtClean="0"/>
                        <a:t>Procurement</a:t>
                      </a:r>
                      <a:r>
                        <a:rPr lang="en-US" sz="1000" b="1" u="none" baseline="0" dirty="0" smtClean="0"/>
                        <a:t> Revisions: </a:t>
                      </a:r>
                      <a:r>
                        <a:rPr lang="en-US" sz="1000" dirty="0" smtClean="0"/>
                        <a:t>Some cities are experimenting with alternative procurement strategies</a:t>
                      </a:r>
                      <a:r>
                        <a:rPr lang="en-US" sz="1000" baseline="0" dirty="0" smtClean="0"/>
                        <a:t> (</a:t>
                      </a:r>
                      <a:r>
                        <a:rPr lang="en-US" sz="1000" dirty="0" smtClean="0"/>
                        <a:t>Philadelphia’s </a:t>
                      </a:r>
                      <a:r>
                        <a:rPr lang="en-US" sz="1000" dirty="0" err="1" smtClean="0"/>
                        <a:t>FastFWD</a:t>
                      </a:r>
                      <a:r>
                        <a:rPr lang="en-US" sz="1000" dirty="0" smtClean="0"/>
                        <a:t> civic startup incubator).. Other agencies l(</a:t>
                      </a:r>
                      <a:r>
                        <a:rPr lang="en-US" sz="1000" dirty="0" err="1" smtClean="0"/>
                        <a:t>Gov.UK</a:t>
                      </a:r>
                      <a:r>
                        <a:rPr lang="en-US" sz="1000" dirty="0" smtClean="0"/>
                        <a:t> and Consumer Financial Protection Bureau) are hiring technologists inside government to build tech in-house, reducing the need to hire contractor</a:t>
                      </a:r>
                      <a:endParaRPr lang="en-US" sz="1000" dirty="0"/>
                    </a:p>
                  </a:txBody>
                  <a:tcPr/>
                </a:tc>
              </a:tr>
              <a:tr h="810454">
                <a:tc>
                  <a:txBody>
                    <a:bodyPr/>
                    <a:lstStyle/>
                    <a:p>
                      <a:r>
                        <a:rPr lang="en-US" sz="1000" b="1" u="none" dirty="0" smtClean="0"/>
                        <a:t>Open Source</a:t>
                      </a:r>
                      <a:r>
                        <a:rPr lang="en-US" sz="1000" b="1" u="none" baseline="0" dirty="0" smtClean="0"/>
                        <a:t> Data</a:t>
                      </a:r>
                      <a:r>
                        <a:rPr lang="en-US" sz="1000" baseline="0" dirty="0" smtClean="0"/>
                        <a:t>: </a:t>
                      </a:r>
                      <a:r>
                        <a:rPr lang="en-US" sz="1000" baseline="0" dirty="0" err="1" smtClean="0"/>
                        <a:t>GitHub</a:t>
                      </a:r>
                      <a:r>
                        <a:rPr lang="en-US" sz="1000" baseline="0" dirty="0" smtClean="0"/>
                        <a:t> introduced government to what open source means and how to do it; Philadelphia has used it as a tool to streamline the RFP process; and San Fran posted its municipal code. </a:t>
                      </a:r>
                    </a:p>
                    <a:p>
                      <a:r>
                        <a:rPr lang="en-US" sz="1000" b="1" u="none" dirty="0" smtClean="0"/>
                        <a:t>Responsive</a:t>
                      </a:r>
                      <a:r>
                        <a:rPr lang="en-US" sz="1000" b="1" u="none" baseline="0" dirty="0" smtClean="0"/>
                        <a:t> Design</a:t>
                      </a:r>
                      <a:r>
                        <a:rPr lang="en-US" sz="1000" baseline="0" dirty="0" smtClean="0"/>
                        <a:t>: </a:t>
                      </a:r>
                      <a:r>
                        <a:rPr lang="en-US" sz="1000" dirty="0" smtClean="0"/>
                        <a:t>More than 30 states have embraced this practice to design once for all devices, ensuring that there’s no need to build a devoted mobile website or app.</a:t>
                      </a:r>
                      <a:endParaRPr lang="en-US" sz="1000" dirty="0"/>
                    </a:p>
                  </a:txBody>
                  <a:tcPr/>
                </a:tc>
              </a:tr>
              <a:tr h="94297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Experiment</a:t>
                      </a:r>
                      <a:r>
                        <a:rPr lang="en-US" sz="1000" dirty="0" smtClean="0"/>
                        <a:t>: “As more local governments incorporate experimentation into their processes, we’ll see initiatives become permanent”. –</a:t>
                      </a:r>
                      <a:r>
                        <a:rPr lang="en-US" sz="1000" baseline="0" dirty="0" smtClean="0"/>
                        <a:t> Alyssa Black, New American Foundation. The City of Vallejo, CA was first to approve participatory budgeting city-wide, a practice that has spread globally. Local governments can expand this beyond budgeting. There is less emphasis on crowdsourcing ideas as governments think about how to open up meaningful ways. Creating civic data standards is one approach to help empower people and communities, making government as a platform a reality.</a:t>
                      </a:r>
                      <a:endParaRPr lang="en-US" sz="1000" dirty="0" smtClean="0"/>
                    </a:p>
                  </a:txBody>
                  <a:tcPr/>
                </a:tc>
              </a:tr>
              <a:tr h="876654">
                <a:tc>
                  <a:txBody>
                    <a:bodyPr/>
                    <a:lstStyle/>
                    <a:p>
                      <a:r>
                        <a:rPr lang="en-US" sz="1000" b="1" dirty="0" smtClean="0"/>
                        <a:t>Collaboration:</a:t>
                      </a:r>
                      <a:r>
                        <a:rPr lang="en-US" sz="1000" dirty="0" smtClean="0"/>
                        <a:t> The community is growing on all fronts: more startups and investment entering the space, a growing network of innovators inside government, and academia is introducing new research and graduate level programs in the space. In the media, civic hacking has become a mainstream term. All of this indicates that the ecosystem is maturing.</a:t>
                      </a:r>
                    </a:p>
                  </a:txBody>
                  <a:tcPr/>
                </a:tc>
              </a:tr>
              <a:tr h="736531">
                <a:tc>
                  <a:txBody>
                    <a:bodyPr/>
                    <a:lstStyle/>
                    <a:p>
                      <a:r>
                        <a:rPr lang="en-US" sz="1000" b="1" u="none" dirty="0" smtClean="0"/>
                        <a:t>Innovation Offices</a:t>
                      </a:r>
                      <a:r>
                        <a:rPr lang="en-US" sz="1000" dirty="0" smtClean="0"/>
                        <a:t>: This trend</a:t>
                      </a:r>
                      <a:r>
                        <a:rPr lang="en-US" sz="1000" baseline="0" dirty="0" smtClean="0"/>
                        <a:t> is not </a:t>
                      </a:r>
                      <a:r>
                        <a:rPr lang="en-US" sz="1000" dirty="0" smtClean="0"/>
                        <a:t>only programs devoted to spurring innovation internally, but also those which involve others in creating innovation in government.</a:t>
                      </a:r>
                      <a:r>
                        <a:rPr lang="en-US" sz="1000" baseline="0" dirty="0" smtClean="0"/>
                        <a:t> G</a:t>
                      </a:r>
                      <a:r>
                        <a:rPr lang="en-US" sz="1000" dirty="0" smtClean="0"/>
                        <a:t>overnments from the San Francisco Mayor’s Office to the White House are launching innovation fellowship programs of their own. NYC and Chicago have analytics teams</a:t>
                      </a:r>
                      <a:r>
                        <a:rPr lang="en-US" sz="1000" baseline="0" dirty="0" smtClean="0"/>
                        <a:t> in place. </a:t>
                      </a:r>
                      <a:endParaRPr lang="en-US" sz="1000" dirty="0"/>
                    </a:p>
                  </a:txBody>
                  <a:tcPr/>
                </a:tc>
              </a:tr>
            </a:tbl>
          </a:graphicData>
        </a:graphic>
      </p:graphicFrame>
    </p:spTree>
    <p:extLst>
      <p:ext uri="{BB962C8B-B14F-4D97-AF65-F5344CB8AC3E}">
        <p14:creationId xmlns:p14="http://schemas.microsoft.com/office/powerpoint/2010/main" val="22140395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070" y="224118"/>
            <a:ext cx="5987772" cy="886968"/>
          </a:xfrm>
        </p:spPr>
        <p:txBody>
          <a:bodyPr/>
          <a:lstStyle/>
          <a:p>
            <a:r>
              <a:rPr lang="en-US" dirty="0"/>
              <a:t>Pairing Questions with Resources</a:t>
            </a:r>
          </a:p>
        </p:txBody>
      </p:sp>
      <p:sp>
        <p:nvSpPr>
          <p:cNvPr id="3" name="Content Placeholder 2"/>
          <p:cNvSpPr>
            <a:spLocks noGrp="1"/>
          </p:cNvSpPr>
          <p:nvPr>
            <p:ph sz="half" idx="1"/>
          </p:nvPr>
        </p:nvSpPr>
        <p:spPr>
          <a:xfrm>
            <a:off x="206498" y="1600200"/>
            <a:ext cx="4249296" cy="4525963"/>
          </a:xfrm>
        </p:spPr>
        <p:txBody>
          <a:bodyPr>
            <a:noAutofit/>
          </a:bodyPr>
          <a:lstStyle/>
          <a:p>
            <a:r>
              <a:rPr lang="en-US" sz="1200" dirty="0"/>
              <a:t>The problem matrix is a way to start categorizing the </a:t>
            </a:r>
            <a:r>
              <a:rPr lang="en-US" sz="1200" b="1" dirty="0"/>
              <a:t>problem, solution, and who is providing it</a:t>
            </a:r>
          </a:p>
          <a:p>
            <a:r>
              <a:rPr lang="en-US" sz="1200" dirty="0"/>
              <a:t>The matrix asks questions in the following categories (designed around the technology currently available) with desired </a:t>
            </a:r>
            <a:r>
              <a:rPr lang="en-US" sz="1200" dirty="0" smtClean="0"/>
              <a:t>outcomes, </a:t>
            </a:r>
            <a:r>
              <a:rPr lang="en-US" sz="1200" dirty="0"/>
              <a:t>and then </a:t>
            </a:r>
            <a:r>
              <a:rPr lang="en-US" sz="1200" b="1" dirty="0"/>
              <a:t>points to how to civic tech tools and who is using them</a:t>
            </a:r>
            <a:r>
              <a:rPr lang="en-US" sz="1200" dirty="0"/>
              <a:t>: </a:t>
            </a:r>
          </a:p>
          <a:p>
            <a:pPr lvl="1"/>
            <a:r>
              <a:rPr lang="en-US" sz="1200" dirty="0"/>
              <a:t>City Operations</a:t>
            </a:r>
          </a:p>
          <a:p>
            <a:pPr lvl="1"/>
            <a:r>
              <a:rPr lang="en-US" sz="1200" dirty="0"/>
              <a:t>City Planning</a:t>
            </a:r>
          </a:p>
          <a:p>
            <a:pPr lvl="1"/>
            <a:r>
              <a:rPr lang="en-US" sz="1200" dirty="0"/>
              <a:t>Residential Engagement</a:t>
            </a:r>
          </a:p>
          <a:p>
            <a:pPr lvl="1"/>
            <a:r>
              <a:rPr lang="en-US" sz="1200" dirty="0"/>
              <a:t>Transportation</a:t>
            </a:r>
          </a:p>
          <a:p>
            <a:r>
              <a:rPr lang="en-US" sz="1200" dirty="0" smtClean="0"/>
              <a:t>Problem </a:t>
            </a:r>
            <a:r>
              <a:rPr lang="en-US" sz="1200" dirty="0"/>
              <a:t>Matrix Observations: </a:t>
            </a:r>
          </a:p>
          <a:p>
            <a:pPr lvl="1"/>
            <a:r>
              <a:rPr lang="en-US" sz="1200" b="1" dirty="0"/>
              <a:t>Transportation</a:t>
            </a:r>
            <a:r>
              <a:rPr lang="en-US" sz="1200" dirty="0"/>
              <a:t> is the largest category that deals with </a:t>
            </a:r>
            <a:r>
              <a:rPr lang="en-US" sz="1200" dirty="0" smtClean="0"/>
              <a:t>directly with sustainability / carbon reduction</a:t>
            </a:r>
            <a:endParaRPr lang="en-US" sz="1200" dirty="0"/>
          </a:p>
          <a:p>
            <a:pPr lvl="1"/>
            <a:r>
              <a:rPr lang="en-US" sz="1200" b="1" dirty="0"/>
              <a:t>Public service directors and planners are </a:t>
            </a:r>
            <a:r>
              <a:rPr lang="en-US" sz="1200" b="1" dirty="0" smtClean="0"/>
              <a:t>currently best </a:t>
            </a:r>
            <a:r>
              <a:rPr lang="en-US" sz="1200" b="1" dirty="0"/>
              <a:t>served </a:t>
            </a:r>
            <a:r>
              <a:rPr lang="en-US" sz="1200" dirty="0"/>
              <a:t>by civic tech currently</a:t>
            </a:r>
          </a:p>
          <a:p>
            <a:pPr lvl="1"/>
            <a:r>
              <a:rPr lang="en-US" sz="1200" dirty="0"/>
              <a:t>Energy, water, waste, and carbon are mostly absent from the list, meaning there’s </a:t>
            </a:r>
            <a:r>
              <a:rPr lang="en-US" sz="1200" b="1" dirty="0"/>
              <a:t>a </a:t>
            </a:r>
            <a:r>
              <a:rPr lang="en-US" sz="1200" b="1" dirty="0" smtClean="0"/>
              <a:t>gap </a:t>
            </a:r>
            <a:r>
              <a:rPr lang="en-US" sz="1200" b="1" dirty="0"/>
              <a:t>between what civic tech is currently offering and what sustainability directors need</a:t>
            </a:r>
          </a:p>
          <a:p>
            <a:endParaRPr lang="en-US" sz="1200" dirty="0"/>
          </a:p>
        </p:txBody>
      </p:sp>
      <p:sp>
        <p:nvSpPr>
          <p:cNvPr id="4" name="Content Placeholder 3"/>
          <p:cNvSpPr>
            <a:spLocks noGrp="1"/>
          </p:cNvSpPr>
          <p:nvPr>
            <p:ph sz="half" idx="2"/>
          </p:nvPr>
        </p:nvSpPr>
        <p:spPr/>
        <p:txBody>
          <a:bodyPr>
            <a:normAutofit fontScale="55000" lnSpcReduction="20000"/>
          </a:bodyPr>
          <a:lstStyle/>
          <a:p>
            <a:r>
              <a:rPr lang="en-US" sz="3100" dirty="0"/>
              <a:t>“</a:t>
            </a:r>
            <a:r>
              <a:rPr lang="en-US" sz="3100" i="1" dirty="0"/>
              <a:t>Cities need to get out of the business of specifying solutions; they </a:t>
            </a:r>
            <a:r>
              <a:rPr lang="en-US" sz="3100" b="1" i="1" dirty="0"/>
              <a:t>have to open their problems and needs to allow new approaches </a:t>
            </a:r>
            <a:r>
              <a:rPr lang="en-US" sz="3100" i="1" dirty="0"/>
              <a:t>to inspire their decision-making</a:t>
            </a:r>
            <a:r>
              <a:rPr lang="en-US" sz="3100" dirty="0"/>
              <a:t>.” – City </a:t>
            </a:r>
            <a:r>
              <a:rPr lang="en-US" sz="3100" dirty="0" smtClean="0"/>
              <a:t>Mart</a:t>
            </a:r>
          </a:p>
          <a:p>
            <a:pPr marL="0" indent="0">
              <a:buNone/>
            </a:pPr>
            <a:endParaRPr lang="en-US" sz="3100" dirty="0"/>
          </a:p>
          <a:p>
            <a:r>
              <a:rPr lang="en-US" sz="3100" dirty="0"/>
              <a:t>“</a:t>
            </a:r>
            <a:r>
              <a:rPr lang="en-US" sz="3100" i="1" dirty="0"/>
              <a:t>Some of these firms succeed by avoiding any interaction with government, selling directly to citizens. </a:t>
            </a:r>
            <a:r>
              <a:rPr lang="en-US" sz="3100" b="1" i="1" dirty="0"/>
              <a:t>But many have found a way to bring together the right relationships to enable them to understand problems and win their first pilot cities</a:t>
            </a:r>
            <a:r>
              <a:rPr lang="en-US" sz="3100" i="1" dirty="0"/>
              <a:t>. And with these initial successes, they are able to secure interest in additional cities</a:t>
            </a:r>
            <a:r>
              <a:rPr lang="en-US" sz="3100" dirty="0"/>
              <a:t>.” – </a:t>
            </a:r>
            <a:r>
              <a:rPr lang="en-US" sz="3100" dirty="0" err="1"/>
              <a:t>Urban.US</a:t>
            </a:r>
            <a:endParaRPr lang="en-US" sz="3100" dirty="0"/>
          </a:p>
          <a:p>
            <a:pPr marL="0" indent="0">
              <a:buNone/>
            </a:pPr>
            <a:endParaRPr lang="en-US" sz="1400"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17</a:t>
            </a:fld>
            <a:endParaRPr lang="en-US"/>
          </a:p>
        </p:txBody>
      </p:sp>
    </p:spTree>
    <p:extLst>
      <p:ext uri="{BB962C8B-B14F-4D97-AF65-F5344CB8AC3E}">
        <p14:creationId xmlns:p14="http://schemas.microsoft.com/office/powerpoint/2010/main" val="40173963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6540" y="56680"/>
            <a:ext cx="4800600" cy="452125"/>
          </a:xfrm>
        </p:spPr>
        <p:txBody>
          <a:bodyPr/>
          <a:lstStyle/>
          <a:p>
            <a:r>
              <a:rPr lang="en-US" dirty="0" smtClean="0"/>
              <a:t>City Operations</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18</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1573376150"/>
              </p:ext>
            </p:extLst>
          </p:nvPr>
        </p:nvGraphicFramePr>
        <p:xfrm>
          <a:off x="72273" y="462620"/>
          <a:ext cx="9071727" cy="6373097"/>
        </p:xfrm>
        <a:graphic>
          <a:graphicData uri="http://schemas.openxmlformats.org/drawingml/2006/table">
            <a:tbl>
              <a:tblPr firstRow="1" bandRow="1">
                <a:tableStyleId>{5C22544A-7EE6-4342-B048-85BDC9FD1C3A}</a:tableStyleId>
              </a:tblPr>
              <a:tblGrid>
                <a:gridCol w="4331446"/>
                <a:gridCol w="1134894"/>
                <a:gridCol w="1086077"/>
                <a:gridCol w="2519310"/>
              </a:tblGrid>
              <a:tr h="439545">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pPr marL="0" indent="0">
                        <a:buFont typeface="Arial"/>
                        <a:buNone/>
                      </a:pPr>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1496026">
                <a:tc>
                  <a:txBody>
                    <a:bodyPr/>
                    <a:lstStyle/>
                    <a:p>
                      <a:r>
                        <a:rPr lang="en-US" sz="1000" dirty="0" smtClean="0"/>
                        <a:t>Citizens expect immediate responses to maintenance issues.  How</a:t>
                      </a:r>
                      <a:r>
                        <a:rPr lang="en-US" sz="1000" baseline="0" dirty="0" smtClean="0"/>
                        <a:t> can they r</a:t>
                      </a:r>
                      <a:r>
                        <a:rPr lang="en-US" sz="1000" dirty="0" smtClean="0"/>
                        <a:t>eport city issues best</a:t>
                      </a:r>
                      <a:r>
                        <a:rPr lang="en-US" sz="1000" baseline="0" dirty="0" smtClean="0"/>
                        <a:t> so the city can deliver good customer service?</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Maintenance</a:t>
                      </a:r>
                      <a:endParaRPr lang="en-US" sz="1000" dirty="0"/>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err="1" smtClean="0"/>
                        <a:t>SeeClickFix</a:t>
                      </a:r>
                      <a:r>
                        <a:rPr lang="en-US" sz="1000" b="1" u="sng" dirty="0" smtClean="0"/>
                        <a:t>:</a:t>
                      </a:r>
                      <a:r>
                        <a:rPr lang="en-US" sz="1000" baseline="0" dirty="0" smtClean="0"/>
                        <a:t> </a:t>
                      </a:r>
                      <a:r>
                        <a:rPr lang="en-US" sz="1000" dirty="0" smtClean="0"/>
                        <a:t>Ann Arbor, MI</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strike="noStrike" dirty="0" err="1" smtClean="0"/>
                        <a:t>CitySourced</a:t>
                      </a:r>
                      <a:r>
                        <a:rPr lang="en-US" sz="1000" dirty="0" smtClean="0"/>
                        <a:t>: Peachtree Corners, GA; Kingston, NY; Wilmington, DE; Weatherford, TX; Sedona, AZ;</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smtClean="0"/>
                        <a:t>Public Stuff</a:t>
                      </a:r>
                      <a:r>
                        <a:rPr lang="en-US" sz="1000" dirty="0" smtClean="0"/>
                        <a:t>: Philadelphia, PA; Palo Alto, CA; Tallahassee, FL; Plano, TX; North Miami Beach, FL </a:t>
                      </a:r>
                      <a:r>
                        <a:rPr lang="en-US" sz="1000" baseline="0" dirty="0" smtClean="0"/>
                        <a:t> (u</a:t>
                      </a:r>
                      <a:r>
                        <a:rPr lang="en-US" sz="1000" dirty="0" smtClean="0"/>
                        <a:t>sed in 200 cities)</a:t>
                      </a:r>
                    </a:p>
                    <a:p>
                      <a:pPr marL="171450" indent="-171450">
                        <a:buFont typeface="Arial"/>
                        <a:buChar char="•"/>
                      </a:pPr>
                      <a:r>
                        <a:rPr lang="en-US" sz="1000" b="1" u="sng" dirty="0" smtClean="0"/>
                        <a:t>Street Bump</a:t>
                      </a:r>
                      <a:r>
                        <a:rPr lang="en-US" sz="1000" dirty="0" smtClean="0"/>
                        <a:t>: Boston,</a:t>
                      </a:r>
                      <a:r>
                        <a:rPr lang="en-US" sz="1000" baseline="0" dirty="0" smtClean="0"/>
                        <a:t> MA</a:t>
                      </a:r>
                      <a:endParaRPr lang="en-US" sz="1000" dirty="0"/>
                    </a:p>
                  </a:txBody>
                  <a:tcPr/>
                </a:tc>
              </a:tr>
              <a:tr h="586798">
                <a:tc>
                  <a:txBody>
                    <a:bodyPr/>
                    <a:lstStyle/>
                    <a:p>
                      <a:r>
                        <a:rPr lang="en-US" sz="1000" dirty="0" smtClean="0"/>
                        <a:t>There is limited resources to maintain public property.  What are cities using to allow citizens to become involved in this process,</a:t>
                      </a:r>
                      <a:r>
                        <a:rPr lang="en-US" sz="1000" baseline="0" dirty="0" smtClean="0"/>
                        <a:t> so they can “own” a piece of their community?</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Fire, Water</a:t>
                      </a:r>
                      <a:r>
                        <a:rPr lang="en-US" sz="1000" baseline="0" dirty="0" smtClean="0"/>
                        <a:t>, Trees</a:t>
                      </a:r>
                      <a:endParaRPr lang="en-US" sz="1000" dirty="0"/>
                    </a:p>
                  </a:txBody>
                  <a:tcPr/>
                </a:tc>
                <a:tc>
                  <a:txBody>
                    <a:bodyPr/>
                    <a:lstStyle/>
                    <a:p>
                      <a:pPr marL="171450" indent="-171450">
                        <a:buFont typeface="Arial"/>
                        <a:buChar char="•"/>
                      </a:pPr>
                      <a:r>
                        <a:rPr lang="en-US" sz="1000" b="1" u="sng" dirty="0" smtClean="0"/>
                        <a:t>Adopt-a-Hydrant</a:t>
                      </a:r>
                      <a:r>
                        <a:rPr lang="en-US" sz="1000" dirty="0" smtClean="0"/>
                        <a:t>: Boston, MA</a:t>
                      </a:r>
                    </a:p>
                    <a:p>
                      <a:pPr marL="171450" indent="-171450">
                        <a:buFont typeface="Arial"/>
                        <a:buChar char="•"/>
                      </a:pPr>
                      <a:r>
                        <a:rPr lang="en-US" sz="1000" b="1" u="sng" dirty="0" smtClean="0"/>
                        <a:t>Adopt-a</a:t>
                      </a:r>
                      <a:r>
                        <a:rPr lang="en-US" sz="1000" b="1" u="sng" baseline="0" dirty="0" smtClean="0"/>
                        <a:t> Storm-Drain</a:t>
                      </a:r>
                      <a:r>
                        <a:rPr lang="en-US" sz="1000" baseline="0" dirty="0" smtClean="0"/>
                        <a:t>: Oakland, CA</a:t>
                      </a:r>
                    </a:p>
                    <a:p>
                      <a:pPr marL="171450" indent="-171450">
                        <a:buFont typeface="Arial"/>
                        <a:buChar char="•"/>
                      </a:pPr>
                      <a:r>
                        <a:rPr lang="en-US" sz="1000" b="1" u="sng" baseline="0" dirty="0" smtClean="0"/>
                        <a:t>Open Tree Map Cloud</a:t>
                      </a:r>
                      <a:r>
                        <a:rPr lang="en-US" sz="1000" baseline="0" dirty="0" smtClean="0"/>
                        <a:t>: Asheville, NC</a:t>
                      </a:r>
                      <a:endParaRPr lang="en-US" sz="1000" dirty="0" smtClean="0"/>
                    </a:p>
                  </a:txBody>
                  <a:tcPr/>
                </a:tc>
              </a:tr>
              <a:tr h="586798">
                <a:tc>
                  <a:txBody>
                    <a:bodyPr/>
                    <a:lstStyle/>
                    <a:p>
                      <a:r>
                        <a:rPr lang="en-US" sz="1000" dirty="0" smtClean="0"/>
                        <a:t>City Budgeting is confusing to residents.  How can I clarify</a:t>
                      </a:r>
                      <a:r>
                        <a:rPr lang="en-US" sz="1000" baseline="0" dirty="0" smtClean="0"/>
                        <a:t> that process and get feedback on spending priorities so people can understand and be a part of where their taxes go?</a:t>
                      </a:r>
                      <a:endParaRPr lang="en-US" sz="1000" dirty="0"/>
                    </a:p>
                  </a:txBody>
                  <a:tcPr/>
                </a:tc>
                <a:tc>
                  <a:txBody>
                    <a:bodyPr/>
                    <a:lstStyle/>
                    <a:p>
                      <a:endParaRPr lang="en-US" sz="1000" dirty="0"/>
                    </a:p>
                  </a:txBody>
                  <a:tcPr/>
                </a:tc>
                <a:tc>
                  <a:txBody>
                    <a:bodyPr/>
                    <a:lstStyle/>
                    <a:p>
                      <a:r>
                        <a:rPr lang="en-US" sz="1000" dirty="0" smtClean="0"/>
                        <a:t>Budgeting / Procurement</a:t>
                      </a:r>
                      <a:endParaRPr lang="en-US" sz="1000" dirty="0"/>
                    </a:p>
                  </a:txBody>
                  <a:tcPr/>
                </a:tc>
                <a:tc>
                  <a:txBody>
                    <a:bodyPr/>
                    <a:lstStyle/>
                    <a:p>
                      <a:pPr marL="171450" indent="-171450">
                        <a:buFont typeface="Arial"/>
                        <a:buChar char="•"/>
                      </a:pPr>
                      <a:r>
                        <a:rPr lang="en-US" sz="1000" b="1" u="sng" dirty="0" smtClean="0"/>
                        <a:t>City Mart</a:t>
                      </a:r>
                      <a:r>
                        <a:rPr lang="en-US" sz="1000" dirty="0" smtClean="0"/>
                        <a:t>: San Francisco, CA</a:t>
                      </a:r>
                      <a:endParaRPr lang="en-US" sz="1000" dirty="0"/>
                    </a:p>
                  </a:txBody>
                  <a:tcPr/>
                </a:tc>
              </a:tr>
              <a:tr h="533432">
                <a:tc>
                  <a:txBody>
                    <a:bodyPr/>
                    <a:lstStyle/>
                    <a:p>
                      <a:r>
                        <a:rPr lang="en-US" sz="1000" dirty="0" smtClean="0"/>
                        <a:t>Sometimes people don’t like the decisions the</a:t>
                      </a:r>
                      <a:r>
                        <a:rPr lang="en-US" sz="1000" baseline="0" dirty="0" smtClean="0"/>
                        <a:t> city makes.  Is there a way to digitally manage disputes to reduce lawsuits?</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Disputes</a:t>
                      </a:r>
                      <a:endParaRPr lang="en-US" sz="1000" dirty="0"/>
                    </a:p>
                  </a:txBody>
                  <a:tcPr/>
                </a:tc>
                <a:tc>
                  <a:txBody>
                    <a:bodyPr/>
                    <a:lstStyle/>
                    <a:p>
                      <a:pPr marL="171450" indent="-171450">
                        <a:buFont typeface="Arial"/>
                        <a:buChar char="•"/>
                      </a:pPr>
                      <a:r>
                        <a:rPr lang="en-US" sz="1000" b="1" u="sng" dirty="0" err="1" smtClean="0"/>
                        <a:t>Modria</a:t>
                      </a:r>
                      <a:r>
                        <a:rPr lang="en-US" sz="1000" dirty="0" smtClean="0"/>
                        <a:t>: Athens</a:t>
                      </a:r>
                      <a:r>
                        <a:rPr lang="en-US" sz="1000" baseline="0" dirty="0" smtClean="0"/>
                        <a:t> County, </a:t>
                      </a:r>
                      <a:r>
                        <a:rPr lang="en-US" sz="1000" dirty="0" smtClean="0"/>
                        <a:t>GA</a:t>
                      </a:r>
                      <a:endParaRPr lang="en-US" sz="1000" dirty="0"/>
                    </a:p>
                  </a:txBody>
                  <a:tcPr/>
                </a:tc>
              </a:tr>
              <a:tr h="586798">
                <a:tc>
                  <a:txBody>
                    <a:bodyPr/>
                    <a:lstStyle/>
                    <a:p>
                      <a:r>
                        <a:rPr lang="en-US" sz="1000" dirty="0" smtClean="0"/>
                        <a:t>I have a limited</a:t>
                      </a:r>
                      <a:r>
                        <a:rPr lang="en-US" sz="1000" baseline="0" dirty="0" smtClean="0"/>
                        <a:t> equipment budget.  How can I access shared materials and borrow from other cities and reduce my overhead?</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Procurement</a:t>
                      </a:r>
                      <a:endParaRPr lang="en-US" sz="1000" dirty="0"/>
                    </a:p>
                  </a:txBody>
                  <a:tcPr/>
                </a:tc>
                <a:tc>
                  <a:txBody>
                    <a:bodyPr/>
                    <a:lstStyle/>
                    <a:p>
                      <a:pPr marL="171450" indent="-171450">
                        <a:buFont typeface="Arial"/>
                        <a:buChar char="•"/>
                      </a:pPr>
                      <a:r>
                        <a:rPr lang="en-US" sz="1000" b="1" u="sng" dirty="0" err="1" smtClean="0"/>
                        <a:t>MuniRent</a:t>
                      </a:r>
                      <a:r>
                        <a:rPr lang="en-US" sz="1000" dirty="0" smtClean="0"/>
                        <a:t>: Ann Arbor, MI</a:t>
                      </a:r>
                      <a:endParaRPr lang="en-US" sz="1000" dirty="0"/>
                    </a:p>
                  </a:txBody>
                  <a:tcPr/>
                </a:tc>
              </a:tr>
              <a:tr h="533432">
                <a:tc>
                  <a:txBody>
                    <a:bodyPr/>
                    <a:lstStyle/>
                    <a:p>
                      <a:r>
                        <a:rPr lang="en-US" sz="1000" dirty="0" smtClean="0"/>
                        <a:t>Crime is an issue in my community.</a:t>
                      </a:r>
                      <a:r>
                        <a:rPr lang="en-US" sz="1000" baseline="0" dirty="0" smtClean="0"/>
                        <a:t> What tools are there to visualize and manage this so my citizens are safer?</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Crime</a:t>
                      </a:r>
                      <a:endParaRPr lang="en-US" sz="1000" dirty="0"/>
                    </a:p>
                  </a:txBody>
                  <a:tcPr/>
                </a:tc>
                <a:tc>
                  <a:txBody>
                    <a:bodyPr/>
                    <a:lstStyle/>
                    <a:p>
                      <a:pPr marL="171450" indent="-171450">
                        <a:buFont typeface="Arial"/>
                        <a:buChar char="•"/>
                      </a:pPr>
                      <a:r>
                        <a:rPr lang="en-US" sz="1000" b="1" u="sng" dirty="0" err="1" smtClean="0"/>
                        <a:t>City</a:t>
                      </a:r>
                      <a:r>
                        <a:rPr lang="en-US" sz="1000" b="1" u="sng" baseline="0" dirty="0" err="1" smtClean="0"/>
                        <a:t>Connnect</a:t>
                      </a:r>
                      <a:r>
                        <a:rPr lang="en-US" sz="1000" b="1" u="sng" baseline="0" dirty="0" smtClean="0"/>
                        <a:t>/ </a:t>
                      </a:r>
                      <a:r>
                        <a:rPr lang="en-US" sz="1000" b="1" u="sng" dirty="0" smtClean="0"/>
                        <a:t>Public Engines</a:t>
                      </a:r>
                      <a:r>
                        <a:rPr lang="en-US" sz="1000" dirty="0" smtClean="0"/>
                        <a:t>: San Jose,</a:t>
                      </a:r>
                      <a:r>
                        <a:rPr lang="en-US" sz="1000" baseline="0" dirty="0" smtClean="0"/>
                        <a:t> CA</a:t>
                      </a:r>
                      <a:endParaRPr lang="en-US" sz="1000" dirty="0"/>
                    </a:p>
                  </a:txBody>
                  <a:tcPr/>
                </a:tc>
              </a:tr>
              <a:tr h="1496026">
                <a:tc>
                  <a:txBody>
                    <a:bodyPr/>
                    <a:lstStyle/>
                    <a:p>
                      <a:r>
                        <a:rPr lang="en-US" sz="1000" dirty="0" smtClean="0"/>
                        <a:t>I</a:t>
                      </a:r>
                      <a:r>
                        <a:rPr lang="en-US" sz="1000" baseline="0" dirty="0" smtClean="0"/>
                        <a:t> have a limited project budget.  What resources are there that can help me not only understand my community’s priorities but also raise funds to help them get done?</a:t>
                      </a:r>
                      <a:endParaRPr lang="en-US" sz="1000" dirty="0"/>
                    </a:p>
                  </a:txBody>
                  <a:tcPr/>
                </a:tc>
                <a:tc>
                  <a:txBody>
                    <a:bodyPr/>
                    <a:lstStyle/>
                    <a:p>
                      <a:r>
                        <a:rPr lang="en-US" sz="1000" dirty="0" smtClean="0"/>
                        <a:t>Crowd Funding</a:t>
                      </a:r>
                      <a:endParaRPr lang="en-US" sz="1000" dirty="0"/>
                    </a:p>
                  </a:txBody>
                  <a:tcPr/>
                </a:tc>
                <a:tc>
                  <a:txBody>
                    <a:bodyPr/>
                    <a:lstStyle/>
                    <a:p>
                      <a:r>
                        <a:rPr lang="en-US" sz="1000" dirty="0" smtClean="0"/>
                        <a:t>Donations</a:t>
                      </a:r>
                      <a:endParaRPr lang="en-US" sz="1000" dirty="0"/>
                    </a:p>
                  </a:txBody>
                  <a:tcPr/>
                </a:tc>
                <a:tc>
                  <a:txBody>
                    <a:bodyPr/>
                    <a:lstStyle/>
                    <a:p>
                      <a:pPr marL="171450" indent="-171450">
                        <a:buFont typeface="Arial"/>
                        <a:buChar char="•"/>
                      </a:pPr>
                      <a:r>
                        <a:rPr lang="en-US" sz="1000" b="1" u="sng" dirty="0" err="1" smtClean="0"/>
                        <a:t>Citizinvestor</a:t>
                      </a:r>
                      <a:r>
                        <a:rPr lang="en-US" sz="1000" b="0" u="none" dirty="0" smtClean="0"/>
                        <a:t>: </a:t>
                      </a:r>
                      <a:r>
                        <a:rPr lang="en-US" sz="1000" dirty="0" smtClean="0"/>
                        <a:t>170 governments Gainesville, FL; Boson, MA; Alexandria, VA; Eugene, OR</a:t>
                      </a:r>
                    </a:p>
                    <a:p>
                      <a:pPr marL="171450" indent="-171450">
                        <a:buFont typeface="Arial"/>
                        <a:buChar char="•"/>
                      </a:pPr>
                      <a:r>
                        <a:rPr lang="en-US" sz="1000" b="1" u="sng" dirty="0" err="1" smtClean="0"/>
                        <a:t>Ioby</a:t>
                      </a:r>
                      <a:r>
                        <a:rPr lang="en-US" sz="1000" dirty="0" smtClean="0"/>
                        <a:t>: 100 cities,</a:t>
                      </a:r>
                      <a:r>
                        <a:rPr lang="en-US" sz="1000" baseline="0" dirty="0" smtClean="0"/>
                        <a:t> </a:t>
                      </a:r>
                      <a:r>
                        <a:rPr lang="en-US" sz="1000" dirty="0" smtClean="0"/>
                        <a:t>Pittsburg, VA; Memphis, TN; Miami, FL; New York City, NY</a:t>
                      </a:r>
                    </a:p>
                    <a:p>
                      <a:pPr marL="171450" indent="-171450">
                        <a:buFont typeface="Arial"/>
                        <a:buChar char="•"/>
                      </a:pPr>
                      <a:r>
                        <a:rPr lang="en-US" sz="1000" b="1" u="sng" dirty="0" err="1" smtClean="0"/>
                        <a:t>neighbor.ly</a:t>
                      </a:r>
                      <a:r>
                        <a:rPr lang="en-US" sz="1000" b="0" u="none" dirty="0" smtClean="0"/>
                        <a:t>: </a:t>
                      </a:r>
                      <a:r>
                        <a:rPr lang="en-US" sz="1000" dirty="0" smtClean="0"/>
                        <a:t>Miami, FL; Kansas City, KS; Portland, OR; Raleigh, NC; Detroit, MI; Sacramento, CA</a:t>
                      </a:r>
                      <a:endParaRPr lang="en-US" sz="1000" dirty="0"/>
                    </a:p>
                  </a:txBody>
                  <a:tcPr/>
                </a:tc>
              </a:tr>
            </a:tbl>
          </a:graphicData>
        </a:graphic>
      </p:graphicFrame>
    </p:spTree>
    <p:extLst>
      <p:ext uri="{BB962C8B-B14F-4D97-AF65-F5344CB8AC3E}">
        <p14:creationId xmlns:p14="http://schemas.microsoft.com/office/powerpoint/2010/main" val="30463931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03520133"/>
              </p:ext>
            </p:extLst>
          </p:nvPr>
        </p:nvGraphicFramePr>
        <p:xfrm>
          <a:off x="2261156" y="2020888"/>
          <a:ext cx="6114494" cy="3708400"/>
        </p:xfrm>
        <a:graphic>
          <a:graphicData uri="http://schemas.openxmlformats.org/drawingml/2006/table">
            <a:tbl>
              <a:tblPr firstRow="1" bandRow="1">
                <a:tableStyleId>{5C22544A-7EE6-4342-B048-85BDC9FD1C3A}</a:tableStyleId>
              </a:tblPr>
              <a:tblGrid>
                <a:gridCol w="4233214"/>
                <a:gridCol w="1881280"/>
              </a:tblGrid>
              <a:tr h="370840">
                <a:tc>
                  <a:txBody>
                    <a:bodyPr/>
                    <a:lstStyle/>
                    <a:p>
                      <a:r>
                        <a:rPr lang="en-US" dirty="0" smtClean="0"/>
                        <a:t>Section</a:t>
                      </a:r>
                      <a:endParaRPr lang="en-US" dirty="0"/>
                    </a:p>
                  </a:txBody>
                  <a:tcPr/>
                </a:tc>
                <a:tc>
                  <a:txBody>
                    <a:bodyPr/>
                    <a:lstStyle/>
                    <a:p>
                      <a:r>
                        <a:rPr lang="en-US" dirty="0" smtClean="0"/>
                        <a:t>Slide Numbers</a:t>
                      </a:r>
                      <a:endParaRPr lang="en-US" dirty="0"/>
                    </a:p>
                  </a:txBody>
                  <a:tcPr/>
                </a:tc>
              </a:tr>
              <a:tr h="370840">
                <a:tc>
                  <a:txBody>
                    <a:bodyPr/>
                    <a:lstStyle/>
                    <a:p>
                      <a:r>
                        <a:rPr lang="en-US" dirty="0" smtClean="0"/>
                        <a:t>Project</a:t>
                      </a:r>
                      <a:r>
                        <a:rPr lang="en-US" baseline="0" dirty="0" smtClean="0"/>
                        <a:t> Overview</a:t>
                      </a:r>
                      <a:endParaRPr lang="en-US" dirty="0"/>
                    </a:p>
                  </a:txBody>
                  <a:tcPr/>
                </a:tc>
                <a:tc>
                  <a:txBody>
                    <a:bodyPr/>
                    <a:lstStyle/>
                    <a:p>
                      <a:r>
                        <a:rPr lang="en-US" dirty="0" smtClean="0"/>
                        <a:t>3 - 6</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Introduction to Civic Technology</a:t>
                      </a:r>
                    </a:p>
                  </a:txBody>
                  <a:tcPr/>
                </a:tc>
                <a:tc>
                  <a:txBody>
                    <a:bodyPr/>
                    <a:lstStyle/>
                    <a:p>
                      <a:r>
                        <a:rPr lang="en-US" dirty="0" smtClean="0"/>
                        <a:t>7 - 12</a:t>
                      </a:r>
                      <a:endParaRPr lang="en-US" dirty="0"/>
                    </a:p>
                  </a:txBody>
                  <a:tcPr/>
                </a:tc>
              </a:tr>
              <a:tr h="370840">
                <a:tc>
                  <a:txBody>
                    <a:bodyPr/>
                    <a:lstStyle/>
                    <a:p>
                      <a:r>
                        <a:rPr lang="en-US" dirty="0" smtClean="0"/>
                        <a:t>Challenges and Barriers</a:t>
                      </a:r>
                      <a:endParaRPr lang="en-US" dirty="0"/>
                    </a:p>
                  </a:txBody>
                  <a:tcPr/>
                </a:tc>
                <a:tc>
                  <a:txBody>
                    <a:bodyPr/>
                    <a:lstStyle/>
                    <a:p>
                      <a:r>
                        <a:rPr lang="en-US" dirty="0" smtClean="0"/>
                        <a:t>13 - 14</a:t>
                      </a:r>
                      <a:endParaRPr lang="en-US" dirty="0"/>
                    </a:p>
                  </a:txBody>
                  <a:tcPr/>
                </a:tc>
              </a:tr>
              <a:tr h="370840">
                <a:tc>
                  <a:txBody>
                    <a:bodyPr/>
                    <a:lstStyle/>
                    <a:p>
                      <a:r>
                        <a:rPr lang="en-US" dirty="0" smtClean="0"/>
                        <a:t>Opportunities</a:t>
                      </a:r>
                      <a:endParaRPr lang="en-US" dirty="0"/>
                    </a:p>
                  </a:txBody>
                  <a:tcPr/>
                </a:tc>
                <a:tc>
                  <a:txBody>
                    <a:bodyPr/>
                    <a:lstStyle/>
                    <a:p>
                      <a:r>
                        <a:rPr lang="en-US" dirty="0" smtClean="0"/>
                        <a:t>15 - 16</a:t>
                      </a:r>
                      <a:endParaRPr lang="en-US" dirty="0"/>
                    </a:p>
                  </a:txBody>
                  <a:tcPr/>
                </a:tc>
              </a:tr>
              <a:tr h="370840">
                <a:tc>
                  <a:txBody>
                    <a:bodyPr/>
                    <a:lstStyle/>
                    <a:p>
                      <a:r>
                        <a:rPr lang="en-US" dirty="0" smtClean="0"/>
                        <a:t>Problem</a:t>
                      </a:r>
                      <a:r>
                        <a:rPr lang="en-US" baseline="0" dirty="0" smtClean="0"/>
                        <a:t> Matrix</a:t>
                      </a:r>
                      <a:endParaRPr lang="en-US" dirty="0"/>
                    </a:p>
                  </a:txBody>
                  <a:tcPr/>
                </a:tc>
                <a:tc>
                  <a:txBody>
                    <a:bodyPr/>
                    <a:lstStyle/>
                    <a:p>
                      <a:r>
                        <a:rPr lang="en-US" dirty="0" smtClean="0"/>
                        <a:t>17 - 22</a:t>
                      </a:r>
                      <a:endParaRPr lang="en-US" dirty="0"/>
                    </a:p>
                  </a:txBody>
                  <a:tcPr/>
                </a:tc>
              </a:tr>
              <a:tr h="370840">
                <a:tc>
                  <a:txBody>
                    <a:bodyPr/>
                    <a:lstStyle/>
                    <a:p>
                      <a:r>
                        <a:rPr lang="en-US" dirty="0" smtClean="0"/>
                        <a:t>Integration with Smart Cities</a:t>
                      </a:r>
                      <a:endParaRPr lang="en-US" dirty="0"/>
                    </a:p>
                  </a:txBody>
                  <a:tcPr/>
                </a:tc>
                <a:tc>
                  <a:txBody>
                    <a:bodyPr/>
                    <a:lstStyle/>
                    <a:p>
                      <a:r>
                        <a:rPr lang="en-US" dirty="0" smtClean="0"/>
                        <a:t>23 - 24</a:t>
                      </a:r>
                      <a:endParaRPr lang="en-US" dirty="0"/>
                    </a:p>
                  </a:txBody>
                  <a:tcPr/>
                </a:tc>
              </a:tr>
              <a:tr h="370840">
                <a:tc>
                  <a:txBody>
                    <a:bodyPr/>
                    <a:lstStyle/>
                    <a:p>
                      <a:r>
                        <a:rPr lang="en-US" dirty="0" smtClean="0"/>
                        <a:t>Interview and Survey Design</a:t>
                      </a:r>
                      <a:endParaRPr lang="en-US" dirty="0"/>
                    </a:p>
                  </a:txBody>
                  <a:tcPr/>
                </a:tc>
                <a:tc>
                  <a:txBody>
                    <a:bodyPr/>
                    <a:lstStyle/>
                    <a:p>
                      <a:r>
                        <a:rPr lang="en-US" dirty="0" smtClean="0"/>
                        <a:t>25 - 28</a:t>
                      </a:r>
                      <a:endParaRPr lang="en-US" dirty="0"/>
                    </a:p>
                  </a:txBody>
                  <a:tcPr/>
                </a:tc>
              </a:tr>
              <a:tr h="370840">
                <a:tc>
                  <a:txBody>
                    <a:bodyPr/>
                    <a:lstStyle/>
                    <a:p>
                      <a:r>
                        <a:rPr lang="en-US" dirty="0" smtClean="0"/>
                        <a:t>Sources</a:t>
                      </a:r>
                      <a:endParaRPr lang="en-US" dirty="0"/>
                    </a:p>
                  </a:txBody>
                  <a:tcPr/>
                </a:tc>
                <a:tc>
                  <a:txBody>
                    <a:bodyPr/>
                    <a:lstStyle/>
                    <a:p>
                      <a:r>
                        <a:rPr lang="en-US" dirty="0" smtClean="0"/>
                        <a:t>29</a:t>
                      </a:r>
                      <a:endParaRPr lang="en-US" dirty="0"/>
                    </a:p>
                  </a:txBody>
                  <a:tcPr/>
                </a:tc>
              </a:tr>
              <a:tr h="370840">
                <a:tc>
                  <a:txBody>
                    <a:bodyPr/>
                    <a:lstStyle/>
                    <a:p>
                      <a:r>
                        <a:rPr lang="en-US" dirty="0" smtClean="0"/>
                        <a:t>Appendix</a:t>
                      </a:r>
                      <a:endParaRPr lang="en-US" dirty="0"/>
                    </a:p>
                  </a:txBody>
                  <a:tcPr/>
                </a:tc>
                <a:tc>
                  <a:txBody>
                    <a:bodyPr/>
                    <a:lstStyle/>
                    <a:p>
                      <a:r>
                        <a:rPr lang="en-US" dirty="0" smtClean="0"/>
                        <a:t>30 - 33</a:t>
                      </a:r>
                      <a:endParaRPr lang="en-US" dirty="0"/>
                    </a:p>
                  </a:txBody>
                  <a:tcPr/>
                </a:tc>
              </a:tr>
            </a:tbl>
          </a:graphicData>
        </a:graphic>
      </p:graphicFrame>
      <p:sp>
        <p:nvSpPr>
          <p:cNvPr id="3" name="Date Placeholder 2"/>
          <p:cNvSpPr>
            <a:spLocks noGrp="1"/>
          </p:cNvSpPr>
          <p:nvPr>
            <p:ph type="dt" sz="half" idx="10"/>
          </p:nvPr>
        </p:nvSpPr>
        <p:spPr/>
        <p:txBody>
          <a:bodyPr/>
          <a:lstStyle/>
          <a:p>
            <a:fld id="{35DAB827-3C59-4745-8C44-0B46FCD7DFFA}"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1</a:t>
            </a:fld>
            <a:endParaRPr lang="en-US"/>
          </a:p>
        </p:txBody>
      </p:sp>
    </p:spTree>
    <p:extLst>
      <p:ext uri="{BB962C8B-B14F-4D97-AF65-F5344CB8AC3E}">
        <p14:creationId xmlns:p14="http://schemas.microsoft.com/office/powerpoint/2010/main" val="15252282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30396" y="97060"/>
            <a:ext cx="4800600" cy="537400"/>
          </a:xfrm>
        </p:spPr>
        <p:txBody>
          <a:bodyPr/>
          <a:lstStyle/>
          <a:p>
            <a:r>
              <a:rPr lang="en-US" dirty="0" smtClean="0"/>
              <a:t>City Planning</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19</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347885932"/>
              </p:ext>
            </p:extLst>
          </p:nvPr>
        </p:nvGraphicFramePr>
        <p:xfrm>
          <a:off x="330396" y="639377"/>
          <a:ext cx="8476754" cy="6175176"/>
        </p:xfrm>
        <a:graphic>
          <a:graphicData uri="http://schemas.openxmlformats.org/drawingml/2006/table">
            <a:tbl>
              <a:tblPr firstRow="1" bandRow="1">
                <a:tableStyleId>{5C22544A-7EE6-4342-B048-85BDC9FD1C3A}</a:tableStyleId>
              </a:tblPr>
              <a:tblGrid>
                <a:gridCol w="4047367"/>
                <a:gridCol w="1060461"/>
                <a:gridCol w="994196"/>
                <a:gridCol w="2374730"/>
              </a:tblGrid>
              <a:tr h="505896">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498744">
                <a:tc>
                  <a:txBody>
                    <a:bodyPr/>
                    <a:lstStyle/>
                    <a:p>
                      <a:r>
                        <a:rPr lang="en-US" sz="1000" dirty="0" smtClean="0"/>
                        <a:t>People want to be engaged and consulted on how their community develops.  How</a:t>
                      </a:r>
                      <a:r>
                        <a:rPr lang="en-US" sz="1000" baseline="0" dirty="0" smtClean="0"/>
                        <a:t> can I streamline this process so new and re-development is open and understandable?</a:t>
                      </a:r>
                      <a:endParaRPr lang="en-US" sz="1000" dirty="0"/>
                    </a:p>
                  </a:txBody>
                  <a:tcPr/>
                </a:tc>
                <a:tc>
                  <a:txBody>
                    <a:bodyPr/>
                    <a:lstStyle/>
                    <a:p>
                      <a:r>
                        <a:rPr lang="en-US" sz="1000" dirty="0" smtClean="0"/>
                        <a:t>Government Data,</a:t>
                      </a:r>
                      <a:r>
                        <a:rPr lang="en-US" sz="1000" baseline="0" dirty="0" smtClean="0"/>
                        <a:t> </a:t>
                      </a:r>
                      <a:r>
                        <a:rPr lang="en-US" sz="1000" dirty="0" smtClean="0"/>
                        <a:t>Social Networks,</a:t>
                      </a:r>
                      <a:r>
                        <a:rPr lang="en-US" sz="1000" baseline="0" dirty="0" smtClean="0"/>
                        <a:t> Community Organizing</a:t>
                      </a:r>
                      <a:endParaRPr lang="en-US" sz="1000" dirty="0"/>
                    </a:p>
                  </a:txBody>
                  <a:tcPr/>
                </a:tc>
                <a:tc>
                  <a:txBody>
                    <a:bodyPr/>
                    <a:lstStyle/>
                    <a:p>
                      <a:r>
                        <a:rPr lang="en-US" sz="1000" dirty="0" smtClean="0"/>
                        <a:t>Buildings</a:t>
                      </a:r>
                    </a:p>
                    <a:p>
                      <a:r>
                        <a:rPr lang="en-US" sz="1000" dirty="0" smtClean="0"/>
                        <a:t>Development </a:t>
                      </a:r>
                      <a:r>
                        <a:rPr lang="en-US" sz="1000" baseline="0" dirty="0" smtClean="0"/>
                        <a:t>Planning</a:t>
                      </a:r>
                      <a:endParaRPr lang="en-US" sz="1000" dirty="0"/>
                    </a:p>
                  </a:txBody>
                  <a:tcPr/>
                </a:tc>
                <a:tc>
                  <a:txBody>
                    <a:bodyPr/>
                    <a:lstStyle/>
                    <a:p>
                      <a:pPr marL="171450" indent="-171450">
                        <a:buFont typeface="Arial"/>
                        <a:buChar char="•"/>
                      </a:pPr>
                      <a:r>
                        <a:rPr lang="en-US" sz="1000" b="1" u="sng" dirty="0" smtClean="0"/>
                        <a:t>Civic Insight</a:t>
                      </a:r>
                      <a:r>
                        <a:rPr lang="en-US" sz="1000" dirty="0" smtClean="0"/>
                        <a:t>: Palo Alto, CA; New Orleans, LA</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err="1" smtClean="0"/>
                        <a:t>ChicagoBuildings</a:t>
                      </a:r>
                      <a:r>
                        <a:rPr lang="en-US" sz="1000" dirty="0" smtClean="0"/>
                        <a:t>: Chicago, IL</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err="1" smtClean="0"/>
                        <a:t>LocalData</a:t>
                      </a:r>
                      <a:r>
                        <a:rPr lang="en-US" sz="1000" dirty="0" smtClean="0"/>
                        <a:t>: Pittsburg, PA; Indianapolis, IN, Chicago, IL</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err="1" smtClean="0"/>
                        <a:t>MetroQuest</a:t>
                      </a:r>
                      <a:r>
                        <a:rPr lang="en-US" sz="1000" b="1" u="sng" dirty="0" smtClean="0"/>
                        <a:t>:</a:t>
                      </a:r>
                      <a:r>
                        <a:rPr lang="en-US" sz="1000" dirty="0" smtClean="0"/>
                        <a:t> Auburn, AL;</a:t>
                      </a:r>
                      <a:r>
                        <a:rPr lang="en-US" sz="1000" baseline="0" dirty="0" smtClean="0"/>
                        <a:t> A</a:t>
                      </a:r>
                      <a:r>
                        <a:rPr lang="en-US" sz="1000" dirty="0" smtClean="0"/>
                        <a:t>ustin, TX;</a:t>
                      </a:r>
                      <a:r>
                        <a:rPr lang="en-US" sz="1000" baseline="0" dirty="0" smtClean="0"/>
                        <a:t> </a:t>
                      </a:r>
                      <a:r>
                        <a:rPr lang="en-US" sz="1000" dirty="0" smtClean="0"/>
                        <a:t>Calgary, AB;</a:t>
                      </a:r>
                      <a:r>
                        <a:rPr lang="en-US" sz="1000" baseline="0" dirty="0" smtClean="0"/>
                        <a:t> </a:t>
                      </a:r>
                      <a:r>
                        <a:rPr lang="en-US" sz="1000" dirty="0" smtClean="0"/>
                        <a:t>Chicago, IL;</a:t>
                      </a:r>
                      <a:r>
                        <a:rPr lang="en-US" sz="1000" baseline="0" dirty="0" smtClean="0"/>
                        <a:t> </a:t>
                      </a:r>
                      <a:r>
                        <a:rPr lang="en-US" sz="1000" dirty="0" smtClean="0"/>
                        <a:t>Cleveland, OH;</a:t>
                      </a:r>
                      <a:r>
                        <a:rPr lang="en-US" sz="1000" baseline="0" dirty="0" smtClean="0"/>
                        <a:t> </a:t>
                      </a:r>
                      <a:r>
                        <a:rPr lang="en-US" sz="1000" dirty="0" smtClean="0"/>
                        <a:t>Henderson, NV;</a:t>
                      </a:r>
                      <a:r>
                        <a:rPr lang="en-US" sz="1000" baseline="0" dirty="0" smtClean="0"/>
                        <a:t> </a:t>
                      </a:r>
                      <a:r>
                        <a:rPr lang="en-US" sz="1000" dirty="0" smtClean="0"/>
                        <a:t>Los Angeles, CA;</a:t>
                      </a:r>
                      <a:r>
                        <a:rPr lang="en-US" sz="1000" baseline="0" dirty="0" smtClean="0"/>
                        <a:t> </a:t>
                      </a:r>
                      <a:r>
                        <a:rPr lang="en-US" sz="1000" dirty="0" smtClean="0"/>
                        <a:t>North Vancouver, BC;</a:t>
                      </a:r>
                      <a:r>
                        <a:rPr lang="en-US" sz="1000" baseline="0" dirty="0" smtClean="0"/>
                        <a:t> </a:t>
                      </a:r>
                      <a:r>
                        <a:rPr lang="en-US" sz="1000" dirty="0" smtClean="0"/>
                        <a:t>Northlake, IL;</a:t>
                      </a:r>
                      <a:r>
                        <a:rPr lang="en-US" sz="1000" baseline="0" dirty="0" smtClean="0"/>
                        <a:t> </a:t>
                      </a:r>
                      <a:r>
                        <a:rPr lang="en-US" sz="1000" dirty="0" smtClean="0"/>
                        <a:t>Ottawa, ON;</a:t>
                      </a:r>
                      <a:r>
                        <a:rPr lang="en-US" sz="1000" baseline="0" dirty="0" smtClean="0"/>
                        <a:t> </a:t>
                      </a:r>
                      <a:r>
                        <a:rPr lang="en-US" sz="1000" dirty="0" smtClean="0"/>
                        <a:t>Toronto, ON</a:t>
                      </a:r>
                    </a:p>
                    <a:p>
                      <a:pPr marL="171450" indent="-171450">
                        <a:buFont typeface="Arial"/>
                        <a:buChar char="•"/>
                      </a:pPr>
                      <a:r>
                        <a:rPr lang="en-US" sz="1000" b="1" u="sng" dirty="0" smtClean="0"/>
                        <a:t>Open Plans/ </a:t>
                      </a:r>
                      <a:r>
                        <a:rPr lang="en-US" sz="1000" b="1" u="sng" dirty="0" err="1" smtClean="0"/>
                        <a:t>Shareabouts</a:t>
                      </a:r>
                      <a:r>
                        <a:rPr lang="en-US" sz="1000" dirty="0" smtClean="0"/>
                        <a:t>: Chicago,</a:t>
                      </a:r>
                      <a:r>
                        <a:rPr lang="en-US" sz="1000" baseline="0" dirty="0" smtClean="0"/>
                        <a:t> IL; New York City, NY</a:t>
                      </a:r>
                    </a:p>
                    <a:p>
                      <a:pPr marL="171450" indent="-171450">
                        <a:buFont typeface="Arial"/>
                        <a:buChar char="•"/>
                      </a:pPr>
                      <a:r>
                        <a:rPr lang="en-US" sz="1000" b="1" u="sng" dirty="0" smtClean="0"/>
                        <a:t>Community </a:t>
                      </a:r>
                      <a:r>
                        <a:rPr lang="en-US" sz="1000" b="1" u="sng" dirty="0" err="1" smtClean="0"/>
                        <a:t>PlanIt</a:t>
                      </a:r>
                      <a:r>
                        <a:rPr lang="en-US" sz="1000" dirty="0" smtClean="0"/>
                        <a:t>: individuals an</a:t>
                      </a:r>
                      <a:r>
                        <a:rPr lang="en-US" sz="1000" baseline="0" dirty="0" smtClean="0"/>
                        <a:t> use this service anywhere</a:t>
                      </a:r>
                    </a:p>
                    <a:p>
                      <a:pPr marL="171450" indent="-171450">
                        <a:buFont typeface="Arial"/>
                        <a:buChar char="•"/>
                      </a:pPr>
                      <a:r>
                        <a:rPr lang="en-US" sz="1000" b="1" u="sng" dirty="0" smtClean="0"/>
                        <a:t>Our Common Place</a:t>
                      </a:r>
                      <a:r>
                        <a:rPr lang="en-US" sz="1000" dirty="0" smtClean="0"/>
                        <a:t>: available anywhere to community users</a:t>
                      </a:r>
                    </a:p>
                    <a:p>
                      <a:pPr marL="171450" indent="-171450">
                        <a:buFont typeface="Arial"/>
                        <a:buChar char="•"/>
                      </a:pPr>
                      <a:r>
                        <a:rPr lang="en-US" sz="1000" b="1" u="sng" dirty="0" smtClean="0"/>
                        <a:t>Citizen Interaction Design</a:t>
                      </a:r>
                      <a:r>
                        <a:rPr lang="en-US" sz="1000" dirty="0" smtClean="0"/>
                        <a:t>: Jackson, MI</a:t>
                      </a:r>
                    </a:p>
                    <a:p>
                      <a:pPr marL="171450" indent="-171450">
                        <a:buFont typeface="Arial"/>
                        <a:buChar char="•"/>
                      </a:pPr>
                      <a:r>
                        <a:rPr lang="en-US" sz="1000" b="1" u="sng" dirty="0" err="1" smtClean="0"/>
                        <a:t>Cityzen</a:t>
                      </a:r>
                      <a:r>
                        <a:rPr lang="en-US" sz="1000" dirty="0" smtClean="0"/>
                        <a:t>: Raleigh, NC</a:t>
                      </a:r>
                    </a:p>
                    <a:p>
                      <a:pPr marL="171450" indent="-171450">
                        <a:buFont typeface="Arial"/>
                        <a:buChar char="•"/>
                      </a:pPr>
                      <a:r>
                        <a:rPr lang="en-US" sz="1000" b="1" u="sng" dirty="0" err="1" smtClean="0"/>
                        <a:t>OpenStreetMap</a:t>
                      </a:r>
                      <a:r>
                        <a:rPr lang="en-US" sz="1000" dirty="0" smtClean="0"/>
                        <a:t>: London, UK</a:t>
                      </a:r>
                    </a:p>
                    <a:p>
                      <a:pPr marL="171450" indent="-171450">
                        <a:buFont typeface="Arial"/>
                        <a:buChar char="•"/>
                      </a:pPr>
                      <a:r>
                        <a:rPr lang="en-US" sz="1000" b="1" u="sng" dirty="0" err="1" smtClean="0"/>
                        <a:t>Mapbox</a:t>
                      </a:r>
                      <a:r>
                        <a:rPr lang="en-US" sz="1000" dirty="0" smtClean="0"/>
                        <a:t>: Available anywhere</a:t>
                      </a:r>
                      <a:r>
                        <a:rPr lang="en-US" sz="1000" baseline="0" dirty="0" smtClean="0"/>
                        <a:t> with fee</a:t>
                      </a:r>
                      <a:endParaRPr lang="en-US" sz="1000" dirty="0" smtClean="0"/>
                    </a:p>
                  </a:txBody>
                  <a:tcPr/>
                </a:tc>
              </a:tr>
              <a:tr h="532905">
                <a:tc>
                  <a:txBody>
                    <a:bodyPr/>
                    <a:lstStyle/>
                    <a:p>
                      <a:r>
                        <a:rPr lang="en-US" sz="1000" dirty="0" smtClean="0"/>
                        <a:t>Many people don</a:t>
                      </a:r>
                      <a:r>
                        <a:rPr lang="fr-FR" sz="1000" dirty="0" smtClean="0"/>
                        <a:t>’</a:t>
                      </a:r>
                      <a:r>
                        <a:rPr lang="en-US" sz="1000" dirty="0" smtClean="0"/>
                        <a:t>t</a:t>
                      </a:r>
                      <a:r>
                        <a:rPr lang="en-US" sz="1000" baseline="0" dirty="0" smtClean="0"/>
                        <a:t> want to go to public meetings.  How can I engage them in this process anyway, so contributions come from more than just the “faithful 10”?</a:t>
                      </a:r>
                      <a:endParaRPr lang="en-US" sz="1000" dirty="0"/>
                    </a:p>
                  </a:txBody>
                  <a:tcPr/>
                </a:tc>
                <a:tc>
                  <a:txBody>
                    <a:bodyPr/>
                    <a:lstStyle/>
                    <a:p>
                      <a:r>
                        <a:rPr lang="en-US" sz="1000" dirty="0" smtClean="0"/>
                        <a:t>Government</a:t>
                      </a:r>
                      <a:r>
                        <a:rPr lang="en-US" sz="1000" baseline="0" dirty="0" smtClean="0"/>
                        <a:t> Data, Social Networks, Community Organizing</a:t>
                      </a:r>
                      <a:endParaRPr lang="en-US" sz="1000" dirty="0"/>
                    </a:p>
                  </a:txBody>
                  <a:tcPr/>
                </a:tc>
                <a:tc>
                  <a:txBody>
                    <a:bodyPr/>
                    <a:lstStyle/>
                    <a:p>
                      <a:r>
                        <a:rPr lang="en-US" sz="1000" dirty="0" smtClean="0"/>
                        <a:t>Public Meetings</a:t>
                      </a:r>
                      <a:endParaRPr lang="en-US" sz="1000" dirty="0"/>
                    </a:p>
                  </a:txBody>
                  <a:tcPr/>
                </a:tc>
                <a:tc>
                  <a:txBody>
                    <a:bodyPr/>
                    <a:lstStyle/>
                    <a:p>
                      <a:pPr marL="171450" indent="-171450">
                        <a:buFont typeface="Arial"/>
                        <a:buChar char="•"/>
                      </a:pPr>
                      <a:r>
                        <a:rPr lang="en-US" sz="1000" b="1" u="sng" dirty="0" smtClean="0"/>
                        <a:t>Crowd Hall</a:t>
                      </a:r>
                      <a:r>
                        <a:rPr lang="en-US" sz="1000" b="0" u="none" dirty="0" smtClean="0"/>
                        <a:t> </a:t>
                      </a:r>
                      <a:r>
                        <a:rPr lang="en-US" sz="1000" dirty="0" smtClean="0"/>
                        <a:t>(also a Crowd Map in Beta): city users</a:t>
                      </a:r>
                      <a:r>
                        <a:rPr lang="en-US" sz="1000" baseline="0" dirty="0" smtClean="0"/>
                        <a:t> unknown</a:t>
                      </a:r>
                    </a:p>
                    <a:p>
                      <a:pPr marL="171450" indent="-171450">
                        <a:buFont typeface="Arial"/>
                        <a:buChar char="•"/>
                      </a:pPr>
                      <a:r>
                        <a:rPr lang="en-US" sz="1000" b="1" u="sng" dirty="0" err="1" smtClean="0"/>
                        <a:t>Codigital</a:t>
                      </a:r>
                      <a:r>
                        <a:rPr lang="en-US" sz="1000" dirty="0" smtClean="0"/>
                        <a:t>: city users</a:t>
                      </a:r>
                      <a:r>
                        <a:rPr lang="en-US" sz="1000" baseline="0" dirty="0" smtClean="0"/>
                        <a:t> unknown</a:t>
                      </a:r>
                    </a:p>
                    <a:p>
                      <a:pPr marL="171450" indent="-171450">
                        <a:buFont typeface="Arial"/>
                        <a:buChar char="•"/>
                      </a:pPr>
                      <a:r>
                        <a:rPr lang="en-US" sz="1000" b="1" u="sng" dirty="0" err="1" smtClean="0"/>
                        <a:t>Textizen</a:t>
                      </a:r>
                      <a:r>
                        <a:rPr lang="en-US" sz="1000" dirty="0" smtClean="0"/>
                        <a:t>: Portland, OR; Oakland, CA; Monrovia, CA; Salt Lake City, UT; Denton, TX; Central Arkansas; Chicago, IL; Flint, MI; Buffalo, NY; Mansfield, CT; Philadelphia, PA; Tampa, FL</a:t>
                      </a:r>
                    </a:p>
                    <a:p>
                      <a:pPr marL="171450" indent="-171450">
                        <a:buFont typeface="Arial"/>
                        <a:buChar char="•"/>
                      </a:pPr>
                      <a:r>
                        <a:rPr lang="en-US" sz="1000" b="1" u="sng" dirty="0" err="1" smtClean="0"/>
                        <a:t>MindMixer</a:t>
                      </a:r>
                      <a:r>
                        <a:rPr lang="en-US" sz="1000" dirty="0" smtClean="0"/>
                        <a:t>: available</a:t>
                      </a:r>
                      <a:r>
                        <a:rPr lang="en-US" sz="1000" baseline="0" dirty="0" smtClean="0"/>
                        <a:t> everywhere</a:t>
                      </a:r>
                    </a:p>
                    <a:p>
                      <a:pPr marL="171450" indent="-171450">
                        <a:buFont typeface="Arial"/>
                        <a:buChar char="•"/>
                      </a:pPr>
                      <a:r>
                        <a:rPr lang="en-US" sz="1000" b="1" u="sng" dirty="0" smtClean="0"/>
                        <a:t>Community Remarks</a:t>
                      </a:r>
                      <a:r>
                        <a:rPr lang="en-US" sz="1000" dirty="0" smtClean="0"/>
                        <a:t>: Des Moines, IA;</a:t>
                      </a:r>
                      <a:r>
                        <a:rPr lang="en-US" sz="1000" baseline="0" dirty="0" smtClean="0"/>
                        <a:t> </a:t>
                      </a:r>
                      <a:r>
                        <a:rPr lang="en-US" sz="1000" dirty="0" smtClean="0"/>
                        <a:t>Chicago, IL;</a:t>
                      </a:r>
                      <a:r>
                        <a:rPr lang="en-US" sz="1000" baseline="0" dirty="0" smtClean="0"/>
                        <a:t> </a:t>
                      </a:r>
                      <a:r>
                        <a:rPr lang="en-US" sz="1000" dirty="0" smtClean="0"/>
                        <a:t>Kenosha WI;</a:t>
                      </a:r>
                      <a:r>
                        <a:rPr lang="en-US" sz="1000" baseline="0" dirty="0" smtClean="0"/>
                        <a:t> </a:t>
                      </a:r>
                      <a:r>
                        <a:rPr lang="en-US" sz="1000" dirty="0" smtClean="0"/>
                        <a:t>Buffalo, NY</a:t>
                      </a:r>
                      <a:endParaRPr lang="en-US" sz="1000" dirty="0"/>
                    </a:p>
                  </a:txBody>
                  <a:tcPr/>
                </a:tc>
              </a:tr>
            </a:tbl>
          </a:graphicData>
        </a:graphic>
      </p:graphicFrame>
    </p:spTree>
    <p:extLst>
      <p:ext uri="{BB962C8B-B14F-4D97-AF65-F5344CB8AC3E}">
        <p14:creationId xmlns:p14="http://schemas.microsoft.com/office/powerpoint/2010/main" val="26533062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55393" y="9792"/>
            <a:ext cx="4800600" cy="506427"/>
          </a:xfrm>
        </p:spPr>
        <p:txBody>
          <a:bodyPr/>
          <a:lstStyle/>
          <a:p>
            <a:r>
              <a:rPr lang="en-US" dirty="0" smtClean="0"/>
              <a:t>Residential Engagement</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20</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947854442"/>
              </p:ext>
            </p:extLst>
          </p:nvPr>
        </p:nvGraphicFramePr>
        <p:xfrm>
          <a:off x="103249" y="555367"/>
          <a:ext cx="8931048" cy="5843146"/>
        </p:xfrm>
        <a:graphic>
          <a:graphicData uri="http://schemas.openxmlformats.org/drawingml/2006/table">
            <a:tbl>
              <a:tblPr firstRow="1" bandRow="1">
                <a:tableStyleId>{5C22544A-7EE6-4342-B048-85BDC9FD1C3A}</a:tableStyleId>
              </a:tblPr>
              <a:tblGrid>
                <a:gridCol w="4264277"/>
                <a:gridCol w="1117294"/>
                <a:gridCol w="938696"/>
                <a:gridCol w="2610781"/>
              </a:tblGrid>
              <a:tr h="563101">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pPr marL="0" indent="0">
                        <a:buFont typeface="Arial"/>
                        <a:buNone/>
                      </a:pPr>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791500">
                <a:tc>
                  <a:txBody>
                    <a:bodyPr/>
                    <a:lstStyle/>
                    <a:p>
                      <a:r>
                        <a:rPr lang="en-US" sz="1000" dirty="0" smtClean="0"/>
                        <a:t>Residential</a:t>
                      </a:r>
                      <a:r>
                        <a:rPr lang="en-US" sz="1000" baseline="0" dirty="0" smtClean="0"/>
                        <a:t> Engagement in government decision making is low.  What tools should I consider when trying to improve interaction so the discussion is full?</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Decision</a:t>
                      </a:r>
                      <a:r>
                        <a:rPr lang="en-US" sz="1000" baseline="0" dirty="0" smtClean="0"/>
                        <a:t> Making</a:t>
                      </a:r>
                      <a:endParaRPr lang="en-US" sz="1000" dirty="0"/>
                    </a:p>
                  </a:txBody>
                  <a:tcPr/>
                </a:tc>
                <a:tc>
                  <a:txBody>
                    <a:bodyPr/>
                    <a:lstStyle/>
                    <a:p>
                      <a:pPr marL="171450" indent="-171450">
                        <a:buFont typeface="Arial"/>
                        <a:buChar char="•"/>
                      </a:pPr>
                      <a:r>
                        <a:rPr lang="en-US" sz="1000" b="1" u="sng" dirty="0" smtClean="0"/>
                        <a:t>Peak Democracy</a:t>
                      </a:r>
                      <a:r>
                        <a:rPr lang="en-US" sz="1000" dirty="0" smtClean="0"/>
                        <a:t>:</a:t>
                      </a:r>
                      <a:r>
                        <a:rPr lang="en-US" sz="1000" baseline="0" dirty="0" smtClean="0"/>
                        <a:t> </a:t>
                      </a:r>
                      <a:r>
                        <a:rPr lang="en-US" sz="1000" dirty="0" smtClean="0"/>
                        <a:t>Ann Arbor, MI</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smtClean="0"/>
                        <a:t>Google Civic Information API</a:t>
                      </a:r>
                      <a:r>
                        <a:rPr lang="en-US" sz="1000" dirty="0" smtClean="0"/>
                        <a:t>: available to residents in any city</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err="1" smtClean="0"/>
                        <a:t>Socrata</a:t>
                      </a:r>
                      <a:r>
                        <a:rPr lang="en-US" sz="1000" dirty="0" smtClean="0"/>
                        <a:t>: Tucson, AZ</a:t>
                      </a:r>
                    </a:p>
                  </a:txBody>
                  <a:tcPr/>
                </a:tc>
              </a:tr>
              <a:tr h="619435">
                <a:tc>
                  <a:txBody>
                    <a:bodyPr/>
                    <a:lstStyle/>
                    <a:p>
                      <a:r>
                        <a:rPr lang="en-US" sz="1000" dirty="0" smtClean="0"/>
                        <a:t>Citizens</a:t>
                      </a:r>
                      <a:r>
                        <a:rPr lang="en-US" sz="1000" baseline="0" dirty="0" smtClean="0"/>
                        <a:t> have a hard time visualizing their community.  What is the best way to allow them to do this, so patterns and trends (everything from crime to development) are easily apparent?</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Trend Spotting</a:t>
                      </a:r>
                      <a:endParaRPr lang="en-US" sz="1000" dirty="0"/>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err="1" smtClean="0"/>
                        <a:t>Azavea</a:t>
                      </a:r>
                      <a:r>
                        <a:rPr lang="en-US" sz="1000" dirty="0" smtClean="0"/>
                        <a:t>: Philadelphia, PA; Toronto, Ontario; Ashville, NC</a:t>
                      </a:r>
                    </a:p>
                    <a:p>
                      <a:pPr marL="171450" indent="-171450">
                        <a:buFont typeface="Arial"/>
                        <a:buChar char="•"/>
                      </a:pPr>
                      <a:r>
                        <a:rPr lang="en-US" sz="1000" b="1" dirty="0" err="1" smtClean="0"/>
                        <a:t>Citygram</a:t>
                      </a:r>
                      <a:r>
                        <a:rPr lang="en-US" sz="1000" dirty="0" smtClean="0"/>
                        <a:t>: Seattle, WA </a:t>
                      </a:r>
                      <a:endParaRPr lang="en-US" sz="1000" dirty="0"/>
                    </a:p>
                  </a:txBody>
                  <a:tcPr/>
                </a:tc>
              </a:tr>
              <a:tr h="557600">
                <a:tc>
                  <a:txBody>
                    <a:bodyPr/>
                    <a:lstStyle/>
                    <a:p>
                      <a:r>
                        <a:rPr lang="en-US" sz="1000" dirty="0" smtClean="0"/>
                        <a:t>People complain about noise</a:t>
                      </a:r>
                      <a:r>
                        <a:rPr lang="en-US" sz="1000" baseline="0" dirty="0" smtClean="0"/>
                        <a:t> levels.  How best to empower them so they can gain perspective in their own situation and work with the city towards a solution?</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Noise</a:t>
                      </a:r>
                      <a:endParaRPr lang="en-US" sz="1000" dirty="0"/>
                    </a:p>
                  </a:txBody>
                  <a:tcPr/>
                </a:tc>
                <a:tc>
                  <a:txBody>
                    <a:bodyPr/>
                    <a:lstStyle/>
                    <a:p>
                      <a:pPr marL="171450" indent="-171450">
                        <a:buFont typeface="Arial"/>
                        <a:buChar char="•"/>
                      </a:pPr>
                      <a:r>
                        <a:rPr lang="en-US" sz="1000" b="1" u="sng" dirty="0" err="1" smtClean="0"/>
                        <a:t>Noisetube</a:t>
                      </a:r>
                      <a:r>
                        <a:rPr lang="en-US" sz="1000" dirty="0" smtClean="0"/>
                        <a:t>: 598 Cities listed, see </a:t>
                      </a:r>
                      <a:r>
                        <a:rPr lang="en-US" sz="1000" dirty="0" smtClean="0">
                          <a:hlinkClick r:id="rId2"/>
                        </a:rPr>
                        <a:t>http://www.noisetube.net/cities</a:t>
                      </a:r>
                      <a:endParaRPr lang="en-US" sz="1000" dirty="0" smtClean="0"/>
                    </a:p>
                    <a:p>
                      <a:pPr marL="0" indent="0">
                        <a:buFont typeface="Arial"/>
                        <a:buNone/>
                      </a:pPr>
                      <a:endParaRPr lang="en-US" sz="1000" dirty="0" smtClean="0"/>
                    </a:p>
                  </a:txBody>
                  <a:tcPr/>
                </a:tc>
              </a:tr>
              <a:tr h="619435">
                <a:tc>
                  <a:txBody>
                    <a:bodyPr/>
                    <a:lstStyle/>
                    <a:p>
                      <a:r>
                        <a:rPr lang="en-US" sz="1000" dirty="0" smtClean="0"/>
                        <a:t>Only</a:t>
                      </a:r>
                      <a:r>
                        <a:rPr lang="en-US" sz="1000" baseline="0" dirty="0" smtClean="0"/>
                        <a:t> 20-30% of my city votes.  How can I promote people going to the polls so more people contribute to who and what governs them?</a:t>
                      </a:r>
                      <a:endParaRPr lang="en-US" sz="1000" dirty="0"/>
                    </a:p>
                  </a:txBody>
                  <a:tcPr/>
                </a:tc>
                <a:tc>
                  <a:txBody>
                    <a:bodyPr/>
                    <a:lstStyle/>
                    <a:p>
                      <a:r>
                        <a:rPr lang="en-US" sz="1000" dirty="0" smtClean="0"/>
                        <a:t>Government Data, Social Networks</a:t>
                      </a:r>
                      <a:endParaRPr lang="en-US" sz="1000" dirty="0"/>
                    </a:p>
                  </a:txBody>
                  <a:tcPr/>
                </a:tc>
                <a:tc>
                  <a:txBody>
                    <a:bodyPr/>
                    <a:lstStyle/>
                    <a:p>
                      <a:r>
                        <a:rPr lang="en-US" sz="1000" dirty="0" smtClean="0"/>
                        <a:t>Voting</a:t>
                      </a:r>
                      <a:endParaRPr lang="en-US" sz="1000" dirty="0"/>
                    </a:p>
                  </a:txBody>
                  <a:tcPr/>
                </a:tc>
                <a:tc>
                  <a:txBody>
                    <a:bodyPr/>
                    <a:lstStyle/>
                    <a:p>
                      <a:pPr marL="171450" indent="-171450">
                        <a:buFont typeface="Arial"/>
                        <a:buChar char="•"/>
                      </a:pPr>
                      <a:r>
                        <a:rPr lang="en-US" sz="1000" b="1" u="sng" dirty="0" err="1" smtClean="0"/>
                        <a:t>Voterheads</a:t>
                      </a:r>
                      <a:r>
                        <a:rPr lang="en-US" sz="1000" dirty="0" smtClean="0"/>
                        <a:t>: individuals in any city can pay for this application</a:t>
                      </a:r>
                    </a:p>
                    <a:p>
                      <a:pPr marL="171450" indent="-171450">
                        <a:buFont typeface="Arial"/>
                        <a:buChar char="•"/>
                      </a:pPr>
                      <a:r>
                        <a:rPr lang="en-US" sz="1000" b="1" u="sng" dirty="0" err="1" smtClean="0"/>
                        <a:t>TurboVote</a:t>
                      </a:r>
                      <a:r>
                        <a:rPr lang="en-US" sz="1000" dirty="0" smtClean="0"/>
                        <a:t>: works with colleges</a:t>
                      </a:r>
                    </a:p>
                  </a:txBody>
                  <a:tcPr/>
                </a:tc>
              </a:tr>
              <a:tr h="619435">
                <a:tc>
                  <a:txBody>
                    <a:bodyPr/>
                    <a:lstStyle/>
                    <a:p>
                      <a:r>
                        <a:rPr lang="en-US" sz="1000" dirty="0" smtClean="0"/>
                        <a:t>Many</a:t>
                      </a:r>
                      <a:r>
                        <a:rPr lang="en-US" sz="1000" baseline="0" dirty="0" smtClean="0"/>
                        <a:t> people don’t have access to the resources they need.  How can I connect them so goods can be borrowed and consumption is reduced?</a:t>
                      </a:r>
                      <a:endParaRPr lang="en-US" sz="1000" dirty="0"/>
                    </a:p>
                  </a:txBody>
                  <a:tcPr/>
                </a:tc>
                <a:tc>
                  <a:txBody>
                    <a:bodyPr/>
                    <a:lstStyle/>
                    <a:p>
                      <a:r>
                        <a:rPr lang="en-US" sz="1000" dirty="0" smtClean="0"/>
                        <a:t>Collaborative Consumption</a:t>
                      </a:r>
                      <a:endParaRPr lang="en-US" sz="1000" dirty="0"/>
                    </a:p>
                  </a:txBody>
                  <a:tcPr/>
                </a:tc>
                <a:tc>
                  <a:txBody>
                    <a:bodyPr/>
                    <a:lstStyle/>
                    <a:p>
                      <a:r>
                        <a:rPr lang="en-US" sz="1000" dirty="0" smtClean="0"/>
                        <a:t>Reduce Waste</a:t>
                      </a:r>
                      <a:endParaRPr lang="en-US" sz="1000" dirty="0"/>
                    </a:p>
                  </a:txBody>
                  <a:tcPr/>
                </a:tc>
                <a:tc>
                  <a:txBody>
                    <a:bodyPr/>
                    <a:lstStyle/>
                    <a:p>
                      <a:pPr marL="171450" indent="-171450">
                        <a:buFont typeface="Arial"/>
                        <a:buChar char="•"/>
                      </a:pPr>
                      <a:r>
                        <a:rPr lang="en-US" sz="1000" b="1" u="sng" dirty="0" smtClean="0"/>
                        <a:t>acts of sharing</a:t>
                      </a:r>
                      <a:r>
                        <a:rPr lang="en-US" sz="1000" dirty="0" smtClean="0"/>
                        <a:t>:  Austin, TX; Nashville, TN; Toronto, Ontario</a:t>
                      </a:r>
                    </a:p>
                    <a:p>
                      <a:pPr marL="171450" indent="-171450">
                        <a:buFont typeface="Arial"/>
                        <a:buChar char="•"/>
                      </a:pPr>
                      <a:r>
                        <a:rPr lang="en-US" sz="1000" b="1" u="sng" dirty="0" err="1" smtClean="0"/>
                        <a:t>Peerby</a:t>
                      </a:r>
                      <a:r>
                        <a:rPr lang="en-US" sz="1000" b="1" u="sng" dirty="0" smtClean="0"/>
                        <a:t>:</a:t>
                      </a:r>
                      <a:r>
                        <a:rPr lang="en-US" sz="1000" b="0" u="none" dirty="0" smtClean="0"/>
                        <a:t> </a:t>
                      </a:r>
                      <a:r>
                        <a:rPr lang="en-US" sz="1000" dirty="0" smtClean="0"/>
                        <a:t>Amsterdam, London, Paris</a:t>
                      </a:r>
                    </a:p>
                  </a:txBody>
                  <a:tcPr/>
                </a:tc>
              </a:tr>
              <a:tr h="1823892">
                <a:tc>
                  <a:txBody>
                    <a:bodyPr/>
                    <a:lstStyle/>
                    <a:p>
                      <a:r>
                        <a:rPr lang="en-US" sz="1000" dirty="0" smtClean="0"/>
                        <a:t>Citizens are often disconnected from each other as well as government.</a:t>
                      </a:r>
                      <a:r>
                        <a:rPr lang="en-US" sz="1000" baseline="0" dirty="0" smtClean="0"/>
                        <a:t>  What online tools exist to spur that connection and build stronger communities?</a:t>
                      </a:r>
                      <a:endParaRPr lang="en-US" sz="1000" dirty="0"/>
                    </a:p>
                  </a:txBody>
                  <a:tcPr/>
                </a:tc>
                <a:tc>
                  <a:txBody>
                    <a:bodyPr/>
                    <a:lstStyle/>
                    <a:p>
                      <a:r>
                        <a:rPr lang="en-US" sz="1000" dirty="0" smtClean="0"/>
                        <a:t>Social Networks</a:t>
                      </a:r>
                      <a:endParaRPr lang="en-US" sz="1000" dirty="0"/>
                    </a:p>
                  </a:txBody>
                  <a:tcPr/>
                </a:tc>
                <a:tc>
                  <a:txBody>
                    <a:bodyPr/>
                    <a:lstStyle/>
                    <a:p>
                      <a:r>
                        <a:rPr lang="en-US" sz="1000" dirty="0" smtClean="0"/>
                        <a:t>Community Building</a:t>
                      </a:r>
                    </a:p>
                    <a:p>
                      <a:endParaRPr lang="en-US" sz="1000" dirty="0"/>
                    </a:p>
                  </a:txBody>
                  <a:tcPr/>
                </a:tc>
                <a:tc>
                  <a:txBody>
                    <a:bodyPr/>
                    <a:lstStyle/>
                    <a:p>
                      <a:pPr marL="171450" indent="-171450">
                        <a:buFont typeface="Arial"/>
                        <a:buChar char="•"/>
                      </a:pPr>
                      <a:r>
                        <a:rPr lang="en-US" sz="1000" b="1" u="sng" dirty="0" err="1" smtClean="0"/>
                        <a:t>AlertID</a:t>
                      </a:r>
                      <a:r>
                        <a:rPr lang="en-US" sz="1000" dirty="0" smtClean="0"/>
                        <a:t>: San Francisco, CA</a:t>
                      </a:r>
                    </a:p>
                    <a:p>
                      <a:pPr marL="171450" indent="-171450">
                        <a:buFont typeface="Arial"/>
                        <a:buChar char="•"/>
                      </a:pPr>
                      <a:r>
                        <a:rPr lang="en-US" sz="1000" b="1" u="sng" dirty="0" smtClean="0"/>
                        <a:t>Civic Commons</a:t>
                      </a:r>
                      <a:r>
                        <a:rPr lang="en-US" sz="1000" dirty="0" smtClean="0"/>
                        <a:t>: Detroit, MI; Cleveland, OH; Pittsburg, PA; Washington, D.C., Philadelphia,</a:t>
                      </a:r>
                      <a:r>
                        <a:rPr lang="en-US" sz="1000" baseline="0" dirty="0" smtClean="0"/>
                        <a:t> PA</a:t>
                      </a:r>
                    </a:p>
                    <a:p>
                      <a:pPr marL="171450" indent="-171450">
                        <a:buFont typeface="Arial"/>
                        <a:buChar char="•"/>
                      </a:pPr>
                      <a:r>
                        <a:rPr lang="en-US" sz="1000" b="1" u="sng" dirty="0" err="1" smtClean="0"/>
                        <a:t>EveryBlock</a:t>
                      </a:r>
                      <a:r>
                        <a:rPr lang="en-US" sz="1000" dirty="0" smtClean="0"/>
                        <a:t>: Chicago, IL; Philadelphia,</a:t>
                      </a:r>
                      <a:r>
                        <a:rPr lang="en-US" sz="1000" baseline="0" dirty="0" smtClean="0"/>
                        <a:t> PA; </a:t>
                      </a:r>
                      <a:r>
                        <a:rPr lang="en-US" sz="1000" dirty="0" smtClean="0"/>
                        <a:t>Denver, CO</a:t>
                      </a:r>
                    </a:p>
                    <a:p>
                      <a:pPr marL="171450" indent="-171450">
                        <a:buFont typeface="Arial"/>
                        <a:buChar char="•"/>
                      </a:pPr>
                      <a:r>
                        <a:rPr lang="en-US" sz="1000" b="1" u="sng" dirty="0" smtClean="0"/>
                        <a:t>front porch forum</a:t>
                      </a:r>
                      <a:r>
                        <a:rPr lang="en-US" sz="1000" dirty="0" smtClean="0"/>
                        <a:t>:  Argyle, NY;</a:t>
                      </a:r>
                      <a:r>
                        <a:rPr lang="en-US" sz="1000" baseline="0" dirty="0" smtClean="0"/>
                        <a:t> </a:t>
                      </a:r>
                      <a:r>
                        <a:rPr lang="en-US" sz="1000" dirty="0" smtClean="0"/>
                        <a:t>Stewartstown, NH</a:t>
                      </a:r>
                    </a:p>
                    <a:p>
                      <a:pPr marL="171450" indent="-171450">
                        <a:buFont typeface="Arial"/>
                        <a:buChar char="•"/>
                      </a:pPr>
                      <a:r>
                        <a:rPr lang="en-US" sz="1000" b="1" u="sng" dirty="0" err="1" smtClean="0"/>
                        <a:t>i</a:t>
                      </a:r>
                      <a:r>
                        <a:rPr lang="en-US" sz="1000" b="1" u="sng" dirty="0" smtClean="0"/>
                        <a:t>-Neighbors</a:t>
                      </a:r>
                      <a:r>
                        <a:rPr lang="en-US" sz="1000" dirty="0" smtClean="0"/>
                        <a:t>: Toronto, Canada</a:t>
                      </a:r>
                    </a:p>
                    <a:p>
                      <a:pPr marL="171450" indent="-171450">
                        <a:buFont typeface="Arial"/>
                        <a:buChar char="•"/>
                      </a:pPr>
                      <a:r>
                        <a:rPr lang="en-US" sz="1000" b="1" u="sng" dirty="0" err="1" smtClean="0"/>
                        <a:t>meetup.com</a:t>
                      </a:r>
                      <a:r>
                        <a:rPr lang="en-US" sz="1000" dirty="0" smtClean="0"/>
                        <a:t>: available everywhere</a:t>
                      </a:r>
                    </a:p>
                    <a:p>
                      <a:pPr marL="171450" indent="-171450">
                        <a:buFont typeface="Arial"/>
                        <a:buChar char="•"/>
                      </a:pPr>
                      <a:r>
                        <a:rPr lang="en-US" sz="1000" b="1" u="sng" dirty="0" err="1" smtClean="0"/>
                        <a:t>Neighborhow</a:t>
                      </a:r>
                      <a:r>
                        <a:rPr lang="en-US" sz="1000" dirty="0" smtClean="0"/>
                        <a:t>: Philadelphia,</a:t>
                      </a:r>
                      <a:r>
                        <a:rPr lang="en-US" sz="1000" baseline="0" dirty="0" smtClean="0"/>
                        <a:t> PA</a:t>
                      </a:r>
                    </a:p>
                    <a:p>
                      <a:pPr marL="171450" indent="-171450">
                        <a:buFont typeface="Arial"/>
                        <a:buChar char="•"/>
                      </a:pPr>
                      <a:r>
                        <a:rPr lang="en-US" sz="1000" b="1" u="sng" baseline="0" dirty="0" smtClean="0"/>
                        <a:t>Next Door</a:t>
                      </a:r>
                      <a:r>
                        <a:rPr lang="en-US" sz="1000" baseline="0" dirty="0" smtClean="0"/>
                        <a:t>:  Jacksboro, TX; Scarborough, ME (43,000)</a:t>
                      </a:r>
                      <a:endParaRPr lang="en-US" sz="1000" dirty="0" smtClean="0"/>
                    </a:p>
                  </a:txBody>
                  <a:tcPr/>
                </a:tc>
              </a:tr>
            </a:tbl>
          </a:graphicData>
        </a:graphic>
      </p:graphicFrame>
    </p:spTree>
    <p:extLst>
      <p:ext uri="{BB962C8B-B14F-4D97-AF65-F5344CB8AC3E}">
        <p14:creationId xmlns:p14="http://schemas.microsoft.com/office/powerpoint/2010/main" val="38517366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55393" y="730885"/>
            <a:ext cx="7075294" cy="506427"/>
          </a:xfrm>
        </p:spPr>
        <p:txBody>
          <a:bodyPr/>
          <a:lstStyle/>
          <a:p>
            <a:r>
              <a:rPr lang="en-US" dirty="0" smtClean="0"/>
              <a:t>Residential Engagement, continued</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21</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2783903675"/>
              </p:ext>
            </p:extLst>
          </p:nvPr>
        </p:nvGraphicFramePr>
        <p:xfrm>
          <a:off x="423429" y="1680729"/>
          <a:ext cx="8143451" cy="4179411"/>
        </p:xfrm>
        <a:graphic>
          <a:graphicData uri="http://schemas.openxmlformats.org/drawingml/2006/table">
            <a:tbl>
              <a:tblPr firstRow="1" bandRow="1">
                <a:tableStyleId>{5C22544A-7EE6-4342-B048-85BDC9FD1C3A}</a:tableStyleId>
              </a:tblPr>
              <a:tblGrid>
                <a:gridCol w="3888226"/>
                <a:gridCol w="971904"/>
                <a:gridCol w="1042816"/>
                <a:gridCol w="2240505"/>
              </a:tblGrid>
              <a:tr h="563101">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pPr marL="0" indent="0">
                        <a:buFont typeface="Arial"/>
                        <a:buNone/>
                      </a:pPr>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791500">
                <a:tc>
                  <a:txBody>
                    <a:bodyPr/>
                    <a:lstStyle/>
                    <a:p>
                      <a:r>
                        <a:rPr lang="en-US" sz="1000" dirty="0" smtClean="0"/>
                        <a:t>People talk.  How can I - as a government</a:t>
                      </a:r>
                      <a:r>
                        <a:rPr lang="en-US" sz="1000" baseline="0" dirty="0" smtClean="0"/>
                        <a:t> agent - know what they are saying and participate in the conversation so greater collaboration is achieved?</a:t>
                      </a:r>
                      <a:endParaRPr lang="en-US" sz="1000" dirty="0"/>
                    </a:p>
                  </a:txBody>
                  <a:tcPr/>
                </a:tc>
                <a:tc>
                  <a:txBody>
                    <a:bodyPr/>
                    <a:lstStyle/>
                    <a:p>
                      <a:r>
                        <a:rPr lang="en-US" sz="1000" dirty="0" smtClean="0"/>
                        <a:t>Community Organizing</a:t>
                      </a:r>
                      <a:endParaRPr lang="en-US" sz="1000" dirty="0"/>
                    </a:p>
                  </a:txBody>
                  <a:tcPr/>
                </a:tc>
                <a:tc>
                  <a:txBody>
                    <a:bodyPr/>
                    <a:lstStyle/>
                    <a:p>
                      <a:r>
                        <a:rPr lang="en-US" sz="1000" dirty="0" smtClean="0"/>
                        <a:t>Participation</a:t>
                      </a:r>
                      <a:endParaRPr lang="en-US" sz="1000" dirty="0"/>
                    </a:p>
                  </a:txBody>
                  <a:tcPr/>
                </a:tc>
                <a:tc>
                  <a:txBody>
                    <a:bodyPr/>
                    <a:lstStyle/>
                    <a:p>
                      <a:pPr marL="171450" indent="-171450">
                        <a:buFont typeface="Arial"/>
                        <a:buChar char="•"/>
                      </a:pPr>
                      <a:r>
                        <a:rPr lang="en-US" sz="1000" b="1" u="sng" dirty="0" smtClean="0"/>
                        <a:t>All Our Ideas</a:t>
                      </a:r>
                      <a:r>
                        <a:rPr lang="en-US" sz="1000" dirty="0" smtClean="0"/>
                        <a:t>: Calgary, AB</a:t>
                      </a:r>
                    </a:p>
                    <a:p>
                      <a:pPr marL="171450" indent="-171450">
                        <a:buFont typeface="Arial"/>
                        <a:buChar char="•"/>
                      </a:pPr>
                      <a:r>
                        <a:rPr lang="en-US" sz="1000" b="1" u="sng" dirty="0" smtClean="0"/>
                        <a:t>Bang the Table/ </a:t>
                      </a:r>
                      <a:r>
                        <a:rPr lang="en-US" sz="1000" b="1" u="sng" dirty="0" err="1" smtClean="0"/>
                        <a:t>EngagementHQ</a:t>
                      </a:r>
                      <a:r>
                        <a:rPr lang="en-US" sz="1000" dirty="0" smtClean="0"/>
                        <a:t>: Sydney, Australia; British Columbia, Canada; Eastern Cheshire, U.K.</a:t>
                      </a:r>
                    </a:p>
                    <a:p>
                      <a:pPr marL="171450" indent="-171450">
                        <a:buFont typeface="Arial"/>
                        <a:buChar char="•"/>
                      </a:pPr>
                      <a:r>
                        <a:rPr lang="en-US" sz="1000" b="1" u="sng" dirty="0" smtClean="0"/>
                        <a:t>Causes</a:t>
                      </a:r>
                      <a:r>
                        <a:rPr lang="en-US" sz="1000" dirty="0" smtClean="0"/>
                        <a:t>: Present in 156 countries</a:t>
                      </a:r>
                    </a:p>
                    <a:p>
                      <a:pPr marL="171450" indent="-171450">
                        <a:buFont typeface="Arial"/>
                        <a:buChar char="•"/>
                      </a:pPr>
                      <a:r>
                        <a:rPr lang="en-US" sz="1000" b="1" u="sng" dirty="0" err="1" smtClean="0"/>
                        <a:t>mySociety</a:t>
                      </a:r>
                      <a:r>
                        <a:rPr lang="en-US" sz="1000" dirty="0" smtClean="0"/>
                        <a:t>: London, UK</a:t>
                      </a:r>
                    </a:p>
                    <a:p>
                      <a:pPr marL="171450" indent="-171450">
                        <a:buFont typeface="Arial"/>
                        <a:buChar char="•"/>
                      </a:pPr>
                      <a:r>
                        <a:rPr lang="en-US" sz="1000" b="1" u="sng" dirty="0" err="1" smtClean="0"/>
                        <a:t>Neighborland</a:t>
                      </a:r>
                      <a:r>
                        <a:rPr lang="en-US" sz="1000" dirty="0" smtClean="0"/>
                        <a:t>: Memphis, TN; Chicago, IL; San Francisco, CA; Oakland, CA;</a:t>
                      </a:r>
                      <a:r>
                        <a:rPr lang="en-US" sz="1000" baseline="0" dirty="0" smtClean="0"/>
                        <a:t> </a:t>
                      </a:r>
                      <a:r>
                        <a:rPr lang="en-US" sz="1000" dirty="0" smtClean="0"/>
                        <a:t>New Orleans, LA</a:t>
                      </a:r>
                    </a:p>
                    <a:p>
                      <a:pPr marL="171450" indent="-171450">
                        <a:buFont typeface="Arial"/>
                        <a:buChar char="•"/>
                      </a:pPr>
                      <a:r>
                        <a:rPr lang="en-US" sz="1000" b="1" u="sng" dirty="0" err="1" smtClean="0"/>
                        <a:t>Localocracy</a:t>
                      </a:r>
                      <a:r>
                        <a:rPr lang="en-US" sz="1000" dirty="0" smtClean="0"/>
                        <a:t>: Boston,</a:t>
                      </a:r>
                      <a:r>
                        <a:rPr lang="en-US" sz="1000" baseline="0" dirty="0" smtClean="0"/>
                        <a:t> MA</a:t>
                      </a:r>
                    </a:p>
                    <a:p>
                      <a:pPr marL="171450" indent="-171450">
                        <a:buFont typeface="Arial"/>
                        <a:buChar char="•"/>
                      </a:pPr>
                      <a:r>
                        <a:rPr lang="en-US" sz="1000" b="1" u="sng" dirty="0" err="1" smtClean="0"/>
                        <a:t>Tidepools</a:t>
                      </a:r>
                      <a:r>
                        <a:rPr lang="en-US" sz="1000" dirty="0" smtClean="0"/>
                        <a:t>: New York City, NY;</a:t>
                      </a:r>
                      <a:r>
                        <a:rPr lang="en-US" sz="1000" baseline="0" dirty="0" smtClean="0"/>
                        <a:t> </a:t>
                      </a:r>
                      <a:r>
                        <a:rPr lang="en-US" sz="1000" dirty="0" smtClean="0"/>
                        <a:t>Boston, MA</a:t>
                      </a:r>
                    </a:p>
                    <a:p>
                      <a:pPr marL="171450" indent="-171450">
                        <a:buFont typeface="Arial"/>
                        <a:buChar char="•"/>
                      </a:pPr>
                      <a:r>
                        <a:rPr lang="en-US" sz="1000" b="1" u="sng" dirty="0" err="1" smtClean="0"/>
                        <a:t>Zilino</a:t>
                      </a:r>
                      <a:r>
                        <a:rPr lang="en-US" sz="1000" dirty="0" smtClean="0"/>
                        <a:t>: San Jose, CA</a:t>
                      </a:r>
                    </a:p>
                  </a:txBody>
                  <a:tcPr/>
                </a:tc>
              </a:tr>
              <a:tr h="619435">
                <a:tc>
                  <a:txBody>
                    <a:bodyPr/>
                    <a:lstStyle/>
                    <a:p>
                      <a:r>
                        <a:rPr lang="en-US" sz="1000" dirty="0" smtClean="0"/>
                        <a:t>Petitions</a:t>
                      </a:r>
                      <a:r>
                        <a:rPr lang="en-US" sz="1000" baseline="0" dirty="0" smtClean="0"/>
                        <a:t> are often required to move city councils one way or the other.  How are people organizing these online to persuade government action?</a:t>
                      </a:r>
                      <a:endParaRPr lang="en-US" sz="1000" dirty="0"/>
                    </a:p>
                  </a:txBody>
                  <a:tcPr/>
                </a:tc>
                <a:tc>
                  <a:txBody>
                    <a:bodyPr/>
                    <a:lstStyle/>
                    <a:p>
                      <a:r>
                        <a:rPr lang="en-US" sz="1000" dirty="0" smtClean="0"/>
                        <a:t>Community Organizing</a:t>
                      </a:r>
                      <a:endParaRPr lang="en-US" sz="1000" dirty="0"/>
                    </a:p>
                  </a:txBody>
                  <a:tcPr/>
                </a:tc>
                <a:tc>
                  <a:txBody>
                    <a:bodyPr/>
                    <a:lstStyle/>
                    <a:p>
                      <a:r>
                        <a:rPr lang="en-US" sz="1000" dirty="0" smtClean="0"/>
                        <a:t>Petition</a:t>
                      </a:r>
                      <a:endParaRPr lang="en-US" sz="1000" dirty="0"/>
                    </a:p>
                  </a:txBody>
                  <a:tcPr/>
                </a:tc>
                <a:tc>
                  <a:txBody>
                    <a:bodyPr/>
                    <a:lstStyle/>
                    <a:p>
                      <a:pPr marL="171450" indent="-171450">
                        <a:buFont typeface="Arial"/>
                        <a:buChar char="•"/>
                      </a:pPr>
                      <a:r>
                        <a:rPr lang="en-US" sz="1000" b="1" u="sng" dirty="0" err="1" smtClean="0"/>
                        <a:t>change.org</a:t>
                      </a:r>
                      <a:r>
                        <a:rPr lang="en-US" sz="1000" dirty="0" smtClean="0"/>
                        <a:t>: individual</a:t>
                      </a:r>
                      <a:r>
                        <a:rPr lang="en-US" sz="1000" baseline="0" dirty="0" smtClean="0"/>
                        <a:t> users, no city clients</a:t>
                      </a:r>
                    </a:p>
                  </a:txBody>
                  <a:tcPr/>
                </a:tc>
              </a:tr>
              <a:tr h="619435">
                <a:tc>
                  <a:txBody>
                    <a:bodyPr/>
                    <a:lstStyle/>
                    <a:p>
                      <a:r>
                        <a:rPr lang="en-US" sz="1000" dirty="0" smtClean="0"/>
                        <a:t>Disasters happen</a:t>
                      </a:r>
                      <a:r>
                        <a:rPr lang="en-US" sz="1000" baseline="0" dirty="0" smtClean="0"/>
                        <a:t> increasingly in the face of climate change.  What tools are available for community preparedness or recovery?</a:t>
                      </a:r>
                      <a:endParaRPr lang="en-US" sz="1000" dirty="0"/>
                    </a:p>
                  </a:txBody>
                  <a:tcPr/>
                </a:tc>
                <a:tc>
                  <a:txBody>
                    <a:bodyPr/>
                    <a:lstStyle/>
                    <a:p>
                      <a:r>
                        <a:rPr lang="en-US" sz="1000" dirty="0" smtClean="0"/>
                        <a:t>Community Organizing</a:t>
                      </a:r>
                      <a:endParaRPr lang="en-US" sz="1000" dirty="0"/>
                    </a:p>
                  </a:txBody>
                  <a:tcPr/>
                </a:tc>
                <a:tc>
                  <a:txBody>
                    <a:bodyPr/>
                    <a:lstStyle/>
                    <a:p>
                      <a:r>
                        <a:rPr lang="en-US" sz="1000" dirty="0" smtClean="0"/>
                        <a:t>Disaster</a:t>
                      </a:r>
                      <a:r>
                        <a:rPr lang="en-US" sz="1000" baseline="0" dirty="0" smtClean="0"/>
                        <a:t> Preparedness</a:t>
                      </a:r>
                      <a:endParaRPr lang="en-US" sz="1000" dirty="0"/>
                    </a:p>
                  </a:txBody>
                  <a:tcPr/>
                </a:tc>
                <a:tc>
                  <a:txBody>
                    <a:bodyPr/>
                    <a:lstStyle/>
                    <a:p>
                      <a:pPr marL="171450" indent="-171450">
                        <a:buFont typeface="Arial"/>
                        <a:buChar char="•"/>
                      </a:pPr>
                      <a:r>
                        <a:rPr lang="en-US" sz="1000" b="1" u="sng" baseline="0" dirty="0" smtClean="0"/>
                        <a:t>Recovers</a:t>
                      </a:r>
                      <a:r>
                        <a:rPr lang="en-US" sz="1000" baseline="0" dirty="0" smtClean="0"/>
                        <a:t>: Boston, MA</a:t>
                      </a:r>
                    </a:p>
                  </a:txBody>
                  <a:tcPr/>
                </a:tc>
              </a:tr>
            </a:tbl>
          </a:graphicData>
        </a:graphic>
      </p:graphicFrame>
    </p:spTree>
    <p:extLst>
      <p:ext uri="{BB962C8B-B14F-4D97-AF65-F5344CB8AC3E}">
        <p14:creationId xmlns:p14="http://schemas.microsoft.com/office/powerpoint/2010/main" val="20516468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30396" y="71249"/>
            <a:ext cx="4800600" cy="589022"/>
          </a:xfrm>
        </p:spPr>
        <p:txBody>
          <a:bodyPr/>
          <a:lstStyle/>
          <a:p>
            <a:r>
              <a:rPr lang="en-US" dirty="0" smtClean="0"/>
              <a:t>Transportation</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22</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3001646591"/>
              </p:ext>
            </p:extLst>
          </p:nvPr>
        </p:nvGraphicFramePr>
        <p:xfrm>
          <a:off x="103249" y="660271"/>
          <a:ext cx="8941373" cy="6184237"/>
        </p:xfrm>
        <a:graphic>
          <a:graphicData uri="http://schemas.openxmlformats.org/drawingml/2006/table">
            <a:tbl>
              <a:tblPr firstRow="1" bandRow="1">
                <a:tableStyleId>{5C22544A-7EE6-4342-B048-85BDC9FD1C3A}</a:tableStyleId>
              </a:tblPr>
              <a:tblGrid>
                <a:gridCol w="4269207"/>
                <a:gridCol w="1118586"/>
                <a:gridCol w="859683"/>
                <a:gridCol w="2693897"/>
              </a:tblGrid>
              <a:tr h="475416">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pPr marL="0" indent="0">
                        <a:buFont typeface="Arial"/>
                        <a:buNone/>
                      </a:pPr>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577501">
                <a:tc>
                  <a:txBody>
                    <a:bodyPr/>
                    <a:lstStyle/>
                    <a:p>
                      <a:r>
                        <a:rPr lang="en-US" sz="1000" dirty="0" smtClean="0"/>
                        <a:t>EV</a:t>
                      </a:r>
                      <a:r>
                        <a:rPr lang="en-US" sz="1000" baseline="0" dirty="0" smtClean="0"/>
                        <a:t> use isn’t as high as desired. </a:t>
                      </a:r>
                      <a:r>
                        <a:rPr lang="en-US" sz="1000" dirty="0" smtClean="0"/>
                        <a:t>How do</a:t>
                      </a:r>
                      <a:r>
                        <a:rPr lang="en-US" sz="1000" baseline="0" dirty="0" smtClean="0"/>
                        <a:t> I promote EV’s to expand EV drivers from the early adoption phase?</a:t>
                      </a:r>
                      <a:endParaRPr lang="en-US" sz="1000" dirty="0"/>
                    </a:p>
                  </a:txBody>
                  <a:tcPr/>
                </a:tc>
                <a:tc>
                  <a:txBody>
                    <a:bodyPr/>
                    <a:lstStyle/>
                    <a:p>
                      <a:r>
                        <a:rPr lang="en-US" sz="1000" dirty="0" smtClean="0"/>
                        <a:t>Collaborative Consumption</a:t>
                      </a:r>
                      <a:endParaRPr lang="en-US" sz="1000" dirty="0"/>
                    </a:p>
                  </a:txBody>
                  <a:tcPr/>
                </a:tc>
                <a:tc>
                  <a:txBody>
                    <a:bodyPr/>
                    <a:lstStyle/>
                    <a:p>
                      <a:r>
                        <a:rPr lang="en-US" sz="1000" dirty="0" smtClean="0"/>
                        <a:t>Electric Vehicles</a:t>
                      </a:r>
                      <a:endParaRPr lang="en-US" sz="1000" dirty="0"/>
                    </a:p>
                  </a:txBody>
                  <a:tcPr/>
                </a:tc>
                <a:tc>
                  <a:txBody>
                    <a:bodyPr/>
                    <a:lstStyle/>
                    <a:p>
                      <a:pPr marL="171450" indent="-171450">
                        <a:buFont typeface="Arial"/>
                        <a:buChar char="•"/>
                      </a:pPr>
                      <a:r>
                        <a:rPr lang="en-US" sz="1000" b="1" u="sng" dirty="0" err="1" smtClean="0"/>
                        <a:t>PlugShare</a:t>
                      </a:r>
                      <a:r>
                        <a:rPr lang="en-US" sz="1000" dirty="0" smtClean="0"/>
                        <a:t>:</a:t>
                      </a:r>
                      <a:r>
                        <a:rPr lang="en-US" sz="1000" baseline="0" dirty="0" smtClean="0"/>
                        <a:t> used by EV owners to find open public or private charging stations anywhere, in any area</a:t>
                      </a:r>
                      <a:endParaRPr lang="en-US" sz="1000" dirty="0"/>
                    </a:p>
                  </a:txBody>
                  <a:tcPr/>
                </a:tc>
              </a:tr>
              <a:tr h="560939">
                <a:tc>
                  <a:txBody>
                    <a:bodyPr/>
                    <a:lstStyle/>
                    <a:p>
                      <a:r>
                        <a:rPr lang="en-US" sz="1000" dirty="0" smtClean="0"/>
                        <a:t>People</a:t>
                      </a:r>
                      <a:r>
                        <a:rPr lang="en-US" sz="1000" baseline="0" dirty="0" smtClean="0"/>
                        <a:t> circle downtown looking for parking.  How can I reduce their trip time and so reduce their vehicle emissions?</a:t>
                      </a:r>
                      <a:endParaRPr lang="en-US" sz="1000" dirty="0"/>
                    </a:p>
                  </a:txBody>
                  <a:tcPr/>
                </a:tc>
                <a:tc>
                  <a:txBody>
                    <a:bodyPr/>
                    <a:lstStyle/>
                    <a:p>
                      <a:r>
                        <a:rPr lang="en-US" sz="1000" dirty="0" smtClean="0"/>
                        <a:t>Government Data</a:t>
                      </a:r>
                      <a:endParaRPr lang="en-US" sz="1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Parking</a:t>
                      </a:r>
                    </a:p>
                    <a:p>
                      <a:endParaRPr lang="en-US" sz="1000" dirty="0"/>
                    </a:p>
                  </a:txBody>
                  <a:tcPr/>
                </a:tc>
                <a:tc>
                  <a:txBody>
                    <a:bodyPr/>
                    <a:lstStyle/>
                    <a:p>
                      <a:pPr marL="171450" indent="-171450">
                        <a:buFont typeface="Arial"/>
                        <a:buChar char="•"/>
                      </a:pPr>
                      <a:r>
                        <a:rPr lang="en-US" sz="1000" b="1" u="sng" dirty="0" err="1" smtClean="0"/>
                        <a:t>ParkMe</a:t>
                      </a:r>
                      <a:r>
                        <a:rPr lang="en-US" sz="1000" dirty="0" smtClean="0"/>
                        <a:t>:</a:t>
                      </a:r>
                      <a:r>
                        <a:rPr lang="en-US" sz="1000" baseline="0" dirty="0" smtClean="0"/>
                        <a:t> New York. NY; Los Angeles, CA; Washington, D.C.; Austin, TX</a:t>
                      </a:r>
                      <a:endParaRPr lang="en-US" sz="1000" dirty="0"/>
                    </a:p>
                  </a:txBody>
                  <a:tcPr/>
                </a:tc>
              </a:tr>
              <a:tr h="2066428">
                <a:tc>
                  <a:txBody>
                    <a:bodyPr/>
                    <a:lstStyle/>
                    <a:p>
                      <a:r>
                        <a:rPr lang="en-US" sz="1000" dirty="0" smtClean="0"/>
                        <a:t>I want to reduce single</a:t>
                      </a:r>
                      <a:r>
                        <a:rPr lang="en-US" sz="1000" baseline="0" dirty="0" smtClean="0"/>
                        <a:t> rider car trips.  What resources are there to promote ridesharing in my community so carbon emissions from transportation can be reduced?</a:t>
                      </a:r>
                      <a:endParaRPr lang="en-US" sz="1000" dirty="0"/>
                    </a:p>
                  </a:txBody>
                  <a:tcPr/>
                </a:tc>
                <a:tc>
                  <a:txBody>
                    <a:bodyPr/>
                    <a:lstStyle/>
                    <a:p>
                      <a:r>
                        <a:rPr lang="en-US" sz="1000" dirty="0" smtClean="0"/>
                        <a:t>Collaborative Consumption</a:t>
                      </a:r>
                      <a:endParaRPr lang="en-US" sz="1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Ride Sharing</a:t>
                      </a:r>
                    </a:p>
                    <a:p>
                      <a:endParaRPr lang="en-US" sz="1000" dirty="0"/>
                    </a:p>
                  </a:txBody>
                  <a:tcPr/>
                </a:tc>
                <a:tc>
                  <a:txBody>
                    <a:bodyPr/>
                    <a:lstStyle/>
                    <a:p>
                      <a:pPr marL="171450" indent="-171450">
                        <a:buFont typeface="Arial"/>
                        <a:buChar char="•"/>
                      </a:pPr>
                      <a:r>
                        <a:rPr lang="en-US" sz="1000" b="1" u="sng" dirty="0" err="1" smtClean="0"/>
                        <a:t>Carma</a:t>
                      </a:r>
                      <a:r>
                        <a:rPr lang="en-US" sz="1000" dirty="0" smtClean="0"/>
                        <a:t>: can be used</a:t>
                      </a:r>
                      <a:r>
                        <a:rPr lang="en-US" sz="1000" baseline="0" dirty="0" smtClean="0"/>
                        <a:t> in any city</a:t>
                      </a:r>
                    </a:p>
                    <a:p>
                      <a:pPr marL="171450" indent="-171450">
                        <a:buFont typeface="Arial"/>
                        <a:buChar char="•"/>
                      </a:pPr>
                      <a:r>
                        <a:rPr lang="en-US" sz="1000" b="1" u="sng" dirty="0" err="1" smtClean="0"/>
                        <a:t>Getaround</a:t>
                      </a:r>
                      <a:r>
                        <a:rPr lang="en-US" sz="1000" b="0" u="none" dirty="0" smtClean="0"/>
                        <a:t>: </a:t>
                      </a:r>
                      <a:r>
                        <a:rPr lang="en-US" sz="1000" dirty="0" smtClean="0"/>
                        <a:t>San Francisco, Portland, Chicago, Austin, San Diego</a:t>
                      </a:r>
                    </a:p>
                    <a:p>
                      <a:pPr marL="171450" indent="-171450">
                        <a:buFont typeface="Arial"/>
                        <a:buChar char="•"/>
                      </a:pPr>
                      <a:r>
                        <a:rPr lang="en-US" sz="1000" b="1" u="sng" dirty="0" err="1" smtClean="0"/>
                        <a:t>Lyft</a:t>
                      </a:r>
                      <a:r>
                        <a:rPr lang="en-US" sz="1000" b="1" u="sng" dirty="0" smtClean="0"/>
                        <a:t>:</a:t>
                      </a:r>
                      <a:r>
                        <a:rPr lang="en-US" sz="1000" dirty="0" smtClean="0"/>
                        <a:t> Washington, DC;</a:t>
                      </a:r>
                      <a:r>
                        <a:rPr lang="en-US" sz="1000" baseline="0" dirty="0" smtClean="0"/>
                        <a:t> </a:t>
                      </a:r>
                      <a:r>
                        <a:rPr lang="en-US" sz="1000" dirty="0" smtClean="0"/>
                        <a:t>Los Angeles, CA; San Francisco, CA; Phoenix, AZ; Tucson, AZ; Lexington, KY; Chicago, IL; Denver, CO; Atlanta, GA; New York, NY; Seattle, WA</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smtClean="0"/>
                        <a:t>Uber</a:t>
                      </a:r>
                      <a:r>
                        <a:rPr lang="en-US" sz="1000" dirty="0" smtClean="0"/>
                        <a:t>: San Francisco,</a:t>
                      </a:r>
                      <a:r>
                        <a:rPr lang="en-US" sz="1000" baseline="0" dirty="0" smtClean="0"/>
                        <a:t> CA, and most major cities</a:t>
                      </a:r>
                      <a:endParaRPr lang="en-US" sz="1000" dirty="0" smtClean="0"/>
                    </a:p>
                    <a:p>
                      <a:pPr marL="171450" indent="-171450">
                        <a:buFont typeface="Arial"/>
                        <a:buChar char="•"/>
                      </a:pPr>
                      <a:r>
                        <a:rPr lang="en-US" sz="1000" b="1" u="sng" dirty="0" err="1" smtClean="0"/>
                        <a:t>RelayRides</a:t>
                      </a:r>
                      <a:r>
                        <a:rPr lang="en-US" sz="1000" dirty="0" smtClean="0"/>
                        <a:t>: All major cities except</a:t>
                      </a:r>
                      <a:r>
                        <a:rPr lang="en-US" sz="1000" baseline="0" dirty="0" smtClean="0"/>
                        <a:t> NYC</a:t>
                      </a:r>
                    </a:p>
                    <a:p>
                      <a:pPr marL="171450" indent="-171450">
                        <a:buFont typeface="Arial"/>
                        <a:buChar char="•"/>
                      </a:pPr>
                      <a:r>
                        <a:rPr lang="en-US" sz="1000" b="1" u="sng" dirty="0" smtClean="0"/>
                        <a:t>Sidecar</a:t>
                      </a:r>
                      <a:r>
                        <a:rPr lang="en-US" sz="1000" b="0" u="none" dirty="0" smtClean="0"/>
                        <a:t>:</a:t>
                      </a:r>
                      <a:r>
                        <a:rPr lang="en-US" sz="1000" dirty="0" smtClean="0"/>
                        <a:t> San Francisco, CA;</a:t>
                      </a:r>
                      <a:r>
                        <a:rPr lang="en-US" sz="1000" baseline="0" dirty="0" smtClean="0"/>
                        <a:t> </a:t>
                      </a:r>
                      <a:r>
                        <a:rPr lang="en-US" sz="1000" dirty="0" smtClean="0"/>
                        <a:t>Los Angeles, CA; Long Beach, CA; San Diego, CA; Seattle, WA; Chicago, IL; Charlotte, NC;</a:t>
                      </a:r>
                      <a:r>
                        <a:rPr lang="en-US" sz="1000" baseline="0" dirty="0" smtClean="0"/>
                        <a:t> </a:t>
                      </a:r>
                      <a:r>
                        <a:rPr lang="en-US" sz="1000" dirty="0" smtClean="0"/>
                        <a:t>Boston, MA; Washington, D.C.</a:t>
                      </a:r>
                    </a:p>
                  </a:txBody>
                  <a:tcPr/>
                </a:tc>
              </a:tr>
              <a:tr h="577501">
                <a:tc>
                  <a:txBody>
                    <a:bodyPr/>
                    <a:lstStyle/>
                    <a:p>
                      <a:r>
                        <a:rPr lang="en-US" sz="1000" dirty="0" smtClean="0"/>
                        <a:t>My Mayor wants all taxis to be summoned</a:t>
                      </a:r>
                      <a:r>
                        <a:rPr lang="en-US" sz="1000" baseline="0" dirty="0" smtClean="0"/>
                        <a:t> the same way.  Who is standardizing this process so tourists and residents have an easier time getting around?</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Taxi Services</a:t>
                      </a:r>
                      <a:endParaRPr lang="en-US" sz="1000" dirty="0"/>
                    </a:p>
                  </a:txBody>
                  <a:tcPr/>
                </a:tc>
                <a:tc>
                  <a:txBody>
                    <a:bodyPr/>
                    <a:lstStyle/>
                    <a:p>
                      <a:pPr marL="171450" indent="-171450">
                        <a:buFont typeface="Arial"/>
                        <a:buChar char="•"/>
                      </a:pPr>
                      <a:r>
                        <a:rPr lang="en-US" sz="1000" b="1" u="sng" dirty="0" smtClean="0"/>
                        <a:t>One City One Taxi</a:t>
                      </a:r>
                      <a:r>
                        <a:rPr lang="en-US" sz="1000" b="0" u="none" dirty="0" smtClean="0"/>
                        <a:t>: </a:t>
                      </a:r>
                      <a:r>
                        <a:rPr lang="en-US" sz="1000" dirty="0" smtClean="0"/>
                        <a:t>Washington, D.C.</a:t>
                      </a:r>
                    </a:p>
                  </a:txBody>
                  <a:tcPr/>
                </a:tc>
              </a:tr>
              <a:tr h="577501">
                <a:tc>
                  <a:txBody>
                    <a:bodyPr/>
                    <a:lstStyle/>
                    <a:p>
                      <a:r>
                        <a:rPr lang="en-US" sz="1000" dirty="0" smtClean="0"/>
                        <a:t>Transportation planning is hard</a:t>
                      </a:r>
                      <a:r>
                        <a:rPr lang="en-US" sz="1000" baseline="0" dirty="0" smtClean="0"/>
                        <a:t> in an already built environment. What can I use so people can visualize the realities of the situation and help with realistic solutions?</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Planning</a:t>
                      </a:r>
                      <a:endParaRPr lang="en-US" sz="1000" dirty="0"/>
                    </a:p>
                  </a:txBody>
                  <a:tcPr/>
                </a:tc>
                <a:tc>
                  <a:txBody>
                    <a:bodyPr/>
                    <a:lstStyle/>
                    <a:p>
                      <a:pPr marL="171450" indent="-171450">
                        <a:buFont typeface="Arial"/>
                        <a:buChar char="•"/>
                      </a:pPr>
                      <a:r>
                        <a:rPr lang="en-US" sz="1000" b="1" u="sng" dirty="0" err="1" smtClean="0"/>
                        <a:t>TransportAPI</a:t>
                      </a:r>
                      <a:r>
                        <a:rPr lang="en-US" sz="1000" dirty="0" smtClean="0"/>
                        <a:t>: London, UK</a:t>
                      </a:r>
                    </a:p>
                    <a:p>
                      <a:pPr marL="171450" indent="-171450">
                        <a:buFont typeface="Arial"/>
                        <a:buChar char="•"/>
                      </a:pPr>
                      <a:r>
                        <a:rPr lang="en-US" sz="1000" b="1" u="sng" dirty="0" err="1" smtClean="0"/>
                        <a:t>Waze</a:t>
                      </a:r>
                      <a:r>
                        <a:rPr lang="en-US" sz="1000" dirty="0" smtClean="0"/>
                        <a:t>: used in most major cities by community</a:t>
                      </a:r>
                      <a:r>
                        <a:rPr lang="en-US" sz="1000" baseline="0" dirty="0" smtClean="0"/>
                        <a:t> members</a:t>
                      </a:r>
                    </a:p>
                    <a:p>
                      <a:pPr marL="171450" indent="-171450">
                        <a:buFont typeface="Arial"/>
                        <a:buChar char="•"/>
                      </a:pPr>
                      <a:r>
                        <a:rPr lang="en-US" sz="1000" b="1" u="sng" baseline="0" dirty="0" err="1" smtClean="0"/>
                        <a:t>Transmix</a:t>
                      </a:r>
                      <a:r>
                        <a:rPr lang="en-US" sz="1000" u="sng" baseline="0" dirty="0" smtClean="0"/>
                        <a:t>: </a:t>
                      </a:r>
                      <a:r>
                        <a:rPr lang="en-US" sz="1000" baseline="0" dirty="0" smtClean="0"/>
                        <a:t>Seattle, WA</a:t>
                      </a:r>
                    </a:p>
                    <a:p>
                      <a:pPr marL="171450" indent="-171450">
                        <a:buFont typeface="Arial"/>
                        <a:buChar char="•"/>
                      </a:pPr>
                      <a:r>
                        <a:rPr lang="en-US" sz="1000" b="1" u="sng" baseline="0" dirty="0" err="1" smtClean="0"/>
                        <a:t>Transitlabs</a:t>
                      </a:r>
                      <a:r>
                        <a:rPr lang="en-US" sz="1000" baseline="0" dirty="0" smtClean="0"/>
                        <a:t>: GA DOT</a:t>
                      </a:r>
                    </a:p>
                    <a:p>
                      <a:pPr marL="171450" indent="-171450">
                        <a:buFont typeface="Arial"/>
                        <a:buChar char="•"/>
                      </a:pPr>
                      <a:r>
                        <a:rPr lang="en-US" sz="1000" b="1" u="sng" baseline="0" dirty="0" smtClean="0"/>
                        <a:t>Transit Screen</a:t>
                      </a:r>
                      <a:r>
                        <a:rPr lang="en-US" sz="1000" baseline="0" dirty="0" smtClean="0"/>
                        <a:t>: Washington, D.C.; San Francisco, CA</a:t>
                      </a:r>
                    </a:p>
                    <a:p>
                      <a:pPr marL="171450" indent="-171450">
                        <a:buFont typeface="Arial"/>
                        <a:buChar char="•"/>
                      </a:pPr>
                      <a:r>
                        <a:rPr lang="en-US" sz="1000" b="1" u="sng" baseline="0" dirty="0" err="1" smtClean="0"/>
                        <a:t>TransitApp</a:t>
                      </a:r>
                      <a:r>
                        <a:rPr lang="en-US" sz="1000" baseline="0" dirty="0" smtClean="0"/>
                        <a:t>: Ann Arbor, MI, Atlanta, GA</a:t>
                      </a:r>
                      <a:endParaRPr lang="en-US" sz="1000" dirty="0"/>
                    </a:p>
                  </a:txBody>
                  <a:tcPr/>
                </a:tc>
              </a:tr>
            </a:tbl>
          </a:graphicData>
        </a:graphic>
      </p:graphicFrame>
    </p:spTree>
    <p:extLst>
      <p:ext uri="{BB962C8B-B14F-4D97-AF65-F5344CB8AC3E}">
        <p14:creationId xmlns:p14="http://schemas.microsoft.com/office/powerpoint/2010/main" val="30026014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30396" y="436374"/>
            <a:ext cx="4800600" cy="589022"/>
          </a:xfrm>
        </p:spPr>
        <p:txBody>
          <a:bodyPr/>
          <a:lstStyle/>
          <a:p>
            <a:r>
              <a:rPr lang="en-US" dirty="0" smtClean="0"/>
              <a:t>Energy </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23</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1715230304"/>
              </p:ext>
            </p:extLst>
          </p:nvPr>
        </p:nvGraphicFramePr>
        <p:xfrm>
          <a:off x="650469" y="1858396"/>
          <a:ext cx="7836608" cy="2683848"/>
        </p:xfrm>
        <a:graphic>
          <a:graphicData uri="http://schemas.openxmlformats.org/drawingml/2006/table">
            <a:tbl>
              <a:tblPr firstRow="1" bandRow="1">
                <a:tableStyleId>{5C22544A-7EE6-4342-B048-85BDC9FD1C3A}</a:tableStyleId>
              </a:tblPr>
              <a:tblGrid>
                <a:gridCol w="3741719"/>
                <a:gridCol w="980377"/>
                <a:gridCol w="852212"/>
                <a:gridCol w="2262300"/>
              </a:tblGrid>
              <a:tr h="754691">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pPr marL="0" indent="0">
                        <a:buFont typeface="Arial"/>
                        <a:buNone/>
                      </a:pPr>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1175977">
                <a:tc>
                  <a:txBody>
                    <a:bodyPr/>
                    <a:lstStyle/>
                    <a:p>
                      <a:r>
                        <a:rPr lang="en-US" sz="1000" dirty="0" smtClean="0"/>
                        <a:t>I want to reduce residential energy consumption</a:t>
                      </a:r>
                      <a:r>
                        <a:rPr lang="en-US" sz="1000" baseline="0" dirty="0" smtClean="0"/>
                        <a:t>.  What resources are there to promote this in my community so carbon emissions from residential energy use can be reduced?</a:t>
                      </a:r>
                      <a:endParaRPr lang="en-US" sz="1000" dirty="0"/>
                    </a:p>
                  </a:txBody>
                  <a:tcPr/>
                </a:tc>
                <a:tc>
                  <a:txBody>
                    <a:bodyPr/>
                    <a:lstStyle/>
                    <a:p>
                      <a:r>
                        <a:rPr lang="en-US" sz="1000" dirty="0" smtClean="0"/>
                        <a:t>Collaborative Consumption</a:t>
                      </a:r>
                      <a:endParaRPr lang="en-US" sz="1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Energy Consumption Reduction</a:t>
                      </a:r>
                    </a:p>
                    <a:p>
                      <a:endParaRPr lang="en-US" sz="1000" dirty="0"/>
                    </a:p>
                  </a:txBody>
                  <a:tcPr/>
                </a:tc>
                <a:tc>
                  <a:txBody>
                    <a:bodyPr/>
                    <a:lstStyle/>
                    <a:p>
                      <a:pPr marL="171450" indent="-171450">
                        <a:buFont typeface="Arial"/>
                        <a:buChar char="•"/>
                      </a:pPr>
                      <a:r>
                        <a:rPr lang="en-US" sz="1000" b="1" u="sng" dirty="0" smtClean="0">
                          <a:solidFill>
                            <a:prstClr val="black"/>
                          </a:solidFill>
                          <a:latin typeface="Helvetica"/>
                        </a:rPr>
                        <a:t>Nest thermostat</a:t>
                      </a:r>
                      <a:r>
                        <a:rPr lang="en-US" sz="1000" dirty="0" smtClean="0">
                          <a:solidFill>
                            <a:prstClr val="black"/>
                          </a:solidFill>
                          <a:latin typeface="Helvetica"/>
                        </a:rPr>
                        <a:t>: Available at Best Buy</a:t>
                      </a:r>
                      <a:r>
                        <a:rPr lang="en-US" sz="1000" baseline="0" dirty="0" smtClean="0">
                          <a:solidFill>
                            <a:prstClr val="black"/>
                          </a:solidFill>
                          <a:latin typeface="Helvetica"/>
                        </a:rPr>
                        <a:t> to any consumer</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baseline="0" dirty="0" err="1" smtClean="0">
                          <a:solidFill>
                            <a:prstClr val="black"/>
                          </a:solidFill>
                          <a:latin typeface="Helvetica"/>
                        </a:rPr>
                        <a:t>PowerHouse</a:t>
                      </a:r>
                      <a:r>
                        <a:rPr lang="en-US" sz="1000" baseline="0" dirty="0" smtClean="0">
                          <a:solidFill>
                            <a:prstClr val="black"/>
                          </a:solidFill>
                          <a:latin typeface="Helvetica"/>
                        </a:rPr>
                        <a:t>: </a:t>
                      </a:r>
                      <a:r>
                        <a:rPr lang="en-US" sz="1000" dirty="0" smtClean="0">
                          <a:solidFill>
                            <a:prstClr val="black"/>
                          </a:solidFill>
                          <a:latin typeface="Helvetica"/>
                        </a:rPr>
                        <a:t>Available </a:t>
                      </a:r>
                      <a:r>
                        <a:rPr lang="en-US" sz="1000" baseline="0" dirty="0" smtClean="0">
                          <a:solidFill>
                            <a:prstClr val="black"/>
                          </a:solidFill>
                          <a:latin typeface="Helvetica"/>
                        </a:rPr>
                        <a:t>to any consumer(Sanford developed, DOE funded).</a:t>
                      </a:r>
                    </a:p>
                    <a:p>
                      <a:pPr marL="171450" indent="-171450">
                        <a:buFont typeface="Arial"/>
                        <a:buChar char="•"/>
                      </a:pPr>
                      <a:endParaRPr lang="en-US" sz="1000" dirty="0" smtClean="0"/>
                    </a:p>
                  </a:txBody>
                  <a:tcPr/>
                </a:tc>
              </a:tr>
              <a:tr h="753180">
                <a:tc>
                  <a:txBody>
                    <a:bodyPr/>
                    <a:lstStyle/>
                    <a:p>
                      <a:r>
                        <a:rPr lang="en-US" sz="1000" dirty="0" smtClean="0"/>
                        <a:t>I want</a:t>
                      </a:r>
                      <a:r>
                        <a:rPr lang="en-US" sz="1000" baseline="0" dirty="0" smtClean="0"/>
                        <a:t> to engage rental residents in recycling. What should I do to motivate building owners to offer recycling?</a:t>
                      </a:r>
                      <a:endParaRPr lang="en-US" sz="1000" dirty="0"/>
                    </a:p>
                  </a:txBody>
                  <a:tcPr/>
                </a:tc>
                <a:tc>
                  <a:txBody>
                    <a:bodyPr/>
                    <a:lstStyle/>
                    <a:p>
                      <a:r>
                        <a:rPr lang="en-US" sz="1000" dirty="0" smtClean="0"/>
                        <a:t>Collaborative Consumption</a:t>
                      </a:r>
                      <a:endParaRPr lang="en-US" sz="1000" dirty="0"/>
                    </a:p>
                  </a:txBody>
                  <a:tcPr/>
                </a:tc>
                <a:tc>
                  <a:txBody>
                    <a:bodyPr/>
                    <a:lstStyle/>
                    <a:p>
                      <a:r>
                        <a:rPr lang="en-US" sz="1000" dirty="0" smtClean="0"/>
                        <a:t>Waste Reduction</a:t>
                      </a:r>
                      <a:endParaRPr lang="en-US" sz="1000" dirty="0"/>
                    </a:p>
                  </a:txBody>
                  <a:tcPr/>
                </a:tc>
                <a:tc>
                  <a:txBody>
                    <a:bodyPr/>
                    <a:lstStyle/>
                    <a:p>
                      <a:pPr marL="171450" indent="-171450">
                        <a:buFont typeface="Arial"/>
                        <a:buChar char="•"/>
                      </a:pPr>
                      <a:r>
                        <a:rPr lang="en-US" sz="1000" b="1" u="sng" dirty="0" err="1" smtClean="0"/>
                        <a:t>MyBuildingDoesntRecycle.org</a:t>
                      </a:r>
                      <a:r>
                        <a:rPr lang="en-US" sz="1000" dirty="0" smtClean="0"/>
                        <a:t>:</a:t>
                      </a:r>
                      <a:r>
                        <a:rPr lang="en-US" sz="1000" baseline="0" dirty="0" smtClean="0"/>
                        <a:t> Chicago, IL</a:t>
                      </a:r>
                      <a:endParaRPr lang="en-US" sz="1000" dirty="0" smtClean="0"/>
                    </a:p>
                  </a:txBody>
                  <a:tcPr/>
                </a:tc>
              </a:tr>
            </a:tbl>
          </a:graphicData>
        </a:graphic>
      </p:graphicFrame>
    </p:spTree>
    <p:extLst>
      <p:ext uri="{BB962C8B-B14F-4D97-AF65-F5344CB8AC3E}">
        <p14:creationId xmlns:p14="http://schemas.microsoft.com/office/powerpoint/2010/main" val="25301887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74" y="117709"/>
            <a:ext cx="7495886" cy="496102"/>
          </a:xfrm>
        </p:spPr>
        <p:txBody>
          <a:bodyPr/>
          <a:lstStyle/>
          <a:p>
            <a:r>
              <a:rPr lang="en-US" dirty="0" smtClean="0"/>
              <a:t>Differentiation: Smart Cities and Civic Tech</a:t>
            </a:r>
            <a:endParaRPr lang="en-US" dirty="0"/>
          </a:p>
        </p:txBody>
      </p:sp>
      <p:sp>
        <p:nvSpPr>
          <p:cNvPr id="3" name="Date Placeholder 2"/>
          <p:cNvSpPr>
            <a:spLocks noGrp="1"/>
          </p:cNvSpPr>
          <p:nvPr>
            <p:ph type="dt" sz="half" idx="10"/>
          </p:nvPr>
        </p:nvSpPr>
        <p:spPr/>
        <p:txBody>
          <a:bodyPr/>
          <a:lstStyle/>
          <a:p>
            <a:fld id="{45EB9C9D-64A6-B848-9726-6D91AC51367E}"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24</a:t>
            </a:fld>
            <a:endParaRPr lang="en-US"/>
          </a:p>
        </p:txBody>
      </p:sp>
      <p:sp>
        <p:nvSpPr>
          <p:cNvPr id="7" name="Content Placeholder 6"/>
          <p:cNvSpPr>
            <a:spLocks noGrp="1"/>
          </p:cNvSpPr>
          <p:nvPr>
            <p:ph idx="4294967295"/>
          </p:nvPr>
        </p:nvSpPr>
        <p:spPr>
          <a:xfrm>
            <a:off x="299423" y="730885"/>
            <a:ext cx="8507727" cy="1592111"/>
          </a:xfrm>
          <a:solidFill>
            <a:schemeClr val="accent1">
              <a:lumMod val="20000"/>
              <a:lumOff val="80000"/>
            </a:schemeClr>
          </a:solidFill>
        </p:spPr>
        <p:txBody>
          <a:bodyPr>
            <a:normAutofit fontScale="62500" lnSpcReduction="20000"/>
          </a:bodyPr>
          <a:lstStyle/>
          <a:p>
            <a:r>
              <a:rPr lang="en-US" dirty="0" smtClean="0"/>
              <a:t>Since building the original thoughts on the differentiation in the table below, we have learned </a:t>
            </a:r>
            <a:r>
              <a:rPr lang="en-US" dirty="0"/>
              <a:t>that The USDN Innovation Fund Smart Cities project is </a:t>
            </a:r>
            <a:r>
              <a:rPr lang="en-US" dirty="0" smtClean="0"/>
              <a:t>finding that:</a:t>
            </a:r>
            <a:endParaRPr lang="en-US" dirty="0"/>
          </a:p>
          <a:p>
            <a:pPr lvl="1"/>
            <a:r>
              <a:rPr lang="en-US" dirty="0"/>
              <a:t>Spaces are intersecting more than originally thought.  </a:t>
            </a:r>
            <a:r>
              <a:rPr lang="en-US" dirty="0" smtClean="0"/>
              <a:t>Now seeing </a:t>
            </a:r>
            <a:r>
              <a:rPr lang="en-US" dirty="0"/>
              <a:t>it’s </a:t>
            </a:r>
            <a:r>
              <a:rPr lang="en-US" dirty="0" smtClean="0"/>
              <a:t>a </a:t>
            </a:r>
            <a:r>
              <a:rPr lang="en-US" dirty="0"/>
              <a:t>mix of all things tech </a:t>
            </a:r>
            <a:r>
              <a:rPr lang="en-US" dirty="0" smtClean="0"/>
              <a:t>/ </a:t>
            </a:r>
            <a:r>
              <a:rPr lang="en-US" dirty="0"/>
              <a:t>community </a:t>
            </a:r>
            <a:r>
              <a:rPr lang="en-US" dirty="0" smtClean="0"/>
              <a:t>oriented</a:t>
            </a:r>
            <a:endParaRPr lang="en-US" dirty="0"/>
          </a:p>
          <a:p>
            <a:pPr lvl="2"/>
            <a:r>
              <a:rPr lang="en-US" dirty="0"/>
              <a:t>Smart Cities 1.0: government-run tech dealing with internal </a:t>
            </a:r>
            <a:r>
              <a:rPr lang="en-US" dirty="0" smtClean="0"/>
              <a:t>infrastructure</a:t>
            </a:r>
            <a:endParaRPr lang="en-US" dirty="0"/>
          </a:p>
          <a:p>
            <a:pPr lvl="2"/>
            <a:r>
              <a:rPr lang="en-US" dirty="0"/>
              <a:t>Smart Cities 2.0: involving communities in data that is collected (through infrastructure or an application</a:t>
            </a:r>
            <a:r>
              <a:rPr lang="en-US" dirty="0" smtClean="0"/>
              <a:t>)</a:t>
            </a:r>
            <a:endParaRPr lang="en-US" dirty="0"/>
          </a:p>
          <a:p>
            <a:r>
              <a:rPr lang="en-US" dirty="0"/>
              <a:t>The Phase 2 Smart Cities proposal to the Innovation fund has 3 main components: a sustainability toolkit (some hardware – what projects have been rolled out?), partnership models, and executive training for decision makers. </a:t>
            </a:r>
          </a:p>
          <a:p>
            <a:pPr marL="0" indent="0">
              <a:buNone/>
            </a:pP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1864686805"/>
              </p:ext>
            </p:extLst>
          </p:nvPr>
        </p:nvGraphicFramePr>
        <p:xfrm>
          <a:off x="1004421" y="2516562"/>
          <a:ext cx="7020752" cy="3977898"/>
        </p:xfrm>
        <a:graphic>
          <a:graphicData uri="http://schemas.openxmlformats.org/presentationml/2006/ole">
            <mc:AlternateContent xmlns:mc="http://schemas.openxmlformats.org/markup-compatibility/2006">
              <mc:Choice xmlns:v="urn:schemas-microsoft-com:vml" Requires="v">
                <p:oleObj spid="_x0000_s1260" name="Document" r:id="rId4" imgW="5626100" imgH="3187700" progId="Word.Document.12">
                  <p:embed/>
                </p:oleObj>
              </mc:Choice>
              <mc:Fallback>
                <p:oleObj name="Document" r:id="rId4" imgW="5626100" imgH="3187700" progId="Word.Document.12">
                  <p:embed/>
                  <p:pic>
                    <p:nvPicPr>
                      <p:cNvPr id="0" name=""/>
                      <p:cNvPicPr/>
                      <p:nvPr/>
                    </p:nvPicPr>
                    <p:blipFill>
                      <a:blip r:embed="rId5"/>
                      <a:stretch>
                        <a:fillRect/>
                      </a:stretch>
                    </p:blipFill>
                    <p:spPr>
                      <a:xfrm>
                        <a:off x="1004421" y="2516562"/>
                        <a:ext cx="7020752" cy="3977898"/>
                      </a:xfrm>
                      <a:prstGeom prst="rect">
                        <a:avLst/>
                      </a:prstGeom>
                    </p:spPr>
                  </p:pic>
                </p:oleObj>
              </mc:Fallback>
            </mc:AlternateContent>
          </a:graphicData>
        </a:graphic>
      </p:graphicFrame>
    </p:spTree>
    <p:extLst>
      <p:ext uri="{BB962C8B-B14F-4D97-AF65-F5344CB8AC3E}">
        <p14:creationId xmlns:p14="http://schemas.microsoft.com/office/powerpoint/2010/main" val="42710391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422" y="466062"/>
            <a:ext cx="5812536" cy="886968"/>
          </a:xfrm>
        </p:spPr>
        <p:txBody>
          <a:bodyPr/>
          <a:lstStyle/>
          <a:p>
            <a:r>
              <a:rPr lang="en-US" dirty="0"/>
              <a:t>Smart Cities Report: Civic Tech Commentary</a:t>
            </a:r>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p:txBody>
          <a:bodyPr/>
          <a:lstStyle/>
          <a:p>
            <a:fld id="{D6CC888B-D9F9-4E54-B722-F151A9F45E95}" type="slidenum">
              <a:rPr lang="en-US" smtClean="0"/>
              <a:t>25</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229382690"/>
              </p:ext>
            </p:extLst>
          </p:nvPr>
        </p:nvGraphicFramePr>
        <p:xfrm>
          <a:off x="658065" y="2078412"/>
          <a:ext cx="7580376" cy="3388360"/>
        </p:xfrm>
        <a:graphic>
          <a:graphicData uri="http://schemas.openxmlformats.org/drawingml/2006/table">
            <a:tbl>
              <a:tblPr firstRow="1" bandRow="1">
                <a:tableStyleId>{5C22544A-7EE6-4342-B048-85BDC9FD1C3A}</a:tableStyleId>
              </a:tblPr>
              <a:tblGrid>
                <a:gridCol w="7580376"/>
              </a:tblGrid>
              <a:tr h="370840">
                <a:tc>
                  <a:txBody>
                    <a:bodyPr/>
                    <a:lstStyle/>
                    <a:p>
                      <a:endParaRPr lang="en-US" dirty="0"/>
                    </a:p>
                  </a:txBody>
                  <a:tcPr/>
                </a:tc>
              </a:tr>
              <a:tr h="370840">
                <a:tc>
                  <a:txBody>
                    <a:bodyPr/>
                    <a:lstStyle/>
                    <a:p>
                      <a:pPr marL="285750" indent="-285750">
                        <a:buFont typeface="Arial"/>
                        <a:buChar char="•"/>
                      </a:pPr>
                      <a:r>
                        <a:rPr lang="en-US" dirty="0" smtClean="0"/>
                        <a:t>More cities are turning to crowd-sourcing applications like </a:t>
                      </a:r>
                      <a:r>
                        <a:rPr lang="en-US" dirty="0" err="1" smtClean="0"/>
                        <a:t>MindMixer</a:t>
                      </a:r>
                      <a:r>
                        <a:rPr lang="en-US" dirty="0" smtClean="0"/>
                        <a:t> and </a:t>
                      </a:r>
                      <a:r>
                        <a:rPr lang="en-US" dirty="0" err="1" smtClean="0"/>
                        <a:t>SeeFixClick</a:t>
                      </a:r>
                      <a:r>
                        <a:rPr lang="en-US" dirty="0" smtClean="0"/>
                        <a:t> to engage citizens in government, and they are publishing open data sets to drive government innovation by civic hackers. </a:t>
                      </a:r>
                    </a:p>
                  </a:txBody>
                  <a:tcPr/>
                </a:tc>
              </a:tr>
              <a:tr h="370840">
                <a:tc>
                  <a:txBody>
                    <a:bodyPr/>
                    <a:lstStyle/>
                    <a:p>
                      <a:pPr marL="285750" indent="-285750">
                        <a:buFont typeface="Arial"/>
                        <a:buChar char="•"/>
                      </a:pPr>
                      <a:r>
                        <a:rPr lang="en-US" dirty="0" smtClean="0"/>
                        <a:t>As new platforms are rolled out, cities are experiencing new challenges and even unintended consequences. </a:t>
                      </a:r>
                    </a:p>
                  </a:txBody>
                  <a:tcPr/>
                </a:tc>
              </a:tr>
              <a:tr h="370840">
                <a:tc>
                  <a:txBody>
                    <a:bodyPr/>
                    <a:lstStyle/>
                    <a:p>
                      <a:pPr marL="285750" indent="-285750">
                        <a:buFont typeface="Arial"/>
                        <a:buChar char="•"/>
                      </a:pPr>
                      <a:r>
                        <a:rPr lang="en-US" dirty="0" smtClean="0"/>
                        <a:t>Publishing general open data sets, for example, takes a lot of time and resources, and can lead to new 􏰅􏰌􏰀􏰂􏰃􏰁􏰔􏰏􏰄􏰗􏰁􏰔􏰏􏰄􏰂􏰍􏰆􏰆􏰁􏰖􏰐􏰀􏰍􏰁􏰆􏰈􏰘􏰂􏰛􏰁􏰑􏰚􏰂􏰀􏰃􏰄􏰓􏰄􏰂􏰍􏰈􏰂􏰐􏰂􏰊􏰁􏰆􏰊􏰄􏰓􏰀􏰄􏰔􏰂􏰄􏰹􏰁􏰓􏰀􏰂􏰐􏰋􏰁􏰆􏰏􏰂􏰊􏰍􏰀􏰍􏰄􏰈􏰂 to create and manage systems that are better at aggregating crowd-sourced data, while being more targeted about the data sets they make available.</a:t>
                      </a:r>
                    </a:p>
                  </a:txBody>
                  <a:tcPr/>
                </a:tc>
              </a:tr>
            </a:tbl>
          </a:graphicData>
        </a:graphic>
      </p:graphicFrame>
    </p:spTree>
    <p:extLst>
      <p:ext uri="{BB962C8B-B14F-4D97-AF65-F5344CB8AC3E}">
        <p14:creationId xmlns:p14="http://schemas.microsoft.com/office/powerpoint/2010/main" val="17390643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Interview Strategy</a:t>
            </a:r>
            <a:endParaRPr lang="en-US" dirty="0"/>
          </a:p>
        </p:txBody>
      </p:sp>
      <p:sp>
        <p:nvSpPr>
          <p:cNvPr id="8" name="Text Placeholder 7"/>
          <p:cNvSpPr>
            <a:spLocks noGrp="1"/>
          </p:cNvSpPr>
          <p:nvPr>
            <p:ph type="body" idx="1"/>
          </p:nvPr>
        </p:nvSpPr>
        <p:spPr/>
        <p:txBody>
          <a:bodyPr>
            <a:normAutofit fontScale="70000" lnSpcReduction="20000"/>
          </a:bodyPr>
          <a:lstStyle/>
          <a:p>
            <a:r>
              <a:rPr lang="en-US" dirty="0" smtClean="0"/>
              <a:t>City Interview List</a:t>
            </a:r>
            <a:endParaRPr lang="en-US" dirty="0"/>
          </a:p>
        </p:txBody>
      </p:sp>
      <p:sp>
        <p:nvSpPr>
          <p:cNvPr id="3" name="Content Placeholder 2"/>
          <p:cNvSpPr>
            <a:spLocks noGrp="1"/>
          </p:cNvSpPr>
          <p:nvPr>
            <p:ph sz="half" idx="2"/>
          </p:nvPr>
        </p:nvSpPr>
        <p:spPr>
          <a:xfrm>
            <a:off x="748352" y="2021456"/>
            <a:ext cx="3703320" cy="4334894"/>
          </a:xfrm>
        </p:spPr>
        <p:txBody>
          <a:bodyPr>
            <a:noAutofit/>
          </a:bodyPr>
          <a:lstStyle/>
          <a:p>
            <a:pPr lvl="0"/>
            <a:r>
              <a:rPr lang="en-US" sz="1200" dirty="0" smtClean="0"/>
              <a:t>5 city interviews to determine strategy:</a:t>
            </a:r>
            <a:endParaRPr lang="en-US" sz="1200" dirty="0"/>
          </a:p>
          <a:p>
            <a:pPr lvl="1">
              <a:buFont typeface="+mj-lt"/>
              <a:buAutoNum type="arabicPeriod"/>
            </a:pPr>
            <a:r>
              <a:rPr lang="en-US" sz="1200" dirty="0" smtClean="0"/>
              <a:t>Tucson, AZ: Leslie </a:t>
            </a:r>
            <a:r>
              <a:rPr lang="en-US" sz="1200" dirty="0" err="1" smtClean="0"/>
              <a:t>Ethen</a:t>
            </a:r>
            <a:r>
              <a:rPr lang="en-US" sz="1200" dirty="0" smtClean="0"/>
              <a:t> will </a:t>
            </a:r>
            <a:r>
              <a:rPr lang="en-US" sz="1200" dirty="0"/>
              <a:t>interview </a:t>
            </a:r>
            <a:r>
              <a:rPr lang="en-US" sz="1200" dirty="0" smtClean="0"/>
              <a:t>with </a:t>
            </a:r>
            <a:r>
              <a:rPr lang="en-US" sz="1200" dirty="0"/>
              <a:t>Andrew Greenhill (co-founder of Code for </a:t>
            </a:r>
            <a:r>
              <a:rPr lang="en-US" sz="1200" dirty="0" smtClean="0"/>
              <a:t>America)</a:t>
            </a:r>
            <a:endParaRPr lang="en-US" sz="1200" dirty="0"/>
          </a:p>
          <a:p>
            <a:pPr lvl="1">
              <a:buFont typeface="+mj-lt"/>
              <a:buAutoNum type="arabicPeriod"/>
            </a:pPr>
            <a:r>
              <a:rPr lang="en-US" sz="1200" dirty="0" smtClean="0"/>
              <a:t>Bloomington, IN: Jacqui Bauer provided </a:t>
            </a:r>
            <a:r>
              <a:rPr lang="en-US" sz="1200" dirty="0"/>
              <a:t>name of IT Director: Rick </a:t>
            </a:r>
            <a:r>
              <a:rPr lang="en-US" sz="1200" dirty="0" err="1" smtClean="0"/>
              <a:t>Dietzr</a:t>
            </a:r>
            <a:r>
              <a:rPr lang="en-US" sz="1200" dirty="0"/>
              <a:t> </a:t>
            </a:r>
            <a:r>
              <a:rPr lang="en-US" sz="1200" dirty="0" smtClean="0"/>
              <a:t>for an interview</a:t>
            </a:r>
            <a:endParaRPr lang="en-US" sz="1200" dirty="0"/>
          </a:p>
          <a:p>
            <a:pPr lvl="1">
              <a:buFont typeface="+mj-lt"/>
              <a:buAutoNum type="arabicPeriod"/>
            </a:pPr>
            <a:r>
              <a:rPr lang="en-US" sz="1200" dirty="0" smtClean="0"/>
              <a:t>Ann Arbor, MI: Matt </a:t>
            </a:r>
            <a:r>
              <a:rPr lang="en-US" sz="1200" dirty="0" err="1" smtClean="0"/>
              <a:t>Naud</a:t>
            </a:r>
            <a:r>
              <a:rPr lang="en-US" sz="1200" dirty="0" smtClean="0"/>
              <a:t> volunteered </a:t>
            </a:r>
            <a:r>
              <a:rPr lang="en-US" sz="1200" dirty="0"/>
              <a:t>Kevin </a:t>
            </a:r>
            <a:r>
              <a:rPr lang="en-US" sz="1200" dirty="0" err="1" smtClean="0"/>
              <a:t>Eyer</a:t>
            </a:r>
            <a:endParaRPr lang="en-US" sz="1200" dirty="0"/>
          </a:p>
          <a:p>
            <a:pPr lvl="1">
              <a:buFont typeface="+mj-lt"/>
              <a:buAutoNum type="arabicPeriod"/>
            </a:pPr>
            <a:r>
              <a:rPr lang="en-US" sz="1200" dirty="0" smtClean="0"/>
              <a:t>Chicago, IL: TBD – contact from Karen</a:t>
            </a:r>
          </a:p>
          <a:p>
            <a:pPr lvl="1">
              <a:buFont typeface="+mj-lt"/>
              <a:buAutoNum type="arabicPeriod"/>
            </a:pPr>
            <a:r>
              <a:rPr lang="en-US" sz="1200" dirty="0" smtClean="0"/>
              <a:t>San Francisco, CA: Name TBD</a:t>
            </a:r>
          </a:p>
          <a:p>
            <a:pPr lvl="1">
              <a:buFont typeface="+mj-lt"/>
              <a:buAutoNum type="arabicPeriod"/>
            </a:pPr>
            <a:endParaRPr lang="en-US" sz="1200" dirty="0"/>
          </a:p>
          <a:p>
            <a:pPr lvl="1">
              <a:buFont typeface="+mj-lt"/>
              <a:buAutoNum type="arabicPeriod"/>
            </a:pPr>
            <a:endParaRPr lang="en-US" sz="1200" dirty="0" smtClean="0"/>
          </a:p>
          <a:p>
            <a:pPr marL="228600" lvl="1" indent="0">
              <a:buNone/>
            </a:pPr>
            <a:endParaRPr lang="en-US" sz="1200" dirty="0"/>
          </a:p>
        </p:txBody>
      </p:sp>
      <p:sp>
        <p:nvSpPr>
          <p:cNvPr id="9" name="Text Placeholder 8"/>
          <p:cNvSpPr>
            <a:spLocks noGrp="1"/>
          </p:cNvSpPr>
          <p:nvPr>
            <p:ph type="body" sz="quarter" idx="3"/>
          </p:nvPr>
        </p:nvSpPr>
        <p:spPr/>
        <p:txBody>
          <a:bodyPr>
            <a:normAutofit fontScale="70000" lnSpcReduction="20000"/>
          </a:bodyPr>
          <a:lstStyle/>
          <a:p>
            <a:r>
              <a:rPr lang="en-US" dirty="0" smtClean="0"/>
              <a:t>Partner Interview List</a:t>
            </a:r>
            <a:endParaRPr lang="en-US" dirty="0"/>
          </a:p>
        </p:txBody>
      </p:sp>
      <p:sp>
        <p:nvSpPr>
          <p:cNvPr id="7" name="Content Placeholder 6"/>
          <p:cNvSpPr>
            <a:spLocks noGrp="1"/>
          </p:cNvSpPr>
          <p:nvPr>
            <p:ph sz="quarter" idx="4"/>
          </p:nvPr>
        </p:nvSpPr>
        <p:spPr/>
        <p:txBody>
          <a:bodyPr>
            <a:normAutofit/>
          </a:bodyPr>
          <a:lstStyle/>
          <a:p>
            <a:pPr lvl="0"/>
            <a:r>
              <a:rPr lang="en-US" sz="1200" dirty="0"/>
              <a:t>10 industry players</a:t>
            </a:r>
            <a:r>
              <a:rPr lang="en-US" sz="1200" dirty="0" smtClean="0"/>
              <a:t>:</a:t>
            </a:r>
          </a:p>
          <a:p>
            <a:pPr lvl="1">
              <a:buFont typeface="+mj-lt"/>
              <a:buAutoNum type="arabicPeriod"/>
            </a:pPr>
            <a:r>
              <a:rPr lang="en-US" sz="1200" dirty="0" smtClean="0">
                <a:solidFill>
                  <a:schemeClr val="bg1">
                    <a:lumMod val="50000"/>
                  </a:schemeClr>
                </a:solidFill>
              </a:rPr>
              <a:t>Code </a:t>
            </a:r>
            <a:r>
              <a:rPr lang="en-US" sz="1200" dirty="0">
                <a:solidFill>
                  <a:schemeClr val="bg1">
                    <a:lumMod val="50000"/>
                  </a:schemeClr>
                </a:solidFill>
              </a:rPr>
              <a:t>for America: </a:t>
            </a:r>
            <a:r>
              <a:rPr lang="en-US" sz="1200" dirty="0" smtClean="0">
                <a:solidFill>
                  <a:schemeClr val="bg1">
                    <a:lumMod val="50000"/>
                  </a:schemeClr>
                </a:solidFill>
              </a:rPr>
              <a:t>Dan Hon</a:t>
            </a:r>
            <a:endParaRPr lang="en-US" sz="1200" dirty="0">
              <a:solidFill>
                <a:schemeClr val="bg1">
                  <a:lumMod val="50000"/>
                </a:schemeClr>
              </a:solidFill>
            </a:endParaRPr>
          </a:p>
          <a:p>
            <a:pPr lvl="1">
              <a:buFont typeface="+mj-lt"/>
              <a:buAutoNum type="arabicPeriod"/>
            </a:pPr>
            <a:r>
              <a:rPr lang="en-US" sz="1200" dirty="0"/>
              <a:t>Knight </a:t>
            </a:r>
            <a:r>
              <a:rPr lang="en-US" sz="1200" dirty="0" smtClean="0"/>
              <a:t>Foundation</a:t>
            </a:r>
            <a:r>
              <a:rPr lang="en-US" sz="1200" dirty="0"/>
              <a:t>: Chris Barr or John </a:t>
            </a:r>
            <a:r>
              <a:rPr lang="en-US" sz="1200" dirty="0" smtClean="0"/>
              <a:t>Bracken</a:t>
            </a:r>
          </a:p>
          <a:p>
            <a:pPr lvl="1">
              <a:buFont typeface="+mj-lt"/>
              <a:buAutoNum type="arabicPeriod"/>
            </a:pPr>
            <a:r>
              <a:rPr lang="en-US" sz="1200" dirty="0" smtClean="0"/>
              <a:t>Google Civic Info: TBD</a:t>
            </a:r>
          </a:p>
          <a:p>
            <a:pPr lvl="1">
              <a:buFont typeface="+mj-lt"/>
              <a:buAutoNum type="arabicPeriod"/>
            </a:pPr>
            <a:r>
              <a:rPr lang="en-US" sz="1200" dirty="0" err="1" smtClean="0"/>
              <a:t>Govtech</a:t>
            </a:r>
            <a:r>
              <a:rPr lang="en-US" sz="1200" dirty="0" smtClean="0"/>
              <a:t> Foundation: </a:t>
            </a:r>
            <a:r>
              <a:rPr lang="en-US" sz="1200" dirty="0"/>
              <a:t>Ron </a:t>
            </a:r>
            <a:r>
              <a:rPr lang="en-US" sz="1200" dirty="0" err="1"/>
              <a:t>Bergonian</a:t>
            </a:r>
            <a:r>
              <a:rPr lang="en-US" sz="1200" dirty="0"/>
              <a:t> </a:t>
            </a:r>
            <a:endParaRPr lang="en-US" sz="1200" dirty="0" smtClean="0"/>
          </a:p>
          <a:p>
            <a:pPr lvl="1">
              <a:buFont typeface="+mj-lt"/>
              <a:buAutoNum type="arabicPeriod"/>
            </a:pPr>
            <a:r>
              <a:rPr lang="en-US" sz="1200" dirty="0" err="1" smtClean="0">
                <a:solidFill>
                  <a:srgbClr val="7F7F7F"/>
                </a:solidFill>
              </a:rPr>
              <a:t>Tumml</a:t>
            </a:r>
            <a:r>
              <a:rPr lang="en-US" sz="1200" dirty="0" smtClean="0">
                <a:solidFill>
                  <a:srgbClr val="7F7F7F"/>
                </a:solidFill>
              </a:rPr>
              <a:t>: Clara Brenner</a:t>
            </a:r>
            <a:endParaRPr lang="en-US" sz="1200" dirty="0">
              <a:solidFill>
                <a:srgbClr val="7F7F7F"/>
              </a:solidFill>
            </a:endParaRPr>
          </a:p>
          <a:p>
            <a:pPr lvl="1">
              <a:buFont typeface="+mj-lt"/>
              <a:buAutoNum type="arabicPeriod"/>
            </a:pPr>
            <a:r>
              <a:rPr lang="en-US" sz="1200" dirty="0" err="1" smtClean="0"/>
              <a:t>Socrata</a:t>
            </a:r>
            <a:r>
              <a:rPr lang="en-US" sz="1200" dirty="0"/>
              <a:t>: Ian </a:t>
            </a:r>
            <a:r>
              <a:rPr lang="en-US" sz="1200" dirty="0" err="1"/>
              <a:t>Callain</a:t>
            </a:r>
            <a:r>
              <a:rPr lang="en-US" sz="1200" dirty="0"/>
              <a:t> </a:t>
            </a:r>
          </a:p>
          <a:p>
            <a:pPr lvl="1">
              <a:buFont typeface="+mj-lt"/>
              <a:buAutoNum type="arabicPeriod"/>
            </a:pPr>
            <a:r>
              <a:rPr lang="en-US" sz="1200" dirty="0" err="1"/>
              <a:t>Omidyar</a:t>
            </a:r>
            <a:r>
              <a:rPr lang="en-US" sz="1200" dirty="0"/>
              <a:t> </a:t>
            </a:r>
            <a:r>
              <a:rPr lang="en-US" sz="1200" dirty="0" smtClean="0"/>
              <a:t>Network - TBD</a:t>
            </a:r>
            <a:endParaRPr lang="en-US" sz="1200" dirty="0"/>
          </a:p>
          <a:p>
            <a:pPr lvl="1">
              <a:buFont typeface="+mj-lt"/>
              <a:buAutoNum type="arabicPeriod"/>
            </a:pPr>
            <a:r>
              <a:rPr lang="en-US" sz="1200" dirty="0">
                <a:solidFill>
                  <a:schemeClr val="bg1">
                    <a:lumMod val="50000"/>
                  </a:schemeClr>
                </a:solidFill>
              </a:rPr>
              <a:t>New Urban </a:t>
            </a:r>
            <a:r>
              <a:rPr lang="en-US" sz="1200" dirty="0" smtClean="0">
                <a:solidFill>
                  <a:schemeClr val="bg1">
                    <a:lumMod val="50000"/>
                  </a:schemeClr>
                </a:solidFill>
              </a:rPr>
              <a:t>Mechanics: Nigel Jacobs</a:t>
            </a:r>
            <a:endParaRPr lang="en-US" sz="1200" dirty="0">
              <a:solidFill>
                <a:schemeClr val="bg1">
                  <a:lumMod val="50000"/>
                </a:schemeClr>
              </a:solidFill>
            </a:endParaRPr>
          </a:p>
          <a:p>
            <a:pPr lvl="1">
              <a:buFont typeface="+mj-lt"/>
              <a:buAutoNum type="arabicPeriod"/>
            </a:pPr>
            <a:r>
              <a:rPr lang="en-US" sz="1200" dirty="0" err="1" smtClean="0">
                <a:solidFill>
                  <a:schemeClr val="bg1">
                    <a:lumMod val="50000"/>
                  </a:schemeClr>
                </a:solidFill>
              </a:rPr>
              <a:t>LocalData</a:t>
            </a:r>
            <a:r>
              <a:rPr lang="en-US" sz="1200" dirty="0" smtClean="0">
                <a:solidFill>
                  <a:schemeClr val="bg1">
                    <a:lumMod val="50000"/>
                  </a:schemeClr>
                </a:solidFill>
              </a:rPr>
              <a:t>: Matt </a:t>
            </a:r>
            <a:r>
              <a:rPr lang="en-US" sz="1200" dirty="0" err="1" smtClean="0">
                <a:solidFill>
                  <a:schemeClr val="bg1">
                    <a:lumMod val="50000"/>
                  </a:schemeClr>
                </a:solidFill>
              </a:rPr>
              <a:t>Hampel</a:t>
            </a:r>
            <a:endParaRPr lang="en-US" sz="1200" dirty="0">
              <a:solidFill>
                <a:schemeClr val="bg1">
                  <a:lumMod val="50000"/>
                </a:schemeClr>
              </a:solidFill>
            </a:endParaRPr>
          </a:p>
          <a:p>
            <a:pPr lvl="1">
              <a:buFont typeface="+mj-lt"/>
              <a:buAutoNum type="arabicPeriod"/>
            </a:pPr>
            <a:r>
              <a:rPr lang="en-US" sz="1200" dirty="0" smtClean="0"/>
              <a:t> </a:t>
            </a:r>
            <a:r>
              <a:rPr lang="en-US" sz="1200" dirty="0" err="1" smtClean="0"/>
              <a:t>Urban.US</a:t>
            </a:r>
            <a:r>
              <a:rPr lang="en-US" sz="1200" dirty="0" smtClean="0"/>
              <a:t>: TBD</a:t>
            </a:r>
            <a:endParaRPr lang="en-US" sz="1200" dirty="0"/>
          </a:p>
          <a:p>
            <a:pPr lvl="0"/>
            <a:endParaRPr lang="en-US" sz="1200" dirty="0"/>
          </a:p>
        </p:txBody>
      </p:sp>
      <p:sp>
        <p:nvSpPr>
          <p:cNvPr id="4" name="Date Placeholder 3"/>
          <p:cNvSpPr>
            <a:spLocks noGrp="1"/>
          </p:cNvSpPr>
          <p:nvPr>
            <p:ph type="dt" sz="half" idx="10"/>
          </p:nvPr>
        </p:nvSpPr>
        <p:spPr/>
        <p:txBody>
          <a:bodyPr/>
          <a:lstStyle/>
          <a:p>
            <a:fld id="{F1E010AD-7199-3945-AE8C-815E9AB461EC}" type="datetime1">
              <a:rPr lang="en-US" smtClean="0"/>
              <a:t>7/1/2015</a:t>
            </a:fld>
            <a:endParaRPr lang="en-US"/>
          </a:p>
        </p:txBody>
      </p:sp>
      <p:sp>
        <p:nvSpPr>
          <p:cNvPr id="5" name="Footer Placeholder 4"/>
          <p:cNvSpPr>
            <a:spLocks noGrp="1"/>
          </p:cNvSpPr>
          <p:nvPr>
            <p:ph type="ftr" sz="quarter" idx="11"/>
          </p:nvPr>
        </p:nvSpPr>
        <p:spPr/>
        <p:txBody>
          <a:bodyPr/>
          <a:lstStyle/>
          <a:p>
            <a:r>
              <a:rPr lang="en-US" dirty="0" smtClean="0"/>
              <a:t>USDN Civic Technology Scan</a:t>
            </a:r>
            <a:endParaRPr lang="en-US" dirty="0"/>
          </a:p>
        </p:txBody>
      </p:sp>
      <p:sp>
        <p:nvSpPr>
          <p:cNvPr id="6" name="Slide Number Placeholder 5"/>
          <p:cNvSpPr>
            <a:spLocks noGrp="1"/>
          </p:cNvSpPr>
          <p:nvPr>
            <p:ph type="sldNum" sz="quarter" idx="12"/>
          </p:nvPr>
        </p:nvSpPr>
        <p:spPr/>
        <p:txBody>
          <a:bodyPr/>
          <a:lstStyle/>
          <a:p>
            <a:fld id="{D6CC888B-D9F9-4E54-B722-F151A9F45E95}" type="slidenum">
              <a:rPr lang="en-US" smtClean="0"/>
              <a:t>26</a:t>
            </a:fld>
            <a:endParaRPr lang="en-US"/>
          </a:p>
        </p:txBody>
      </p:sp>
    </p:spTree>
    <p:extLst>
      <p:ext uri="{BB962C8B-B14F-4D97-AF65-F5344CB8AC3E}">
        <p14:creationId xmlns:p14="http://schemas.microsoft.com/office/powerpoint/2010/main" val="40239827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6173" y="107384"/>
            <a:ext cx="6177027" cy="516751"/>
          </a:xfrm>
        </p:spPr>
        <p:txBody>
          <a:bodyPr/>
          <a:lstStyle/>
          <a:p>
            <a:r>
              <a:rPr lang="en-US" dirty="0" smtClean="0"/>
              <a:t>Interview Questions – CT Players</a:t>
            </a:r>
            <a:endParaRPr lang="en-US" dirty="0"/>
          </a:p>
        </p:txBody>
      </p:sp>
      <p:sp>
        <p:nvSpPr>
          <p:cNvPr id="7" name="Text Placeholder 6"/>
          <p:cNvSpPr>
            <a:spLocks noGrp="1"/>
          </p:cNvSpPr>
          <p:nvPr>
            <p:ph type="body" idx="1"/>
          </p:nvPr>
        </p:nvSpPr>
        <p:spPr>
          <a:xfrm>
            <a:off x="457200" y="843758"/>
            <a:ext cx="3657600" cy="274320"/>
          </a:xfrm>
        </p:spPr>
        <p:txBody>
          <a:bodyPr>
            <a:normAutofit fontScale="70000" lnSpcReduction="20000"/>
          </a:bodyPr>
          <a:lstStyle/>
          <a:p>
            <a:r>
              <a:rPr lang="en-US" dirty="0" smtClean="0"/>
              <a:t>Introduction of the Scan to the Players</a:t>
            </a:r>
            <a:endParaRPr lang="en-US" dirty="0"/>
          </a:p>
        </p:txBody>
      </p:sp>
      <p:sp>
        <p:nvSpPr>
          <p:cNvPr id="3" name="Content Placeholder 2"/>
          <p:cNvSpPr>
            <a:spLocks noGrp="1"/>
          </p:cNvSpPr>
          <p:nvPr>
            <p:ph sz="half" idx="2"/>
          </p:nvPr>
        </p:nvSpPr>
        <p:spPr>
          <a:xfrm>
            <a:off x="123899" y="1118079"/>
            <a:ext cx="4534773" cy="5238272"/>
          </a:xfrm>
        </p:spPr>
        <p:txBody>
          <a:bodyPr>
            <a:noAutofit/>
          </a:bodyPr>
          <a:lstStyle/>
          <a:p>
            <a:r>
              <a:rPr lang="en-US" sz="900" dirty="0" smtClean="0"/>
              <a:t>Description of USDN: </a:t>
            </a:r>
            <a:r>
              <a:rPr lang="en-US" sz="900" b="1" dirty="0" smtClean="0"/>
              <a:t>USDN is a network of 130 cities that collaborate on urban sustainability issues in a member </a:t>
            </a:r>
            <a:r>
              <a:rPr lang="en-US" sz="900" b="1" dirty="0"/>
              <a:t>led and member </a:t>
            </a:r>
            <a:r>
              <a:rPr lang="en-US" sz="900" b="1" dirty="0" smtClean="0"/>
              <a:t>driven capacity</a:t>
            </a:r>
            <a:r>
              <a:rPr lang="en-US" sz="900" dirty="0" smtClean="0"/>
              <a:t>.  Members collectively </a:t>
            </a:r>
            <a:r>
              <a:rPr lang="en-US" sz="900" dirty="0"/>
              <a:t>determine </a:t>
            </a:r>
            <a:r>
              <a:rPr lang="en-US" sz="900" dirty="0" smtClean="0"/>
              <a:t>annual priorities </a:t>
            </a:r>
            <a:r>
              <a:rPr lang="en-US" sz="900" dirty="0"/>
              <a:t>and lead the work to carry them out. </a:t>
            </a:r>
            <a:r>
              <a:rPr lang="en-US" sz="900" dirty="0" smtClean="0"/>
              <a:t>USDN’s </a:t>
            </a:r>
            <a:r>
              <a:rPr lang="en-US" sz="900" dirty="0"/>
              <a:t>ultimate goal is to build and strengthen the connections between </a:t>
            </a:r>
            <a:r>
              <a:rPr lang="en-US" sz="900" dirty="0" smtClean="0"/>
              <a:t>members to spur the exchange of knowledge </a:t>
            </a:r>
            <a:r>
              <a:rPr lang="en-US" sz="900" dirty="0"/>
              <a:t>and expertise </a:t>
            </a:r>
            <a:r>
              <a:rPr lang="en-US" sz="900" dirty="0" smtClean="0"/>
              <a:t>and </a:t>
            </a:r>
            <a:r>
              <a:rPr lang="en-US" sz="900" dirty="0"/>
              <a:t>achieve better, more effective outcomes </a:t>
            </a:r>
            <a:r>
              <a:rPr lang="en-US" sz="900" dirty="0" smtClean="0"/>
              <a:t>at scale.</a:t>
            </a:r>
            <a:endParaRPr lang="en-US" sz="900" dirty="0"/>
          </a:p>
          <a:p>
            <a:r>
              <a:rPr lang="en-US" sz="900" dirty="0" smtClean="0"/>
              <a:t>Introduction: We </a:t>
            </a:r>
            <a:r>
              <a:rPr lang="en-US" sz="900" dirty="0"/>
              <a:t>are exploring the role of the network in Smart City</a:t>
            </a:r>
            <a:r>
              <a:rPr lang="en-US" sz="900" dirty="0" smtClean="0"/>
              <a:t>/Civic </a:t>
            </a:r>
            <a:r>
              <a:rPr lang="en-US" sz="900" dirty="0"/>
              <a:t>T</a:t>
            </a:r>
            <a:r>
              <a:rPr lang="en-US" sz="900" dirty="0" smtClean="0"/>
              <a:t>echnology </a:t>
            </a:r>
            <a:r>
              <a:rPr lang="en-US" sz="900" dirty="0"/>
              <a:t> </a:t>
            </a:r>
            <a:r>
              <a:rPr lang="en-US" sz="900" dirty="0" smtClean="0"/>
              <a:t>(for </a:t>
            </a:r>
            <a:r>
              <a:rPr lang="en-US" sz="900" dirty="0"/>
              <a:t>example Rent </a:t>
            </a:r>
            <a:r>
              <a:rPr lang="en-US" sz="900" dirty="0" smtClean="0"/>
              <a:t>Rocket, the </a:t>
            </a:r>
            <a:r>
              <a:rPr lang="en-US" sz="900" dirty="0"/>
              <a:t>M</a:t>
            </a:r>
            <a:r>
              <a:rPr lang="en-US" sz="900" dirty="0" smtClean="0"/>
              <a:t>ayors Challenge, </a:t>
            </a:r>
            <a:r>
              <a:rPr lang="en-US" sz="900" dirty="0"/>
              <a:t>and Smart Cities/Civic Tech scans and </a:t>
            </a:r>
            <a:r>
              <a:rPr lang="en-US" sz="900" dirty="0" err="1" smtClean="0"/>
              <a:t>convenings</a:t>
            </a:r>
            <a:r>
              <a:rPr lang="en-US" sz="900" dirty="0"/>
              <a:t>)</a:t>
            </a:r>
            <a:r>
              <a:rPr lang="en-US" sz="900" dirty="0" smtClean="0"/>
              <a:t> with </a:t>
            </a:r>
            <a:r>
              <a:rPr lang="en-US" sz="900" dirty="0"/>
              <a:t>the intent to understand USDN’s role in supporting civic technology that advances city sustainability goals. </a:t>
            </a:r>
            <a:endParaRPr lang="en-US" sz="900" dirty="0" smtClean="0"/>
          </a:p>
          <a:p>
            <a:r>
              <a:rPr lang="en-US" sz="900" b="1" dirty="0" smtClean="0"/>
              <a:t>We </a:t>
            </a:r>
            <a:r>
              <a:rPr lang="en-US" sz="900" b="1" dirty="0"/>
              <a:t>want to know what </a:t>
            </a:r>
            <a:r>
              <a:rPr lang="en-US" sz="900" b="1" dirty="0" smtClean="0"/>
              <a:t>you think </a:t>
            </a:r>
            <a:r>
              <a:rPr lang="en-US" sz="900" b="1" dirty="0"/>
              <a:t>about what’s happening </a:t>
            </a:r>
            <a:r>
              <a:rPr lang="en-US" sz="900" b="1" dirty="0" smtClean="0"/>
              <a:t>in </a:t>
            </a:r>
            <a:r>
              <a:rPr lang="en-US" sz="900" b="1" dirty="0"/>
              <a:t>the civic tech space, where </a:t>
            </a:r>
            <a:r>
              <a:rPr lang="en-US" sz="900" b="1" dirty="0" smtClean="0"/>
              <a:t>it’s </a:t>
            </a:r>
            <a:r>
              <a:rPr lang="en-US" sz="900" b="1" dirty="0"/>
              <a:t>going, and how it may be most useful for cities pursuing sustainability goals</a:t>
            </a:r>
            <a:r>
              <a:rPr lang="en-US" sz="900" dirty="0"/>
              <a:t>. F</a:t>
            </a:r>
            <a:r>
              <a:rPr lang="en-US" sz="900" dirty="0" smtClean="0"/>
              <a:t>indings </a:t>
            </a:r>
            <a:r>
              <a:rPr lang="en-US" sz="900" dirty="0"/>
              <a:t>from the research </a:t>
            </a:r>
            <a:r>
              <a:rPr lang="en-US" sz="900" dirty="0" smtClean="0"/>
              <a:t>include: </a:t>
            </a:r>
          </a:p>
          <a:p>
            <a:pPr lvl="1"/>
            <a:r>
              <a:rPr lang="en-US" sz="900" dirty="0" smtClean="0"/>
              <a:t>Civic Tech is currently focused </a:t>
            </a:r>
            <a:r>
              <a:rPr lang="en-US" sz="900" dirty="0"/>
              <a:t>on City </a:t>
            </a:r>
            <a:r>
              <a:rPr lang="en-US" sz="900" dirty="0" smtClean="0"/>
              <a:t>Operations, City Planning, Residential Engagement, and Transportation</a:t>
            </a:r>
          </a:p>
          <a:p>
            <a:pPr lvl="1"/>
            <a:r>
              <a:rPr lang="en-US" sz="900" dirty="0" smtClean="0"/>
              <a:t>Civic Tech is most heavily funded from the private sector, though philanthropy makes the most number of investments</a:t>
            </a:r>
          </a:p>
          <a:p>
            <a:pPr lvl="1"/>
            <a:r>
              <a:rPr lang="en-US" sz="900" dirty="0" smtClean="0"/>
              <a:t>The field is ripe for a big win and a cities can help by thinking critically about what problems they can use civic tech to solve.</a:t>
            </a:r>
          </a:p>
          <a:p>
            <a:r>
              <a:rPr lang="en-US" sz="900" dirty="0" smtClean="0"/>
              <a:t>From these findings, cities </a:t>
            </a:r>
            <a:r>
              <a:rPr lang="en-US" sz="900" dirty="0"/>
              <a:t>as potential investors/users/incubators/</a:t>
            </a:r>
            <a:r>
              <a:rPr lang="en-US" sz="900" dirty="0" smtClean="0"/>
              <a:t>partners could hypothesis that: </a:t>
            </a:r>
          </a:p>
          <a:p>
            <a:pPr lvl="1"/>
            <a:r>
              <a:rPr lang="en-US" sz="900" dirty="0" smtClean="0"/>
              <a:t>A push is needed to include applications that focus on behavior change for carbon reduction</a:t>
            </a:r>
          </a:p>
          <a:p>
            <a:pPr lvl="1"/>
            <a:r>
              <a:rPr lang="en-US" sz="900" dirty="0" smtClean="0"/>
              <a:t>There is more opportunity here for public private partnerships, and a better link can be forged between open data and action</a:t>
            </a:r>
          </a:p>
          <a:p>
            <a:pPr lvl="1"/>
            <a:r>
              <a:rPr lang="en-US" sz="900" dirty="0" smtClean="0"/>
              <a:t>Cities can help advance the field through experimentation with procurement and planning codes, open data standards, and strategic internal planning</a:t>
            </a:r>
          </a:p>
        </p:txBody>
      </p:sp>
      <p:sp>
        <p:nvSpPr>
          <p:cNvPr id="8" name="Text Placeholder 7"/>
          <p:cNvSpPr>
            <a:spLocks noGrp="1"/>
          </p:cNvSpPr>
          <p:nvPr>
            <p:ph type="body" sz="quarter" idx="3"/>
          </p:nvPr>
        </p:nvSpPr>
        <p:spPr>
          <a:xfrm>
            <a:off x="5029200" y="843759"/>
            <a:ext cx="3657600" cy="274320"/>
          </a:xfrm>
        </p:spPr>
        <p:txBody>
          <a:bodyPr>
            <a:normAutofit fontScale="70000" lnSpcReduction="20000"/>
          </a:bodyPr>
          <a:lstStyle/>
          <a:p>
            <a:r>
              <a:rPr lang="en-US" dirty="0" smtClean="0"/>
              <a:t>Questions for Players</a:t>
            </a:r>
            <a:endParaRPr lang="en-US" dirty="0"/>
          </a:p>
        </p:txBody>
      </p:sp>
      <p:sp>
        <p:nvSpPr>
          <p:cNvPr id="9" name="Content Placeholder 8"/>
          <p:cNvSpPr>
            <a:spLocks noGrp="1"/>
          </p:cNvSpPr>
          <p:nvPr>
            <p:ph sz="quarter" idx="4"/>
          </p:nvPr>
        </p:nvSpPr>
        <p:spPr>
          <a:xfrm>
            <a:off x="4658672" y="1118080"/>
            <a:ext cx="4272657" cy="5427606"/>
          </a:xfrm>
          <a:solidFill>
            <a:schemeClr val="tx2">
              <a:lumMod val="20000"/>
              <a:lumOff val="80000"/>
            </a:schemeClr>
          </a:solidFill>
        </p:spPr>
        <p:txBody>
          <a:bodyPr>
            <a:normAutofit fontScale="62500" lnSpcReduction="20000"/>
          </a:bodyPr>
          <a:lstStyle/>
          <a:p>
            <a:pPr marL="342900" indent="-342900">
              <a:buFont typeface="+mj-lt"/>
              <a:buAutoNum type="arabicPeriod"/>
            </a:pPr>
            <a:r>
              <a:rPr lang="en-US" sz="1600" dirty="0" smtClean="0"/>
              <a:t>What would you tell cities that are contemplating investment in civic technology and how best </a:t>
            </a:r>
            <a:r>
              <a:rPr lang="en-US" sz="1600" dirty="0"/>
              <a:t>c</a:t>
            </a:r>
            <a:r>
              <a:rPr lang="en-US" sz="1600" dirty="0" smtClean="0"/>
              <a:t>ould they adapt their processes to make it more effective?</a:t>
            </a:r>
            <a:endParaRPr lang="en-US" sz="1600" dirty="0"/>
          </a:p>
          <a:p>
            <a:pPr marL="342900" indent="-342900">
              <a:buFont typeface="+mj-lt"/>
              <a:buAutoNum type="arabicPeriod"/>
            </a:pPr>
            <a:r>
              <a:rPr lang="en-US" sz="1600" dirty="0" smtClean="0"/>
              <a:t>What are the specific </a:t>
            </a:r>
            <a:r>
              <a:rPr lang="en-US" sz="1600" dirty="0"/>
              <a:t>challenges your organization is trying to solve?  Who creates/defines the problem set?  Who funds the work?  </a:t>
            </a:r>
            <a:r>
              <a:rPr lang="en-US" sz="1600" dirty="0" smtClean="0"/>
              <a:t>How can cities be helpful in addressing these issues?</a:t>
            </a:r>
            <a:endParaRPr lang="en-US" sz="1600" dirty="0"/>
          </a:p>
          <a:p>
            <a:pPr marL="342900" indent="-342900">
              <a:buFont typeface="+mj-lt"/>
              <a:buAutoNum type="arabicPeriod"/>
            </a:pPr>
            <a:r>
              <a:rPr lang="en-US" sz="1600" dirty="0" smtClean="0"/>
              <a:t>What strategic moves could be made to nudge the field towards addressing city challenges like equity, environmental quality, and sustainable economic growth?</a:t>
            </a:r>
          </a:p>
          <a:p>
            <a:pPr marL="342900" indent="-342900">
              <a:buFont typeface="+mj-lt"/>
              <a:buAutoNum type="arabicPeriod"/>
            </a:pPr>
            <a:r>
              <a:rPr lang="en-US" sz="1600" dirty="0" smtClean="0"/>
              <a:t>What types of data are you gathering?  Revenues, users, impacts? What are you finding from it, and how are you using this data? What is it telling you about field movement?</a:t>
            </a:r>
          </a:p>
          <a:p>
            <a:pPr marL="342900" indent="-342900">
              <a:buFont typeface="+mj-lt"/>
              <a:buAutoNum type="arabicPeriod"/>
            </a:pPr>
            <a:r>
              <a:rPr lang="en-US" sz="1600" dirty="0" smtClean="0"/>
              <a:t>Many partner models exist, including </a:t>
            </a:r>
            <a:r>
              <a:rPr lang="en-US" sz="1600" dirty="0"/>
              <a:t>a non-profit model (Code for America), a university consortia model (Big 10 IT Consortia), and a foundation model (Knight or </a:t>
            </a:r>
            <a:r>
              <a:rPr lang="en-US" sz="1600" u="sng" dirty="0">
                <a:hlinkClick r:id="rId2"/>
              </a:rPr>
              <a:t>Google.org</a:t>
            </a:r>
            <a:r>
              <a:rPr lang="en-US" sz="1600" dirty="0"/>
              <a:t>) – </a:t>
            </a:r>
            <a:r>
              <a:rPr lang="en-US" sz="1600" dirty="0" smtClean="0"/>
              <a:t>are there other </a:t>
            </a:r>
            <a:r>
              <a:rPr lang="en-US" sz="1600" dirty="0"/>
              <a:t>model </a:t>
            </a:r>
            <a:r>
              <a:rPr lang="en-US" sz="1600" dirty="0" smtClean="0"/>
              <a:t>cities </a:t>
            </a:r>
            <a:r>
              <a:rPr lang="en-US" sz="1600" dirty="0"/>
              <a:t>should </a:t>
            </a:r>
            <a:r>
              <a:rPr lang="en-US" sz="1600" dirty="0" smtClean="0"/>
              <a:t>consider to advance civic technology?</a:t>
            </a:r>
            <a:endParaRPr lang="en-US" sz="1600" dirty="0"/>
          </a:p>
          <a:p>
            <a:pPr marL="342900" indent="-342900">
              <a:buFont typeface="+mj-lt"/>
              <a:buAutoNum type="arabicPeriod"/>
            </a:pPr>
            <a:r>
              <a:rPr lang="en-US" sz="1600" dirty="0" smtClean="0"/>
              <a:t>USDN has noted several </a:t>
            </a:r>
            <a:r>
              <a:rPr lang="en-US" sz="1600" dirty="0"/>
              <a:t>areas where the market is not </a:t>
            </a:r>
            <a:r>
              <a:rPr lang="en-US" sz="1600" dirty="0" smtClean="0"/>
              <a:t>working, including energy efficiency and fair access to resources. What are your thoughts on business models for civic applications that don’t have a clear revenue stream?</a:t>
            </a:r>
          </a:p>
          <a:p>
            <a:pPr marL="342900" indent="-342900">
              <a:buFont typeface="+mj-lt"/>
              <a:buAutoNum type="arabicPeriod"/>
            </a:pPr>
            <a:r>
              <a:rPr lang="en-US" sz="1600" dirty="0" smtClean="0"/>
              <a:t>Cities are struggling with questions like development of open data, ownership, long term maintenance, platform interface, and goal clarification with the technology community.  Do you have any advice for cities about this?</a:t>
            </a:r>
          </a:p>
          <a:p>
            <a:pPr marL="342900" indent="-342900">
              <a:buFont typeface="+mj-lt"/>
              <a:buAutoNum type="arabicPeriod"/>
            </a:pPr>
            <a:r>
              <a:rPr lang="en-US" sz="1600" dirty="0"/>
              <a:t>Code for America develops apps for one city - USDN provides the opportunity to identify interests in CT across multiple cities - can you discuss your interest in having the multi-city perspective and opportunities to design apps that scale across cities?</a:t>
            </a:r>
          </a:p>
          <a:p>
            <a:pPr marL="0" indent="0">
              <a:buNone/>
            </a:pPr>
            <a:endParaRPr lang="en-US" dirty="0"/>
          </a:p>
        </p:txBody>
      </p:sp>
      <p:sp>
        <p:nvSpPr>
          <p:cNvPr id="4" name="Date Placeholder 3"/>
          <p:cNvSpPr>
            <a:spLocks noGrp="1"/>
          </p:cNvSpPr>
          <p:nvPr>
            <p:ph type="dt" sz="half" idx="10"/>
          </p:nvPr>
        </p:nvSpPr>
        <p:spPr/>
        <p:txBody>
          <a:bodyPr/>
          <a:lstStyle/>
          <a:p>
            <a:fld id="{2B03F191-24EA-AB41-ADDF-A489651745E5}" type="datetime1">
              <a:rPr lang="en-US" smtClean="0"/>
              <a:t>7/1/2015</a:t>
            </a:fld>
            <a:endParaRPr lang="en-US"/>
          </a:p>
        </p:txBody>
      </p:sp>
      <p:sp>
        <p:nvSpPr>
          <p:cNvPr id="5" name="Footer Placeholder 4"/>
          <p:cNvSpPr>
            <a:spLocks noGrp="1"/>
          </p:cNvSpPr>
          <p:nvPr>
            <p:ph type="ftr" sz="quarter" idx="11"/>
          </p:nvPr>
        </p:nvSpPr>
        <p:spPr/>
        <p:txBody>
          <a:bodyPr/>
          <a:lstStyle/>
          <a:p>
            <a:r>
              <a:rPr lang="en-US" dirty="0" smtClean="0"/>
              <a:t>USDN Civic Technology Scan</a:t>
            </a:r>
            <a:endParaRPr lang="en-US" dirty="0"/>
          </a:p>
        </p:txBody>
      </p:sp>
      <p:sp>
        <p:nvSpPr>
          <p:cNvPr id="6" name="Slide Number Placeholder 5"/>
          <p:cNvSpPr>
            <a:spLocks noGrp="1"/>
          </p:cNvSpPr>
          <p:nvPr>
            <p:ph type="sldNum" sz="quarter" idx="12"/>
          </p:nvPr>
        </p:nvSpPr>
        <p:spPr/>
        <p:txBody>
          <a:bodyPr/>
          <a:lstStyle/>
          <a:p>
            <a:fld id="{D6CC888B-D9F9-4E54-B722-F151A9F45E95}" type="slidenum">
              <a:rPr lang="en-US" smtClean="0"/>
              <a:t>27</a:t>
            </a:fld>
            <a:endParaRPr lang="en-US"/>
          </a:p>
        </p:txBody>
      </p:sp>
    </p:spTree>
    <p:extLst>
      <p:ext uri="{BB962C8B-B14F-4D97-AF65-F5344CB8AC3E}">
        <p14:creationId xmlns:p14="http://schemas.microsoft.com/office/powerpoint/2010/main" val="37579466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664" y="203809"/>
            <a:ext cx="4800600" cy="527076"/>
          </a:xfrm>
        </p:spPr>
        <p:txBody>
          <a:bodyPr/>
          <a:lstStyle/>
          <a:p>
            <a:r>
              <a:rPr lang="en-US" dirty="0" smtClean="0"/>
              <a:t>Interview Questions - Cities</a:t>
            </a:r>
            <a:endParaRPr lang="en-US" dirty="0"/>
          </a:p>
        </p:txBody>
      </p:sp>
      <p:sp>
        <p:nvSpPr>
          <p:cNvPr id="4" name="Text Placeholder 3"/>
          <p:cNvSpPr>
            <a:spLocks noGrp="1"/>
          </p:cNvSpPr>
          <p:nvPr>
            <p:ph type="body" idx="1"/>
          </p:nvPr>
        </p:nvSpPr>
        <p:spPr>
          <a:xfrm>
            <a:off x="794072" y="908646"/>
            <a:ext cx="3657600" cy="274320"/>
          </a:xfrm>
        </p:spPr>
        <p:txBody>
          <a:bodyPr>
            <a:normAutofit fontScale="70000" lnSpcReduction="20000"/>
          </a:bodyPr>
          <a:lstStyle/>
          <a:p>
            <a:r>
              <a:rPr lang="en-US" dirty="0" smtClean="0"/>
              <a:t>Introduction of the Scan to the Cities</a:t>
            </a:r>
            <a:endParaRPr lang="en-US" dirty="0"/>
          </a:p>
        </p:txBody>
      </p:sp>
      <p:sp>
        <p:nvSpPr>
          <p:cNvPr id="3" name="Content Placeholder 2"/>
          <p:cNvSpPr>
            <a:spLocks noGrp="1"/>
          </p:cNvSpPr>
          <p:nvPr>
            <p:ph sz="half" idx="2"/>
          </p:nvPr>
        </p:nvSpPr>
        <p:spPr>
          <a:xfrm>
            <a:off x="748352" y="1414446"/>
            <a:ext cx="3703320" cy="4713304"/>
          </a:xfrm>
        </p:spPr>
        <p:txBody>
          <a:bodyPr>
            <a:normAutofit fontScale="85000" lnSpcReduction="20000"/>
          </a:bodyPr>
          <a:lstStyle/>
          <a:p>
            <a:r>
              <a:rPr lang="en-US" b="1" dirty="0" smtClean="0"/>
              <a:t>Introduction:</a:t>
            </a:r>
            <a:r>
              <a:rPr lang="en-US" dirty="0" smtClean="0"/>
              <a:t> </a:t>
            </a:r>
          </a:p>
          <a:p>
            <a:pPr lvl="1"/>
            <a:r>
              <a:rPr lang="en-US" dirty="0" smtClean="0"/>
              <a:t>We </a:t>
            </a:r>
            <a:r>
              <a:rPr lang="en-US" dirty="0"/>
              <a:t>are exploring the role of the network in Smart City</a:t>
            </a:r>
            <a:r>
              <a:rPr lang="en-US" dirty="0" smtClean="0"/>
              <a:t>/Civic </a:t>
            </a:r>
            <a:r>
              <a:rPr lang="en-US" dirty="0"/>
              <a:t>T</a:t>
            </a:r>
            <a:r>
              <a:rPr lang="en-US" dirty="0" smtClean="0"/>
              <a:t>echnology (for </a:t>
            </a:r>
            <a:r>
              <a:rPr lang="en-US" dirty="0"/>
              <a:t>example Rent </a:t>
            </a:r>
            <a:r>
              <a:rPr lang="en-US" dirty="0" smtClean="0"/>
              <a:t>Rocket, the </a:t>
            </a:r>
            <a:r>
              <a:rPr lang="en-US" dirty="0"/>
              <a:t>M</a:t>
            </a:r>
            <a:r>
              <a:rPr lang="en-US" dirty="0" smtClean="0"/>
              <a:t>ayors Challenge, </a:t>
            </a:r>
            <a:r>
              <a:rPr lang="en-US" dirty="0"/>
              <a:t>and Smart Cities/Civic Tech scans and </a:t>
            </a:r>
            <a:r>
              <a:rPr lang="en-US" dirty="0" err="1" smtClean="0"/>
              <a:t>convenings</a:t>
            </a:r>
            <a:r>
              <a:rPr lang="en-US" dirty="0" smtClean="0"/>
              <a:t>)</a:t>
            </a:r>
          </a:p>
          <a:p>
            <a:pPr lvl="2"/>
            <a:r>
              <a:rPr lang="en-US" dirty="0" smtClean="0"/>
              <a:t>The intent is to understand USDN’s role in supporting civic technology that advances city sustainability goals. </a:t>
            </a:r>
          </a:p>
          <a:p>
            <a:pPr lvl="1"/>
            <a:r>
              <a:rPr lang="en-US" dirty="0" smtClean="0"/>
              <a:t>After reviewing the problem matrix</a:t>
            </a:r>
            <a:r>
              <a:rPr lang="en-US" dirty="0"/>
              <a:t>, </a:t>
            </a:r>
            <a:r>
              <a:rPr lang="en-US" dirty="0" smtClean="0"/>
              <a:t>we </a:t>
            </a:r>
            <a:r>
              <a:rPr lang="en-US" b="1" dirty="0" smtClean="0"/>
              <a:t>would like to know more about your use of and interest </a:t>
            </a:r>
            <a:r>
              <a:rPr lang="en-US" b="1" dirty="0"/>
              <a:t>in </a:t>
            </a:r>
            <a:r>
              <a:rPr lang="en-US" b="1" dirty="0" smtClean="0"/>
              <a:t>civic technology </a:t>
            </a:r>
            <a:r>
              <a:rPr lang="en-US" dirty="0" smtClean="0"/>
              <a:t>in the categories of: </a:t>
            </a:r>
          </a:p>
          <a:p>
            <a:pPr lvl="2"/>
            <a:r>
              <a:rPr lang="en-US" dirty="0" smtClean="0"/>
              <a:t>Operations</a:t>
            </a:r>
          </a:p>
          <a:p>
            <a:pPr lvl="2"/>
            <a:r>
              <a:rPr lang="en-US" dirty="0" smtClean="0"/>
              <a:t>Planning</a:t>
            </a:r>
          </a:p>
          <a:p>
            <a:pPr lvl="2"/>
            <a:r>
              <a:rPr lang="en-US" dirty="0" smtClean="0"/>
              <a:t>Residential Engagement</a:t>
            </a:r>
          </a:p>
          <a:p>
            <a:pPr lvl="2"/>
            <a:r>
              <a:rPr lang="en-US" dirty="0" smtClean="0"/>
              <a:t>Transportation</a:t>
            </a:r>
          </a:p>
          <a:p>
            <a:pPr lvl="2"/>
            <a:r>
              <a:rPr lang="en-US" dirty="0" smtClean="0"/>
              <a:t>Others?</a:t>
            </a:r>
            <a:endParaRPr lang="en-US" dirty="0"/>
          </a:p>
        </p:txBody>
      </p:sp>
      <p:sp>
        <p:nvSpPr>
          <p:cNvPr id="8" name="Text Placeholder 7"/>
          <p:cNvSpPr>
            <a:spLocks noGrp="1"/>
          </p:cNvSpPr>
          <p:nvPr>
            <p:ph type="body" sz="quarter" idx="3"/>
          </p:nvPr>
        </p:nvSpPr>
        <p:spPr>
          <a:xfrm>
            <a:off x="4724400" y="908646"/>
            <a:ext cx="3657600" cy="274320"/>
          </a:xfrm>
        </p:spPr>
        <p:txBody>
          <a:bodyPr>
            <a:normAutofit fontScale="70000" lnSpcReduction="20000"/>
          </a:bodyPr>
          <a:lstStyle/>
          <a:p>
            <a:r>
              <a:rPr lang="en-US" dirty="0" smtClean="0"/>
              <a:t>Questions for Cities</a:t>
            </a:r>
            <a:endParaRPr lang="en-US" dirty="0"/>
          </a:p>
        </p:txBody>
      </p:sp>
      <p:sp>
        <p:nvSpPr>
          <p:cNvPr id="9" name="Content Placeholder 8"/>
          <p:cNvSpPr>
            <a:spLocks noGrp="1"/>
          </p:cNvSpPr>
          <p:nvPr>
            <p:ph sz="quarter" idx="4"/>
          </p:nvPr>
        </p:nvSpPr>
        <p:spPr>
          <a:xfrm>
            <a:off x="4658672" y="1182966"/>
            <a:ext cx="4272657" cy="5300774"/>
          </a:xfrm>
          <a:solidFill>
            <a:schemeClr val="tx2">
              <a:lumMod val="20000"/>
              <a:lumOff val="80000"/>
            </a:schemeClr>
          </a:solidFill>
        </p:spPr>
        <p:txBody>
          <a:bodyPr>
            <a:normAutofit fontScale="55000" lnSpcReduction="20000"/>
          </a:bodyPr>
          <a:lstStyle/>
          <a:p>
            <a:pPr marL="342900" indent="-342900">
              <a:buFont typeface="+mj-lt"/>
              <a:buAutoNum type="arabicPeriod"/>
            </a:pPr>
            <a:r>
              <a:rPr lang="en-US" dirty="0" smtClean="0"/>
              <a:t>What is your primary area of interest in civic technology?  What would be its most useful application(s) in your city?</a:t>
            </a:r>
          </a:p>
          <a:p>
            <a:pPr marL="342900" indent="-342900">
              <a:buFont typeface="+mj-lt"/>
              <a:buAutoNum type="arabicPeriod"/>
            </a:pPr>
            <a:r>
              <a:rPr lang="en-US" dirty="0" smtClean="0"/>
              <a:t>Is your city involved in </a:t>
            </a:r>
            <a:r>
              <a:rPr lang="en-US" dirty="0"/>
              <a:t>the Smart City / Civic Technology </a:t>
            </a:r>
            <a:r>
              <a:rPr lang="en-US" dirty="0" smtClean="0"/>
              <a:t>space? Please give examples of applications you are using and why. </a:t>
            </a:r>
            <a:r>
              <a:rPr lang="en-US" dirty="0"/>
              <a:t>How are you engaging with your tech </a:t>
            </a:r>
            <a:r>
              <a:rPr lang="en-US" dirty="0" smtClean="0"/>
              <a:t>community?</a:t>
            </a:r>
            <a:endParaRPr lang="en-US" dirty="0"/>
          </a:p>
          <a:p>
            <a:pPr marL="342900" indent="-342900">
              <a:buFont typeface="+mj-lt"/>
              <a:buAutoNum type="arabicPeriod"/>
            </a:pPr>
            <a:r>
              <a:rPr lang="en-US" dirty="0"/>
              <a:t>Are there specific challenges your city is trying to solve?  Are these driven by the city of the tech community? </a:t>
            </a:r>
            <a:r>
              <a:rPr lang="en-US" dirty="0" smtClean="0"/>
              <a:t>How have you dealt with issues like ownership, open data development, </a:t>
            </a:r>
            <a:r>
              <a:rPr lang="en-US" dirty="0"/>
              <a:t>a</a:t>
            </a:r>
            <a:r>
              <a:rPr lang="en-US" dirty="0" smtClean="0"/>
              <a:t>nd long term funding / maintenance? What </a:t>
            </a:r>
            <a:r>
              <a:rPr lang="en-US" dirty="0"/>
              <a:t>are your funding sources </a:t>
            </a:r>
            <a:r>
              <a:rPr lang="en-US" dirty="0" smtClean="0"/>
              <a:t>/ models and </a:t>
            </a:r>
            <a:r>
              <a:rPr lang="en-US" dirty="0"/>
              <a:t>how much is being spent?</a:t>
            </a:r>
          </a:p>
          <a:p>
            <a:pPr marL="342900" indent="-342900">
              <a:buFont typeface="+mj-lt"/>
              <a:buAutoNum type="arabicPeriod"/>
            </a:pPr>
            <a:r>
              <a:rPr lang="en-US" dirty="0" smtClean="0"/>
              <a:t>Does </a:t>
            </a:r>
            <a:r>
              <a:rPr lang="en-US" dirty="0"/>
              <a:t>your city use smart / civic tech to meet sustainability challenges and advance sustainability </a:t>
            </a:r>
            <a:r>
              <a:rPr lang="en-US" dirty="0" smtClean="0"/>
              <a:t>goals?  If so, how? Is any data being collected around these efforts?</a:t>
            </a:r>
            <a:endParaRPr lang="en-US" dirty="0"/>
          </a:p>
          <a:p>
            <a:pPr marL="342900" indent="-342900">
              <a:buFont typeface="+mj-lt"/>
              <a:buAutoNum type="arabicPeriod"/>
            </a:pPr>
            <a:r>
              <a:rPr lang="en-US" dirty="0" smtClean="0"/>
              <a:t>What do you see USDN’s role being in the civic tech and smart cities space? How could the network meet the most needs in this area?</a:t>
            </a:r>
            <a:endParaRPr lang="en-US" dirty="0"/>
          </a:p>
          <a:p>
            <a:pPr marL="342900" indent="-342900">
              <a:buFont typeface="+mj-lt"/>
              <a:buAutoNum type="arabicPeriod"/>
            </a:pPr>
            <a:r>
              <a:rPr lang="en-US" dirty="0"/>
              <a:t>Given what you know about innovation labs, think tanks, incubators, and foundation interests, do you </a:t>
            </a:r>
            <a:r>
              <a:rPr lang="en-US" dirty="0" smtClean="0"/>
              <a:t>see </a:t>
            </a:r>
            <a:r>
              <a:rPr lang="en-US" dirty="0"/>
              <a:t>any partnership </a:t>
            </a:r>
            <a:r>
              <a:rPr lang="en-US" dirty="0" smtClean="0"/>
              <a:t>opportunities that interest you? With </a:t>
            </a:r>
            <a:r>
              <a:rPr lang="en-US" dirty="0"/>
              <a:t>who and to what outcome (i.e., what would be the most beneficial relationship)?</a:t>
            </a:r>
          </a:p>
          <a:p>
            <a:pPr marL="342900" indent="-342900">
              <a:buFont typeface="+mj-lt"/>
              <a:buAutoNum type="arabicPeriod"/>
            </a:pPr>
            <a:r>
              <a:rPr lang="en-US" dirty="0"/>
              <a:t>If cities committed to investing in a cost-share to develop their own apps or leverage existing ones, would your city be interested in such an effort, and </a:t>
            </a:r>
            <a:r>
              <a:rPr lang="en-US" dirty="0" smtClean="0"/>
              <a:t>with what goal in mind?</a:t>
            </a:r>
            <a:endParaRPr lang="en-US" dirty="0"/>
          </a:p>
          <a:p>
            <a:pPr marL="342900" indent="-342900">
              <a:buFont typeface="+mj-lt"/>
              <a:buAutoNum type="arabicPeriod"/>
            </a:pPr>
            <a:r>
              <a:rPr lang="en-US" dirty="0" smtClean="0"/>
              <a:t>Do </a:t>
            </a:r>
            <a:r>
              <a:rPr lang="en-US" dirty="0"/>
              <a:t>you see </a:t>
            </a:r>
            <a:r>
              <a:rPr lang="en-US" dirty="0" smtClean="0"/>
              <a:t>critical areas </a:t>
            </a:r>
            <a:r>
              <a:rPr lang="en-US" dirty="0"/>
              <a:t>where the market is not meeting your needs? </a:t>
            </a:r>
            <a:r>
              <a:rPr lang="en-US" dirty="0" smtClean="0"/>
              <a:t>Have you had success with open data and /or accessing utility data?</a:t>
            </a:r>
            <a:endParaRPr lang="en-US" dirty="0"/>
          </a:p>
          <a:p>
            <a:endParaRPr lang="en-US" dirty="0"/>
          </a:p>
          <a:p>
            <a:endParaRPr lang="en-US" dirty="0"/>
          </a:p>
        </p:txBody>
      </p:sp>
      <p:sp>
        <p:nvSpPr>
          <p:cNvPr id="5" name="Date Placeholder 4"/>
          <p:cNvSpPr>
            <a:spLocks noGrp="1"/>
          </p:cNvSpPr>
          <p:nvPr>
            <p:ph type="dt" sz="half" idx="10"/>
          </p:nvPr>
        </p:nvSpPr>
        <p:spPr/>
        <p:txBody>
          <a:bodyPr/>
          <a:lstStyle/>
          <a:p>
            <a:fld id="{6019C42B-927D-B34B-97A4-27C6343701BD}" type="datetime1">
              <a:rPr lang="en-US" smtClean="0"/>
              <a:t>7/1/2015</a:t>
            </a:fld>
            <a:endParaRPr lang="en-US" dirty="0"/>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28</a:t>
            </a:fld>
            <a:endParaRPr lang="en-US"/>
          </a:p>
        </p:txBody>
      </p:sp>
    </p:spTree>
    <p:extLst>
      <p:ext uri="{BB962C8B-B14F-4D97-AF65-F5344CB8AC3E}">
        <p14:creationId xmlns:p14="http://schemas.microsoft.com/office/powerpoint/2010/main" val="22635683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Things to Think About</a:t>
            </a:r>
            <a:endParaRPr lang="en-US" dirty="0"/>
          </a:p>
        </p:txBody>
      </p:sp>
      <p:sp>
        <p:nvSpPr>
          <p:cNvPr id="3" name="Content Placeholder 2"/>
          <p:cNvSpPr>
            <a:spLocks noGrp="1"/>
          </p:cNvSpPr>
          <p:nvPr>
            <p:ph idx="1"/>
          </p:nvPr>
        </p:nvSpPr>
        <p:spPr/>
        <p:txBody>
          <a:bodyPr/>
          <a:lstStyle/>
          <a:p>
            <a:r>
              <a:rPr lang="en-US" dirty="0" smtClean="0"/>
              <a:t>Questions to consider:</a:t>
            </a:r>
          </a:p>
          <a:p>
            <a:pPr lvl="1"/>
            <a:r>
              <a:rPr lang="en-US" dirty="0" smtClean="0"/>
              <a:t>As sustainability directors, after reviewing the scan findings, where do you think the gaps are that USDN can address, instigate, or support?</a:t>
            </a:r>
          </a:p>
          <a:p>
            <a:pPr lvl="1"/>
            <a:r>
              <a:rPr lang="en-US" dirty="0" smtClean="0"/>
              <a:t>What questions do you have that remain unanswered in this material?</a:t>
            </a:r>
          </a:p>
          <a:p>
            <a:pPr lvl="1"/>
            <a:r>
              <a:rPr lang="en-US" dirty="0"/>
              <a:t>Who do you know in organizations on the list in slide 25 that you can connect us to so we’re not cold calling?</a:t>
            </a:r>
          </a:p>
          <a:p>
            <a:pPr marL="228600" lvl="1" indent="0">
              <a:buNone/>
            </a:pPr>
            <a:endParaRPr lang="en-US" dirty="0" smtClean="0"/>
          </a:p>
          <a:p>
            <a:pPr marL="228600" lvl="1" indent="0">
              <a:buNone/>
            </a:pPr>
            <a:endParaRPr lang="en-US" dirty="0" smtClean="0"/>
          </a:p>
          <a:p>
            <a:pPr lvl="1"/>
            <a:endParaRPr lang="en-US" dirty="0" smtClean="0"/>
          </a:p>
          <a:p>
            <a:pPr lvl="1"/>
            <a:endParaRPr lang="en-US" dirty="0" smtClean="0"/>
          </a:p>
          <a:p>
            <a:pPr lvl="1"/>
            <a:endParaRPr lang="en-US" dirty="0" smtClean="0"/>
          </a:p>
        </p:txBody>
      </p:sp>
      <p:sp>
        <p:nvSpPr>
          <p:cNvPr id="4" name="Date Placeholder 3"/>
          <p:cNvSpPr>
            <a:spLocks noGrp="1"/>
          </p:cNvSpPr>
          <p:nvPr>
            <p:ph type="dt" sz="half" idx="10"/>
          </p:nvPr>
        </p:nvSpPr>
        <p:spPr/>
        <p:txBody>
          <a:bodyPr/>
          <a:lstStyle/>
          <a:p>
            <a:fld id="{CEF22AB0-B7C3-3049-8214-F630678B5C9D}"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2</a:t>
            </a:fld>
            <a:endParaRPr lang="en-US"/>
          </a:p>
        </p:txBody>
      </p:sp>
    </p:spTree>
    <p:extLst>
      <p:ext uri="{BB962C8B-B14F-4D97-AF65-F5344CB8AC3E}">
        <p14:creationId xmlns:p14="http://schemas.microsoft.com/office/powerpoint/2010/main" val="13481824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14094" y="107384"/>
            <a:ext cx="4800600" cy="516751"/>
          </a:xfrm>
        </p:spPr>
        <p:txBody>
          <a:bodyPr/>
          <a:lstStyle/>
          <a:p>
            <a:r>
              <a:rPr lang="en-US" dirty="0"/>
              <a:t>Survey Questions - Cities</a:t>
            </a:r>
          </a:p>
        </p:txBody>
      </p:sp>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smtClean="0"/>
              <a:t>USDN Civic Technology Scan</a:t>
            </a:r>
            <a:endParaRPr lang="en-US"/>
          </a:p>
        </p:txBody>
      </p:sp>
      <p:sp>
        <p:nvSpPr>
          <p:cNvPr id="9" name="Slide Number Placeholder 8"/>
          <p:cNvSpPr>
            <a:spLocks noGrp="1"/>
          </p:cNvSpPr>
          <p:nvPr>
            <p:ph type="sldNum" sz="quarter" idx="12"/>
          </p:nvPr>
        </p:nvSpPr>
        <p:spPr/>
        <p:txBody>
          <a:bodyPr/>
          <a:lstStyle/>
          <a:p>
            <a:fld id="{D6CC888B-D9F9-4E54-B722-F151A9F45E95}" type="slidenum">
              <a:rPr lang="en-US" smtClean="0"/>
              <a:t>29</a:t>
            </a:fld>
            <a:endParaRPr lang="en-US"/>
          </a:p>
        </p:txBody>
      </p:sp>
      <p:graphicFrame>
        <p:nvGraphicFramePr>
          <p:cNvPr id="11" name="Table 10"/>
          <p:cNvGraphicFramePr>
            <a:graphicFrameLocks noGrp="1"/>
          </p:cNvGraphicFramePr>
          <p:nvPr>
            <p:extLst>
              <p:ext uri="{D42A27DB-BD31-4B8C-83A1-F6EECF244321}">
                <p14:modId xmlns:p14="http://schemas.microsoft.com/office/powerpoint/2010/main" val="421763014"/>
              </p:ext>
            </p:extLst>
          </p:nvPr>
        </p:nvGraphicFramePr>
        <p:xfrm>
          <a:off x="72274" y="1242133"/>
          <a:ext cx="9071726" cy="5618116"/>
        </p:xfrm>
        <a:graphic>
          <a:graphicData uri="http://schemas.openxmlformats.org/drawingml/2006/table">
            <a:tbl>
              <a:tblPr firstRow="1" bandRow="1">
                <a:tableStyleId>{5C22544A-7EE6-4342-B048-85BDC9FD1C3A}</a:tableStyleId>
              </a:tblPr>
              <a:tblGrid>
                <a:gridCol w="9071726"/>
              </a:tblGrid>
              <a:tr h="213610">
                <a:tc>
                  <a:txBody>
                    <a:bodyPr/>
                    <a:lstStyle/>
                    <a:p>
                      <a:r>
                        <a:rPr lang="en-US" sz="1000" dirty="0" smtClean="0"/>
                        <a:t>City</a:t>
                      </a:r>
                      <a:r>
                        <a:rPr lang="en-US" sz="1000" baseline="0" dirty="0" smtClean="0"/>
                        <a:t> Survey Questions Draft</a:t>
                      </a:r>
                      <a:endParaRPr lang="en-US" sz="1000" dirty="0"/>
                    </a:p>
                  </a:txBody>
                  <a:tcPr/>
                </a:tc>
              </a:tr>
              <a:tr h="245423">
                <a:tc>
                  <a:txBody>
                    <a:bodyPr/>
                    <a:lstStyle/>
                    <a:p>
                      <a:r>
                        <a:rPr lang="en-US" sz="1000" dirty="0" smtClean="0"/>
                        <a:t>If your city has a common definition of Civic Tech, please describe.</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Who in your city government is responsible for developing and/or implementing an overall Civic Tech strategy for the city? Please provide names/titles/positions. Is there a written strategy your city is working with?</a:t>
                      </a:r>
                    </a:p>
                  </a:txBody>
                  <a:tcPr/>
                </a:tc>
              </a:tr>
              <a:tr h="223226">
                <a:tc>
                  <a:txBody>
                    <a:bodyPr/>
                    <a:lstStyle/>
                    <a:p>
                      <a:r>
                        <a:rPr lang="en-US" sz="1000" dirty="0" smtClean="0"/>
                        <a:t>If yes, what are the potential sustainability benefits your city wants to realize from</a:t>
                      </a:r>
                      <a:r>
                        <a:rPr lang="en-US" sz="1000" baseline="0" dirty="0" smtClean="0"/>
                        <a:t> </a:t>
                      </a:r>
                      <a:r>
                        <a:rPr lang="en-US" sz="1000" dirty="0" smtClean="0"/>
                        <a:t>increasing the local use of Civic Tech?</a:t>
                      </a:r>
                    </a:p>
                  </a:txBody>
                  <a:tcPr/>
                </a:tc>
              </a:tr>
              <a:tr h="223226">
                <a:tc>
                  <a:txBody>
                    <a:bodyPr/>
                    <a:lstStyle/>
                    <a:p>
                      <a:r>
                        <a:rPr lang="en-US" sz="1000" dirty="0" smtClean="0"/>
                        <a:t>Please describe your involvement in the city's Civic Tech strategy development/implementation.</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If your city has a partnership or other longer term relationship with one or more Civic Tech vendors other than a normal procurement relationship, or if you are considering one, please identify the vendor(s) the type of relationship, when it began, and any issues.</a:t>
                      </a:r>
                    </a:p>
                  </a:txBody>
                  <a:tcPr/>
                </a:tc>
              </a:tr>
              <a:tr h="2567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Has</a:t>
                      </a:r>
                      <a:r>
                        <a:rPr lang="en-US" sz="1000" baseline="0" dirty="0" smtClean="0"/>
                        <a:t> </a:t>
                      </a:r>
                      <a:r>
                        <a:rPr lang="en-US" sz="1000" dirty="0" smtClean="0"/>
                        <a:t>your city has changed its procurement procedures to enable testing/purchasing/development of Civic Tech? Please describe.</a:t>
                      </a:r>
                    </a:p>
                  </a:txBody>
                  <a:tcPr/>
                </a:tc>
              </a:tr>
              <a:tr h="370840">
                <a:tc>
                  <a:txBody>
                    <a:bodyPr/>
                    <a:lstStyle/>
                    <a:p>
                      <a:r>
                        <a:rPr lang="en-US" sz="1000" dirty="0" smtClean="0"/>
                        <a:t>If any outside partners (e.g., consultants, universities, community members) have</a:t>
                      </a:r>
                      <a:r>
                        <a:rPr lang="en-US" sz="1000" baseline="0" dirty="0" smtClean="0"/>
                        <a:t> </a:t>
                      </a:r>
                      <a:r>
                        <a:rPr lang="en-US" sz="1000" dirty="0" smtClean="0"/>
                        <a:t>helped support your thinking and planning about Civic</a:t>
                      </a:r>
                      <a:r>
                        <a:rPr lang="en-US" sz="1000" baseline="0" dirty="0" smtClean="0"/>
                        <a:t> Tech</a:t>
                      </a:r>
                      <a:r>
                        <a:rPr lang="en-US" sz="1000" dirty="0" smtClean="0"/>
                        <a:t>, please identify them and</a:t>
                      </a:r>
                      <a:r>
                        <a:rPr lang="en-US" sz="1000" baseline="0" dirty="0" smtClean="0"/>
                        <a:t> </a:t>
                      </a:r>
                      <a:r>
                        <a:rPr lang="en-US" sz="1000" dirty="0" smtClean="0"/>
                        <a:t>describe what support they provided.</a:t>
                      </a:r>
                      <a:endParaRPr lang="en-US" sz="1000" dirty="0"/>
                    </a:p>
                  </a:txBody>
                  <a:tcPr/>
                </a:tc>
              </a:tr>
              <a:tr h="217488">
                <a:tc>
                  <a:txBody>
                    <a:bodyPr/>
                    <a:lstStyle/>
                    <a:p>
                      <a:r>
                        <a:rPr lang="en-US" sz="1000" dirty="0" smtClean="0"/>
                        <a:t>Please identify any organizations, outside of local government, working in your</a:t>
                      </a:r>
                      <a:r>
                        <a:rPr lang="en-US" sz="1000" baseline="0" dirty="0" smtClean="0"/>
                        <a:t> </a:t>
                      </a:r>
                      <a:r>
                        <a:rPr lang="en-US" sz="1000" dirty="0" smtClean="0"/>
                        <a:t>community to introduce or increase the use of Civic</a:t>
                      </a:r>
                      <a:r>
                        <a:rPr lang="en-US" sz="1000" baseline="0" dirty="0" smtClean="0"/>
                        <a:t> Tech.</a:t>
                      </a:r>
                      <a:endParaRPr lang="en-US" sz="1000" dirty="0"/>
                    </a:p>
                  </a:txBody>
                  <a:tcPr/>
                </a:tc>
              </a:tr>
              <a:tr h="267630">
                <a:tc>
                  <a:txBody>
                    <a:bodyPr/>
                    <a:lstStyle/>
                    <a:p>
                      <a:r>
                        <a:rPr lang="en-US" sz="1000" dirty="0" smtClean="0"/>
                        <a:t>For each city system (energy,</a:t>
                      </a:r>
                      <a:r>
                        <a:rPr lang="en-US" sz="1000" baseline="0" dirty="0" smtClean="0"/>
                        <a:t> waste, water, etc.)</a:t>
                      </a:r>
                      <a:r>
                        <a:rPr lang="en-US" sz="1000" dirty="0" smtClean="0"/>
                        <a:t>, to what degree has your city has implemented</a:t>
                      </a:r>
                      <a:r>
                        <a:rPr lang="en-US" sz="1000" baseline="0" dirty="0" smtClean="0"/>
                        <a:t> Civic Tech</a:t>
                      </a:r>
                      <a:r>
                        <a:rPr lang="en-US" sz="1000" dirty="0" smtClean="0"/>
                        <a:t> solutions?</a:t>
                      </a:r>
                      <a:endParaRPr lang="en-US" sz="1000" dirty="0"/>
                    </a:p>
                  </a:txBody>
                  <a:tcPr/>
                </a:tc>
              </a:tr>
              <a:tr h="370840">
                <a:tc>
                  <a:txBody>
                    <a:bodyPr/>
                    <a:lstStyle/>
                    <a:p>
                      <a:r>
                        <a:rPr lang="en-US" sz="1000" dirty="0" smtClean="0"/>
                        <a:t>To what extent has your city implemented each of the Civic</a:t>
                      </a:r>
                      <a:r>
                        <a:rPr lang="en-US" sz="1000" baseline="0" dirty="0" smtClean="0"/>
                        <a:t> Tech applications </a:t>
                      </a:r>
                      <a:r>
                        <a:rPr lang="en-US" sz="1000" dirty="0" smtClean="0"/>
                        <a:t>listed</a:t>
                      </a:r>
                      <a:r>
                        <a:rPr lang="en-US" sz="1000" baseline="0" dirty="0" smtClean="0"/>
                        <a:t> </a:t>
                      </a:r>
                      <a:r>
                        <a:rPr lang="en-US" sz="1000" dirty="0" smtClean="0"/>
                        <a:t>below across the city's information technology functions? (categories: Government Data, Community Organizing,</a:t>
                      </a:r>
                      <a:r>
                        <a:rPr lang="en-US" sz="1000" baseline="0" dirty="0" smtClean="0"/>
                        <a:t> </a:t>
                      </a:r>
                      <a:r>
                        <a:rPr lang="en-US" sz="1000" dirty="0" smtClean="0"/>
                        <a:t>Social Networks,</a:t>
                      </a:r>
                      <a:r>
                        <a:rPr lang="en-US" sz="1000" baseline="0" dirty="0" smtClean="0"/>
                        <a:t> </a:t>
                      </a:r>
                      <a:r>
                        <a:rPr lang="en-US" sz="1000" dirty="0" smtClean="0"/>
                        <a:t>Crowd Funding,</a:t>
                      </a:r>
                      <a:r>
                        <a:rPr lang="en-US" sz="1000" baseline="0" dirty="0" smtClean="0"/>
                        <a:t> </a:t>
                      </a:r>
                      <a:r>
                        <a:rPr lang="en-US" sz="1000" dirty="0" smtClean="0"/>
                        <a:t>Collaborative Consumption)</a:t>
                      </a:r>
                    </a:p>
                  </a:txBody>
                  <a:tcPr/>
                </a:tc>
              </a:tr>
              <a:tr h="243874">
                <a:tc>
                  <a:txBody>
                    <a:bodyPr/>
                    <a:lstStyle/>
                    <a:p>
                      <a:r>
                        <a:rPr lang="en-US" sz="1000" dirty="0" smtClean="0"/>
                        <a:t>To date, what have been your city’s 2-3</a:t>
                      </a:r>
                      <a:r>
                        <a:rPr lang="en-US" sz="1000" baseline="0" dirty="0" smtClean="0"/>
                        <a:t> </a:t>
                      </a:r>
                      <a:r>
                        <a:rPr lang="en-US" sz="1000" dirty="0" smtClean="0"/>
                        <a:t>most successful applications of Civic Tech solutions? Please describe briefly.</a:t>
                      </a:r>
                      <a:endParaRPr lang="en-US" sz="1000" dirty="0"/>
                    </a:p>
                  </a:txBody>
                  <a:tcPr/>
                </a:tc>
              </a:tr>
              <a:tr h="247787">
                <a:tc>
                  <a:txBody>
                    <a:bodyPr/>
                    <a:lstStyle/>
                    <a:p>
                      <a:r>
                        <a:rPr lang="en-US" sz="1000" dirty="0" smtClean="0"/>
                        <a:t>What are the 2-3</a:t>
                      </a:r>
                      <a:r>
                        <a:rPr lang="en-US" sz="1000" baseline="0" dirty="0" smtClean="0"/>
                        <a:t> </a:t>
                      </a:r>
                      <a:r>
                        <a:rPr lang="en-US" sz="1000" dirty="0" smtClean="0"/>
                        <a:t>biggest opportunities in your city for Civic Tech to</a:t>
                      </a:r>
                      <a:r>
                        <a:rPr lang="en-US" sz="1000" baseline="0" dirty="0" smtClean="0"/>
                        <a:t> </a:t>
                      </a:r>
                      <a:r>
                        <a:rPr lang="en-US" sz="1000" dirty="0" smtClean="0"/>
                        <a:t>advance your urban sustainability strategies?</a:t>
                      </a:r>
                      <a:endParaRPr lang="en-US" sz="1000" dirty="0"/>
                    </a:p>
                  </a:txBody>
                  <a:tcPr/>
                </a:tc>
              </a:tr>
              <a:tr h="370840">
                <a:tc>
                  <a:txBody>
                    <a:bodyPr/>
                    <a:lstStyle/>
                    <a:p>
                      <a:r>
                        <a:rPr lang="en-US" sz="1000" dirty="0" smtClean="0"/>
                        <a:t>Please rank each of the barriers to using Civic Technology solutions</a:t>
                      </a:r>
                      <a:r>
                        <a:rPr lang="en-US" sz="1000" baseline="0" dirty="0" smtClean="0"/>
                        <a:t> (categories: open data development, ownership, long term maintenance, internal IT support, data access, funding, etc.)</a:t>
                      </a:r>
                      <a:endParaRPr lang="en-US" sz="1000" dirty="0"/>
                    </a:p>
                  </a:txBody>
                  <a:tcPr/>
                </a:tc>
              </a:tr>
              <a:tr h="189785">
                <a:tc>
                  <a:txBody>
                    <a:bodyPr/>
                    <a:lstStyle/>
                    <a:p>
                      <a:r>
                        <a:rPr lang="en-US" sz="1000" dirty="0" smtClean="0"/>
                        <a:t>To what extent do you expect Civic Tech solutions to play a role in reducing city or</a:t>
                      </a:r>
                      <a:r>
                        <a:rPr lang="en-US" sz="1000" baseline="0" dirty="0" smtClean="0"/>
                        <a:t> </a:t>
                      </a:r>
                      <a:r>
                        <a:rPr lang="en-US" sz="1000" dirty="0" smtClean="0"/>
                        <a:t>communitywide</a:t>
                      </a:r>
                      <a:r>
                        <a:rPr lang="en-US" sz="1000" baseline="0" dirty="0" smtClean="0"/>
                        <a:t> </a:t>
                      </a:r>
                      <a:r>
                        <a:rPr lang="en-US" sz="1000" dirty="0" smtClean="0"/>
                        <a:t>carbon emissions targets?</a:t>
                      </a:r>
                      <a:endParaRPr lang="en-US" sz="1000" dirty="0"/>
                    </a:p>
                  </a:txBody>
                  <a:tcPr/>
                </a:tc>
              </a:tr>
              <a:tr h="258111">
                <a:tc>
                  <a:txBody>
                    <a:bodyPr/>
                    <a:lstStyle/>
                    <a:p>
                      <a:r>
                        <a:rPr lang="en-US" sz="1000" dirty="0" smtClean="0"/>
                        <a:t>What are the 2-3</a:t>
                      </a:r>
                      <a:r>
                        <a:rPr lang="en-US" sz="1000" baseline="0" dirty="0" smtClean="0"/>
                        <a:t> </a:t>
                      </a:r>
                      <a:r>
                        <a:rPr lang="en-US" sz="1000" dirty="0" smtClean="0"/>
                        <a:t>biggest changes internal to city government that need to be made to</a:t>
                      </a:r>
                      <a:r>
                        <a:rPr lang="en-US" sz="1000" baseline="0" dirty="0" smtClean="0"/>
                        <a:t> </a:t>
                      </a:r>
                      <a:r>
                        <a:rPr lang="en-US" sz="1000" dirty="0" smtClean="0"/>
                        <a:t>advance your Civic</a:t>
                      </a:r>
                      <a:r>
                        <a:rPr lang="en-US" sz="1000" baseline="0" dirty="0" smtClean="0"/>
                        <a:t> Tech</a:t>
                      </a:r>
                      <a:r>
                        <a:rPr lang="en-US" sz="1000" dirty="0" smtClean="0"/>
                        <a:t> approach?</a:t>
                      </a:r>
                      <a:endParaRPr lang="en-US" sz="1000" dirty="0"/>
                    </a:p>
                  </a:txBody>
                  <a:tcPr/>
                </a:tc>
              </a:tr>
              <a:tr h="193766">
                <a:tc>
                  <a:txBody>
                    <a:bodyPr/>
                    <a:lstStyle/>
                    <a:p>
                      <a:r>
                        <a:rPr lang="en-US" sz="1000" dirty="0" smtClean="0"/>
                        <a:t>Does your city have an "open data" initiative under which you release city data sets to</a:t>
                      </a:r>
                      <a:r>
                        <a:rPr lang="en-US" sz="1000" baseline="0" dirty="0" smtClean="0"/>
                        <a:t> </a:t>
                      </a:r>
                      <a:r>
                        <a:rPr lang="en-US" sz="1000" dirty="0" smtClean="0"/>
                        <a:t>the public? Please link.</a:t>
                      </a:r>
                      <a:endParaRPr lang="en-US" sz="1000" dirty="0"/>
                    </a:p>
                  </a:txBody>
                  <a:tcPr/>
                </a:tc>
              </a:tr>
              <a:tr h="258111">
                <a:tc>
                  <a:txBody>
                    <a:bodyPr/>
                    <a:lstStyle/>
                    <a:p>
                      <a:r>
                        <a:rPr lang="en-US" sz="1000" dirty="0" smtClean="0"/>
                        <a:t>How has your city addressed privacy concerns of local residents as it relates to</a:t>
                      </a:r>
                      <a:r>
                        <a:rPr lang="en-US" sz="1000" baseline="0" dirty="0" smtClean="0"/>
                        <a:t> </a:t>
                      </a:r>
                      <a:r>
                        <a:rPr lang="en-US" sz="1000" dirty="0" smtClean="0"/>
                        <a:t>sharing city data?</a:t>
                      </a:r>
                      <a:endParaRPr lang="en-US" sz="1000" dirty="0"/>
                    </a:p>
                  </a:txBody>
                  <a:tcPr/>
                </a:tc>
              </a:tr>
              <a:tr h="370840">
                <a:tc>
                  <a:txBody>
                    <a:bodyPr/>
                    <a:lstStyle/>
                    <a:p>
                      <a:r>
                        <a:rPr lang="en-US" sz="1000" dirty="0" smtClean="0"/>
                        <a:t>If your city is developing or purchasing mobile app solutions, please describe the</a:t>
                      </a:r>
                      <a:r>
                        <a:rPr lang="en-US" sz="1000" baseline="0" dirty="0" smtClean="0"/>
                        <a:t> </a:t>
                      </a:r>
                      <a:r>
                        <a:rPr lang="en-US" sz="1000" dirty="0" smtClean="0"/>
                        <a:t>problems, the technology solutions, and whether the</a:t>
                      </a:r>
                      <a:r>
                        <a:rPr lang="en-US" sz="1000" baseline="0" dirty="0" smtClean="0"/>
                        <a:t> </a:t>
                      </a:r>
                      <a:r>
                        <a:rPr lang="en-US" sz="1000" dirty="0" smtClean="0"/>
                        <a:t>technology is developed in-house</a:t>
                      </a:r>
                      <a:r>
                        <a:rPr lang="en-US" sz="1000" baseline="0" dirty="0" smtClean="0"/>
                        <a:t> </a:t>
                      </a:r>
                      <a:r>
                        <a:rPr lang="en-US" sz="1000" dirty="0" smtClean="0"/>
                        <a:t>or</a:t>
                      </a:r>
                      <a:r>
                        <a:rPr lang="en-US" sz="1000" baseline="0" dirty="0" smtClean="0"/>
                        <a:t> </a:t>
                      </a:r>
                      <a:r>
                        <a:rPr lang="en-US" sz="1000" dirty="0" smtClean="0"/>
                        <a:t>with an outside vendor or university?</a:t>
                      </a:r>
                      <a:endParaRPr lang="en-US" sz="1000" dirty="0"/>
                    </a:p>
                  </a:txBody>
                  <a:tcPr/>
                </a:tc>
              </a:tr>
            </a:tbl>
          </a:graphicData>
        </a:graphic>
      </p:graphicFrame>
      <p:sp>
        <p:nvSpPr>
          <p:cNvPr id="12" name="Content Placeholder 2"/>
          <p:cNvSpPr txBox="1">
            <a:spLocks/>
          </p:cNvSpPr>
          <p:nvPr/>
        </p:nvSpPr>
        <p:spPr>
          <a:xfrm>
            <a:off x="72274" y="624135"/>
            <a:ext cx="7382312" cy="594147"/>
          </a:xfrm>
          <a:prstGeom prst="rect">
            <a:avLst/>
          </a:prstGeom>
        </p:spPr>
        <p:txBody>
          <a:bodyPr>
            <a:normAutofit/>
          </a:bodyPr>
          <a:lstStyle>
            <a:lvl1pPr marL="228600" indent="-228600" algn="l" defTabSz="914400" rtl="0" eaLnBrk="1" latinLnBrk="0" hangingPunct="1">
              <a:spcBef>
                <a:spcPts val="18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accent1"/>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28800" indent="-227013"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5813" indent="-227013" algn="l" defTabSz="914400" rtl="0" eaLnBrk="1" latinLnBrk="0" hangingPunct="1">
              <a:spcBef>
                <a:spcPct val="20000"/>
              </a:spcBef>
              <a:buClr>
                <a:schemeClr val="accent1"/>
              </a:buClr>
              <a:buSzPct val="130000"/>
              <a:buFont typeface="Wingdings" pitchFamily="2" charset="2"/>
              <a:buChar char="§"/>
              <a:defRPr lang="en-US" sz="1800" kern="1200" dirty="0">
                <a:solidFill>
                  <a:schemeClr val="tx1">
                    <a:lumMod val="75000"/>
                    <a:lumOff val="25000"/>
                  </a:schemeClr>
                </a:solidFill>
                <a:latin typeface="+mn-lt"/>
                <a:ea typeface="+mn-ea"/>
                <a:cs typeface="+mn-cs"/>
              </a:defRPr>
            </a:lvl9pPr>
          </a:lstStyle>
          <a:p>
            <a:r>
              <a:rPr lang="en-US" sz="1000" b="1" dirty="0" smtClean="0"/>
              <a:t>Introduction:</a:t>
            </a:r>
            <a:r>
              <a:rPr lang="en-US" sz="1000" dirty="0" smtClean="0"/>
              <a:t> This survey seeks information from USDN members interested in or using civic /smart technology Your responses will be used to inform the Civic Technology Scan and Smart Cities products, as well as the planning of a potential convening around this topic. Aggregated survey data will be shared with all participants. </a:t>
            </a:r>
          </a:p>
        </p:txBody>
      </p:sp>
    </p:spTree>
    <p:extLst>
      <p:ext uri="{BB962C8B-B14F-4D97-AF65-F5344CB8AC3E}">
        <p14:creationId xmlns:p14="http://schemas.microsoft.com/office/powerpoint/2010/main" val="41998251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Sources</a:t>
            </a:r>
            <a:endParaRPr lang="en-US" dirty="0"/>
          </a:p>
        </p:txBody>
      </p:sp>
      <p:sp>
        <p:nvSpPr>
          <p:cNvPr id="9" name="Text Placeholder 8"/>
          <p:cNvSpPr>
            <a:spLocks noGrp="1"/>
          </p:cNvSpPr>
          <p:nvPr>
            <p:ph type="body" idx="1"/>
          </p:nvPr>
        </p:nvSpPr>
        <p:spPr/>
        <p:txBody>
          <a:bodyPr>
            <a:normAutofit fontScale="70000" lnSpcReduction="20000"/>
          </a:bodyPr>
          <a:lstStyle/>
          <a:p>
            <a:r>
              <a:rPr lang="en-US" dirty="0" smtClean="0"/>
              <a:t>Reports</a:t>
            </a:r>
            <a:endParaRPr lang="en-US" dirty="0"/>
          </a:p>
        </p:txBody>
      </p:sp>
      <p:sp>
        <p:nvSpPr>
          <p:cNvPr id="10" name="Content Placeholder 9"/>
          <p:cNvSpPr>
            <a:spLocks noGrp="1"/>
          </p:cNvSpPr>
          <p:nvPr>
            <p:ph sz="half" idx="2"/>
          </p:nvPr>
        </p:nvSpPr>
        <p:spPr/>
        <p:txBody>
          <a:bodyPr>
            <a:normAutofit/>
          </a:bodyPr>
          <a:lstStyle/>
          <a:p>
            <a:r>
              <a:rPr lang="en-US" sz="1000" dirty="0" smtClean="0"/>
              <a:t>The Emergence of Civic Tech: Investments in a </a:t>
            </a:r>
            <a:r>
              <a:rPr lang="en-US" sz="1000" dirty="0"/>
              <a:t>G</a:t>
            </a:r>
            <a:r>
              <a:rPr lang="en-US" sz="1000" dirty="0" smtClean="0"/>
              <a:t>rowing Field. Knight Foundation, 2013</a:t>
            </a:r>
            <a:r>
              <a:rPr lang="en-US" sz="1000" dirty="0"/>
              <a:t>. </a:t>
            </a:r>
            <a:r>
              <a:rPr lang="en-US" sz="1000" dirty="0">
                <a:hlinkClick r:id="rId2"/>
              </a:rPr>
              <a:t>http://www.knightfoundation.org/media/uploads/publication_pdfs/knight-civic-</a:t>
            </a:r>
            <a:r>
              <a:rPr lang="en-US" sz="1000" dirty="0" smtClean="0">
                <a:hlinkClick r:id="rId2"/>
              </a:rPr>
              <a:t>tech.pdf</a:t>
            </a:r>
            <a:endParaRPr lang="en-US" sz="1000" dirty="0" smtClean="0"/>
          </a:p>
          <a:p>
            <a:r>
              <a:rPr lang="en-US" sz="1000" dirty="0"/>
              <a:t>Gerry Smith. Huffington Post, “Without Internet, Urban Poor Fear Being Left Behind In Digital Age</a:t>
            </a:r>
            <a:r>
              <a:rPr lang="en-US" sz="1000" dirty="0" smtClean="0"/>
              <a:t>”. </a:t>
            </a:r>
            <a:r>
              <a:rPr lang="en-US" sz="1000" dirty="0"/>
              <a:t>2014. </a:t>
            </a:r>
            <a:r>
              <a:rPr lang="en-US" sz="1000" dirty="0">
                <a:hlinkClick r:id="rId3"/>
              </a:rPr>
              <a:t>http://www.huffingtonpost.com/2012/03/01/internet-access-digital-age_n_1285423.</a:t>
            </a:r>
            <a:r>
              <a:rPr lang="en-US" sz="1000" dirty="0" smtClean="0">
                <a:hlinkClick r:id="rId3"/>
              </a:rPr>
              <a:t>html</a:t>
            </a:r>
            <a:endParaRPr lang="en-US" sz="1000" dirty="0" smtClean="0"/>
          </a:p>
          <a:p>
            <a:r>
              <a:rPr lang="en-US" sz="1000" dirty="0" smtClean="0"/>
              <a:t>Civic Tech Forecast: 2014. Code </a:t>
            </a:r>
            <a:r>
              <a:rPr lang="en-US" sz="1000" dirty="0"/>
              <a:t>for America. </a:t>
            </a:r>
            <a:r>
              <a:rPr lang="en-US" sz="1000" dirty="0">
                <a:hlinkClick r:id="rId4"/>
              </a:rPr>
              <a:t>http://www.codeforamerica.org/blog/2014/01/27/civic-tech-forecast-2014</a:t>
            </a:r>
            <a:r>
              <a:rPr lang="en-US" sz="1000" dirty="0" smtClean="0">
                <a:hlinkClick r:id="rId4"/>
              </a:rPr>
              <a:t>/</a:t>
            </a:r>
            <a:endParaRPr lang="en-US" sz="1000" dirty="0" smtClean="0"/>
          </a:p>
          <a:p>
            <a:r>
              <a:rPr lang="en-US" sz="1000" dirty="0" smtClean="0"/>
              <a:t>Civic Tech Report Helps ID Opportunities in the Field. Knight Foundation Blog. </a:t>
            </a:r>
            <a:r>
              <a:rPr lang="en-US" sz="1000" dirty="0" smtClean="0">
                <a:hlinkClick r:id="rId5"/>
              </a:rPr>
              <a:t>http</a:t>
            </a:r>
            <a:r>
              <a:rPr lang="en-US" sz="1000" dirty="0">
                <a:hlinkClick r:id="rId5"/>
              </a:rPr>
              <a:t>://www.knightfoundation.org/blogs/knightblog/2013/12/17/civic-tech-report-helps-id-opportunities-field</a:t>
            </a:r>
            <a:r>
              <a:rPr lang="en-US" sz="1000" dirty="0" smtClean="0">
                <a:hlinkClick r:id="rId5"/>
              </a:rPr>
              <a:t>/</a:t>
            </a:r>
            <a:endParaRPr lang="en-US" sz="1000" dirty="0" smtClean="0"/>
          </a:p>
          <a:p>
            <a:r>
              <a:rPr lang="en-US" sz="1000" dirty="0" smtClean="0"/>
              <a:t>Civic Innovation Beyond Civic Technology. New America Foundation. </a:t>
            </a:r>
            <a:r>
              <a:rPr lang="en-US" sz="1000" dirty="0" smtClean="0">
                <a:hlinkClick r:id="rId6"/>
              </a:rPr>
              <a:t>http</a:t>
            </a:r>
            <a:r>
              <a:rPr lang="en-US" sz="1000" dirty="0">
                <a:hlinkClick r:id="rId6"/>
              </a:rPr>
              <a:t>://oti.newamerica.net/blogposts/2014/civic_innovation_beyond_civic_technology-</a:t>
            </a:r>
            <a:r>
              <a:rPr lang="en-US" sz="1000" dirty="0" smtClean="0">
                <a:hlinkClick r:id="rId6"/>
              </a:rPr>
              <a:t>110511</a:t>
            </a:r>
            <a:endParaRPr lang="en-US" sz="1000" dirty="0" smtClean="0"/>
          </a:p>
          <a:p>
            <a:endParaRPr lang="en-US" sz="1000" dirty="0" smtClean="0"/>
          </a:p>
          <a:p>
            <a:endParaRPr lang="en-US" sz="1000" dirty="0" smtClean="0"/>
          </a:p>
          <a:p>
            <a:endParaRPr lang="en-US" sz="1000" dirty="0"/>
          </a:p>
          <a:p>
            <a:endParaRPr lang="en-US" sz="1000" dirty="0"/>
          </a:p>
        </p:txBody>
      </p:sp>
      <p:sp>
        <p:nvSpPr>
          <p:cNvPr id="11" name="Text Placeholder 10"/>
          <p:cNvSpPr>
            <a:spLocks noGrp="1"/>
          </p:cNvSpPr>
          <p:nvPr>
            <p:ph type="body" sz="quarter" idx="3"/>
          </p:nvPr>
        </p:nvSpPr>
        <p:spPr/>
        <p:txBody>
          <a:bodyPr>
            <a:normAutofit fontScale="70000" lnSpcReduction="20000"/>
          </a:bodyPr>
          <a:lstStyle/>
          <a:p>
            <a:r>
              <a:rPr lang="en-US" dirty="0" smtClean="0"/>
              <a:t>Resources / Case Studies / Supporting Organizations</a:t>
            </a:r>
            <a:endParaRPr lang="en-US" dirty="0"/>
          </a:p>
        </p:txBody>
      </p:sp>
      <p:sp>
        <p:nvSpPr>
          <p:cNvPr id="12" name="Content Placeholder 11"/>
          <p:cNvSpPr>
            <a:spLocks noGrp="1"/>
          </p:cNvSpPr>
          <p:nvPr>
            <p:ph sz="quarter" idx="4"/>
          </p:nvPr>
        </p:nvSpPr>
        <p:spPr/>
        <p:txBody>
          <a:bodyPr>
            <a:normAutofit fontScale="62500" lnSpcReduction="20000"/>
          </a:bodyPr>
          <a:lstStyle/>
          <a:p>
            <a:r>
              <a:rPr lang="en-US" dirty="0" smtClean="0"/>
              <a:t>The CA </a:t>
            </a:r>
            <a:r>
              <a:rPr lang="en-US" dirty="0"/>
              <a:t>Innovation Institute: </a:t>
            </a:r>
            <a:r>
              <a:rPr lang="en-US" dirty="0">
                <a:hlinkClick r:id="rId7"/>
              </a:rPr>
              <a:t>http://</a:t>
            </a:r>
            <a:r>
              <a:rPr lang="en-US" dirty="0" smtClean="0">
                <a:hlinkClick r:id="rId7"/>
              </a:rPr>
              <a:t>ccip.newamerica.net</a:t>
            </a:r>
            <a:endParaRPr lang="en-US" dirty="0" smtClean="0"/>
          </a:p>
          <a:p>
            <a:r>
              <a:rPr lang="en-US" dirty="0" smtClean="0"/>
              <a:t>Boston Tech Case Study: </a:t>
            </a:r>
            <a:r>
              <a:rPr lang="en-US" dirty="0" smtClean="0">
                <a:hlinkClick r:id="rId8"/>
              </a:rPr>
              <a:t>http</a:t>
            </a:r>
            <a:r>
              <a:rPr lang="en-US" dirty="0">
                <a:hlinkClick r:id="rId8"/>
              </a:rPr>
              <a:t>://www.bostonindicators.org/indicators/technology/highlights/accomplishments-and-</a:t>
            </a:r>
            <a:r>
              <a:rPr lang="en-US" dirty="0" smtClean="0">
                <a:hlinkClick r:id="rId8"/>
              </a:rPr>
              <a:t>developments</a:t>
            </a:r>
            <a:endParaRPr lang="en-US" dirty="0" smtClean="0"/>
          </a:p>
          <a:p>
            <a:r>
              <a:rPr lang="en-US" dirty="0" smtClean="0"/>
              <a:t>New Urban Mechanics: </a:t>
            </a:r>
            <a:r>
              <a:rPr lang="en-US" dirty="0">
                <a:solidFill>
                  <a:srgbClr val="000000"/>
                </a:solidFill>
                <a:latin typeface="Lucida Grande"/>
                <a:ea typeface="Lucida Grande"/>
                <a:cs typeface="Lucida Grande"/>
                <a:hlinkClick r:id="rId9"/>
              </a:rPr>
              <a:t>http://</a:t>
            </a:r>
            <a:r>
              <a:rPr lang="en-US" dirty="0" smtClean="0">
                <a:solidFill>
                  <a:srgbClr val="000000"/>
                </a:solidFill>
                <a:latin typeface="Lucida Grande"/>
                <a:ea typeface="Lucida Grande"/>
                <a:cs typeface="Lucida Grande"/>
                <a:hlinkClick r:id="rId9"/>
              </a:rPr>
              <a:t>www.newurbanmechanics.org</a:t>
            </a:r>
            <a:endParaRPr lang="en-US" dirty="0" smtClean="0">
              <a:solidFill>
                <a:srgbClr val="000000"/>
              </a:solidFill>
              <a:latin typeface="Lucida Grande"/>
              <a:ea typeface="Lucida Grande"/>
              <a:cs typeface="Lucida Grande"/>
            </a:endParaRPr>
          </a:p>
          <a:p>
            <a:r>
              <a:rPr lang="en-US" dirty="0"/>
              <a:t>Code For America: </a:t>
            </a:r>
            <a:r>
              <a:rPr lang="en-US" dirty="0">
                <a:hlinkClick r:id="rId10"/>
              </a:rPr>
              <a:t>http://www.codeforamerica.org</a:t>
            </a:r>
            <a:r>
              <a:rPr lang="en-US" dirty="0" smtClean="0">
                <a:hlinkClick r:id="rId10"/>
              </a:rPr>
              <a:t>/</a:t>
            </a:r>
            <a:endParaRPr lang="en-US" dirty="0" smtClean="0"/>
          </a:p>
          <a:p>
            <a:r>
              <a:rPr lang="en-US" dirty="0" err="1"/>
              <a:t>Govtech</a:t>
            </a:r>
            <a:r>
              <a:rPr lang="en-US" dirty="0"/>
              <a:t> Fund: </a:t>
            </a:r>
            <a:r>
              <a:rPr lang="en-US" dirty="0">
                <a:hlinkClick r:id="rId11"/>
              </a:rPr>
              <a:t>http://govtechfund.com</a:t>
            </a:r>
            <a:r>
              <a:rPr lang="en-US" dirty="0" smtClean="0">
                <a:hlinkClick r:id="rId11"/>
              </a:rPr>
              <a:t>/</a:t>
            </a:r>
            <a:endParaRPr lang="en-US" dirty="0" smtClean="0"/>
          </a:p>
          <a:p>
            <a:r>
              <a:rPr lang="en-US" dirty="0" err="1" smtClean="0"/>
              <a:t>Tumml</a:t>
            </a:r>
            <a:r>
              <a:rPr lang="en-US" dirty="0"/>
              <a:t>: </a:t>
            </a:r>
            <a:r>
              <a:rPr lang="en-US" dirty="0">
                <a:hlinkClick r:id="rId12"/>
              </a:rPr>
              <a:t>http://www.tumml.org/#mission-</a:t>
            </a:r>
            <a:r>
              <a:rPr lang="en-US" dirty="0" smtClean="0">
                <a:hlinkClick r:id="rId12"/>
              </a:rPr>
              <a:t>1</a:t>
            </a:r>
            <a:endParaRPr lang="en-US" dirty="0" smtClean="0"/>
          </a:p>
          <a:p>
            <a:r>
              <a:rPr lang="en-US" dirty="0"/>
              <a:t>Sunlight Foundation: </a:t>
            </a:r>
            <a:r>
              <a:rPr lang="en-US" dirty="0">
                <a:hlinkClick r:id="rId13"/>
              </a:rPr>
              <a:t>http://sunlightfoundation.com</a:t>
            </a:r>
            <a:r>
              <a:rPr lang="en-US" dirty="0" smtClean="0">
                <a:hlinkClick r:id="rId13"/>
              </a:rPr>
              <a:t>/</a:t>
            </a:r>
            <a:endParaRPr lang="en-US" dirty="0" smtClean="0"/>
          </a:p>
          <a:p>
            <a:r>
              <a:rPr lang="en-US" dirty="0" err="1" smtClean="0"/>
              <a:t>Urban.US</a:t>
            </a:r>
            <a:r>
              <a:rPr lang="en-US" dirty="0"/>
              <a:t>: </a:t>
            </a:r>
            <a:r>
              <a:rPr lang="en-US" dirty="0">
                <a:hlinkClick r:id="rId14"/>
              </a:rPr>
              <a:t>http://</a:t>
            </a:r>
            <a:r>
              <a:rPr lang="en-US" dirty="0" smtClean="0">
                <a:hlinkClick r:id="rId14"/>
              </a:rPr>
              <a:t>urban.us</a:t>
            </a:r>
            <a:endParaRPr lang="en-US" dirty="0" smtClean="0"/>
          </a:p>
          <a:p>
            <a:endParaRPr lang="en-US" dirty="0"/>
          </a:p>
          <a:p>
            <a:endParaRPr lang="en-US" dirty="0"/>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30</a:t>
            </a:fld>
            <a:endParaRPr lang="en-US"/>
          </a:p>
        </p:txBody>
      </p:sp>
    </p:spTree>
    <p:extLst>
      <p:ext uri="{BB962C8B-B14F-4D97-AF65-F5344CB8AC3E}">
        <p14:creationId xmlns:p14="http://schemas.microsoft.com/office/powerpoint/2010/main" val="116038876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7521" y="382002"/>
            <a:ext cx="5887298" cy="437081"/>
          </a:xfrm>
        </p:spPr>
        <p:txBody>
          <a:bodyPr/>
          <a:lstStyle/>
          <a:p>
            <a:r>
              <a:rPr lang="en-US" dirty="0" smtClean="0"/>
              <a:t>Project Team and Deliverables</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449588767"/>
              </p:ext>
            </p:extLst>
          </p:nvPr>
        </p:nvGraphicFramePr>
        <p:xfrm>
          <a:off x="2177521" y="1042767"/>
          <a:ext cx="6691628" cy="2623060"/>
        </p:xfrm>
        <a:graphic>
          <a:graphicData uri="http://schemas.openxmlformats.org/presentationml/2006/ole">
            <mc:AlternateContent xmlns:mc="http://schemas.openxmlformats.org/markup-compatibility/2006">
              <mc:Choice xmlns:v="urn:schemas-microsoft-com:vml" Requires="v">
                <p:oleObj spid="_x0000_s2501" name="Document" r:id="rId4" imgW="5676900" imgH="2311400" progId="Word.Document.12">
                  <p:embed/>
                </p:oleObj>
              </mc:Choice>
              <mc:Fallback>
                <p:oleObj name="Document" r:id="rId4" imgW="5676900" imgH="2311400" progId="Word.Document.12">
                  <p:embed/>
                  <p:pic>
                    <p:nvPicPr>
                      <p:cNvPr id="0" name=""/>
                      <p:cNvPicPr/>
                      <p:nvPr/>
                    </p:nvPicPr>
                    <p:blipFill>
                      <a:blip r:embed="rId5"/>
                      <a:stretch>
                        <a:fillRect/>
                      </a:stretch>
                    </p:blipFill>
                    <p:spPr>
                      <a:xfrm>
                        <a:off x="2177521" y="1042767"/>
                        <a:ext cx="6691628" cy="262306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34099880"/>
              </p:ext>
            </p:extLst>
          </p:nvPr>
        </p:nvGraphicFramePr>
        <p:xfrm>
          <a:off x="2362200" y="3794857"/>
          <a:ext cx="6364729" cy="2590876"/>
        </p:xfrm>
        <a:graphic>
          <a:graphicData uri="http://schemas.openxmlformats.org/presentationml/2006/ole">
            <mc:AlternateContent xmlns:mc="http://schemas.openxmlformats.org/markup-compatibility/2006">
              <mc:Choice xmlns:v="urn:schemas-microsoft-com:vml" Requires="v">
                <p:oleObj spid="_x0000_s2502" name="Document" r:id="rId7" imgW="5753100" imgH="2400300" progId="Word.Document.12">
                  <p:embed/>
                </p:oleObj>
              </mc:Choice>
              <mc:Fallback>
                <p:oleObj name="Document" r:id="rId7" imgW="5753100" imgH="2400300" progId="Word.Document.12">
                  <p:embed/>
                  <p:pic>
                    <p:nvPicPr>
                      <p:cNvPr id="0" name=""/>
                      <p:cNvPicPr/>
                      <p:nvPr/>
                    </p:nvPicPr>
                    <p:blipFill>
                      <a:blip r:embed="rId8"/>
                      <a:stretch>
                        <a:fillRect/>
                      </a:stretch>
                    </p:blipFill>
                    <p:spPr>
                      <a:xfrm>
                        <a:off x="2362200" y="3794857"/>
                        <a:ext cx="6364729" cy="2590876"/>
                      </a:xfrm>
                      <a:prstGeom prst="rect">
                        <a:avLst/>
                      </a:prstGeom>
                    </p:spPr>
                  </p:pic>
                </p:oleObj>
              </mc:Fallback>
            </mc:AlternateContent>
          </a:graphicData>
        </a:graphic>
      </p:graphicFrame>
      <p:sp>
        <p:nvSpPr>
          <p:cNvPr id="3" name="Date Placeholder 2"/>
          <p:cNvSpPr>
            <a:spLocks noGrp="1"/>
          </p:cNvSpPr>
          <p:nvPr>
            <p:ph type="dt" sz="half" idx="10"/>
          </p:nvPr>
        </p:nvSpPr>
        <p:spPr/>
        <p:txBody>
          <a:bodyPr/>
          <a:lstStyle/>
          <a:p>
            <a:fld id="{456DE1B5-B795-1646-9D0B-A3500B3E6C0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31</a:t>
            </a:fld>
            <a:endParaRPr lang="en-US"/>
          </a:p>
        </p:txBody>
      </p:sp>
    </p:spTree>
    <p:extLst>
      <p:ext uri="{BB962C8B-B14F-4D97-AF65-F5344CB8AC3E}">
        <p14:creationId xmlns:p14="http://schemas.microsoft.com/office/powerpoint/2010/main" val="30444587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094" y="258110"/>
            <a:ext cx="7633844" cy="499028"/>
          </a:xfrm>
        </p:spPr>
        <p:txBody>
          <a:bodyPr/>
          <a:lstStyle/>
          <a:p>
            <a:r>
              <a:rPr lang="en-US" dirty="0" smtClean="0"/>
              <a:t>Civic Tech Landscape Matrix Observations</a:t>
            </a:r>
            <a:endParaRPr lang="en-US" dirty="0"/>
          </a:p>
        </p:txBody>
      </p:sp>
      <p:sp>
        <p:nvSpPr>
          <p:cNvPr id="3" name="Content Placeholder 2"/>
          <p:cNvSpPr>
            <a:spLocks noGrp="1"/>
          </p:cNvSpPr>
          <p:nvPr>
            <p:ph idx="1"/>
          </p:nvPr>
        </p:nvSpPr>
        <p:spPr>
          <a:xfrm>
            <a:off x="2250831" y="856927"/>
            <a:ext cx="6649243" cy="6001073"/>
          </a:xfrm>
        </p:spPr>
        <p:txBody>
          <a:bodyPr>
            <a:normAutofit fontScale="85000" lnSpcReduction="20000"/>
          </a:bodyPr>
          <a:lstStyle/>
          <a:p>
            <a:r>
              <a:rPr lang="en-US" dirty="0"/>
              <a:t>There appear to be three scales at which civic tech operates:</a:t>
            </a:r>
          </a:p>
          <a:p>
            <a:pPr lvl="1"/>
            <a:r>
              <a:rPr lang="en-US" b="1" dirty="0"/>
              <a:t>Geospatial</a:t>
            </a:r>
            <a:r>
              <a:rPr lang="en-US" dirty="0"/>
              <a:t> - Global, National, Regional, and Local (citywide, neighborhood, and site specific)</a:t>
            </a:r>
          </a:p>
          <a:p>
            <a:pPr lvl="1"/>
            <a:r>
              <a:rPr lang="en-US" b="1" dirty="0"/>
              <a:t>Urban System</a:t>
            </a:r>
            <a:r>
              <a:rPr lang="en-US" dirty="0"/>
              <a:t> - Transit, Energy, Buildings, Waste, Water, Safety, Health, Education, etc.</a:t>
            </a:r>
          </a:p>
          <a:p>
            <a:pPr lvl="1"/>
            <a:r>
              <a:rPr lang="en-US" b="1" dirty="0"/>
              <a:t>Social Groupings</a:t>
            </a:r>
            <a:r>
              <a:rPr lang="en-US" dirty="0"/>
              <a:t> - Neighbors, Voters, Activists, Service Users, Students, etc. </a:t>
            </a:r>
          </a:p>
          <a:p>
            <a:r>
              <a:rPr lang="en-US" dirty="0"/>
              <a:t> </a:t>
            </a:r>
            <a:r>
              <a:rPr lang="en-US" dirty="0" smtClean="0"/>
              <a:t>There </a:t>
            </a:r>
            <a:r>
              <a:rPr lang="en-US" dirty="0"/>
              <a:t>also appear to be three categories of users:</a:t>
            </a:r>
          </a:p>
          <a:p>
            <a:pPr lvl="1"/>
            <a:r>
              <a:rPr lang="en-US" b="1" dirty="0"/>
              <a:t>Government Agencies</a:t>
            </a:r>
            <a:r>
              <a:rPr lang="en-US" dirty="0"/>
              <a:t> – functioning in different systems or citywide</a:t>
            </a:r>
          </a:p>
          <a:p>
            <a:pPr lvl="1"/>
            <a:r>
              <a:rPr lang="en-US" b="1" dirty="0"/>
              <a:t>Citizens</a:t>
            </a:r>
            <a:r>
              <a:rPr lang="en-US" dirty="0"/>
              <a:t> - in different social groupings and demographics</a:t>
            </a:r>
          </a:p>
          <a:p>
            <a:pPr lvl="1"/>
            <a:r>
              <a:rPr lang="en-US" b="1" dirty="0"/>
              <a:t>Hackers</a:t>
            </a:r>
            <a:r>
              <a:rPr lang="en-US" dirty="0"/>
              <a:t> - technologists that create tools, often using open data sets</a:t>
            </a:r>
          </a:p>
          <a:p>
            <a:r>
              <a:rPr lang="en-US" dirty="0" smtClean="0"/>
              <a:t>The </a:t>
            </a:r>
            <a:r>
              <a:rPr lang="en-US" dirty="0"/>
              <a:t>value being created / attempted in the Civic Technology Space is to ease these processes:</a:t>
            </a:r>
          </a:p>
          <a:p>
            <a:pPr lvl="1"/>
            <a:r>
              <a:rPr lang="en-US" b="1" dirty="0"/>
              <a:t>Search</a:t>
            </a:r>
            <a:r>
              <a:rPr lang="en-US" dirty="0"/>
              <a:t> - helping people find something (information, a peer, etc.)</a:t>
            </a:r>
          </a:p>
          <a:p>
            <a:pPr lvl="1"/>
            <a:r>
              <a:rPr lang="en-US" b="1" dirty="0"/>
              <a:t>Report</a:t>
            </a:r>
            <a:r>
              <a:rPr lang="en-US" dirty="0"/>
              <a:t> - provide government and/or peers with information including aggregating information (crowdsourcing) into a map or pattern that wouldn’t otherwise be available</a:t>
            </a:r>
          </a:p>
          <a:p>
            <a:pPr lvl="1"/>
            <a:r>
              <a:rPr lang="en-US" b="1" dirty="0"/>
              <a:t>Ask</a:t>
            </a:r>
            <a:r>
              <a:rPr lang="en-US" dirty="0"/>
              <a:t> - request government and/or peers for (non-emergency) service, information, and assistance</a:t>
            </a:r>
          </a:p>
          <a:p>
            <a:pPr lvl="1"/>
            <a:r>
              <a:rPr lang="en-US" b="1" dirty="0"/>
              <a:t>Input</a:t>
            </a:r>
            <a:r>
              <a:rPr lang="en-US" dirty="0"/>
              <a:t> - provide government with feedback about something (surveys)</a:t>
            </a:r>
          </a:p>
          <a:p>
            <a:endParaRPr lang="en-US" dirty="0"/>
          </a:p>
        </p:txBody>
      </p:sp>
      <p:sp>
        <p:nvSpPr>
          <p:cNvPr id="4" name="Date Placeholder 3"/>
          <p:cNvSpPr>
            <a:spLocks noGrp="1"/>
          </p:cNvSpPr>
          <p:nvPr>
            <p:ph type="dt" sz="half" idx="10"/>
          </p:nvPr>
        </p:nvSpPr>
        <p:spPr/>
        <p:txBody>
          <a:bodyPr/>
          <a:lstStyle/>
          <a:p>
            <a:fld id="{A64B6272-27C7-6042-8656-10EF90AE8C91}"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32</a:t>
            </a:fld>
            <a:endParaRPr lang="en-US"/>
          </a:p>
        </p:txBody>
      </p:sp>
    </p:spTree>
    <p:extLst>
      <p:ext uri="{BB962C8B-B14F-4D97-AF65-F5344CB8AC3E}">
        <p14:creationId xmlns:p14="http://schemas.microsoft.com/office/powerpoint/2010/main" val="29377320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5876" y="357899"/>
            <a:ext cx="8838124" cy="540325"/>
          </a:xfrm>
        </p:spPr>
        <p:txBody>
          <a:bodyPr/>
          <a:lstStyle/>
          <a:p>
            <a:r>
              <a:rPr lang="en-US" dirty="0" smtClean="0"/>
              <a:t>Landscape </a:t>
            </a:r>
            <a:r>
              <a:rPr lang="en-US" smtClean="0"/>
              <a:t>of APPS, </a:t>
            </a:r>
            <a:r>
              <a:rPr lang="en-US" dirty="0" smtClean="0"/>
              <a:t>Software, Data, and Hardware</a:t>
            </a:r>
            <a:endParaRPr lang="en-US" dirty="0"/>
          </a:p>
        </p:txBody>
      </p:sp>
      <p:sp>
        <p:nvSpPr>
          <p:cNvPr id="3" name="Content Placeholder 2"/>
          <p:cNvSpPr>
            <a:spLocks noGrp="1"/>
          </p:cNvSpPr>
          <p:nvPr>
            <p:ph idx="1"/>
          </p:nvPr>
        </p:nvSpPr>
        <p:spPr>
          <a:xfrm>
            <a:off x="2188127" y="1063417"/>
            <a:ext cx="6680972" cy="5062748"/>
          </a:xfrm>
        </p:spPr>
        <p:txBody>
          <a:bodyPr>
            <a:normAutofit fontScale="77500" lnSpcReduction="20000"/>
          </a:bodyPr>
          <a:lstStyle/>
          <a:p>
            <a:pPr marL="228600" lvl="2"/>
            <a:r>
              <a:rPr lang="en-US" b="1" dirty="0"/>
              <a:t>Applications and Software</a:t>
            </a:r>
            <a:r>
              <a:rPr lang="en-US" dirty="0"/>
              <a:t>: </a:t>
            </a:r>
            <a:endParaRPr lang="en-US" sz="2800" dirty="0"/>
          </a:p>
          <a:p>
            <a:pPr lvl="1"/>
            <a:r>
              <a:rPr lang="en-US" dirty="0"/>
              <a:t>The line between these two blocks is very blurry; they are primarily cloud based tools that appear to involve both components</a:t>
            </a:r>
            <a:endParaRPr lang="en-US" sz="2800" dirty="0"/>
          </a:p>
          <a:p>
            <a:pPr lvl="1"/>
            <a:r>
              <a:rPr lang="en-US" dirty="0"/>
              <a:t>Much focus is on shared mobility (transportation: commuting, parking) or some version of neighborhood or peer sharing (sustainable consumption); there often isn’t a clear role for government in these instances except to respond as needed</a:t>
            </a:r>
            <a:endParaRPr lang="en-US" sz="2800" dirty="0"/>
          </a:p>
          <a:p>
            <a:pPr lvl="1"/>
            <a:r>
              <a:rPr lang="en-US" dirty="0"/>
              <a:t>Much focus is on turning public data systems into maps or some form of visualization to inform or alert citizens about concerns like crime, building permits, noise, etc.</a:t>
            </a:r>
            <a:endParaRPr lang="en-US" sz="2800" dirty="0"/>
          </a:p>
          <a:p>
            <a:pPr lvl="1"/>
            <a:r>
              <a:rPr lang="en-US" dirty="0"/>
              <a:t>Crowdfunding tools put government in a very reactive / responsive role</a:t>
            </a:r>
            <a:endParaRPr lang="en-US" sz="2800" dirty="0"/>
          </a:p>
          <a:p>
            <a:pPr lvl="1"/>
            <a:r>
              <a:rPr lang="en-US" dirty="0"/>
              <a:t>Online voting is reoccurring but weak </a:t>
            </a:r>
            <a:endParaRPr lang="en-US" sz="2800" dirty="0"/>
          </a:p>
          <a:p>
            <a:pPr lvl="0"/>
            <a:r>
              <a:rPr lang="en-US" b="1" dirty="0" smtClean="0"/>
              <a:t>Data</a:t>
            </a:r>
            <a:r>
              <a:rPr lang="en-US" dirty="0"/>
              <a:t>: </a:t>
            </a:r>
            <a:endParaRPr lang="en-US" sz="2800" dirty="0"/>
          </a:p>
          <a:p>
            <a:pPr lvl="1"/>
            <a:r>
              <a:rPr lang="en-US" dirty="0"/>
              <a:t>Many data sets are used by hackers and tech developers, but they don’t show up as a primary (stand alone) component; they are a vital piece of the final product</a:t>
            </a:r>
            <a:endParaRPr lang="en-US" sz="2800" dirty="0"/>
          </a:p>
          <a:p>
            <a:pPr lvl="1"/>
            <a:r>
              <a:rPr lang="en-US" dirty="0"/>
              <a:t>This is an important but not highly visible building block and cities often don’t know the best methods to share data in compatible </a:t>
            </a:r>
            <a:r>
              <a:rPr lang="en-US" dirty="0" smtClean="0"/>
              <a:t>formats</a:t>
            </a:r>
            <a:endParaRPr lang="en-US" sz="2800" dirty="0"/>
          </a:p>
          <a:p>
            <a:pPr lvl="0"/>
            <a:r>
              <a:rPr lang="en-US" b="1" dirty="0" smtClean="0"/>
              <a:t>Hardware</a:t>
            </a:r>
            <a:r>
              <a:rPr lang="en-US" dirty="0"/>
              <a:t>: </a:t>
            </a:r>
            <a:endParaRPr lang="en-US" sz="2800" dirty="0"/>
          </a:p>
          <a:p>
            <a:pPr lvl="1"/>
            <a:r>
              <a:rPr lang="en-US" dirty="0"/>
              <a:t>The physical parts and components of a computerized system do not factor much in civic technology</a:t>
            </a:r>
            <a:endParaRPr lang="en-US" sz="2800" dirty="0"/>
          </a:p>
          <a:p>
            <a:pPr lvl="1"/>
            <a:r>
              <a:rPr lang="en-US" dirty="0"/>
              <a:t>This seems to fall more in the Smart Cities purview</a:t>
            </a:r>
            <a:endParaRPr lang="en-US" sz="2800" dirty="0"/>
          </a:p>
          <a:p>
            <a:endParaRPr lang="en-US" dirty="0"/>
          </a:p>
        </p:txBody>
      </p:sp>
      <p:sp>
        <p:nvSpPr>
          <p:cNvPr id="4" name="Date Placeholder 3"/>
          <p:cNvSpPr>
            <a:spLocks noGrp="1"/>
          </p:cNvSpPr>
          <p:nvPr>
            <p:ph type="dt" sz="half" idx="10"/>
          </p:nvPr>
        </p:nvSpPr>
        <p:spPr/>
        <p:txBody>
          <a:bodyPr/>
          <a:lstStyle/>
          <a:p>
            <a:fld id="{13DA8C75-2FAF-9E41-99B3-D2CE326BC388}"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33</a:t>
            </a:fld>
            <a:endParaRPr lang="en-US"/>
          </a:p>
        </p:txBody>
      </p:sp>
    </p:spTree>
    <p:extLst>
      <p:ext uri="{BB962C8B-B14F-4D97-AF65-F5344CB8AC3E}">
        <p14:creationId xmlns:p14="http://schemas.microsoft.com/office/powerpoint/2010/main" val="35280694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444" y="324445"/>
            <a:ext cx="7778393" cy="886968"/>
          </a:xfrm>
        </p:spPr>
        <p:txBody>
          <a:bodyPr/>
          <a:lstStyle/>
          <a:p>
            <a:r>
              <a:rPr lang="en-US" dirty="0" smtClean="0"/>
              <a:t>City Case Study: Creation </a:t>
            </a:r>
            <a:r>
              <a:rPr lang="en-US" dirty="0"/>
              <a:t>of Boston’s Office of Urban Mechanics</a:t>
            </a:r>
          </a:p>
        </p:txBody>
      </p:sp>
      <p:sp>
        <p:nvSpPr>
          <p:cNvPr id="3" name="Content Placeholder 2"/>
          <p:cNvSpPr>
            <a:spLocks noGrp="1"/>
          </p:cNvSpPr>
          <p:nvPr>
            <p:ph idx="1"/>
          </p:nvPr>
        </p:nvSpPr>
        <p:spPr>
          <a:xfrm>
            <a:off x="2362201" y="1383473"/>
            <a:ext cx="6324600" cy="5058969"/>
          </a:xfrm>
        </p:spPr>
        <p:txBody>
          <a:bodyPr>
            <a:normAutofit fontScale="77500" lnSpcReduction="20000"/>
          </a:bodyPr>
          <a:lstStyle/>
          <a:p>
            <a:r>
              <a:rPr lang="en-US" dirty="0" smtClean="0"/>
              <a:t>In </a:t>
            </a:r>
            <a:r>
              <a:rPr lang="en-US" dirty="0"/>
              <a:t>2010, Mayor Thomas M. </a:t>
            </a:r>
            <a:r>
              <a:rPr lang="en-US" dirty="0" err="1"/>
              <a:t>Menino</a:t>
            </a:r>
            <a:r>
              <a:rPr lang="en-US" dirty="0"/>
              <a:t> created the Office of New Urban Mechanics to foster civic innovation and transformation in the delivery of city services and information via new and emerging technologies, resulting in such breakthroughs as:</a:t>
            </a:r>
          </a:p>
          <a:p>
            <a:pPr lvl="1"/>
            <a:r>
              <a:rPr lang="en-US" b="1" dirty="0" err="1" smtClean="0"/>
              <a:t>ClassTalk</a:t>
            </a:r>
            <a:r>
              <a:rPr lang="en-US" dirty="0"/>
              <a:t>: </a:t>
            </a:r>
            <a:endParaRPr lang="en-US" dirty="0" smtClean="0"/>
          </a:p>
          <a:p>
            <a:pPr lvl="2"/>
            <a:r>
              <a:rPr lang="en-US" dirty="0" smtClean="0"/>
              <a:t>An </a:t>
            </a:r>
            <a:r>
              <a:rPr lang="en-US" dirty="0"/>
              <a:t>application and online forum that streamlines communication among Boston Public School teachers, students, and parents </a:t>
            </a:r>
            <a:endParaRPr lang="en-US" dirty="0" smtClean="0"/>
          </a:p>
          <a:p>
            <a:pPr lvl="2"/>
            <a:r>
              <a:rPr lang="en-US" dirty="0"/>
              <a:t>D</a:t>
            </a:r>
            <a:r>
              <a:rPr lang="en-US" dirty="0" smtClean="0"/>
              <a:t>eveloped </a:t>
            </a:r>
            <a:r>
              <a:rPr lang="en-US" dirty="0"/>
              <a:t>by young computer programmers in the Code for America Fellowship placed in Boston to assist in developing technological solutions for municipal </a:t>
            </a:r>
            <a:r>
              <a:rPr lang="en-US" dirty="0" smtClean="0"/>
              <a:t>problems</a:t>
            </a:r>
            <a:endParaRPr lang="en-US" dirty="0"/>
          </a:p>
          <a:p>
            <a:pPr lvl="1"/>
            <a:r>
              <a:rPr lang="en-US" b="1" dirty="0"/>
              <a:t>Citizens Connect Phone App</a:t>
            </a:r>
            <a:r>
              <a:rPr lang="en-US" dirty="0"/>
              <a:t>: </a:t>
            </a:r>
            <a:endParaRPr lang="en-US" dirty="0" smtClean="0"/>
          </a:p>
          <a:p>
            <a:pPr lvl="2"/>
            <a:r>
              <a:rPr lang="en-US" dirty="0" smtClean="0"/>
              <a:t>This App provides </a:t>
            </a:r>
            <a:r>
              <a:rPr lang="en-US" dirty="0"/>
              <a:t>a lightweight interface into the City of Boston's Constituent Relationship Management System (CRM</a:t>
            </a:r>
            <a:r>
              <a:rPr lang="en-US" dirty="0" smtClean="0"/>
              <a:t>)</a:t>
            </a:r>
          </a:p>
          <a:p>
            <a:pPr lvl="2"/>
            <a:r>
              <a:rPr lang="en-US" dirty="0" smtClean="0"/>
              <a:t>It </a:t>
            </a:r>
            <a:r>
              <a:rPr lang="en-US" dirty="0"/>
              <a:t>helps constituents easily report a variety of different service requests including: removing graffiti, filling potholes, and fixing streetlights.  </a:t>
            </a:r>
          </a:p>
          <a:p>
            <a:pPr lvl="1"/>
            <a:r>
              <a:rPr lang="en-US" b="1" dirty="0" smtClean="0"/>
              <a:t>Boston One </a:t>
            </a:r>
            <a:r>
              <a:rPr lang="en-US" b="1" dirty="0"/>
              <a:t>Card</a:t>
            </a:r>
            <a:r>
              <a:rPr lang="en-US" dirty="0"/>
              <a:t>: </a:t>
            </a:r>
            <a:endParaRPr lang="en-US" dirty="0" smtClean="0"/>
          </a:p>
          <a:p>
            <a:pPr lvl="2"/>
            <a:r>
              <a:rPr lang="en-US" dirty="0" smtClean="0"/>
              <a:t>The </a:t>
            </a:r>
            <a:r>
              <a:rPr lang="en-US" dirty="0"/>
              <a:t>municipal program combines a student's MBTA Charlie Card, Boston Public Library card and Boston Centers for Youth and Families community center pass into one electronic card carrying all the separate </a:t>
            </a:r>
            <a:r>
              <a:rPr lang="en-US" dirty="0" smtClean="0"/>
              <a:t>barcodes</a:t>
            </a:r>
          </a:p>
          <a:p>
            <a:pPr lvl="2"/>
            <a:r>
              <a:rPr lang="en-US" dirty="0" smtClean="0"/>
              <a:t>These </a:t>
            </a:r>
            <a:r>
              <a:rPr lang="en-US" dirty="0"/>
              <a:t>barcodes are scanned for school attendance and food service, and allows the City to collect data about usage of these facilities to improve </a:t>
            </a:r>
            <a:r>
              <a:rPr lang="en-US" dirty="0" smtClean="0"/>
              <a:t>services</a:t>
            </a:r>
            <a:endParaRPr lang="en-US" dirty="0"/>
          </a:p>
          <a:p>
            <a:endParaRPr lang="en-US" dirty="0"/>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34</a:t>
            </a:fld>
            <a:endParaRPr lang="en-US"/>
          </a:p>
        </p:txBody>
      </p:sp>
    </p:spTree>
    <p:extLst>
      <p:ext uri="{BB962C8B-B14F-4D97-AF65-F5344CB8AC3E}">
        <p14:creationId xmlns:p14="http://schemas.microsoft.com/office/powerpoint/2010/main" val="41051815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Purpose</a:t>
            </a:r>
            <a:endParaRPr lang="en-US" dirty="0"/>
          </a:p>
        </p:txBody>
      </p:sp>
      <p:sp>
        <p:nvSpPr>
          <p:cNvPr id="4" name="Date Placeholder 3"/>
          <p:cNvSpPr>
            <a:spLocks noGrp="1"/>
          </p:cNvSpPr>
          <p:nvPr>
            <p:ph type="dt" sz="half" idx="10"/>
          </p:nvPr>
        </p:nvSpPr>
        <p:spPr/>
        <p:txBody>
          <a:bodyPr/>
          <a:lstStyle/>
          <a:p>
            <a:fld id="{A6C27FED-AC39-9D40-8697-489B8712B75B}"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3</a:t>
            </a:fld>
            <a:endParaRPr lang="en-US"/>
          </a:p>
        </p:txBody>
      </p:sp>
      <p:graphicFrame>
        <p:nvGraphicFramePr>
          <p:cNvPr id="7" name="Content Placeholder 6"/>
          <p:cNvGraphicFramePr>
            <a:graphicFrameLocks/>
          </p:cNvGraphicFramePr>
          <p:nvPr>
            <p:extLst>
              <p:ext uri="{D42A27DB-BD31-4B8C-83A1-F6EECF244321}">
                <p14:modId xmlns:p14="http://schemas.microsoft.com/office/powerpoint/2010/main" val="4206185672"/>
              </p:ext>
            </p:extLst>
          </p:nvPr>
        </p:nvGraphicFramePr>
        <p:xfrm>
          <a:off x="569458" y="1848072"/>
          <a:ext cx="7807780" cy="3841484"/>
        </p:xfrm>
        <a:graphic>
          <a:graphicData uri="http://schemas.openxmlformats.org/drawingml/2006/table">
            <a:tbl>
              <a:tblPr firstRow="1" bandRow="1">
                <a:tableStyleId>{5C22544A-7EE6-4342-B048-85BDC9FD1C3A}</a:tableStyleId>
              </a:tblPr>
              <a:tblGrid>
                <a:gridCol w="1495524"/>
                <a:gridCol w="6312256"/>
              </a:tblGrid>
              <a:tr h="706369">
                <a:tc>
                  <a:txBody>
                    <a:bodyPr/>
                    <a:lstStyle/>
                    <a:p>
                      <a:r>
                        <a:rPr lang="en-US" sz="1400" b="1" dirty="0" smtClean="0"/>
                        <a:t>Goal Area</a:t>
                      </a:r>
                      <a:endParaRPr lang="en-US" sz="1400" b="1" dirty="0"/>
                    </a:p>
                  </a:txBody>
                  <a:tcPr/>
                </a:tc>
                <a:tc>
                  <a:txBody>
                    <a:bodyPr/>
                    <a:lstStyle/>
                    <a:p>
                      <a:r>
                        <a:rPr lang="en-US" sz="1400" dirty="0" smtClean="0"/>
                        <a:t>Description</a:t>
                      </a:r>
                      <a:endParaRPr lang="en-US" sz="1400" dirty="0"/>
                    </a:p>
                  </a:txBody>
                  <a:tcPr/>
                </a:tc>
              </a:tr>
              <a:tr h="1045038">
                <a:tc>
                  <a:txBody>
                    <a:bodyPr/>
                    <a:lstStyle/>
                    <a:p>
                      <a:r>
                        <a:rPr lang="en-US" sz="1400" b="1" dirty="0" smtClean="0"/>
                        <a:t>Increase Understanding</a:t>
                      </a:r>
                      <a:endParaRPr lang="en-US" sz="1400" b="1" dirty="0"/>
                    </a:p>
                  </a:txBody>
                  <a:tcPr/>
                </a:tc>
                <a:tc>
                  <a:txBody>
                    <a:bodyPr/>
                    <a:lstStyle/>
                    <a:p>
                      <a:r>
                        <a:rPr lang="en-US" sz="1400" dirty="0" smtClean="0"/>
                        <a:t>The purpose of this project is to </a:t>
                      </a:r>
                      <a:r>
                        <a:rPr lang="en-US" sz="1400" b="1" dirty="0" smtClean="0"/>
                        <a:t>understand how city governments are currently using and can better use the civic technology phenomenon to advance sustainability</a:t>
                      </a:r>
                      <a:r>
                        <a:rPr lang="en-US" sz="1400" dirty="0" smtClean="0"/>
                        <a:t>—and how the Urban Sustainability Directors Network (USDN), as an aggregation of city governments, can do so. </a:t>
                      </a:r>
                      <a:endParaRPr lang="en-US" sz="1400" dirty="0"/>
                    </a:p>
                  </a:txBody>
                  <a:tcPr/>
                </a:tc>
              </a:tr>
              <a:tr h="1335327">
                <a:tc>
                  <a:txBody>
                    <a:bodyPr/>
                    <a:lstStyle/>
                    <a:p>
                      <a:r>
                        <a:rPr lang="en-US" sz="1400" b="1" dirty="0" smtClean="0"/>
                        <a:t>Achieve</a:t>
                      </a:r>
                    </a:p>
                    <a:p>
                      <a:r>
                        <a:rPr lang="en-US" sz="1400" b="1" dirty="0" smtClean="0"/>
                        <a:t>Sustainability</a:t>
                      </a:r>
                      <a:r>
                        <a:rPr lang="en-US" sz="1400" b="1" baseline="0" dirty="0" smtClean="0"/>
                        <a:t> Goals</a:t>
                      </a:r>
                      <a:endParaRPr lang="en-US" sz="1400" b="1" dirty="0"/>
                    </a:p>
                  </a:txBody>
                  <a:tcPr/>
                </a:tc>
                <a:tc>
                  <a:txBody>
                    <a:bodyPr/>
                    <a:lstStyle/>
                    <a:p>
                      <a:r>
                        <a:rPr lang="en-US" sz="1400" dirty="0" smtClean="0"/>
                        <a:t>This scan of the civic technology space seeks out the most effective ways for USDN and its members to utilize civic technology—an emerging field at the nexus of information technology, civic innovation, open government, and resident engagement—for </a:t>
                      </a:r>
                      <a:r>
                        <a:rPr lang="en-US" sz="1400" b="1" dirty="0" smtClean="0"/>
                        <a:t>behavior changes that help cities to achieve sustainability goals. </a:t>
                      </a:r>
                    </a:p>
                  </a:txBody>
                  <a:tcPr/>
                </a:tc>
              </a:tr>
              <a:tr h="754750">
                <a:tc>
                  <a:txBody>
                    <a:bodyPr/>
                    <a:lstStyle/>
                    <a:p>
                      <a:r>
                        <a:rPr lang="en-US" sz="1400" b="1" dirty="0" smtClean="0"/>
                        <a:t>Accelerate Development</a:t>
                      </a:r>
                      <a:endParaRPr lang="en-US" sz="1400" b="1" dirty="0"/>
                    </a:p>
                  </a:txBody>
                  <a:tcPr/>
                </a:tc>
                <a:tc>
                  <a:txBody>
                    <a:bodyPr/>
                    <a:lstStyle/>
                    <a:p>
                      <a:r>
                        <a:rPr lang="en-US" sz="1400" dirty="0" smtClean="0"/>
                        <a:t>The opportunity it addresses is to help small and large </a:t>
                      </a:r>
                      <a:r>
                        <a:rPr lang="en-US" sz="1400" b="1" dirty="0" smtClean="0"/>
                        <a:t>cities overcome the many barriers to accelerated development and use of civic technology. </a:t>
                      </a:r>
                    </a:p>
                  </a:txBody>
                  <a:tcPr/>
                </a:tc>
              </a:tr>
            </a:tbl>
          </a:graphicData>
        </a:graphic>
      </p:graphicFrame>
    </p:spTree>
    <p:extLst>
      <p:ext uri="{BB962C8B-B14F-4D97-AF65-F5344CB8AC3E}">
        <p14:creationId xmlns:p14="http://schemas.microsoft.com/office/powerpoint/2010/main" val="28466470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7472" y="237462"/>
            <a:ext cx="6247078" cy="550650"/>
          </a:xfrm>
        </p:spPr>
        <p:txBody>
          <a:bodyPr/>
          <a:lstStyle/>
          <a:p>
            <a:r>
              <a:rPr lang="en-US" dirty="0" smtClean="0"/>
              <a:t>Project Process</a:t>
            </a:r>
            <a:endParaRPr lang="en-US" dirty="0"/>
          </a:p>
        </p:txBody>
      </p:sp>
      <p:sp>
        <p:nvSpPr>
          <p:cNvPr id="3" name="Content Placeholder 2"/>
          <p:cNvSpPr>
            <a:spLocks noGrp="1"/>
          </p:cNvSpPr>
          <p:nvPr>
            <p:ph idx="1"/>
          </p:nvPr>
        </p:nvSpPr>
        <p:spPr>
          <a:xfrm>
            <a:off x="2188881" y="1022118"/>
            <a:ext cx="6607944" cy="5502919"/>
          </a:xfrm>
        </p:spPr>
        <p:txBody>
          <a:bodyPr>
            <a:normAutofit fontScale="77500" lnSpcReduction="20000"/>
          </a:bodyPr>
          <a:lstStyle/>
          <a:p>
            <a:pPr lvl="0"/>
            <a:r>
              <a:rPr lang="en-US" dirty="0" smtClean="0"/>
              <a:t>Literature </a:t>
            </a:r>
            <a:r>
              <a:rPr lang="en-US" dirty="0"/>
              <a:t>review - </a:t>
            </a:r>
            <a:r>
              <a:rPr lang="en-US" dirty="0" smtClean="0"/>
              <a:t>produce summary and archive, which explains the</a:t>
            </a:r>
            <a:r>
              <a:rPr lang="en-US" dirty="0"/>
              <a:t>:</a:t>
            </a:r>
            <a:endParaRPr lang="en-US" sz="2000" dirty="0"/>
          </a:p>
          <a:p>
            <a:pPr lvl="1"/>
            <a:r>
              <a:rPr lang="en-US" b="1" dirty="0"/>
              <a:t>Current state of civic technology </a:t>
            </a:r>
            <a:r>
              <a:rPr lang="en-US" dirty="0"/>
              <a:t>and its application to urban sustainability goals</a:t>
            </a:r>
            <a:endParaRPr lang="en-US" sz="2000" dirty="0"/>
          </a:p>
          <a:p>
            <a:pPr lvl="1"/>
            <a:r>
              <a:rPr lang="en-US" b="1" dirty="0"/>
              <a:t>Challenge</a:t>
            </a:r>
            <a:r>
              <a:rPr lang="en-US" dirty="0"/>
              <a:t>s the civic technology field is addressing</a:t>
            </a:r>
            <a:endParaRPr lang="en-US" sz="2000" dirty="0"/>
          </a:p>
          <a:p>
            <a:pPr lvl="1"/>
            <a:r>
              <a:rPr lang="en-US" b="1" dirty="0"/>
              <a:t>Opportunities</a:t>
            </a:r>
            <a:r>
              <a:rPr lang="en-US" dirty="0"/>
              <a:t> the field has to become more effective</a:t>
            </a:r>
            <a:endParaRPr lang="en-US" sz="2000" dirty="0"/>
          </a:p>
          <a:p>
            <a:pPr lvl="1"/>
            <a:r>
              <a:rPr lang="en-US" dirty="0"/>
              <a:t>How civic technology </a:t>
            </a:r>
            <a:r>
              <a:rPr lang="en-US" b="1" dirty="0"/>
              <a:t>differentiates/integrates </a:t>
            </a:r>
            <a:r>
              <a:rPr lang="en-US" dirty="0"/>
              <a:t>with USDN’s work on </a:t>
            </a:r>
            <a:r>
              <a:rPr lang="en-US" b="1" dirty="0"/>
              <a:t>Smart Cities</a:t>
            </a:r>
            <a:endParaRPr lang="en-US" sz="2000" b="1" dirty="0"/>
          </a:p>
          <a:p>
            <a:pPr lvl="1"/>
            <a:r>
              <a:rPr lang="en-US" b="1" dirty="0"/>
              <a:t>Potential partners </a:t>
            </a:r>
            <a:r>
              <a:rPr lang="en-US" dirty="0"/>
              <a:t>in the civic technology space (NGO’s, funders, civic tech developers, etc.)</a:t>
            </a:r>
            <a:endParaRPr lang="en-US" sz="2000" dirty="0"/>
          </a:p>
          <a:p>
            <a:pPr lvl="0"/>
            <a:r>
              <a:rPr lang="en-US" dirty="0">
                <a:solidFill>
                  <a:schemeClr val="bg1">
                    <a:lumMod val="65000"/>
                  </a:schemeClr>
                </a:solidFill>
              </a:rPr>
              <a:t>Draft and present findings from the literature review, interviews, and survey responses to the project advisory team </a:t>
            </a:r>
            <a:endParaRPr lang="en-US" sz="2000" dirty="0">
              <a:solidFill>
                <a:schemeClr val="bg1">
                  <a:lumMod val="65000"/>
                </a:schemeClr>
              </a:solidFill>
            </a:endParaRPr>
          </a:p>
          <a:p>
            <a:pPr lvl="0"/>
            <a:r>
              <a:rPr lang="en-US" dirty="0">
                <a:solidFill>
                  <a:schemeClr val="bg1">
                    <a:lumMod val="65000"/>
                  </a:schemeClr>
                </a:solidFill>
              </a:rPr>
              <a:t>Identify gaps in information that must be filled </a:t>
            </a:r>
            <a:endParaRPr lang="en-US" sz="2000" dirty="0">
              <a:solidFill>
                <a:schemeClr val="bg1">
                  <a:lumMod val="65000"/>
                </a:schemeClr>
              </a:solidFill>
            </a:endParaRPr>
          </a:p>
          <a:p>
            <a:pPr lvl="0"/>
            <a:r>
              <a:rPr lang="en-US" dirty="0">
                <a:solidFill>
                  <a:schemeClr val="bg1">
                    <a:lumMod val="65000"/>
                  </a:schemeClr>
                </a:solidFill>
              </a:rPr>
              <a:t>Capture group feedback around a set of findings and potential recommendations, which will inform a set of final recommendations </a:t>
            </a:r>
            <a:endParaRPr lang="en-US" sz="2000" dirty="0">
              <a:solidFill>
                <a:schemeClr val="bg1">
                  <a:lumMod val="65000"/>
                </a:schemeClr>
              </a:solidFill>
            </a:endParaRPr>
          </a:p>
          <a:p>
            <a:r>
              <a:rPr lang="en-US" dirty="0" smtClean="0">
                <a:solidFill>
                  <a:schemeClr val="bg1">
                    <a:lumMod val="65000"/>
                  </a:schemeClr>
                </a:solidFill>
              </a:rPr>
              <a:t>Identification </a:t>
            </a:r>
            <a:r>
              <a:rPr lang="en-US" dirty="0">
                <a:solidFill>
                  <a:schemeClr val="bg1">
                    <a:lumMod val="65000"/>
                  </a:schemeClr>
                </a:solidFill>
              </a:rPr>
              <a:t>of a proposed role for USDN to support members as the field of civic technology matures:</a:t>
            </a:r>
            <a:endParaRPr lang="en-US" sz="2000" dirty="0">
              <a:solidFill>
                <a:schemeClr val="bg1">
                  <a:lumMod val="65000"/>
                </a:schemeClr>
              </a:solidFill>
            </a:endParaRPr>
          </a:p>
          <a:p>
            <a:pPr lvl="1"/>
            <a:r>
              <a:rPr lang="en-US" dirty="0">
                <a:solidFill>
                  <a:schemeClr val="bg1">
                    <a:lumMod val="65000"/>
                  </a:schemeClr>
                </a:solidFill>
              </a:rPr>
              <a:t>To what extent if any should the Innovation Fund or other USDN mechanisms be used?</a:t>
            </a:r>
            <a:endParaRPr lang="en-US" sz="2000" dirty="0">
              <a:solidFill>
                <a:schemeClr val="bg1">
                  <a:lumMod val="65000"/>
                </a:schemeClr>
              </a:solidFill>
            </a:endParaRPr>
          </a:p>
          <a:p>
            <a:pPr lvl="1"/>
            <a:r>
              <a:rPr lang="en-US" dirty="0">
                <a:solidFill>
                  <a:schemeClr val="bg1">
                    <a:lumMod val="65000"/>
                  </a:schemeClr>
                </a:solidFill>
              </a:rPr>
              <a:t>To what extent should USDN “own” civic technology projects?</a:t>
            </a:r>
            <a:endParaRPr lang="en-US" sz="2000" dirty="0">
              <a:solidFill>
                <a:schemeClr val="bg1">
                  <a:lumMod val="65000"/>
                </a:schemeClr>
              </a:solidFill>
            </a:endParaRPr>
          </a:p>
          <a:p>
            <a:pPr lvl="1"/>
            <a:r>
              <a:rPr lang="en-US" dirty="0">
                <a:solidFill>
                  <a:schemeClr val="bg1">
                    <a:lumMod val="65000"/>
                  </a:schemeClr>
                </a:solidFill>
              </a:rPr>
              <a:t>Are there other partners USDN can tap to help develop and fund civic technology initiatives?</a:t>
            </a:r>
            <a:endParaRPr lang="en-US" sz="2000" dirty="0">
              <a:solidFill>
                <a:schemeClr val="bg1">
                  <a:lumMod val="65000"/>
                </a:schemeClr>
              </a:solidFill>
            </a:endParaRPr>
          </a:p>
          <a:p>
            <a:endParaRPr lang="en-US" dirty="0"/>
          </a:p>
        </p:txBody>
      </p:sp>
      <p:sp>
        <p:nvSpPr>
          <p:cNvPr id="4" name="TextBox 3"/>
          <p:cNvSpPr txBox="1"/>
          <p:nvPr/>
        </p:nvSpPr>
        <p:spPr>
          <a:xfrm>
            <a:off x="702094" y="1156334"/>
            <a:ext cx="1505415" cy="369332"/>
          </a:xfrm>
          <a:prstGeom prst="rect">
            <a:avLst/>
          </a:prstGeom>
          <a:noFill/>
        </p:spPr>
        <p:txBody>
          <a:bodyPr wrap="none" rtlCol="0">
            <a:spAutoFit/>
          </a:bodyPr>
          <a:lstStyle/>
          <a:p>
            <a:r>
              <a:rPr lang="en-US" dirty="0" smtClean="0"/>
              <a:t>We are Here</a:t>
            </a:r>
            <a:endParaRPr lang="en-US" dirty="0"/>
          </a:p>
        </p:txBody>
      </p:sp>
      <p:sp>
        <p:nvSpPr>
          <p:cNvPr id="5" name="Curved Right Arrow 4"/>
          <p:cNvSpPr/>
          <p:nvPr/>
        </p:nvSpPr>
        <p:spPr>
          <a:xfrm>
            <a:off x="702094" y="788112"/>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Date Placeholder 6"/>
          <p:cNvSpPr>
            <a:spLocks noGrp="1"/>
          </p:cNvSpPr>
          <p:nvPr>
            <p:ph type="dt" sz="half" idx="10"/>
          </p:nvPr>
        </p:nvSpPr>
        <p:spPr/>
        <p:txBody>
          <a:bodyPr/>
          <a:lstStyle/>
          <a:p>
            <a:fld id="{A714EDE7-A7CC-7249-9745-64028F042080}" type="datetime1">
              <a:rPr lang="en-US" smtClean="0"/>
              <a:t>7/1/2015</a:t>
            </a:fld>
            <a:endParaRPr lang="en-US"/>
          </a:p>
        </p:txBody>
      </p:sp>
      <p:sp>
        <p:nvSpPr>
          <p:cNvPr id="8" name="Footer Placeholder 7"/>
          <p:cNvSpPr>
            <a:spLocks noGrp="1"/>
          </p:cNvSpPr>
          <p:nvPr>
            <p:ph type="ftr" sz="quarter" idx="11"/>
          </p:nvPr>
        </p:nvSpPr>
        <p:spPr/>
        <p:txBody>
          <a:bodyPr/>
          <a:lstStyle/>
          <a:p>
            <a:r>
              <a:rPr lang="en-US" smtClean="0"/>
              <a:t>USDN Civic Technology Scan</a:t>
            </a:r>
            <a:endParaRPr lang="en-US"/>
          </a:p>
        </p:txBody>
      </p:sp>
      <p:sp>
        <p:nvSpPr>
          <p:cNvPr id="9" name="Slide Number Placeholder 8"/>
          <p:cNvSpPr>
            <a:spLocks noGrp="1"/>
          </p:cNvSpPr>
          <p:nvPr>
            <p:ph type="sldNum" sz="quarter" idx="12"/>
          </p:nvPr>
        </p:nvSpPr>
        <p:spPr/>
        <p:txBody>
          <a:bodyPr/>
          <a:lstStyle/>
          <a:p>
            <a:fld id="{D6CC888B-D9F9-4E54-B722-F151A9F45E95}" type="slidenum">
              <a:rPr lang="en-US" smtClean="0"/>
              <a:t>4</a:t>
            </a:fld>
            <a:endParaRPr lang="en-US"/>
          </a:p>
        </p:txBody>
      </p:sp>
    </p:spTree>
    <p:extLst>
      <p:ext uri="{BB962C8B-B14F-4D97-AF65-F5344CB8AC3E}">
        <p14:creationId xmlns:p14="http://schemas.microsoft.com/office/powerpoint/2010/main" val="30751982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0" y="827258"/>
            <a:ext cx="4948238" cy="745510"/>
          </a:xfrm>
        </p:spPr>
        <p:txBody>
          <a:bodyPr/>
          <a:lstStyle/>
          <a:p>
            <a:r>
              <a:rPr lang="en-US" dirty="0" smtClean="0"/>
              <a:t>Key Scan Questions</a:t>
            </a:r>
            <a:endParaRPr lang="en-US" dirty="0"/>
          </a:p>
        </p:txBody>
      </p:sp>
      <p:sp>
        <p:nvSpPr>
          <p:cNvPr id="3" name="Content Placeholder 2"/>
          <p:cNvSpPr>
            <a:spLocks noGrp="1"/>
          </p:cNvSpPr>
          <p:nvPr>
            <p:ph idx="1"/>
          </p:nvPr>
        </p:nvSpPr>
        <p:spPr/>
        <p:txBody>
          <a:bodyPr>
            <a:normAutofit fontScale="85000" lnSpcReduction="20000"/>
          </a:bodyPr>
          <a:lstStyle/>
          <a:p>
            <a:pPr lvl="0"/>
            <a:r>
              <a:rPr lang="en-US" dirty="0"/>
              <a:t>A summary of the key players in the civic technology space</a:t>
            </a:r>
            <a:r>
              <a:rPr lang="en-US" dirty="0" smtClean="0"/>
              <a:t>:</a:t>
            </a:r>
          </a:p>
          <a:p>
            <a:pPr marL="0" lvl="0" indent="0">
              <a:buNone/>
            </a:pPr>
            <a:endParaRPr lang="en-US" sz="2000" dirty="0"/>
          </a:p>
          <a:p>
            <a:pPr marL="571500" lvl="1" indent="-342900">
              <a:buFont typeface="+mj-lt"/>
              <a:buAutoNum type="arabicPeriod"/>
            </a:pPr>
            <a:r>
              <a:rPr lang="en-US" dirty="0"/>
              <a:t>Which cities are leading?</a:t>
            </a:r>
            <a:endParaRPr lang="en-US" sz="2000" dirty="0"/>
          </a:p>
          <a:p>
            <a:pPr marL="571500" lvl="1" indent="-342900">
              <a:buFont typeface="+mj-lt"/>
              <a:buAutoNum type="arabicPeriod"/>
            </a:pPr>
            <a:r>
              <a:rPr lang="en-US" dirty="0"/>
              <a:t>How are cities organizing to support the use of technology?</a:t>
            </a:r>
            <a:endParaRPr lang="en-US" sz="2000" dirty="0"/>
          </a:p>
          <a:p>
            <a:pPr marL="571500" lvl="1" indent="-342900">
              <a:buFont typeface="+mj-lt"/>
              <a:buAutoNum type="arabicPeriod"/>
            </a:pPr>
            <a:r>
              <a:rPr lang="en-US" dirty="0"/>
              <a:t>How are cities funding these projects?</a:t>
            </a:r>
            <a:endParaRPr lang="en-US" sz="2000" dirty="0"/>
          </a:p>
          <a:p>
            <a:pPr marL="571500" lvl="1" indent="-342900">
              <a:buFont typeface="+mj-lt"/>
              <a:buAutoNum type="arabicPeriod"/>
            </a:pPr>
            <a:r>
              <a:rPr lang="en-US" dirty="0"/>
              <a:t>What foundations and NGOs support this work as part of their mission?</a:t>
            </a:r>
            <a:endParaRPr lang="en-US" sz="2000" dirty="0"/>
          </a:p>
          <a:p>
            <a:pPr marL="571500" lvl="1" indent="-342900">
              <a:buFont typeface="+mj-lt"/>
              <a:buAutoNum type="arabicPeriod"/>
            </a:pPr>
            <a:r>
              <a:rPr lang="en-US" dirty="0"/>
              <a:t>What private firms are working in this area?</a:t>
            </a:r>
            <a:endParaRPr lang="en-US" sz="2000" dirty="0"/>
          </a:p>
          <a:p>
            <a:pPr marL="571500" lvl="1" indent="-342900">
              <a:buFont typeface="+mj-lt"/>
              <a:buAutoNum type="arabicPeriod"/>
            </a:pPr>
            <a:r>
              <a:rPr lang="en-US" dirty="0"/>
              <a:t>Is there information USDN should be gathering from members to stay abreast of this field?</a:t>
            </a:r>
            <a:endParaRPr lang="en-US" sz="2000" dirty="0"/>
          </a:p>
          <a:p>
            <a:pPr marL="571500" lvl="1" indent="-342900">
              <a:buFont typeface="+mj-lt"/>
              <a:buAutoNum type="arabicPeriod"/>
            </a:pPr>
            <a:r>
              <a:rPr lang="en-US" dirty="0"/>
              <a:t>Is there interest among USDN members to form a User Group or use another mechanism to work together in this practice area</a:t>
            </a:r>
            <a:r>
              <a:rPr lang="en-US" dirty="0" smtClean="0"/>
              <a:t>?</a:t>
            </a:r>
            <a:endParaRPr lang="en-US" dirty="0"/>
          </a:p>
        </p:txBody>
      </p:sp>
      <p:sp>
        <p:nvSpPr>
          <p:cNvPr id="6" name="Rectangle 5"/>
          <p:cNvSpPr/>
          <p:nvPr/>
        </p:nvSpPr>
        <p:spPr>
          <a:xfrm>
            <a:off x="313940" y="668909"/>
            <a:ext cx="2494435" cy="5355313"/>
          </a:xfrm>
          <a:prstGeom prst="rect">
            <a:avLst/>
          </a:prstGeom>
        </p:spPr>
        <p:txBody>
          <a:bodyPr wrap="square">
            <a:spAutoFit/>
          </a:bodyPr>
          <a:lstStyle/>
          <a:p>
            <a:r>
              <a:rPr lang="en-US" dirty="0"/>
              <a:t>The scan </a:t>
            </a:r>
            <a:r>
              <a:rPr lang="en-US" i="1" dirty="0" smtClean="0"/>
              <a:t>reveals aspects </a:t>
            </a:r>
            <a:r>
              <a:rPr lang="en-US" b="1" i="1" dirty="0"/>
              <a:t>of what is currently happening in the civic technology space and what value it provides to city sustainability efforts</a:t>
            </a:r>
            <a:r>
              <a:rPr lang="en-US" b="1" i="1" dirty="0" smtClean="0"/>
              <a:t>.</a:t>
            </a:r>
          </a:p>
          <a:p>
            <a:endParaRPr lang="en-US" b="1" i="1" dirty="0" smtClean="0"/>
          </a:p>
          <a:p>
            <a:endParaRPr lang="en-US" dirty="0"/>
          </a:p>
          <a:p>
            <a:endParaRPr lang="en-US" dirty="0" smtClean="0"/>
          </a:p>
          <a:p>
            <a:endParaRPr lang="en-US" dirty="0"/>
          </a:p>
          <a:p>
            <a:endParaRPr lang="en-US" dirty="0" smtClean="0"/>
          </a:p>
          <a:p>
            <a:endParaRPr lang="en-US" dirty="0"/>
          </a:p>
          <a:p>
            <a:r>
              <a:rPr lang="en-US" dirty="0" smtClean="0"/>
              <a:t>The </a:t>
            </a:r>
            <a:r>
              <a:rPr lang="en-US" dirty="0"/>
              <a:t>scan does this by: identifying who’s doing what, probing, and identifying patterns worth noting.</a:t>
            </a:r>
          </a:p>
        </p:txBody>
      </p:sp>
      <p:sp>
        <p:nvSpPr>
          <p:cNvPr id="4" name="Date Placeholder 3"/>
          <p:cNvSpPr>
            <a:spLocks noGrp="1"/>
          </p:cNvSpPr>
          <p:nvPr>
            <p:ph type="dt" sz="half" idx="10"/>
          </p:nvPr>
        </p:nvSpPr>
        <p:spPr/>
        <p:txBody>
          <a:bodyPr/>
          <a:lstStyle/>
          <a:p>
            <a:fld id="{AF6C161A-7837-ED4C-9ADE-4C57CD2AF955}"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5</a:t>
            </a:fld>
            <a:endParaRPr lang="en-US"/>
          </a:p>
        </p:txBody>
      </p:sp>
    </p:spTree>
    <p:extLst>
      <p:ext uri="{BB962C8B-B14F-4D97-AF65-F5344CB8AC3E}">
        <p14:creationId xmlns:p14="http://schemas.microsoft.com/office/powerpoint/2010/main" val="9412829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156859"/>
            <a:ext cx="4790759" cy="886968"/>
          </a:xfrm>
        </p:spPr>
        <p:txBody>
          <a:bodyPr/>
          <a:lstStyle/>
          <a:p>
            <a:r>
              <a:rPr lang="en-US" dirty="0"/>
              <a:t>Advisory Board Questions / Areas of Interest</a:t>
            </a:r>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6</a:t>
            </a:fld>
            <a:endParaRPr lang="en-US"/>
          </a:p>
        </p:txBody>
      </p:sp>
      <p:graphicFrame>
        <p:nvGraphicFramePr>
          <p:cNvPr id="8" name="Table 7"/>
          <p:cNvGraphicFramePr>
            <a:graphicFrameLocks noGrp="1"/>
          </p:cNvGraphicFramePr>
          <p:nvPr>
            <p:extLst>
              <p:ext uri="{D42A27DB-BD31-4B8C-83A1-F6EECF244321}">
                <p14:modId xmlns:p14="http://schemas.microsoft.com/office/powerpoint/2010/main" val="2361282929"/>
              </p:ext>
            </p:extLst>
          </p:nvPr>
        </p:nvGraphicFramePr>
        <p:xfrm>
          <a:off x="237472" y="1397000"/>
          <a:ext cx="8693168" cy="4998720"/>
        </p:xfrm>
        <a:graphic>
          <a:graphicData uri="http://schemas.openxmlformats.org/drawingml/2006/table">
            <a:tbl>
              <a:tblPr firstRow="1" bandRow="1">
                <a:tableStyleId>{5C22544A-7EE6-4342-B048-85BDC9FD1C3A}</a:tableStyleId>
              </a:tblPr>
              <a:tblGrid>
                <a:gridCol w="1982384"/>
                <a:gridCol w="6710784"/>
              </a:tblGrid>
              <a:tr h="370840">
                <a:tc>
                  <a:txBody>
                    <a:bodyPr/>
                    <a:lstStyle/>
                    <a:p>
                      <a:r>
                        <a:rPr lang="en-US" sz="1100" b="1" dirty="0" smtClean="0"/>
                        <a:t>Interest</a:t>
                      </a:r>
                      <a:r>
                        <a:rPr lang="en-US" sz="1100" b="1" baseline="0" dirty="0" smtClean="0"/>
                        <a:t> </a:t>
                      </a:r>
                      <a:r>
                        <a:rPr lang="en-US" sz="1100" b="1" dirty="0" smtClean="0"/>
                        <a:t>Area</a:t>
                      </a:r>
                      <a:endParaRPr lang="en-US" sz="1100" b="1" dirty="0"/>
                    </a:p>
                  </a:txBody>
                  <a:tcPr/>
                </a:tc>
                <a:tc>
                  <a:txBody>
                    <a:bodyPr/>
                    <a:lstStyle/>
                    <a:p>
                      <a:r>
                        <a:rPr lang="en-US" sz="1100" dirty="0" smtClean="0"/>
                        <a:t>Questions</a:t>
                      </a:r>
                      <a:r>
                        <a:rPr lang="en-US" sz="1100" baseline="0" dirty="0" smtClean="0"/>
                        <a:t> </a:t>
                      </a:r>
                      <a:r>
                        <a:rPr lang="en-US" sz="1100" i="1" baseline="0" dirty="0" smtClean="0"/>
                        <a:t>(</a:t>
                      </a:r>
                      <a:r>
                        <a:rPr lang="en-US" sz="1100" i="1" dirty="0" smtClean="0"/>
                        <a:t>broadly,</a:t>
                      </a:r>
                      <a:r>
                        <a:rPr lang="en-US" sz="1100" i="1" baseline="0" dirty="0" smtClean="0"/>
                        <a:t> </a:t>
                      </a:r>
                      <a:r>
                        <a:rPr lang="en-US" sz="1100" i="1" dirty="0" smtClean="0"/>
                        <a:t>what is happening in CT, how cities</a:t>
                      </a:r>
                      <a:r>
                        <a:rPr lang="en-US" sz="1100" i="1" baseline="0" dirty="0" smtClean="0"/>
                        <a:t> use CT, </a:t>
                      </a:r>
                      <a:r>
                        <a:rPr lang="en-US" sz="1100" i="1" dirty="0" smtClean="0"/>
                        <a:t>what USDN should/shouldn’t promote, and specific CT applications such as energy data)</a:t>
                      </a:r>
                      <a:endParaRPr lang="en-US" sz="1100" i="1" dirty="0"/>
                    </a:p>
                  </a:txBody>
                  <a:tcPr/>
                </a:tc>
              </a:tr>
              <a:tr h="370840">
                <a:tc>
                  <a:txBody>
                    <a:bodyPr/>
                    <a:lstStyle/>
                    <a:p>
                      <a:r>
                        <a:rPr lang="en-US" sz="1100" b="1" dirty="0" smtClean="0"/>
                        <a:t>Funding</a:t>
                      </a:r>
                      <a:endParaRPr lang="en-US" sz="1100" b="1" dirty="0"/>
                    </a:p>
                  </a:txBody>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Who is funding these efforts? </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Should USDN be funding civic</a:t>
                      </a:r>
                      <a:r>
                        <a:rPr lang="en-US" sz="1100" baseline="0" dirty="0" smtClean="0"/>
                        <a:t> technology, or are there partners to work with?</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When does USDN invest?  If there is interest, does it make sense to pursue if no investors are quickly apparent?</a:t>
                      </a:r>
                    </a:p>
                  </a:txBody>
                  <a:tcPr/>
                </a:tc>
              </a:tr>
              <a:tr h="370840">
                <a:tc>
                  <a:txBody>
                    <a:bodyPr/>
                    <a:lstStyle/>
                    <a:p>
                      <a:r>
                        <a:rPr lang="en-US" sz="1100" b="1" dirty="0" smtClean="0"/>
                        <a:t>Ownership and Operations</a:t>
                      </a:r>
                      <a:endParaRPr lang="en-US" sz="1100" b="1" dirty="0"/>
                    </a:p>
                  </a:txBody>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If we work on open source solutions, who will be the developer? </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Who will own and operate? </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Where does a technology live?</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Who maintains it on a long-term basis?</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Many platforms are used in concert with each other, so where is there interface, and where can these platforms be linked / crossed?</a:t>
                      </a:r>
                    </a:p>
                  </a:txBody>
                  <a:tcPr/>
                </a:tc>
              </a:tr>
              <a:tr h="370840">
                <a:tc>
                  <a:txBody>
                    <a:bodyPr/>
                    <a:lstStyle/>
                    <a:p>
                      <a:r>
                        <a:rPr lang="en-US" sz="1100" b="1" dirty="0" smtClean="0"/>
                        <a:t>Engagement</a:t>
                      </a:r>
                      <a:endParaRPr lang="en-US" sz="1100" b="1" dirty="0"/>
                    </a:p>
                  </a:txBody>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How best to use civic tech to engage around sustainability?</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There are roadblocks due to lack of information – how best to engage the tech community and tap community mind resources?</a:t>
                      </a:r>
                    </a:p>
                  </a:txBody>
                  <a:tcPr/>
                </a:tc>
              </a:tr>
              <a:tr h="370840">
                <a:tc>
                  <a:txBody>
                    <a:bodyPr/>
                    <a:lstStyle/>
                    <a:p>
                      <a:r>
                        <a:rPr lang="en-US" sz="1100" b="1" dirty="0" smtClean="0"/>
                        <a:t>Data Access</a:t>
                      </a:r>
                      <a:endParaRPr lang="en-US" sz="1100" b="1" dirty="0"/>
                    </a:p>
                  </a:txBody>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How have people been successful at getting utility data – what are the projects that have been successful with crowd sourced data and why? </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How</a:t>
                      </a:r>
                      <a:r>
                        <a:rPr lang="en-US" sz="1100" baseline="0" dirty="0" smtClean="0"/>
                        <a:t> can USDN help assess areas where data is needed but not </a:t>
                      </a:r>
                      <a:r>
                        <a:rPr lang="en-US" sz="1100" dirty="0" smtClean="0"/>
                        <a:t>available? </a:t>
                      </a:r>
                    </a:p>
                  </a:txBody>
                  <a:tcPr/>
                </a:tc>
              </a:tr>
              <a:tr h="370840">
                <a:tc>
                  <a:txBody>
                    <a:bodyPr/>
                    <a:lstStyle/>
                    <a:p>
                      <a:r>
                        <a:rPr lang="en-US" sz="1100" b="1" dirty="0" smtClean="0"/>
                        <a:t>Collaboration</a:t>
                      </a:r>
                      <a:endParaRPr lang="en-US" sz="1100" b="1" dirty="0"/>
                    </a:p>
                  </a:txBody>
                  <a:tcPr/>
                </a:tc>
                <a:tc>
                  <a:txBody>
                    <a:bodyPr/>
                    <a:lstStyle/>
                    <a:p>
                      <a:pPr marL="342900" marR="0" lvl="1" indent="-34290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Can we get a sense of which projects are city-driven versus multi-city driven?</a:t>
                      </a:r>
                    </a:p>
                    <a:p>
                      <a:pPr marL="342900" marR="0" lvl="1" indent="-34290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How can we cross-city collaborate to avoid replicating effort? </a:t>
                      </a:r>
                    </a:p>
                    <a:p>
                      <a:pPr marL="342900" marR="0" lvl="1" indent="-34290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How</a:t>
                      </a:r>
                      <a:r>
                        <a:rPr lang="en-US" sz="1100" baseline="0" dirty="0" smtClean="0"/>
                        <a:t> can we clarify goals with the tech community, so problems are well defined?</a:t>
                      </a:r>
                      <a:endParaRPr lang="en-US" sz="1100" dirty="0" smtClean="0"/>
                    </a:p>
                  </a:txBody>
                  <a:tcPr/>
                </a:tc>
              </a:tr>
              <a:tr h="370840">
                <a:tc>
                  <a:txBody>
                    <a:bodyPr/>
                    <a:lstStyle/>
                    <a:p>
                      <a:r>
                        <a:rPr lang="en-US" sz="1100" b="1" dirty="0" smtClean="0"/>
                        <a:t>Market Evaluation</a:t>
                      </a:r>
                      <a:endParaRPr lang="en-US" sz="1100" b="1" dirty="0"/>
                    </a:p>
                  </a:txBody>
                  <a:tcPr/>
                </a:tc>
                <a:tc>
                  <a:txBody>
                    <a:bodyPr/>
                    <a:lstStyle/>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    What are the areas of need where the private sector won’t engage on their own? </a:t>
                      </a:r>
                    </a:p>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    Where the response is inadequate or non-existent?</a:t>
                      </a:r>
                      <a:r>
                        <a:rPr lang="en-US" sz="1100" baseline="0" dirty="0" smtClean="0"/>
                        <a:t> </a:t>
                      </a:r>
                    </a:p>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    Using CT for sustainability goals</a:t>
                      </a:r>
                      <a:r>
                        <a:rPr lang="en-US" sz="1100" baseline="0" dirty="0" smtClean="0"/>
                        <a:t> isn’t addressed much – should USDN be driving this?</a:t>
                      </a:r>
                    </a:p>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100" baseline="0" dirty="0" smtClean="0"/>
                        <a:t>    How can USDN vet market interest when a need is identified?</a:t>
                      </a:r>
                    </a:p>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100" baseline="0" dirty="0" smtClean="0"/>
                        <a:t>    Are areas where the market isn’t working USDN’s area of investment?</a:t>
                      </a:r>
                      <a:endParaRPr lang="en-US" sz="1100" dirty="0" smtClean="0"/>
                    </a:p>
                  </a:txBody>
                  <a:tcPr/>
                </a:tc>
              </a:tr>
            </a:tbl>
          </a:graphicData>
        </a:graphic>
      </p:graphicFrame>
    </p:spTree>
    <p:extLst>
      <p:ext uri="{BB962C8B-B14F-4D97-AF65-F5344CB8AC3E}">
        <p14:creationId xmlns:p14="http://schemas.microsoft.com/office/powerpoint/2010/main" val="20146918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639" y="249762"/>
            <a:ext cx="6132321" cy="574216"/>
          </a:xfrm>
        </p:spPr>
        <p:txBody>
          <a:bodyPr/>
          <a:lstStyle/>
          <a:p>
            <a:r>
              <a:rPr lang="en-US" dirty="0" smtClean="0"/>
              <a:t>Definition of Civic Technology</a:t>
            </a:r>
            <a:endParaRPr lang="en-US" dirty="0"/>
          </a:p>
        </p:txBody>
      </p:sp>
      <p:sp>
        <p:nvSpPr>
          <p:cNvPr id="3" name="Content Placeholder 2"/>
          <p:cNvSpPr>
            <a:spLocks noGrp="1"/>
          </p:cNvSpPr>
          <p:nvPr>
            <p:ph sz="half" idx="1"/>
          </p:nvPr>
        </p:nvSpPr>
        <p:spPr>
          <a:xfrm>
            <a:off x="278773" y="991145"/>
            <a:ext cx="5843900" cy="5365205"/>
          </a:xfrm>
        </p:spPr>
        <p:txBody>
          <a:bodyPr>
            <a:normAutofit fontScale="77500" lnSpcReduction="20000"/>
          </a:bodyPr>
          <a:lstStyle/>
          <a:p>
            <a:pPr marL="0" indent="0">
              <a:buNone/>
            </a:pPr>
            <a:r>
              <a:rPr lang="en-US" b="1" i="1" dirty="0"/>
              <a:t>For the purpose of this scan, Civic Technology is defined as:</a:t>
            </a:r>
          </a:p>
          <a:p>
            <a:r>
              <a:rPr lang="en-US" dirty="0" smtClean="0"/>
              <a:t>The </a:t>
            </a:r>
            <a:r>
              <a:rPr lang="en-US" dirty="0"/>
              <a:t>use of information technology to engage local government and community residents in behaviors that </a:t>
            </a:r>
            <a:endParaRPr lang="en-US" dirty="0" smtClean="0"/>
          </a:p>
          <a:p>
            <a:pPr lvl="1"/>
            <a:r>
              <a:rPr lang="en-US" b="1" dirty="0"/>
              <a:t>I</a:t>
            </a:r>
            <a:r>
              <a:rPr lang="en-US" b="1" dirty="0" smtClean="0"/>
              <a:t>mprove </a:t>
            </a:r>
            <a:r>
              <a:rPr lang="en-US" b="1" dirty="0"/>
              <a:t>the quality and accountability of public services, </a:t>
            </a:r>
            <a:endParaRPr lang="en-US" b="1" dirty="0" smtClean="0"/>
          </a:p>
          <a:p>
            <a:pPr lvl="1"/>
            <a:r>
              <a:rPr lang="en-US" b="1" dirty="0"/>
              <a:t>F</a:t>
            </a:r>
            <a:r>
              <a:rPr lang="en-US" b="1" dirty="0" smtClean="0"/>
              <a:t>acilitate </a:t>
            </a:r>
            <a:r>
              <a:rPr lang="en-US" b="1" dirty="0"/>
              <a:t>resident-driven improvements to local quality of life, and </a:t>
            </a:r>
            <a:endParaRPr lang="en-US" b="1" dirty="0" smtClean="0"/>
          </a:p>
          <a:p>
            <a:pPr lvl="1"/>
            <a:r>
              <a:rPr lang="en-US" b="1" dirty="0"/>
              <a:t>D</a:t>
            </a:r>
            <a:r>
              <a:rPr lang="en-US" b="1" dirty="0" smtClean="0"/>
              <a:t>eepen </a:t>
            </a:r>
            <a:r>
              <a:rPr lang="en-US" b="1" dirty="0"/>
              <a:t>participation in public decision-</a:t>
            </a:r>
            <a:r>
              <a:rPr lang="en-US" b="1" dirty="0" smtClean="0"/>
              <a:t>making </a:t>
            </a:r>
          </a:p>
          <a:p>
            <a:r>
              <a:rPr lang="en-US" dirty="0" smtClean="0"/>
              <a:t>Behaviors </a:t>
            </a:r>
            <a:r>
              <a:rPr lang="en-US" dirty="0"/>
              <a:t>fall into two broad categories: </a:t>
            </a:r>
            <a:endParaRPr lang="en-US" dirty="0" smtClean="0"/>
          </a:p>
          <a:p>
            <a:pPr lvl="1"/>
            <a:r>
              <a:rPr lang="en-US" b="1" dirty="0" smtClean="0"/>
              <a:t>Open Government</a:t>
            </a:r>
            <a:endParaRPr lang="en-US" dirty="0"/>
          </a:p>
          <a:p>
            <a:pPr lvl="2"/>
            <a:r>
              <a:rPr lang="en-US" dirty="0" smtClean="0"/>
              <a:t>Data access and transparency</a:t>
            </a:r>
          </a:p>
          <a:p>
            <a:pPr lvl="2"/>
            <a:r>
              <a:rPr lang="en-US" dirty="0" smtClean="0"/>
              <a:t>Data Utility</a:t>
            </a:r>
          </a:p>
          <a:p>
            <a:pPr lvl="2"/>
            <a:r>
              <a:rPr lang="en-US" dirty="0" smtClean="0"/>
              <a:t>Decision Making</a:t>
            </a:r>
          </a:p>
          <a:p>
            <a:pPr lvl="2"/>
            <a:r>
              <a:rPr lang="en-US" dirty="0" smtClean="0"/>
              <a:t>Resident Feedback</a:t>
            </a:r>
          </a:p>
          <a:p>
            <a:pPr lvl="2"/>
            <a:r>
              <a:rPr lang="en-US" dirty="0" smtClean="0"/>
              <a:t>Mapping and Visualization</a:t>
            </a:r>
          </a:p>
          <a:p>
            <a:pPr lvl="2"/>
            <a:r>
              <a:rPr lang="en-US" dirty="0" smtClean="0"/>
              <a:t>Voting</a:t>
            </a:r>
          </a:p>
          <a:p>
            <a:pPr lvl="1"/>
            <a:r>
              <a:rPr lang="en-US" b="1" dirty="0" smtClean="0"/>
              <a:t>Community Action</a:t>
            </a:r>
          </a:p>
          <a:p>
            <a:pPr lvl="2"/>
            <a:r>
              <a:rPr lang="en-US" dirty="0" smtClean="0"/>
              <a:t>Civic crowd funding</a:t>
            </a:r>
          </a:p>
          <a:p>
            <a:pPr lvl="2"/>
            <a:r>
              <a:rPr lang="en-US" dirty="0" smtClean="0"/>
              <a:t>Community Organizing</a:t>
            </a:r>
          </a:p>
          <a:p>
            <a:pPr lvl="2"/>
            <a:r>
              <a:rPr lang="en-US" dirty="0" smtClean="0"/>
              <a:t>Information Crowdsourcing</a:t>
            </a:r>
          </a:p>
          <a:p>
            <a:pPr lvl="2"/>
            <a:r>
              <a:rPr lang="en-US" dirty="0" smtClean="0"/>
              <a:t>Neighborhood Forums</a:t>
            </a:r>
          </a:p>
          <a:p>
            <a:pPr lvl="2"/>
            <a:r>
              <a:rPr lang="en-US" dirty="0" smtClean="0"/>
              <a:t>Peer to Peer Sharing</a:t>
            </a:r>
          </a:p>
          <a:p>
            <a:pPr lvl="2"/>
            <a:endParaRPr lang="en-US" dirty="0"/>
          </a:p>
        </p:txBody>
      </p:sp>
      <p:graphicFrame>
        <p:nvGraphicFramePr>
          <p:cNvPr id="8" name="Content Placeholder 7"/>
          <p:cNvGraphicFramePr>
            <a:graphicFrameLocks noGrp="1"/>
          </p:cNvGraphicFramePr>
          <p:nvPr>
            <p:ph sz="half" idx="2"/>
            <p:extLst>
              <p:ext uri="{D42A27DB-BD31-4B8C-83A1-F6EECF244321}">
                <p14:modId xmlns:p14="http://schemas.microsoft.com/office/powerpoint/2010/main" val="4245838840"/>
              </p:ext>
            </p:extLst>
          </p:nvPr>
        </p:nvGraphicFramePr>
        <p:xfrm>
          <a:off x="5090962" y="1135687"/>
          <a:ext cx="4320381" cy="53652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p:cNvSpPr>
            <a:spLocks noGrp="1"/>
          </p:cNvSpPr>
          <p:nvPr>
            <p:ph type="dt" sz="half" idx="10"/>
          </p:nvPr>
        </p:nvSpPr>
        <p:spPr/>
        <p:txBody>
          <a:bodyPr/>
          <a:lstStyle/>
          <a:p>
            <a:fld id="{9CC9AD12-5766-B14A-A028-5AF019C8A33E}"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7</a:t>
            </a:fld>
            <a:endParaRPr lang="en-US"/>
          </a:p>
        </p:txBody>
      </p:sp>
    </p:spTree>
    <p:extLst>
      <p:ext uri="{BB962C8B-B14F-4D97-AF65-F5344CB8AC3E}">
        <p14:creationId xmlns:p14="http://schemas.microsoft.com/office/powerpoint/2010/main" val="40276123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8065" y="193485"/>
            <a:ext cx="6321576" cy="568373"/>
          </a:xfrm>
        </p:spPr>
        <p:txBody>
          <a:bodyPr/>
          <a:lstStyle/>
          <a:p>
            <a:r>
              <a:rPr lang="en-US" dirty="0" smtClean="0"/>
              <a:t>Drivers and Definition Categories</a:t>
            </a:r>
            <a:endParaRPr lang="en-US" dirty="0"/>
          </a:p>
        </p:txBody>
      </p:sp>
      <p:sp>
        <p:nvSpPr>
          <p:cNvPr id="4" name="Date Placeholder 3"/>
          <p:cNvSpPr>
            <a:spLocks noGrp="1"/>
          </p:cNvSpPr>
          <p:nvPr>
            <p:ph type="dt" sz="half" idx="10"/>
          </p:nvPr>
        </p:nvSpPr>
        <p:spPr/>
        <p:txBody>
          <a:bodyPr/>
          <a:lstStyle/>
          <a:p>
            <a:fld id="{5FFBE694-F8A7-E34B-B1A9-CF25500D5E1A}"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8</a:t>
            </a:fld>
            <a:endParaRPr lang="en-US"/>
          </a:p>
        </p:txBody>
      </p:sp>
      <p:sp>
        <p:nvSpPr>
          <p:cNvPr id="3" name="Content Placeholder 2"/>
          <p:cNvSpPr>
            <a:spLocks noGrp="1"/>
          </p:cNvSpPr>
          <p:nvPr>
            <p:ph idx="4294967295"/>
          </p:nvPr>
        </p:nvSpPr>
        <p:spPr>
          <a:xfrm>
            <a:off x="554816" y="850968"/>
            <a:ext cx="7766224" cy="1482352"/>
          </a:xfrm>
        </p:spPr>
        <p:txBody>
          <a:bodyPr>
            <a:normAutofit/>
          </a:bodyPr>
          <a:lstStyle/>
          <a:p>
            <a:r>
              <a:rPr lang="en-US" sz="1200" b="1" dirty="0" smtClean="0"/>
              <a:t>Drivers of Civic Technology in Cities:</a:t>
            </a:r>
          </a:p>
          <a:p>
            <a:pPr lvl="1"/>
            <a:r>
              <a:rPr lang="en-US" sz="1200" dirty="0"/>
              <a:t>T</a:t>
            </a:r>
            <a:r>
              <a:rPr lang="en-US" sz="1200" dirty="0" smtClean="0"/>
              <a:t>echnology</a:t>
            </a:r>
            <a:r>
              <a:rPr lang="en-US" sz="1200" dirty="0"/>
              <a:t>-business </a:t>
            </a:r>
            <a:r>
              <a:rPr lang="en-US" sz="1200" dirty="0" smtClean="0"/>
              <a:t>entrepreneurs</a:t>
            </a:r>
            <a:endParaRPr lang="en-US" sz="1200" dirty="0"/>
          </a:p>
          <a:p>
            <a:pPr lvl="1"/>
            <a:r>
              <a:rPr lang="en-US" sz="1200" dirty="0"/>
              <a:t>C</a:t>
            </a:r>
            <a:r>
              <a:rPr lang="en-US" sz="1200" dirty="0" smtClean="0"/>
              <a:t>ivic </a:t>
            </a:r>
            <a:r>
              <a:rPr lang="en-US" sz="1200" dirty="0"/>
              <a:t>hacking (which draws on a local tech community’s skills</a:t>
            </a:r>
            <a:r>
              <a:rPr lang="en-US" sz="1200" dirty="0" smtClean="0"/>
              <a:t>)</a:t>
            </a:r>
          </a:p>
          <a:p>
            <a:pPr lvl="1"/>
            <a:r>
              <a:rPr lang="en-US" sz="1200" dirty="0"/>
              <a:t>L</a:t>
            </a:r>
            <a:r>
              <a:rPr lang="en-US" sz="1200" dirty="0" smtClean="0"/>
              <a:t>ocal </a:t>
            </a:r>
            <a:r>
              <a:rPr lang="en-US" sz="1200" dirty="0"/>
              <a:t>government </a:t>
            </a:r>
            <a:r>
              <a:rPr lang="en-US" sz="1200" dirty="0" smtClean="0"/>
              <a:t>efforts, such as labs or think-tanks</a:t>
            </a:r>
          </a:p>
          <a:p>
            <a:pPr marL="0" indent="0">
              <a:buNone/>
            </a:pPr>
            <a:endParaRPr lang="en-US" sz="1200" dirty="0"/>
          </a:p>
        </p:txBody>
      </p:sp>
      <p:graphicFrame>
        <p:nvGraphicFramePr>
          <p:cNvPr id="8" name="Content Placeholder 6"/>
          <p:cNvGraphicFramePr>
            <a:graphicFrameLocks/>
          </p:cNvGraphicFramePr>
          <p:nvPr>
            <p:extLst>
              <p:ext uri="{D42A27DB-BD31-4B8C-83A1-F6EECF244321}">
                <p14:modId xmlns:p14="http://schemas.microsoft.com/office/powerpoint/2010/main" val="4220936775"/>
              </p:ext>
            </p:extLst>
          </p:nvPr>
        </p:nvGraphicFramePr>
        <p:xfrm>
          <a:off x="144549" y="1961640"/>
          <a:ext cx="8869099" cy="4532584"/>
        </p:xfrm>
        <a:graphic>
          <a:graphicData uri="http://schemas.openxmlformats.org/drawingml/2006/table">
            <a:tbl>
              <a:tblPr firstRow="1" bandRow="1">
                <a:tableStyleId>{5C22544A-7EE6-4342-B048-85BDC9FD1C3A}</a:tableStyleId>
              </a:tblPr>
              <a:tblGrid>
                <a:gridCol w="1916404"/>
                <a:gridCol w="6952695"/>
              </a:tblGrid>
              <a:tr h="417735">
                <a:tc>
                  <a:txBody>
                    <a:bodyPr/>
                    <a:lstStyle/>
                    <a:p>
                      <a:r>
                        <a:rPr lang="en-US" sz="1000" dirty="0" smtClean="0"/>
                        <a:t>Definition Category</a:t>
                      </a:r>
                      <a:endParaRPr lang="en-US" sz="1000" dirty="0"/>
                    </a:p>
                  </a:txBody>
                  <a:tcPr/>
                </a:tc>
                <a:tc>
                  <a:txBody>
                    <a:bodyPr/>
                    <a:lstStyle/>
                    <a:p>
                      <a:r>
                        <a:rPr lang="en-US" sz="1000" dirty="0" smtClean="0"/>
                        <a:t>Definitions and Examples</a:t>
                      </a:r>
                      <a:endParaRPr lang="en-US" sz="1000" dirty="0"/>
                    </a:p>
                  </a:txBody>
                  <a:tcPr/>
                </a:tc>
              </a:tr>
              <a:tr h="97606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u="none" dirty="0" smtClean="0"/>
                        <a:t>Improve the quality and accountability of public services</a:t>
                      </a:r>
                      <a:endParaRPr lang="en-US" sz="1000" u="none" dirty="0" smtClean="0"/>
                    </a:p>
                  </a:txBody>
                  <a:tcPr/>
                </a:tc>
                <a:tc>
                  <a:txBody>
                    <a:bodyPr/>
                    <a:lstStyle/>
                    <a:p>
                      <a:pPr marL="173736" lvl="1" indent="-171450">
                        <a:buFont typeface="Arial"/>
                        <a:buChar char="•"/>
                      </a:pPr>
                      <a:r>
                        <a:rPr lang="en-US" sz="1000" dirty="0" smtClean="0"/>
                        <a:t>Help city residents more effectively </a:t>
                      </a:r>
                      <a:r>
                        <a:rPr lang="en-US" sz="1000" b="1" dirty="0" smtClean="0"/>
                        <a:t>access and track responsiveness of public service delivery, facilitate resident engagement with government around service delivery issues, and streamline resident access to public services.</a:t>
                      </a:r>
                    </a:p>
                    <a:p>
                      <a:pPr marL="2286" lvl="1" indent="0">
                        <a:buFont typeface="Arial"/>
                        <a:buNone/>
                      </a:pPr>
                      <a:endParaRPr lang="en-US" sz="1000" b="1" dirty="0" smtClean="0"/>
                    </a:p>
                    <a:p>
                      <a:pPr marL="173736" lvl="1" indent="-171450">
                        <a:buFont typeface="Arial"/>
                        <a:buChar char="•"/>
                      </a:pPr>
                      <a:r>
                        <a:rPr lang="en-US" sz="1000" b="1" dirty="0" err="1" smtClean="0"/>
                        <a:t>SeeClickFix</a:t>
                      </a:r>
                      <a:r>
                        <a:rPr lang="en-US" sz="1000" dirty="0" smtClean="0"/>
                        <a:t> (</a:t>
                      </a:r>
                      <a:r>
                        <a:rPr lang="en-US" sz="1000" dirty="0" err="1" smtClean="0"/>
                        <a:t>seeclickfix.com</a:t>
                      </a:r>
                      <a:r>
                        <a:rPr lang="en-US" sz="1000" dirty="0" smtClean="0"/>
                        <a:t>): allows anyone to report and track non-emergency issues via the internet, empowering citizens to take care of and improve their neighborhoods, provides tracking of repairs, and ultimately contributes to more community involvement. </a:t>
                      </a:r>
                      <a:endParaRPr lang="en-US" sz="1000" dirty="0"/>
                    </a:p>
                  </a:txBody>
                  <a:tcPr/>
                </a:tc>
              </a:tr>
              <a:tr h="11393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u="none" dirty="0" smtClean="0"/>
                        <a:t>Facilitate resident-driven improvements to local quality of life</a:t>
                      </a:r>
                      <a:endParaRPr lang="en-US" sz="1000" u="none" dirty="0" smtClean="0"/>
                    </a:p>
                  </a:txBody>
                  <a:tcPr/>
                </a:tc>
                <a:tc>
                  <a:txBody>
                    <a:bodyPr/>
                    <a:lstStyle/>
                    <a:p>
                      <a:pPr marL="171450" indent="-171450">
                        <a:buFont typeface="Arial"/>
                        <a:buChar char="•"/>
                      </a:pPr>
                      <a:r>
                        <a:rPr lang="en-US" sz="1000" dirty="0" smtClean="0"/>
                        <a:t>Enlist city residents to </a:t>
                      </a:r>
                      <a:r>
                        <a:rPr lang="en-US" sz="1000" b="1" dirty="0" smtClean="0"/>
                        <a:t>provide new data to support or inform government efforts, to organize community-based efforts based on that data, or to participate in the development of strategies and policies</a:t>
                      </a:r>
                      <a:r>
                        <a:rPr lang="en-US" sz="1000" dirty="0" smtClean="0"/>
                        <a:t> to address these issues more effectively.</a:t>
                      </a:r>
                    </a:p>
                    <a:p>
                      <a:pPr marL="0" indent="0">
                        <a:buFont typeface="Arial"/>
                        <a:buNone/>
                      </a:pPr>
                      <a:endParaRPr lang="en-US" sz="1000" dirty="0" smtClean="0"/>
                    </a:p>
                    <a:p>
                      <a:pPr marL="171450" indent="-171450">
                        <a:buFont typeface="Arial"/>
                        <a:buChar char="•"/>
                      </a:pPr>
                      <a:r>
                        <a:rPr lang="en-US" sz="1000" b="1" dirty="0" err="1" smtClean="0"/>
                        <a:t>ChicagoBuildings</a:t>
                      </a:r>
                      <a:r>
                        <a:rPr lang="en-US" sz="1000" dirty="0" smtClean="0"/>
                        <a:t> (</a:t>
                      </a:r>
                      <a:r>
                        <a:rPr lang="en-US" sz="1000" dirty="0" err="1" smtClean="0"/>
                        <a:t>chicagobuildings.org</a:t>
                      </a:r>
                      <a:r>
                        <a:rPr lang="en-US" sz="1000" dirty="0" smtClean="0"/>
                        <a:t>) is a vacant and abandoned building finder tool that allows anyone to find buildings in Chicago that are not in use and potentially hazardous to the neighborhood around them. </a:t>
                      </a:r>
                      <a:r>
                        <a:rPr lang="en-US" sz="1000" dirty="0" err="1" smtClean="0"/>
                        <a:t>OpportunitySpace</a:t>
                      </a:r>
                      <a:r>
                        <a:rPr lang="en-US" sz="1000" baseline="0" dirty="0" smtClean="0"/>
                        <a:t> is a similar application that re-envisions “forgotten” spaces.</a:t>
                      </a:r>
                      <a:endParaRPr lang="en-US" sz="1000" dirty="0" smtClean="0"/>
                    </a:p>
                  </a:txBody>
                  <a:tcPr/>
                </a:tc>
              </a:tr>
              <a:tr h="82771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u="none" dirty="0" smtClean="0"/>
                        <a:t>Build community through peer-to-peer sharing</a:t>
                      </a:r>
                    </a:p>
                  </a:txBody>
                  <a:tcPr/>
                </a:tc>
                <a:tc>
                  <a:txBody>
                    <a:bodyPr/>
                    <a:lstStyle/>
                    <a:p>
                      <a:pPr marL="171450" indent="-171450">
                        <a:buFont typeface="Arial"/>
                        <a:buChar char="•"/>
                      </a:pPr>
                      <a:r>
                        <a:rPr lang="en-US" sz="1000" dirty="0" smtClean="0"/>
                        <a:t>Promote peer-to-peer sharing</a:t>
                      </a:r>
                      <a:r>
                        <a:rPr lang="en-US" sz="1000" baseline="0" dirty="0" smtClean="0"/>
                        <a:t> of information to </a:t>
                      </a:r>
                      <a:r>
                        <a:rPr lang="en-US" sz="1000" b="1" baseline="0" dirty="0" smtClean="0"/>
                        <a:t>build a sense of community, belonging, and ownership</a:t>
                      </a:r>
                      <a:r>
                        <a:rPr lang="en-US" sz="1000" baseline="0" dirty="0" smtClean="0"/>
                        <a:t>. </a:t>
                      </a:r>
                    </a:p>
                    <a:p>
                      <a:pPr marL="171450" indent="-171450">
                        <a:buFont typeface="Arial"/>
                        <a:buChar char="•"/>
                      </a:pPr>
                      <a:endParaRPr lang="en-US" sz="1000" baseline="0" dirty="0" smtClean="0"/>
                    </a:p>
                    <a:p>
                      <a:pPr marL="171450" indent="-171450">
                        <a:buFont typeface="Arial"/>
                        <a:buChar char="•"/>
                      </a:pPr>
                      <a:r>
                        <a:rPr lang="en-US" sz="1000" b="1" dirty="0" smtClean="0"/>
                        <a:t>Our Common Place </a:t>
                      </a:r>
                      <a:r>
                        <a:rPr lang="en-US" sz="1000" dirty="0" smtClean="0"/>
                        <a:t>(</a:t>
                      </a:r>
                      <a:r>
                        <a:rPr lang="en-US" sz="1000" dirty="0" err="1" smtClean="0"/>
                        <a:t>ourcommonplace.com</a:t>
                      </a:r>
                      <a:r>
                        <a:rPr lang="en-US" sz="1000" dirty="0" smtClean="0"/>
                        <a:t>)</a:t>
                      </a:r>
                      <a:r>
                        <a:rPr lang="en-US" sz="1000" baseline="0" dirty="0" smtClean="0"/>
                        <a:t> is a civic technology organization that works to revitalize the spirit of local community engagement in towns across the country.</a:t>
                      </a:r>
                      <a:endParaRPr lang="en-US" sz="1000" dirty="0" smtClean="0"/>
                    </a:p>
                  </a:txBody>
                  <a:tcPr/>
                </a:tc>
              </a:tr>
              <a:tr h="9706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u="none" dirty="0" smtClean="0"/>
                        <a:t>Deepen participation in public decision-making</a:t>
                      </a:r>
                      <a:endParaRPr lang="en-US" sz="1000" u="none" dirty="0" smtClean="0"/>
                    </a:p>
                  </a:txBody>
                  <a:tcPr/>
                </a:tc>
                <a:tc>
                  <a:txBody>
                    <a:bodyPr/>
                    <a:lstStyle/>
                    <a:p>
                      <a:pPr marL="171450" indent="-171450">
                        <a:buFont typeface="Arial"/>
                        <a:buChar char="•"/>
                      </a:pPr>
                      <a:r>
                        <a:rPr lang="en-US" sz="1000" dirty="0" smtClean="0"/>
                        <a:t>Develop more </a:t>
                      </a:r>
                      <a:r>
                        <a:rPr lang="en-US" sz="1000" b="1" dirty="0" smtClean="0"/>
                        <a:t>effective ways to collect meaningful resident input, especially from low-income residents, and bring them more deeply into public decision-making processes</a:t>
                      </a:r>
                      <a:r>
                        <a:rPr lang="en-US" sz="1000" dirty="0" smtClean="0"/>
                        <a:t>.</a:t>
                      </a:r>
                    </a:p>
                    <a:p>
                      <a:pPr marL="0" indent="0">
                        <a:buFont typeface="Arial"/>
                        <a:buNone/>
                      </a:pPr>
                      <a:endParaRPr lang="en-US" sz="1000" dirty="0" smtClean="0"/>
                    </a:p>
                    <a:p>
                      <a:pPr marL="171450" indent="-171450">
                        <a:buFont typeface="Arial"/>
                        <a:buChar char="•"/>
                      </a:pPr>
                      <a:r>
                        <a:rPr lang="en-US" sz="1000" b="1" dirty="0" err="1" smtClean="0"/>
                        <a:t>Changebyus</a:t>
                      </a:r>
                      <a:r>
                        <a:rPr lang="en-US" sz="1000" dirty="0" smtClean="0"/>
                        <a:t> (</a:t>
                      </a:r>
                      <a:r>
                        <a:rPr lang="en-US" sz="1000" dirty="0" err="1" smtClean="0"/>
                        <a:t>changeby.us</a:t>
                      </a:r>
                      <a:r>
                        <a:rPr lang="en-US" sz="1000" dirty="0" smtClean="0"/>
                        <a:t>) allows users to create or join a project (such as a community garden), post progress and needs, and be connected to resources. </a:t>
                      </a:r>
                    </a:p>
                  </a:txBody>
                  <a:tcPr/>
                </a:tc>
              </a:tr>
            </a:tbl>
          </a:graphicData>
        </a:graphic>
      </p:graphicFrame>
    </p:spTree>
    <p:extLst>
      <p:ext uri="{BB962C8B-B14F-4D97-AF65-F5344CB8AC3E}">
        <p14:creationId xmlns:p14="http://schemas.microsoft.com/office/powerpoint/2010/main" val="630605424"/>
      </p:ext>
    </p:extLst>
  </p:cSld>
  <p:clrMapOvr>
    <a:masterClrMapping/>
  </p:clrMapOvr>
  <p:timing>
    <p:tnLst>
      <p:par>
        <p:cTn id="1" dur="indefinite" restart="never" nodeType="tmRoot"/>
      </p:par>
    </p:tnLst>
  </p:timing>
</p:sld>
</file>

<file path=ppt/theme/theme1.xml><?xml version="1.0" encoding="utf-8"?>
<a:theme xmlns:a="http://schemas.openxmlformats.org/drawingml/2006/main" name="Inspir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nspiration">
      <a:majorFont>
        <a:latin typeface="News Gothic MT"/>
        <a:ea typeface=""/>
        <a:cs typeface=""/>
        <a:font script="Jpan" typeface="メイリオ"/>
        <a:font script="Hans" typeface="宋体"/>
        <a:font script="Hant" typeface="新細明體"/>
      </a:majorFont>
      <a:minorFont>
        <a:latin typeface="News Gothic MT"/>
        <a:ea typeface=""/>
        <a:cs typeface=""/>
        <a:font script="Jpan" typeface="メイリオ"/>
        <a:font script="Hans" typeface="宋体"/>
        <a:font script="Hant" typeface="新細明體"/>
      </a:minorFont>
    </a:fontScheme>
    <a:fmtScheme name="Inspiration">
      <a:fillStyleLst>
        <a:solidFill>
          <a:schemeClr val="phClr"/>
        </a:solidFill>
        <a:gradFill rotWithShape="1">
          <a:gsLst>
            <a:gs pos="25000">
              <a:schemeClr val="phClr">
                <a:tint val="90000"/>
                <a:shade val="100000"/>
                <a:alpha val="90000"/>
                <a:satMod val="150000"/>
              </a:schemeClr>
            </a:gs>
            <a:gs pos="100000">
              <a:schemeClr val="phClr">
                <a:tint val="100000"/>
                <a:shade val="60000"/>
                <a:satMod val="135000"/>
              </a:schemeClr>
            </a:gs>
          </a:gsLst>
          <a:path path="circle">
            <a:fillToRect l="50000" t="50000" r="50000" b="50000"/>
          </a:path>
        </a:gradFill>
        <a:gradFill rotWithShape="1">
          <a:gsLst>
            <a:gs pos="0">
              <a:schemeClr val="phClr">
                <a:tint val="90000"/>
                <a:shade val="100000"/>
                <a:alpha val="85000"/>
                <a:satMod val="150000"/>
              </a:schemeClr>
            </a:gs>
            <a:gs pos="33000">
              <a:schemeClr val="phClr">
                <a:tint val="90000"/>
                <a:shade val="100000"/>
                <a:alpha val="95000"/>
                <a:satMod val="130000"/>
              </a:schemeClr>
            </a:gs>
            <a:gs pos="67000">
              <a:schemeClr val="phClr">
                <a:shade val="70000"/>
                <a:satMod val="135000"/>
              </a:schemeClr>
            </a:gs>
            <a:gs pos="100000">
              <a:schemeClr val="phClr">
                <a:shade val="50000"/>
                <a:satMod val="135000"/>
              </a:schemeClr>
            </a:gs>
          </a:gsLst>
          <a:lin ang="13200000" scaled="1"/>
        </a:gradFill>
      </a:fillStyleLst>
      <a:lnStyleLst>
        <a:ln w="12700" cap="flat" cmpd="sng" algn="ctr">
          <a:solidFill>
            <a:schemeClr val="phClr">
              <a:shade val="95000"/>
              <a:satMod val="105000"/>
            </a:schemeClr>
          </a:solidFill>
          <a:prstDash val="solid"/>
        </a:ln>
        <a:ln w="38100" cap="flat" cmpd="thickThin" algn="ctr">
          <a:solidFill>
            <a:schemeClr val="phClr"/>
          </a:solidFill>
          <a:prstDash val="solid"/>
        </a:ln>
        <a:ln w="38100" cap="flat" cmpd="thinThick" algn="ctr">
          <a:solidFill>
            <a:schemeClr val="phClr"/>
          </a:solidFill>
          <a:prstDash val="solid"/>
        </a:ln>
      </a:lnStyleLst>
      <a:effectStyleLst>
        <a:effectStyle>
          <a:effectLst/>
        </a:effectStyle>
        <a:effectStyle>
          <a:effectLst/>
          <a:scene3d>
            <a:camera prst="orthographicFront">
              <a:rot lat="0" lon="0" rev="0"/>
            </a:camera>
            <a:lightRig rig="twoPt" dir="tl"/>
          </a:scene3d>
          <a:sp3d extrusionH="12700" prstMaterial="softEdge">
            <a:bevelT w="25400" h="50800"/>
          </a:sp3d>
        </a:effectStyle>
        <a:effectStyle>
          <a:effectLst>
            <a:innerShdw blurRad="50800" dist="25400" dir="2400000">
              <a:srgbClr val="808080">
                <a:alpha val="75000"/>
              </a:srgbClr>
            </a:innerShdw>
            <a:reflection blurRad="38100" stA="26000" endPos="35000" dist="12700" dir="5400000" fadeDir="48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Inspiration.thmx</Template>
  <TotalTime>2158</TotalTime>
  <Words>7718</Words>
  <Application>Microsoft Office PowerPoint</Application>
  <PresentationFormat>On-screen Show (4:3)</PresentationFormat>
  <Paragraphs>816</Paragraphs>
  <Slides>35</Slides>
  <Notes>0</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43" baseType="lpstr">
      <vt:lpstr>Arial</vt:lpstr>
      <vt:lpstr>Calibri</vt:lpstr>
      <vt:lpstr>Helvetica</vt:lpstr>
      <vt:lpstr>Lucida Grande</vt:lpstr>
      <vt:lpstr>News Gothic MT</vt:lpstr>
      <vt:lpstr>Wingdings</vt:lpstr>
      <vt:lpstr>Inspiration</vt:lpstr>
      <vt:lpstr>Document</vt:lpstr>
      <vt:lpstr>Civic Technology and USDN </vt:lpstr>
      <vt:lpstr>Table of Contents</vt:lpstr>
      <vt:lpstr>Things to Think About</vt:lpstr>
      <vt:lpstr>Project Purpose</vt:lpstr>
      <vt:lpstr>Project Process</vt:lpstr>
      <vt:lpstr>Key Scan Questions</vt:lpstr>
      <vt:lpstr>Advisory Board Questions / Areas of Interest</vt:lpstr>
      <vt:lpstr>Definition of Civic Technology</vt:lpstr>
      <vt:lpstr>Drivers and Definition Categories</vt:lpstr>
      <vt:lpstr>Innovation Clusters &amp; Trends</vt:lpstr>
      <vt:lpstr>Investment in Civic Tech Overview</vt:lpstr>
      <vt:lpstr>Investors in Civic Tech &amp; Summary</vt:lpstr>
      <vt:lpstr>Application to Sustainability</vt:lpstr>
      <vt:lpstr>Challenges / Barriers the Civic Tech Field</vt:lpstr>
      <vt:lpstr>Challenges Description</vt:lpstr>
      <vt:lpstr>Opportunities for Civic Technology</vt:lpstr>
      <vt:lpstr>Opportunities Description</vt:lpstr>
      <vt:lpstr>Pairing Questions with Resources</vt:lpstr>
      <vt:lpstr>City Operations</vt:lpstr>
      <vt:lpstr>City Planning</vt:lpstr>
      <vt:lpstr>Residential Engagement</vt:lpstr>
      <vt:lpstr>Residential Engagement, continued</vt:lpstr>
      <vt:lpstr>Transportation</vt:lpstr>
      <vt:lpstr>Energy </vt:lpstr>
      <vt:lpstr>Differentiation: Smart Cities and Civic Tech</vt:lpstr>
      <vt:lpstr>Smart Cities Report: Civic Tech Commentary</vt:lpstr>
      <vt:lpstr>Interview Strategy</vt:lpstr>
      <vt:lpstr>Interview Questions – CT Players</vt:lpstr>
      <vt:lpstr>Interview Questions - Cities</vt:lpstr>
      <vt:lpstr>Survey Questions - Cities</vt:lpstr>
      <vt:lpstr>Sources</vt:lpstr>
      <vt:lpstr>Project Team and Deliverables</vt:lpstr>
      <vt:lpstr>Civic Tech Landscape Matrix Observations</vt:lpstr>
      <vt:lpstr>Landscape of APPS, Software, Data, and Hardware</vt:lpstr>
      <vt:lpstr>City Case Study: Creation of Boston’s Office of Urban Mechanics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Susanna Sutherland</dc:creator>
  <cp:lastModifiedBy>Natalie</cp:lastModifiedBy>
  <cp:revision>262</cp:revision>
  <dcterms:created xsi:type="dcterms:W3CDTF">2014-11-23T20:35:33Z</dcterms:created>
  <dcterms:modified xsi:type="dcterms:W3CDTF">2015-07-01T15:30:14Z</dcterms:modified>
</cp:coreProperties>
</file>