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rels" ContentType="application/vnd.openxmlformats-package.relationships+xml"/>
  <Default Extension="vml" ContentType="application/vnd.openxmlformats-officedocument.vmlDrawing"/>
  <Default Extension="gif" ContentType="image/gif"/>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35" r:id="rId1"/>
    <p:sldMasterId id="2147484447" r:id="rId2"/>
    <p:sldMasterId id="2147484450" r:id="rId3"/>
    <p:sldMasterId id="2147484464" r:id="rId4"/>
  </p:sldMasterIdLst>
  <p:notesMasterIdLst>
    <p:notesMasterId r:id="rId34"/>
  </p:notesMasterIdLst>
  <p:sldIdLst>
    <p:sldId id="267" r:id="rId5"/>
    <p:sldId id="341" r:id="rId6"/>
    <p:sldId id="340" r:id="rId7"/>
    <p:sldId id="266" r:id="rId8"/>
    <p:sldId id="261" r:id="rId9"/>
    <p:sldId id="262" r:id="rId10"/>
    <p:sldId id="265" r:id="rId11"/>
    <p:sldId id="263" r:id="rId12"/>
    <p:sldId id="258" r:id="rId13"/>
    <p:sldId id="257" r:id="rId14"/>
    <p:sldId id="259" r:id="rId15"/>
    <p:sldId id="339" r:id="rId16"/>
    <p:sldId id="272" r:id="rId17"/>
    <p:sldId id="273" r:id="rId18"/>
    <p:sldId id="274" r:id="rId19"/>
    <p:sldId id="335" r:id="rId20"/>
    <p:sldId id="325" r:id="rId21"/>
    <p:sldId id="326" r:id="rId22"/>
    <p:sldId id="327" r:id="rId23"/>
    <p:sldId id="328" r:id="rId24"/>
    <p:sldId id="329" r:id="rId25"/>
    <p:sldId id="330" r:id="rId26"/>
    <p:sldId id="331" r:id="rId27"/>
    <p:sldId id="332" r:id="rId28"/>
    <p:sldId id="333" r:id="rId29"/>
    <p:sldId id="334" r:id="rId30"/>
    <p:sldId id="338" r:id="rId31"/>
    <p:sldId id="337" r:id="rId32"/>
    <p:sldId id="26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868" autoAdjust="0"/>
    <p:restoredTop sz="94541"/>
  </p:normalViewPr>
  <p:slideViewPr>
    <p:cSldViewPr snapToGrid="0" snapToObjects="1">
      <p:cViewPr varScale="1">
        <p:scale>
          <a:sx n="115" d="100"/>
          <a:sy n="115" d="100"/>
        </p:scale>
        <p:origin x="232" y="3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slide" Target="slides/slide29.xml"/><Relationship Id="rId34" Type="http://schemas.openxmlformats.org/officeDocument/2006/relationships/notesMaster" Target="notesMasters/notesMaster1.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theme" Target="theme/theme1.xml"/><Relationship Id="rId3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40A00A-1706-AB45-8E2E-ED6001675478}" type="datetimeFigureOut">
              <a:rPr lang="en-US" smtClean="0"/>
              <a:t>1/12/18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DC3E06-2F73-1A44-B4BA-052A23F81338}" type="slidenum">
              <a:rPr lang="en-US" smtClean="0"/>
              <a:t>‹#›</a:t>
            </a:fld>
            <a:endParaRPr lang="en-US"/>
          </a:p>
        </p:txBody>
      </p:sp>
    </p:spTree>
    <p:extLst>
      <p:ext uri="{BB962C8B-B14F-4D97-AF65-F5344CB8AC3E}">
        <p14:creationId xmlns:p14="http://schemas.microsoft.com/office/powerpoint/2010/main" val="1587245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1DC3E06-2F73-1A44-B4BA-052A23F81338}" type="slidenum">
              <a:rPr lang="en-US" smtClean="0"/>
              <a:t>5</a:t>
            </a:fld>
            <a:endParaRPr lang="en-US"/>
          </a:p>
        </p:txBody>
      </p:sp>
    </p:spTree>
    <p:extLst>
      <p:ext uri="{BB962C8B-B14F-4D97-AF65-F5344CB8AC3E}">
        <p14:creationId xmlns:p14="http://schemas.microsoft.com/office/powerpoint/2010/main" val="1353971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A7B5AB2-6081-4A83-B554-A0DC6B609A2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05826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D984180-633B-4EFC-B93B-AA7EB31984EE}"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840162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D984180-633B-4EFC-B93B-AA7EB31984EE}"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32491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D984180-633B-4EFC-B93B-AA7EB31984EE}"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3970605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D984180-633B-4EFC-B93B-AA7EB31984EE}"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809925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D984180-633B-4EFC-B93B-AA7EB31984EE}"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369354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D984180-633B-4EFC-B93B-AA7EB31984EE}"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121266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D984180-633B-4EFC-B93B-AA7EB31984EE}"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67745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D984180-633B-4EFC-B93B-AA7EB31984EE}"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536568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D984180-633B-4EFC-B93B-AA7EB31984EE}"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701448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DC3E06-2F73-1A44-B4BA-052A23F81338}" type="slidenum">
              <a:rPr lang="en-US" smtClean="0"/>
              <a:t>6</a:t>
            </a:fld>
            <a:endParaRPr lang="en-US"/>
          </a:p>
        </p:txBody>
      </p:sp>
    </p:spTree>
    <p:extLst>
      <p:ext uri="{BB962C8B-B14F-4D97-AF65-F5344CB8AC3E}">
        <p14:creationId xmlns:p14="http://schemas.microsoft.com/office/powerpoint/2010/main" val="7984320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D984180-633B-4EFC-B93B-AA7EB31984EE}"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717125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2567471-8464-423B-B890-A880032E2611}" type="slidenum">
              <a:rPr kumimoji="0" lang="en-GB"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63672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1DC3E06-2F73-1A44-B4BA-052A23F81338}" type="slidenum">
              <a:rPr lang="en-US" smtClean="0"/>
              <a:t>7</a:t>
            </a:fld>
            <a:endParaRPr lang="en-US"/>
          </a:p>
        </p:txBody>
      </p:sp>
    </p:spTree>
    <p:extLst>
      <p:ext uri="{BB962C8B-B14F-4D97-AF65-F5344CB8AC3E}">
        <p14:creationId xmlns:p14="http://schemas.microsoft.com/office/powerpoint/2010/main" val="3907961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DC3E06-2F73-1A44-B4BA-052A23F81338}" type="slidenum">
              <a:rPr lang="en-US" smtClean="0"/>
              <a:t>8</a:t>
            </a:fld>
            <a:endParaRPr lang="en-US"/>
          </a:p>
        </p:txBody>
      </p:sp>
    </p:spTree>
    <p:extLst>
      <p:ext uri="{BB962C8B-B14F-4D97-AF65-F5344CB8AC3E}">
        <p14:creationId xmlns:p14="http://schemas.microsoft.com/office/powerpoint/2010/main" val="979881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1DC3E06-2F73-1A44-B4BA-052A23F81338}" type="slidenum">
              <a:rPr lang="en-US" smtClean="0"/>
              <a:t>9</a:t>
            </a:fld>
            <a:endParaRPr lang="en-US"/>
          </a:p>
        </p:txBody>
      </p:sp>
    </p:spTree>
    <p:extLst>
      <p:ext uri="{BB962C8B-B14F-4D97-AF65-F5344CB8AC3E}">
        <p14:creationId xmlns:p14="http://schemas.microsoft.com/office/powerpoint/2010/main" val="1344312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1DC3E06-2F73-1A44-B4BA-052A23F81338}" type="slidenum">
              <a:rPr lang="en-US" smtClean="0"/>
              <a:t>10</a:t>
            </a:fld>
            <a:endParaRPr lang="en-US"/>
          </a:p>
        </p:txBody>
      </p:sp>
    </p:spTree>
    <p:extLst>
      <p:ext uri="{BB962C8B-B14F-4D97-AF65-F5344CB8AC3E}">
        <p14:creationId xmlns:p14="http://schemas.microsoft.com/office/powerpoint/2010/main" val="1720748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1DC3E06-2F73-1A44-B4BA-052A23F81338}" type="slidenum">
              <a:rPr lang="en-US" smtClean="0"/>
              <a:t>11</a:t>
            </a:fld>
            <a:endParaRPr lang="en-US"/>
          </a:p>
        </p:txBody>
      </p:sp>
    </p:spTree>
    <p:extLst>
      <p:ext uri="{BB962C8B-B14F-4D97-AF65-F5344CB8AC3E}">
        <p14:creationId xmlns:p14="http://schemas.microsoft.com/office/powerpoint/2010/main" val="3656053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A7B5AB2-6081-4A83-B554-A0DC6B609A2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760608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A7B5AB2-6081-4A83-B554-A0DC6B609A2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51452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3.xml"/><Relationship Id="rId4" Type="http://schemas.openxmlformats.org/officeDocument/2006/relationships/oleObject" Target="../embeddings/oleObject2.bin"/><Relationship Id="rId5" Type="http://schemas.openxmlformats.org/officeDocument/2006/relationships/image" Target="../media/image2.emf"/><Relationship Id="rId6" Type="http://schemas.openxmlformats.org/officeDocument/2006/relationships/image" Target="../media/image4.jpeg"/><Relationship Id="rId7" Type="http://schemas.openxmlformats.org/officeDocument/2006/relationships/image" Target="../media/image5.png"/><Relationship Id="rId1" Type="http://schemas.openxmlformats.org/officeDocument/2006/relationships/vmlDrawing" Target="../drawings/vmlDrawing2.vml"/><Relationship Id="rId2" Type="http://schemas.openxmlformats.org/officeDocument/2006/relationships/tags" Target="../tags/tag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3D55175-B5B8-3949-B09A-C9C3DD09E570}"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FCFCDF-05F5-2349-BC1B-39D8CFB9B3EC}"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D55175-B5B8-3949-B09A-C9C3DD09E570}"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FCFCDF-05F5-2349-BC1B-39D8CFB9B3E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D55175-B5B8-3949-B09A-C9C3DD09E570}"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FCFCDF-05F5-2349-BC1B-39D8CFB9B3EC}"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130426"/>
            <a:ext cx="10363200" cy="1470025"/>
          </a:xfrm>
        </p:spPr>
        <p:txBody>
          <a:bodyPr/>
          <a:lstStyle>
            <a:lvl1pPr>
              <a:defRPr/>
            </a:lvl1pPr>
          </a:lstStyle>
          <a:p>
            <a:r>
              <a:rPr lang="en-US" dirty="0"/>
              <a:t>HEADLINE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3B7EC1DE-EB8E-4B45-86E8-A1299E4AFFC8}" type="datetimeFigureOut">
              <a:rPr lang="en-US" smtClean="0"/>
              <a:t>1/12/18</a:t>
            </a:fld>
            <a:endParaRPr lang="en-US"/>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D2760F57-6B29-4419-B501-64512748C185}" type="slidenum">
              <a:rPr lang="en-US" smtClean="0"/>
              <a:t>‹#›</a:t>
            </a:fld>
            <a:endParaRPr lang="en-US"/>
          </a:p>
        </p:txBody>
      </p:sp>
    </p:spTree>
    <p:extLst>
      <p:ext uri="{BB962C8B-B14F-4D97-AF65-F5344CB8AC3E}">
        <p14:creationId xmlns:p14="http://schemas.microsoft.com/office/powerpoint/2010/main" val="26130785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1"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446840"/>
            <a:ext cx="2844800"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Test</a:t>
            </a: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20536622"/>
      </p:ext>
    </p:extLst>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nvPr>
        </p:nvGraphicFramePr>
        <p:xfrm>
          <a:off x="1589" y="1590"/>
          <a:ext cx="1587" cy="1587"/>
        </p:xfrm>
        <a:graphic>
          <a:graphicData uri="http://schemas.openxmlformats.org/presentationml/2006/ole">
            <mc:AlternateContent xmlns:mc="http://schemas.openxmlformats.org/markup-compatibility/2006">
              <mc:Choice xmlns:v="urn:schemas-microsoft-com:vml" Requires="v">
                <p:oleObj spid="_x0000_s3079" name="think-cell Slide" r:id="rId4" imgW="270" imgH="270" progId="TCLayout.ActiveDocument.1">
                  <p:embed/>
                </p:oleObj>
              </mc:Choice>
              <mc:Fallback>
                <p:oleObj name="think-cell Slide" r:id="rId4" imgW="270" imgH="270" progId="TCLayout.ActiveDocument.1">
                  <p:embed/>
                  <p:pic>
                    <p:nvPicPr>
                      <p:cNvPr id="5" name="Object 4" hidden="1"/>
                      <p:cNvPicPr/>
                      <p:nvPr/>
                    </p:nvPicPr>
                    <p:blipFill>
                      <a:blip r:embed="rId5"/>
                      <a:stretch>
                        <a:fillRect/>
                      </a:stretch>
                    </p:blipFill>
                    <p:spPr>
                      <a:xfrm>
                        <a:off x="1589" y="1590"/>
                        <a:ext cx="1587" cy="1587"/>
                      </a:xfrm>
                      <a:prstGeom prst="rect">
                        <a:avLst/>
                      </a:prstGeom>
                    </p:spPr>
                  </p:pic>
                </p:oleObj>
              </mc:Fallback>
            </mc:AlternateContent>
          </a:graphicData>
        </a:graphic>
      </p:graphicFrame>
      <p:sp>
        <p:nvSpPr>
          <p:cNvPr id="2" name="Title 1"/>
          <p:cNvSpPr>
            <a:spLocks noGrp="1"/>
          </p:cNvSpPr>
          <p:nvPr>
            <p:ph type="title" hasCustomPrompt="1"/>
          </p:nvPr>
        </p:nvSpPr>
        <p:spPr>
          <a:xfrm>
            <a:off x="304801" y="228600"/>
            <a:ext cx="11277600" cy="792162"/>
          </a:xfrm>
        </p:spPr>
        <p:txBody>
          <a:bodyPr>
            <a:normAutofit/>
          </a:bodyPr>
          <a:lstStyle>
            <a:lvl1pPr algn="l">
              <a:defRPr sz="2400" b="0" spc="0">
                <a:solidFill>
                  <a:schemeClr val="accent1"/>
                </a:solidFill>
                <a:latin typeface="Calibri" pitchFamily="34" charset="0"/>
              </a:defRPr>
            </a:lvl1pPr>
          </a:lstStyle>
          <a:p>
            <a:r>
              <a:rPr lang="en-US" dirty="0"/>
              <a:t>Click to edit master title style</a:t>
            </a:r>
          </a:p>
        </p:txBody>
      </p:sp>
      <p:sp>
        <p:nvSpPr>
          <p:cNvPr id="3" name="Content Placeholder 2"/>
          <p:cNvSpPr>
            <a:spLocks noGrp="1"/>
          </p:cNvSpPr>
          <p:nvPr>
            <p:ph idx="1"/>
          </p:nvPr>
        </p:nvSpPr>
        <p:spPr/>
        <p:txBody>
          <a:bodyPr>
            <a:normAutofit/>
          </a:bodyPr>
          <a:lstStyle>
            <a:lvl1pPr>
              <a:spcAft>
                <a:spcPts val="600"/>
              </a:spcAft>
              <a:buFont typeface="Cambria" pitchFamily="18" charset="0"/>
              <a:buChar char="»"/>
              <a:defRPr sz="2200">
                <a:solidFill>
                  <a:schemeClr val="tx1">
                    <a:lumMod val="50000"/>
                    <a:lumOff val="50000"/>
                  </a:schemeClr>
                </a:solidFill>
                <a:latin typeface="+mn-lt"/>
              </a:defRPr>
            </a:lvl1pPr>
            <a:lvl2pPr>
              <a:spcAft>
                <a:spcPts val="600"/>
              </a:spcAft>
              <a:buFont typeface="Arial" pitchFamily="34" charset="0"/>
              <a:buChar char="›"/>
              <a:defRPr sz="2000">
                <a:solidFill>
                  <a:schemeClr val="tx1">
                    <a:lumMod val="50000"/>
                    <a:lumOff val="50000"/>
                  </a:schemeClr>
                </a:solidFill>
                <a:latin typeface="+mn-lt"/>
              </a:defRPr>
            </a:lvl2pPr>
            <a:lvl3pPr>
              <a:spcAft>
                <a:spcPts val="600"/>
              </a:spcAft>
              <a:buFont typeface="Cambria" pitchFamily="18" charset="0"/>
              <a:buChar char="›"/>
              <a:defRPr sz="2000">
                <a:solidFill>
                  <a:schemeClr val="tx1">
                    <a:lumMod val="50000"/>
                    <a:lumOff val="50000"/>
                  </a:schemeClr>
                </a:solidFill>
                <a:latin typeface="+mn-lt"/>
              </a:defRPr>
            </a:lvl3pPr>
            <a:lvl4pPr>
              <a:spcAft>
                <a:spcPts val="600"/>
              </a:spcAft>
              <a:defRPr sz="1800">
                <a:solidFill>
                  <a:schemeClr val="tx1">
                    <a:lumMod val="50000"/>
                    <a:lumOff val="50000"/>
                  </a:schemeClr>
                </a:solidFill>
                <a:latin typeface="+mn-lt"/>
              </a:defRPr>
            </a:lvl4pPr>
            <a:lvl5pPr>
              <a:spcAft>
                <a:spcPts val="600"/>
              </a:spcAft>
              <a:defRPr sz="1800">
                <a:solidFill>
                  <a:schemeClr val="tx1">
                    <a:lumMod val="50000"/>
                    <a:lumOff val="50000"/>
                  </a:schemeClr>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7"/>
          <p:cNvCxnSpPr/>
          <p:nvPr userDrawn="1"/>
        </p:nvCxnSpPr>
        <p:spPr>
          <a:xfrm>
            <a:off x="1" y="1096966"/>
            <a:ext cx="12192000" cy="1587"/>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11" name="TextBox 10"/>
          <p:cNvSpPr txBox="1"/>
          <p:nvPr userDrawn="1"/>
        </p:nvSpPr>
        <p:spPr>
          <a:xfrm>
            <a:off x="7257143" y="6211281"/>
            <a:ext cx="3657601" cy="461665"/>
          </a:xfrm>
          <a:prstGeom prst="rect">
            <a:avLst/>
          </a:prstGeom>
          <a:noFill/>
        </p:spPr>
        <p:txBody>
          <a:bodyPr wrap="square" lIns="0" tIns="0" rIns="0" bIns="0" rtlCol="0">
            <a:spAutoFit/>
          </a:bodyPr>
          <a:lstStyle/>
          <a:p>
            <a:pPr algn="r" defTabSz="914400"/>
            <a:r>
              <a:rPr lang="en-US" sz="1000" dirty="0">
                <a:solidFill>
                  <a:srgbClr val="1F497D"/>
                </a:solidFill>
              </a:rPr>
              <a:t>NYC Thermal Decarbonization &amp; </a:t>
            </a:r>
          </a:p>
          <a:p>
            <a:pPr algn="r" defTabSz="914400"/>
            <a:r>
              <a:rPr lang="en-US" sz="1000" dirty="0">
                <a:solidFill>
                  <a:srgbClr val="1F497D"/>
                </a:solidFill>
              </a:rPr>
              <a:t>Strategic Electrification Roadmap</a:t>
            </a:r>
          </a:p>
          <a:p>
            <a:pPr algn="r" defTabSz="914400"/>
            <a:r>
              <a:rPr lang="en-US" sz="1000" dirty="0">
                <a:solidFill>
                  <a:prstClr val="black">
                    <a:lumMod val="50000"/>
                    <a:lumOff val="50000"/>
                  </a:prstClr>
                </a:solidFill>
              </a:rPr>
              <a:t>August 2017</a:t>
            </a:r>
          </a:p>
        </p:txBody>
      </p:sp>
      <p:sp>
        <p:nvSpPr>
          <p:cNvPr id="4" name="Rectangle 3"/>
          <p:cNvSpPr/>
          <p:nvPr userDrawn="1"/>
        </p:nvSpPr>
        <p:spPr>
          <a:xfrm>
            <a:off x="653144" y="6019800"/>
            <a:ext cx="2318657" cy="76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sz="1800">
              <a:solidFill>
                <a:prstClr val="white"/>
              </a:solidFill>
            </a:endParaRPr>
          </a:p>
        </p:txBody>
      </p:sp>
      <p:pic>
        <p:nvPicPr>
          <p:cNvPr id="6" name="Picture 5"/>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1905000" y="6233661"/>
            <a:ext cx="1219201" cy="365760"/>
          </a:xfrm>
          <a:prstGeom prst="rect">
            <a:avLst/>
          </a:prstGeom>
        </p:spPr>
      </p:pic>
      <p:pic>
        <p:nvPicPr>
          <p:cNvPr id="1026" name="Picture 2" descr="http://www1.nyc.gov/assets/sustainability/images/content/header/logo.png"/>
          <p:cNvPicPr>
            <a:picLocks noChangeAspect="1" noChangeArrowheads="1"/>
          </p:cNvPicPr>
          <p:nvPr userDrawn="1"/>
        </p:nvPicPr>
        <p:blipFill>
          <a:blip r:embed="rId7">
            <a:extLst>
              <a:ext uri="{28A0092B-C50C-407E-A947-70E740481C1C}">
                <a14:useLocalDpi xmlns:a14="http://schemas.microsoft.com/office/drawing/2010/main"/>
              </a:ext>
            </a:extLst>
          </a:blip>
          <a:srcRect/>
          <a:stretch>
            <a:fillRect/>
          </a:stretch>
        </p:blipFill>
        <p:spPr bwMode="auto">
          <a:xfrm>
            <a:off x="152401" y="6195583"/>
            <a:ext cx="1676400" cy="493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359539"/>
      </p:ext>
    </p:extLst>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10" name="Straight Connector 7"/>
          <p:cNvCxnSpPr/>
          <p:nvPr userDrawn="1"/>
        </p:nvCxnSpPr>
        <p:spPr>
          <a:xfrm>
            <a:off x="1" y="1096966"/>
            <a:ext cx="12192000" cy="1587"/>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6" name="Rectangle 5"/>
          <p:cNvSpPr/>
          <p:nvPr userDrawn="1"/>
        </p:nvSpPr>
        <p:spPr>
          <a:xfrm>
            <a:off x="1" y="1020762"/>
            <a:ext cx="12192000" cy="50752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1800" dirty="0">
                <a:solidFill>
                  <a:prstClr val="white"/>
                </a:solidFill>
              </a:rPr>
              <a:t>D</a:t>
            </a:r>
          </a:p>
        </p:txBody>
      </p:sp>
      <p:sp>
        <p:nvSpPr>
          <p:cNvPr id="2" name="Title 1"/>
          <p:cNvSpPr>
            <a:spLocks noGrp="1"/>
          </p:cNvSpPr>
          <p:nvPr>
            <p:ph type="title" hasCustomPrompt="1"/>
          </p:nvPr>
        </p:nvSpPr>
        <p:spPr>
          <a:xfrm>
            <a:off x="304801" y="76200"/>
            <a:ext cx="11277600" cy="792162"/>
          </a:xfrm>
        </p:spPr>
        <p:txBody>
          <a:bodyPr>
            <a:normAutofit/>
          </a:bodyPr>
          <a:lstStyle>
            <a:lvl1pPr algn="l">
              <a:defRPr sz="2400" b="0" spc="0">
                <a:solidFill>
                  <a:schemeClr val="accent1"/>
                </a:solidFill>
                <a:latin typeface="Calibri" pitchFamily="34" charset="0"/>
              </a:defRPr>
            </a:lvl1pPr>
          </a:lstStyle>
          <a:p>
            <a:r>
              <a:rPr lang="en-US" dirty="0"/>
              <a:t>Click to edit master title style</a:t>
            </a:r>
          </a:p>
        </p:txBody>
      </p:sp>
      <p:sp>
        <p:nvSpPr>
          <p:cNvPr id="3" name="Content Placeholder 2"/>
          <p:cNvSpPr>
            <a:spLocks noGrp="1"/>
          </p:cNvSpPr>
          <p:nvPr>
            <p:ph idx="1"/>
          </p:nvPr>
        </p:nvSpPr>
        <p:spPr/>
        <p:txBody>
          <a:bodyPr>
            <a:normAutofit/>
          </a:bodyPr>
          <a:lstStyle>
            <a:lvl1pPr>
              <a:spcAft>
                <a:spcPts val="600"/>
              </a:spcAft>
              <a:buFont typeface="Cambria" pitchFamily="18" charset="0"/>
              <a:buChar char="»"/>
              <a:defRPr sz="2200">
                <a:solidFill>
                  <a:schemeClr val="tx1">
                    <a:lumMod val="50000"/>
                    <a:lumOff val="50000"/>
                  </a:schemeClr>
                </a:solidFill>
                <a:latin typeface="+mn-lt"/>
              </a:defRPr>
            </a:lvl1pPr>
            <a:lvl2pPr>
              <a:spcAft>
                <a:spcPts val="600"/>
              </a:spcAft>
              <a:buFont typeface="Arial" pitchFamily="34" charset="0"/>
              <a:buChar char="›"/>
              <a:defRPr sz="2000">
                <a:solidFill>
                  <a:schemeClr val="tx1">
                    <a:lumMod val="50000"/>
                    <a:lumOff val="50000"/>
                  </a:schemeClr>
                </a:solidFill>
                <a:latin typeface="+mn-lt"/>
              </a:defRPr>
            </a:lvl2pPr>
            <a:lvl3pPr>
              <a:spcAft>
                <a:spcPts val="600"/>
              </a:spcAft>
              <a:buFont typeface="Cambria" pitchFamily="18" charset="0"/>
              <a:buChar char="›"/>
              <a:defRPr sz="2000">
                <a:solidFill>
                  <a:schemeClr val="tx1">
                    <a:lumMod val="50000"/>
                    <a:lumOff val="50000"/>
                  </a:schemeClr>
                </a:solidFill>
                <a:latin typeface="+mn-lt"/>
              </a:defRPr>
            </a:lvl3pPr>
            <a:lvl4pPr>
              <a:spcAft>
                <a:spcPts val="600"/>
              </a:spcAft>
              <a:defRPr sz="1800">
                <a:solidFill>
                  <a:schemeClr val="tx1">
                    <a:lumMod val="50000"/>
                    <a:lumOff val="50000"/>
                  </a:schemeClr>
                </a:solidFill>
                <a:latin typeface="+mn-lt"/>
              </a:defRPr>
            </a:lvl4pPr>
            <a:lvl5pPr>
              <a:spcAft>
                <a:spcPts val="600"/>
              </a:spcAft>
              <a:defRPr sz="1800">
                <a:solidFill>
                  <a:schemeClr val="tx1">
                    <a:lumMod val="50000"/>
                    <a:lumOff val="50000"/>
                  </a:schemeClr>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Box 10"/>
          <p:cNvSpPr txBox="1"/>
          <p:nvPr userDrawn="1"/>
        </p:nvSpPr>
        <p:spPr>
          <a:xfrm>
            <a:off x="1422401" y="6223907"/>
            <a:ext cx="9448800" cy="369332"/>
          </a:xfrm>
          <a:prstGeom prst="rect">
            <a:avLst/>
          </a:prstGeom>
          <a:noFill/>
        </p:spPr>
        <p:txBody>
          <a:bodyPr wrap="square" lIns="0" tIns="0" rIns="0" bIns="0" rtlCol="0">
            <a:spAutoFit/>
          </a:bodyPr>
          <a:lstStyle/>
          <a:p>
            <a:pPr algn="r" defTabSz="914400"/>
            <a:endParaRPr lang="en-US" sz="1200" dirty="0">
              <a:solidFill>
                <a:prstClr val="black">
                  <a:lumMod val="50000"/>
                  <a:lumOff val="50000"/>
                </a:prstClr>
              </a:solidFill>
            </a:endParaRPr>
          </a:p>
          <a:p>
            <a:pPr algn="r" defTabSz="914400"/>
            <a:r>
              <a:rPr lang="en-US" sz="1200" dirty="0">
                <a:solidFill>
                  <a:prstClr val="black">
                    <a:lumMod val="50000"/>
                    <a:lumOff val="50000"/>
                  </a:prstClr>
                </a:solidFill>
              </a:rPr>
              <a:t>December 12, 2016</a:t>
            </a:r>
          </a:p>
        </p:txBody>
      </p:sp>
    </p:spTree>
    <p:extLst>
      <p:ext uri="{BB962C8B-B14F-4D97-AF65-F5344CB8AC3E}">
        <p14:creationId xmlns:p14="http://schemas.microsoft.com/office/powerpoint/2010/main" val="2333833683"/>
      </p:ext>
    </p:extLst>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Test</a:t>
            </a: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67072762"/>
      </p:ext>
    </p:extLst>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j-lt"/>
              </a:defRPr>
            </a:lvl1pPr>
          </a:lstStyle>
          <a:p>
            <a:r>
              <a:rPr lang="en-US" dirty="0"/>
              <a:t>Click to edit Master title style</a:t>
            </a:r>
          </a:p>
        </p:txBody>
      </p:sp>
      <p:sp>
        <p:nvSpPr>
          <p:cNvPr id="3" name="Footer Placeholder 2"/>
          <p:cNvSpPr>
            <a:spLocks noGrp="1"/>
          </p:cNvSpPr>
          <p:nvPr>
            <p:ph type="ftr" sz="quarter" idx="10"/>
          </p:nvPr>
        </p:nvSpPr>
        <p:spPr/>
        <p:txBody>
          <a:bodyPr/>
          <a:lstStyle/>
          <a:p>
            <a:r>
              <a:rPr lang="en-US">
                <a:solidFill>
                  <a:prstClr val="black">
                    <a:tint val="75000"/>
                  </a:prstClr>
                </a:solidFill>
              </a:rPr>
              <a:t>Test</a:t>
            </a:r>
            <a:endParaRPr lang="en-US" dirty="0">
              <a:solidFill>
                <a:prstClr val="black">
                  <a:tint val="75000"/>
                </a:prstClr>
              </a:solidFill>
            </a:endParaRPr>
          </a:p>
        </p:txBody>
      </p:sp>
      <p:sp>
        <p:nvSpPr>
          <p:cNvPr id="4" name="Slide Number Placeholder 3"/>
          <p:cNvSpPr>
            <a:spLocks noGrp="1"/>
          </p:cNvSpPr>
          <p:nvPr>
            <p:ph type="sldNum" sz="quarter" idx="11"/>
          </p:nvPr>
        </p:nvSpPr>
        <p:spPr/>
        <p:txBody>
          <a:bodyPr/>
          <a:lstStyle/>
          <a:p>
            <a:r>
              <a:rPr lang="en-US">
                <a:solidFill>
                  <a:prstClr val="black">
                    <a:tint val="75000"/>
                  </a:prstClr>
                </a:solidFill>
              </a:rPr>
              <a:t>Name/Event</a:t>
            </a:r>
          </a:p>
          <a:p>
            <a:r>
              <a:rPr lang="en-US">
                <a:solidFill>
                  <a:prstClr val="black">
                    <a:tint val="75000"/>
                  </a:prstClr>
                </a:solidFill>
              </a:rPr>
              <a:t>Location - Date</a:t>
            </a:r>
            <a:endParaRPr lang="en-US" dirty="0">
              <a:solidFill>
                <a:prstClr val="black">
                  <a:tint val="75000"/>
                </a:prstClr>
              </a:solidFill>
            </a:endParaRPr>
          </a:p>
        </p:txBody>
      </p:sp>
    </p:spTree>
    <p:extLst>
      <p:ext uri="{BB962C8B-B14F-4D97-AF65-F5344CB8AC3E}">
        <p14:creationId xmlns:p14="http://schemas.microsoft.com/office/powerpoint/2010/main" val="2422280639"/>
      </p:ext>
    </p:extLst>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3"/>
            <a:ext cx="2844800" cy="365125"/>
          </a:xfrm>
          <a:prstGeom prst="rect">
            <a:avLst/>
          </a:prstGeom>
        </p:spPr>
        <p:txBody>
          <a:bodyPr/>
          <a:lstStyle/>
          <a:p>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a:solidFill>
                  <a:prstClr val="black">
                    <a:tint val="75000"/>
                  </a:prstClr>
                </a:solidFill>
              </a:rPr>
              <a:t>Test</a:t>
            </a: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00924692"/>
      </p:ext>
    </p:extLst>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1"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1"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3"/>
            <a:ext cx="2844800" cy="365125"/>
          </a:xfrm>
          <a:prstGeom prst="rect">
            <a:avLst/>
          </a:prstGeom>
        </p:spPr>
        <p:txBody>
          <a:bodyPr/>
          <a:lstStyle/>
          <a:p>
            <a:endParaRPr lang="en-US" dirty="0">
              <a:solidFill>
                <a:prstClr val="black"/>
              </a:solidFill>
            </a:endParaRPr>
          </a:p>
        </p:txBody>
      </p:sp>
      <p:sp>
        <p:nvSpPr>
          <p:cNvPr id="8" name="Footer Placeholder 7"/>
          <p:cNvSpPr>
            <a:spLocks noGrp="1"/>
          </p:cNvSpPr>
          <p:nvPr>
            <p:ph type="ftr" sz="quarter" idx="11"/>
          </p:nvPr>
        </p:nvSpPr>
        <p:spPr/>
        <p:txBody>
          <a:bodyPr/>
          <a:lstStyle/>
          <a:p>
            <a:r>
              <a:rPr lang="en-US" dirty="0">
                <a:solidFill>
                  <a:prstClr val="black">
                    <a:tint val="75000"/>
                  </a:prstClr>
                </a:solidFill>
              </a:rPr>
              <a:t>Test</a:t>
            </a: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72452273"/>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D55175-B5B8-3949-B09A-C9C3DD09E570}"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FCFCDF-05F5-2349-BC1B-39D8CFB9B3EC}"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09600" y="6356353"/>
            <a:ext cx="2844800" cy="365125"/>
          </a:xfrm>
          <a:prstGeom prst="rect">
            <a:avLst/>
          </a:prstGeom>
        </p:spPr>
        <p:txBody>
          <a:bodyPr/>
          <a:lstStyle/>
          <a:p>
            <a:endParaRPr lang="en-US" dirty="0">
              <a:solidFill>
                <a:prstClr val="black"/>
              </a:solidFill>
            </a:endParaRPr>
          </a:p>
        </p:txBody>
      </p:sp>
      <p:sp>
        <p:nvSpPr>
          <p:cNvPr id="4" name="Footer Placeholder 3"/>
          <p:cNvSpPr>
            <a:spLocks noGrp="1"/>
          </p:cNvSpPr>
          <p:nvPr>
            <p:ph type="ftr" sz="quarter" idx="11"/>
          </p:nvPr>
        </p:nvSpPr>
        <p:spPr/>
        <p:txBody>
          <a:bodyPr/>
          <a:lstStyle/>
          <a:p>
            <a:r>
              <a:rPr lang="en-US" dirty="0">
                <a:solidFill>
                  <a:prstClr val="black">
                    <a:tint val="75000"/>
                  </a:prstClr>
                </a:solidFill>
              </a:rPr>
              <a:t>Test</a:t>
            </a: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08252123"/>
      </p:ext>
    </p:extLst>
  </p:cSld>
  <p:clrMapOvr>
    <a:masterClrMapping/>
  </p:clrMapOvr>
  <p:transition spd="slow">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3"/>
            <a:ext cx="2844800" cy="365125"/>
          </a:xfrm>
          <a:prstGeom prst="rect">
            <a:avLst/>
          </a:prstGeom>
        </p:spPr>
        <p:txBody>
          <a:bodyPr/>
          <a:lstStyle/>
          <a:p>
            <a:endParaRPr lang="en-US" dirty="0">
              <a:solidFill>
                <a:prstClr val="black"/>
              </a:solidFill>
            </a:endParaRPr>
          </a:p>
        </p:txBody>
      </p:sp>
      <p:sp>
        <p:nvSpPr>
          <p:cNvPr id="3" name="Footer Placeholder 2"/>
          <p:cNvSpPr>
            <a:spLocks noGrp="1"/>
          </p:cNvSpPr>
          <p:nvPr>
            <p:ph type="ftr" sz="quarter" idx="11"/>
          </p:nvPr>
        </p:nvSpPr>
        <p:spPr/>
        <p:txBody>
          <a:bodyPr/>
          <a:lstStyle/>
          <a:p>
            <a:r>
              <a:rPr lang="en-US" dirty="0">
                <a:solidFill>
                  <a:prstClr val="black">
                    <a:tint val="75000"/>
                  </a:prstClr>
                </a:solidFill>
              </a:rPr>
              <a:t>Test</a:t>
            </a: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05361833"/>
      </p:ext>
    </p:extLst>
  </p:cSld>
  <p:clrMapOvr>
    <a:masterClrMapping/>
  </p:clrMapOvr>
  <p:transition spd="slow">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3"/>
            <a:ext cx="2844800" cy="365125"/>
          </a:xfrm>
          <a:prstGeom prst="rect">
            <a:avLst/>
          </a:prstGeom>
        </p:spPr>
        <p:txBody>
          <a:bodyPr/>
          <a:lstStyle/>
          <a:p>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a:solidFill>
                  <a:prstClr val="black">
                    <a:tint val="75000"/>
                  </a:prstClr>
                </a:solidFill>
              </a:rPr>
              <a:t>Test</a:t>
            </a: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68102796"/>
      </p:ext>
    </p:extLst>
  </p:cSld>
  <p:clrMapOvr>
    <a:masterClrMapping/>
  </p:clrMapOvr>
  <p:transition spd="slow">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3"/>
            <a:ext cx="2844800" cy="365125"/>
          </a:xfrm>
          <a:prstGeom prst="rect">
            <a:avLst/>
          </a:prstGeom>
        </p:spPr>
        <p:txBody>
          <a:bodyPr/>
          <a:lstStyle/>
          <a:p>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a:solidFill>
                  <a:prstClr val="black">
                    <a:tint val="75000"/>
                  </a:prstClr>
                </a:solidFill>
              </a:rPr>
              <a:t>Test</a:t>
            </a: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41585007"/>
      </p:ext>
    </p:extLst>
  </p:cSld>
  <p:clrMapOvr>
    <a:masterClrMapping/>
  </p:clrMapOvr>
  <p:transition spd="slow">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Test</a:t>
            </a: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60322820"/>
      </p:ext>
    </p:extLst>
  </p:cSld>
  <p:clrMapOvr>
    <a:masterClrMapping/>
  </p:clrMapOvr>
  <p:transition spd="slow">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3"/>
            <a:ext cx="2844800"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r>
              <a:rPr lang="en-US" dirty="0">
                <a:solidFill>
                  <a:prstClr val="black">
                    <a:tint val="75000"/>
                  </a:prstClr>
                </a:solidFill>
              </a:rPr>
              <a:t>Test</a:t>
            </a: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73762453"/>
      </p:ext>
    </p:extLst>
  </p:cSld>
  <p:clrMapOvr>
    <a:masterClrMapping/>
  </p:clrMapOvr>
  <p:transition spd="slow">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Tree>
    <p:extLst>
      <p:ext uri="{BB962C8B-B14F-4D97-AF65-F5344CB8AC3E}">
        <p14:creationId xmlns:p14="http://schemas.microsoft.com/office/powerpoint/2010/main" val="1940278354"/>
      </p:ext>
    </p:extLst>
  </p:cSld>
  <p:clrMapOvr>
    <a:masterClrMapping/>
  </p:clrMapOvr>
  <p:transition spd="slow">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04800" y="228600"/>
            <a:ext cx="11277600" cy="792162"/>
          </a:xfrm>
        </p:spPr>
        <p:txBody>
          <a:bodyPr>
            <a:normAutofit/>
          </a:bodyPr>
          <a:lstStyle>
            <a:lvl1pPr algn="l">
              <a:defRPr sz="2400" b="0" spc="0">
                <a:solidFill>
                  <a:schemeClr val="accent1"/>
                </a:solidFill>
                <a:latin typeface="Calibri" pitchFamily="34" charset="0"/>
              </a:defRPr>
            </a:lvl1pPr>
          </a:lstStyle>
          <a:p>
            <a:r>
              <a:rPr lang="en-US" dirty="0"/>
              <a:t>Click to edit master title style</a:t>
            </a:r>
          </a:p>
        </p:txBody>
      </p:sp>
      <p:sp>
        <p:nvSpPr>
          <p:cNvPr id="3" name="Content Placeholder 2"/>
          <p:cNvSpPr>
            <a:spLocks noGrp="1"/>
          </p:cNvSpPr>
          <p:nvPr>
            <p:ph idx="1"/>
          </p:nvPr>
        </p:nvSpPr>
        <p:spPr/>
        <p:txBody>
          <a:bodyPr>
            <a:normAutofit/>
          </a:bodyPr>
          <a:lstStyle>
            <a:lvl1pPr>
              <a:spcAft>
                <a:spcPts val="600"/>
              </a:spcAft>
              <a:buFont typeface="Cambria" pitchFamily="18" charset="0"/>
              <a:buChar char="»"/>
              <a:defRPr sz="2200">
                <a:solidFill>
                  <a:schemeClr val="tx1">
                    <a:lumMod val="50000"/>
                    <a:lumOff val="50000"/>
                  </a:schemeClr>
                </a:solidFill>
                <a:latin typeface="+mn-lt"/>
              </a:defRPr>
            </a:lvl1pPr>
            <a:lvl2pPr>
              <a:spcAft>
                <a:spcPts val="600"/>
              </a:spcAft>
              <a:buFont typeface="Arial" pitchFamily="34" charset="0"/>
              <a:buChar char="›"/>
              <a:defRPr sz="2000">
                <a:solidFill>
                  <a:schemeClr val="tx1">
                    <a:lumMod val="50000"/>
                    <a:lumOff val="50000"/>
                  </a:schemeClr>
                </a:solidFill>
                <a:latin typeface="+mn-lt"/>
              </a:defRPr>
            </a:lvl2pPr>
            <a:lvl3pPr>
              <a:spcAft>
                <a:spcPts val="600"/>
              </a:spcAft>
              <a:buFont typeface="Cambria" pitchFamily="18" charset="0"/>
              <a:buChar char="›"/>
              <a:defRPr sz="2000">
                <a:solidFill>
                  <a:schemeClr val="tx1">
                    <a:lumMod val="50000"/>
                    <a:lumOff val="50000"/>
                  </a:schemeClr>
                </a:solidFill>
                <a:latin typeface="+mn-lt"/>
              </a:defRPr>
            </a:lvl3pPr>
            <a:lvl4pPr>
              <a:spcAft>
                <a:spcPts val="600"/>
              </a:spcAft>
              <a:defRPr sz="1800">
                <a:solidFill>
                  <a:schemeClr val="tx1">
                    <a:lumMod val="50000"/>
                    <a:lumOff val="50000"/>
                  </a:schemeClr>
                </a:solidFill>
                <a:latin typeface="+mn-lt"/>
              </a:defRPr>
            </a:lvl4pPr>
            <a:lvl5pPr>
              <a:spcAft>
                <a:spcPts val="600"/>
              </a:spcAft>
              <a:defRPr sz="1800">
                <a:solidFill>
                  <a:schemeClr val="tx1">
                    <a:lumMod val="50000"/>
                    <a:lumOff val="50000"/>
                  </a:schemeClr>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7"/>
          <p:cNvCxnSpPr/>
          <p:nvPr userDrawn="1"/>
        </p:nvCxnSpPr>
        <p:spPr>
          <a:xfrm>
            <a:off x="0" y="1096964"/>
            <a:ext cx="12192000" cy="1587"/>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3612842120"/>
      </p:ext>
    </p:extLst>
  </p:cSld>
  <p:clrMapOvr>
    <a:masterClrMapping/>
  </p:clrMapOvr>
  <p:transition spd="slow">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cxnSp>
        <p:nvCxnSpPr>
          <p:cNvPr id="10" name="Straight Connector 7"/>
          <p:cNvCxnSpPr/>
          <p:nvPr userDrawn="1"/>
        </p:nvCxnSpPr>
        <p:spPr>
          <a:xfrm>
            <a:off x="0" y="1096964"/>
            <a:ext cx="12192000" cy="1587"/>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6" name="Rectangle 5"/>
          <p:cNvSpPr/>
          <p:nvPr userDrawn="1"/>
        </p:nvSpPr>
        <p:spPr>
          <a:xfrm>
            <a:off x="0" y="1020762"/>
            <a:ext cx="12192000" cy="50752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solidFill>
                  <a:prstClr val="white"/>
                </a:solidFill>
              </a:rPr>
              <a:t>D</a:t>
            </a:r>
          </a:p>
        </p:txBody>
      </p:sp>
      <p:sp>
        <p:nvSpPr>
          <p:cNvPr id="2" name="Title 1"/>
          <p:cNvSpPr>
            <a:spLocks noGrp="1"/>
          </p:cNvSpPr>
          <p:nvPr>
            <p:ph type="title" hasCustomPrompt="1"/>
          </p:nvPr>
        </p:nvSpPr>
        <p:spPr>
          <a:xfrm>
            <a:off x="304800" y="76200"/>
            <a:ext cx="11277600" cy="792162"/>
          </a:xfrm>
        </p:spPr>
        <p:txBody>
          <a:bodyPr>
            <a:normAutofit/>
          </a:bodyPr>
          <a:lstStyle>
            <a:lvl1pPr algn="l">
              <a:defRPr sz="2400" b="0" spc="0">
                <a:solidFill>
                  <a:schemeClr val="accent1"/>
                </a:solidFill>
                <a:latin typeface="Calibri" pitchFamily="34" charset="0"/>
              </a:defRPr>
            </a:lvl1pPr>
          </a:lstStyle>
          <a:p>
            <a:r>
              <a:rPr lang="en-US" dirty="0"/>
              <a:t>Click to edit master title style</a:t>
            </a:r>
          </a:p>
        </p:txBody>
      </p:sp>
      <p:sp>
        <p:nvSpPr>
          <p:cNvPr id="3" name="Content Placeholder 2"/>
          <p:cNvSpPr>
            <a:spLocks noGrp="1"/>
          </p:cNvSpPr>
          <p:nvPr>
            <p:ph idx="1"/>
          </p:nvPr>
        </p:nvSpPr>
        <p:spPr/>
        <p:txBody>
          <a:bodyPr>
            <a:normAutofit/>
          </a:bodyPr>
          <a:lstStyle>
            <a:lvl1pPr>
              <a:spcAft>
                <a:spcPts val="600"/>
              </a:spcAft>
              <a:buFont typeface="Cambria" pitchFamily="18" charset="0"/>
              <a:buChar char="»"/>
              <a:defRPr sz="2200">
                <a:solidFill>
                  <a:schemeClr val="tx1">
                    <a:lumMod val="50000"/>
                    <a:lumOff val="50000"/>
                  </a:schemeClr>
                </a:solidFill>
                <a:latin typeface="+mn-lt"/>
              </a:defRPr>
            </a:lvl1pPr>
            <a:lvl2pPr>
              <a:spcAft>
                <a:spcPts val="600"/>
              </a:spcAft>
              <a:buFont typeface="Arial" pitchFamily="34" charset="0"/>
              <a:buChar char="›"/>
              <a:defRPr sz="2000">
                <a:solidFill>
                  <a:schemeClr val="tx1">
                    <a:lumMod val="50000"/>
                    <a:lumOff val="50000"/>
                  </a:schemeClr>
                </a:solidFill>
                <a:latin typeface="+mn-lt"/>
              </a:defRPr>
            </a:lvl2pPr>
            <a:lvl3pPr>
              <a:spcAft>
                <a:spcPts val="600"/>
              </a:spcAft>
              <a:buFont typeface="Cambria" pitchFamily="18" charset="0"/>
              <a:buChar char="›"/>
              <a:defRPr sz="2000">
                <a:solidFill>
                  <a:schemeClr val="tx1">
                    <a:lumMod val="50000"/>
                    <a:lumOff val="50000"/>
                  </a:schemeClr>
                </a:solidFill>
                <a:latin typeface="+mn-lt"/>
              </a:defRPr>
            </a:lvl3pPr>
            <a:lvl4pPr>
              <a:spcAft>
                <a:spcPts val="600"/>
              </a:spcAft>
              <a:defRPr sz="1800">
                <a:solidFill>
                  <a:schemeClr val="tx1">
                    <a:lumMod val="50000"/>
                    <a:lumOff val="50000"/>
                  </a:schemeClr>
                </a:solidFill>
                <a:latin typeface="+mn-lt"/>
              </a:defRPr>
            </a:lvl4pPr>
            <a:lvl5pPr>
              <a:spcAft>
                <a:spcPts val="600"/>
              </a:spcAft>
              <a:defRPr sz="1800">
                <a:solidFill>
                  <a:schemeClr val="tx1">
                    <a:lumMod val="50000"/>
                    <a:lumOff val="50000"/>
                  </a:schemeClr>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31094558"/>
      </p:ext>
    </p:extLst>
  </p:cSld>
  <p:clrMapOvr>
    <a:masterClrMapping/>
  </p:clrMapOvr>
  <p:transition spd="slow">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a:xfrm>
            <a:off x="4165600" y="6264276"/>
            <a:ext cx="3860800" cy="365125"/>
          </a:xfrm>
          <a:prstGeom prst="rect">
            <a:avLst/>
          </a:prstGeom>
        </p:spPr>
        <p:txBody>
          <a:bodyPr/>
          <a:lstStyle/>
          <a:p>
            <a:r>
              <a:rPr lang="en-US" dirty="0">
                <a:solidFill>
                  <a:prstClr val="black"/>
                </a:solidFill>
              </a:rPr>
              <a:t>Test</a:t>
            </a:r>
          </a:p>
        </p:txBody>
      </p:sp>
      <p:sp>
        <p:nvSpPr>
          <p:cNvPr id="6" name="Slide Number Placeholder 5"/>
          <p:cNvSpPr>
            <a:spLocks noGrp="1"/>
          </p:cNvSpPr>
          <p:nvPr>
            <p:ph type="sldNum" sz="quarter" idx="12"/>
          </p:nvPr>
        </p:nvSpPr>
        <p:spPr>
          <a:xfrm>
            <a:off x="8737600" y="6264276"/>
            <a:ext cx="2844800" cy="365125"/>
          </a:xfrm>
          <a:prstGeom prst="rect">
            <a:avLst/>
          </a:prstGeom>
        </p:spPr>
        <p:txBody>
          <a:bodyPr/>
          <a:lstStyle/>
          <a:p>
            <a:fld id="{B6F15528-21DE-4FAA-801E-634DDDAF4B2B}"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699090452"/>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3D55175-B5B8-3949-B09A-C9C3DD09E570}" type="datetimeFigureOut">
              <a:rPr lang="en-US" smtClean="0"/>
              <a:t>1/12/18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EFCFCDF-05F5-2349-BC1B-39D8CFB9B3EC}"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1">
            <a:lumMod val="50000"/>
            <a:lumOff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latin typeface="+mj-lt"/>
              </a:defRPr>
            </a:lvl1pPr>
          </a:lstStyle>
          <a:p>
            <a:r>
              <a:rPr lang="en-US" dirty="0"/>
              <a:t>Click to edit Master title style</a:t>
            </a:r>
          </a:p>
        </p:txBody>
      </p:sp>
      <p:sp>
        <p:nvSpPr>
          <p:cNvPr id="3" name="Footer Placeholder 2"/>
          <p:cNvSpPr>
            <a:spLocks noGrp="1"/>
          </p:cNvSpPr>
          <p:nvPr>
            <p:ph type="ftr" sz="quarter" idx="10"/>
          </p:nvPr>
        </p:nvSpPr>
        <p:spPr>
          <a:xfrm>
            <a:off x="4165600" y="6264276"/>
            <a:ext cx="3860800" cy="365125"/>
          </a:xfrm>
          <a:prstGeom prst="rect">
            <a:avLst/>
          </a:prstGeom>
        </p:spPr>
        <p:txBody>
          <a:bodyPr/>
          <a:lstStyle/>
          <a:p>
            <a:r>
              <a:rPr lang="en-US">
                <a:solidFill>
                  <a:prstClr val="black"/>
                </a:solidFill>
              </a:rPr>
              <a:t>Test</a:t>
            </a:r>
            <a:endParaRPr lang="en-US" dirty="0">
              <a:solidFill>
                <a:prstClr val="black"/>
              </a:solidFill>
            </a:endParaRPr>
          </a:p>
        </p:txBody>
      </p:sp>
      <p:sp>
        <p:nvSpPr>
          <p:cNvPr id="4" name="Slide Number Placeholder 3"/>
          <p:cNvSpPr>
            <a:spLocks noGrp="1"/>
          </p:cNvSpPr>
          <p:nvPr>
            <p:ph type="sldNum" sz="quarter" idx="11"/>
          </p:nvPr>
        </p:nvSpPr>
        <p:spPr>
          <a:xfrm>
            <a:off x="8737600" y="6264276"/>
            <a:ext cx="2844800" cy="365125"/>
          </a:xfrm>
          <a:prstGeom prst="rect">
            <a:avLst/>
          </a:prstGeom>
        </p:spPr>
        <p:txBody>
          <a:bodyPr/>
          <a:lstStyle/>
          <a:p>
            <a:r>
              <a:rPr lang="en-US">
                <a:solidFill>
                  <a:prstClr val="black"/>
                </a:solidFill>
              </a:rPr>
              <a:t>Name/Event</a:t>
            </a:r>
          </a:p>
          <a:p>
            <a:r>
              <a:rPr lang="en-US">
                <a:solidFill>
                  <a:prstClr val="black"/>
                </a:solidFill>
              </a:rPr>
              <a:t>Location - Date</a:t>
            </a:r>
            <a:endParaRPr lang="en-US" dirty="0">
              <a:solidFill>
                <a:prstClr val="black"/>
              </a:solidFill>
            </a:endParaRPr>
          </a:p>
        </p:txBody>
      </p:sp>
    </p:spTree>
    <p:extLst>
      <p:ext uri="{BB962C8B-B14F-4D97-AF65-F5344CB8AC3E}">
        <p14:creationId xmlns:p14="http://schemas.microsoft.com/office/powerpoint/2010/main" val="3212249813"/>
      </p:ext>
    </p:extLst>
  </p:cSld>
  <p:clrMapOvr>
    <a:masterClrMapping/>
  </p:clrMapOvr>
  <p:transition spd="slow">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6" name="Footer Placeholder 5"/>
          <p:cNvSpPr>
            <a:spLocks noGrp="1"/>
          </p:cNvSpPr>
          <p:nvPr>
            <p:ph type="ftr" sz="quarter" idx="11"/>
          </p:nvPr>
        </p:nvSpPr>
        <p:spPr>
          <a:xfrm>
            <a:off x="4165600" y="6264276"/>
            <a:ext cx="3860800" cy="365125"/>
          </a:xfrm>
          <a:prstGeom prst="rect">
            <a:avLst/>
          </a:prstGeom>
        </p:spPr>
        <p:txBody>
          <a:bodyPr/>
          <a:lstStyle/>
          <a:p>
            <a:r>
              <a:rPr lang="en-US" dirty="0">
                <a:solidFill>
                  <a:prstClr val="black"/>
                </a:solidFill>
              </a:rPr>
              <a:t>Test</a:t>
            </a:r>
          </a:p>
        </p:txBody>
      </p:sp>
      <p:sp>
        <p:nvSpPr>
          <p:cNvPr id="7" name="Slide Number Placeholder 6"/>
          <p:cNvSpPr>
            <a:spLocks noGrp="1"/>
          </p:cNvSpPr>
          <p:nvPr>
            <p:ph type="sldNum" sz="quarter" idx="12"/>
          </p:nvPr>
        </p:nvSpPr>
        <p:spPr>
          <a:xfrm>
            <a:off x="8737600" y="6264276"/>
            <a:ext cx="2844800" cy="365125"/>
          </a:xfrm>
          <a:prstGeom prst="rect">
            <a:avLst/>
          </a:prstGeom>
        </p:spPr>
        <p:txBody>
          <a:bodyPr/>
          <a:lstStyle/>
          <a:p>
            <a:fld id="{B6F15528-21DE-4FAA-801E-634DDDAF4B2B}"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555152153"/>
      </p:ext>
    </p:extLst>
  </p:cSld>
  <p:clrMapOvr>
    <a:masterClrMapping/>
  </p:clrMapOvr>
  <p:transition spd="slow">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8" name="Footer Placeholder 7"/>
          <p:cNvSpPr>
            <a:spLocks noGrp="1"/>
          </p:cNvSpPr>
          <p:nvPr>
            <p:ph type="ftr" sz="quarter" idx="11"/>
          </p:nvPr>
        </p:nvSpPr>
        <p:spPr>
          <a:xfrm>
            <a:off x="4165600" y="6264276"/>
            <a:ext cx="3860800" cy="365125"/>
          </a:xfrm>
          <a:prstGeom prst="rect">
            <a:avLst/>
          </a:prstGeom>
        </p:spPr>
        <p:txBody>
          <a:bodyPr/>
          <a:lstStyle/>
          <a:p>
            <a:r>
              <a:rPr lang="en-US" dirty="0">
                <a:solidFill>
                  <a:prstClr val="black"/>
                </a:solidFill>
              </a:rPr>
              <a:t>Test</a:t>
            </a:r>
          </a:p>
        </p:txBody>
      </p:sp>
      <p:sp>
        <p:nvSpPr>
          <p:cNvPr id="9" name="Slide Number Placeholder 8"/>
          <p:cNvSpPr>
            <a:spLocks noGrp="1"/>
          </p:cNvSpPr>
          <p:nvPr>
            <p:ph type="sldNum" sz="quarter" idx="12"/>
          </p:nvPr>
        </p:nvSpPr>
        <p:spPr>
          <a:xfrm>
            <a:off x="8737600" y="6264276"/>
            <a:ext cx="2844800" cy="365125"/>
          </a:xfrm>
          <a:prstGeom prst="rect">
            <a:avLst/>
          </a:prstGeom>
        </p:spPr>
        <p:txBody>
          <a:bodyPr/>
          <a:lstStyle/>
          <a:p>
            <a:fld id="{B6F15528-21DE-4FAA-801E-634DDDAF4B2B}"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028145128"/>
      </p:ext>
    </p:extLst>
  </p:cSld>
  <p:clrMapOvr>
    <a:masterClrMapping/>
  </p:clrMapOvr>
  <p:transition spd="slow">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4" name="Footer Placeholder 3"/>
          <p:cNvSpPr>
            <a:spLocks noGrp="1"/>
          </p:cNvSpPr>
          <p:nvPr>
            <p:ph type="ftr" sz="quarter" idx="11"/>
          </p:nvPr>
        </p:nvSpPr>
        <p:spPr>
          <a:xfrm>
            <a:off x="4165600" y="6264276"/>
            <a:ext cx="3860800" cy="365125"/>
          </a:xfrm>
          <a:prstGeom prst="rect">
            <a:avLst/>
          </a:prstGeom>
        </p:spPr>
        <p:txBody>
          <a:bodyPr/>
          <a:lstStyle/>
          <a:p>
            <a:r>
              <a:rPr lang="en-US" dirty="0">
                <a:solidFill>
                  <a:prstClr val="black"/>
                </a:solidFill>
              </a:rPr>
              <a:t>Test</a:t>
            </a:r>
          </a:p>
        </p:txBody>
      </p:sp>
      <p:sp>
        <p:nvSpPr>
          <p:cNvPr id="5" name="Slide Number Placeholder 4"/>
          <p:cNvSpPr>
            <a:spLocks noGrp="1"/>
          </p:cNvSpPr>
          <p:nvPr>
            <p:ph type="sldNum" sz="quarter" idx="12"/>
          </p:nvPr>
        </p:nvSpPr>
        <p:spPr>
          <a:xfrm>
            <a:off x="8737600" y="6264276"/>
            <a:ext cx="2844800" cy="365125"/>
          </a:xfrm>
          <a:prstGeom prst="rect">
            <a:avLst/>
          </a:prstGeom>
        </p:spPr>
        <p:txBody>
          <a:bodyPr/>
          <a:lstStyle/>
          <a:p>
            <a:fld id="{B6F15528-21DE-4FAA-801E-634DDDAF4B2B}"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17688100"/>
      </p:ext>
    </p:extLst>
  </p:cSld>
  <p:clrMapOvr>
    <a:masterClrMapping/>
  </p:clrMapOvr>
  <p:transition spd="slow">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3" name="Footer Placeholder 2"/>
          <p:cNvSpPr>
            <a:spLocks noGrp="1"/>
          </p:cNvSpPr>
          <p:nvPr>
            <p:ph type="ftr" sz="quarter" idx="11"/>
          </p:nvPr>
        </p:nvSpPr>
        <p:spPr>
          <a:xfrm>
            <a:off x="4165600" y="6264276"/>
            <a:ext cx="3860800" cy="365125"/>
          </a:xfrm>
          <a:prstGeom prst="rect">
            <a:avLst/>
          </a:prstGeom>
        </p:spPr>
        <p:txBody>
          <a:bodyPr/>
          <a:lstStyle/>
          <a:p>
            <a:r>
              <a:rPr lang="en-US" dirty="0">
                <a:solidFill>
                  <a:prstClr val="black"/>
                </a:solidFill>
              </a:rPr>
              <a:t>Test</a:t>
            </a:r>
          </a:p>
        </p:txBody>
      </p:sp>
      <p:sp>
        <p:nvSpPr>
          <p:cNvPr id="4" name="Slide Number Placeholder 3"/>
          <p:cNvSpPr>
            <a:spLocks noGrp="1"/>
          </p:cNvSpPr>
          <p:nvPr>
            <p:ph type="sldNum" sz="quarter" idx="12"/>
          </p:nvPr>
        </p:nvSpPr>
        <p:spPr>
          <a:xfrm>
            <a:off x="8737600" y="6264276"/>
            <a:ext cx="2844800" cy="365125"/>
          </a:xfrm>
          <a:prstGeom prst="rect">
            <a:avLst/>
          </a:prstGeom>
        </p:spPr>
        <p:txBody>
          <a:bodyPr/>
          <a:lstStyle/>
          <a:p>
            <a:fld id="{B6F15528-21DE-4FAA-801E-634DDDAF4B2B}"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23506804"/>
      </p:ext>
    </p:extLst>
  </p:cSld>
  <p:clrMapOvr>
    <a:masterClrMapping/>
  </p:clrMapOvr>
  <p:transition spd="slow">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6" name="Footer Placeholder 5"/>
          <p:cNvSpPr>
            <a:spLocks noGrp="1"/>
          </p:cNvSpPr>
          <p:nvPr>
            <p:ph type="ftr" sz="quarter" idx="11"/>
          </p:nvPr>
        </p:nvSpPr>
        <p:spPr>
          <a:xfrm>
            <a:off x="4165600" y="6264276"/>
            <a:ext cx="3860800" cy="365125"/>
          </a:xfrm>
          <a:prstGeom prst="rect">
            <a:avLst/>
          </a:prstGeom>
        </p:spPr>
        <p:txBody>
          <a:bodyPr/>
          <a:lstStyle/>
          <a:p>
            <a:r>
              <a:rPr lang="en-US" dirty="0">
                <a:solidFill>
                  <a:prstClr val="black"/>
                </a:solidFill>
              </a:rPr>
              <a:t>Test</a:t>
            </a:r>
          </a:p>
        </p:txBody>
      </p:sp>
      <p:sp>
        <p:nvSpPr>
          <p:cNvPr id="7" name="Slide Number Placeholder 6"/>
          <p:cNvSpPr>
            <a:spLocks noGrp="1"/>
          </p:cNvSpPr>
          <p:nvPr>
            <p:ph type="sldNum" sz="quarter" idx="12"/>
          </p:nvPr>
        </p:nvSpPr>
        <p:spPr>
          <a:xfrm>
            <a:off x="8737600" y="6264276"/>
            <a:ext cx="2844800" cy="365125"/>
          </a:xfrm>
          <a:prstGeom prst="rect">
            <a:avLst/>
          </a:prstGeom>
        </p:spPr>
        <p:txBody>
          <a:bodyPr/>
          <a:lstStyle/>
          <a:p>
            <a:fld id="{B6F15528-21DE-4FAA-801E-634DDDAF4B2B}"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3758308010"/>
      </p:ext>
    </p:extLst>
  </p:cSld>
  <p:clrMapOvr>
    <a:masterClrMapping/>
  </p:clrMapOvr>
  <p:transition spd="slow">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6" name="Footer Placeholder 5"/>
          <p:cNvSpPr>
            <a:spLocks noGrp="1"/>
          </p:cNvSpPr>
          <p:nvPr>
            <p:ph type="ftr" sz="quarter" idx="11"/>
          </p:nvPr>
        </p:nvSpPr>
        <p:spPr>
          <a:xfrm>
            <a:off x="4165600" y="6264276"/>
            <a:ext cx="3860800" cy="365125"/>
          </a:xfrm>
          <a:prstGeom prst="rect">
            <a:avLst/>
          </a:prstGeom>
        </p:spPr>
        <p:txBody>
          <a:bodyPr/>
          <a:lstStyle/>
          <a:p>
            <a:r>
              <a:rPr lang="en-US" dirty="0">
                <a:solidFill>
                  <a:prstClr val="black"/>
                </a:solidFill>
              </a:rPr>
              <a:t>Test</a:t>
            </a:r>
          </a:p>
        </p:txBody>
      </p:sp>
      <p:sp>
        <p:nvSpPr>
          <p:cNvPr id="7" name="Slide Number Placeholder 6"/>
          <p:cNvSpPr>
            <a:spLocks noGrp="1"/>
          </p:cNvSpPr>
          <p:nvPr>
            <p:ph type="sldNum" sz="quarter" idx="12"/>
          </p:nvPr>
        </p:nvSpPr>
        <p:spPr>
          <a:xfrm>
            <a:off x="8737600" y="6264276"/>
            <a:ext cx="2844800" cy="365125"/>
          </a:xfrm>
          <a:prstGeom prst="rect">
            <a:avLst/>
          </a:prstGeom>
        </p:spPr>
        <p:txBody>
          <a:bodyPr/>
          <a:lstStyle/>
          <a:p>
            <a:fld id="{B6F15528-21DE-4FAA-801E-634DDDAF4B2B}"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029409786"/>
      </p:ext>
    </p:extLst>
  </p:cSld>
  <p:clrMapOvr>
    <a:masterClrMapping/>
  </p:clrMapOvr>
  <p:transition spd="slow">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a:xfrm>
            <a:off x="4165600" y="6264276"/>
            <a:ext cx="3860800" cy="365125"/>
          </a:xfrm>
          <a:prstGeom prst="rect">
            <a:avLst/>
          </a:prstGeom>
        </p:spPr>
        <p:txBody>
          <a:bodyPr/>
          <a:lstStyle/>
          <a:p>
            <a:r>
              <a:rPr lang="en-US" dirty="0">
                <a:solidFill>
                  <a:prstClr val="black"/>
                </a:solidFill>
              </a:rPr>
              <a:t>Test</a:t>
            </a:r>
          </a:p>
        </p:txBody>
      </p:sp>
      <p:sp>
        <p:nvSpPr>
          <p:cNvPr id="6" name="Slide Number Placeholder 5"/>
          <p:cNvSpPr>
            <a:spLocks noGrp="1"/>
          </p:cNvSpPr>
          <p:nvPr>
            <p:ph type="sldNum" sz="quarter" idx="12"/>
          </p:nvPr>
        </p:nvSpPr>
        <p:spPr>
          <a:xfrm>
            <a:off x="8737600" y="6264276"/>
            <a:ext cx="2844800" cy="365125"/>
          </a:xfrm>
          <a:prstGeom prst="rect">
            <a:avLst/>
          </a:prstGeom>
        </p:spPr>
        <p:txBody>
          <a:bodyPr/>
          <a:lstStyle/>
          <a:p>
            <a:fld id="{B6F15528-21DE-4FAA-801E-634DDDAF4B2B}"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1226765544"/>
      </p:ext>
    </p:extLst>
  </p:cSld>
  <p:clrMapOvr>
    <a:masterClrMapping/>
  </p:clrMapOvr>
  <p:transition spd="slow">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endParaRPr lang="en-US" dirty="0">
              <a:solidFill>
                <a:prstClr val="black"/>
              </a:solidFill>
            </a:endParaRPr>
          </a:p>
        </p:txBody>
      </p:sp>
      <p:sp>
        <p:nvSpPr>
          <p:cNvPr id="5" name="Footer Placeholder 4"/>
          <p:cNvSpPr>
            <a:spLocks noGrp="1"/>
          </p:cNvSpPr>
          <p:nvPr>
            <p:ph type="ftr" sz="quarter" idx="11"/>
          </p:nvPr>
        </p:nvSpPr>
        <p:spPr>
          <a:xfrm>
            <a:off x="4165600" y="6264276"/>
            <a:ext cx="3860800" cy="365125"/>
          </a:xfrm>
          <a:prstGeom prst="rect">
            <a:avLst/>
          </a:prstGeom>
        </p:spPr>
        <p:txBody>
          <a:bodyPr/>
          <a:lstStyle/>
          <a:p>
            <a:r>
              <a:rPr lang="en-US" dirty="0">
                <a:solidFill>
                  <a:prstClr val="black"/>
                </a:solidFill>
              </a:rPr>
              <a:t>Test</a:t>
            </a:r>
          </a:p>
        </p:txBody>
      </p:sp>
      <p:sp>
        <p:nvSpPr>
          <p:cNvPr id="6" name="Slide Number Placeholder 5"/>
          <p:cNvSpPr>
            <a:spLocks noGrp="1"/>
          </p:cNvSpPr>
          <p:nvPr>
            <p:ph type="sldNum" sz="quarter" idx="12"/>
          </p:nvPr>
        </p:nvSpPr>
        <p:spPr>
          <a:xfrm>
            <a:off x="8737600" y="6264276"/>
            <a:ext cx="2844800" cy="365125"/>
          </a:xfrm>
          <a:prstGeom prst="rect">
            <a:avLst/>
          </a:prstGeom>
        </p:spPr>
        <p:txBody>
          <a:bodyPr/>
          <a:lstStyle/>
          <a:p>
            <a:fld id="{B6F15528-21DE-4FAA-801E-634DDDAF4B2B}" type="slidenum">
              <a:rPr lang="en-US">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4100309968"/>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3D55175-B5B8-3949-B09A-C9C3DD09E570}" type="datetimeFigureOut">
              <a:rPr lang="en-US" smtClean="0"/>
              <a:t>1/12/18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EFCFCDF-05F5-2349-BC1B-39D8CFB9B3EC}"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3D55175-B5B8-3949-B09A-C9C3DD09E570}" type="datetimeFigureOut">
              <a:rPr lang="en-US" smtClean="0"/>
              <a:t>1/12/18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EFCFCDF-05F5-2349-BC1B-39D8CFB9B3EC}"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3D55175-B5B8-3949-B09A-C9C3DD09E570}" type="datetimeFigureOut">
              <a:rPr lang="en-US" smtClean="0"/>
              <a:t>1/12/18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EFCFCDF-05F5-2349-BC1B-39D8CFB9B3E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3D55175-B5B8-3949-B09A-C9C3DD09E570}" type="datetimeFigureOut">
              <a:rPr lang="en-US" smtClean="0"/>
              <a:t>1/12/18</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5EFCFCDF-05F5-2349-BC1B-39D8CFB9B3EC}"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3D55175-B5B8-3949-B09A-C9C3DD09E570}" type="datetimeFigureOut">
              <a:rPr lang="en-US" smtClean="0"/>
              <a:t>1/12/18</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EFCFCDF-05F5-2349-BC1B-39D8CFB9B3EC}" type="slidenum">
              <a:rPr lang="en-US" smtClean="0"/>
              <a:t>‹#›</a:t>
            </a:fld>
            <a:endParaRPr lang="en-US"/>
          </a:p>
        </p:txBody>
      </p:sp>
    </p:spTree>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3D55175-B5B8-3949-B09A-C9C3DD09E570}" type="datetimeFigureOut">
              <a:rPr lang="en-US" smtClean="0"/>
              <a:t>1/12/18</a:t>
            </a:fld>
            <a:endParaRPr lang="en-US"/>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5EFCFCDF-05F5-2349-BC1B-39D8CFB9B3EC}"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theme" Target="../theme/theme2.xml"/><Relationship Id="rId3"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3.xml"/><Relationship Id="rId15" Type="http://schemas.openxmlformats.org/officeDocument/2006/relationships/vmlDrawing" Target="../drawings/vmlDrawing1.vml"/><Relationship Id="rId16" Type="http://schemas.openxmlformats.org/officeDocument/2006/relationships/tags" Target="../tags/tag1.xml"/><Relationship Id="rId17" Type="http://schemas.openxmlformats.org/officeDocument/2006/relationships/image" Target="../media/image3.jpeg"/><Relationship Id="rId18" Type="http://schemas.openxmlformats.org/officeDocument/2006/relationships/oleObject" Target="../embeddings/oleObject1.bin"/><Relationship Id="rId19" Type="http://schemas.openxmlformats.org/officeDocument/2006/relationships/image" Target="../media/image2.emf"/><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slideLayout" Target="../slideLayouts/slideLayout37.xml"/><Relationship Id="rId13" Type="http://schemas.openxmlformats.org/officeDocument/2006/relationships/slideLayout" Target="../slideLayouts/slideLayout38.xml"/><Relationship Id="rId14" Type="http://schemas.openxmlformats.org/officeDocument/2006/relationships/theme" Target="../theme/theme4.xml"/><Relationship Id="rId15" Type="http://schemas.openxmlformats.org/officeDocument/2006/relationships/image" Target="../media/image6.jpeg"/><Relationship Id="rId16" Type="http://schemas.openxmlformats.org/officeDocument/2006/relationships/image" Target="../media/image7.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D3D55175-B5B8-3949-B09A-C9C3DD09E570}" type="datetimeFigureOut">
              <a:rPr lang="en-US" smtClean="0"/>
              <a:t>1/12/18</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EFCFCDF-05F5-2349-BC1B-39D8CFB9B3EC}"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9541849"/>
      </p:ext>
    </p:extLst>
  </p:cSld>
  <p:clrMap bg1="lt1" tx1="dk1" bg2="lt2" tx2="dk2" accent1="accent1" accent2="accent2" accent3="accent3" accent4="accent4" accent5="accent5" accent6="accent6" hlink="hlink" folHlink="folHlink"/>
  <p:sldLayoutIdLst>
    <p:sldLayoutId id="2147484436" r:id="rId1"/>
    <p:sldLayoutId id="2147484437" r:id="rId2"/>
    <p:sldLayoutId id="2147484438" r:id="rId3"/>
    <p:sldLayoutId id="2147484439" r:id="rId4"/>
    <p:sldLayoutId id="2147484440" r:id="rId5"/>
    <p:sldLayoutId id="2147484441" r:id="rId6"/>
    <p:sldLayoutId id="2147484442" r:id="rId7"/>
    <p:sldLayoutId id="2147484443" r:id="rId8"/>
    <p:sldLayoutId id="2147484444" r:id="rId9"/>
    <p:sldLayoutId id="2147484445" r:id="rId10"/>
    <p:sldLayoutId id="2147484446"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30400" y="1600200"/>
            <a:ext cx="8534400" cy="1341120"/>
          </a:xfrm>
          <a:prstGeom prst="rect">
            <a:avLst/>
          </a:prstGeom>
        </p:spPr>
        <p:txBody>
          <a:bodyPr vert="horz" lIns="91440" tIns="45720" rIns="91440" bIns="45720" rtlCol="0" anchor="ctr">
            <a:noAutofit/>
          </a:bodyPr>
          <a:lstStyle/>
          <a:p>
            <a:r>
              <a:rPr lang="en-US" dirty="0"/>
              <a:t>HEADLINE</a:t>
            </a:r>
          </a:p>
        </p:txBody>
      </p:sp>
      <p:sp>
        <p:nvSpPr>
          <p:cNvPr id="3" name="Text Placeholder 2"/>
          <p:cNvSpPr>
            <a:spLocks noGrp="1"/>
          </p:cNvSpPr>
          <p:nvPr>
            <p:ph type="body" idx="1"/>
          </p:nvPr>
        </p:nvSpPr>
        <p:spPr>
          <a:xfrm>
            <a:off x="609600" y="3022600"/>
            <a:ext cx="10972800" cy="3078640"/>
          </a:xfrm>
          <a:prstGeom prst="rect">
            <a:avLst/>
          </a:prstGeom>
        </p:spPr>
        <p:txBody>
          <a:bodyPr vert="horz" lIns="91440" tIns="45720" rIns="91440" bIns="45720" rtlCol="0">
            <a:normAutofit/>
          </a:bodyPr>
          <a:lstStyle/>
          <a:p>
            <a:pPr lvl="0"/>
            <a:r>
              <a:rPr lang="en-US" dirty="0"/>
              <a:t>Sample text here</a:t>
            </a:r>
          </a:p>
        </p:txBody>
      </p:sp>
    </p:spTree>
    <p:extLst>
      <p:ext uri="{BB962C8B-B14F-4D97-AF65-F5344CB8AC3E}">
        <p14:creationId xmlns:p14="http://schemas.microsoft.com/office/powerpoint/2010/main" val="2182499892"/>
      </p:ext>
    </p:extLst>
  </p:cSld>
  <p:clrMap bg1="lt1" tx1="dk1" bg2="lt2" tx2="dk2" accent1="accent1" accent2="accent2" accent3="accent3" accent4="accent4" accent5="accent5" accent6="accent6" hlink="hlink" folHlink="folHlink"/>
  <p:sldLayoutIdLst>
    <p:sldLayoutId id="2147484448" r:id="rId1"/>
  </p:sldLayoutIdLst>
  <p:txStyles>
    <p:titleStyle>
      <a:lvl1pPr algn="ctr" defTabSz="1219170" rtl="0" eaLnBrk="1" latinLnBrk="0" hangingPunct="1">
        <a:spcBef>
          <a:spcPct val="0"/>
        </a:spcBef>
        <a:buNone/>
        <a:defRPr sz="8000" kern="1200">
          <a:solidFill>
            <a:srgbClr val="0A7350"/>
          </a:solidFill>
          <a:latin typeface="TradeGothic LT CondEighteen" panose="02000806020000020004" pitchFamily="2" charset="0"/>
          <a:ea typeface="+mj-ea"/>
          <a:cs typeface="+mj-cs"/>
        </a:defRPr>
      </a:lvl1pPr>
    </p:titleStyle>
    <p:bodyStyle>
      <a:lvl1pPr marL="609585" indent="-609585" algn="l" defTabSz="1219170" rtl="0" eaLnBrk="1" latinLnBrk="0" hangingPunct="1">
        <a:spcBef>
          <a:spcPct val="20000"/>
        </a:spcBef>
        <a:buFont typeface="Arial" panose="020B0604020202020204" pitchFamily="34" charset="0"/>
        <a:buChar char="•"/>
        <a:defRPr sz="4267" kern="1200">
          <a:solidFill>
            <a:srgbClr val="252525"/>
          </a:solidFill>
          <a:latin typeface="HelveticaNeueLT Std Med" pitchFamily="34" charset="0"/>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16"/>
            </p:custDataLst>
            <p:extLst/>
          </p:nvPr>
        </p:nvGraphicFramePr>
        <p:xfrm>
          <a:off x="1589" y="1590"/>
          <a:ext cx="1587" cy="1587"/>
        </p:xfrm>
        <a:graphic>
          <a:graphicData uri="http://schemas.openxmlformats.org/presentationml/2006/ole">
            <mc:AlternateContent xmlns:mc="http://schemas.openxmlformats.org/markup-compatibility/2006">
              <mc:Choice xmlns:v="urn:schemas-microsoft-com:vml" Requires="v">
                <p:oleObj spid="_x0000_s2055" name="think-cell Slide" r:id="rId18" imgW="270" imgH="270" progId="TCLayout.ActiveDocument.1">
                  <p:embed/>
                </p:oleObj>
              </mc:Choice>
              <mc:Fallback>
                <p:oleObj name="think-cell Slide" r:id="rId18" imgW="270" imgH="270" progId="TCLayout.ActiveDocument.1">
                  <p:embed/>
                  <p:pic>
                    <p:nvPicPr>
                      <p:cNvPr id="4" name="Object 3" hidden="1"/>
                      <p:cNvPicPr/>
                      <p:nvPr/>
                    </p:nvPicPr>
                    <p:blipFill>
                      <a:blip r:embed="rId19"/>
                      <a:stretch>
                        <a:fillRect/>
                      </a:stretch>
                    </p:blipFill>
                    <p:spPr>
                      <a:xfrm>
                        <a:off x="1589" y="1590"/>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609600" y="274638"/>
            <a:ext cx="10972801" cy="79216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53143" y="1219201"/>
            <a:ext cx="10972801" cy="4572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4165601" y="6264278"/>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solidFill>
                  <a:prstClr val="black">
                    <a:tint val="75000"/>
                  </a:prstClr>
                </a:solidFill>
              </a:rPr>
              <a:t>Test</a:t>
            </a: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1" y="6264278"/>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a:solidFill>
                  <a:prstClr val="black">
                    <a:tint val="75000"/>
                  </a:prstClr>
                </a:solidFill>
              </a:rPr>
              <a:t>Name/Event</a:t>
            </a:r>
          </a:p>
          <a:p>
            <a:r>
              <a:rPr lang="en-US">
                <a:solidFill>
                  <a:prstClr val="black">
                    <a:tint val="75000"/>
                  </a:prstClr>
                </a:solidFill>
              </a:rPr>
              <a:t>Location - Date</a:t>
            </a:r>
            <a:endParaRPr lang="en-US" dirty="0">
              <a:solidFill>
                <a:prstClr val="black">
                  <a:tint val="75000"/>
                </a:prstClr>
              </a:solidFill>
            </a:endParaRPr>
          </a:p>
        </p:txBody>
      </p:sp>
      <p:cxnSp>
        <p:nvCxnSpPr>
          <p:cNvPr id="7" name="Straight Connector 7"/>
          <p:cNvCxnSpPr/>
          <p:nvPr/>
        </p:nvCxnSpPr>
        <p:spPr>
          <a:xfrm>
            <a:off x="1" y="1096966"/>
            <a:ext cx="12192000" cy="1587"/>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8" name="Slide Number Placeholder 5"/>
          <p:cNvSpPr txBox="1">
            <a:spLocks/>
          </p:cNvSpPr>
          <p:nvPr/>
        </p:nvSpPr>
        <p:spPr>
          <a:xfrm>
            <a:off x="10972801" y="6248400"/>
            <a:ext cx="1016000" cy="533400"/>
          </a:xfrm>
          <a:prstGeom prst="rect">
            <a:avLst/>
          </a:prstGeom>
        </p:spPr>
        <p:txBody>
          <a:bodyPr/>
          <a:lstStyle>
            <a:lvl1pPr>
              <a:defRPr sz="2400"/>
            </a:lvl1pPr>
          </a:lstStyle>
          <a:p>
            <a:pPr defTabSz="914400">
              <a:defRPr/>
            </a:pPr>
            <a:r>
              <a:rPr lang="en-US" sz="2400" dirty="0">
                <a:solidFill>
                  <a:prstClr val="black">
                    <a:lumMod val="50000"/>
                    <a:lumOff val="50000"/>
                  </a:prstClr>
                </a:solidFill>
              </a:rPr>
              <a:t>| </a:t>
            </a:r>
            <a:fld id="{79BEB4FA-2066-424D-8AE4-30BA0AF8837A}" type="slidenum">
              <a:rPr lang="en-US" sz="2400" smtClean="0">
                <a:solidFill>
                  <a:prstClr val="black">
                    <a:lumMod val="50000"/>
                    <a:lumOff val="50000"/>
                  </a:prstClr>
                </a:solidFill>
              </a:rPr>
              <a:pPr defTabSz="914400">
                <a:defRPr/>
              </a:pPr>
              <a:t>‹#›</a:t>
            </a:fld>
            <a:endParaRPr lang="en-US" sz="2400" dirty="0">
              <a:solidFill>
                <a:prstClr val="black">
                  <a:lumMod val="50000"/>
                  <a:lumOff val="50000"/>
                </a:prstClr>
              </a:solidFill>
            </a:endParaRPr>
          </a:p>
        </p:txBody>
      </p:sp>
    </p:spTree>
    <p:extLst>
      <p:ext uri="{BB962C8B-B14F-4D97-AF65-F5344CB8AC3E}">
        <p14:creationId xmlns:p14="http://schemas.microsoft.com/office/powerpoint/2010/main" val="288226200"/>
      </p:ext>
    </p:extLst>
  </p:cSld>
  <p:clrMap bg1="lt1" tx1="dk1" bg2="lt2" tx2="dk2" accent1="accent1" accent2="accent2" accent3="accent3" accent4="accent4" accent5="accent5" accent6="accent6" hlink="hlink" folHlink="folHlink"/>
  <p:sldLayoutIdLst>
    <p:sldLayoutId id="2147484451" r:id="rId1"/>
    <p:sldLayoutId id="2147484452" r:id="rId2"/>
    <p:sldLayoutId id="2147484453" r:id="rId3"/>
    <p:sldLayoutId id="2147484454" r:id="rId4"/>
    <p:sldLayoutId id="2147484455" r:id="rId5"/>
    <p:sldLayoutId id="2147484456" r:id="rId6"/>
    <p:sldLayoutId id="2147484457" r:id="rId7"/>
    <p:sldLayoutId id="2147484458" r:id="rId8"/>
    <p:sldLayoutId id="2147484459" r:id="rId9"/>
    <p:sldLayoutId id="2147484460" r:id="rId10"/>
    <p:sldLayoutId id="2147484461" r:id="rId11"/>
    <p:sldLayoutId id="2147484462" r:id="rId12"/>
    <p:sldLayoutId id="2147484463" r:id="rId13"/>
  </p:sldLayoutIdLst>
  <p:transition spd="slow">
    <p:fade/>
  </p:transition>
  <p:hf sldNum="0" hdr="0" ftr="0" dt="0"/>
  <p:txStyles>
    <p:titleStyle>
      <a:lvl1pPr algn="l" defTabSz="914400" rtl="0" eaLnBrk="1" latinLnBrk="0" hangingPunct="1">
        <a:spcBef>
          <a:spcPct val="0"/>
        </a:spcBef>
        <a:buNone/>
        <a:defRPr lang="en-US" sz="2400" b="0" kern="1200" dirty="0">
          <a:solidFill>
            <a:schemeClr val="tx2"/>
          </a:solidFill>
          <a:latin typeface="Cambria" pitchFamily="18" charset="0"/>
          <a:ea typeface="+mj-ea"/>
          <a:cs typeface="+mj-cs"/>
        </a:defRPr>
      </a:lvl1pPr>
    </p:titleStyle>
    <p:bodyStyle>
      <a:lvl1pPr marL="342900" indent="-342900" algn="l" defTabSz="914400" rtl="0" eaLnBrk="1" latinLnBrk="0" hangingPunct="1">
        <a:spcBef>
          <a:spcPct val="20000"/>
        </a:spcBef>
        <a:buFont typeface="Cambria" pitchFamily="18" charset="0"/>
        <a:buChar char="»"/>
        <a:defRPr lang="en-US" sz="2400" kern="1200" dirty="0" smtClean="0">
          <a:solidFill>
            <a:schemeClr val="tx1">
              <a:lumMod val="50000"/>
              <a:lumOff val="50000"/>
            </a:schemeClr>
          </a:solidFill>
          <a:latin typeface="Cambria" pitchFamily="18" charset="0"/>
          <a:ea typeface="+mn-ea"/>
          <a:cs typeface="+mn-cs"/>
        </a:defRPr>
      </a:lvl1pPr>
      <a:lvl2pPr marL="742950" indent="-285750" algn="l" defTabSz="914400" rtl="0" eaLnBrk="1" latinLnBrk="0" hangingPunct="1">
        <a:spcBef>
          <a:spcPct val="20000"/>
        </a:spcBef>
        <a:buFont typeface="Arial" pitchFamily="34" charset="0"/>
        <a:buChar char="›"/>
        <a:defRPr lang="en-US" sz="2000" kern="1200" dirty="0" smtClean="0">
          <a:solidFill>
            <a:schemeClr val="tx1">
              <a:lumMod val="50000"/>
              <a:lumOff val="50000"/>
            </a:schemeClr>
          </a:solidFill>
          <a:latin typeface="Cambria" pitchFamily="18" charset="0"/>
          <a:ea typeface="+mn-ea"/>
          <a:cs typeface="+mn-cs"/>
        </a:defRPr>
      </a:lvl2pPr>
      <a:lvl3pPr marL="1143000" indent="-228600" algn="l" defTabSz="914400" rtl="0" eaLnBrk="1" latinLnBrk="0" hangingPunct="1">
        <a:spcBef>
          <a:spcPct val="20000"/>
        </a:spcBef>
        <a:buFont typeface="Cambria" pitchFamily="18" charset="0"/>
        <a:buChar char="›"/>
        <a:defRPr lang="en-US" sz="2000" kern="1200" dirty="0" smtClean="0">
          <a:solidFill>
            <a:schemeClr val="tx1">
              <a:lumMod val="50000"/>
              <a:lumOff val="50000"/>
            </a:schemeClr>
          </a:solidFill>
          <a:latin typeface="Cambria" pitchFamily="18" charset="0"/>
          <a:ea typeface="+mn-ea"/>
          <a:cs typeface="+mn-cs"/>
        </a:defRPr>
      </a:lvl3pPr>
      <a:lvl4pPr marL="1600200" indent="-228600" algn="l" defTabSz="914400" rtl="0" eaLnBrk="1" latinLnBrk="0" hangingPunct="1">
        <a:spcBef>
          <a:spcPct val="20000"/>
        </a:spcBef>
        <a:buFont typeface="Arial" pitchFamily="34" charset="0"/>
        <a:buChar char="–"/>
        <a:defRPr lang="en-US" sz="1800" kern="1200" dirty="0" smtClean="0">
          <a:solidFill>
            <a:schemeClr val="tx1">
              <a:lumMod val="50000"/>
              <a:lumOff val="50000"/>
            </a:schemeClr>
          </a:solidFill>
          <a:latin typeface="Cambria" pitchFamily="18" charset="0"/>
          <a:ea typeface="+mn-ea"/>
          <a:cs typeface="+mn-cs"/>
        </a:defRPr>
      </a:lvl4pPr>
      <a:lvl5pPr marL="2057400" indent="-228600" algn="l" defTabSz="914400" rtl="0" eaLnBrk="1" latinLnBrk="0" hangingPunct="1">
        <a:spcBef>
          <a:spcPct val="20000"/>
        </a:spcBef>
        <a:buFont typeface="Arial" pitchFamily="34" charset="0"/>
        <a:buChar char="»"/>
        <a:defRPr lang="en-US" sz="1800" kern="1200" dirty="0" smtClean="0">
          <a:solidFill>
            <a:schemeClr val="tx1">
              <a:lumMod val="50000"/>
              <a:lumOff val="50000"/>
            </a:schemeClr>
          </a:solidFill>
          <a:latin typeface="Cambria"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5" cstate="screen">
            <a:lum/>
          </a:blip>
          <a:srcRect/>
          <a:stretch>
            <a:fillRect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79216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219201"/>
            <a:ext cx="10972800" cy="45720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7"/>
          <p:cNvCxnSpPr/>
          <p:nvPr/>
        </p:nvCxnSpPr>
        <p:spPr>
          <a:xfrm>
            <a:off x="0" y="1096964"/>
            <a:ext cx="12192000" cy="1587"/>
          </a:xfrm>
          <a:prstGeom prst="line">
            <a:avLst/>
          </a:prstGeom>
          <a:ln>
            <a:solidFill>
              <a:schemeClr val="tx2"/>
            </a:solidFill>
          </a:ln>
        </p:spPr>
        <p:style>
          <a:lnRef idx="1">
            <a:schemeClr val="accent6"/>
          </a:lnRef>
          <a:fillRef idx="0">
            <a:schemeClr val="accent6"/>
          </a:fillRef>
          <a:effectRef idx="0">
            <a:schemeClr val="accent6"/>
          </a:effectRef>
          <a:fontRef idx="minor">
            <a:schemeClr val="tx1"/>
          </a:fontRef>
        </p:style>
      </p:cxnSp>
      <p:sp>
        <p:nvSpPr>
          <p:cNvPr id="8" name="Slide Number Placeholder 5"/>
          <p:cNvSpPr txBox="1">
            <a:spLocks/>
          </p:cNvSpPr>
          <p:nvPr/>
        </p:nvSpPr>
        <p:spPr>
          <a:xfrm>
            <a:off x="10972800" y="6248400"/>
            <a:ext cx="1016000" cy="533400"/>
          </a:xfrm>
          <a:prstGeom prst="rect">
            <a:avLst/>
          </a:prstGeom>
        </p:spPr>
        <p:txBody>
          <a:bodyPr/>
          <a:lstStyle>
            <a:lvl1pPr>
              <a:defRPr sz="2400"/>
            </a:lvl1pPr>
          </a:lstStyle>
          <a:p>
            <a:pPr>
              <a:defRPr/>
            </a:pPr>
            <a:r>
              <a:rPr lang="en-US" sz="2400" dirty="0">
                <a:solidFill>
                  <a:srgbClr val="9BBB59">
                    <a:lumMod val="75000"/>
                  </a:srgbClr>
                </a:solidFill>
              </a:rPr>
              <a:t>| </a:t>
            </a:r>
            <a:fld id="{79BEB4FA-2066-424D-8AE4-30BA0AF8837A}" type="slidenum">
              <a:rPr lang="en-US" sz="2400" smtClean="0">
                <a:solidFill>
                  <a:srgbClr val="9BBB59">
                    <a:lumMod val="75000"/>
                  </a:srgbClr>
                </a:solidFill>
              </a:rPr>
              <a:pPr>
                <a:defRPr/>
              </a:pPr>
              <a:t>‹#›</a:t>
            </a:fld>
            <a:endParaRPr lang="en-US" sz="2400" dirty="0">
              <a:solidFill>
                <a:srgbClr val="9BBB59">
                  <a:lumMod val="75000"/>
                </a:srgbClr>
              </a:solidFill>
            </a:endParaRPr>
          </a:p>
        </p:txBody>
      </p:sp>
      <p:pic>
        <p:nvPicPr>
          <p:cNvPr id="4" name="Picture 3"/>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203201" y="6092598"/>
            <a:ext cx="3048425" cy="581106"/>
          </a:xfrm>
          <a:prstGeom prst="rect">
            <a:avLst/>
          </a:prstGeom>
        </p:spPr>
      </p:pic>
    </p:spTree>
    <p:extLst>
      <p:ext uri="{BB962C8B-B14F-4D97-AF65-F5344CB8AC3E}">
        <p14:creationId xmlns:p14="http://schemas.microsoft.com/office/powerpoint/2010/main" val="2515208447"/>
      </p:ext>
    </p:extLst>
  </p:cSld>
  <p:clrMap bg1="lt1" tx1="dk1" bg2="lt2" tx2="dk2" accent1="accent1" accent2="accent2" accent3="accent3" accent4="accent4" accent5="accent5" accent6="accent6" hlink="hlink" folHlink="folHlink"/>
  <p:sldLayoutIdLst>
    <p:sldLayoutId id="2147484465" r:id="rId1"/>
    <p:sldLayoutId id="2147484466" r:id="rId2"/>
    <p:sldLayoutId id="2147484467" r:id="rId3"/>
    <p:sldLayoutId id="2147484468" r:id="rId4"/>
    <p:sldLayoutId id="2147484469" r:id="rId5"/>
    <p:sldLayoutId id="2147484470" r:id="rId6"/>
    <p:sldLayoutId id="2147484471" r:id="rId7"/>
    <p:sldLayoutId id="2147484472" r:id="rId8"/>
    <p:sldLayoutId id="2147484473" r:id="rId9"/>
    <p:sldLayoutId id="2147484474" r:id="rId10"/>
    <p:sldLayoutId id="2147484475" r:id="rId11"/>
    <p:sldLayoutId id="2147484476" r:id="rId12"/>
    <p:sldLayoutId id="2147484477" r:id="rId13"/>
  </p:sldLayoutIdLst>
  <p:transition spd="slow">
    <p:fade/>
  </p:transition>
  <p:hf sldNum="0" hdr="0" ftr="0" dt="0"/>
  <p:txStyles>
    <p:titleStyle>
      <a:lvl1pPr algn="l" defTabSz="914400" rtl="0" eaLnBrk="1" latinLnBrk="0" hangingPunct="1">
        <a:spcBef>
          <a:spcPct val="0"/>
        </a:spcBef>
        <a:buNone/>
        <a:defRPr lang="en-US" sz="2400" b="0" kern="1200" dirty="0">
          <a:solidFill>
            <a:schemeClr val="tx2"/>
          </a:solidFill>
          <a:latin typeface="Cambria" pitchFamily="18" charset="0"/>
          <a:ea typeface="+mj-ea"/>
          <a:cs typeface="+mj-cs"/>
        </a:defRPr>
      </a:lvl1pPr>
    </p:titleStyle>
    <p:bodyStyle>
      <a:lvl1pPr marL="342900" indent="-342900" algn="l" defTabSz="914400" rtl="0" eaLnBrk="1" latinLnBrk="0" hangingPunct="1">
        <a:spcBef>
          <a:spcPct val="20000"/>
        </a:spcBef>
        <a:buFont typeface="Cambria" pitchFamily="18" charset="0"/>
        <a:buChar char="»"/>
        <a:defRPr lang="en-US" sz="2400" kern="1200" dirty="0" smtClean="0">
          <a:solidFill>
            <a:schemeClr val="tx1">
              <a:lumMod val="50000"/>
              <a:lumOff val="50000"/>
            </a:schemeClr>
          </a:solidFill>
          <a:latin typeface="Cambria" pitchFamily="18" charset="0"/>
          <a:ea typeface="+mn-ea"/>
          <a:cs typeface="+mn-cs"/>
        </a:defRPr>
      </a:lvl1pPr>
      <a:lvl2pPr marL="742950" indent="-285750" algn="l" defTabSz="914400" rtl="0" eaLnBrk="1" latinLnBrk="0" hangingPunct="1">
        <a:spcBef>
          <a:spcPct val="20000"/>
        </a:spcBef>
        <a:buFont typeface="Arial" pitchFamily="34" charset="0"/>
        <a:buChar char="›"/>
        <a:defRPr lang="en-US" sz="2000" kern="1200" dirty="0" smtClean="0">
          <a:solidFill>
            <a:schemeClr val="tx1">
              <a:lumMod val="50000"/>
              <a:lumOff val="50000"/>
            </a:schemeClr>
          </a:solidFill>
          <a:latin typeface="Cambria" pitchFamily="18" charset="0"/>
          <a:ea typeface="+mn-ea"/>
          <a:cs typeface="+mn-cs"/>
        </a:defRPr>
      </a:lvl2pPr>
      <a:lvl3pPr marL="1143000" indent="-228600" algn="l" defTabSz="914400" rtl="0" eaLnBrk="1" latinLnBrk="0" hangingPunct="1">
        <a:spcBef>
          <a:spcPct val="20000"/>
        </a:spcBef>
        <a:buFont typeface="Cambria" pitchFamily="18" charset="0"/>
        <a:buChar char="›"/>
        <a:defRPr lang="en-US" sz="2000" kern="1200" dirty="0" smtClean="0">
          <a:solidFill>
            <a:schemeClr val="tx1">
              <a:lumMod val="50000"/>
              <a:lumOff val="50000"/>
            </a:schemeClr>
          </a:solidFill>
          <a:latin typeface="Cambria" pitchFamily="18" charset="0"/>
          <a:ea typeface="+mn-ea"/>
          <a:cs typeface="+mn-cs"/>
        </a:defRPr>
      </a:lvl3pPr>
      <a:lvl4pPr marL="1600200" indent="-228600" algn="l" defTabSz="914400" rtl="0" eaLnBrk="1" latinLnBrk="0" hangingPunct="1">
        <a:spcBef>
          <a:spcPct val="20000"/>
        </a:spcBef>
        <a:buFont typeface="Arial" pitchFamily="34" charset="0"/>
        <a:buChar char="–"/>
        <a:defRPr lang="en-US" sz="1800" kern="1200" dirty="0" smtClean="0">
          <a:solidFill>
            <a:schemeClr val="tx1">
              <a:lumMod val="50000"/>
              <a:lumOff val="50000"/>
            </a:schemeClr>
          </a:solidFill>
          <a:latin typeface="Cambria" pitchFamily="18" charset="0"/>
          <a:ea typeface="+mn-ea"/>
          <a:cs typeface="+mn-cs"/>
        </a:defRPr>
      </a:lvl4pPr>
      <a:lvl5pPr marL="2057400" indent="-228600" algn="l" defTabSz="914400" rtl="0" eaLnBrk="1" latinLnBrk="0" hangingPunct="1">
        <a:spcBef>
          <a:spcPct val="20000"/>
        </a:spcBef>
        <a:buFont typeface="Arial" pitchFamily="34" charset="0"/>
        <a:buChar char="»"/>
        <a:defRPr lang="en-US" sz="1800" kern="1200" dirty="0" smtClean="0">
          <a:solidFill>
            <a:schemeClr val="tx1">
              <a:lumMod val="50000"/>
              <a:lumOff val="50000"/>
            </a:schemeClr>
          </a:solidFill>
          <a:latin typeface="Cambria"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7.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3" Type="http://schemas.openxmlformats.org/officeDocument/2006/relationships/hyperlink" Target="https://www.burlingtonelectric.com/sites/default/files/inline-files/ccHPRebateForm2017.pdf" TargetMode="External"/><Relationship Id="rId4" Type="http://schemas.openxmlformats.org/officeDocument/2006/relationships/hyperlink" Target="https://www.burlingtonelectric.com/cchp" TargetMode="External"/><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0" Type="http://schemas.openxmlformats.org/officeDocument/2006/relationships/image" Target="../media/image38.png"/><Relationship Id="rId21" Type="http://schemas.openxmlformats.org/officeDocument/2006/relationships/image" Target="../media/image39.png"/><Relationship Id="rId22" Type="http://schemas.openxmlformats.org/officeDocument/2006/relationships/image" Target="../media/image40.gif"/><Relationship Id="rId23" Type="http://schemas.openxmlformats.org/officeDocument/2006/relationships/image" Target="../media/image41.gif"/><Relationship Id="rId24" Type="http://schemas.openxmlformats.org/officeDocument/2006/relationships/image" Target="../media/image42.jpeg"/><Relationship Id="rId25" Type="http://schemas.openxmlformats.org/officeDocument/2006/relationships/image" Target="../media/image43.jpeg"/><Relationship Id="rId26" Type="http://schemas.openxmlformats.org/officeDocument/2006/relationships/image" Target="../media/image44.png"/><Relationship Id="rId27" Type="http://schemas.openxmlformats.org/officeDocument/2006/relationships/image" Target="../media/image45.png"/><Relationship Id="rId28" Type="http://schemas.openxmlformats.org/officeDocument/2006/relationships/image" Target="../media/image46.png"/><Relationship Id="rId29" Type="http://schemas.openxmlformats.org/officeDocument/2006/relationships/image" Target="../media/image47.png"/><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19.png"/><Relationship Id="rId4" Type="http://schemas.openxmlformats.org/officeDocument/2006/relationships/image" Target="../media/image22.png"/><Relationship Id="rId5" Type="http://schemas.openxmlformats.org/officeDocument/2006/relationships/image" Target="../media/image23.png"/><Relationship Id="rId30" Type="http://schemas.openxmlformats.org/officeDocument/2006/relationships/image" Target="../media/image48.png"/><Relationship Id="rId31" Type="http://schemas.openxmlformats.org/officeDocument/2006/relationships/image" Target="../media/image49.png"/><Relationship Id="rId32" Type="http://schemas.openxmlformats.org/officeDocument/2006/relationships/image" Target="../media/image50.png"/><Relationship Id="rId9" Type="http://schemas.openxmlformats.org/officeDocument/2006/relationships/image" Target="../media/image27.pn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jpeg"/><Relationship Id="rId33" Type="http://schemas.openxmlformats.org/officeDocument/2006/relationships/image" Target="../media/image51.png"/><Relationship Id="rId34" Type="http://schemas.openxmlformats.org/officeDocument/2006/relationships/image" Target="../media/image52.jpeg"/><Relationship Id="rId35" Type="http://schemas.openxmlformats.org/officeDocument/2006/relationships/image" Target="../media/image53.gif"/><Relationship Id="rId36" Type="http://schemas.openxmlformats.org/officeDocument/2006/relationships/image" Target="../media/image54.png"/><Relationship Id="rId10" Type="http://schemas.openxmlformats.org/officeDocument/2006/relationships/image" Target="../media/image28.gif"/><Relationship Id="rId11" Type="http://schemas.openxmlformats.org/officeDocument/2006/relationships/image" Target="../media/image29.png"/><Relationship Id="rId12" Type="http://schemas.openxmlformats.org/officeDocument/2006/relationships/image" Target="../media/image30.png"/><Relationship Id="rId13" Type="http://schemas.openxmlformats.org/officeDocument/2006/relationships/image" Target="../media/image31.jpeg"/><Relationship Id="rId14" Type="http://schemas.openxmlformats.org/officeDocument/2006/relationships/image" Target="../media/image32.png"/><Relationship Id="rId15" Type="http://schemas.openxmlformats.org/officeDocument/2006/relationships/image" Target="../media/image33.png"/><Relationship Id="rId16" Type="http://schemas.openxmlformats.org/officeDocument/2006/relationships/image" Target="../media/image34.png"/><Relationship Id="rId17" Type="http://schemas.openxmlformats.org/officeDocument/2006/relationships/image" Target="../media/image35.jpeg"/><Relationship Id="rId18" Type="http://schemas.openxmlformats.org/officeDocument/2006/relationships/image" Target="../media/image36.png"/><Relationship Id="rId19" Type="http://schemas.openxmlformats.org/officeDocument/2006/relationships/image" Target="../media/image37.gif"/></Relationships>
</file>

<file path=ppt/slides/_rels/slide21.xml.rels><?xml version="1.0" encoding="UTF-8" standalone="yes"?>
<Relationships xmlns="http://schemas.openxmlformats.org/package/2006/relationships"><Relationship Id="rId11" Type="http://schemas.openxmlformats.org/officeDocument/2006/relationships/image" Target="../media/image58.png"/><Relationship Id="rId12" Type="http://schemas.openxmlformats.org/officeDocument/2006/relationships/image" Target="../media/image59.gif"/><Relationship Id="rId13" Type="http://schemas.openxmlformats.org/officeDocument/2006/relationships/image" Target="../media/image60.png"/><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47.png"/><Relationship Id="rId4" Type="http://schemas.openxmlformats.org/officeDocument/2006/relationships/image" Target="../media/image55.png"/><Relationship Id="rId5" Type="http://schemas.openxmlformats.org/officeDocument/2006/relationships/image" Target="../media/image49.png"/><Relationship Id="rId6" Type="http://schemas.openxmlformats.org/officeDocument/2006/relationships/image" Target="../media/image56.png"/><Relationship Id="rId7" Type="http://schemas.openxmlformats.org/officeDocument/2006/relationships/image" Target="../media/image51.png"/><Relationship Id="rId8" Type="http://schemas.openxmlformats.org/officeDocument/2006/relationships/image" Target="../media/image57.jpeg"/><Relationship Id="rId9" Type="http://schemas.openxmlformats.org/officeDocument/2006/relationships/image" Target="../media/image53.gif"/><Relationship Id="rId10" Type="http://schemas.openxmlformats.org/officeDocument/2006/relationships/image" Target="../media/image5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 Id="rId3"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tiff"/><Relationship Id="rId4" Type="http://schemas.openxmlformats.org/officeDocument/2006/relationships/image" Target="../media/image11.tiff"/><Relationship Id="rId5" Type="http://schemas.openxmlformats.org/officeDocument/2006/relationships/image" Target="../media/image12.tiff"/><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3.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4.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5.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6.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Module 4: Installer &amp; Internal Barriers Brainstorm </a:t>
            </a:r>
          </a:p>
        </p:txBody>
      </p:sp>
      <p:sp>
        <p:nvSpPr>
          <p:cNvPr id="3" name="Subtitle 2"/>
          <p:cNvSpPr>
            <a:spLocks noGrp="1"/>
          </p:cNvSpPr>
          <p:nvPr>
            <p:ph type="subTitle" idx="1"/>
          </p:nvPr>
        </p:nvSpPr>
        <p:spPr/>
        <p:txBody>
          <a:bodyPr/>
          <a:lstStyle/>
          <a:p>
            <a:r>
              <a:rPr lang="en-GB" dirty="0"/>
              <a:t>Cities: Boulder, Burlington, </a:t>
            </a:r>
            <a:r>
              <a:rPr lang="en-GB" dirty="0" err="1"/>
              <a:t>Nyc</a:t>
            </a:r>
            <a:r>
              <a:rPr lang="en-GB" dirty="0"/>
              <a:t>, Washington </a:t>
            </a:r>
            <a:r>
              <a:rPr lang="en-GB" dirty="0" err="1"/>
              <a:t>D.c.</a:t>
            </a:r>
            <a:endParaRPr lang="en-GB" dirty="0"/>
          </a:p>
          <a:p>
            <a:r>
              <a:rPr lang="en-GB" dirty="0"/>
              <a:t>Supporting: </a:t>
            </a:r>
            <a:r>
              <a:rPr lang="en-GB" dirty="0" err="1"/>
              <a:t>Dnv</a:t>
            </a:r>
            <a:r>
              <a:rPr lang="en-GB" dirty="0"/>
              <a:t>-GL &amp; MCG</a:t>
            </a:r>
          </a:p>
        </p:txBody>
      </p:sp>
    </p:spTree>
    <p:extLst>
      <p:ext uri="{BB962C8B-B14F-4D97-AF65-F5344CB8AC3E}">
        <p14:creationId xmlns:p14="http://schemas.microsoft.com/office/powerpoint/2010/main" val="3425682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Formalization of targets</a:t>
            </a:r>
          </a:p>
        </p:txBody>
      </p:sp>
      <p:sp>
        <p:nvSpPr>
          <p:cNvPr id="3" name="Content Placeholder 2"/>
          <p:cNvSpPr>
            <a:spLocks noGrp="1"/>
          </p:cNvSpPr>
          <p:nvPr>
            <p:ph idx="1"/>
          </p:nvPr>
        </p:nvSpPr>
        <p:spPr>
          <a:xfrm>
            <a:off x="1097280" y="1845734"/>
            <a:ext cx="10058400" cy="4429560"/>
          </a:xfrm>
        </p:spPr>
        <p:txBody>
          <a:bodyPr>
            <a:normAutofit lnSpcReduction="10000"/>
          </a:bodyPr>
          <a:lstStyle/>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sz="2800" b="1" dirty="0"/>
          </a:p>
          <a:p>
            <a:r>
              <a:rPr lang="en-US" sz="2800" b="1" dirty="0"/>
              <a:t>Challenge: </a:t>
            </a:r>
            <a:r>
              <a:rPr lang="en-US" sz="2800" dirty="0"/>
              <a:t>How do we adjust our targets to account for gaps in permit data?</a:t>
            </a:r>
            <a:endParaRPr lang="en-US" sz="2800" b="1" dirty="0"/>
          </a:p>
        </p:txBody>
      </p:sp>
      <p:sp>
        <p:nvSpPr>
          <p:cNvPr id="4" name="Rounded Rectangle 3"/>
          <p:cNvSpPr/>
          <p:nvPr/>
        </p:nvSpPr>
        <p:spPr>
          <a:xfrm>
            <a:off x="856129" y="2478899"/>
            <a:ext cx="2320018" cy="23218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Technology Adoption Curve</a:t>
            </a:r>
          </a:p>
        </p:txBody>
      </p:sp>
      <p:sp>
        <p:nvSpPr>
          <p:cNvPr id="6" name="TextBox 5"/>
          <p:cNvSpPr txBox="1"/>
          <p:nvPr/>
        </p:nvSpPr>
        <p:spPr>
          <a:xfrm>
            <a:off x="3476184" y="3093636"/>
            <a:ext cx="636814" cy="1107996"/>
          </a:xfrm>
          <a:prstGeom prst="rect">
            <a:avLst/>
          </a:prstGeom>
          <a:noFill/>
        </p:spPr>
        <p:txBody>
          <a:bodyPr wrap="square" rtlCol="0">
            <a:spAutoFit/>
          </a:bodyPr>
          <a:lstStyle/>
          <a:p>
            <a:r>
              <a:rPr lang="en-US" sz="6600" b="1" dirty="0"/>
              <a:t>+</a:t>
            </a:r>
          </a:p>
        </p:txBody>
      </p:sp>
      <p:sp>
        <p:nvSpPr>
          <p:cNvPr id="7" name="Rounded Rectangle 6"/>
          <p:cNvSpPr/>
          <p:nvPr/>
        </p:nvSpPr>
        <p:spPr>
          <a:xfrm>
            <a:off x="4413035" y="2486718"/>
            <a:ext cx="2320020" cy="23218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Permit Data</a:t>
            </a:r>
          </a:p>
        </p:txBody>
      </p:sp>
      <p:sp>
        <p:nvSpPr>
          <p:cNvPr id="8" name="TextBox 7"/>
          <p:cNvSpPr txBox="1"/>
          <p:nvPr/>
        </p:nvSpPr>
        <p:spPr>
          <a:xfrm>
            <a:off x="7033092" y="3085817"/>
            <a:ext cx="636814" cy="1107996"/>
          </a:xfrm>
          <a:prstGeom prst="rect">
            <a:avLst/>
          </a:prstGeom>
          <a:noFill/>
        </p:spPr>
        <p:txBody>
          <a:bodyPr wrap="square" rtlCol="0">
            <a:spAutoFit/>
          </a:bodyPr>
          <a:lstStyle/>
          <a:p>
            <a:r>
              <a:rPr lang="en-US" sz="6600" b="1" dirty="0"/>
              <a:t>=</a:t>
            </a:r>
          </a:p>
        </p:txBody>
      </p:sp>
      <p:sp>
        <p:nvSpPr>
          <p:cNvPr id="10" name="Rounded Rectangle 9"/>
          <p:cNvSpPr/>
          <p:nvPr/>
        </p:nvSpPr>
        <p:spPr>
          <a:xfrm>
            <a:off x="7969943" y="2486718"/>
            <a:ext cx="3401786" cy="23140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Targets based on heating system demand and expected ASHP adoption rates</a:t>
            </a:r>
          </a:p>
        </p:txBody>
      </p:sp>
    </p:spTree>
    <p:extLst>
      <p:ext uri="{BB962C8B-B14F-4D97-AF65-F5344CB8AC3E}">
        <p14:creationId xmlns:p14="http://schemas.microsoft.com/office/powerpoint/2010/main" val="1757768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Time Frame + Next Steps</a:t>
            </a:r>
          </a:p>
        </p:txBody>
      </p:sp>
      <p:sp>
        <p:nvSpPr>
          <p:cNvPr id="3" name="Content Placeholder 2"/>
          <p:cNvSpPr>
            <a:spLocks noGrp="1"/>
          </p:cNvSpPr>
          <p:nvPr>
            <p:ph idx="1"/>
          </p:nvPr>
        </p:nvSpPr>
        <p:spPr/>
        <p:txBody>
          <a:bodyPr>
            <a:normAutofit/>
          </a:bodyPr>
          <a:lstStyle/>
          <a:p>
            <a:r>
              <a:rPr lang="en-US" sz="2800" dirty="0"/>
              <a:t>Go live in October/November</a:t>
            </a:r>
          </a:p>
          <a:p>
            <a:r>
              <a:rPr lang="en-US" sz="2800" dirty="0"/>
              <a:t>Information that would help us: </a:t>
            </a:r>
          </a:p>
          <a:p>
            <a:pPr lvl="1"/>
            <a:r>
              <a:rPr lang="en-US" sz="2800" dirty="0"/>
              <a:t>Identification of all-electric homes</a:t>
            </a:r>
          </a:p>
          <a:p>
            <a:pPr lvl="1"/>
            <a:r>
              <a:rPr lang="en-US" sz="2800" dirty="0"/>
              <a:t>Recruitment of natural gas households</a:t>
            </a:r>
          </a:p>
          <a:p>
            <a:pPr lvl="1"/>
            <a:r>
              <a:rPr lang="en-US" sz="2800" dirty="0"/>
              <a:t>How to generate buy-in from reluctant contractors</a:t>
            </a:r>
          </a:p>
        </p:txBody>
      </p:sp>
      <p:pic>
        <p:nvPicPr>
          <p:cNvPr id="5" name="Picture 4"/>
          <p:cNvPicPr>
            <a:picLocks noChangeAspect="1"/>
          </p:cNvPicPr>
          <p:nvPr/>
        </p:nvPicPr>
        <p:blipFill rotWithShape="1">
          <a:blip r:embed="rId3"/>
          <a:srcRect l="6575" t="4777" r="5560" b="3765"/>
          <a:stretch/>
        </p:blipFill>
        <p:spPr>
          <a:xfrm>
            <a:off x="9111343" y="2041072"/>
            <a:ext cx="2890158" cy="2253343"/>
          </a:xfrm>
          <a:prstGeom prst="rect">
            <a:avLst/>
          </a:prstGeom>
        </p:spPr>
      </p:pic>
    </p:spTree>
    <p:extLst>
      <p:ext uri="{BB962C8B-B14F-4D97-AF65-F5344CB8AC3E}">
        <p14:creationId xmlns:p14="http://schemas.microsoft.com/office/powerpoint/2010/main" val="1016062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Burlington Electric Department</a:t>
            </a:r>
          </a:p>
        </p:txBody>
      </p:sp>
      <p:sp>
        <p:nvSpPr>
          <p:cNvPr id="3" name="Subtitle 2"/>
          <p:cNvSpPr>
            <a:spLocks noGrp="1"/>
          </p:cNvSpPr>
          <p:nvPr>
            <p:ph type="subTitle" idx="1"/>
          </p:nvPr>
        </p:nvSpPr>
        <p:spPr/>
        <p:txBody>
          <a:bodyPr/>
          <a:lstStyle/>
          <a:p>
            <a:endParaRPr lang="en-GB"/>
          </a:p>
        </p:txBody>
      </p:sp>
    </p:spTree>
    <p:extLst>
      <p:ext uri="{BB962C8B-B14F-4D97-AF65-F5344CB8AC3E}">
        <p14:creationId xmlns:p14="http://schemas.microsoft.com/office/powerpoint/2010/main" val="2794414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12800" y="2514600"/>
            <a:ext cx="10464800" cy="3149600"/>
          </a:xfrm>
        </p:spPr>
        <p:txBody>
          <a:bodyPr>
            <a:normAutofit/>
          </a:bodyPr>
          <a:lstStyle/>
          <a:p>
            <a:pPr marL="609585" indent="-609585" algn="l">
              <a:buAutoNum type="arabicPeriod"/>
            </a:pPr>
            <a:r>
              <a:rPr lang="en-US" sz="2667" b="1" dirty="0">
                <a:solidFill>
                  <a:srgbClr val="252525"/>
                </a:solidFill>
                <a:latin typeface="+mn-lt"/>
              </a:rPr>
              <a:t>Industry Supply Chain Confinement: </a:t>
            </a:r>
          </a:p>
          <a:p>
            <a:pPr algn="l"/>
            <a:endParaRPr lang="en-US" sz="2533" b="1" dirty="0">
              <a:solidFill>
                <a:srgbClr val="252525"/>
              </a:solidFill>
              <a:latin typeface="+mn-lt"/>
            </a:endParaRPr>
          </a:p>
          <a:p>
            <a:pPr marL="457189" indent="-457189" algn="l">
              <a:buFont typeface="Arial" panose="020B0604020202020204" pitchFamily="34" charset="0"/>
              <a:buChar char="•"/>
            </a:pPr>
            <a:r>
              <a:rPr lang="en-US" sz="2533" dirty="0">
                <a:solidFill>
                  <a:srgbClr val="252525"/>
                </a:solidFill>
                <a:latin typeface="+mn-lt"/>
              </a:rPr>
              <a:t>None Major Hurdles as of Yet;</a:t>
            </a:r>
          </a:p>
          <a:p>
            <a:pPr marL="457189" indent="-457189" algn="l">
              <a:buFont typeface="Arial" panose="020B0604020202020204" pitchFamily="34" charset="0"/>
              <a:buChar char="•"/>
            </a:pPr>
            <a:r>
              <a:rPr lang="en-US" sz="2533" dirty="0">
                <a:solidFill>
                  <a:srgbClr val="252525"/>
                </a:solidFill>
                <a:latin typeface="+mn-lt"/>
              </a:rPr>
              <a:t>HVAC Contractors Now Offering CCHP’s; </a:t>
            </a:r>
          </a:p>
          <a:p>
            <a:pPr marL="457189" indent="-457189" algn="l">
              <a:buFont typeface="Arial" panose="020B0604020202020204" pitchFamily="34" charset="0"/>
              <a:buChar char="•"/>
            </a:pPr>
            <a:r>
              <a:rPr lang="en-US" sz="2533" dirty="0">
                <a:solidFill>
                  <a:srgbClr val="252525"/>
                </a:solidFill>
                <a:latin typeface="+mn-lt"/>
              </a:rPr>
              <a:t>Area HVAC Contractors Busy with High Level of New Construction</a:t>
            </a:r>
            <a:r>
              <a:rPr lang="en-US" sz="2533" dirty="0">
                <a:solidFill>
                  <a:srgbClr val="252525"/>
                </a:solidFill>
              </a:rPr>
              <a:t>.</a:t>
            </a:r>
          </a:p>
          <a:p>
            <a:pPr algn="l"/>
            <a:endParaRPr lang="en-US" sz="3200" dirty="0">
              <a:solidFill>
                <a:srgbClr val="252525"/>
              </a:solidFill>
            </a:endParaRPr>
          </a:p>
        </p:txBody>
      </p:sp>
      <p:sp>
        <p:nvSpPr>
          <p:cNvPr id="4" name="Title 1"/>
          <p:cNvSpPr txBox="1">
            <a:spLocks/>
          </p:cNvSpPr>
          <p:nvPr/>
        </p:nvSpPr>
        <p:spPr>
          <a:xfrm>
            <a:off x="914400" y="1600202"/>
            <a:ext cx="10363200" cy="711199"/>
          </a:xfrm>
          <a:prstGeom prst="rect">
            <a:avLst/>
          </a:prstGeom>
        </p:spPr>
        <p:txBody>
          <a:bodyPr vert="horz" lIns="121920" tIns="60960" rIns="121920" bIns="60960" rtlCol="0" anchor="ctr">
            <a:noAutofit/>
          </a:bodyPr>
          <a:lstStyle>
            <a:lvl1pPr algn="ctr" defTabSz="914400" rtl="0" eaLnBrk="1" latinLnBrk="0" hangingPunct="1">
              <a:spcBef>
                <a:spcPct val="0"/>
              </a:spcBef>
              <a:buNone/>
              <a:defRPr sz="6000" kern="1200">
                <a:solidFill>
                  <a:srgbClr val="0A7350"/>
                </a:solidFill>
                <a:latin typeface="TradeGothic LT CondEighteen" panose="02000806020000020004" pitchFamily="2" charset="0"/>
                <a:ea typeface="+mj-ea"/>
                <a:cs typeface="+mj-cs"/>
              </a:defRPr>
            </a:lvl1pPr>
          </a:lstStyle>
          <a:p>
            <a:pPr defTabSz="1219170"/>
            <a:endParaRPr lang="en-US" sz="3200" dirty="0"/>
          </a:p>
        </p:txBody>
      </p:sp>
    </p:spTree>
    <p:extLst>
      <p:ext uri="{BB962C8B-B14F-4D97-AF65-F5344CB8AC3E}">
        <p14:creationId xmlns:p14="http://schemas.microsoft.com/office/powerpoint/2010/main" val="13082607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17600" y="1905000"/>
            <a:ext cx="10058400" cy="3733800"/>
          </a:xfrm>
        </p:spPr>
        <p:txBody>
          <a:bodyPr>
            <a:normAutofit fontScale="25000" lnSpcReduction="20000"/>
          </a:bodyPr>
          <a:lstStyle/>
          <a:p>
            <a:pPr algn="l"/>
            <a:endParaRPr lang="en-GB" sz="10666" b="1" dirty="0">
              <a:solidFill>
                <a:schemeClr val="tx1"/>
              </a:solidFill>
              <a:latin typeface="+mn-lt"/>
            </a:endParaRPr>
          </a:p>
          <a:p>
            <a:pPr algn="l"/>
            <a:r>
              <a:rPr lang="en-GB" sz="10666" b="1" dirty="0">
                <a:solidFill>
                  <a:schemeClr val="tx1"/>
                </a:solidFill>
                <a:latin typeface="+mn-lt"/>
              </a:rPr>
              <a:t>2. Internal Change Management:</a:t>
            </a:r>
          </a:p>
          <a:p>
            <a:pPr algn="l"/>
            <a:endParaRPr lang="en-GB" sz="10666" b="1" dirty="0">
              <a:solidFill>
                <a:schemeClr val="tx1"/>
              </a:solidFill>
              <a:latin typeface="+mn-lt"/>
            </a:endParaRPr>
          </a:p>
          <a:p>
            <a:pPr algn="l">
              <a:spcBef>
                <a:spcPts val="0"/>
              </a:spcBef>
            </a:pPr>
            <a:endParaRPr lang="en-US" sz="10666" dirty="0">
              <a:solidFill>
                <a:schemeClr val="tx1"/>
              </a:solidFill>
              <a:latin typeface="+mn-lt"/>
              <a:ea typeface="Calibri" panose="020F0502020204030204" pitchFamily="34" charset="0"/>
              <a:cs typeface="Times New Roman" panose="02020603050405020304" pitchFamily="18" charset="0"/>
            </a:endParaRPr>
          </a:p>
          <a:p>
            <a:pPr algn="l">
              <a:spcBef>
                <a:spcPts val="0"/>
              </a:spcBef>
            </a:pPr>
            <a:r>
              <a:rPr lang="en-US" sz="10666" dirty="0">
                <a:solidFill>
                  <a:schemeClr val="tx1"/>
                </a:solidFill>
                <a:latin typeface="+mn-lt"/>
                <a:ea typeface="Calibri" panose="020F0502020204030204" pitchFamily="34" charset="0"/>
                <a:cs typeface="Times New Roman" panose="02020603050405020304" pitchFamily="18" charset="0"/>
              </a:rPr>
              <a:t>Current fossil fuel costs - the major impediment to adoption</a:t>
            </a:r>
          </a:p>
          <a:p>
            <a:pPr marL="1523962" indent="-1523962" algn="l">
              <a:spcBef>
                <a:spcPts val="0"/>
              </a:spcBef>
              <a:buFont typeface="Arial" panose="020B0604020202020204" pitchFamily="34" charset="0"/>
              <a:buChar char="•"/>
            </a:pPr>
            <a:endParaRPr lang="en-US" sz="10666" dirty="0">
              <a:solidFill>
                <a:schemeClr val="tx1"/>
              </a:solidFill>
              <a:latin typeface="+mn-lt"/>
              <a:ea typeface="Calibri" panose="020F0502020204030204" pitchFamily="34" charset="0"/>
              <a:cs typeface="Times New Roman" panose="02020603050405020304" pitchFamily="18" charset="0"/>
            </a:endParaRPr>
          </a:p>
          <a:p>
            <a:pPr lvl="1" algn="l">
              <a:spcBef>
                <a:spcPts val="0"/>
              </a:spcBef>
            </a:pPr>
            <a:r>
              <a:rPr lang="en-US" sz="10133" dirty="0">
                <a:solidFill>
                  <a:schemeClr val="tx1"/>
                </a:solidFill>
                <a:ea typeface="Calibri" panose="020F0502020204030204" pitchFamily="34" charset="0"/>
                <a:cs typeface="Times New Roman" panose="02020603050405020304" pitchFamily="18" charset="0"/>
              </a:rPr>
              <a:t>90% of Burlington uses natural gas for space heating  - switching  to CCHP technology would increase annual energy costs  </a:t>
            </a:r>
          </a:p>
          <a:p>
            <a:pPr lvl="1" algn="l">
              <a:spcBef>
                <a:spcPts val="0"/>
              </a:spcBef>
            </a:pPr>
            <a:endParaRPr lang="en-US" sz="10133" dirty="0">
              <a:solidFill>
                <a:schemeClr val="tx1"/>
              </a:solidFill>
              <a:ea typeface="Calibri" panose="020F0502020204030204" pitchFamily="34" charset="0"/>
              <a:cs typeface="Times New Roman" panose="02020603050405020304" pitchFamily="18" charset="0"/>
            </a:endParaRPr>
          </a:p>
          <a:p>
            <a:pPr lvl="1" algn="l">
              <a:spcBef>
                <a:spcPts val="0"/>
              </a:spcBef>
            </a:pPr>
            <a:r>
              <a:rPr lang="en-US" sz="10133" dirty="0">
                <a:solidFill>
                  <a:schemeClr val="tx1"/>
                </a:solidFill>
                <a:ea typeface="Calibri" panose="020F0502020204030204" pitchFamily="34" charset="0"/>
                <a:cs typeface="Times New Roman" panose="02020603050405020304" pitchFamily="18" charset="0"/>
              </a:rPr>
              <a:t>Same is true with current oil prices.  Propane and electric resistance heat users would see a benefit </a:t>
            </a:r>
          </a:p>
          <a:p>
            <a:pPr lvl="1" algn="l">
              <a:spcBef>
                <a:spcPts val="0"/>
              </a:spcBef>
            </a:pPr>
            <a:r>
              <a:rPr lang="en-US" sz="10133" dirty="0">
                <a:solidFill>
                  <a:schemeClr val="tx1"/>
                </a:solidFill>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7295673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20800" y="2209800"/>
            <a:ext cx="9347200" cy="3657600"/>
          </a:xfrm>
        </p:spPr>
        <p:txBody>
          <a:bodyPr>
            <a:normAutofit lnSpcReduction="10000"/>
          </a:bodyPr>
          <a:lstStyle/>
          <a:p>
            <a:pPr algn="l">
              <a:spcBef>
                <a:spcPts val="0"/>
              </a:spcBef>
            </a:pPr>
            <a:r>
              <a:rPr lang="en-US" sz="2667" dirty="0">
                <a:solidFill>
                  <a:prstClr val="black"/>
                </a:solidFill>
                <a:latin typeface="Calibri"/>
                <a:ea typeface="Calibri" panose="020F0502020204030204" pitchFamily="34" charset="0"/>
                <a:cs typeface="Times New Roman" panose="02020603050405020304" pitchFamily="18" charset="0"/>
              </a:rPr>
              <a:t>Despite challenges, BED offers an enhanced incentive to propane and oil heating customers to encourage CCHP’s and/or weatherization:  </a:t>
            </a:r>
          </a:p>
          <a:p>
            <a:pPr algn="l">
              <a:spcBef>
                <a:spcPts val="0"/>
              </a:spcBef>
            </a:pPr>
            <a:endParaRPr lang="en-US" sz="1867" u="sng" dirty="0">
              <a:solidFill>
                <a:prstClr val="black"/>
              </a:solidFill>
              <a:latin typeface="Calibri"/>
              <a:ea typeface="Calibri" panose="020F0502020204030204" pitchFamily="34" charset="0"/>
              <a:cs typeface="Times New Roman" panose="02020603050405020304" pitchFamily="18" charset="0"/>
              <a:hlinkClick r:id="rId3"/>
            </a:endParaRPr>
          </a:p>
          <a:p>
            <a:pPr algn="l">
              <a:spcBef>
                <a:spcPts val="0"/>
              </a:spcBef>
            </a:pPr>
            <a:r>
              <a:rPr lang="en-US" sz="1867" u="sng" dirty="0">
                <a:solidFill>
                  <a:prstClr val="black"/>
                </a:solidFill>
                <a:latin typeface="Calibri"/>
                <a:ea typeface="Calibri" panose="020F0502020204030204" pitchFamily="34" charset="0"/>
                <a:cs typeface="Times New Roman" panose="02020603050405020304" pitchFamily="18" charset="0"/>
                <a:hlinkClick r:id="rId3"/>
              </a:rPr>
              <a:t>https://www.burlingtonelectric.com/sites/default/files/inline-files/ccHPRebateForm2017.pdf</a:t>
            </a:r>
            <a:endParaRPr lang="en-US" sz="1867" dirty="0">
              <a:solidFill>
                <a:prstClr val="black"/>
              </a:solidFill>
              <a:latin typeface="Calibri"/>
              <a:ea typeface="Calibri" panose="020F0502020204030204" pitchFamily="34" charset="0"/>
              <a:cs typeface="Times New Roman" panose="02020603050405020304" pitchFamily="18" charset="0"/>
            </a:endParaRPr>
          </a:p>
          <a:p>
            <a:pPr algn="l">
              <a:spcBef>
                <a:spcPts val="0"/>
              </a:spcBef>
            </a:pPr>
            <a:r>
              <a:rPr lang="en-US" sz="1867" u="sng" dirty="0">
                <a:solidFill>
                  <a:prstClr val="black"/>
                </a:solidFill>
                <a:latin typeface="Calibri"/>
                <a:ea typeface="Calibri" panose="020F0502020204030204" pitchFamily="34" charset="0"/>
                <a:cs typeface="Times New Roman" panose="02020603050405020304" pitchFamily="18" charset="0"/>
                <a:hlinkClick r:id="rId4"/>
              </a:rPr>
              <a:t>https://www.burlingtonelectric.com/cchp</a:t>
            </a:r>
            <a:endParaRPr lang="en-US" sz="1867" u="sng" dirty="0">
              <a:solidFill>
                <a:prstClr val="black"/>
              </a:solidFill>
              <a:latin typeface="Calibri"/>
              <a:ea typeface="Calibri" panose="020F0502020204030204" pitchFamily="34" charset="0"/>
              <a:cs typeface="Times New Roman" panose="02020603050405020304" pitchFamily="18" charset="0"/>
            </a:endParaRPr>
          </a:p>
          <a:p>
            <a:pPr algn="l">
              <a:spcBef>
                <a:spcPts val="0"/>
              </a:spcBef>
            </a:pPr>
            <a:endParaRPr lang="en-US" sz="2667" u="sng" dirty="0">
              <a:solidFill>
                <a:prstClr val="black"/>
              </a:solidFill>
              <a:latin typeface="Calibri"/>
              <a:ea typeface="Calibri" panose="020F0502020204030204" pitchFamily="34" charset="0"/>
              <a:cs typeface="Times New Roman" panose="02020603050405020304" pitchFamily="18" charset="0"/>
            </a:endParaRPr>
          </a:p>
          <a:p>
            <a:pPr algn="l">
              <a:spcBef>
                <a:spcPts val="0"/>
              </a:spcBef>
            </a:pPr>
            <a:r>
              <a:rPr lang="en-US" sz="2667" i="1" dirty="0">
                <a:solidFill>
                  <a:prstClr val="black"/>
                </a:solidFill>
                <a:latin typeface="Calibri"/>
                <a:ea typeface="Calibri" panose="020F0502020204030204" pitchFamily="34" charset="0"/>
                <a:cs typeface="Times New Roman" panose="02020603050405020304" pitchFamily="18" charset="0"/>
              </a:rPr>
              <a:t>Big Challenge:  how and by what means can we offer a financial incentive package that combines weatherization and deep energy retrofits with CCHP technologies?   </a:t>
            </a:r>
          </a:p>
          <a:p>
            <a:pPr algn="l"/>
            <a:endParaRPr lang="en-US" dirty="0"/>
          </a:p>
        </p:txBody>
      </p:sp>
    </p:spTree>
    <p:extLst>
      <p:ext uri="{BB962C8B-B14F-4D97-AF65-F5344CB8AC3E}">
        <p14:creationId xmlns:p14="http://schemas.microsoft.com/office/powerpoint/2010/main" val="3488580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a:xfrm>
            <a:off x="2615758" y="2289717"/>
            <a:ext cx="10972801" cy="4572000"/>
          </a:xfrm>
        </p:spPr>
        <p:txBody>
          <a:bodyPr>
            <a:normAutofit/>
          </a:bodyPr>
          <a:lstStyle/>
          <a:p>
            <a:pPr marL="0" indent="0">
              <a:buNone/>
            </a:pPr>
            <a:r>
              <a:rPr lang="en-GB" sz="7200" dirty="0"/>
              <a:t>New York City </a:t>
            </a:r>
          </a:p>
        </p:txBody>
      </p:sp>
    </p:spTree>
    <p:extLst>
      <p:ext uri="{BB962C8B-B14F-4D97-AF65-F5344CB8AC3E}">
        <p14:creationId xmlns:p14="http://schemas.microsoft.com/office/powerpoint/2010/main" val="357912208"/>
      </p:ext>
    </p:extLst>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Industry Supply Chain </a:t>
            </a:r>
            <a:r>
              <a:rPr lang="en-US" dirty="0"/>
              <a:t>| Overview </a:t>
            </a:r>
          </a:p>
        </p:txBody>
      </p:sp>
      <p:sp>
        <p:nvSpPr>
          <p:cNvPr id="3" name="Content Placeholder 2"/>
          <p:cNvSpPr>
            <a:spLocks noGrp="1"/>
          </p:cNvSpPr>
          <p:nvPr>
            <p:ph idx="1"/>
          </p:nvPr>
        </p:nvSpPr>
        <p:spPr/>
        <p:txBody>
          <a:bodyPr>
            <a:normAutofit/>
          </a:bodyPr>
          <a:lstStyle/>
          <a:p>
            <a:pPr marL="0" indent="0">
              <a:lnSpc>
                <a:spcPct val="120000"/>
              </a:lnSpc>
              <a:spcBef>
                <a:spcPts val="0"/>
              </a:spcBef>
              <a:buNone/>
            </a:pPr>
            <a:r>
              <a:rPr lang="en-US" sz="2400" i="1" dirty="0"/>
              <a:t>This section describes the current state of the cold climate ASHP (</a:t>
            </a:r>
            <a:r>
              <a:rPr lang="en-US" sz="2400" i="1" dirty="0" err="1"/>
              <a:t>ccASHP</a:t>
            </a:r>
            <a:r>
              <a:rPr lang="en-US" sz="2400" i="1" dirty="0"/>
              <a:t>) supply chain in New York City. It includes:</a:t>
            </a:r>
          </a:p>
          <a:p>
            <a:pPr>
              <a:lnSpc>
                <a:spcPct val="120000"/>
              </a:lnSpc>
              <a:spcBef>
                <a:spcPts val="0"/>
              </a:spcBef>
            </a:pPr>
            <a:r>
              <a:rPr lang="en-US" sz="2400" i="1" dirty="0"/>
              <a:t>A description of the overall </a:t>
            </a:r>
            <a:r>
              <a:rPr lang="en-US" sz="2400" b="1" i="1" dirty="0"/>
              <a:t>structure of the </a:t>
            </a:r>
            <a:r>
              <a:rPr lang="en-US" sz="2400" b="1" i="1" dirty="0" err="1"/>
              <a:t>ccASHP</a:t>
            </a:r>
            <a:r>
              <a:rPr lang="en-US" sz="2400" b="1" i="1" dirty="0"/>
              <a:t> supply chain.</a:t>
            </a:r>
          </a:p>
          <a:p>
            <a:pPr>
              <a:lnSpc>
                <a:spcPct val="120000"/>
              </a:lnSpc>
              <a:spcBef>
                <a:spcPts val="0"/>
              </a:spcBef>
            </a:pPr>
            <a:r>
              <a:rPr lang="en-US" sz="2400" i="1" dirty="0"/>
              <a:t>An overview of the </a:t>
            </a:r>
            <a:r>
              <a:rPr lang="en-US" sz="2400" b="1" i="1" dirty="0"/>
              <a:t>manufacturers and distributors </a:t>
            </a:r>
            <a:r>
              <a:rPr lang="en-US" sz="2400" i="1" dirty="0"/>
              <a:t>that serve the New York City market </a:t>
            </a:r>
          </a:p>
          <a:p>
            <a:pPr>
              <a:lnSpc>
                <a:spcPct val="120000"/>
              </a:lnSpc>
              <a:spcBef>
                <a:spcPts val="0"/>
              </a:spcBef>
            </a:pPr>
            <a:r>
              <a:rPr lang="en-US" sz="2400" i="1" dirty="0"/>
              <a:t>A description of the </a:t>
            </a:r>
            <a:r>
              <a:rPr lang="en-US" sz="2400" b="1" i="1" dirty="0"/>
              <a:t>number and type of contractors </a:t>
            </a:r>
            <a:r>
              <a:rPr lang="en-US" sz="2400" i="1" dirty="0"/>
              <a:t>that currently serve the New York City market</a:t>
            </a:r>
          </a:p>
          <a:p>
            <a:pPr>
              <a:lnSpc>
                <a:spcPct val="120000"/>
              </a:lnSpc>
              <a:spcBef>
                <a:spcPts val="0"/>
              </a:spcBef>
            </a:pPr>
            <a:endParaRPr lang="en-US" sz="2400" i="1" dirty="0"/>
          </a:p>
        </p:txBody>
      </p:sp>
    </p:spTree>
    <p:extLst>
      <p:ext uri="{BB962C8B-B14F-4D97-AF65-F5344CB8AC3E}">
        <p14:creationId xmlns:p14="http://schemas.microsoft.com/office/powerpoint/2010/main" val="4108231975"/>
      </p:ext>
    </p:extLst>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Industry Supply Chain </a:t>
            </a:r>
            <a:r>
              <a:rPr lang="en-US" dirty="0"/>
              <a:t>| Typical residential heat pump supply chain in the United States</a:t>
            </a:r>
          </a:p>
        </p:txBody>
      </p:sp>
      <p:pic>
        <p:nvPicPr>
          <p:cNvPr id="4" name="Picture 3"/>
          <p:cNvPicPr>
            <a:picLocks noChangeAspect="1"/>
          </p:cNvPicPr>
          <p:nvPr/>
        </p:nvPicPr>
        <p:blipFill rotWithShape="1">
          <a:blip r:embed="rId3"/>
          <a:srcRect b="2922"/>
          <a:stretch/>
        </p:blipFill>
        <p:spPr>
          <a:xfrm>
            <a:off x="2058455" y="1295401"/>
            <a:ext cx="6686315" cy="4512365"/>
          </a:xfrm>
          <a:prstGeom prst="rect">
            <a:avLst/>
          </a:prstGeom>
        </p:spPr>
      </p:pic>
      <p:sp>
        <p:nvSpPr>
          <p:cNvPr id="30" name="TextBox 29"/>
          <p:cNvSpPr txBox="1"/>
          <p:nvPr/>
        </p:nvSpPr>
        <p:spPr>
          <a:xfrm>
            <a:off x="8914667" y="1295403"/>
            <a:ext cx="3042915" cy="2246769"/>
          </a:xfrm>
          <a:prstGeom prst="rect">
            <a:avLst/>
          </a:prstGeom>
          <a:noFill/>
        </p:spPr>
        <p:txBody>
          <a:bodyPr wrap="square" rtlCol="0">
            <a:spAutoFit/>
          </a:bodyPr>
          <a:lstStyle/>
          <a:p>
            <a:r>
              <a:rPr lang="en-US" sz="1400" i="1" kern="0" dirty="0">
                <a:solidFill>
                  <a:sysClr val="windowText" lastClr="000000"/>
                </a:solidFill>
              </a:rPr>
              <a:t>Note: DIY installations are possible, though very uncommon. Most homeowners lack the technical ability, tools, and confidence to properly install an ASHP or other HVAC equipment. Given the emphasis on supply chain engagement throughout this roadmap, it is not expected that the City will encourage DIY installations.</a:t>
            </a:r>
          </a:p>
        </p:txBody>
      </p:sp>
      <p:sp>
        <p:nvSpPr>
          <p:cNvPr id="3" name="TextBox 2"/>
          <p:cNvSpPr txBox="1"/>
          <p:nvPr/>
        </p:nvSpPr>
        <p:spPr>
          <a:xfrm>
            <a:off x="306309" y="1268896"/>
            <a:ext cx="2661382" cy="369332"/>
          </a:xfrm>
          <a:prstGeom prst="rect">
            <a:avLst/>
          </a:prstGeom>
          <a:noFill/>
        </p:spPr>
        <p:txBody>
          <a:bodyPr wrap="none" rtlCol="0">
            <a:spAutoFit/>
          </a:bodyPr>
          <a:lstStyle/>
          <a:p>
            <a:r>
              <a:rPr lang="en-US" kern="0" dirty="0">
                <a:solidFill>
                  <a:prstClr val="black"/>
                </a:solidFill>
              </a:rPr>
              <a:t>Typical HVAC Supply Chain</a:t>
            </a:r>
          </a:p>
        </p:txBody>
      </p:sp>
    </p:spTree>
    <p:extLst>
      <p:ext uri="{BB962C8B-B14F-4D97-AF65-F5344CB8AC3E}">
        <p14:creationId xmlns:p14="http://schemas.microsoft.com/office/powerpoint/2010/main" val="3206783513"/>
      </p:ext>
    </p:extLst>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Industry Supply Chain </a:t>
            </a:r>
            <a:r>
              <a:rPr lang="en-US" dirty="0"/>
              <a:t>| Overview of the residential HVAC market</a:t>
            </a:r>
          </a:p>
        </p:txBody>
      </p:sp>
      <p:sp>
        <p:nvSpPr>
          <p:cNvPr id="4" name="TextBox 3"/>
          <p:cNvSpPr txBox="1"/>
          <p:nvPr/>
        </p:nvSpPr>
        <p:spPr>
          <a:xfrm>
            <a:off x="3577667" y="6090220"/>
            <a:ext cx="4113728" cy="577081"/>
          </a:xfrm>
          <a:prstGeom prst="rect">
            <a:avLst/>
          </a:prstGeom>
          <a:noFill/>
        </p:spPr>
        <p:txBody>
          <a:bodyPr wrap="square" rtlCol="0">
            <a:spAutoFit/>
          </a:bodyPr>
          <a:lstStyle/>
          <a:p>
            <a:r>
              <a:rPr lang="en-US" sz="1050" b="1" kern="0" dirty="0">
                <a:solidFill>
                  <a:srgbClr val="1F497D"/>
                </a:solidFill>
              </a:rPr>
              <a:t>Source: </a:t>
            </a:r>
            <a:r>
              <a:rPr lang="en-US" sz="1050" kern="0" dirty="0">
                <a:solidFill>
                  <a:prstClr val="black">
                    <a:lumMod val="50000"/>
                    <a:lumOff val="50000"/>
                  </a:prstClr>
                </a:solidFill>
              </a:rPr>
              <a:t>Bonneville Power Administration. (2016). HVAC Market Intelligence Report; Mitsubishi Diamond Contractor information; EMI Consulting. (2014). Emera Maine Heat Pump Pilot Program.</a:t>
            </a:r>
            <a:endParaRPr lang="en-US" sz="1050" b="1" kern="0" dirty="0">
              <a:solidFill>
                <a:srgbClr val="1F497D"/>
              </a:solidFill>
            </a:endParaRPr>
          </a:p>
        </p:txBody>
      </p:sp>
      <p:grpSp>
        <p:nvGrpSpPr>
          <p:cNvPr id="3" name="Group 2"/>
          <p:cNvGrpSpPr/>
          <p:nvPr/>
        </p:nvGrpSpPr>
        <p:grpSpPr>
          <a:xfrm>
            <a:off x="9239178" y="1383888"/>
            <a:ext cx="2392408" cy="3974547"/>
            <a:chOff x="7459938" y="1448115"/>
            <a:chExt cx="2393031" cy="3974547"/>
          </a:xfrm>
        </p:grpSpPr>
        <p:sp>
          <p:nvSpPr>
            <p:cNvPr id="20" name="Rectangle: Rounded Corners 19"/>
            <p:cNvSpPr/>
            <p:nvPr/>
          </p:nvSpPr>
          <p:spPr>
            <a:xfrm>
              <a:off x="7884730" y="4402761"/>
              <a:ext cx="1489038" cy="1011819"/>
            </a:xfrm>
            <a:prstGeom prst="roundRect">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sp>
          <p:nvSpPr>
            <p:cNvPr id="21" name="TextBox 20"/>
            <p:cNvSpPr txBox="1"/>
            <p:nvPr/>
          </p:nvSpPr>
          <p:spPr>
            <a:xfrm>
              <a:off x="7884730" y="5161052"/>
              <a:ext cx="1489038" cy="261610"/>
            </a:xfrm>
            <a:prstGeom prst="rect">
              <a:avLst/>
            </a:prstGeom>
            <a:noFill/>
          </p:spPr>
          <p:txBody>
            <a:bodyPr wrap="square" rtlCol="0">
              <a:spAutoFit/>
            </a:bodyPr>
            <a:lstStyle/>
            <a:p>
              <a:pPr algn="ctr"/>
              <a:r>
                <a:rPr lang="en-US" sz="1100" b="1" kern="0" dirty="0">
                  <a:solidFill>
                    <a:prstClr val="black"/>
                  </a:solidFill>
                </a:rPr>
                <a:t>Contractor/Builder</a:t>
              </a:r>
            </a:p>
          </p:txBody>
        </p:sp>
        <p:sp>
          <p:nvSpPr>
            <p:cNvPr id="17" name="Rectangle: Rounded Corners 16"/>
            <p:cNvSpPr/>
            <p:nvPr/>
          </p:nvSpPr>
          <p:spPr>
            <a:xfrm>
              <a:off x="7461703" y="3033382"/>
              <a:ext cx="2391266" cy="943401"/>
            </a:xfrm>
            <a:prstGeom prst="round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sp>
          <p:nvSpPr>
            <p:cNvPr id="19" name="Arrow: Down 18"/>
            <p:cNvSpPr/>
            <p:nvPr/>
          </p:nvSpPr>
          <p:spPr>
            <a:xfrm>
              <a:off x="8463485" y="4031421"/>
              <a:ext cx="331528" cy="30143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sp>
          <p:nvSpPr>
            <p:cNvPr id="13" name="Rectangle: Rounded Corners 12"/>
            <p:cNvSpPr/>
            <p:nvPr/>
          </p:nvSpPr>
          <p:spPr>
            <a:xfrm>
              <a:off x="7459938" y="1448115"/>
              <a:ext cx="2391266" cy="1159289"/>
            </a:xfrm>
            <a:prstGeom prst="round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pic>
          <p:nvPicPr>
            <p:cNvPr id="6" name="Picture 5"/>
            <p:cNvPicPr>
              <a:picLocks noChangeAspect="1"/>
            </p:cNvPicPr>
            <p:nvPr/>
          </p:nvPicPr>
          <p:blipFill>
            <a:blip r:embed="rId3"/>
            <a:stretch>
              <a:fillRect/>
            </a:stretch>
          </p:blipFill>
          <p:spPr>
            <a:xfrm>
              <a:off x="7691810" y="1563865"/>
              <a:ext cx="724811" cy="815413"/>
            </a:xfrm>
            <a:prstGeom prst="rect">
              <a:avLst/>
            </a:prstGeom>
          </p:spPr>
        </p:pic>
        <p:pic>
          <p:nvPicPr>
            <p:cNvPr id="7" name="Picture 6"/>
            <p:cNvPicPr/>
            <p:nvPr/>
          </p:nvPicPr>
          <p:blipFill>
            <a:blip r:embed="rId4">
              <a:extLst>
                <a:ext uri="{28A0092B-C50C-407E-A947-70E740481C1C}">
                  <a14:useLocalDpi xmlns:a14="http://schemas.microsoft.com/office/drawing/2010/main"/>
                </a:ext>
              </a:extLst>
            </a:blip>
            <a:stretch>
              <a:fillRect/>
            </a:stretch>
          </p:blipFill>
          <p:spPr>
            <a:xfrm>
              <a:off x="8816216" y="1488511"/>
              <a:ext cx="807175" cy="1276655"/>
            </a:xfrm>
            <a:prstGeom prst="rect">
              <a:avLst/>
            </a:prstGeom>
          </p:spPr>
        </p:pic>
        <p:pic>
          <p:nvPicPr>
            <p:cNvPr id="8" name="Picture 7"/>
            <p:cNvPicPr/>
            <p:nvPr/>
          </p:nvPicPr>
          <p:blipFill>
            <a:blip r:embed="rId5">
              <a:extLst>
                <a:ext uri="{28A0092B-C50C-407E-A947-70E740481C1C}">
                  <a14:useLocalDpi xmlns:a14="http://schemas.microsoft.com/office/drawing/2010/main"/>
                </a:ext>
              </a:extLst>
            </a:blip>
            <a:stretch>
              <a:fillRect/>
            </a:stretch>
          </p:blipFill>
          <p:spPr>
            <a:xfrm>
              <a:off x="8817980" y="3110129"/>
              <a:ext cx="990600" cy="683654"/>
            </a:xfrm>
            <a:prstGeom prst="rect">
              <a:avLst/>
            </a:prstGeom>
          </p:spPr>
        </p:pic>
        <p:pic>
          <p:nvPicPr>
            <p:cNvPr id="9" name="Picture 8"/>
            <p:cNvPicPr/>
            <p:nvPr/>
          </p:nvPicPr>
          <p:blipFill>
            <a:blip r:embed="rId6">
              <a:extLst>
                <a:ext uri="{28A0092B-C50C-407E-A947-70E740481C1C}">
                  <a14:useLocalDpi xmlns:a14="http://schemas.microsoft.com/office/drawing/2010/main"/>
                </a:ext>
              </a:extLst>
            </a:blip>
            <a:stretch>
              <a:fillRect/>
            </a:stretch>
          </p:blipFill>
          <p:spPr>
            <a:xfrm>
              <a:off x="8214571" y="4381101"/>
              <a:ext cx="847725" cy="892342"/>
            </a:xfrm>
            <a:prstGeom prst="rect">
              <a:avLst/>
            </a:prstGeom>
          </p:spPr>
        </p:pic>
        <p:sp>
          <p:nvSpPr>
            <p:cNvPr id="12" name="TextBox 11"/>
            <p:cNvSpPr txBox="1"/>
            <p:nvPr/>
          </p:nvSpPr>
          <p:spPr>
            <a:xfrm>
              <a:off x="7472110" y="2345793"/>
              <a:ext cx="2314280" cy="261610"/>
            </a:xfrm>
            <a:prstGeom prst="rect">
              <a:avLst/>
            </a:prstGeom>
            <a:noFill/>
          </p:spPr>
          <p:txBody>
            <a:bodyPr wrap="square" rtlCol="0">
              <a:spAutoFit/>
            </a:bodyPr>
            <a:lstStyle/>
            <a:p>
              <a:pPr algn="ctr"/>
              <a:r>
                <a:rPr lang="en-US" sz="1100" b="1" kern="0" dirty="0">
                  <a:solidFill>
                    <a:prstClr val="black"/>
                  </a:solidFill>
                </a:rPr>
                <a:t>Manufacturer/Sales Rep</a:t>
              </a:r>
            </a:p>
          </p:txBody>
        </p:sp>
        <p:sp>
          <p:nvSpPr>
            <p:cNvPr id="14" name="Arrow: Down 13"/>
            <p:cNvSpPr/>
            <p:nvPr/>
          </p:nvSpPr>
          <p:spPr>
            <a:xfrm>
              <a:off x="8468823" y="2667291"/>
              <a:ext cx="320855" cy="30143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pic>
          <p:nvPicPr>
            <p:cNvPr id="16" name="Picture 15"/>
            <p:cNvPicPr>
              <a:picLocks noChangeAspect="1"/>
            </p:cNvPicPr>
            <p:nvPr/>
          </p:nvPicPr>
          <p:blipFill rotWithShape="1">
            <a:blip r:embed="rId7" cstate="print">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a:off x="7559007" y="3153142"/>
              <a:ext cx="1257475" cy="823305"/>
            </a:xfrm>
            <a:prstGeom prst="rect">
              <a:avLst/>
            </a:prstGeom>
          </p:spPr>
        </p:pic>
        <p:sp>
          <p:nvSpPr>
            <p:cNvPr id="18" name="TextBox 17"/>
            <p:cNvSpPr txBox="1"/>
            <p:nvPr/>
          </p:nvSpPr>
          <p:spPr>
            <a:xfrm>
              <a:off x="7461703" y="3721504"/>
              <a:ext cx="2391266" cy="261610"/>
            </a:xfrm>
            <a:prstGeom prst="rect">
              <a:avLst/>
            </a:prstGeom>
            <a:noFill/>
          </p:spPr>
          <p:txBody>
            <a:bodyPr wrap="square" rtlCol="0">
              <a:spAutoFit/>
            </a:bodyPr>
            <a:lstStyle/>
            <a:p>
              <a:pPr algn="ctr"/>
              <a:r>
                <a:rPr lang="en-US" sz="1100" b="1" kern="0" dirty="0">
                  <a:solidFill>
                    <a:prstClr val="black"/>
                  </a:solidFill>
                </a:rPr>
                <a:t>Distributor</a:t>
              </a:r>
            </a:p>
          </p:txBody>
        </p:sp>
      </p:grpSp>
      <p:sp>
        <p:nvSpPr>
          <p:cNvPr id="22" name="Content Placeholder 2"/>
          <p:cNvSpPr>
            <a:spLocks noGrp="1"/>
          </p:cNvSpPr>
          <p:nvPr>
            <p:ph idx="1"/>
          </p:nvPr>
        </p:nvSpPr>
        <p:spPr>
          <a:xfrm>
            <a:off x="654563" y="1219201"/>
            <a:ext cx="8031565" cy="4572000"/>
          </a:xfrm>
        </p:spPr>
        <p:txBody>
          <a:bodyPr>
            <a:normAutofit lnSpcReduction="10000"/>
          </a:bodyPr>
          <a:lstStyle/>
          <a:p>
            <a:r>
              <a:rPr lang="en-US" dirty="0"/>
              <a:t>Most actors within the residential HVAC supply chain use a two-step distribution model:</a:t>
            </a:r>
          </a:p>
          <a:p>
            <a:pPr lvl="1"/>
            <a:r>
              <a:rPr lang="en-US" dirty="0"/>
              <a:t>Manufacturers work with distributors to stock HVAC equipment</a:t>
            </a:r>
          </a:p>
          <a:p>
            <a:pPr lvl="1">
              <a:spcAft>
                <a:spcPts val="1200"/>
              </a:spcAft>
            </a:pPr>
            <a:r>
              <a:rPr lang="en-US" dirty="0"/>
              <a:t>Contractors purchase HVAC equipment from distributors </a:t>
            </a:r>
          </a:p>
          <a:p>
            <a:r>
              <a:rPr lang="en-US" dirty="0"/>
              <a:t>Distributors maintain close relationships with both manufacturers and contractors</a:t>
            </a:r>
          </a:p>
          <a:p>
            <a:pPr lvl="1"/>
            <a:r>
              <a:rPr lang="en-US" dirty="0"/>
              <a:t>Manufacturers rely on distributors to promote equipment and in some cases, recommend contractors for advanced certification</a:t>
            </a:r>
          </a:p>
          <a:p>
            <a:pPr lvl="1">
              <a:spcAft>
                <a:spcPts val="1200"/>
              </a:spcAft>
            </a:pPr>
            <a:r>
              <a:rPr lang="en-US" dirty="0"/>
              <a:t>Contractors also work closely with distributors, reporting trust in distributor equipment recommendations</a:t>
            </a:r>
          </a:p>
          <a:p>
            <a:r>
              <a:rPr lang="en-US" dirty="0"/>
              <a:t>Contractors have the potential to provide education, outreach and installation to end-use customers</a:t>
            </a:r>
          </a:p>
        </p:txBody>
      </p:sp>
    </p:spTree>
    <p:extLst>
      <p:ext uri="{BB962C8B-B14F-4D97-AF65-F5344CB8AC3E}">
        <p14:creationId xmlns:p14="http://schemas.microsoft.com/office/powerpoint/2010/main" val="3221771132"/>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We’ve come a long way!</a:t>
            </a:r>
          </a:p>
        </p:txBody>
      </p:sp>
      <p:sp>
        <p:nvSpPr>
          <p:cNvPr id="3" name="Content Placeholder 2"/>
          <p:cNvSpPr>
            <a:spLocks noGrp="1"/>
          </p:cNvSpPr>
          <p:nvPr>
            <p:ph idx="1"/>
          </p:nvPr>
        </p:nvSpPr>
        <p:spPr/>
        <p:txBody>
          <a:bodyPr/>
          <a:lstStyle/>
          <a:p>
            <a:r>
              <a:rPr lang="en-GB" dirty="0"/>
              <a:t>Module 1: framing the Initiative</a:t>
            </a:r>
          </a:p>
          <a:p>
            <a:endParaRPr lang="en-GB" dirty="0"/>
          </a:p>
          <a:p>
            <a:r>
              <a:rPr lang="en-GB" dirty="0"/>
              <a:t>Module 2: Data Aggregation and Installation Baseline</a:t>
            </a:r>
          </a:p>
          <a:p>
            <a:endParaRPr lang="en-GB" dirty="0"/>
          </a:p>
          <a:p>
            <a:r>
              <a:rPr lang="en-GB" dirty="0"/>
              <a:t>Module 3: Local Policy &amp; Program Development</a:t>
            </a:r>
          </a:p>
          <a:p>
            <a:endParaRPr lang="en-GB" dirty="0"/>
          </a:p>
          <a:p>
            <a:r>
              <a:rPr lang="en-GB" dirty="0"/>
              <a:t>Module 4: Today</a:t>
            </a:r>
            <a:r>
              <a:rPr lang="en-GB"/>
              <a:t>! </a:t>
            </a:r>
            <a:endParaRPr lang="en-GB" dirty="0"/>
          </a:p>
        </p:txBody>
      </p:sp>
    </p:spTree>
    <p:extLst>
      <p:ext uri="{BB962C8B-B14F-4D97-AF65-F5344CB8AC3E}">
        <p14:creationId xmlns:p14="http://schemas.microsoft.com/office/powerpoint/2010/main" val="8398577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459455" y="2694247"/>
            <a:ext cx="11379116" cy="1553211"/>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sp>
        <p:nvSpPr>
          <p:cNvPr id="60" name="Rectangle: Rounded Corners 59"/>
          <p:cNvSpPr/>
          <p:nvPr/>
        </p:nvSpPr>
        <p:spPr>
          <a:xfrm>
            <a:off x="2350678" y="2895785"/>
            <a:ext cx="4920266" cy="117919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kern="0" dirty="0">
              <a:solidFill>
                <a:srgbClr val="4F7C81"/>
              </a:solidFill>
            </a:endParaRPr>
          </a:p>
        </p:txBody>
      </p:sp>
      <p:sp>
        <p:nvSpPr>
          <p:cNvPr id="24" name="Rectangle 23"/>
          <p:cNvSpPr/>
          <p:nvPr/>
        </p:nvSpPr>
        <p:spPr>
          <a:xfrm>
            <a:off x="458669" y="4245021"/>
            <a:ext cx="11379116" cy="160186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sp>
        <p:nvSpPr>
          <p:cNvPr id="10" name="Rectangle 9"/>
          <p:cNvSpPr/>
          <p:nvPr/>
        </p:nvSpPr>
        <p:spPr>
          <a:xfrm>
            <a:off x="458669" y="1251893"/>
            <a:ext cx="11379116" cy="1472457"/>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sp>
        <p:nvSpPr>
          <p:cNvPr id="20" name="Rectangle: Rounded Corners 19"/>
          <p:cNvSpPr/>
          <p:nvPr/>
        </p:nvSpPr>
        <p:spPr>
          <a:xfrm>
            <a:off x="562733" y="4502272"/>
            <a:ext cx="1553327" cy="1145667"/>
          </a:xfrm>
          <a:prstGeom prst="roundRect">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sp>
        <p:nvSpPr>
          <p:cNvPr id="21" name="TextBox 20"/>
          <p:cNvSpPr txBox="1"/>
          <p:nvPr/>
        </p:nvSpPr>
        <p:spPr>
          <a:xfrm>
            <a:off x="572254" y="5394407"/>
            <a:ext cx="1543804" cy="261610"/>
          </a:xfrm>
          <a:prstGeom prst="rect">
            <a:avLst/>
          </a:prstGeom>
          <a:noFill/>
        </p:spPr>
        <p:txBody>
          <a:bodyPr wrap="square" rtlCol="0">
            <a:spAutoFit/>
          </a:bodyPr>
          <a:lstStyle/>
          <a:p>
            <a:pPr algn="ctr"/>
            <a:r>
              <a:rPr lang="en-US" sz="1100" b="1" kern="0" dirty="0">
                <a:solidFill>
                  <a:prstClr val="black"/>
                </a:solidFill>
              </a:rPr>
              <a:t>Contractor</a:t>
            </a:r>
          </a:p>
        </p:txBody>
      </p:sp>
      <p:sp>
        <p:nvSpPr>
          <p:cNvPr id="17" name="Rectangle: Rounded Corners 16"/>
          <p:cNvSpPr/>
          <p:nvPr/>
        </p:nvSpPr>
        <p:spPr>
          <a:xfrm>
            <a:off x="554975" y="2854570"/>
            <a:ext cx="1561085" cy="1219456"/>
          </a:xfrm>
          <a:prstGeom prst="roundRect">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sp>
        <p:nvSpPr>
          <p:cNvPr id="19" name="Arrow: Down 18"/>
          <p:cNvSpPr/>
          <p:nvPr/>
        </p:nvSpPr>
        <p:spPr>
          <a:xfrm>
            <a:off x="1220472" y="4114801"/>
            <a:ext cx="280492" cy="25509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sp>
        <p:nvSpPr>
          <p:cNvPr id="13" name="Rectangle: Rounded Corners 12"/>
          <p:cNvSpPr/>
          <p:nvPr/>
        </p:nvSpPr>
        <p:spPr>
          <a:xfrm>
            <a:off x="553211" y="1386166"/>
            <a:ext cx="1562850" cy="1159289"/>
          </a:xfrm>
          <a:prstGeom prst="round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sp>
        <p:nvSpPr>
          <p:cNvPr id="2" name="Title 1"/>
          <p:cNvSpPr>
            <a:spLocks noGrp="1"/>
          </p:cNvSpPr>
          <p:nvPr>
            <p:ph type="title"/>
          </p:nvPr>
        </p:nvSpPr>
        <p:spPr/>
        <p:txBody>
          <a:bodyPr/>
          <a:lstStyle/>
          <a:p>
            <a:r>
              <a:rPr lang="en-US" b="1" dirty="0"/>
              <a:t>Industry Supply Chain </a:t>
            </a:r>
            <a:r>
              <a:rPr lang="en-US" dirty="0"/>
              <a:t>| The NYC ASHP supply chain</a:t>
            </a:r>
          </a:p>
        </p:txBody>
      </p:sp>
      <p:sp>
        <p:nvSpPr>
          <p:cNvPr id="4" name="TextBox 3"/>
          <p:cNvSpPr txBox="1"/>
          <p:nvPr/>
        </p:nvSpPr>
        <p:spPr>
          <a:xfrm>
            <a:off x="3130433" y="5955851"/>
            <a:ext cx="5631875" cy="861774"/>
          </a:xfrm>
          <a:prstGeom prst="rect">
            <a:avLst/>
          </a:prstGeom>
          <a:noFill/>
        </p:spPr>
        <p:txBody>
          <a:bodyPr wrap="square" rtlCol="0">
            <a:spAutoFit/>
          </a:bodyPr>
          <a:lstStyle/>
          <a:p>
            <a:r>
              <a:rPr lang="en-US" sz="1000" b="1" kern="0" dirty="0">
                <a:solidFill>
                  <a:srgbClr val="1F497D"/>
                </a:solidFill>
              </a:rPr>
              <a:t>Notes: </a:t>
            </a:r>
            <a:r>
              <a:rPr lang="en-US" sz="1000" kern="0" dirty="0">
                <a:solidFill>
                  <a:prstClr val="black">
                    <a:lumMod val="50000"/>
                    <a:lumOff val="50000"/>
                  </a:prstClr>
                </a:solidFill>
              </a:rPr>
              <a:t>MCG focused research on manufacturers with equipment listed in the NEEP Cold Climate ASHP Specification (June 2017), surveying distributors and contractors that provide and install this equipment within a 25-mile radius of NYC. Non-cold climate heat pumps are generally carried by all of the aforementioned distributors, and it is expected that a significant number of distributors and contractors install non-cold climate heat pumps that have not been captured in this survey.</a:t>
            </a:r>
            <a:endParaRPr lang="en-US" sz="1000" b="1" kern="0" dirty="0">
              <a:solidFill>
                <a:srgbClr val="1F497D"/>
              </a:solidFill>
            </a:endParaRPr>
          </a:p>
        </p:txBody>
      </p:sp>
      <p:pic>
        <p:nvPicPr>
          <p:cNvPr id="6" name="Picture 5"/>
          <p:cNvPicPr>
            <a:picLocks noChangeAspect="1"/>
          </p:cNvPicPr>
          <p:nvPr/>
        </p:nvPicPr>
        <p:blipFill>
          <a:blip r:embed="rId3"/>
          <a:stretch>
            <a:fillRect/>
          </a:stretch>
        </p:blipFill>
        <p:spPr>
          <a:xfrm>
            <a:off x="1022496" y="1510737"/>
            <a:ext cx="724622" cy="815413"/>
          </a:xfrm>
          <a:prstGeom prst="rect">
            <a:avLst/>
          </a:prstGeom>
        </p:spPr>
      </p:pic>
      <p:pic>
        <p:nvPicPr>
          <p:cNvPr id="9" name="Picture 8"/>
          <p:cNvPicPr/>
          <p:nvPr/>
        </p:nvPicPr>
        <p:blipFill>
          <a:blip r:embed="rId4">
            <a:extLst>
              <a:ext uri="{28A0092B-C50C-407E-A947-70E740481C1C}">
                <a14:useLocalDpi xmlns:a14="http://schemas.microsoft.com/office/drawing/2010/main"/>
              </a:ext>
            </a:extLst>
          </a:blip>
          <a:stretch>
            <a:fillRect/>
          </a:stretch>
        </p:blipFill>
        <p:spPr>
          <a:xfrm>
            <a:off x="940100" y="4614456"/>
            <a:ext cx="847504" cy="892342"/>
          </a:xfrm>
          <a:prstGeom prst="rect">
            <a:avLst/>
          </a:prstGeom>
        </p:spPr>
      </p:pic>
      <p:sp>
        <p:nvSpPr>
          <p:cNvPr id="12" name="TextBox 11"/>
          <p:cNvSpPr txBox="1"/>
          <p:nvPr/>
        </p:nvSpPr>
        <p:spPr>
          <a:xfrm>
            <a:off x="565380" y="2283840"/>
            <a:ext cx="1550681" cy="261610"/>
          </a:xfrm>
          <a:prstGeom prst="rect">
            <a:avLst/>
          </a:prstGeom>
          <a:noFill/>
        </p:spPr>
        <p:txBody>
          <a:bodyPr wrap="square" rtlCol="0">
            <a:spAutoFit/>
          </a:bodyPr>
          <a:lstStyle/>
          <a:p>
            <a:pPr algn="ctr"/>
            <a:r>
              <a:rPr lang="en-US" sz="1100" b="1" kern="0" dirty="0">
                <a:solidFill>
                  <a:prstClr val="black"/>
                </a:solidFill>
              </a:rPr>
              <a:t>Manufacturer</a:t>
            </a:r>
          </a:p>
        </p:txBody>
      </p:sp>
      <p:sp>
        <p:nvSpPr>
          <p:cNvPr id="14" name="Arrow: Down 13"/>
          <p:cNvSpPr/>
          <p:nvPr/>
        </p:nvSpPr>
        <p:spPr>
          <a:xfrm>
            <a:off x="1224988" y="2596802"/>
            <a:ext cx="271462" cy="25509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pic>
        <p:nvPicPr>
          <p:cNvPr id="16" name="Picture 15"/>
          <p:cNvPicPr>
            <a:picLocks noChangeAspect="1"/>
          </p:cNvPicPr>
          <p:nvPr/>
        </p:nvPicPr>
        <p:blipFill rotWithShape="1">
          <a:blip r:embed="rId5" cstate="print">
            <a:duotone>
              <a:schemeClr val="accent5">
                <a:shade val="45000"/>
                <a:satMod val="135000"/>
              </a:schemeClr>
              <a:prstClr val="white"/>
            </a:duotone>
            <a:extLst>
              <a:ext uri="{28A0092B-C50C-407E-A947-70E740481C1C}">
                <a14:useLocalDpi xmlns:a14="http://schemas.microsoft.com/office/drawing/2010/main"/>
              </a:ext>
            </a:extLst>
          </a:blip>
          <a:srcRect/>
          <a:stretch/>
        </p:blipFill>
        <p:spPr>
          <a:xfrm>
            <a:off x="764663" y="3108794"/>
            <a:ext cx="1176684" cy="770610"/>
          </a:xfrm>
          <a:prstGeom prst="rect">
            <a:avLst/>
          </a:prstGeom>
        </p:spPr>
      </p:pic>
      <p:sp>
        <p:nvSpPr>
          <p:cNvPr id="18" name="TextBox 17"/>
          <p:cNvSpPr txBox="1"/>
          <p:nvPr/>
        </p:nvSpPr>
        <p:spPr>
          <a:xfrm>
            <a:off x="575545" y="3813367"/>
            <a:ext cx="1540515" cy="261610"/>
          </a:xfrm>
          <a:prstGeom prst="rect">
            <a:avLst/>
          </a:prstGeom>
          <a:noFill/>
        </p:spPr>
        <p:txBody>
          <a:bodyPr wrap="square" rtlCol="0">
            <a:spAutoFit/>
          </a:bodyPr>
          <a:lstStyle/>
          <a:p>
            <a:pPr algn="ctr"/>
            <a:r>
              <a:rPr lang="en-US" sz="1100" b="1" kern="0" dirty="0">
                <a:solidFill>
                  <a:prstClr val="black"/>
                </a:solidFill>
              </a:rPr>
              <a:t>Distributor</a:t>
            </a:r>
          </a:p>
        </p:txBody>
      </p:sp>
      <p:sp>
        <p:nvSpPr>
          <p:cNvPr id="3" name="TextBox 2"/>
          <p:cNvSpPr txBox="1"/>
          <p:nvPr/>
        </p:nvSpPr>
        <p:spPr>
          <a:xfrm>
            <a:off x="7319591" y="1371601"/>
            <a:ext cx="4368191" cy="1277273"/>
          </a:xfrm>
          <a:prstGeom prst="rect">
            <a:avLst/>
          </a:prstGeom>
          <a:noFill/>
        </p:spPr>
        <p:txBody>
          <a:bodyPr wrap="square" rtlCol="0">
            <a:spAutoFit/>
          </a:bodyPr>
          <a:lstStyle/>
          <a:p>
            <a:pPr marL="285750" indent="-285750">
              <a:buFont typeface="Arial" panose="020B0604020202020204" pitchFamily="34" charset="0"/>
              <a:buChar char="•"/>
            </a:pPr>
            <a:r>
              <a:rPr lang="en-US" sz="1100" kern="0" dirty="0">
                <a:solidFill>
                  <a:prstClr val="black"/>
                </a:solidFill>
              </a:rPr>
              <a:t>A wide variety of heat pump manufacturers offer products to homes in the NYC market.</a:t>
            </a:r>
          </a:p>
          <a:p>
            <a:pPr marL="285750" indent="-285750">
              <a:buFont typeface="Arial" panose="020B0604020202020204" pitchFamily="34" charset="0"/>
              <a:buChar char="•"/>
            </a:pPr>
            <a:r>
              <a:rPr lang="en-US" sz="1100" kern="0" dirty="0">
                <a:solidFill>
                  <a:prstClr val="black"/>
                </a:solidFill>
              </a:rPr>
              <a:t>NEEP certifies cold climate equipment from 17 manufacturers, all of which appear to supply products to the greater NYC area</a:t>
            </a:r>
            <a:r>
              <a:rPr lang="en-US" sz="1100" kern="0" dirty="0">
                <a:solidFill>
                  <a:sysClr val="windowText" lastClr="000000"/>
                </a:solidFill>
              </a:rPr>
              <a:t>. Non-cold climate equipment was not included.</a:t>
            </a:r>
          </a:p>
          <a:p>
            <a:pPr marL="285750" indent="-285750">
              <a:buFont typeface="Arial" panose="020B0604020202020204" pitchFamily="34" charset="0"/>
              <a:buChar char="•"/>
            </a:pPr>
            <a:r>
              <a:rPr lang="en-US" sz="1100" kern="0" dirty="0">
                <a:solidFill>
                  <a:prstClr val="black"/>
                </a:solidFill>
              </a:rPr>
              <a:t>It is unclear what the current market share is of existing heat pump installations.</a:t>
            </a:r>
          </a:p>
        </p:txBody>
      </p:sp>
      <p:sp>
        <p:nvSpPr>
          <p:cNvPr id="26" name="Rectangle: Rounded Corners 25"/>
          <p:cNvSpPr/>
          <p:nvPr/>
        </p:nvSpPr>
        <p:spPr>
          <a:xfrm>
            <a:off x="2350681" y="1390540"/>
            <a:ext cx="4920265" cy="1159289"/>
          </a:xfrm>
          <a:prstGeom prst="round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pic>
        <p:nvPicPr>
          <p:cNvPr id="2050" name="Picture 2" descr="http://mehvac.com/images/logo.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2503931" y="1497224"/>
            <a:ext cx="733304" cy="30351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daikincomfort.com/images/logo.png"/>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a:stretch/>
        </p:blipFill>
        <p:spPr bwMode="auto">
          <a:xfrm>
            <a:off x="4115318" y="1535587"/>
            <a:ext cx="850182" cy="17676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lg.com/global/img/about-lg/brand-identity/logo-3d.jp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597263" y="1805891"/>
            <a:ext cx="539060" cy="318128"/>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commercial.trane.com/etc/designs/trane/commercial/clientlib/images/logo.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2505270" y="1884395"/>
            <a:ext cx="830166" cy="260452"/>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s://www.brandsoftheworld.com/sites/default/files/styles/logo-thumbnail/public/0015/5477/brand.gif?itok=5uGUQUzF"/>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3429696" y="1766971"/>
            <a:ext cx="495171" cy="4953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upload.wikimedia.org/wikipedia/commons/thumb/5/53/Fujitsu-Logo.svg/1200px-Fujitsu-Logo.svg.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353515" y="1477330"/>
            <a:ext cx="646576" cy="30397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ttps://seeklogo.com/images/C/carrier-logo-8998946046-seeklogo.com.gif"/>
          <p:cNvPicPr>
            <a:picLocks noChangeAspect="1" noChangeArrowheads="1"/>
          </p:cNvPicPr>
          <p:nvPr/>
        </p:nvPicPr>
        <p:blipFill rotWithShape="1">
          <a:blip r:embed="rId12" cstate="print">
            <a:extLst>
              <a:ext uri="{28A0092B-C50C-407E-A947-70E740481C1C}">
                <a14:useLocalDpi xmlns:a14="http://schemas.microsoft.com/office/drawing/2010/main"/>
              </a:ext>
            </a:extLst>
          </a:blip>
          <a:srcRect t="24953" b="26526"/>
          <a:stretch/>
        </p:blipFill>
        <p:spPr bwMode="auto">
          <a:xfrm>
            <a:off x="4039136" y="1823748"/>
            <a:ext cx="735918" cy="357165"/>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https://www.dynamicairservices.com/wp-content/uploads/2014/07/Lennox-Air-Conditioning.jpg"/>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4890056" y="1833325"/>
            <a:ext cx="871855" cy="290694"/>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https://media.licdn.com/mpr/mpr/shrink_200_200/AAEAAQAAAAAAAAknAAAAJGJlYTlkOWNlLTQwNjEtNDNiOS05OGM4LTM0ZWYxZjY3Y2E4OQ.png"/>
          <p:cNvPicPr>
            <a:picLocks noChangeAspect="1" noChangeArrowheads="1"/>
          </p:cNvPicPr>
          <p:nvPr/>
        </p:nvPicPr>
        <p:blipFill rotWithShape="1">
          <a:blip r:embed="rId14" cstate="print">
            <a:extLst>
              <a:ext uri="{28A0092B-C50C-407E-A947-70E740481C1C}">
                <a14:useLocalDpi xmlns:a14="http://schemas.microsoft.com/office/drawing/2010/main"/>
              </a:ext>
            </a:extLst>
          </a:blip>
          <a:srcRect t="33299" b="34041"/>
          <a:stretch/>
        </p:blipFill>
        <p:spPr bwMode="auto">
          <a:xfrm>
            <a:off x="2541228" y="2224360"/>
            <a:ext cx="798614" cy="260894"/>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https://samsunghvac.com/images/logo.png"/>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3582056" y="2286128"/>
            <a:ext cx="1215867" cy="124428"/>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https://upload.wikimedia.org/wikipedia/en/thumb/b/bf/Bosch-brand.svg/1024px-Bosch-brand.svg.png"/>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5016824" y="1505212"/>
            <a:ext cx="942821" cy="222873"/>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http://www.airstarsolutions.com/siteimages/icplogo.jpg"/>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6169764" y="2216967"/>
            <a:ext cx="764219" cy="254408"/>
          </a:xfrm>
          <a:prstGeom prst="rect">
            <a:avLst/>
          </a:prstGeom>
          <a:noFill/>
          <a:extLst>
            <a:ext uri="{909E8E84-426E-40DD-AFC4-6F175D3DCCD1}">
              <a14:hiddenFill xmlns:a14="http://schemas.microsoft.com/office/drawing/2010/main">
                <a:solidFill>
                  <a:srgbClr val="FFFFFF"/>
                </a:solidFill>
              </a14:hiddenFill>
            </a:ext>
          </a:extLst>
        </p:spPr>
      </p:pic>
      <p:pic>
        <p:nvPicPr>
          <p:cNvPr id="2074" name="Picture 26" descr="https://haierductless.com/_50k/art/haier-ductless-logo.png"/>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5102602" y="2243112"/>
            <a:ext cx="841039" cy="230667"/>
          </a:xfrm>
          <a:prstGeom prst="rect">
            <a:avLst/>
          </a:prstGeom>
          <a:noFill/>
          <a:extLst>
            <a:ext uri="{909E8E84-426E-40DD-AFC4-6F175D3DCCD1}">
              <a14:hiddenFill xmlns:a14="http://schemas.microsoft.com/office/drawing/2010/main">
                <a:solidFill>
                  <a:srgbClr val="FFFFFF"/>
                </a:solidFill>
              </a14:hiddenFill>
            </a:ext>
          </a:extLst>
        </p:spPr>
      </p:pic>
      <p:pic>
        <p:nvPicPr>
          <p:cNvPr id="2076" name="Picture 28" descr="https://seeklogo.com/images/B/Bryant-logo-56BCF93E2A-seeklogo.com.gif"/>
          <p:cNvPicPr>
            <a:picLocks noChangeAspect="1" noChangeArrowheads="1"/>
          </p:cNvPicPr>
          <p:nvPr/>
        </p:nvPicPr>
        <p:blipFill rotWithShape="1">
          <a:blip r:embed="rId19" cstate="print">
            <a:extLst>
              <a:ext uri="{28A0092B-C50C-407E-A947-70E740481C1C}">
                <a14:useLocalDpi xmlns:a14="http://schemas.microsoft.com/office/drawing/2010/main"/>
              </a:ext>
            </a:extLst>
          </a:blip>
          <a:srcRect t="28230" b="29126"/>
          <a:stretch/>
        </p:blipFill>
        <p:spPr bwMode="auto">
          <a:xfrm>
            <a:off x="5845135" y="1837441"/>
            <a:ext cx="698277" cy="297849"/>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7319591" y="2837528"/>
            <a:ext cx="4518197" cy="1277273"/>
          </a:xfrm>
          <a:prstGeom prst="rect">
            <a:avLst/>
          </a:prstGeom>
          <a:noFill/>
        </p:spPr>
        <p:txBody>
          <a:bodyPr wrap="square" rtlCol="0">
            <a:spAutoFit/>
          </a:bodyPr>
          <a:lstStyle/>
          <a:p>
            <a:pPr marL="285750" indent="-285750">
              <a:buFont typeface="Arial" panose="020B0604020202020204" pitchFamily="34" charset="0"/>
              <a:buChar char="•"/>
            </a:pPr>
            <a:r>
              <a:rPr lang="en-US" sz="1100" kern="0" dirty="0">
                <a:solidFill>
                  <a:prstClr val="black"/>
                </a:solidFill>
              </a:rPr>
              <a:t>At least 67 distributors of cold climate heat pumps with over 200 locations are known to be active within a 25-mile radius of NYC.</a:t>
            </a:r>
          </a:p>
          <a:p>
            <a:pPr marL="285750" indent="-285750">
              <a:buFont typeface="Arial" panose="020B0604020202020204" pitchFamily="34" charset="0"/>
              <a:buChar char="•"/>
            </a:pPr>
            <a:r>
              <a:rPr lang="en-US" sz="1100" kern="0" dirty="0">
                <a:solidFill>
                  <a:prstClr val="black"/>
                </a:solidFill>
              </a:rPr>
              <a:t>The top 8 distributors (logos displayed to the left) account for roughly half of all locations in the region, with several distributors having ~20 locations. </a:t>
            </a:r>
          </a:p>
          <a:p>
            <a:pPr marL="285750" indent="-285750">
              <a:buFont typeface="Arial" panose="020B0604020202020204" pitchFamily="34" charset="0"/>
              <a:buChar char="•"/>
            </a:pPr>
            <a:r>
              <a:rPr lang="en-US" sz="1100" kern="0" dirty="0">
                <a:solidFill>
                  <a:prstClr val="black"/>
                </a:solidFill>
              </a:rPr>
              <a:t>Many of these distributors are national or regional, with some having upwards of 400 locations nationwide.</a:t>
            </a:r>
          </a:p>
        </p:txBody>
      </p:sp>
      <p:sp>
        <p:nvSpPr>
          <p:cNvPr id="45" name="TextBox 44"/>
          <p:cNvSpPr txBox="1"/>
          <p:nvPr/>
        </p:nvSpPr>
        <p:spPr>
          <a:xfrm>
            <a:off x="7324052" y="4241457"/>
            <a:ext cx="4566840" cy="1615827"/>
          </a:xfrm>
          <a:prstGeom prst="rect">
            <a:avLst/>
          </a:prstGeom>
          <a:noFill/>
        </p:spPr>
        <p:txBody>
          <a:bodyPr wrap="square" rtlCol="0">
            <a:spAutoFit/>
          </a:bodyPr>
          <a:lstStyle/>
          <a:p>
            <a:pPr marL="285750" indent="-285750">
              <a:buFont typeface="Arial" panose="020B0604020202020204" pitchFamily="34" charset="0"/>
              <a:buChar char="•"/>
            </a:pPr>
            <a:r>
              <a:rPr lang="en-US" sz="1100" kern="0" dirty="0">
                <a:solidFill>
                  <a:prstClr val="black"/>
                </a:solidFill>
              </a:rPr>
              <a:t>It is not currently known how many contractors are providing cold-climate heat pumps in NYC.</a:t>
            </a:r>
          </a:p>
          <a:p>
            <a:pPr marL="285750" indent="-285750">
              <a:buFont typeface="Arial" panose="020B0604020202020204" pitchFamily="34" charset="0"/>
              <a:buChar char="•"/>
            </a:pPr>
            <a:r>
              <a:rPr lang="en-US" sz="1100" kern="0" dirty="0">
                <a:solidFill>
                  <a:prstClr val="black"/>
                </a:solidFill>
              </a:rPr>
              <a:t>Mitsubishi, Fujitsu, and Daikin list 110 contractors on their contractor locator tools, with 40 of these contractors having received advanced manufacturer certifications. However, manufacturers are unclear about what proportion of installations are being completed by manufacturer-certified contractors.</a:t>
            </a:r>
          </a:p>
          <a:p>
            <a:pPr marL="285750" indent="-285750">
              <a:buFont typeface="Arial" panose="020B0604020202020204" pitchFamily="34" charset="0"/>
              <a:buChar char="•"/>
            </a:pPr>
            <a:r>
              <a:rPr lang="en-US" sz="1100" kern="0" dirty="0">
                <a:solidFill>
                  <a:sysClr val="windowText" lastClr="000000"/>
                </a:solidFill>
              </a:rPr>
              <a:t>111 contractors participate in </a:t>
            </a:r>
            <a:r>
              <a:rPr lang="en-US" sz="1100" kern="0" dirty="0" err="1">
                <a:solidFill>
                  <a:sysClr val="windowText" lastClr="000000"/>
                </a:solidFill>
              </a:rPr>
              <a:t>ConEd’s</a:t>
            </a:r>
            <a:r>
              <a:rPr lang="en-US" sz="1100" kern="0" dirty="0">
                <a:solidFill>
                  <a:sysClr val="windowText" lastClr="000000"/>
                </a:solidFill>
              </a:rPr>
              <a:t> rebate programs, though it is unclear which provide cold climate heat pumps.</a:t>
            </a:r>
          </a:p>
        </p:txBody>
      </p:sp>
      <p:sp>
        <p:nvSpPr>
          <p:cNvPr id="48" name="Rectangle: Rounded Corners 47"/>
          <p:cNvSpPr/>
          <p:nvPr/>
        </p:nvSpPr>
        <p:spPr>
          <a:xfrm>
            <a:off x="2351686" y="4524375"/>
            <a:ext cx="4892474" cy="112856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kern="0" dirty="0">
              <a:solidFill>
                <a:srgbClr val="4F7C81"/>
              </a:solidFill>
            </a:endParaRPr>
          </a:p>
        </p:txBody>
      </p:sp>
      <p:pic>
        <p:nvPicPr>
          <p:cNvPr id="5" name="Picture 2" descr="United Refrigeration Inc. is one of the largest distributors of refrigeration, air conditioning and heating parts and equipment worldwide."/>
          <p:cNvPicPr>
            <a:picLocks noChangeAspect="1" noChangeArrowheads="1"/>
          </p:cNvPicPr>
          <p:nvPr/>
        </p:nvPicPr>
        <p:blipFill>
          <a:blip r:embed="rId20" cstate="print">
            <a:extLst>
              <a:ext uri="{28A0092B-C50C-407E-A947-70E740481C1C}">
                <a14:useLocalDpi xmlns:a14="http://schemas.microsoft.com/office/drawing/2010/main"/>
              </a:ext>
            </a:extLst>
          </a:blip>
          <a:srcRect/>
          <a:stretch>
            <a:fillRect/>
          </a:stretch>
        </p:blipFill>
        <p:spPr bwMode="auto">
          <a:xfrm>
            <a:off x="2422898" y="3041356"/>
            <a:ext cx="2667328" cy="20809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8" descr="SHweb8x3.gif (1618 bytes)"/>
          <p:cNvPicPr>
            <a:picLocks noChangeAspect="1" noChangeArrowheads="1"/>
          </p:cNvPicPr>
          <p:nvPr/>
        </p:nvPicPr>
        <p:blipFill>
          <a:blip r:embed="rId21" cstate="print">
            <a:extLst>
              <a:ext uri="{28A0092B-C50C-407E-A947-70E740481C1C}">
                <a14:useLocalDpi xmlns:a14="http://schemas.microsoft.com/office/drawing/2010/main"/>
              </a:ext>
            </a:extLst>
          </a:blip>
          <a:srcRect/>
          <a:stretch>
            <a:fillRect/>
          </a:stretch>
        </p:blipFill>
        <p:spPr bwMode="auto">
          <a:xfrm>
            <a:off x="3890237" y="3568678"/>
            <a:ext cx="1366686" cy="48228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2" descr="http://abcohvacr.com/wp-content/themes/abco/images/abco.gif"/>
          <p:cNvPicPr>
            <a:picLocks noChangeAspect="1" noChangeArrowheads="1"/>
          </p:cNvPicPr>
          <p:nvPr/>
        </p:nvPicPr>
        <p:blipFill>
          <a:blip r:embed="rId22">
            <a:extLst>
              <a:ext uri="{28A0092B-C50C-407E-A947-70E740481C1C}">
                <a14:useLocalDpi xmlns:a14="http://schemas.microsoft.com/office/drawing/2010/main"/>
              </a:ext>
            </a:extLst>
          </a:blip>
          <a:srcRect/>
          <a:stretch>
            <a:fillRect/>
          </a:stretch>
        </p:blipFill>
        <p:spPr bwMode="auto">
          <a:xfrm>
            <a:off x="5448499" y="3329259"/>
            <a:ext cx="1381733" cy="29584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https://www.johnstonesupply.com/storefront/template-resources/images/logo.gif"/>
          <p:cNvPicPr>
            <a:picLocks noChangeAspect="1" noChangeArrowheads="1"/>
          </p:cNvPicPr>
          <p:nvPr/>
        </p:nvPicPr>
        <p:blipFill>
          <a:blip r:embed="rId23">
            <a:extLst>
              <a:ext uri="{28A0092B-C50C-407E-A947-70E740481C1C}">
                <a14:useLocalDpi xmlns:a14="http://schemas.microsoft.com/office/drawing/2010/main"/>
              </a:ext>
            </a:extLst>
          </a:blip>
          <a:srcRect/>
          <a:stretch>
            <a:fillRect/>
          </a:stretch>
        </p:blipFill>
        <p:spPr bwMode="auto">
          <a:xfrm>
            <a:off x="5298064" y="3005682"/>
            <a:ext cx="1469770" cy="259129"/>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6" descr="https://www.friedrich.com/images/Friedrich-Logo.jpg"/>
          <p:cNvPicPr>
            <a:picLocks noChangeAspect="1" noChangeArrowheads="1"/>
          </p:cNvPicPr>
          <p:nvPr/>
        </p:nvPicPr>
        <p:blipFill>
          <a:blip r:embed="rId24" cstate="print">
            <a:extLst>
              <a:ext uri="{28A0092B-C50C-407E-A947-70E740481C1C}">
                <a14:useLocalDpi xmlns:a14="http://schemas.microsoft.com/office/drawing/2010/main"/>
              </a:ext>
            </a:extLst>
          </a:blip>
          <a:srcRect/>
          <a:stretch>
            <a:fillRect/>
          </a:stretch>
        </p:blipFill>
        <p:spPr bwMode="auto">
          <a:xfrm>
            <a:off x="6065613" y="1537050"/>
            <a:ext cx="1056825" cy="1874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General Plumbing Supply"/>
          <p:cNvPicPr>
            <a:picLocks noChangeAspect="1" noChangeArrowheads="1"/>
          </p:cNvPicPr>
          <p:nvPr/>
        </p:nvPicPr>
        <p:blipFill>
          <a:blip r:embed="rId25">
            <a:extLst>
              <a:ext uri="{28A0092B-C50C-407E-A947-70E740481C1C}">
                <a14:useLocalDpi xmlns:a14="http://schemas.microsoft.com/office/drawing/2010/main"/>
              </a:ext>
            </a:extLst>
          </a:blip>
          <a:srcRect/>
          <a:stretch>
            <a:fillRect/>
          </a:stretch>
        </p:blipFill>
        <p:spPr bwMode="auto">
          <a:xfrm>
            <a:off x="2663035" y="3655961"/>
            <a:ext cx="760993" cy="38541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18" descr="https://www.fastenal.com/static/images/logos/fastenal/fastenal-logo-blu.png"/>
          <p:cNvPicPr>
            <a:picLocks noChangeAspect="1" noChangeArrowheads="1"/>
          </p:cNvPicPr>
          <p:nvPr/>
        </p:nvPicPr>
        <p:blipFill>
          <a:blip r:embed="rId26" cstate="print">
            <a:extLst>
              <a:ext uri="{28A0092B-C50C-407E-A947-70E740481C1C}">
                <a14:useLocalDpi xmlns:a14="http://schemas.microsoft.com/office/drawing/2010/main"/>
              </a:ext>
            </a:extLst>
          </a:blip>
          <a:srcRect/>
          <a:stretch>
            <a:fillRect/>
          </a:stretch>
        </p:blipFill>
        <p:spPr bwMode="auto">
          <a:xfrm>
            <a:off x="2472535" y="3317028"/>
            <a:ext cx="1263670" cy="275386"/>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20" descr="Site logo"/>
          <p:cNvPicPr>
            <a:picLocks noChangeAspect="1" noChangeArrowheads="1"/>
          </p:cNvPicPr>
          <p:nvPr/>
        </p:nvPicPr>
        <p:blipFill>
          <a:blip r:embed="rId27" cstate="print">
            <a:extLst>
              <a:ext uri="{28A0092B-C50C-407E-A947-70E740481C1C}">
                <a14:useLocalDpi xmlns:a14="http://schemas.microsoft.com/office/drawing/2010/main"/>
              </a:ext>
            </a:extLst>
          </a:blip>
          <a:srcRect/>
          <a:stretch>
            <a:fillRect/>
          </a:stretch>
        </p:blipFill>
        <p:spPr bwMode="auto">
          <a:xfrm>
            <a:off x="4068095" y="3332010"/>
            <a:ext cx="929682" cy="308735"/>
          </a:xfrm>
          <a:prstGeom prst="rect">
            <a:avLst/>
          </a:prstGeom>
          <a:noFill/>
          <a:extLst>
            <a:ext uri="{909E8E84-426E-40DD-AFC4-6F175D3DCCD1}">
              <a14:hiddenFill xmlns:a14="http://schemas.microsoft.com/office/drawing/2010/main">
                <a:solidFill>
                  <a:srgbClr val="FFFFFF"/>
                </a:solidFill>
              </a14:hiddenFill>
            </a:ext>
          </a:extLst>
        </p:spPr>
      </p:pic>
      <p:sp>
        <p:nvSpPr>
          <p:cNvPr id="2055" name="AutoShape 22" descr="https://uk.robinair.com/sites/default/files/grainger_logo.png"/>
          <p:cNvSpPr>
            <a:spLocks noChangeAspect="1" noChangeArrowheads="1"/>
          </p:cNvSpPr>
          <p:nvPr/>
        </p:nvSpPr>
        <p:spPr bwMode="auto">
          <a:xfrm>
            <a:off x="9009919" y="3338443"/>
            <a:ext cx="52242" cy="5225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kern="0">
              <a:solidFill>
                <a:prstClr val="black"/>
              </a:solidFill>
            </a:endParaRPr>
          </a:p>
        </p:txBody>
      </p:sp>
      <p:pic>
        <p:nvPicPr>
          <p:cNvPr id="2057" name="Picture 24" descr="https://uk.robinair.com/sites/default/files/grainger_logo.png"/>
          <p:cNvPicPr>
            <a:picLocks noChangeAspect="1" noChangeArrowheads="1"/>
          </p:cNvPicPr>
          <p:nvPr/>
        </p:nvPicPr>
        <p:blipFill>
          <a:blip r:embed="rId28" cstate="print">
            <a:extLst>
              <a:ext uri="{28A0092B-C50C-407E-A947-70E740481C1C}">
                <a14:useLocalDpi xmlns:a14="http://schemas.microsoft.com/office/drawing/2010/main"/>
              </a:ext>
            </a:extLst>
          </a:blip>
          <a:srcRect/>
          <a:stretch>
            <a:fillRect/>
          </a:stretch>
        </p:blipFill>
        <p:spPr bwMode="auto">
          <a:xfrm>
            <a:off x="5448496" y="3731038"/>
            <a:ext cx="1273400" cy="282507"/>
          </a:xfrm>
          <a:prstGeom prst="rect">
            <a:avLst/>
          </a:prstGeom>
          <a:noFill/>
          <a:extLst>
            <a:ext uri="{909E8E84-426E-40DD-AFC4-6F175D3DCCD1}">
              <a14:hiddenFill xmlns:a14="http://schemas.microsoft.com/office/drawing/2010/main">
                <a:solidFill>
                  <a:srgbClr val="FFFFFF"/>
                </a:solidFill>
              </a14:hiddenFill>
            </a:ext>
          </a:extLst>
        </p:spPr>
      </p:pic>
      <p:pic>
        <p:nvPicPr>
          <p:cNvPr id="100" name="Picture 99"/>
          <p:cNvPicPr>
            <a:picLocks noChangeAspect="1"/>
          </p:cNvPicPr>
          <p:nvPr/>
        </p:nvPicPr>
        <p:blipFill>
          <a:blip r:embed="rId29" cstate="print">
            <a:extLst>
              <a:ext uri="{28A0092B-C50C-407E-A947-70E740481C1C}">
                <a14:useLocalDpi xmlns:a14="http://schemas.microsoft.com/office/drawing/2010/main"/>
              </a:ext>
            </a:extLst>
          </a:blip>
          <a:stretch>
            <a:fillRect/>
          </a:stretch>
        </p:blipFill>
        <p:spPr>
          <a:xfrm>
            <a:off x="2515335" y="5199018"/>
            <a:ext cx="990629" cy="401401"/>
          </a:xfrm>
          <a:prstGeom prst="rect">
            <a:avLst/>
          </a:prstGeom>
        </p:spPr>
      </p:pic>
      <p:pic>
        <p:nvPicPr>
          <p:cNvPr id="101" name="Picture 2" descr="http://www.meltonheating.com/wp-content/uploads/2015/09/Trane-Comfort-Specialist2-300x300.png"/>
          <p:cNvPicPr>
            <a:picLocks noChangeAspect="1" noChangeArrowheads="1"/>
          </p:cNvPicPr>
          <p:nvPr/>
        </p:nvPicPr>
        <p:blipFill>
          <a:blip r:embed="rId30" cstate="print">
            <a:extLst>
              <a:ext uri="{28A0092B-C50C-407E-A947-70E740481C1C}">
                <a14:useLocalDpi xmlns:a14="http://schemas.microsoft.com/office/drawing/2010/main"/>
              </a:ext>
            </a:extLst>
          </a:blip>
          <a:srcRect/>
          <a:stretch>
            <a:fillRect/>
          </a:stretch>
        </p:blipFill>
        <p:spPr bwMode="auto">
          <a:xfrm>
            <a:off x="3703052" y="5115237"/>
            <a:ext cx="555104" cy="555249"/>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4" descr="https://www.comfortzoneweiser.com/wp-content/uploads/2017/04/mitsubishi-diamond-contractor-logo-full.png"/>
          <p:cNvPicPr>
            <a:picLocks noChangeAspect="1" noChangeArrowheads="1"/>
          </p:cNvPicPr>
          <p:nvPr/>
        </p:nvPicPr>
        <p:blipFill>
          <a:blip r:embed="rId31" cstate="print">
            <a:extLst>
              <a:ext uri="{28A0092B-C50C-407E-A947-70E740481C1C}">
                <a14:useLocalDpi xmlns:a14="http://schemas.microsoft.com/office/drawing/2010/main"/>
              </a:ext>
            </a:extLst>
          </a:blip>
          <a:srcRect/>
          <a:stretch>
            <a:fillRect/>
          </a:stretch>
        </p:blipFill>
        <p:spPr bwMode="auto">
          <a:xfrm>
            <a:off x="2515335" y="4628256"/>
            <a:ext cx="1490697" cy="477147"/>
          </a:xfrm>
          <a:prstGeom prst="rect">
            <a:avLst/>
          </a:prstGeom>
          <a:noFill/>
          <a:extLst>
            <a:ext uri="{909E8E84-426E-40DD-AFC4-6F175D3DCCD1}">
              <a14:hiddenFill xmlns:a14="http://schemas.microsoft.com/office/drawing/2010/main">
                <a:solidFill>
                  <a:srgbClr val="FFFFFF"/>
                </a:solidFill>
              </a14:hiddenFill>
            </a:ext>
          </a:extLst>
        </p:spPr>
      </p:pic>
      <p:pic>
        <p:nvPicPr>
          <p:cNvPr id="103" name="Picture 6" descr="http://www.fujitsugeneral.com/us/resources/images/contractors/common/img-search-fgelite-logo.png"/>
          <p:cNvPicPr>
            <a:picLocks noChangeAspect="1" noChangeArrowheads="1"/>
          </p:cNvPicPr>
          <p:nvPr/>
        </p:nvPicPr>
        <p:blipFill>
          <a:blip r:embed="rId32" cstate="print">
            <a:extLst>
              <a:ext uri="{28A0092B-C50C-407E-A947-70E740481C1C}">
                <a14:useLocalDpi xmlns:a14="http://schemas.microsoft.com/office/drawing/2010/main"/>
              </a:ext>
            </a:extLst>
          </a:blip>
          <a:srcRect/>
          <a:stretch>
            <a:fillRect/>
          </a:stretch>
        </p:blipFill>
        <p:spPr bwMode="auto">
          <a:xfrm>
            <a:off x="3763610" y="4620022"/>
            <a:ext cx="1363225" cy="552057"/>
          </a:xfrm>
          <a:prstGeom prst="rect">
            <a:avLst/>
          </a:prstGeom>
          <a:noFill/>
          <a:extLst>
            <a:ext uri="{909E8E84-426E-40DD-AFC4-6F175D3DCCD1}">
              <a14:hiddenFill xmlns:a14="http://schemas.microsoft.com/office/drawing/2010/main">
                <a:solidFill>
                  <a:srgbClr val="FFFFFF"/>
                </a:solidFill>
              </a14:hiddenFill>
            </a:ext>
          </a:extLst>
        </p:spPr>
      </p:pic>
      <p:pic>
        <p:nvPicPr>
          <p:cNvPr id="104" name="Picture 8" descr="http://airqualitymechanical.com/files/2016/02/comfort_pro_logo_color_hr_png.png"/>
          <p:cNvPicPr>
            <a:picLocks noChangeAspect="1" noChangeArrowheads="1"/>
          </p:cNvPicPr>
          <p:nvPr/>
        </p:nvPicPr>
        <p:blipFill>
          <a:blip r:embed="rId33" cstate="print">
            <a:extLst>
              <a:ext uri="{28A0092B-C50C-407E-A947-70E740481C1C}">
                <a14:useLocalDpi xmlns:a14="http://schemas.microsoft.com/office/drawing/2010/main"/>
              </a:ext>
            </a:extLst>
          </a:blip>
          <a:srcRect/>
          <a:stretch>
            <a:fillRect/>
          </a:stretch>
        </p:blipFill>
        <p:spPr bwMode="auto">
          <a:xfrm>
            <a:off x="5039532" y="4582767"/>
            <a:ext cx="572903" cy="521175"/>
          </a:xfrm>
          <a:prstGeom prst="rect">
            <a:avLst/>
          </a:prstGeom>
          <a:noFill/>
          <a:extLst>
            <a:ext uri="{909E8E84-426E-40DD-AFC4-6F175D3DCCD1}">
              <a14:hiddenFill xmlns:a14="http://schemas.microsoft.com/office/drawing/2010/main">
                <a:solidFill>
                  <a:srgbClr val="FFFFFF"/>
                </a:solidFill>
              </a14:hiddenFill>
            </a:ext>
          </a:extLst>
        </p:spPr>
      </p:pic>
      <p:pic>
        <p:nvPicPr>
          <p:cNvPr id="105" name="Picture 10" descr="http://files.carrier.com/residential/en/us/contentimages/carrier-experts_factory-authorized-dealer_320x320.jpg"/>
          <p:cNvPicPr>
            <a:picLocks noChangeAspect="1" noChangeArrowheads="1"/>
          </p:cNvPicPr>
          <p:nvPr/>
        </p:nvPicPr>
        <p:blipFill>
          <a:blip r:embed="rId34" cstate="print">
            <a:extLst>
              <a:ext uri="{28A0092B-C50C-407E-A947-70E740481C1C}">
                <a14:useLocalDpi xmlns:a14="http://schemas.microsoft.com/office/drawing/2010/main"/>
              </a:ext>
            </a:extLst>
          </a:blip>
          <a:srcRect/>
          <a:stretch>
            <a:fillRect/>
          </a:stretch>
        </p:blipFill>
        <p:spPr bwMode="auto">
          <a:xfrm>
            <a:off x="4715954" y="5125921"/>
            <a:ext cx="523562" cy="471329"/>
          </a:xfrm>
          <a:prstGeom prst="rect">
            <a:avLst/>
          </a:prstGeom>
          <a:noFill/>
          <a:extLst>
            <a:ext uri="{909E8E84-426E-40DD-AFC4-6F175D3DCCD1}">
              <a14:hiddenFill xmlns:a14="http://schemas.microsoft.com/office/drawing/2010/main">
                <a:solidFill>
                  <a:srgbClr val="FFFFFF"/>
                </a:solidFill>
              </a14:hiddenFill>
            </a:ext>
          </a:extLst>
        </p:spPr>
      </p:pic>
      <p:pic>
        <p:nvPicPr>
          <p:cNvPr id="106" name="Picture 14" descr="http://www.rpoustinc.com/wp-content/uploads/2016/04/lennox.gif"/>
          <p:cNvPicPr>
            <a:picLocks noChangeAspect="1" noChangeArrowheads="1"/>
          </p:cNvPicPr>
          <p:nvPr/>
        </p:nvPicPr>
        <p:blipFill>
          <a:blip r:embed="rId35" cstate="print">
            <a:extLst>
              <a:ext uri="{28A0092B-C50C-407E-A947-70E740481C1C}">
                <a14:useLocalDpi xmlns:a14="http://schemas.microsoft.com/office/drawing/2010/main"/>
              </a:ext>
            </a:extLst>
          </a:blip>
          <a:srcRect/>
          <a:stretch>
            <a:fillRect/>
          </a:stretch>
        </p:blipFill>
        <p:spPr bwMode="auto">
          <a:xfrm>
            <a:off x="5647555" y="5197637"/>
            <a:ext cx="1371243" cy="370939"/>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106"/>
          <p:cNvPicPr>
            <a:picLocks noChangeAspect="1"/>
          </p:cNvPicPr>
          <p:nvPr/>
        </p:nvPicPr>
        <p:blipFill>
          <a:blip r:embed="rId36" cstate="print">
            <a:extLst>
              <a:ext uri="{28A0092B-C50C-407E-A947-70E740481C1C}">
                <a14:useLocalDpi xmlns:a14="http://schemas.microsoft.com/office/drawing/2010/main"/>
              </a:ext>
            </a:extLst>
          </a:blip>
          <a:stretch>
            <a:fillRect/>
          </a:stretch>
        </p:blipFill>
        <p:spPr>
          <a:xfrm>
            <a:off x="5826001" y="4628256"/>
            <a:ext cx="1216331" cy="485015"/>
          </a:xfrm>
          <a:prstGeom prst="rect">
            <a:avLst/>
          </a:prstGeom>
        </p:spPr>
      </p:pic>
    </p:spTree>
    <p:extLst>
      <p:ext uri="{BB962C8B-B14F-4D97-AF65-F5344CB8AC3E}">
        <p14:creationId xmlns:p14="http://schemas.microsoft.com/office/powerpoint/2010/main" val="56756671"/>
      </p:ext>
    </p:extLst>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Industry Supply Chain </a:t>
            </a:r>
            <a:r>
              <a:rPr lang="en-US" dirty="0"/>
              <a:t>| Contractor Training and Certification</a:t>
            </a:r>
          </a:p>
        </p:txBody>
      </p:sp>
      <p:sp>
        <p:nvSpPr>
          <p:cNvPr id="4" name="TextBox 3"/>
          <p:cNvSpPr txBox="1"/>
          <p:nvPr/>
        </p:nvSpPr>
        <p:spPr>
          <a:xfrm>
            <a:off x="3753265" y="6016269"/>
            <a:ext cx="4113728" cy="738664"/>
          </a:xfrm>
          <a:prstGeom prst="rect">
            <a:avLst/>
          </a:prstGeom>
          <a:noFill/>
        </p:spPr>
        <p:txBody>
          <a:bodyPr wrap="square" rtlCol="0">
            <a:spAutoFit/>
          </a:bodyPr>
          <a:lstStyle/>
          <a:p>
            <a:r>
              <a:rPr lang="en-US" sz="1050" b="1" kern="0" dirty="0">
                <a:solidFill>
                  <a:srgbClr val="1F497D"/>
                </a:solidFill>
              </a:rPr>
              <a:t>Source: </a:t>
            </a:r>
            <a:r>
              <a:rPr lang="en-US" sz="1050" kern="0" dirty="0">
                <a:solidFill>
                  <a:prstClr val="black">
                    <a:lumMod val="50000"/>
                    <a:lumOff val="50000"/>
                  </a:prstClr>
                </a:solidFill>
              </a:rPr>
              <a:t>Murray, C. and Steiner, J. (2015). NYSERDA Residential Statewide Baseline Study – Volume 3: HVAC Market Assessment; 2013 American Housing Survey: Heating, Air Conditioning, and Appliances (NY AHS area)</a:t>
            </a:r>
            <a:endParaRPr lang="en-US" sz="1050" b="1" kern="0" dirty="0">
              <a:solidFill>
                <a:srgbClr val="1F497D"/>
              </a:solidFill>
            </a:endParaRPr>
          </a:p>
        </p:txBody>
      </p:sp>
      <p:sp>
        <p:nvSpPr>
          <p:cNvPr id="6" name="Content Placeholder 2"/>
          <p:cNvSpPr>
            <a:spLocks noGrp="1"/>
          </p:cNvSpPr>
          <p:nvPr>
            <p:ph idx="1"/>
          </p:nvPr>
        </p:nvSpPr>
        <p:spPr>
          <a:xfrm>
            <a:off x="654561" y="1219201"/>
            <a:ext cx="7574484" cy="4572000"/>
          </a:xfrm>
        </p:spPr>
        <p:txBody>
          <a:bodyPr>
            <a:normAutofit fontScale="77500" lnSpcReduction="20000"/>
          </a:bodyPr>
          <a:lstStyle/>
          <a:p>
            <a:pPr>
              <a:lnSpc>
                <a:spcPct val="120000"/>
              </a:lnSpc>
              <a:spcBef>
                <a:spcPts val="0"/>
              </a:spcBef>
            </a:pPr>
            <a:r>
              <a:rPr lang="en-US" dirty="0"/>
              <a:t>Manufacturer accreditation is common throughout the heat pump industry, with requirements and benefits varying based on the manufacturer</a:t>
            </a:r>
          </a:p>
          <a:p>
            <a:pPr lvl="1">
              <a:lnSpc>
                <a:spcPct val="120000"/>
              </a:lnSpc>
              <a:spcBef>
                <a:spcPts val="0"/>
              </a:spcBef>
            </a:pPr>
            <a:r>
              <a:rPr lang="en-US" dirty="0"/>
              <a:t>Installers typically become accredited through participating in manufacturer trainings or third-party certifications, brand loyalty and marketing support, sales volume, customer services reviews/referral rate, and/or distributor. nomination</a:t>
            </a:r>
          </a:p>
          <a:p>
            <a:pPr lvl="1">
              <a:lnSpc>
                <a:spcPct val="120000"/>
              </a:lnSpc>
              <a:spcBef>
                <a:spcPts val="0"/>
              </a:spcBef>
            </a:pPr>
            <a:r>
              <a:rPr lang="en-US" dirty="0"/>
              <a:t>These installers typically receive a range of benefits, which may include: extended warranty, prominent placement on manufacturer website, literature &amp; branding materials, access to marketing co-op funding, and/or financing discounts.</a:t>
            </a:r>
          </a:p>
          <a:p>
            <a:pPr lvl="1">
              <a:lnSpc>
                <a:spcPct val="120000"/>
              </a:lnSpc>
              <a:spcBef>
                <a:spcPts val="0"/>
              </a:spcBef>
            </a:pPr>
            <a:r>
              <a:rPr lang="en-US" dirty="0"/>
              <a:t>According to some manufacturers, these trainings tend to focus on sales, installation, and servicing. However, many contractor (e.g. optimization of performance with existing system) and customer operation best practices are not covered to the same extent.</a:t>
            </a:r>
          </a:p>
          <a:p>
            <a:pPr>
              <a:lnSpc>
                <a:spcPct val="120000"/>
              </a:lnSpc>
              <a:spcBef>
                <a:spcPts val="0"/>
              </a:spcBef>
            </a:pPr>
            <a:r>
              <a:rPr lang="en-US" dirty="0"/>
              <a:t>Certifications also exist through various third-party organizations, including: North American Technician Excellence (NATE), Building Performance Institute (BPI), and the U.S. EPA (Section 608 Technician Certification).</a:t>
            </a:r>
          </a:p>
        </p:txBody>
      </p:sp>
      <p:sp>
        <p:nvSpPr>
          <p:cNvPr id="3" name="Rectangle: Rounded Corners 2"/>
          <p:cNvSpPr/>
          <p:nvPr/>
        </p:nvSpPr>
        <p:spPr>
          <a:xfrm>
            <a:off x="8304119" y="1182282"/>
            <a:ext cx="3504287" cy="2475321"/>
          </a:xfrm>
          <a:prstGeom prst="roundRect">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533768" y="1425023"/>
            <a:ext cx="990629" cy="401401"/>
          </a:xfrm>
          <a:prstGeom prst="rect">
            <a:avLst/>
          </a:prstGeom>
        </p:spPr>
      </p:pic>
      <p:pic>
        <p:nvPicPr>
          <p:cNvPr id="1026" name="Picture 2" descr="http://www.meltonheating.com/wp-content/uploads/2015/09/Trane-Comfort-Specialist2-300x300.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9749796" y="1216144"/>
            <a:ext cx="818937" cy="8191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comfortzoneweiser.com/wp-content/uploads/2017/04/mitsubishi-diamond-contractor-logo-full.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521391" y="1924891"/>
            <a:ext cx="1891763" cy="60552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fujitsugeneral.com/us/resources/images/contractors/common/img-search-fgelite-logo.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0362732" y="1311743"/>
            <a:ext cx="1514081" cy="61314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airqualitymechanical.com/files/2016/02/comfort_pro_logo_color_hr_png.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0977816" y="2791769"/>
            <a:ext cx="616450" cy="56079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files.carrier.com/residential/en/us/contentimages/carrier-experts_factory-authorized-dealer_320x320.jp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8582386" y="2645723"/>
            <a:ext cx="824705" cy="742428"/>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www.rpoustinc.com/wp-content/uploads/2016/04/lennox.gif"/>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9513899" y="2881255"/>
            <a:ext cx="1371243" cy="37093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10476496" y="2008790"/>
            <a:ext cx="1216331" cy="485015"/>
          </a:xfrm>
          <a:prstGeom prst="rect">
            <a:avLst/>
          </a:prstGeom>
        </p:spPr>
      </p:pic>
      <p:pic>
        <p:nvPicPr>
          <p:cNvPr id="10" name="Picture 9"/>
          <p:cNvPicPr>
            <a:picLocks noChangeAspect="1"/>
          </p:cNvPicPr>
          <p:nvPr/>
        </p:nvPicPr>
        <p:blipFill>
          <a:blip r:embed="rId11"/>
          <a:stretch>
            <a:fillRect/>
          </a:stretch>
        </p:blipFill>
        <p:spPr>
          <a:xfrm>
            <a:off x="10653106" y="4254250"/>
            <a:ext cx="975330" cy="940742"/>
          </a:xfrm>
          <a:prstGeom prst="rect">
            <a:avLst/>
          </a:prstGeom>
        </p:spPr>
      </p:pic>
      <p:sp>
        <p:nvSpPr>
          <p:cNvPr id="17" name="Rectangle: Rounded Corners 16"/>
          <p:cNvSpPr/>
          <p:nvPr/>
        </p:nvSpPr>
        <p:spPr>
          <a:xfrm>
            <a:off x="8305226" y="3955566"/>
            <a:ext cx="3504287" cy="1530837"/>
          </a:xfrm>
          <a:prstGeom prst="roundRect">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kern="0">
              <a:solidFill>
                <a:prstClr val="white"/>
              </a:solidFill>
            </a:endParaRPr>
          </a:p>
        </p:txBody>
      </p:sp>
      <p:pic>
        <p:nvPicPr>
          <p:cNvPr id="1040" name="Picture 16" descr="http://refrigeranthq.com/wp-content/uploads/2016/12/Nate-Certification.gif"/>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521792" y="4309987"/>
            <a:ext cx="873324" cy="867726"/>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http://www.bpi.org/sites/default/files/BPI%20Seal%20SM%20RGB%20-%20Transparent%20Background_e_1.png"/>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9537302" y="4210736"/>
            <a:ext cx="1038725" cy="10358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1885950"/>
      </p:ext>
    </p:extLst>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2703104" y="1150620"/>
          <a:ext cx="7819700" cy="548640"/>
        </p:xfrm>
        <a:graphic>
          <a:graphicData uri="http://schemas.openxmlformats.org/drawingml/2006/table">
            <a:tbl>
              <a:tblPr firstRow="1" bandRow="1">
                <a:tableStyleId>{7DF18680-E054-41AD-8BC1-D1AEF772440D}</a:tableStyleId>
              </a:tblPr>
              <a:tblGrid>
                <a:gridCol w="1954925">
                  <a:extLst>
                    <a:ext uri="{9D8B030D-6E8A-4147-A177-3AD203B41FA5}">
                      <a16:colId xmlns:a16="http://schemas.microsoft.com/office/drawing/2014/main" xmlns="" val="20000"/>
                    </a:ext>
                  </a:extLst>
                </a:gridCol>
                <a:gridCol w="1954925">
                  <a:extLst>
                    <a:ext uri="{9D8B030D-6E8A-4147-A177-3AD203B41FA5}">
                      <a16:colId xmlns:a16="http://schemas.microsoft.com/office/drawing/2014/main" xmlns="" val="20001"/>
                    </a:ext>
                  </a:extLst>
                </a:gridCol>
                <a:gridCol w="1954925">
                  <a:extLst>
                    <a:ext uri="{9D8B030D-6E8A-4147-A177-3AD203B41FA5}">
                      <a16:colId xmlns:a16="http://schemas.microsoft.com/office/drawing/2014/main" xmlns="" val="20002"/>
                    </a:ext>
                  </a:extLst>
                </a:gridCol>
                <a:gridCol w="1954925">
                  <a:extLst>
                    <a:ext uri="{9D8B030D-6E8A-4147-A177-3AD203B41FA5}">
                      <a16:colId xmlns:a16="http://schemas.microsoft.com/office/drawing/2014/main" xmlns="" val="20003"/>
                    </a:ext>
                  </a:extLst>
                </a:gridCol>
              </a:tblGrid>
              <a:tr h="120425">
                <a:tc>
                  <a:txBody>
                    <a:bodyPr/>
                    <a:lstStyle/>
                    <a:p>
                      <a:pPr algn="ctr"/>
                      <a:r>
                        <a:rPr lang="en-US" sz="1200" dirty="0"/>
                        <a:t>Mitsubishi</a:t>
                      </a:r>
                    </a:p>
                  </a:txBody>
                  <a:tcPr/>
                </a:tc>
                <a:tc>
                  <a:txBody>
                    <a:bodyPr/>
                    <a:lstStyle/>
                    <a:p>
                      <a:pPr algn="ctr"/>
                      <a:r>
                        <a:rPr lang="en-US" sz="1200" dirty="0"/>
                        <a:t>Fujitsu</a:t>
                      </a:r>
                    </a:p>
                  </a:txBody>
                  <a:tcPr/>
                </a:tc>
                <a:tc>
                  <a:txBody>
                    <a:bodyPr/>
                    <a:lstStyle/>
                    <a:p>
                      <a:pPr algn="ctr"/>
                      <a:r>
                        <a:rPr lang="en-US" sz="1200" dirty="0"/>
                        <a:t>Daikin</a:t>
                      </a:r>
                    </a:p>
                  </a:txBody>
                  <a:tcPr/>
                </a:tc>
                <a:tc>
                  <a:txBody>
                    <a:bodyPr/>
                    <a:lstStyle/>
                    <a:p>
                      <a:pPr algn="ctr"/>
                      <a:r>
                        <a:rPr lang="en-US" sz="1200" dirty="0"/>
                        <a:t>LG </a:t>
                      </a:r>
                    </a:p>
                  </a:txBody>
                  <a:tcPr/>
                </a:tc>
                <a:extLst>
                  <a:ext uri="{0D108BD9-81ED-4DB2-BD59-A6C34878D82A}">
                    <a16:rowId xmlns:a16="http://schemas.microsoft.com/office/drawing/2014/main" xmlns="" val="10000"/>
                  </a:ext>
                </a:extLst>
              </a:tr>
              <a:tr h="120425">
                <a:tc>
                  <a:txBody>
                    <a:bodyPr/>
                    <a:lstStyle/>
                    <a:p>
                      <a:pPr algn="ctr"/>
                      <a:r>
                        <a:rPr lang="en-US" sz="1200" b="1" dirty="0"/>
                        <a:t>Diamond Dealer</a:t>
                      </a:r>
                    </a:p>
                  </a:txBody>
                  <a:tcPr/>
                </a:tc>
                <a:tc>
                  <a:txBody>
                    <a:bodyPr/>
                    <a:lstStyle/>
                    <a:p>
                      <a:pPr algn="ctr"/>
                      <a:r>
                        <a:rPr lang="en-US" sz="1200" b="1" dirty="0"/>
                        <a:t>Elite</a:t>
                      </a:r>
                    </a:p>
                  </a:txBody>
                  <a:tcPr/>
                </a:tc>
                <a:tc>
                  <a:txBody>
                    <a:bodyPr/>
                    <a:lstStyle/>
                    <a:p>
                      <a:pPr algn="ctr"/>
                      <a:r>
                        <a:rPr lang="en-US" sz="1200" b="1" dirty="0"/>
                        <a:t>Comfort</a:t>
                      </a:r>
                      <a:r>
                        <a:rPr lang="en-US" sz="1200" b="1" baseline="0" dirty="0"/>
                        <a:t> Pro</a:t>
                      </a:r>
                      <a:endParaRPr lang="en-US" sz="1200" b="1" dirty="0"/>
                    </a:p>
                  </a:txBody>
                  <a:tcPr/>
                </a:tc>
                <a:tc>
                  <a:txBody>
                    <a:bodyPr/>
                    <a:lstStyle/>
                    <a:p>
                      <a:pPr algn="ctr"/>
                      <a:r>
                        <a:rPr lang="en-US" sz="1200" b="1" dirty="0"/>
                        <a:t>Excellence</a:t>
                      </a:r>
                      <a:r>
                        <a:rPr lang="en-US" sz="1200" b="1" baseline="0" dirty="0"/>
                        <a:t> Program</a:t>
                      </a:r>
                      <a:endParaRPr lang="en-US" sz="1200" b="1" dirty="0"/>
                    </a:p>
                  </a:txBody>
                  <a:tcPr/>
                </a:tc>
                <a:extLst>
                  <a:ext uri="{0D108BD9-81ED-4DB2-BD59-A6C34878D82A}">
                    <a16:rowId xmlns:a16="http://schemas.microsoft.com/office/drawing/2014/main" xmlns="" val="10001"/>
                  </a:ext>
                </a:extLst>
              </a:tr>
            </a:tbl>
          </a:graphicData>
        </a:graphic>
      </p:graphicFrame>
      <p:graphicFrame>
        <p:nvGraphicFramePr>
          <p:cNvPr id="5" name="Table 4"/>
          <p:cNvGraphicFramePr>
            <a:graphicFrameLocks noGrp="1"/>
          </p:cNvGraphicFramePr>
          <p:nvPr>
            <p:extLst/>
          </p:nvPr>
        </p:nvGraphicFramePr>
        <p:xfrm>
          <a:off x="762001" y="1699260"/>
          <a:ext cx="9753600" cy="1767840"/>
        </p:xfrm>
        <a:graphic>
          <a:graphicData uri="http://schemas.openxmlformats.org/drawingml/2006/table">
            <a:tbl>
              <a:tblPr firstRow="1" bandRow="1">
                <a:tableStyleId>{22838BEF-8BB2-4498-84A7-C5851F593DF1}</a:tableStyleId>
              </a:tblPr>
              <a:tblGrid>
                <a:gridCol w="457648">
                  <a:extLst>
                    <a:ext uri="{9D8B030D-6E8A-4147-A177-3AD203B41FA5}">
                      <a16:colId xmlns:a16="http://schemas.microsoft.com/office/drawing/2014/main" xmlns="" val="20000"/>
                    </a:ext>
                  </a:extLst>
                </a:gridCol>
                <a:gridCol w="1493072">
                  <a:extLst>
                    <a:ext uri="{9D8B030D-6E8A-4147-A177-3AD203B41FA5}">
                      <a16:colId xmlns:a16="http://schemas.microsoft.com/office/drawing/2014/main" xmlns="" val="20001"/>
                    </a:ext>
                  </a:extLst>
                </a:gridCol>
                <a:gridCol w="1950720">
                  <a:extLst>
                    <a:ext uri="{9D8B030D-6E8A-4147-A177-3AD203B41FA5}">
                      <a16:colId xmlns:a16="http://schemas.microsoft.com/office/drawing/2014/main" xmlns="" val="20002"/>
                    </a:ext>
                  </a:extLst>
                </a:gridCol>
                <a:gridCol w="1950720">
                  <a:extLst>
                    <a:ext uri="{9D8B030D-6E8A-4147-A177-3AD203B41FA5}">
                      <a16:colId xmlns:a16="http://schemas.microsoft.com/office/drawing/2014/main" xmlns="" val="20003"/>
                    </a:ext>
                  </a:extLst>
                </a:gridCol>
                <a:gridCol w="1950720">
                  <a:extLst>
                    <a:ext uri="{9D8B030D-6E8A-4147-A177-3AD203B41FA5}">
                      <a16:colId xmlns:a16="http://schemas.microsoft.com/office/drawing/2014/main" xmlns="" val="20004"/>
                    </a:ext>
                  </a:extLst>
                </a:gridCol>
                <a:gridCol w="1950720">
                  <a:extLst>
                    <a:ext uri="{9D8B030D-6E8A-4147-A177-3AD203B41FA5}">
                      <a16:colId xmlns:a16="http://schemas.microsoft.com/office/drawing/2014/main" xmlns="" val="20005"/>
                    </a:ext>
                  </a:extLst>
                </a:gridCol>
              </a:tblGrid>
              <a:tr h="168688">
                <a:tc row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t>Requirements</a:t>
                      </a:r>
                    </a:p>
                  </a:txBody>
                  <a:tcPr vert="vert27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Nominated by a Distributor</a:t>
                      </a:r>
                    </a:p>
                  </a:txBody>
                  <a:tcPr/>
                </a:tc>
                <a:tc>
                  <a:txBody>
                    <a:bodyPr/>
                    <a:lstStyle/>
                    <a:p>
                      <a:pPr algn="ctr"/>
                      <a:r>
                        <a:rPr lang="en-US" sz="1050" b="0" dirty="0"/>
                        <a:t>Yes</a:t>
                      </a:r>
                    </a:p>
                  </a:txBody>
                  <a:tcPr/>
                </a:tc>
                <a:tc>
                  <a:txBody>
                    <a:bodyPr/>
                    <a:lstStyle/>
                    <a:p>
                      <a:pPr algn="ctr"/>
                      <a:r>
                        <a:rPr lang="en-US" sz="1050" b="0" dirty="0"/>
                        <a:t>No</a:t>
                      </a:r>
                    </a:p>
                  </a:txBody>
                  <a:tcPr/>
                </a:tc>
                <a:tc>
                  <a:txBody>
                    <a:bodyPr/>
                    <a:lstStyle/>
                    <a:p>
                      <a:pPr algn="ctr"/>
                      <a:endParaRPr lang="en-US" sz="1050" b="0" dirty="0"/>
                    </a:p>
                  </a:txBody>
                  <a:tcPr/>
                </a:tc>
                <a:tc>
                  <a:txBody>
                    <a:bodyPr/>
                    <a:lstStyle/>
                    <a:p>
                      <a:pPr algn="ctr"/>
                      <a:r>
                        <a:rPr lang="en-US" sz="1050" b="0" dirty="0"/>
                        <a:t>Yes</a:t>
                      </a:r>
                    </a:p>
                  </a:txBody>
                  <a:tcPr/>
                </a:tc>
                <a:extLst>
                  <a:ext uri="{0D108BD9-81ED-4DB2-BD59-A6C34878D82A}">
                    <a16:rowId xmlns:a16="http://schemas.microsoft.com/office/drawing/2014/main" xmlns="" val="10000"/>
                  </a:ext>
                </a:extLst>
              </a:tr>
              <a:tr h="168688">
                <a:tc vMerge="1">
                  <a:txBody>
                    <a:bodyPr/>
                    <a:lstStyle/>
                    <a:p>
                      <a:endParaRPr lang="en-US" dirty="0"/>
                    </a:p>
                  </a:txBody>
                  <a:tcPr/>
                </a:tc>
                <a:tc>
                  <a:txBody>
                    <a:bodyPr/>
                    <a:lstStyle/>
                    <a:p>
                      <a:r>
                        <a:rPr lang="en-US" sz="1100" b="1" dirty="0"/>
                        <a:t>Sign code of conduct</a:t>
                      </a:r>
                    </a:p>
                  </a:txBody>
                  <a:tcPr/>
                </a:tc>
                <a:tc>
                  <a:txBody>
                    <a:bodyPr/>
                    <a:lstStyle/>
                    <a:p>
                      <a:pPr algn="ctr"/>
                      <a:r>
                        <a:rPr lang="en-US" sz="1050" dirty="0"/>
                        <a:t>Yes</a:t>
                      </a:r>
                    </a:p>
                  </a:txBody>
                  <a:tcPr/>
                </a:tc>
                <a:tc>
                  <a:txBody>
                    <a:bodyPr/>
                    <a:lstStyle/>
                    <a:p>
                      <a:pPr algn="ctr"/>
                      <a:r>
                        <a:rPr lang="en-US" sz="1050" dirty="0"/>
                        <a:t>Yes</a:t>
                      </a:r>
                    </a:p>
                  </a:txBody>
                  <a:tcPr/>
                </a:tc>
                <a:tc>
                  <a:txBody>
                    <a:bodyPr/>
                    <a:lstStyle/>
                    <a:p>
                      <a:pPr algn="ctr"/>
                      <a:endParaRPr lang="en-US" sz="1050"/>
                    </a:p>
                  </a:txBody>
                  <a:tcPr/>
                </a:tc>
                <a:tc>
                  <a:txBody>
                    <a:bodyPr/>
                    <a:lstStyle/>
                    <a:p>
                      <a:pPr algn="ctr"/>
                      <a:endParaRPr lang="en-US" sz="1050" dirty="0"/>
                    </a:p>
                  </a:txBody>
                  <a:tcPr/>
                </a:tc>
                <a:extLst>
                  <a:ext uri="{0D108BD9-81ED-4DB2-BD59-A6C34878D82A}">
                    <a16:rowId xmlns:a16="http://schemas.microsoft.com/office/drawing/2014/main" xmlns="" val="10001"/>
                  </a:ext>
                </a:extLst>
              </a:tr>
              <a:tr h="168688">
                <a:tc vMerge="1">
                  <a:txBody>
                    <a:bodyPr/>
                    <a:lstStyle/>
                    <a:p>
                      <a:endParaRPr lang="en-US"/>
                    </a:p>
                  </a:txBody>
                  <a:tcPr/>
                </a:tc>
                <a:tc>
                  <a:txBody>
                    <a:bodyPr/>
                    <a:lstStyle/>
                    <a:p>
                      <a:r>
                        <a:rPr lang="en-US" sz="1100" b="1" dirty="0"/>
                        <a:t>Complete coursework</a:t>
                      </a:r>
                    </a:p>
                  </a:txBody>
                  <a:tcPr/>
                </a:tc>
                <a:tc>
                  <a:txBody>
                    <a:bodyPr/>
                    <a:lstStyle/>
                    <a:p>
                      <a:pPr algn="ctr"/>
                      <a:r>
                        <a:rPr lang="en-US" sz="1050" dirty="0"/>
                        <a:t>Two day M&amp;P service course</a:t>
                      </a:r>
                    </a:p>
                  </a:txBody>
                  <a:tcPr/>
                </a:tc>
                <a:tc>
                  <a:txBody>
                    <a:bodyPr/>
                    <a:lstStyle/>
                    <a:p>
                      <a:pPr algn="ctr"/>
                      <a:r>
                        <a:rPr lang="en-US" sz="1050" dirty="0"/>
                        <a:t>Multiple in-person courses (20+</a:t>
                      </a:r>
                      <a:r>
                        <a:rPr lang="en-US" sz="1050" baseline="0" dirty="0"/>
                        <a:t> points)</a:t>
                      </a:r>
                      <a:endParaRPr lang="en-US" sz="1050" dirty="0"/>
                    </a:p>
                  </a:txBody>
                  <a:tcPr/>
                </a:tc>
                <a:tc>
                  <a:txBody>
                    <a:bodyPr/>
                    <a:lstStyle/>
                    <a:p>
                      <a:pPr algn="ctr"/>
                      <a:r>
                        <a:rPr lang="en-US" sz="1050" dirty="0"/>
                        <a:t>Mandatory continuing education coursework</a:t>
                      </a:r>
                    </a:p>
                  </a:txBody>
                  <a:tcPr/>
                </a:tc>
                <a:tc>
                  <a:txBody>
                    <a:bodyPr/>
                    <a:lstStyle/>
                    <a:p>
                      <a:pPr algn="ctr"/>
                      <a:r>
                        <a:rPr lang="en-US" sz="1050" dirty="0"/>
                        <a:t>Complete series of online </a:t>
                      </a:r>
                      <a:r>
                        <a:rPr lang="en-US" sz="1050" baseline="0" dirty="0"/>
                        <a:t>courses plus full day training</a:t>
                      </a:r>
                      <a:endParaRPr lang="en-US" sz="1050" dirty="0"/>
                    </a:p>
                  </a:txBody>
                  <a:tcPr/>
                </a:tc>
                <a:extLst>
                  <a:ext uri="{0D108BD9-81ED-4DB2-BD59-A6C34878D82A}">
                    <a16:rowId xmlns:a16="http://schemas.microsoft.com/office/drawing/2014/main" xmlns="" val="10002"/>
                  </a:ext>
                </a:extLst>
              </a:tr>
              <a:tr h="168688">
                <a:tc vMerge="1">
                  <a:txBody>
                    <a:bodyPr/>
                    <a:lstStyle/>
                    <a:p>
                      <a:endParaRPr lang="en-US"/>
                    </a:p>
                  </a:txBody>
                  <a:tcPr/>
                </a:tc>
                <a:tc>
                  <a:txBody>
                    <a:bodyPr/>
                    <a:lstStyle/>
                    <a:p>
                      <a:r>
                        <a:rPr lang="en-US" sz="1100" b="1" dirty="0"/>
                        <a:t>Ease of Contact</a:t>
                      </a:r>
                    </a:p>
                  </a:txBody>
                  <a:tcPr/>
                </a:tc>
                <a:tc>
                  <a:txBody>
                    <a:bodyPr/>
                    <a:lstStyle/>
                    <a:p>
                      <a:pPr algn="ctr"/>
                      <a:r>
                        <a:rPr lang="en-US" sz="1050" dirty="0"/>
                        <a:t>Brick</a:t>
                      </a:r>
                      <a:r>
                        <a:rPr lang="en-US" sz="1050" baseline="0" dirty="0"/>
                        <a:t> and mortar location</a:t>
                      </a:r>
                      <a:endParaRPr lang="en-US" sz="1050" dirty="0"/>
                    </a:p>
                  </a:txBody>
                  <a:tcPr/>
                </a:tc>
                <a:tc>
                  <a:txBody>
                    <a:bodyPr/>
                    <a:lstStyle/>
                    <a:p>
                      <a:pPr algn="ctr"/>
                      <a:r>
                        <a:rPr lang="en-US" sz="1050" dirty="0"/>
                        <a:t>Maintain Fujitsu</a:t>
                      </a:r>
                      <a:r>
                        <a:rPr lang="en-US" sz="1050" baseline="0" dirty="0"/>
                        <a:t> website listing</a:t>
                      </a:r>
                      <a:endParaRPr lang="en-US" sz="1050" dirty="0"/>
                    </a:p>
                  </a:txBody>
                  <a:tcPr/>
                </a:tc>
                <a:tc>
                  <a:txBody>
                    <a:bodyPr/>
                    <a:lstStyle/>
                    <a:p>
                      <a:pPr algn="ctr"/>
                      <a:endParaRPr lang="en-US" sz="1050" dirty="0"/>
                    </a:p>
                  </a:txBody>
                  <a:tcPr/>
                </a:tc>
                <a:tc>
                  <a:txBody>
                    <a:bodyPr/>
                    <a:lstStyle/>
                    <a:p>
                      <a:pPr algn="ctr"/>
                      <a:endParaRPr lang="en-US" sz="1050" dirty="0"/>
                    </a:p>
                  </a:txBody>
                  <a:tcPr/>
                </a:tc>
                <a:extLst>
                  <a:ext uri="{0D108BD9-81ED-4DB2-BD59-A6C34878D82A}">
                    <a16:rowId xmlns:a16="http://schemas.microsoft.com/office/drawing/2014/main" xmlns="" val="10003"/>
                  </a:ext>
                </a:extLst>
              </a:tr>
              <a:tr h="168688">
                <a:tc vMerge="1">
                  <a:txBody>
                    <a:bodyPr/>
                    <a:lstStyle/>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Other requirements</a:t>
                      </a:r>
                    </a:p>
                  </a:txBody>
                  <a:tcPr/>
                </a:tc>
                <a:tc>
                  <a:txBody>
                    <a:bodyPr/>
                    <a:lstStyle/>
                    <a:p>
                      <a:pPr algn="ctr"/>
                      <a:r>
                        <a:rPr lang="en-US" sz="1050" baseline="0" dirty="0"/>
                        <a:t>Sell 20+ systems annually (100 for Elite)</a:t>
                      </a:r>
                      <a:endParaRPr lang="en-US" sz="1050" dirty="0"/>
                    </a:p>
                  </a:txBody>
                  <a:tcPr/>
                </a:tc>
                <a:tc>
                  <a:txBody>
                    <a:bodyPr/>
                    <a:lstStyle/>
                    <a:p>
                      <a:pPr algn="ctr"/>
                      <a:r>
                        <a:rPr lang="en-US" sz="1050" dirty="0"/>
                        <a:t>Meet state and local licensing requirements</a:t>
                      </a:r>
                    </a:p>
                  </a:txBody>
                  <a:tcPr/>
                </a:tc>
                <a:tc>
                  <a:txBody>
                    <a:bodyPr/>
                    <a:lstStyle/>
                    <a:p>
                      <a:pPr algn="ctr"/>
                      <a:r>
                        <a:rPr lang="en-US" sz="1050" dirty="0"/>
                        <a:t>High Better Business Bureau</a:t>
                      </a:r>
                      <a:r>
                        <a:rPr lang="en-US" sz="1050" baseline="0" dirty="0"/>
                        <a:t> rating</a:t>
                      </a:r>
                      <a:endParaRPr lang="en-US" sz="1050" dirty="0"/>
                    </a:p>
                  </a:txBody>
                  <a:tcPr/>
                </a:tc>
                <a:tc>
                  <a:txBody>
                    <a:bodyPr/>
                    <a:lstStyle/>
                    <a:p>
                      <a:pPr algn="ctr"/>
                      <a:r>
                        <a:rPr lang="en-US" sz="1050" baseline="0" dirty="0"/>
                        <a:t>Actively market and sell LG products</a:t>
                      </a:r>
                    </a:p>
                  </a:txBody>
                  <a:tcPr/>
                </a:tc>
                <a:extLst>
                  <a:ext uri="{0D108BD9-81ED-4DB2-BD59-A6C34878D82A}">
                    <a16:rowId xmlns:a16="http://schemas.microsoft.com/office/drawing/2014/main" xmlns="" val="10004"/>
                  </a:ext>
                </a:extLst>
              </a:tr>
            </a:tbl>
          </a:graphicData>
        </a:graphic>
      </p:graphicFrame>
      <p:graphicFrame>
        <p:nvGraphicFramePr>
          <p:cNvPr id="6" name="Table 5"/>
          <p:cNvGraphicFramePr>
            <a:graphicFrameLocks noGrp="1"/>
          </p:cNvGraphicFramePr>
          <p:nvPr>
            <p:extLst/>
          </p:nvPr>
        </p:nvGraphicFramePr>
        <p:xfrm>
          <a:off x="762002" y="3497580"/>
          <a:ext cx="9753599" cy="1752600"/>
        </p:xfrm>
        <a:graphic>
          <a:graphicData uri="http://schemas.openxmlformats.org/drawingml/2006/table">
            <a:tbl>
              <a:tblPr firstRow="1" bandRow="1">
                <a:tableStyleId>{22838BEF-8BB2-4498-84A7-C5851F593DF1}</a:tableStyleId>
              </a:tblPr>
              <a:tblGrid>
                <a:gridCol w="457646">
                  <a:extLst>
                    <a:ext uri="{9D8B030D-6E8A-4147-A177-3AD203B41FA5}">
                      <a16:colId xmlns:a16="http://schemas.microsoft.com/office/drawing/2014/main" xmlns="" val="20000"/>
                    </a:ext>
                  </a:extLst>
                </a:gridCol>
                <a:gridCol w="1493073">
                  <a:extLst>
                    <a:ext uri="{9D8B030D-6E8A-4147-A177-3AD203B41FA5}">
                      <a16:colId xmlns:a16="http://schemas.microsoft.com/office/drawing/2014/main" xmlns="" val="20001"/>
                    </a:ext>
                  </a:extLst>
                </a:gridCol>
                <a:gridCol w="1950720">
                  <a:extLst>
                    <a:ext uri="{9D8B030D-6E8A-4147-A177-3AD203B41FA5}">
                      <a16:colId xmlns:a16="http://schemas.microsoft.com/office/drawing/2014/main" xmlns="" val="20002"/>
                    </a:ext>
                  </a:extLst>
                </a:gridCol>
                <a:gridCol w="1950720">
                  <a:extLst>
                    <a:ext uri="{9D8B030D-6E8A-4147-A177-3AD203B41FA5}">
                      <a16:colId xmlns:a16="http://schemas.microsoft.com/office/drawing/2014/main" xmlns="" val="20003"/>
                    </a:ext>
                  </a:extLst>
                </a:gridCol>
                <a:gridCol w="1950720">
                  <a:extLst>
                    <a:ext uri="{9D8B030D-6E8A-4147-A177-3AD203B41FA5}">
                      <a16:colId xmlns:a16="http://schemas.microsoft.com/office/drawing/2014/main" xmlns="" val="20004"/>
                    </a:ext>
                  </a:extLst>
                </a:gridCol>
                <a:gridCol w="1950720">
                  <a:extLst>
                    <a:ext uri="{9D8B030D-6E8A-4147-A177-3AD203B41FA5}">
                      <a16:colId xmlns:a16="http://schemas.microsoft.com/office/drawing/2014/main" xmlns="" val="20005"/>
                    </a:ext>
                  </a:extLst>
                </a:gridCol>
              </a:tblGrid>
              <a:tr h="0">
                <a:tc row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t>Benefits</a:t>
                      </a:r>
                    </a:p>
                  </a:txBody>
                  <a:tcPr vert="vert27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Customer leads</a:t>
                      </a:r>
                    </a:p>
                  </a:txBody>
                  <a:tcPr/>
                </a:tc>
                <a:tc>
                  <a:txBody>
                    <a:bodyPr/>
                    <a:lstStyle/>
                    <a:p>
                      <a:pPr algn="ctr"/>
                      <a:r>
                        <a:rPr lang="en-US" sz="1050" b="0" dirty="0"/>
                        <a:t>Yes</a:t>
                      </a:r>
                    </a:p>
                  </a:txBody>
                  <a:tcPr/>
                </a:tc>
                <a:tc>
                  <a:txBody>
                    <a:bodyPr/>
                    <a:lstStyle/>
                    <a:p>
                      <a:pPr algn="ctr"/>
                      <a:endParaRPr lang="en-US" sz="1050" b="0" dirty="0"/>
                    </a:p>
                  </a:txBody>
                  <a:tcPr/>
                </a:tc>
                <a:tc>
                  <a:txBody>
                    <a:bodyPr/>
                    <a:lstStyle/>
                    <a:p>
                      <a:pPr algn="ctr"/>
                      <a:endParaRPr lang="en-US" sz="1050" b="0" dirty="0"/>
                    </a:p>
                  </a:txBody>
                  <a:tcPr/>
                </a:tc>
                <a:tc>
                  <a:txBody>
                    <a:bodyPr/>
                    <a:lstStyle/>
                    <a:p>
                      <a:pPr algn="ctr"/>
                      <a:r>
                        <a:rPr lang="en-US" sz="1050" b="0" dirty="0"/>
                        <a:t>Yes</a:t>
                      </a:r>
                    </a:p>
                  </a:txBody>
                  <a:tcPr/>
                </a:tc>
                <a:extLst>
                  <a:ext uri="{0D108BD9-81ED-4DB2-BD59-A6C34878D82A}">
                    <a16:rowId xmlns:a16="http://schemas.microsoft.com/office/drawing/2014/main" xmlns="" val="10000"/>
                  </a:ext>
                </a:extLst>
              </a:tr>
              <a:tr h="168688">
                <a:tc vMerge="1">
                  <a:txBody>
                    <a:bodyPr/>
                    <a:lstStyle/>
                    <a:p>
                      <a:endParaRPr lang="en-US" dirty="0"/>
                    </a:p>
                  </a:txBody>
                  <a:tcPr/>
                </a:tc>
                <a:tc>
                  <a:txBody>
                    <a:bodyPr/>
                    <a:lstStyle/>
                    <a:p>
                      <a:r>
                        <a:rPr lang="en-US" sz="1100" b="1" dirty="0"/>
                        <a:t>Marketing</a:t>
                      </a:r>
                    </a:p>
                  </a:txBody>
                  <a:tcPr/>
                </a:tc>
                <a:tc>
                  <a:txBody>
                    <a:bodyPr/>
                    <a:lstStyle/>
                    <a:p>
                      <a:pPr algn="ctr"/>
                      <a:r>
                        <a:rPr lang="en-US" sz="1050" b="0" dirty="0"/>
                        <a:t>Website listing</a:t>
                      </a:r>
                      <a:r>
                        <a:rPr lang="en-US" sz="1050" b="0" baseline="0" dirty="0"/>
                        <a:t>, ID tag, free assistance</a:t>
                      </a:r>
                      <a:endParaRPr lang="en-US" sz="1050" b="0" dirty="0"/>
                    </a:p>
                  </a:txBody>
                  <a:tcPr/>
                </a:tc>
                <a:tc>
                  <a:txBody>
                    <a:bodyPr/>
                    <a:lstStyle/>
                    <a:p>
                      <a:pPr algn="ctr"/>
                      <a:endParaRPr lang="en-US" sz="1050" b="0" dirty="0"/>
                    </a:p>
                  </a:txBody>
                  <a:tcPr/>
                </a:tc>
                <a:tc>
                  <a:txBody>
                    <a:bodyPr/>
                    <a:lstStyle/>
                    <a:p>
                      <a:pPr algn="ctr"/>
                      <a:endParaRPr lang="en-US" sz="1050" b="0" dirty="0"/>
                    </a:p>
                  </a:txBody>
                  <a:tcPr/>
                </a:tc>
                <a:tc>
                  <a:txBody>
                    <a:bodyPr/>
                    <a:lstStyle/>
                    <a:p>
                      <a:pPr algn="ctr"/>
                      <a:r>
                        <a:rPr lang="en-US" sz="1050" b="0" dirty="0"/>
                        <a:t>Website listing, materials</a:t>
                      </a:r>
                    </a:p>
                  </a:txBody>
                  <a:tcPr/>
                </a:tc>
                <a:extLst>
                  <a:ext uri="{0D108BD9-81ED-4DB2-BD59-A6C34878D82A}">
                    <a16:rowId xmlns:a16="http://schemas.microsoft.com/office/drawing/2014/main" xmlns="" val="10001"/>
                  </a:ext>
                </a:extLst>
              </a:tr>
              <a:tr h="168688">
                <a:tc vMerge="1">
                  <a:txBody>
                    <a:bodyPr/>
                    <a:lstStyle/>
                    <a:p>
                      <a:endParaRPr lang="en-US"/>
                    </a:p>
                  </a:txBody>
                  <a:tcPr/>
                </a:tc>
                <a:tc>
                  <a:txBody>
                    <a:bodyPr/>
                    <a:lstStyle/>
                    <a:p>
                      <a:r>
                        <a:rPr lang="en-US" sz="1100" b="1" dirty="0"/>
                        <a:t>Warranty</a:t>
                      </a:r>
                    </a:p>
                  </a:txBody>
                  <a:tcPr/>
                </a:tc>
                <a:tc>
                  <a:txBody>
                    <a:bodyPr/>
                    <a:lstStyle/>
                    <a:p>
                      <a:pPr algn="ctr"/>
                      <a:r>
                        <a:rPr lang="en-US" sz="1050" b="0" dirty="0"/>
                        <a:t>12 year limited parts and compressor </a:t>
                      </a:r>
                    </a:p>
                  </a:txBody>
                  <a:tcPr/>
                </a:tc>
                <a:tc>
                  <a:txBody>
                    <a:bodyPr/>
                    <a:lstStyle/>
                    <a:p>
                      <a:pPr algn="ctr"/>
                      <a:r>
                        <a:rPr lang="en-US" sz="1050" b="0" dirty="0"/>
                        <a:t>12</a:t>
                      </a:r>
                      <a:r>
                        <a:rPr lang="en-US" sz="1050" b="0" baseline="0" dirty="0"/>
                        <a:t> year limited parts and compressor</a:t>
                      </a:r>
                      <a:endParaRPr lang="en-US" sz="1050" b="0" dirty="0"/>
                    </a:p>
                  </a:txBody>
                  <a:tcPr/>
                </a:tc>
                <a:tc>
                  <a:txBody>
                    <a:bodyPr/>
                    <a:lstStyle/>
                    <a:p>
                      <a:pPr algn="ctr"/>
                      <a:r>
                        <a:rPr lang="en-US" sz="1050" b="0" dirty="0"/>
                        <a:t>12 year limited parts, 6 year limited</a:t>
                      </a:r>
                      <a:r>
                        <a:rPr lang="en-US" sz="1050" b="0" baseline="0" dirty="0"/>
                        <a:t> unit</a:t>
                      </a:r>
                      <a:endParaRPr lang="en-US" sz="1050" b="0" dirty="0"/>
                    </a:p>
                  </a:txBody>
                  <a:tcPr/>
                </a:tc>
                <a:tc>
                  <a:txBody>
                    <a:bodyPr/>
                    <a:lstStyle/>
                    <a:p>
                      <a:pPr algn="ctr"/>
                      <a:r>
                        <a:rPr lang="en-US" sz="1050" b="0" dirty="0"/>
                        <a:t>10 year limited parts</a:t>
                      </a:r>
                      <a:r>
                        <a:rPr lang="en-US" sz="1050" b="0" baseline="0" dirty="0"/>
                        <a:t> and compressor</a:t>
                      </a:r>
                      <a:endParaRPr lang="en-US" sz="1050" b="0" dirty="0"/>
                    </a:p>
                  </a:txBody>
                  <a:tcPr/>
                </a:tc>
                <a:extLst>
                  <a:ext uri="{0D108BD9-81ED-4DB2-BD59-A6C34878D82A}">
                    <a16:rowId xmlns:a16="http://schemas.microsoft.com/office/drawing/2014/main" xmlns="" val="10002"/>
                  </a:ext>
                </a:extLst>
              </a:tr>
              <a:tr h="152555">
                <a:tc vMerge="1">
                  <a:txBody>
                    <a:bodyPr/>
                    <a:lstStyle/>
                    <a:p>
                      <a:endParaRPr lang="en-US"/>
                    </a:p>
                  </a:txBody>
                  <a:tcPr/>
                </a:tc>
                <a:tc>
                  <a:txBody>
                    <a:bodyPr/>
                    <a:lstStyle/>
                    <a:p>
                      <a:r>
                        <a:rPr lang="en-US" sz="1100" b="1"/>
                        <a:t>Technical Assistance</a:t>
                      </a:r>
                      <a:endParaRPr lang="en-US" sz="1100" b="1" dirty="0"/>
                    </a:p>
                  </a:txBody>
                  <a:tcPr/>
                </a:tc>
                <a:tc>
                  <a:txBody>
                    <a:bodyPr/>
                    <a:lstStyle/>
                    <a:p>
                      <a:pPr algn="ctr"/>
                      <a:r>
                        <a:rPr lang="en-US" sz="1050" b="0" dirty="0"/>
                        <a:t>Free literature</a:t>
                      </a:r>
                    </a:p>
                  </a:txBody>
                  <a:tcPr/>
                </a:tc>
                <a:tc>
                  <a:txBody>
                    <a:bodyPr/>
                    <a:lstStyle/>
                    <a:p>
                      <a:pPr algn="ctr"/>
                      <a:endParaRPr lang="en-US" sz="1050" b="0" dirty="0"/>
                    </a:p>
                  </a:txBody>
                  <a:tcPr/>
                </a:tc>
                <a:tc>
                  <a:txBody>
                    <a:bodyPr/>
                    <a:lstStyle/>
                    <a:p>
                      <a:pPr algn="ctr"/>
                      <a:endParaRPr lang="en-US" sz="1050" b="0" dirty="0"/>
                    </a:p>
                  </a:txBody>
                  <a:tcPr/>
                </a:tc>
                <a:tc>
                  <a:txBody>
                    <a:bodyPr/>
                    <a:lstStyle/>
                    <a:p>
                      <a:pPr algn="ctr"/>
                      <a:r>
                        <a:rPr lang="en-US" sz="1050" b="0" dirty="0"/>
                        <a:t>Courses,</a:t>
                      </a:r>
                      <a:r>
                        <a:rPr lang="en-US" sz="1050" b="0" baseline="0" dirty="0"/>
                        <a:t> online guides</a:t>
                      </a:r>
                      <a:endParaRPr lang="en-US" sz="1050" b="0" dirty="0"/>
                    </a:p>
                  </a:txBody>
                  <a:tcPr/>
                </a:tc>
                <a:extLst>
                  <a:ext uri="{0D108BD9-81ED-4DB2-BD59-A6C34878D82A}">
                    <a16:rowId xmlns:a16="http://schemas.microsoft.com/office/drawing/2014/main" xmlns="" val="10003"/>
                  </a:ext>
                </a:extLst>
              </a:tr>
              <a:tr h="168688">
                <a:tc vMerge="1">
                  <a:txBody>
                    <a:bodyPr/>
                    <a:lstStyle/>
                    <a:p>
                      <a:endParaRPr lang="en-US" dirty="0"/>
                    </a:p>
                  </a:txBody>
                  <a:tcPr/>
                </a:tc>
                <a:tc>
                  <a:txBody>
                    <a:bodyPr/>
                    <a:lstStyle/>
                    <a:p>
                      <a:r>
                        <a:rPr lang="en-US" sz="1100" b="1" dirty="0"/>
                        <a:t>Other</a:t>
                      </a:r>
                    </a:p>
                  </a:txBody>
                  <a:tcPr/>
                </a:tc>
                <a:tc>
                  <a:txBody>
                    <a:bodyPr/>
                    <a:lstStyle/>
                    <a:p>
                      <a:pPr algn="ctr"/>
                      <a:endParaRPr lang="en-US" sz="1050" dirty="0"/>
                    </a:p>
                  </a:txBody>
                  <a:tcPr/>
                </a:tc>
                <a:tc>
                  <a:txBody>
                    <a:bodyPr/>
                    <a:lstStyle/>
                    <a:p>
                      <a:pPr algn="ctr"/>
                      <a:endParaRPr lang="en-US" sz="1050" dirty="0"/>
                    </a:p>
                  </a:txBody>
                  <a:tcPr/>
                </a:tc>
                <a:tc>
                  <a:txBody>
                    <a:bodyPr/>
                    <a:lstStyle/>
                    <a:p>
                      <a:pPr algn="ctr"/>
                      <a:endParaRPr lang="en-US" sz="1050" dirty="0"/>
                    </a:p>
                  </a:txBody>
                  <a:tcPr/>
                </a:tc>
                <a:tc>
                  <a:txBody>
                    <a:bodyPr/>
                    <a:lstStyle/>
                    <a:p>
                      <a:pPr algn="ctr"/>
                      <a:r>
                        <a:rPr lang="en-US" sz="1050" dirty="0"/>
                        <a:t>Priority co-op, consumer financing program</a:t>
                      </a:r>
                    </a:p>
                  </a:txBody>
                  <a:tcPr/>
                </a:tc>
                <a:extLst>
                  <a:ext uri="{0D108BD9-81ED-4DB2-BD59-A6C34878D82A}">
                    <a16:rowId xmlns:a16="http://schemas.microsoft.com/office/drawing/2014/main" xmlns="" val="10004"/>
                  </a:ext>
                </a:extLst>
              </a:tr>
            </a:tbl>
          </a:graphicData>
        </a:graphic>
      </p:graphicFrame>
      <p:graphicFrame>
        <p:nvGraphicFramePr>
          <p:cNvPr id="7" name="Table 6"/>
          <p:cNvGraphicFramePr>
            <a:graphicFrameLocks noGrp="1"/>
          </p:cNvGraphicFramePr>
          <p:nvPr>
            <p:extLst/>
          </p:nvPr>
        </p:nvGraphicFramePr>
        <p:xfrm>
          <a:off x="1219201" y="5295900"/>
          <a:ext cx="9296400" cy="571500"/>
        </p:xfrm>
        <a:graphic>
          <a:graphicData uri="http://schemas.openxmlformats.org/drawingml/2006/table">
            <a:tbl>
              <a:tblPr firstRow="1" bandRow="1">
                <a:tableStyleId>{22838BEF-8BB2-4498-84A7-C5851F593DF1}</a:tableStyleId>
              </a:tblPr>
              <a:tblGrid>
                <a:gridCol w="1490418">
                  <a:extLst>
                    <a:ext uri="{9D8B030D-6E8A-4147-A177-3AD203B41FA5}">
                      <a16:colId xmlns:a16="http://schemas.microsoft.com/office/drawing/2014/main" xmlns="" val="20000"/>
                    </a:ext>
                  </a:extLst>
                </a:gridCol>
                <a:gridCol w="1951892">
                  <a:extLst>
                    <a:ext uri="{9D8B030D-6E8A-4147-A177-3AD203B41FA5}">
                      <a16:colId xmlns:a16="http://schemas.microsoft.com/office/drawing/2014/main" xmlns="" val="20001"/>
                    </a:ext>
                  </a:extLst>
                </a:gridCol>
                <a:gridCol w="1951892">
                  <a:extLst>
                    <a:ext uri="{9D8B030D-6E8A-4147-A177-3AD203B41FA5}">
                      <a16:colId xmlns:a16="http://schemas.microsoft.com/office/drawing/2014/main" xmlns="" val="20002"/>
                    </a:ext>
                  </a:extLst>
                </a:gridCol>
                <a:gridCol w="1951893">
                  <a:extLst>
                    <a:ext uri="{9D8B030D-6E8A-4147-A177-3AD203B41FA5}">
                      <a16:colId xmlns:a16="http://schemas.microsoft.com/office/drawing/2014/main" xmlns="" val="20003"/>
                    </a:ext>
                  </a:extLst>
                </a:gridCol>
                <a:gridCol w="1950305">
                  <a:extLst>
                    <a:ext uri="{9D8B030D-6E8A-4147-A177-3AD203B41FA5}">
                      <a16:colId xmlns:a16="http://schemas.microsoft.com/office/drawing/2014/main" xmlns="" val="20004"/>
                    </a:ext>
                  </a:extLst>
                </a:gridCol>
              </a:tblGrid>
              <a:tr h="0">
                <a:tc>
                  <a:txBody>
                    <a:bodyPr/>
                    <a:lstStyle/>
                    <a:p>
                      <a:r>
                        <a:rPr lang="en-US" sz="1100" b="1" dirty="0"/>
                        <a:t>Certification Tiers</a:t>
                      </a:r>
                    </a:p>
                  </a:txBody>
                  <a:tcPr/>
                </a:tc>
                <a:tc>
                  <a:txBody>
                    <a:bodyPr/>
                    <a:lstStyle/>
                    <a:p>
                      <a:pPr algn="ctr"/>
                      <a:r>
                        <a:rPr lang="en-US" sz="1050" b="0" dirty="0"/>
                        <a:t>Diamond, Preferred, Elite</a:t>
                      </a:r>
                    </a:p>
                  </a:txBody>
                  <a:tcPr/>
                </a:tc>
                <a:tc>
                  <a:txBody>
                    <a:bodyPr/>
                    <a:lstStyle/>
                    <a:p>
                      <a:pPr algn="ctr"/>
                      <a:r>
                        <a:rPr lang="en-US" sz="1050" b="0" dirty="0"/>
                        <a:t>Official, Elite;</a:t>
                      </a:r>
                    </a:p>
                    <a:p>
                      <a:pPr algn="ctr"/>
                      <a:r>
                        <a:rPr lang="en-US" sz="1050" b="0" dirty="0"/>
                        <a:t>Product certifications (</a:t>
                      </a:r>
                      <a:r>
                        <a:rPr lang="en-US" sz="1050" b="0" dirty="0" err="1"/>
                        <a:t>Halycon</a:t>
                      </a:r>
                      <a:r>
                        <a:rPr lang="en-US" sz="1050" b="0" dirty="0"/>
                        <a:t>, AIRSTAGE, HFI)</a:t>
                      </a:r>
                    </a:p>
                  </a:txBody>
                  <a:tcPr/>
                </a:tc>
                <a:tc>
                  <a:txBody>
                    <a:bodyPr/>
                    <a:lstStyle/>
                    <a:p>
                      <a:pPr algn="ctr"/>
                      <a:endParaRPr lang="en-US" sz="1050" b="0" dirty="0"/>
                    </a:p>
                  </a:txBody>
                  <a:tcPr/>
                </a:tc>
                <a:tc>
                  <a:txBody>
                    <a:bodyPr/>
                    <a:lstStyle/>
                    <a:p>
                      <a:pPr algn="ctr"/>
                      <a:endParaRPr lang="en-US" sz="1050" b="0" dirty="0"/>
                    </a:p>
                  </a:txBody>
                  <a:tcPr/>
                </a:tc>
                <a:extLst>
                  <a:ext uri="{0D108BD9-81ED-4DB2-BD59-A6C34878D82A}">
                    <a16:rowId xmlns:a16="http://schemas.microsoft.com/office/drawing/2014/main" xmlns="" val="10000"/>
                  </a:ext>
                </a:extLst>
              </a:tr>
            </a:tbl>
          </a:graphicData>
        </a:graphic>
      </p:graphicFrame>
      <p:sp>
        <p:nvSpPr>
          <p:cNvPr id="10" name="Title 1"/>
          <p:cNvSpPr>
            <a:spLocks noGrp="1"/>
          </p:cNvSpPr>
          <p:nvPr>
            <p:ph type="title"/>
          </p:nvPr>
        </p:nvSpPr>
        <p:spPr>
          <a:xfrm>
            <a:off x="306310" y="228600"/>
            <a:ext cx="11274663" cy="792162"/>
          </a:xfrm>
        </p:spPr>
        <p:txBody>
          <a:bodyPr/>
          <a:lstStyle/>
          <a:p>
            <a:r>
              <a:rPr lang="en-US" b="1" dirty="0"/>
              <a:t>Industry Supply Chain </a:t>
            </a:r>
            <a:r>
              <a:rPr lang="en-US" dirty="0"/>
              <a:t>| Select Manufacturer Certification Requirements and Benefits</a:t>
            </a:r>
          </a:p>
        </p:txBody>
      </p:sp>
      <p:sp>
        <p:nvSpPr>
          <p:cNvPr id="11" name="TextBox 10"/>
          <p:cNvSpPr txBox="1"/>
          <p:nvPr/>
        </p:nvSpPr>
        <p:spPr>
          <a:xfrm>
            <a:off x="3667373" y="6299284"/>
            <a:ext cx="4552535" cy="253916"/>
          </a:xfrm>
          <a:prstGeom prst="rect">
            <a:avLst/>
          </a:prstGeom>
          <a:noFill/>
        </p:spPr>
        <p:txBody>
          <a:bodyPr wrap="square" rtlCol="0">
            <a:spAutoFit/>
          </a:bodyPr>
          <a:lstStyle/>
          <a:p>
            <a:r>
              <a:rPr lang="en-US" sz="1050" b="1" kern="0" dirty="0">
                <a:solidFill>
                  <a:srgbClr val="1F497D"/>
                </a:solidFill>
              </a:rPr>
              <a:t>Source: </a:t>
            </a:r>
            <a:r>
              <a:rPr lang="en-US" sz="1050" kern="0" dirty="0">
                <a:solidFill>
                  <a:prstClr val="black">
                    <a:lumMod val="50000"/>
                    <a:lumOff val="50000"/>
                  </a:prstClr>
                </a:solidFill>
              </a:rPr>
              <a:t>Manufacturer websites</a:t>
            </a:r>
            <a:endParaRPr lang="en-US" sz="1050" b="1" kern="0" dirty="0">
              <a:solidFill>
                <a:srgbClr val="1F497D"/>
              </a:solidFill>
            </a:endParaRPr>
          </a:p>
        </p:txBody>
      </p:sp>
    </p:spTree>
    <p:extLst>
      <p:ext uri="{BB962C8B-B14F-4D97-AF65-F5344CB8AC3E}">
        <p14:creationId xmlns:p14="http://schemas.microsoft.com/office/powerpoint/2010/main" val="943125098"/>
      </p:ext>
    </p:extLst>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Industry Supply Chain </a:t>
            </a:r>
            <a:r>
              <a:rPr lang="en-US" dirty="0"/>
              <a:t>| Contractors</a:t>
            </a:r>
          </a:p>
        </p:txBody>
      </p:sp>
      <p:sp>
        <p:nvSpPr>
          <p:cNvPr id="4" name="TextBox 3"/>
          <p:cNvSpPr txBox="1"/>
          <p:nvPr/>
        </p:nvSpPr>
        <p:spPr>
          <a:xfrm>
            <a:off x="3657601" y="6016269"/>
            <a:ext cx="4552535" cy="738664"/>
          </a:xfrm>
          <a:prstGeom prst="rect">
            <a:avLst/>
          </a:prstGeom>
          <a:noFill/>
        </p:spPr>
        <p:txBody>
          <a:bodyPr wrap="square" rtlCol="0">
            <a:spAutoFit/>
          </a:bodyPr>
          <a:lstStyle/>
          <a:p>
            <a:r>
              <a:rPr lang="en-US" sz="1050" b="1" kern="0" dirty="0">
                <a:solidFill>
                  <a:srgbClr val="1F497D"/>
                </a:solidFill>
              </a:rPr>
              <a:t>Source: </a:t>
            </a:r>
            <a:r>
              <a:rPr lang="en-US" sz="1050" kern="0" dirty="0">
                <a:solidFill>
                  <a:prstClr val="black">
                    <a:lumMod val="50000"/>
                    <a:lumOff val="50000"/>
                  </a:prstClr>
                </a:solidFill>
              </a:rPr>
              <a:t>Murray, C. and Steiner, J. (2015). NYSERDA Residential Statewide Baseline Study – Volume 3: HVAC Market Assessment; 2013 American Housing Survey: Heating, Air Conditioning, and Appliances (NY AHS area); Veilleux, N. et al. (2017). Rhode Island’s Clean Energy Action Plan for Fuel Dealers.</a:t>
            </a:r>
            <a:endParaRPr lang="en-US" sz="1050" b="1" kern="0" dirty="0">
              <a:solidFill>
                <a:srgbClr val="1F497D"/>
              </a:solidFill>
            </a:endParaRPr>
          </a:p>
        </p:txBody>
      </p:sp>
      <p:sp>
        <p:nvSpPr>
          <p:cNvPr id="6" name="Content Placeholder 2"/>
          <p:cNvSpPr>
            <a:spLocks noGrp="1"/>
          </p:cNvSpPr>
          <p:nvPr>
            <p:ph idx="1"/>
          </p:nvPr>
        </p:nvSpPr>
        <p:spPr/>
        <p:txBody>
          <a:bodyPr>
            <a:normAutofit fontScale="62500" lnSpcReduction="20000"/>
          </a:bodyPr>
          <a:lstStyle/>
          <a:p>
            <a:pPr>
              <a:lnSpc>
                <a:spcPct val="120000"/>
              </a:lnSpc>
              <a:spcBef>
                <a:spcPts val="0"/>
              </a:spcBef>
            </a:pPr>
            <a:r>
              <a:rPr lang="en-US" dirty="0"/>
              <a:t>Engaging HVAC contractors in and around NYC will be critical to increasing awareness of heat pumps and improving the quality of installations.</a:t>
            </a:r>
          </a:p>
          <a:p>
            <a:pPr lvl="1">
              <a:lnSpc>
                <a:spcPct val="120000"/>
              </a:lnSpc>
              <a:spcBef>
                <a:spcPts val="0"/>
              </a:spcBef>
            </a:pPr>
            <a:r>
              <a:rPr lang="en-US" dirty="0"/>
              <a:t>Oil heat dealers may be well-positioned to promote heat pumps to their delivery customers. Oil dealers have regular in-person interaction with customers and are considered to be trusted sources of information (relative to utilities). Rhode Island Office of Energy Resources is currently working with the Oil Heat Institute of RI to engage fuel dealers to unlock opportunities to participate in heat pump and weatherization markets.</a:t>
            </a:r>
          </a:p>
          <a:p>
            <a:pPr>
              <a:lnSpc>
                <a:spcPct val="120000"/>
              </a:lnSpc>
              <a:spcBef>
                <a:spcPts val="0"/>
              </a:spcBef>
            </a:pPr>
            <a:r>
              <a:rPr lang="en-US" dirty="0"/>
              <a:t>Based on best available market data, while manufacturers have indicated that the Northeastern heat pump market is growing (10%+ annually), the scale and pace of market growth necessary to achieve city energy and climate goals has not been met through existing customer demand or through the supply chain.</a:t>
            </a:r>
          </a:p>
          <a:p>
            <a:pPr lvl="1">
              <a:lnSpc>
                <a:spcPct val="120000"/>
              </a:lnSpc>
              <a:spcBef>
                <a:spcPts val="0"/>
              </a:spcBef>
            </a:pPr>
            <a:r>
              <a:rPr lang="en-US" dirty="0"/>
              <a:t>Achieving the level of market growth that will be necessary to meet NYC’s goals may require direct, strategic engagement with contractors (e.g. to change business practices and models)</a:t>
            </a:r>
          </a:p>
          <a:p>
            <a:pPr>
              <a:lnSpc>
                <a:spcPct val="120000"/>
              </a:lnSpc>
              <a:spcBef>
                <a:spcPts val="0"/>
              </a:spcBef>
            </a:pPr>
            <a:r>
              <a:rPr lang="en-US" dirty="0"/>
              <a:t>The slow pace of market growth—and mixed quality of installations—may be due to a number of industry challenges:</a:t>
            </a:r>
          </a:p>
          <a:p>
            <a:pPr marL="914400" lvl="1" indent="-457200">
              <a:lnSpc>
                <a:spcPct val="120000"/>
              </a:lnSpc>
              <a:spcBef>
                <a:spcPts val="0"/>
              </a:spcBef>
              <a:buFont typeface="+mj-lt"/>
              <a:buAutoNum type="arabicParenR"/>
            </a:pPr>
            <a:r>
              <a:rPr lang="en-US" dirty="0"/>
              <a:t>The residential HVAC industry is heavily localized, with a large, fragmented landscape of small HVAC contractors active throughout the city and surrounding areas. NYSERDA estimates that nearly </a:t>
            </a:r>
            <a:r>
              <a:rPr lang="en-US" b="1" dirty="0"/>
              <a:t>14,500 HVAC contractors </a:t>
            </a:r>
            <a:r>
              <a:rPr lang="en-US" dirty="0"/>
              <a:t>operate in NYC and the surrounding counties (Nassau, Westchester, Suffolk), with over 90% of them employing 10 or fewer employees.</a:t>
            </a:r>
          </a:p>
          <a:p>
            <a:pPr marL="914400" lvl="1" indent="-457200">
              <a:lnSpc>
                <a:spcPct val="120000"/>
              </a:lnSpc>
              <a:spcBef>
                <a:spcPts val="0"/>
              </a:spcBef>
              <a:buFont typeface="+mj-lt"/>
              <a:buAutoNum type="arabicParenR"/>
            </a:pPr>
            <a:r>
              <a:rPr lang="en-US" dirty="0"/>
              <a:t>Contractors are less familiar with energy efficiency programs and best practices for maximizing system efficiency. NYSERDA estimates that 2/3 of heating systems are installed by small HVAC contractors, many of which are not familiar with state energy efficiency programs. These smaller contractors are about half as likely as larger contractors to require their technicians to obtain industry certifications, suggesting that the performance and quality of these installations may vary significantly across the contractor base.</a:t>
            </a:r>
          </a:p>
        </p:txBody>
      </p:sp>
    </p:spTree>
    <p:extLst>
      <p:ext uri="{BB962C8B-B14F-4D97-AF65-F5344CB8AC3E}">
        <p14:creationId xmlns:p14="http://schemas.microsoft.com/office/powerpoint/2010/main" val="3553010077"/>
      </p:ext>
    </p:extLst>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Industry Supply Chain </a:t>
            </a:r>
            <a:r>
              <a:rPr lang="en-US" dirty="0"/>
              <a:t>|</a:t>
            </a:r>
            <a:r>
              <a:rPr lang="en-US" b="1" dirty="0"/>
              <a:t> </a:t>
            </a:r>
            <a:r>
              <a:rPr lang="en-US" dirty="0"/>
              <a:t>Contractors (cont.)</a:t>
            </a:r>
            <a:endParaRPr lang="en-US" b="1" dirty="0"/>
          </a:p>
        </p:txBody>
      </p:sp>
      <p:sp>
        <p:nvSpPr>
          <p:cNvPr id="3" name="Content Placeholder 2"/>
          <p:cNvSpPr>
            <a:spLocks noGrp="1"/>
          </p:cNvSpPr>
          <p:nvPr>
            <p:ph idx="1"/>
          </p:nvPr>
        </p:nvSpPr>
        <p:spPr/>
        <p:txBody>
          <a:bodyPr>
            <a:normAutofit fontScale="77500" lnSpcReduction="20000"/>
          </a:bodyPr>
          <a:lstStyle/>
          <a:p>
            <a:r>
              <a:rPr lang="en-US" dirty="0"/>
              <a:t>Contractors, manufacturers, and utilities have indicated a few factors can help motivate sales:</a:t>
            </a:r>
          </a:p>
          <a:p>
            <a:pPr lvl="1"/>
            <a:r>
              <a:rPr lang="en-US" b="1" dirty="0"/>
              <a:t>Desire for cooling. </a:t>
            </a:r>
            <a:r>
              <a:rPr lang="en-US" dirty="0"/>
              <a:t>Energy savings are often not enough to motivate customers to install ASHPs, given the lengthy payback. Contractors and manufacturers report that customers are often most interested in home comfort benefits (i.e. quiet, efficient air conditioning).</a:t>
            </a:r>
          </a:p>
          <a:p>
            <a:pPr lvl="2"/>
            <a:r>
              <a:rPr lang="en-US" dirty="0"/>
              <a:t>Approx. 32% of ASHP rebates issued through the MassCEC incentive program were for homes with natural gas, over 80% of whom had no AC previously or used window AC units or fans.</a:t>
            </a:r>
          </a:p>
          <a:p>
            <a:pPr lvl="1"/>
            <a:r>
              <a:rPr lang="en-US" b="1" dirty="0"/>
              <a:t>Low-cost financing. </a:t>
            </a:r>
            <a:r>
              <a:rPr lang="en-US" dirty="0"/>
              <a:t>Contractors and manufacturers report that low-cost financing with long loan tenors are critical for selling ASHP systems – particularly near-whole home systems with multiple indoor units ($10,000+).</a:t>
            </a:r>
          </a:p>
          <a:p>
            <a:pPr lvl="2"/>
            <a:r>
              <a:rPr lang="en-US" dirty="0"/>
              <a:t>Contractors and manufacturers have often cited the Mass Save HEAT Loan (0% interest, up to $25,000 over 7 years) as invaluable to customers.</a:t>
            </a:r>
          </a:p>
          <a:p>
            <a:pPr lvl="2"/>
            <a:r>
              <a:rPr lang="en-US" dirty="0"/>
              <a:t>NYSERDA offers residential financing programs (On-Bill Recovery and Smart Energy Loan) through Home Performance with Energy Star, though heat pumps are not pre-qualified measures (must meet 15-year payback), and contractor participation is limited (&lt;50 heat pump installations financed every year).</a:t>
            </a:r>
          </a:p>
          <a:p>
            <a:pPr lvl="2"/>
            <a:r>
              <a:rPr lang="en-US" dirty="0"/>
              <a:t>Manufacturers partner with financiers to enable contractors to offer consumer financing (e.g. via Synchrony), though contractors have to pay a fee for every consumer loan, which may discourage participation due to lost profit.</a:t>
            </a:r>
          </a:p>
          <a:p>
            <a:pPr lvl="2"/>
            <a:r>
              <a:rPr lang="en-US" dirty="0"/>
              <a:t>Broader financing options will also be necessary to enable homeowners to finance packages of improvements (e.g. deep energy retrofits, solar PV, heat pumps, electric vehicles).</a:t>
            </a:r>
          </a:p>
          <a:p>
            <a:pPr lvl="2"/>
            <a:endParaRPr lang="en-US" dirty="0"/>
          </a:p>
        </p:txBody>
      </p:sp>
      <p:sp>
        <p:nvSpPr>
          <p:cNvPr id="7" name="TextBox 6"/>
          <p:cNvSpPr txBox="1"/>
          <p:nvPr/>
        </p:nvSpPr>
        <p:spPr>
          <a:xfrm>
            <a:off x="3753265" y="6016270"/>
            <a:ext cx="4113728" cy="577081"/>
          </a:xfrm>
          <a:prstGeom prst="rect">
            <a:avLst/>
          </a:prstGeom>
          <a:noFill/>
        </p:spPr>
        <p:txBody>
          <a:bodyPr wrap="square" rtlCol="0">
            <a:spAutoFit/>
          </a:bodyPr>
          <a:lstStyle/>
          <a:p>
            <a:r>
              <a:rPr lang="en-US" sz="1050" b="1" kern="0" dirty="0">
                <a:solidFill>
                  <a:srgbClr val="1F497D"/>
                </a:solidFill>
              </a:rPr>
              <a:t>Source: </a:t>
            </a:r>
            <a:r>
              <a:rPr lang="en-US" sz="1050" kern="0" dirty="0">
                <a:solidFill>
                  <a:prstClr val="black">
                    <a:lumMod val="50000"/>
                    <a:lumOff val="50000"/>
                  </a:prstClr>
                </a:solidFill>
              </a:rPr>
              <a:t>MassCEC Clean Heating &amp; Cooling Program – Air-Source Heat Pump Program – Residential Projects (Dec. 2014 – Aug. 2016); Interviews with contractors, manufacturers, and NYSERDA</a:t>
            </a:r>
            <a:endParaRPr lang="en-US" sz="1050" b="1" kern="0" dirty="0">
              <a:solidFill>
                <a:srgbClr val="1F497D"/>
              </a:solidFill>
            </a:endParaRPr>
          </a:p>
        </p:txBody>
      </p:sp>
      <p:sp>
        <p:nvSpPr>
          <p:cNvPr id="8" name="Rectangle 7"/>
          <p:cNvSpPr/>
          <p:nvPr/>
        </p:nvSpPr>
        <p:spPr>
          <a:xfrm>
            <a:off x="9525001" y="167481"/>
            <a:ext cx="2360691" cy="9144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kern="0" dirty="0">
                <a:solidFill>
                  <a:sysClr val="windowText" lastClr="000000"/>
                </a:solidFill>
              </a:rPr>
              <a:t>Note</a:t>
            </a:r>
            <a:r>
              <a:rPr lang="en-US" sz="1200" b="1" kern="0">
                <a:solidFill>
                  <a:sysClr val="windowText" lastClr="000000"/>
                </a:solidFill>
              </a:rPr>
              <a:t>: </a:t>
            </a:r>
            <a:r>
              <a:rPr lang="en-US" sz="1200" kern="0">
                <a:solidFill>
                  <a:sysClr val="windowText" lastClr="000000"/>
                </a:solidFill>
              </a:rPr>
              <a:t>This </a:t>
            </a:r>
            <a:r>
              <a:rPr lang="en-US" sz="1200" kern="0" dirty="0">
                <a:solidFill>
                  <a:sysClr val="windowText" lastClr="000000"/>
                </a:solidFill>
              </a:rPr>
              <a:t>slide will likely be moved to the policy opportunities section, but has been included for discussion on this webinar</a:t>
            </a:r>
          </a:p>
        </p:txBody>
      </p:sp>
    </p:spTree>
    <p:extLst>
      <p:ext uri="{BB962C8B-B14F-4D97-AF65-F5344CB8AC3E}">
        <p14:creationId xmlns:p14="http://schemas.microsoft.com/office/powerpoint/2010/main" val="2483473894"/>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Industry Supply Chain </a:t>
            </a:r>
            <a:r>
              <a:rPr lang="en-US" dirty="0"/>
              <a:t>| Key Takeaways for NYC</a:t>
            </a:r>
          </a:p>
        </p:txBody>
      </p:sp>
      <p:sp>
        <p:nvSpPr>
          <p:cNvPr id="6" name="Content Placeholder 2"/>
          <p:cNvSpPr>
            <a:spLocks noGrp="1"/>
          </p:cNvSpPr>
          <p:nvPr>
            <p:ph idx="1"/>
          </p:nvPr>
        </p:nvSpPr>
        <p:spPr/>
        <p:txBody>
          <a:bodyPr>
            <a:normAutofit fontScale="85000" lnSpcReduction="20000"/>
          </a:bodyPr>
          <a:lstStyle/>
          <a:p>
            <a:pPr>
              <a:lnSpc>
                <a:spcPct val="120000"/>
              </a:lnSpc>
              <a:spcBef>
                <a:spcPts val="0"/>
              </a:spcBef>
            </a:pPr>
            <a:r>
              <a:rPr lang="en-US" dirty="0"/>
              <a:t>Contractors can be key to successfully interfacing with customers, but they will need support to ensure high quality </a:t>
            </a:r>
            <a:r>
              <a:rPr lang="en-US" dirty="0" err="1"/>
              <a:t>ccASHP</a:t>
            </a:r>
            <a:r>
              <a:rPr lang="en-US" dirty="0"/>
              <a:t> installations and efficient ongoing operations, including:</a:t>
            </a:r>
          </a:p>
          <a:p>
            <a:pPr lvl="1">
              <a:lnSpc>
                <a:spcPct val="120000"/>
              </a:lnSpc>
              <a:spcBef>
                <a:spcPts val="0"/>
              </a:spcBef>
            </a:pPr>
            <a:r>
              <a:rPr lang="en-US" dirty="0"/>
              <a:t>Contractor training and ongoing quality assurance and oversight</a:t>
            </a:r>
          </a:p>
          <a:p>
            <a:pPr lvl="1">
              <a:lnSpc>
                <a:spcPct val="120000"/>
              </a:lnSpc>
              <a:spcBef>
                <a:spcPts val="0"/>
              </a:spcBef>
            </a:pPr>
            <a:r>
              <a:rPr lang="en-US" dirty="0"/>
              <a:t>Installation best practices that help reduce soft costs</a:t>
            </a:r>
          </a:p>
          <a:p>
            <a:pPr lvl="1">
              <a:lnSpc>
                <a:spcPct val="120000"/>
              </a:lnSpc>
              <a:spcBef>
                <a:spcPts val="0"/>
              </a:spcBef>
              <a:spcAft>
                <a:spcPts val="1800"/>
              </a:spcAft>
            </a:pPr>
            <a:r>
              <a:rPr lang="en-US" dirty="0"/>
              <a:t>Customer education on efficient post-installation operation</a:t>
            </a:r>
          </a:p>
          <a:p>
            <a:pPr>
              <a:lnSpc>
                <a:spcPct val="120000"/>
              </a:lnSpc>
              <a:spcBef>
                <a:spcPts val="0"/>
              </a:spcBef>
              <a:spcAft>
                <a:spcPts val="1800"/>
              </a:spcAft>
            </a:pPr>
            <a:r>
              <a:rPr lang="en-US" dirty="0"/>
              <a:t>Manufacturers and local organizations offer relevant trainings. The City can help direct or require contractors use them to ensure high-quality installations </a:t>
            </a:r>
          </a:p>
          <a:p>
            <a:pPr>
              <a:lnSpc>
                <a:spcPct val="120000"/>
              </a:lnSpc>
              <a:spcBef>
                <a:spcPts val="0"/>
              </a:spcBef>
            </a:pPr>
            <a:r>
              <a:rPr lang="en-US" dirty="0"/>
              <a:t>Contractors may need to change their current business models to deploy ASHPs at scale </a:t>
            </a:r>
          </a:p>
          <a:p>
            <a:pPr lvl="1">
              <a:lnSpc>
                <a:spcPct val="120000"/>
              </a:lnSpc>
              <a:spcBef>
                <a:spcPts val="0"/>
              </a:spcBef>
            </a:pPr>
            <a:r>
              <a:rPr lang="en-US" dirty="0"/>
              <a:t>Interest among oil suppliers </a:t>
            </a:r>
          </a:p>
          <a:p>
            <a:pPr lvl="1">
              <a:lnSpc>
                <a:spcPct val="120000"/>
              </a:lnSpc>
              <a:spcBef>
                <a:spcPts val="0"/>
              </a:spcBef>
            </a:pPr>
            <a:r>
              <a:rPr lang="en-US" dirty="0"/>
              <a:t>Financing solutions that are needed for this customer segment (1-4 family homes) </a:t>
            </a:r>
          </a:p>
          <a:p>
            <a:pPr lvl="1">
              <a:lnSpc>
                <a:spcPct val="120000"/>
              </a:lnSpc>
              <a:spcBef>
                <a:spcPts val="0"/>
              </a:spcBef>
              <a:spcAft>
                <a:spcPts val="1800"/>
              </a:spcAft>
            </a:pPr>
            <a:r>
              <a:rPr lang="en-US" dirty="0"/>
              <a:t>Opportunity to pair with solar, EVs, storage?</a:t>
            </a:r>
          </a:p>
          <a:p>
            <a:pPr>
              <a:lnSpc>
                <a:spcPct val="120000"/>
              </a:lnSpc>
              <a:spcBef>
                <a:spcPts val="0"/>
              </a:spcBef>
            </a:pPr>
            <a:r>
              <a:rPr lang="en-US" dirty="0"/>
              <a:t>Local supply chain development must be matched with increased customer demand </a:t>
            </a:r>
          </a:p>
        </p:txBody>
      </p:sp>
    </p:spTree>
    <p:extLst>
      <p:ext uri="{BB962C8B-B14F-4D97-AF65-F5344CB8AC3E}">
        <p14:creationId xmlns:p14="http://schemas.microsoft.com/office/powerpoint/2010/main" val="2398718335"/>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Industry Supply Chain </a:t>
            </a:r>
            <a:r>
              <a:rPr lang="en-US" dirty="0"/>
              <a:t>| Questions and Next Steps for NYC</a:t>
            </a:r>
          </a:p>
        </p:txBody>
      </p:sp>
      <p:sp>
        <p:nvSpPr>
          <p:cNvPr id="6" name="Content Placeholder 2"/>
          <p:cNvSpPr>
            <a:spLocks noGrp="1"/>
          </p:cNvSpPr>
          <p:nvPr>
            <p:ph idx="1"/>
          </p:nvPr>
        </p:nvSpPr>
        <p:spPr>
          <a:xfrm>
            <a:off x="654562" y="1219201"/>
            <a:ext cx="10969943" cy="4876799"/>
          </a:xfrm>
        </p:spPr>
        <p:txBody>
          <a:bodyPr>
            <a:normAutofit fontScale="92500" lnSpcReduction="20000"/>
          </a:bodyPr>
          <a:lstStyle/>
          <a:p>
            <a:pPr>
              <a:lnSpc>
                <a:spcPct val="120000"/>
              </a:lnSpc>
              <a:spcBef>
                <a:spcPts val="0"/>
              </a:spcBef>
            </a:pPr>
            <a:r>
              <a:rPr lang="en-US" dirty="0"/>
              <a:t>Questions:</a:t>
            </a:r>
          </a:p>
          <a:p>
            <a:pPr lvl="1">
              <a:lnSpc>
                <a:spcPct val="120000"/>
              </a:lnSpc>
              <a:spcBef>
                <a:spcPts val="0"/>
              </a:spcBef>
            </a:pPr>
            <a:r>
              <a:rPr lang="en-US" dirty="0"/>
              <a:t>Who are the most likely contractors to engage in this market?</a:t>
            </a:r>
          </a:p>
          <a:p>
            <a:pPr lvl="1">
              <a:lnSpc>
                <a:spcPct val="120000"/>
              </a:lnSpc>
              <a:spcBef>
                <a:spcPts val="0"/>
              </a:spcBef>
            </a:pPr>
            <a:r>
              <a:rPr lang="en-US" dirty="0"/>
              <a:t>How can the City ensure high quality installations on the part of contractors? </a:t>
            </a:r>
          </a:p>
          <a:p>
            <a:pPr lvl="1">
              <a:lnSpc>
                <a:spcPct val="120000"/>
              </a:lnSpc>
              <a:spcBef>
                <a:spcPts val="0"/>
              </a:spcBef>
            </a:pPr>
            <a:r>
              <a:rPr lang="en-US" dirty="0"/>
              <a:t>How does the City ensure that energy efficiency retrofits are included? </a:t>
            </a:r>
          </a:p>
          <a:p>
            <a:pPr lvl="1">
              <a:lnSpc>
                <a:spcPct val="120000"/>
              </a:lnSpc>
              <a:spcBef>
                <a:spcPts val="0"/>
              </a:spcBef>
            </a:pPr>
            <a:r>
              <a:rPr lang="en-US" dirty="0"/>
              <a:t>What is the City’s role to support efficient equipment operations post-retrofit? </a:t>
            </a:r>
          </a:p>
          <a:p>
            <a:pPr lvl="1">
              <a:lnSpc>
                <a:spcPct val="120000"/>
              </a:lnSpc>
              <a:spcBef>
                <a:spcPts val="0"/>
              </a:spcBef>
            </a:pPr>
            <a:r>
              <a:rPr lang="en-US" dirty="0"/>
              <a:t>How can the City influence new contractor business models?</a:t>
            </a:r>
          </a:p>
          <a:p>
            <a:pPr lvl="1">
              <a:lnSpc>
                <a:spcPct val="120000"/>
              </a:lnSpc>
              <a:spcBef>
                <a:spcPts val="0"/>
              </a:spcBef>
            </a:pPr>
            <a:r>
              <a:rPr lang="en-US" dirty="0"/>
              <a:t>What kind of sales training would be most useful for contractors? </a:t>
            </a:r>
          </a:p>
          <a:p>
            <a:pPr lvl="1">
              <a:lnSpc>
                <a:spcPct val="120000"/>
              </a:lnSpc>
              <a:spcBef>
                <a:spcPts val="0"/>
              </a:spcBef>
            </a:pPr>
            <a:r>
              <a:rPr lang="en-US" dirty="0"/>
              <a:t>How can the City collaborate with distributors and manufacturers? </a:t>
            </a:r>
          </a:p>
          <a:p>
            <a:pPr marL="457200" lvl="1" indent="0">
              <a:lnSpc>
                <a:spcPct val="120000"/>
              </a:lnSpc>
              <a:spcBef>
                <a:spcPts val="0"/>
              </a:spcBef>
              <a:buNone/>
            </a:pPr>
            <a:endParaRPr lang="en-US" sz="900" dirty="0"/>
          </a:p>
          <a:p>
            <a:pPr>
              <a:lnSpc>
                <a:spcPct val="120000"/>
              </a:lnSpc>
              <a:spcBef>
                <a:spcPts val="0"/>
              </a:spcBef>
            </a:pPr>
            <a:r>
              <a:rPr lang="en-US" dirty="0"/>
              <a:t>Next Steps</a:t>
            </a:r>
          </a:p>
          <a:p>
            <a:pPr lvl="1">
              <a:lnSpc>
                <a:spcPct val="120000"/>
              </a:lnSpc>
              <a:spcBef>
                <a:spcPts val="0"/>
              </a:spcBef>
            </a:pPr>
            <a:r>
              <a:rPr lang="en-US" dirty="0"/>
              <a:t>Begin interviewing relevant contractors and building relationships with manufacturers</a:t>
            </a:r>
          </a:p>
          <a:p>
            <a:pPr lvl="1">
              <a:lnSpc>
                <a:spcPct val="120000"/>
              </a:lnSpc>
              <a:spcBef>
                <a:spcPts val="0"/>
              </a:spcBef>
            </a:pPr>
            <a:r>
              <a:rPr lang="en-US" dirty="0"/>
              <a:t>Develop program design for a contractor-based outreach and assistance program, targeting 1-2 market segments</a:t>
            </a:r>
          </a:p>
          <a:p>
            <a:pPr lvl="1">
              <a:lnSpc>
                <a:spcPct val="120000"/>
              </a:lnSpc>
              <a:spcBef>
                <a:spcPts val="0"/>
              </a:spcBef>
            </a:pPr>
            <a:endParaRPr lang="en-US" dirty="0"/>
          </a:p>
        </p:txBody>
      </p:sp>
    </p:spTree>
    <p:extLst>
      <p:ext uri="{BB962C8B-B14F-4D97-AF65-F5344CB8AC3E}">
        <p14:creationId xmlns:p14="http://schemas.microsoft.com/office/powerpoint/2010/main" val="2255723777"/>
      </p:ext>
    </p:extLst>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a:xfrm>
            <a:off x="2359280" y="2512742"/>
            <a:ext cx="10972801" cy="4572000"/>
          </a:xfrm>
        </p:spPr>
        <p:txBody>
          <a:bodyPr>
            <a:normAutofit/>
          </a:bodyPr>
          <a:lstStyle/>
          <a:p>
            <a:pPr marL="0" indent="0">
              <a:buNone/>
            </a:pPr>
            <a:r>
              <a:rPr lang="en-GB" sz="7200" dirty="0"/>
              <a:t>Washington D.C.</a:t>
            </a:r>
          </a:p>
        </p:txBody>
      </p:sp>
    </p:spTree>
    <p:extLst>
      <p:ext uri="{BB962C8B-B14F-4D97-AF65-F5344CB8AC3E}">
        <p14:creationId xmlns:p14="http://schemas.microsoft.com/office/powerpoint/2010/main" val="3200450156"/>
      </p:ext>
    </p:extLst>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DOEE: Two Challenges</a:t>
            </a:r>
          </a:p>
        </p:txBody>
      </p:sp>
      <p:sp>
        <p:nvSpPr>
          <p:cNvPr id="3" name="Content Placeholder 2"/>
          <p:cNvSpPr>
            <a:spLocks noGrp="1"/>
          </p:cNvSpPr>
          <p:nvPr>
            <p:ph sz="half" idx="1"/>
          </p:nvPr>
        </p:nvSpPr>
        <p:spPr/>
        <p:txBody>
          <a:bodyPr>
            <a:normAutofit/>
          </a:bodyPr>
          <a:lstStyle/>
          <a:p>
            <a:pPr marL="0" indent="0">
              <a:buNone/>
            </a:pPr>
            <a:r>
              <a:rPr lang="en-US" b="1" dirty="0">
                <a:solidFill>
                  <a:schemeClr val="accent1"/>
                </a:solidFill>
              </a:rPr>
              <a:t>Data:</a:t>
            </a:r>
          </a:p>
          <a:p>
            <a:r>
              <a:rPr lang="en-US" sz="2400" dirty="0"/>
              <a:t>Getting longitudinal data has been an ongoing challenge.</a:t>
            </a:r>
          </a:p>
          <a:p>
            <a:r>
              <a:rPr lang="en-US" sz="2400" dirty="0"/>
              <a:t>In some cases the available data may have systematic errors (because it was never intended for this purpose.)</a:t>
            </a:r>
          </a:p>
        </p:txBody>
      </p:sp>
      <p:sp>
        <p:nvSpPr>
          <p:cNvPr id="4" name="Content Placeholder 3"/>
          <p:cNvSpPr>
            <a:spLocks noGrp="1"/>
          </p:cNvSpPr>
          <p:nvPr>
            <p:ph sz="half" idx="2"/>
          </p:nvPr>
        </p:nvSpPr>
        <p:spPr/>
        <p:txBody>
          <a:bodyPr>
            <a:normAutofit/>
          </a:bodyPr>
          <a:lstStyle/>
          <a:p>
            <a:pPr marL="0" indent="0">
              <a:buNone/>
            </a:pPr>
            <a:r>
              <a:rPr lang="en-US" b="1" dirty="0">
                <a:solidFill>
                  <a:schemeClr val="accent1"/>
                </a:solidFill>
              </a:rPr>
              <a:t>Internal Transition:</a:t>
            </a:r>
          </a:p>
          <a:p>
            <a:r>
              <a:rPr lang="en-US" sz="2400" dirty="0"/>
              <a:t>Keeping up momentum after Olayinka transitioned to PG county.</a:t>
            </a:r>
          </a:p>
          <a:p>
            <a:r>
              <a:rPr lang="en-US" sz="2400" dirty="0"/>
              <a:t>Working to get Director-level approval to move on with a stakeholder workshop, other external outreach.</a:t>
            </a:r>
          </a:p>
        </p:txBody>
      </p:sp>
      <p:cxnSp>
        <p:nvCxnSpPr>
          <p:cNvPr id="6" name="Straight Connector 5"/>
          <p:cNvCxnSpPr/>
          <p:nvPr/>
        </p:nvCxnSpPr>
        <p:spPr>
          <a:xfrm>
            <a:off x="6019800" y="1981200"/>
            <a:ext cx="0" cy="35814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771660"/>
      </p:ext>
    </p:extLst>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Thank you.</a:t>
            </a:r>
          </a:p>
        </p:txBody>
      </p:sp>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42718773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Welcome </a:t>
            </a:r>
          </a:p>
        </p:txBody>
      </p:sp>
      <p:sp>
        <p:nvSpPr>
          <p:cNvPr id="3" name="Content Placeholder 2"/>
          <p:cNvSpPr>
            <a:spLocks noGrp="1"/>
          </p:cNvSpPr>
          <p:nvPr>
            <p:ph idx="1"/>
          </p:nvPr>
        </p:nvSpPr>
        <p:spPr>
          <a:xfrm>
            <a:off x="536713" y="1948339"/>
            <a:ext cx="5645425" cy="3796478"/>
          </a:xfrm>
        </p:spPr>
        <p:txBody>
          <a:bodyPr>
            <a:normAutofit lnSpcReduction="10000"/>
          </a:bodyPr>
          <a:lstStyle/>
          <a:p>
            <a:pPr lvl="0"/>
            <a:r>
              <a:rPr lang="en-GB" b="1" dirty="0"/>
              <a:t>Topic 1: Industry Supply Chain Development and Lead Generation:</a:t>
            </a:r>
          </a:p>
          <a:p>
            <a:pPr lvl="0"/>
            <a:r>
              <a:rPr lang="en-GB" dirty="0"/>
              <a:t>How are you approaching training and education of installers and consumers?</a:t>
            </a:r>
            <a:endParaRPr lang="en-US" dirty="0"/>
          </a:p>
          <a:p>
            <a:r>
              <a:rPr lang="en-US" b="1" dirty="0"/>
              <a:t> </a:t>
            </a:r>
            <a:endParaRPr lang="en-US" dirty="0"/>
          </a:p>
          <a:p>
            <a:pPr lvl="0"/>
            <a:r>
              <a:rPr lang="en-GB" b="1" dirty="0"/>
              <a:t>Topic 2: Internal Change Management</a:t>
            </a:r>
            <a:r>
              <a:rPr lang="en-GB" dirty="0"/>
              <a:t> </a:t>
            </a:r>
          </a:p>
          <a:p>
            <a:pPr lvl="0"/>
            <a:r>
              <a:rPr lang="en-GB" dirty="0"/>
              <a:t>What is your internal disruption challenge? </a:t>
            </a:r>
          </a:p>
          <a:p>
            <a:pPr lvl="0"/>
            <a:r>
              <a:rPr lang="en-GB" dirty="0"/>
              <a:t>What is your strategy or next steps to move internal barriers?  </a:t>
            </a:r>
            <a:endParaRPr lang="en-US" dirty="0"/>
          </a:p>
          <a:p>
            <a:pPr lvl="1"/>
            <a:r>
              <a:rPr lang="en-GB" dirty="0"/>
              <a:t>Where are you on formalization of targets? How are you developing targets?</a:t>
            </a:r>
            <a:endParaRPr lang="en-US" dirty="0"/>
          </a:p>
          <a:p>
            <a:endParaRPr lang="en-GB" dirty="0"/>
          </a:p>
        </p:txBody>
      </p:sp>
      <p:sp>
        <p:nvSpPr>
          <p:cNvPr id="4" name="TextBox 3"/>
          <p:cNvSpPr txBox="1"/>
          <p:nvPr/>
        </p:nvSpPr>
        <p:spPr>
          <a:xfrm>
            <a:off x="9002296" y="2707137"/>
            <a:ext cx="1708961" cy="584775"/>
          </a:xfrm>
          <a:prstGeom prst="rect">
            <a:avLst/>
          </a:prstGeom>
          <a:noFill/>
        </p:spPr>
        <p:txBody>
          <a:bodyPr wrap="square" rtlCol="0">
            <a:spAutoFit/>
          </a:bodyPr>
          <a:lstStyle/>
          <a:p>
            <a:pPr algn="ctr"/>
            <a:r>
              <a:rPr lang="en-US" sz="1600" b="1" dirty="0">
                <a:solidFill>
                  <a:srgbClr val="4F81BD"/>
                </a:solidFill>
              </a:rPr>
              <a:t>Heat pump water heaters (HPWH)</a:t>
            </a:r>
          </a:p>
        </p:txBody>
      </p:sp>
      <p:pic>
        <p:nvPicPr>
          <p:cNvPr id="5" name="Picture 4" descr="http://products.geappliances.com/MarketingObjectRetrieval/Dispatcher?RequestType=Image&amp;Name=CGI14229.jpg&amp;Variant=ViewLarg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37398" y="3726412"/>
            <a:ext cx="1411498" cy="134292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a:stretch>
            <a:fillRect/>
          </a:stretch>
        </p:blipFill>
        <p:spPr>
          <a:xfrm>
            <a:off x="7302693" y="3670938"/>
            <a:ext cx="1722071" cy="1623941"/>
          </a:xfrm>
          <a:prstGeom prst="rect">
            <a:avLst/>
          </a:prstGeom>
        </p:spPr>
      </p:pic>
      <p:sp>
        <p:nvSpPr>
          <p:cNvPr id="7" name="TextBox 6"/>
          <p:cNvSpPr txBox="1"/>
          <p:nvPr/>
        </p:nvSpPr>
        <p:spPr>
          <a:xfrm>
            <a:off x="7347066" y="2813644"/>
            <a:ext cx="1527006" cy="584775"/>
          </a:xfrm>
          <a:prstGeom prst="rect">
            <a:avLst/>
          </a:prstGeom>
          <a:noFill/>
        </p:spPr>
        <p:txBody>
          <a:bodyPr wrap="square" rtlCol="0">
            <a:spAutoFit/>
          </a:bodyPr>
          <a:lstStyle/>
          <a:p>
            <a:pPr algn="ctr"/>
            <a:r>
              <a:rPr lang="en-US" sz="1600" b="1" dirty="0">
                <a:solidFill>
                  <a:srgbClr val="4F81BD"/>
                </a:solidFill>
              </a:rPr>
              <a:t>Air source heat pumps (ASHP)</a:t>
            </a:r>
          </a:p>
        </p:txBody>
      </p:sp>
      <p:sp>
        <p:nvSpPr>
          <p:cNvPr id="8" name="Rectangle 7"/>
          <p:cNvSpPr/>
          <p:nvPr/>
        </p:nvSpPr>
        <p:spPr>
          <a:xfrm>
            <a:off x="7113105" y="2707136"/>
            <a:ext cx="3777356" cy="2743200"/>
          </a:xfrm>
          <a:prstGeom prst="rect">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2920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City of Boulder</a:t>
            </a:r>
          </a:p>
        </p:txBody>
      </p:sp>
      <p:sp>
        <p:nvSpPr>
          <p:cNvPr id="3" name="Subtitle 2"/>
          <p:cNvSpPr>
            <a:spLocks noGrp="1"/>
          </p:cNvSpPr>
          <p:nvPr>
            <p:ph type="subTitle" idx="1"/>
          </p:nvPr>
        </p:nvSpPr>
        <p:spPr/>
        <p:txBody>
          <a:bodyPr/>
          <a:lstStyle/>
          <a:p>
            <a:endParaRPr lang="en-GB"/>
          </a:p>
        </p:txBody>
      </p:sp>
    </p:spTree>
    <p:extLst>
      <p:ext uri="{BB962C8B-B14F-4D97-AF65-F5344CB8AC3E}">
        <p14:creationId xmlns:p14="http://schemas.microsoft.com/office/powerpoint/2010/main" val="18995467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4458"/>
            <a:ext cx="10515600" cy="1325563"/>
          </a:xfrm>
        </p:spPr>
        <p:txBody>
          <a:bodyPr>
            <a:normAutofit/>
          </a:bodyPr>
          <a:lstStyle/>
          <a:p>
            <a:r>
              <a:rPr lang="en-US" b="1" dirty="0"/>
              <a:t>Installer</a:t>
            </a:r>
            <a:r>
              <a:rPr lang="en-US" sz="4400" b="1" dirty="0"/>
              <a:t> Strategies</a:t>
            </a:r>
          </a:p>
        </p:txBody>
      </p:sp>
      <p:sp>
        <p:nvSpPr>
          <p:cNvPr id="3" name="Content Placeholder 2"/>
          <p:cNvSpPr>
            <a:spLocks noGrp="1"/>
          </p:cNvSpPr>
          <p:nvPr>
            <p:ph idx="1"/>
          </p:nvPr>
        </p:nvSpPr>
        <p:spPr>
          <a:xfrm>
            <a:off x="838200" y="1825625"/>
            <a:ext cx="7283824" cy="4351338"/>
          </a:xfrm>
        </p:spPr>
        <p:txBody>
          <a:bodyPr>
            <a:normAutofit/>
          </a:bodyPr>
          <a:lstStyle/>
          <a:p>
            <a:pPr marL="0" indent="0">
              <a:buNone/>
            </a:pPr>
            <a:r>
              <a:rPr lang="en-US" sz="2800" b="1" dirty="0"/>
              <a:t>Best practices from other programs</a:t>
            </a:r>
          </a:p>
          <a:p>
            <a:pPr>
              <a:buFont typeface="Arial" charset="0"/>
              <a:buChar char="•"/>
            </a:pPr>
            <a:r>
              <a:rPr lang="en-US" sz="2800" dirty="0"/>
              <a:t>Targeting technology champions and early adopters</a:t>
            </a:r>
          </a:p>
          <a:p>
            <a:pPr fontAlgn="ctr">
              <a:buFont typeface="Arial" charset="0"/>
              <a:buChar char="•"/>
            </a:pPr>
            <a:r>
              <a:rPr lang="en-GB" sz="2800" dirty="0"/>
              <a:t>Lead generation &amp; group buys</a:t>
            </a:r>
          </a:p>
          <a:p>
            <a:pPr fontAlgn="ctr">
              <a:buFont typeface="Arial" charset="0"/>
              <a:buChar char="•"/>
            </a:pPr>
            <a:r>
              <a:rPr lang="en-GB" sz="2800" dirty="0"/>
              <a:t>Develop information to respond to common objections</a:t>
            </a:r>
          </a:p>
          <a:p>
            <a:pPr marL="0" indent="0" fontAlgn="ctr">
              <a:buNone/>
            </a:pPr>
            <a:endParaRPr lang="en-US" dirty="0"/>
          </a:p>
        </p:txBody>
      </p:sp>
      <p:pic>
        <p:nvPicPr>
          <p:cNvPr id="5" name="Picture 4"/>
          <p:cNvPicPr>
            <a:picLocks noChangeAspect="1"/>
          </p:cNvPicPr>
          <p:nvPr/>
        </p:nvPicPr>
        <p:blipFill rotWithShape="1">
          <a:blip r:embed="rId3"/>
          <a:srcRect l="21120" t="2594" r="20847" b="5180"/>
          <a:stretch/>
        </p:blipFill>
        <p:spPr>
          <a:xfrm>
            <a:off x="10119892" y="1825625"/>
            <a:ext cx="1637702" cy="2047128"/>
          </a:xfrm>
          <a:prstGeom prst="rect">
            <a:avLst/>
          </a:prstGeom>
          <a:effectLst>
            <a:softEdge rad="0"/>
          </a:effectLst>
        </p:spPr>
      </p:pic>
      <p:pic>
        <p:nvPicPr>
          <p:cNvPr id="6" name="Picture 5"/>
          <p:cNvPicPr>
            <a:picLocks noChangeAspect="1"/>
          </p:cNvPicPr>
          <p:nvPr/>
        </p:nvPicPr>
        <p:blipFill rotWithShape="1">
          <a:blip r:embed="rId4"/>
          <a:srcRect l="23373" t="6265" r="20525" b="4420"/>
          <a:stretch/>
        </p:blipFill>
        <p:spPr>
          <a:xfrm>
            <a:off x="7822434" y="2766919"/>
            <a:ext cx="2205318" cy="1882589"/>
          </a:xfrm>
          <a:prstGeom prst="rect">
            <a:avLst/>
          </a:prstGeom>
        </p:spPr>
      </p:pic>
      <p:pic>
        <p:nvPicPr>
          <p:cNvPr id="9" name="Picture 8"/>
          <p:cNvPicPr>
            <a:picLocks noChangeAspect="1"/>
          </p:cNvPicPr>
          <p:nvPr/>
        </p:nvPicPr>
        <p:blipFill>
          <a:blip r:embed="rId5"/>
          <a:stretch>
            <a:fillRect/>
          </a:stretch>
        </p:blipFill>
        <p:spPr>
          <a:xfrm>
            <a:off x="10350194" y="4001294"/>
            <a:ext cx="1501211" cy="2175669"/>
          </a:xfrm>
          <a:prstGeom prst="rect">
            <a:avLst/>
          </a:prstGeom>
        </p:spPr>
      </p:pic>
    </p:spTree>
    <p:extLst>
      <p:ext uri="{BB962C8B-B14F-4D97-AF65-F5344CB8AC3E}">
        <p14:creationId xmlns:p14="http://schemas.microsoft.com/office/powerpoint/2010/main" val="8330288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Customer Strategies</a:t>
            </a:r>
          </a:p>
        </p:txBody>
      </p:sp>
      <p:sp>
        <p:nvSpPr>
          <p:cNvPr id="3" name="Content Placeholder 2"/>
          <p:cNvSpPr>
            <a:spLocks noGrp="1"/>
          </p:cNvSpPr>
          <p:nvPr>
            <p:ph idx="1"/>
          </p:nvPr>
        </p:nvSpPr>
        <p:spPr>
          <a:xfrm>
            <a:off x="1097280" y="1845734"/>
            <a:ext cx="9194202" cy="3837890"/>
          </a:xfrm>
        </p:spPr>
        <p:txBody>
          <a:bodyPr>
            <a:normAutofit/>
          </a:bodyPr>
          <a:lstStyle/>
          <a:p>
            <a:r>
              <a:rPr lang="en-US" sz="2800" dirty="0"/>
              <a:t>Customer Awareness Campaign</a:t>
            </a:r>
          </a:p>
          <a:p>
            <a:pPr lvl="1"/>
            <a:r>
              <a:rPr lang="en-US" sz="2800" dirty="0"/>
              <a:t>Targeted outreach on common benefits and responses to key barriers</a:t>
            </a:r>
          </a:p>
          <a:p>
            <a:r>
              <a:rPr lang="en-US" sz="2800" dirty="0"/>
              <a:t>Whole Home Transition</a:t>
            </a:r>
          </a:p>
          <a:p>
            <a:pPr lvl="1"/>
            <a:r>
              <a:rPr lang="en-US" sz="2800" dirty="0"/>
              <a:t>Pairing with efficiency and solar</a:t>
            </a:r>
          </a:p>
          <a:p>
            <a:r>
              <a:rPr lang="en-US" sz="2800" dirty="0"/>
              <a:t>Increasing Customer Exposure</a:t>
            </a:r>
          </a:p>
          <a:p>
            <a:pPr lvl="1"/>
            <a:r>
              <a:rPr lang="en-US" sz="2800" dirty="0"/>
              <a:t>Word-of-mouth/testimonials</a:t>
            </a:r>
          </a:p>
          <a:p>
            <a:pPr marL="457200" lvl="1" indent="0">
              <a:buNone/>
            </a:pPr>
            <a:endParaRPr lang="en-GB" dirty="0"/>
          </a:p>
          <a:p>
            <a:pPr lvl="1"/>
            <a:endParaRPr lang="en-US" dirty="0"/>
          </a:p>
        </p:txBody>
      </p:sp>
      <p:pic>
        <p:nvPicPr>
          <p:cNvPr id="5" name="Picture 4"/>
          <p:cNvPicPr>
            <a:picLocks noChangeAspect="1"/>
          </p:cNvPicPr>
          <p:nvPr/>
        </p:nvPicPr>
        <p:blipFill>
          <a:blip r:embed="rId3"/>
          <a:stretch>
            <a:fillRect/>
          </a:stretch>
        </p:blipFill>
        <p:spPr>
          <a:xfrm>
            <a:off x="6662115" y="2819901"/>
            <a:ext cx="4493565" cy="3370174"/>
          </a:xfrm>
          <a:prstGeom prst="rect">
            <a:avLst/>
          </a:prstGeom>
        </p:spPr>
      </p:pic>
    </p:spTree>
    <p:extLst>
      <p:ext uri="{BB962C8B-B14F-4D97-AF65-F5344CB8AC3E}">
        <p14:creationId xmlns:p14="http://schemas.microsoft.com/office/powerpoint/2010/main" val="16045607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Early Adoption Targeting</a:t>
            </a:r>
          </a:p>
        </p:txBody>
      </p:sp>
      <p:sp>
        <p:nvSpPr>
          <p:cNvPr id="3" name="Content Placeholder 2"/>
          <p:cNvSpPr>
            <a:spLocks noGrp="1"/>
          </p:cNvSpPr>
          <p:nvPr>
            <p:ph idx="1"/>
          </p:nvPr>
        </p:nvSpPr>
        <p:spPr>
          <a:xfrm>
            <a:off x="1097280" y="1845734"/>
            <a:ext cx="10058400" cy="4023360"/>
          </a:xfrm>
        </p:spPr>
        <p:txBody>
          <a:bodyPr>
            <a:normAutofit/>
          </a:bodyPr>
          <a:lstStyle/>
          <a:p>
            <a:pPr marL="0" indent="0">
              <a:buNone/>
            </a:pPr>
            <a:r>
              <a:rPr lang="en-US" sz="2800" dirty="0"/>
              <a:t>Identify high potential early adoption targets and strategies</a:t>
            </a:r>
          </a:p>
          <a:p>
            <a:pPr lvl="2">
              <a:buFont typeface="Arial" charset="0"/>
              <a:buChar char="•"/>
            </a:pPr>
            <a:r>
              <a:rPr lang="en-US" sz="2800" u="sng" dirty="0"/>
              <a:t>Displacement</a:t>
            </a:r>
            <a:r>
              <a:rPr lang="en-US" sz="2800" dirty="0"/>
              <a:t> rather than replacement</a:t>
            </a:r>
          </a:p>
          <a:p>
            <a:pPr lvl="2">
              <a:buFont typeface="Arial" charset="0"/>
              <a:buChar char="•"/>
            </a:pPr>
            <a:r>
              <a:rPr lang="en-US" sz="2800" dirty="0"/>
              <a:t>High benefit applications</a:t>
            </a:r>
          </a:p>
          <a:p>
            <a:pPr lvl="5"/>
            <a:r>
              <a:rPr lang="en-US" sz="2800" dirty="0"/>
              <a:t>E.g. Cooling</a:t>
            </a:r>
          </a:p>
          <a:p>
            <a:pPr lvl="2">
              <a:buFont typeface="Arial" charset="0"/>
              <a:buChar char="•"/>
            </a:pPr>
            <a:r>
              <a:rPr lang="en-US" sz="2800" dirty="0"/>
              <a:t>HPHW as low cost barrier option</a:t>
            </a:r>
          </a:p>
          <a:p>
            <a:pPr lvl="2">
              <a:buFont typeface="Arial" charset="0"/>
              <a:buChar char="•"/>
            </a:pPr>
            <a:r>
              <a:rPr lang="en-US" sz="2800" dirty="0"/>
              <a:t>Existing and new solar installations for HP                              promotion</a:t>
            </a:r>
          </a:p>
          <a:p>
            <a:pPr lvl="1"/>
            <a:endParaRPr lang="en-US" dirty="0"/>
          </a:p>
        </p:txBody>
      </p:sp>
      <p:pic>
        <p:nvPicPr>
          <p:cNvPr id="5" name="Picture 4"/>
          <p:cNvPicPr>
            <a:picLocks noChangeAspect="1"/>
          </p:cNvPicPr>
          <p:nvPr/>
        </p:nvPicPr>
        <p:blipFill>
          <a:blip r:embed="rId3"/>
          <a:stretch>
            <a:fillRect/>
          </a:stretch>
        </p:blipFill>
        <p:spPr>
          <a:xfrm>
            <a:off x="8048638" y="3711386"/>
            <a:ext cx="3826609" cy="2571003"/>
          </a:xfrm>
          <a:prstGeom prst="rect">
            <a:avLst/>
          </a:prstGeom>
        </p:spPr>
      </p:pic>
    </p:spTree>
    <p:extLst>
      <p:ext uri="{BB962C8B-B14F-4D97-AF65-F5344CB8AC3E}">
        <p14:creationId xmlns:p14="http://schemas.microsoft.com/office/powerpoint/2010/main" val="3707190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Leveraging programs and relationships/networks</a:t>
            </a:r>
          </a:p>
        </p:txBody>
      </p:sp>
      <p:sp>
        <p:nvSpPr>
          <p:cNvPr id="3" name="Content Placeholder 2"/>
          <p:cNvSpPr>
            <a:spLocks noGrp="1"/>
          </p:cNvSpPr>
          <p:nvPr>
            <p:ph idx="1"/>
          </p:nvPr>
        </p:nvSpPr>
        <p:spPr/>
        <p:txBody>
          <a:bodyPr>
            <a:normAutofit fontScale="55000" lnSpcReduction="20000"/>
          </a:bodyPr>
          <a:lstStyle/>
          <a:p>
            <a:pPr marL="0" indent="0" fontAlgn="ctr">
              <a:buNone/>
            </a:pPr>
            <a:r>
              <a:rPr lang="en-US" sz="5100" b="1" dirty="0"/>
              <a:t>Installers: Leveraging existing contractor network</a:t>
            </a:r>
          </a:p>
          <a:p>
            <a:pPr fontAlgn="ctr">
              <a:lnSpc>
                <a:spcPct val="100000"/>
              </a:lnSpc>
              <a:buFont typeface="Arial" charset="0"/>
              <a:buChar char="•"/>
            </a:pPr>
            <a:r>
              <a:rPr lang="en-GB" sz="5100" dirty="0"/>
              <a:t>Training and mentorship on HP tech – not just technical help!</a:t>
            </a:r>
          </a:p>
          <a:p>
            <a:pPr fontAlgn="ctr">
              <a:lnSpc>
                <a:spcPct val="100000"/>
              </a:lnSpc>
              <a:buFont typeface="Arial" charset="0"/>
              <a:buChar char="•"/>
            </a:pPr>
            <a:r>
              <a:rPr lang="en-GB" sz="5100" dirty="0"/>
              <a:t>Performance bonuses to contractors based on # installs</a:t>
            </a:r>
          </a:p>
          <a:p>
            <a:pPr fontAlgn="ctr"/>
            <a:endParaRPr lang="en-US" sz="5100" b="1" dirty="0"/>
          </a:p>
          <a:p>
            <a:pPr marL="0" indent="0" fontAlgn="ctr">
              <a:buNone/>
            </a:pPr>
            <a:r>
              <a:rPr lang="en-US" sz="5100" b="1" dirty="0"/>
              <a:t>Customers: Outreach Energy Advisors</a:t>
            </a:r>
          </a:p>
          <a:p>
            <a:pPr fontAlgn="ctr">
              <a:lnSpc>
                <a:spcPct val="100000"/>
              </a:lnSpc>
              <a:buFont typeface="Arial" charset="0"/>
              <a:buChar char="•"/>
            </a:pPr>
            <a:r>
              <a:rPr lang="en-GB" sz="5100" dirty="0"/>
              <a:t>Increased emphasis on HP technology as an option</a:t>
            </a:r>
          </a:p>
          <a:p>
            <a:pPr fontAlgn="ctr">
              <a:lnSpc>
                <a:spcPct val="100000"/>
              </a:lnSpc>
              <a:buFont typeface="Arial" charset="0"/>
              <a:buChar char="•"/>
            </a:pPr>
            <a:r>
              <a:rPr lang="en-GB" sz="5100" dirty="0"/>
              <a:t>Aligned messaging from industry partners</a:t>
            </a:r>
          </a:p>
          <a:p>
            <a:pPr fontAlgn="ctr">
              <a:lnSpc>
                <a:spcPct val="100000"/>
              </a:lnSpc>
              <a:buFont typeface="Arial" charset="0"/>
              <a:buChar char="•"/>
            </a:pPr>
            <a:r>
              <a:rPr lang="en-GB" sz="5100" dirty="0"/>
              <a:t>Large incentives with a limited timeframe</a:t>
            </a:r>
          </a:p>
          <a:p>
            <a:pPr fontAlgn="ctr"/>
            <a:endParaRPr lang="en-US" sz="4000" dirty="0"/>
          </a:p>
          <a:p>
            <a:endParaRPr lang="en-US" dirty="0"/>
          </a:p>
        </p:txBody>
      </p:sp>
      <p:pic>
        <p:nvPicPr>
          <p:cNvPr id="4" name="Picture 3"/>
          <p:cNvPicPr>
            <a:picLocks noChangeAspect="1"/>
          </p:cNvPicPr>
          <p:nvPr/>
        </p:nvPicPr>
        <p:blipFill>
          <a:blip r:embed="rId3"/>
          <a:stretch>
            <a:fillRect/>
          </a:stretch>
        </p:blipFill>
        <p:spPr>
          <a:xfrm>
            <a:off x="8651912" y="3297768"/>
            <a:ext cx="3035300" cy="2679700"/>
          </a:xfrm>
          <a:prstGeom prst="rect">
            <a:avLst/>
          </a:prstGeom>
        </p:spPr>
      </p:pic>
    </p:spTree>
    <p:extLst>
      <p:ext uri="{BB962C8B-B14F-4D97-AF65-F5344CB8AC3E}">
        <p14:creationId xmlns:p14="http://schemas.microsoft.com/office/powerpoint/2010/main" val="972309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Internal Barriers </a:t>
            </a:r>
          </a:p>
        </p:txBody>
      </p:sp>
      <p:sp>
        <p:nvSpPr>
          <p:cNvPr id="3" name="Content Placeholder 2"/>
          <p:cNvSpPr>
            <a:spLocks noGrp="1"/>
          </p:cNvSpPr>
          <p:nvPr>
            <p:ph idx="1"/>
          </p:nvPr>
        </p:nvSpPr>
        <p:spPr/>
        <p:txBody>
          <a:bodyPr>
            <a:normAutofit/>
          </a:bodyPr>
          <a:lstStyle/>
          <a:p>
            <a:r>
              <a:rPr lang="en-US" sz="2800" dirty="0"/>
              <a:t>Data collection</a:t>
            </a:r>
          </a:p>
          <a:p>
            <a:pPr marL="685800" lvl="2">
              <a:spcBef>
                <a:spcPts val="1000"/>
              </a:spcBef>
            </a:pPr>
            <a:r>
              <a:rPr lang="en-US" sz="2800" dirty="0"/>
              <a:t>Gaps in the permit data</a:t>
            </a:r>
          </a:p>
          <a:p>
            <a:pPr marL="228600" lvl="1">
              <a:spcBef>
                <a:spcPts val="1000"/>
              </a:spcBef>
            </a:pPr>
            <a:r>
              <a:rPr lang="en-US" sz="2800" dirty="0"/>
              <a:t>Change current HERS rating system</a:t>
            </a:r>
          </a:p>
          <a:p>
            <a:pPr marL="228600" lvl="1">
              <a:spcBef>
                <a:spcPts val="1000"/>
              </a:spcBef>
            </a:pPr>
            <a:r>
              <a:rPr lang="en-US" sz="2800" dirty="0"/>
              <a:t>Align budget and funding priorities</a:t>
            </a:r>
          </a:p>
          <a:p>
            <a:pPr marL="228600" lvl="1">
              <a:spcBef>
                <a:spcPts val="1000"/>
              </a:spcBef>
            </a:pPr>
            <a:endParaRPr lang="en-US" sz="2800" dirty="0"/>
          </a:p>
          <a:p>
            <a:pPr marL="457200" lvl="1" indent="0">
              <a:buNone/>
            </a:pPr>
            <a:endParaRPr lang="en-US" dirty="0"/>
          </a:p>
          <a:p>
            <a:pPr lvl="1"/>
            <a:endParaRPr lang="en-US" dirty="0"/>
          </a:p>
        </p:txBody>
      </p:sp>
      <p:pic>
        <p:nvPicPr>
          <p:cNvPr id="4" name="Picture 3"/>
          <p:cNvPicPr>
            <a:picLocks noChangeAspect="1"/>
          </p:cNvPicPr>
          <p:nvPr/>
        </p:nvPicPr>
        <p:blipFill>
          <a:blip r:embed="rId3"/>
          <a:stretch>
            <a:fillRect/>
          </a:stretch>
        </p:blipFill>
        <p:spPr>
          <a:xfrm>
            <a:off x="7791993" y="2270278"/>
            <a:ext cx="2575429" cy="2220080"/>
          </a:xfrm>
          <a:prstGeom prst="rect">
            <a:avLst/>
          </a:prstGeom>
        </p:spPr>
      </p:pic>
    </p:spTree>
    <p:extLst>
      <p:ext uri="{BB962C8B-B14F-4D97-AF65-F5344CB8AC3E}">
        <p14:creationId xmlns:p14="http://schemas.microsoft.com/office/powerpoint/2010/main" val="5230564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BED-SUSTAINABILT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F81B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Custom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F49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1547</TotalTime>
  <Words>2507</Words>
  <Application>Microsoft Macintosh PowerPoint</Application>
  <PresentationFormat>Widescreen</PresentationFormat>
  <Paragraphs>267</Paragraphs>
  <Slides>29</Slides>
  <Notes>21</Notes>
  <HiddenSlides>0</HiddenSlides>
  <MMClips>0</MMClips>
  <ScaleCrop>false</ScaleCrop>
  <HeadingPairs>
    <vt:vector size="8" baseType="variant">
      <vt:variant>
        <vt:lpstr>Fonts Used</vt:lpstr>
      </vt:variant>
      <vt:variant>
        <vt:i4>7</vt:i4>
      </vt:variant>
      <vt:variant>
        <vt:lpstr>Theme</vt:lpstr>
      </vt:variant>
      <vt:variant>
        <vt:i4>4</vt:i4>
      </vt:variant>
      <vt:variant>
        <vt:lpstr>Embedded OLE Servers</vt:lpstr>
      </vt:variant>
      <vt:variant>
        <vt:i4>1</vt:i4>
      </vt:variant>
      <vt:variant>
        <vt:lpstr>Slide Titles</vt:lpstr>
      </vt:variant>
      <vt:variant>
        <vt:i4>29</vt:i4>
      </vt:variant>
    </vt:vector>
  </HeadingPairs>
  <TitlesOfParts>
    <vt:vector size="41" baseType="lpstr">
      <vt:lpstr>Calibri</vt:lpstr>
      <vt:lpstr>Calibri Light</vt:lpstr>
      <vt:lpstr>Cambria</vt:lpstr>
      <vt:lpstr>HelveticaNeueLT Std Med</vt:lpstr>
      <vt:lpstr>Times New Roman</vt:lpstr>
      <vt:lpstr>TradeGothic LT CondEighteen</vt:lpstr>
      <vt:lpstr>Arial</vt:lpstr>
      <vt:lpstr>Retrospect</vt:lpstr>
      <vt:lpstr>BED-SUSTAINABILTY</vt:lpstr>
      <vt:lpstr>1_Office Theme</vt:lpstr>
      <vt:lpstr>Office Theme</vt:lpstr>
      <vt:lpstr>think-cell Slide</vt:lpstr>
      <vt:lpstr>Module 4: Installer &amp; Internal Barriers Brainstorm </vt:lpstr>
      <vt:lpstr>We’ve come a long way!</vt:lpstr>
      <vt:lpstr>Welcome </vt:lpstr>
      <vt:lpstr>City of Boulder</vt:lpstr>
      <vt:lpstr>Installer Strategies</vt:lpstr>
      <vt:lpstr>Customer Strategies</vt:lpstr>
      <vt:lpstr>Early Adoption Targeting</vt:lpstr>
      <vt:lpstr>Leveraging programs and relationships/networks</vt:lpstr>
      <vt:lpstr>Internal Barriers </vt:lpstr>
      <vt:lpstr>Formalization of targets</vt:lpstr>
      <vt:lpstr>Time Frame + Next Steps</vt:lpstr>
      <vt:lpstr>Burlington Electric Department</vt:lpstr>
      <vt:lpstr>PowerPoint Presentation</vt:lpstr>
      <vt:lpstr>PowerPoint Presentation</vt:lpstr>
      <vt:lpstr>PowerPoint Presentation</vt:lpstr>
      <vt:lpstr>PowerPoint Presentation</vt:lpstr>
      <vt:lpstr>Industry Supply Chain | Overview </vt:lpstr>
      <vt:lpstr>Industry Supply Chain | Typical residential heat pump supply chain in the United States</vt:lpstr>
      <vt:lpstr>Industry Supply Chain | Overview of the residential HVAC market</vt:lpstr>
      <vt:lpstr>Industry Supply Chain | The NYC ASHP supply chain</vt:lpstr>
      <vt:lpstr>Industry Supply Chain | Contractor Training and Certification</vt:lpstr>
      <vt:lpstr>Industry Supply Chain | Select Manufacturer Certification Requirements and Benefits</vt:lpstr>
      <vt:lpstr>Industry Supply Chain | Contractors</vt:lpstr>
      <vt:lpstr>Industry Supply Chain | Contractors (cont.)</vt:lpstr>
      <vt:lpstr>Industry Supply Chain | Key Takeaways for NYC</vt:lpstr>
      <vt:lpstr>Industry Supply Chain | Questions and Next Steps for NYC</vt:lpstr>
      <vt:lpstr>PowerPoint Presentation</vt:lpstr>
      <vt:lpstr>DOEE: Two Challenges</vt:lpstr>
      <vt:lpstr>Thank you.</vt:lpstr>
    </vt:vector>
  </TitlesOfParts>
  <Company/>
  <LinksUpToDate>false</LinksUpToDate>
  <SharedDoc>false</SharedDoc>
  <HyperlinksChanged>false</HyperlinksChanged>
  <AppVersion>15.0041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Mallika Jayaraman</dc:creator>
  <cp:lastModifiedBy>Peyton Jones</cp:lastModifiedBy>
  <cp:revision>37</cp:revision>
  <dcterms:created xsi:type="dcterms:W3CDTF">2017-07-19T15:58:20Z</dcterms:created>
  <dcterms:modified xsi:type="dcterms:W3CDTF">2018-01-12T19:15:31Z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InfoFinished">
    <vt:lpwstr>True</vt:lpwstr>
  </property>
</Properties>
</file>